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28"/>
  </p:notesMasterIdLst>
  <p:sldIdLst>
    <p:sldId id="256" r:id="rId3"/>
    <p:sldId id="343" r:id="rId4"/>
    <p:sldId id="344" r:id="rId5"/>
    <p:sldId id="345" r:id="rId6"/>
    <p:sldId id="346" r:id="rId7"/>
    <p:sldId id="347" r:id="rId8"/>
    <p:sldId id="348" r:id="rId9"/>
    <p:sldId id="349" r:id="rId10"/>
    <p:sldId id="350" r:id="rId11"/>
    <p:sldId id="351" r:id="rId12"/>
    <p:sldId id="352" r:id="rId13"/>
    <p:sldId id="341" r:id="rId14"/>
    <p:sldId id="353" r:id="rId15"/>
    <p:sldId id="354" r:id="rId16"/>
    <p:sldId id="355" r:id="rId17"/>
    <p:sldId id="356" r:id="rId18"/>
    <p:sldId id="342" r:id="rId19"/>
    <p:sldId id="357" r:id="rId20"/>
    <p:sldId id="358" r:id="rId21"/>
    <p:sldId id="359" r:id="rId22"/>
    <p:sldId id="275" r:id="rId23"/>
    <p:sldId id="361" r:id="rId24"/>
    <p:sldId id="362" r:id="rId25"/>
    <p:sldId id="363" r:id="rId26"/>
    <p:sldId id="364" r:id="rId27"/>
  </p:sldIdLst>
  <p:sldSz cx="7772400" cy="10058400"/>
  <p:notesSz cx="6858000" cy="91440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D"/>
    <a:srgbClr val="BA8CDC"/>
    <a:srgbClr val="81C9FF"/>
    <a:srgbClr val="FFFF8B"/>
    <a:srgbClr val="FFFFE7"/>
    <a:srgbClr val="920000"/>
    <a:srgbClr val="FF6D6D"/>
    <a:srgbClr val="BCE2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98" autoAdjust="0"/>
    <p:restoredTop sz="98940" autoAdjust="0"/>
  </p:normalViewPr>
  <p:slideViewPr>
    <p:cSldViewPr>
      <p:cViewPr>
        <p:scale>
          <a:sx n="98" d="100"/>
          <a:sy n="98" d="100"/>
        </p:scale>
        <p:origin x="-125" y="1382"/>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37F6B2-B980-42B2-B863-62AB0BA18E5D}" type="datetimeFigureOut">
              <a:rPr lang="en-US" smtClean="0"/>
              <a:t>7/23/2015</a:t>
            </a:fld>
            <a:endParaRPr lang="en-US" dirty="0"/>
          </a:p>
        </p:txBody>
      </p:sp>
      <p:sp>
        <p:nvSpPr>
          <p:cNvPr id="4" name="Slide Image Placeholder 3"/>
          <p:cNvSpPr>
            <a:spLocks noGrp="1" noRot="1" noChangeAspect="1"/>
          </p:cNvSpPr>
          <p:nvPr>
            <p:ph type="sldImg" idx="2"/>
          </p:nvPr>
        </p:nvSpPr>
        <p:spPr>
          <a:xfrm>
            <a:off x="2105025" y="685800"/>
            <a:ext cx="26479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CEBE1F-24ED-42D9-B1FA-96E2AD20C1E2}" type="slidenum">
              <a:rPr lang="en-US" smtClean="0"/>
              <a:t>‹#›</a:t>
            </a:fld>
            <a:endParaRPr lang="en-US" dirty="0"/>
          </a:p>
        </p:txBody>
      </p:sp>
    </p:spTree>
    <p:extLst>
      <p:ext uri="{BB962C8B-B14F-4D97-AF65-F5344CB8AC3E}">
        <p14:creationId xmlns:p14="http://schemas.microsoft.com/office/powerpoint/2010/main" val="847985487"/>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CEBE1F-24ED-42D9-B1FA-96E2AD20C1E2}" type="slidenum">
              <a:rPr lang="en-US" smtClean="0"/>
              <a:t>3</a:t>
            </a:fld>
            <a:endParaRPr lang="en-US" dirty="0"/>
          </a:p>
        </p:txBody>
      </p:sp>
    </p:spTree>
    <p:extLst>
      <p:ext uri="{BB962C8B-B14F-4D97-AF65-F5344CB8AC3E}">
        <p14:creationId xmlns:p14="http://schemas.microsoft.com/office/powerpoint/2010/main" val="2006873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8"/>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7/23/2015</a:t>
            </a:fld>
            <a:endParaRPr lang="en-US" dirty="0"/>
          </a:p>
        </p:txBody>
      </p:sp>
      <p:sp>
        <p:nvSpPr>
          <p:cNvPr id="5" name="Footer Placeholder 4"/>
          <p:cNvSpPr>
            <a:spLocks noGrp="1"/>
          </p:cNvSpPr>
          <p:nvPr>
            <p:ph type="ftr" sz="quarter" idx="11"/>
          </p:nvPr>
        </p:nvSpPr>
        <p:spPr>
          <a:xfrm>
            <a:off x="2655570" y="9322651"/>
            <a:ext cx="2461260" cy="535516"/>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1599757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7/23/2015</a:t>
            </a:fld>
            <a:endParaRPr lang="en-US" dirty="0"/>
          </a:p>
        </p:txBody>
      </p:sp>
      <p:sp>
        <p:nvSpPr>
          <p:cNvPr id="5" name="Footer Placeholder 4"/>
          <p:cNvSpPr>
            <a:spLocks noGrp="1"/>
          </p:cNvSpPr>
          <p:nvPr>
            <p:ph type="ftr" sz="quarter" idx="11"/>
          </p:nvPr>
        </p:nvSpPr>
        <p:spPr>
          <a:xfrm>
            <a:off x="2655570" y="9322651"/>
            <a:ext cx="2461260" cy="535516"/>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330407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8"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7/23/2015</a:t>
            </a:fld>
            <a:endParaRPr lang="en-US" dirty="0"/>
          </a:p>
        </p:txBody>
      </p:sp>
      <p:sp>
        <p:nvSpPr>
          <p:cNvPr id="5" name="Footer Placeholder 4"/>
          <p:cNvSpPr>
            <a:spLocks noGrp="1"/>
          </p:cNvSpPr>
          <p:nvPr>
            <p:ph type="ftr" sz="quarter" idx="11"/>
          </p:nvPr>
        </p:nvSpPr>
        <p:spPr>
          <a:xfrm>
            <a:off x="2655570" y="9322651"/>
            <a:ext cx="2461260" cy="535516"/>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354000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217676" y="527850"/>
            <a:ext cx="6295644" cy="2159203"/>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217676" y="2713427"/>
            <a:ext cx="6295644" cy="2570480"/>
          </a:xfrm>
        </p:spPr>
        <p:txBody>
          <a:bodyPr tIns="0"/>
          <a:lstStyle>
            <a:lvl1pPr marL="30565" indent="0" algn="l">
              <a:buNone/>
              <a:defRPr sz="2900">
                <a:solidFill>
                  <a:schemeClr val="tx2">
                    <a:shade val="30000"/>
                    <a:satMod val="150000"/>
                  </a:schemeClr>
                </a:solidFill>
              </a:defRPr>
            </a:lvl1pPr>
            <a:lvl2pPr marL="509412" indent="0" algn="ctr">
              <a:buNone/>
            </a:lvl2pPr>
            <a:lvl3pPr marL="1018824" indent="0" algn="ctr">
              <a:buNone/>
            </a:lvl3pPr>
            <a:lvl4pPr marL="1528237" indent="0" algn="ctr">
              <a:buNone/>
            </a:lvl4pPr>
            <a:lvl5pPr marL="2037649" indent="0" algn="ctr">
              <a:buNone/>
            </a:lvl5pPr>
            <a:lvl6pPr marL="2547061" indent="0" algn="ctr">
              <a:buNone/>
            </a:lvl6pPr>
            <a:lvl7pPr marL="3056473" indent="0" algn="ctr">
              <a:buNone/>
            </a:lvl7pPr>
            <a:lvl8pPr marL="3565886" indent="0" algn="ctr">
              <a:buNone/>
            </a:lvl8pPr>
            <a:lvl9pPr marL="4075298"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9C889DC-0DCB-4B74-8FF1-3277D9B5E9DE}" type="datetimeFigureOut">
              <a:rPr lang="en-US" smtClean="0"/>
              <a:t>7/23/2015</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8" name="Oval 7"/>
          <p:cNvSpPr/>
          <p:nvPr/>
        </p:nvSpPr>
        <p:spPr>
          <a:xfrm>
            <a:off x="783218" y="2073576"/>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dirty="0"/>
          </a:p>
        </p:txBody>
      </p:sp>
      <p:sp>
        <p:nvSpPr>
          <p:cNvPr id="9" name="Oval 8"/>
          <p:cNvSpPr/>
          <p:nvPr/>
        </p:nvSpPr>
        <p:spPr>
          <a:xfrm>
            <a:off x="983600" y="1972691"/>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C889DC-0DCB-4B74-8FF1-3277D9B5E9DE}" type="datetimeFigureOut">
              <a:rPr lang="en-US" smtClean="0"/>
              <a:t>7/23/2015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940457" y="-79"/>
            <a:ext cx="5829300"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2" name="Title 1"/>
          <p:cNvSpPr>
            <a:spLocks noGrp="1"/>
          </p:cNvSpPr>
          <p:nvPr>
            <p:ph type="title"/>
          </p:nvPr>
        </p:nvSpPr>
        <p:spPr>
          <a:xfrm>
            <a:off x="2191633" y="3813810"/>
            <a:ext cx="5440680" cy="3352800"/>
          </a:xfrm>
        </p:spPr>
        <p:txBody>
          <a:bodyPr anchor="t"/>
          <a:lstStyle>
            <a:lvl1pPr algn="l">
              <a:lnSpc>
                <a:spcPts val="5014"/>
              </a:lnSpc>
              <a:buNone/>
              <a:defRPr sz="45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191633" y="1564641"/>
            <a:ext cx="5440680" cy="2214244"/>
          </a:xfrm>
        </p:spPr>
        <p:txBody>
          <a:bodyPr anchor="b"/>
          <a:lstStyle>
            <a:lvl1pPr marL="20376" indent="0">
              <a:lnSpc>
                <a:spcPts val="2563"/>
              </a:lnSpc>
              <a:spcBef>
                <a:spcPts val="0"/>
              </a:spcBef>
              <a:buNone/>
              <a:defRPr sz="2200">
                <a:solidFill>
                  <a:schemeClr val="tx2">
                    <a:shade val="30000"/>
                    <a:satMod val="150000"/>
                  </a:schemeClr>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9C889DC-0DCB-4B74-8FF1-3277D9B5E9DE}" type="datetimeFigureOut">
              <a:rPr lang="en-US" smtClean="0"/>
              <a:t>7/23/2015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10" name="Rectangle 9"/>
          <p:cNvSpPr/>
          <p:nvPr/>
        </p:nvSpPr>
        <p:spPr bwMode="invGray">
          <a:xfrm>
            <a:off x="1943100" y="0"/>
            <a:ext cx="64770"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8" name="Oval 7"/>
          <p:cNvSpPr/>
          <p:nvPr/>
        </p:nvSpPr>
        <p:spPr>
          <a:xfrm>
            <a:off x="1846473" y="4128162"/>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dirty="0"/>
          </a:p>
        </p:txBody>
      </p:sp>
      <p:sp>
        <p:nvSpPr>
          <p:cNvPr id="9" name="Oval 8"/>
          <p:cNvSpPr/>
          <p:nvPr/>
        </p:nvSpPr>
        <p:spPr>
          <a:xfrm>
            <a:off x="2046854" y="4027276"/>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220267" y="2235200"/>
            <a:ext cx="3108960" cy="6839712"/>
          </a:xfrm>
        </p:spPr>
        <p:txBody>
          <a:bodyPr/>
          <a:lstStyle>
            <a:lvl1pPr>
              <a:defRPr sz="3100"/>
            </a:lvl1pPr>
            <a:lvl2pPr>
              <a:defRPr sz="2700"/>
            </a:lvl2pPr>
            <a:lvl3pPr>
              <a:defRPr sz="22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484675" y="2235200"/>
            <a:ext cx="3108960" cy="6839712"/>
          </a:xfrm>
        </p:spPr>
        <p:txBody>
          <a:bodyPr/>
          <a:lstStyle>
            <a:lvl1pPr>
              <a:defRPr sz="3100"/>
            </a:lvl1pPr>
            <a:lvl2pPr>
              <a:defRPr sz="2700"/>
            </a:lvl2pPr>
            <a:lvl3pPr>
              <a:defRPr sz="22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9C889DC-0DCB-4B74-8FF1-3277D9B5E9DE}" type="datetimeFigureOut">
              <a:rPr lang="en-US" smtClean="0"/>
              <a:t>7/23/2015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7568493"/>
            <a:ext cx="6995160" cy="1676400"/>
          </a:xfrm>
        </p:spPr>
        <p:txBody>
          <a:bodyPr anchor="ctr"/>
          <a:lstStyle>
            <a:lvl1pPr algn="ctr">
              <a:defRPr sz="50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88620" y="481474"/>
            <a:ext cx="3419856" cy="938784"/>
          </a:xfrm>
          <a:solidFill>
            <a:schemeClr val="bg1"/>
          </a:solidFill>
          <a:ln w="10795">
            <a:solidFill>
              <a:schemeClr val="bg1"/>
            </a:solidFill>
            <a:miter lim="800000"/>
          </a:ln>
        </p:spPr>
        <p:txBody>
          <a:bodyPr anchor="ctr"/>
          <a:lstStyle>
            <a:lvl1pPr marL="71318" indent="0" algn="l">
              <a:lnSpc>
                <a:spcPct val="100000"/>
              </a:lnSpc>
              <a:spcBef>
                <a:spcPts val="111"/>
              </a:spcBef>
              <a:buNone/>
              <a:defRPr sz="2100" b="0">
                <a:solidFill>
                  <a:schemeClr val="tx1"/>
                </a:solidFill>
              </a:defRPr>
            </a:lvl1pPr>
            <a:lvl2pPr>
              <a:buNone/>
              <a:defRPr sz="2200" b="1"/>
            </a:lvl2pPr>
            <a:lvl3pPr>
              <a:buNone/>
              <a:defRPr sz="20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963924" y="481474"/>
            <a:ext cx="3419856" cy="938784"/>
          </a:xfrm>
          <a:solidFill>
            <a:schemeClr val="bg1"/>
          </a:solidFill>
          <a:ln w="10795">
            <a:solidFill>
              <a:schemeClr val="bg1"/>
            </a:solidFill>
            <a:miter lim="800000"/>
          </a:ln>
        </p:spPr>
        <p:txBody>
          <a:bodyPr anchor="ctr"/>
          <a:lstStyle>
            <a:lvl1pPr marL="71318" indent="0" algn="l">
              <a:lnSpc>
                <a:spcPct val="100000"/>
              </a:lnSpc>
              <a:spcBef>
                <a:spcPts val="111"/>
              </a:spcBef>
              <a:buNone/>
              <a:defRPr sz="2100" b="0">
                <a:solidFill>
                  <a:schemeClr val="tx1"/>
                </a:solidFill>
              </a:defRPr>
            </a:lvl1pPr>
            <a:lvl2pPr>
              <a:buNone/>
              <a:defRPr sz="2200" b="1"/>
            </a:lvl2pPr>
            <a:lvl3pPr>
              <a:buNone/>
              <a:defRPr sz="20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8620" y="1421693"/>
            <a:ext cx="3419856" cy="6035040"/>
          </a:xfrm>
          <a:ln w="10795">
            <a:solidFill>
              <a:schemeClr val="bg1"/>
            </a:solidFill>
            <a:prstDash val="dash"/>
            <a:miter lim="800000"/>
          </a:ln>
        </p:spPr>
        <p:txBody>
          <a:bodyPr/>
          <a:lstStyle>
            <a:lvl1pPr marL="438095" indent="-305647">
              <a:lnSpc>
                <a:spcPct val="100000"/>
              </a:lnSpc>
              <a:spcBef>
                <a:spcPts val="780"/>
              </a:spcBef>
              <a:defRPr sz="2700"/>
            </a:lvl1pPr>
            <a:lvl2pPr>
              <a:lnSpc>
                <a:spcPct val="100000"/>
              </a:lnSpc>
              <a:spcBef>
                <a:spcPts val="780"/>
              </a:spcBef>
              <a:defRPr sz="2200"/>
            </a:lvl2pPr>
            <a:lvl3pPr>
              <a:lnSpc>
                <a:spcPct val="100000"/>
              </a:lnSpc>
              <a:spcBef>
                <a:spcPts val="780"/>
              </a:spcBef>
              <a:defRPr sz="2000"/>
            </a:lvl3pPr>
            <a:lvl4pPr>
              <a:lnSpc>
                <a:spcPct val="100000"/>
              </a:lnSpc>
              <a:spcBef>
                <a:spcPts val="780"/>
              </a:spcBef>
              <a:defRPr sz="1800"/>
            </a:lvl4pPr>
            <a:lvl5pPr>
              <a:lnSpc>
                <a:spcPct val="100000"/>
              </a:lnSpc>
              <a:spcBef>
                <a:spcPts val="780"/>
              </a:spcBef>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963924" y="1421693"/>
            <a:ext cx="3419856" cy="6035040"/>
          </a:xfrm>
          <a:ln w="10795">
            <a:solidFill>
              <a:schemeClr val="bg1"/>
            </a:solidFill>
            <a:prstDash val="dash"/>
            <a:miter lim="800000"/>
          </a:ln>
        </p:spPr>
        <p:txBody>
          <a:bodyPr/>
          <a:lstStyle>
            <a:lvl1pPr marL="438095" indent="-305647">
              <a:lnSpc>
                <a:spcPct val="100000"/>
              </a:lnSpc>
              <a:spcBef>
                <a:spcPts val="780"/>
              </a:spcBef>
              <a:defRPr sz="2700"/>
            </a:lvl1pPr>
            <a:lvl2pPr>
              <a:lnSpc>
                <a:spcPct val="100000"/>
              </a:lnSpc>
              <a:spcBef>
                <a:spcPts val="780"/>
              </a:spcBef>
              <a:defRPr sz="2200"/>
            </a:lvl2pPr>
            <a:lvl3pPr>
              <a:lnSpc>
                <a:spcPct val="100000"/>
              </a:lnSpc>
              <a:spcBef>
                <a:spcPts val="780"/>
              </a:spcBef>
              <a:defRPr sz="2000"/>
            </a:lvl3pPr>
            <a:lvl4pPr>
              <a:lnSpc>
                <a:spcPct val="100000"/>
              </a:lnSpc>
              <a:spcBef>
                <a:spcPts val="780"/>
              </a:spcBef>
              <a:defRPr sz="1800"/>
            </a:lvl4pPr>
            <a:lvl5pPr>
              <a:lnSpc>
                <a:spcPct val="100000"/>
              </a:lnSpc>
              <a:spcBef>
                <a:spcPts val="780"/>
              </a:spcBef>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9C889DC-0DCB-4B74-8FF1-3277D9B5E9DE}" type="datetimeFigureOut">
              <a:rPr lang="en-US" smtClean="0"/>
              <a:t>7/23/2015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9C889DC-0DCB-4B74-8FF1-3277D9B5E9DE}" type="datetimeFigureOut">
              <a:rPr lang="en-US" smtClean="0"/>
              <a:t>7/23/2015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862736" y="0"/>
            <a:ext cx="6909664" cy="100584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D9C889DC-0DCB-4B74-8FF1-3277D9B5E9DE}" type="datetimeFigureOut">
              <a:rPr lang="en-US" smtClean="0"/>
              <a:t>7/23/2015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6" name="Rectangle 5"/>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317941"/>
            <a:ext cx="3238500" cy="1704340"/>
          </a:xfrm>
          <a:ln>
            <a:noFill/>
          </a:ln>
        </p:spPr>
        <p:txBody>
          <a:bodyPr anchor="b"/>
          <a:lstStyle>
            <a:lvl1pPr algn="l">
              <a:lnSpc>
                <a:spcPts val="2228"/>
              </a:lnSpc>
              <a:buNone/>
              <a:defRPr sz="25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88620" y="2063548"/>
            <a:ext cx="3238500" cy="1024466"/>
          </a:xfrm>
        </p:spPr>
        <p:txBody>
          <a:bodyPr/>
          <a:lstStyle>
            <a:lvl1pPr marL="50941" indent="0">
              <a:lnSpc>
                <a:spcPct val="100000"/>
              </a:lnSpc>
              <a:spcBef>
                <a:spcPts val="0"/>
              </a:spcBef>
              <a:buNone/>
              <a:defRPr sz="1600"/>
            </a:lvl1pPr>
            <a:lvl2pPr>
              <a:buNone/>
              <a:defRPr sz="1300"/>
            </a:lvl2pPr>
            <a:lvl3pPr>
              <a:buNone/>
              <a:defRPr sz="1100"/>
            </a:lvl3pPr>
            <a:lvl4pPr>
              <a:buNone/>
              <a:defRPr sz="1000"/>
            </a:lvl4pPr>
            <a:lvl5pPr>
              <a:buNone/>
              <a:defRPr sz="10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88620" y="3129282"/>
            <a:ext cx="6930390" cy="5855759"/>
          </a:xfrm>
        </p:spPr>
        <p:txBody>
          <a:bodyPr/>
          <a:lstStyle>
            <a:lvl1pPr>
              <a:defRPr sz="3600"/>
            </a:lvl1pPr>
            <a:lvl2pPr>
              <a:defRPr sz="3100"/>
            </a:lvl2pPr>
            <a:lvl3pPr>
              <a:defRPr sz="2700"/>
            </a:lvl3pPr>
            <a:lvl4pPr>
              <a:defRPr sz="2200"/>
            </a:lvl4pPr>
            <a:lvl5pPr>
              <a:defRPr sz="2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9C889DC-0DCB-4B74-8FF1-3277D9B5E9DE}" type="datetimeFigureOut">
              <a:rPr lang="en-US" smtClean="0"/>
              <a:t>7/23/2015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7/23/2015</a:t>
            </a:fld>
            <a:endParaRPr lang="en-US" dirty="0"/>
          </a:p>
        </p:txBody>
      </p:sp>
      <p:sp>
        <p:nvSpPr>
          <p:cNvPr id="5" name="Footer Placeholder 4"/>
          <p:cNvSpPr>
            <a:spLocks noGrp="1"/>
          </p:cNvSpPr>
          <p:nvPr>
            <p:ph type="ftr" sz="quarter" idx="11"/>
          </p:nvPr>
        </p:nvSpPr>
        <p:spPr>
          <a:xfrm>
            <a:off x="2667000" y="9522884"/>
            <a:ext cx="2461260" cy="535516"/>
          </a:xfrm>
          <a:prstGeom prst="rect">
            <a:avLst/>
          </a:prstGeom>
        </p:spPr>
        <p:txBody>
          <a:bodyPr/>
          <a:lstStyle>
            <a:lvl1pPr>
              <a:defRPr sz="1000"/>
            </a:lvl1pPr>
          </a:lstStyle>
          <a:p>
            <a:r>
              <a:rPr lang="en-US" smtClean="0"/>
              <a:t>07/04/2015 OSP and Susan Richmond</a:t>
            </a:r>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6025754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3862" y="1564640"/>
            <a:ext cx="2331720" cy="2905760"/>
          </a:xfrm>
        </p:spPr>
        <p:txBody>
          <a:bodyPr anchor="b">
            <a:noAutofit/>
          </a:bodyPr>
          <a:lstStyle>
            <a:lvl1pPr algn="l">
              <a:buNone/>
              <a:defRPr sz="23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9C889DC-0DCB-4B74-8FF1-3277D9B5E9DE}" type="datetimeFigureOut">
              <a:rPr lang="en-US" smtClean="0"/>
              <a:t>7/23/2015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8" name="Rectangle 7"/>
          <p:cNvSpPr/>
          <p:nvPr/>
        </p:nvSpPr>
        <p:spPr>
          <a:xfrm>
            <a:off x="647700" y="1564640"/>
            <a:ext cx="3886200" cy="67056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101882" tIns="305647" rIns="101882" bIns="50941" rtlCol="0" anchor="t">
            <a:normAutofit/>
          </a:bodyPr>
          <a:lstStyle>
            <a:extLst/>
          </a:lstStyle>
          <a:p>
            <a:pPr marL="0" indent="-315836" algn="l" rtl="0" eaLnBrk="1" latinLnBrk="0" hangingPunct="1">
              <a:lnSpc>
                <a:spcPts val="3343"/>
              </a:lnSpc>
              <a:spcBef>
                <a:spcPts val="669"/>
              </a:spcBef>
              <a:buClr>
                <a:schemeClr val="accent1"/>
              </a:buClr>
              <a:buSzPct val="80000"/>
              <a:buFont typeface="Wingdings 2"/>
              <a:buNone/>
            </a:pPr>
            <a:endParaRPr kumimoji="0" lang="en-US" sz="3600" kern="1200" dirty="0">
              <a:solidFill>
                <a:schemeClr val="tx1"/>
              </a:solidFill>
              <a:latin typeface="+mn-lt"/>
              <a:ea typeface="+mn-ea"/>
              <a:cs typeface="+mn-cs"/>
            </a:endParaRPr>
          </a:p>
        </p:txBody>
      </p:sp>
      <p:sp>
        <p:nvSpPr>
          <p:cNvPr id="3" name="Picture Placeholder 2"/>
          <p:cNvSpPr>
            <a:spLocks noGrp="1"/>
          </p:cNvSpPr>
          <p:nvPr>
            <p:ph type="pic" idx="1"/>
          </p:nvPr>
        </p:nvSpPr>
        <p:spPr>
          <a:xfrm>
            <a:off x="712470" y="1676406"/>
            <a:ext cx="3756660" cy="5154645"/>
          </a:xfrm>
          <a:prstGeom prst="roundRect">
            <a:avLst>
              <a:gd name="adj" fmla="val 783"/>
            </a:avLst>
          </a:prstGeom>
          <a:solidFill>
            <a:schemeClr val="bg2"/>
          </a:solidFill>
          <a:ln w="127000">
            <a:noFill/>
            <a:miter lim="800000"/>
          </a:ln>
          <a:effectLst/>
        </p:spPr>
        <p:txBody>
          <a:bodyPr lIns="101882" tIns="305647" anchor="t"/>
          <a:lstStyle>
            <a:lvl1pPr marL="0" indent="0" algn="l" eaLnBrk="1" latinLnBrk="0" hangingPunct="1">
              <a:buNone/>
              <a:defRPr sz="36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37217" y="1399701"/>
            <a:ext cx="582930" cy="299654"/>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10" name="Flowchart: Process 9"/>
          <p:cNvSpPr/>
          <p:nvPr/>
        </p:nvSpPr>
        <p:spPr>
          <a:xfrm rot="2103354" flipH="1">
            <a:off x="4253117" y="1373954"/>
            <a:ext cx="551840" cy="299654"/>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712470" y="7040880"/>
            <a:ext cx="3756660" cy="1117600"/>
          </a:xfrm>
        </p:spPr>
        <p:txBody>
          <a:bodyPr anchor="ctr"/>
          <a:lstStyle>
            <a:lvl1pPr marL="0" indent="0" algn="l">
              <a:lnSpc>
                <a:spcPts val="1783"/>
              </a:lnSpc>
              <a:spcBef>
                <a:spcPts val="0"/>
              </a:spcBef>
              <a:buNone/>
              <a:defRPr sz="1600">
                <a:solidFill>
                  <a:srgbClr val="777777"/>
                </a:solidFill>
              </a:defRPr>
            </a:lvl1pPr>
            <a:lvl2pPr>
              <a:defRPr sz="1300"/>
            </a:lvl2pPr>
            <a:lvl3pPr>
              <a:defRPr sz="1100"/>
            </a:lvl3pPr>
            <a:lvl4pPr>
              <a:defRPr sz="1000"/>
            </a:lvl4pPr>
            <a:lvl5pPr>
              <a:defRPr sz="10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C889DC-0DCB-4B74-8FF1-3277D9B5E9DE}" type="datetimeFigureOut">
              <a:rPr lang="en-US" smtClean="0"/>
              <a:t>7/23/2015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9300" y="402805"/>
            <a:ext cx="1554480" cy="8582236"/>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71550" y="402808"/>
            <a:ext cx="4728210" cy="8582236"/>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C889DC-0DCB-4B74-8FF1-3277D9B5E9DE}" type="datetimeFigureOut">
              <a:rPr lang="en-US" smtClean="0"/>
              <a:t>7/23/2015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4"/>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C889DC-0DCB-4B74-8FF1-3277D9B5E9DE}" type="datetimeFigureOut">
              <a:rPr lang="en-US" smtClean="0"/>
              <a:t>7/23/2015</a:t>
            </a:fld>
            <a:endParaRPr lang="en-US" dirty="0"/>
          </a:p>
        </p:txBody>
      </p:sp>
      <p:sp>
        <p:nvSpPr>
          <p:cNvPr id="5" name="Footer Placeholder 4"/>
          <p:cNvSpPr>
            <a:spLocks noGrp="1"/>
          </p:cNvSpPr>
          <p:nvPr>
            <p:ph type="ftr" sz="quarter" idx="11"/>
          </p:nvPr>
        </p:nvSpPr>
        <p:spPr>
          <a:xfrm>
            <a:off x="2655570" y="9322651"/>
            <a:ext cx="2461260" cy="535516"/>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19243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8"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3"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C889DC-0DCB-4B74-8FF1-3277D9B5E9DE}" type="datetimeFigureOut">
              <a:rPr lang="en-US" smtClean="0"/>
              <a:t>7/23/2015</a:t>
            </a:fld>
            <a:endParaRPr lang="en-US" dirty="0"/>
          </a:p>
        </p:txBody>
      </p:sp>
      <p:sp>
        <p:nvSpPr>
          <p:cNvPr id="6" name="Footer Placeholder 5"/>
          <p:cNvSpPr>
            <a:spLocks noGrp="1"/>
          </p:cNvSpPr>
          <p:nvPr>
            <p:ph type="ftr" sz="quarter" idx="11"/>
          </p:nvPr>
        </p:nvSpPr>
        <p:spPr>
          <a:xfrm>
            <a:off x="2655570" y="9322651"/>
            <a:ext cx="2461260" cy="535516"/>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49518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3"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3"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5"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5"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C889DC-0DCB-4B74-8FF1-3277D9B5E9DE}" type="datetimeFigureOut">
              <a:rPr lang="en-US" smtClean="0"/>
              <a:t>7/23/2015</a:t>
            </a:fld>
            <a:endParaRPr lang="en-US" dirty="0"/>
          </a:p>
        </p:txBody>
      </p:sp>
      <p:sp>
        <p:nvSpPr>
          <p:cNvPr id="8" name="Footer Placeholder 7"/>
          <p:cNvSpPr>
            <a:spLocks noGrp="1"/>
          </p:cNvSpPr>
          <p:nvPr>
            <p:ph type="ftr" sz="quarter" idx="11"/>
          </p:nvPr>
        </p:nvSpPr>
        <p:spPr>
          <a:xfrm>
            <a:off x="2655570" y="9322651"/>
            <a:ext cx="2461260" cy="535516"/>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10993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C889DC-0DCB-4B74-8FF1-3277D9B5E9DE}" type="datetimeFigureOut">
              <a:rPr lang="en-US" smtClean="0"/>
              <a:t>7/23/2015</a:t>
            </a:fld>
            <a:endParaRPr lang="en-US" dirty="0"/>
          </a:p>
        </p:txBody>
      </p:sp>
      <p:sp>
        <p:nvSpPr>
          <p:cNvPr id="4" name="Footer Placeholder 3"/>
          <p:cNvSpPr>
            <a:spLocks noGrp="1"/>
          </p:cNvSpPr>
          <p:nvPr>
            <p:ph type="ftr" sz="quarter" idx="11"/>
          </p:nvPr>
        </p:nvSpPr>
        <p:spPr>
          <a:xfrm>
            <a:off x="2655570" y="9322651"/>
            <a:ext cx="2461260" cy="535516"/>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34096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C889DC-0DCB-4B74-8FF1-3277D9B5E9DE}" type="datetimeFigureOut">
              <a:rPr lang="en-US" smtClean="0"/>
              <a:t>7/23/2015</a:t>
            </a:fld>
            <a:endParaRPr lang="en-US" dirty="0"/>
          </a:p>
        </p:txBody>
      </p:sp>
      <p:sp>
        <p:nvSpPr>
          <p:cNvPr id="3" name="Footer Placeholder 2"/>
          <p:cNvSpPr>
            <a:spLocks noGrp="1"/>
          </p:cNvSpPr>
          <p:nvPr>
            <p:ph type="ftr" sz="quarter" idx="11"/>
          </p:nvPr>
        </p:nvSpPr>
        <p:spPr>
          <a:xfrm>
            <a:off x="2655570" y="9322651"/>
            <a:ext cx="2461260" cy="535516"/>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4049602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3"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5" y="400478"/>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3" y="2104818"/>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C889DC-0DCB-4B74-8FF1-3277D9B5E9DE}" type="datetimeFigureOut">
              <a:rPr lang="en-US" smtClean="0"/>
              <a:t>7/23/2015</a:t>
            </a:fld>
            <a:endParaRPr lang="en-US" dirty="0"/>
          </a:p>
        </p:txBody>
      </p:sp>
      <p:sp>
        <p:nvSpPr>
          <p:cNvPr id="6" name="Footer Placeholder 5"/>
          <p:cNvSpPr>
            <a:spLocks noGrp="1"/>
          </p:cNvSpPr>
          <p:nvPr>
            <p:ph type="ftr" sz="quarter" idx="11"/>
          </p:nvPr>
        </p:nvSpPr>
        <p:spPr>
          <a:xfrm>
            <a:off x="2655570" y="9322651"/>
            <a:ext cx="2461260" cy="535516"/>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4116055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2"/>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dirty="0"/>
          </a:p>
        </p:txBody>
      </p:sp>
      <p:sp>
        <p:nvSpPr>
          <p:cNvPr id="4" name="Text Placeholder 3"/>
          <p:cNvSpPr>
            <a:spLocks noGrp="1"/>
          </p:cNvSpPr>
          <p:nvPr>
            <p:ph type="body" sz="half" idx="2"/>
          </p:nvPr>
        </p:nvSpPr>
        <p:spPr>
          <a:xfrm>
            <a:off x="1523445" y="7872098"/>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C889DC-0DCB-4B74-8FF1-3277D9B5E9DE}" type="datetimeFigureOut">
              <a:rPr lang="en-US" smtClean="0"/>
              <a:t>7/23/2015</a:t>
            </a:fld>
            <a:endParaRPr lang="en-US" dirty="0"/>
          </a:p>
        </p:txBody>
      </p:sp>
      <p:sp>
        <p:nvSpPr>
          <p:cNvPr id="6" name="Footer Placeholder 5"/>
          <p:cNvSpPr>
            <a:spLocks noGrp="1"/>
          </p:cNvSpPr>
          <p:nvPr>
            <p:ph type="ftr" sz="quarter" idx="11"/>
          </p:nvPr>
        </p:nvSpPr>
        <p:spPr>
          <a:xfrm>
            <a:off x="2655570" y="9322651"/>
            <a:ext cx="2461260" cy="535516"/>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80649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5"/>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51"/>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D9C889DC-0DCB-4B74-8FF1-3277D9B5E9DE}" type="datetimeFigureOut">
              <a:rPr lang="en-US" smtClean="0"/>
              <a:t>7/23/2015</a:t>
            </a:fld>
            <a:endParaRPr lang="en-US" dirty="0"/>
          </a:p>
        </p:txBody>
      </p:sp>
      <p:sp>
        <p:nvSpPr>
          <p:cNvPr id="6" name="Slide Number Placeholder 5"/>
          <p:cNvSpPr>
            <a:spLocks noGrp="1"/>
          </p:cNvSpPr>
          <p:nvPr>
            <p:ph type="sldNum" sz="quarter" idx="4"/>
          </p:nvPr>
        </p:nvSpPr>
        <p:spPr>
          <a:xfrm>
            <a:off x="5570220" y="9322651"/>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AF8359E8-5B63-4AE7-A26F-FE183B9DDE83}" type="slidenum">
              <a:rPr lang="en-US" smtClean="0"/>
              <a:t>‹#›</a:t>
            </a:fld>
            <a:endParaRPr lang="en-US" dirty="0"/>
          </a:p>
        </p:txBody>
      </p:sp>
      <p:sp>
        <p:nvSpPr>
          <p:cNvPr id="7" name="Footer Placeholder 4"/>
          <p:cNvSpPr txBox="1">
            <a:spLocks/>
          </p:cNvSpPr>
          <p:nvPr userDrawn="1"/>
        </p:nvSpPr>
        <p:spPr>
          <a:xfrm>
            <a:off x="2667000" y="9522884"/>
            <a:ext cx="2461260" cy="535516"/>
          </a:xfrm>
          <a:prstGeom prst="rect">
            <a:avLst/>
          </a:prstGeom>
        </p:spPr>
        <p:txBody>
          <a:bodyPr/>
          <a:lstStyle>
            <a:defPPr>
              <a:defRPr lang="en-US"/>
            </a:defPPr>
            <a:lvl1pPr marL="0" algn="l" defTabSz="1018824" rtl="0" eaLnBrk="1" latinLnBrk="0" hangingPunct="1">
              <a:defRPr sz="1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mtClean="0"/>
              <a:t>07/04/2015 OSP and Susan Richmond</a:t>
            </a:r>
            <a:endParaRPr lang="en-US" dirty="0"/>
          </a:p>
        </p:txBody>
      </p:sp>
    </p:spTree>
    <p:extLst>
      <p:ext uri="{BB962C8B-B14F-4D97-AF65-F5344CB8AC3E}">
        <p14:creationId xmlns:p14="http://schemas.microsoft.com/office/powerpoint/2010/main" val="17706293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693537" y="-1196685"/>
            <a:ext cx="1393054" cy="2403701"/>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8" name="Oval 7"/>
          <p:cNvSpPr/>
          <p:nvPr/>
        </p:nvSpPr>
        <p:spPr>
          <a:xfrm>
            <a:off x="143495" y="30951"/>
            <a:ext cx="1446862" cy="249654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11" name="Donut 10"/>
          <p:cNvSpPr/>
          <p:nvPr/>
        </p:nvSpPr>
        <p:spPr>
          <a:xfrm rot="2315675">
            <a:off x="155449" y="1547447"/>
            <a:ext cx="956860" cy="1617182"/>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12" name="Rectangle 11"/>
          <p:cNvSpPr/>
          <p:nvPr/>
        </p:nvSpPr>
        <p:spPr>
          <a:xfrm>
            <a:off x="860943" y="-79"/>
            <a:ext cx="6911458"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5" name="Title Placeholder 4"/>
          <p:cNvSpPr>
            <a:spLocks noGrp="1"/>
          </p:cNvSpPr>
          <p:nvPr>
            <p:ph type="title"/>
          </p:nvPr>
        </p:nvSpPr>
        <p:spPr>
          <a:xfrm>
            <a:off x="1220267" y="402802"/>
            <a:ext cx="6373368" cy="1676400"/>
          </a:xfrm>
          <a:prstGeom prst="rect">
            <a:avLst/>
          </a:prstGeom>
        </p:spPr>
        <p:txBody>
          <a:bodyPr lIns="101882" tIns="50941" rIns="101882" bIns="50941"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220267" y="2123440"/>
            <a:ext cx="6373368" cy="7040880"/>
          </a:xfrm>
          <a:prstGeom prst="rect">
            <a:avLst/>
          </a:prstGeom>
        </p:spPr>
        <p:txBody>
          <a:bodyPr lIns="101882" tIns="50941" rIns="101882" bIns="50941">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044190" y="9248140"/>
            <a:ext cx="1813560" cy="698500"/>
          </a:xfrm>
          <a:prstGeom prst="rect">
            <a:avLst/>
          </a:prstGeom>
        </p:spPr>
        <p:txBody>
          <a:bodyPr lIns="101882" tIns="50941" rIns="101882" bIns="50941" anchor="b"/>
          <a:lstStyle>
            <a:lvl1pPr algn="r" eaLnBrk="1" latinLnBrk="0" hangingPunct="1">
              <a:defRPr kumimoji="0" sz="1300">
                <a:solidFill>
                  <a:schemeClr val="bg2">
                    <a:shade val="50000"/>
                    <a:satMod val="200000"/>
                  </a:schemeClr>
                </a:solidFill>
              </a:defRPr>
            </a:lvl1pPr>
            <a:extLst/>
          </a:lstStyle>
          <a:p>
            <a:fld id="{D9C889DC-0DCB-4B74-8FF1-3277D9B5E9DE}" type="datetimeFigureOut">
              <a:rPr lang="en-US" smtClean="0"/>
              <a:t>7/23/2015</a:t>
            </a:fld>
            <a:endParaRPr lang="en-US" dirty="0"/>
          </a:p>
        </p:txBody>
      </p:sp>
      <p:sp>
        <p:nvSpPr>
          <p:cNvPr id="10" name="Footer Placeholder 9"/>
          <p:cNvSpPr>
            <a:spLocks noGrp="1"/>
          </p:cNvSpPr>
          <p:nvPr>
            <p:ph type="ftr" sz="quarter" idx="3"/>
          </p:nvPr>
        </p:nvSpPr>
        <p:spPr>
          <a:xfrm>
            <a:off x="4857750" y="9248140"/>
            <a:ext cx="2461260" cy="698500"/>
          </a:xfrm>
          <a:prstGeom prst="rect">
            <a:avLst/>
          </a:prstGeom>
        </p:spPr>
        <p:txBody>
          <a:bodyPr lIns="101882" tIns="50941" rIns="101882" bIns="50941" anchor="b"/>
          <a:lstStyle>
            <a:lvl1pPr eaLnBrk="1" latinLnBrk="0" hangingPunct="1">
              <a:defRPr kumimoji="0" sz="13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7321601" y="9248140"/>
            <a:ext cx="388620" cy="698500"/>
          </a:xfrm>
          <a:prstGeom prst="rect">
            <a:avLst/>
          </a:prstGeom>
        </p:spPr>
        <p:txBody>
          <a:bodyPr lIns="101882" tIns="50941" rIns="101882" bIns="50941" anchor="b"/>
          <a:lstStyle>
            <a:lvl1pPr algn="ctr" eaLnBrk="1" latinLnBrk="0" hangingPunct="1">
              <a:defRPr kumimoji="0" sz="1300">
                <a:solidFill>
                  <a:schemeClr val="bg2">
                    <a:shade val="50000"/>
                    <a:satMod val="200000"/>
                  </a:schemeClr>
                </a:solidFill>
                <a:effectLst/>
              </a:defRPr>
            </a:lvl1pPr>
            <a:extLst/>
          </a:lstStyle>
          <a:p>
            <a:fld id="{AF8359E8-5B63-4AE7-A26F-FE183B9DDE83}" type="slidenum">
              <a:rPr lang="en-US" smtClean="0"/>
              <a:t>‹#›</a:t>
            </a:fld>
            <a:endParaRPr lang="en-US" dirty="0"/>
          </a:p>
        </p:txBody>
      </p:sp>
      <p:sp>
        <p:nvSpPr>
          <p:cNvPr id="15" name="Rectangle 14"/>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8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407530" indent="-315836" algn="l" rtl="0" eaLnBrk="1" latinLnBrk="0" hangingPunct="1">
        <a:lnSpc>
          <a:spcPct val="100000"/>
        </a:lnSpc>
        <a:spcBef>
          <a:spcPts val="669"/>
        </a:spcBef>
        <a:buClr>
          <a:schemeClr val="accent1"/>
        </a:buClr>
        <a:buSzPct val="80000"/>
        <a:buFont typeface="Wingdings 2"/>
        <a:buChar char=""/>
        <a:defRPr kumimoji="0" sz="3600" kern="1200">
          <a:solidFill>
            <a:schemeClr val="tx1"/>
          </a:solidFill>
          <a:latin typeface="+mn-lt"/>
          <a:ea typeface="+mn-ea"/>
          <a:cs typeface="+mn-cs"/>
        </a:defRPr>
      </a:lvl1pPr>
      <a:lvl2pPr marL="713177" indent="-264894" algn="l" rtl="0" eaLnBrk="1" latinLnBrk="0" hangingPunct="1">
        <a:lnSpc>
          <a:spcPct val="100000"/>
        </a:lnSpc>
        <a:spcBef>
          <a:spcPts val="613"/>
        </a:spcBef>
        <a:buClr>
          <a:schemeClr val="accent1"/>
        </a:buClr>
        <a:buFont typeface="Verdana"/>
        <a:buChar char="◦"/>
        <a:defRPr kumimoji="0" sz="3100" kern="1200">
          <a:solidFill>
            <a:schemeClr val="tx1"/>
          </a:solidFill>
          <a:latin typeface="+mn-lt"/>
          <a:ea typeface="+mn-ea"/>
          <a:cs typeface="+mn-cs"/>
        </a:defRPr>
      </a:lvl2pPr>
      <a:lvl3pPr marL="988260" indent="-254706" algn="l" rtl="0" eaLnBrk="1" latinLnBrk="0" hangingPunct="1">
        <a:lnSpc>
          <a:spcPct val="100000"/>
        </a:lnSpc>
        <a:spcBef>
          <a:spcPct val="20000"/>
        </a:spcBef>
        <a:buClr>
          <a:schemeClr val="accent2"/>
        </a:buClr>
        <a:buFont typeface="Wingdings 2"/>
        <a:buChar char=""/>
        <a:defRPr kumimoji="0" sz="2700" kern="1200">
          <a:solidFill>
            <a:schemeClr val="tx1"/>
          </a:solidFill>
          <a:latin typeface="+mn-lt"/>
          <a:ea typeface="+mn-ea"/>
          <a:cs typeface="+mn-cs"/>
        </a:defRPr>
      </a:lvl3pPr>
      <a:lvl4pPr marL="1222589" indent="-193577" algn="l" rtl="0" eaLnBrk="1" latinLnBrk="0" hangingPunct="1">
        <a:lnSpc>
          <a:spcPct val="100000"/>
        </a:lnSpc>
        <a:spcBef>
          <a:spcPct val="20000"/>
        </a:spcBef>
        <a:buClr>
          <a:schemeClr val="accent3"/>
        </a:buClr>
        <a:buFont typeface="Wingdings 2"/>
        <a:buChar char=""/>
        <a:defRPr kumimoji="0" sz="2200" kern="1200">
          <a:solidFill>
            <a:schemeClr val="tx1"/>
          </a:solidFill>
          <a:latin typeface="+mn-lt"/>
          <a:ea typeface="+mn-ea"/>
          <a:cs typeface="+mn-cs"/>
        </a:defRPr>
      </a:lvl4pPr>
      <a:lvl5pPr marL="1446731" indent="-203765" algn="l" rtl="0" eaLnBrk="1" latinLnBrk="0" hangingPunct="1">
        <a:lnSpc>
          <a:spcPct val="100000"/>
        </a:lnSpc>
        <a:spcBef>
          <a:spcPct val="20000"/>
        </a:spcBef>
        <a:buClr>
          <a:schemeClr val="accent4"/>
        </a:buClr>
        <a:buFont typeface="Wingdings 2"/>
        <a:buChar char=""/>
        <a:defRPr kumimoji="0" sz="2200" kern="1200">
          <a:solidFill>
            <a:schemeClr val="tx1"/>
          </a:solidFill>
          <a:latin typeface="+mn-lt"/>
          <a:ea typeface="+mn-ea"/>
          <a:cs typeface="+mn-cs"/>
        </a:defRPr>
      </a:lvl5pPr>
      <a:lvl6pPr marL="1681060" indent="-203765" algn="l" rtl="0" eaLnBrk="1" latinLnBrk="0" hangingPunct="1">
        <a:lnSpc>
          <a:spcPct val="100000"/>
        </a:lnSpc>
        <a:spcBef>
          <a:spcPct val="20000"/>
        </a:spcBef>
        <a:buClr>
          <a:schemeClr val="accent5"/>
        </a:buClr>
        <a:buFont typeface="Wingdings 2"/>
        <a:buChar char=""/>
        <a:defRPr kumimoji="0" sz="2200" kern="1200">
          <a:solidFill>
            <a:schemeClr val="tx1"/>
          </a:solidFill>
          <a:latin typeface="+mn-lt"/>
          <a:ea typeface="+mn-ea"/>
          <a:cs typeface="+mn-cs"/>
        </a:defRPr>
      </a:lvl6pPr>
      <a:lvl7pPr marL="1915390" indent="-203765" algn="l" rtl="0" eaLnBrk="1" latinLnBrk="0" hangingPunct="1">
        <a:lnSpc>
          <a:spcPct val="100000"/>
        </a:lnSpc>
        <a:spcBef>
          <a:spcPct val="20000"/>
        </a:spcBef>
        <a:buClr>
          <a:schemeClr val="accent6"/>
        </a:buClr>
        <a:buFont typeface="Wingdings 2"/>
        <a:buChar char=""/>
        <a:defRPr kumimoji="0" sz="2200" kern="1200">
          <a:solidFill>
            <a:schemeClr val="tx1"/>
          </a:solidFill>
          <a:latin typeface="+mn-lt"/>
          <a:ea typeface="+mn-ea"/>
          <a:cs typeface="+mn-cs"/>
        </a:defRPr>
      </a:lvl7pPr>
      <a:lvl8pPr marL="2139531" indent="-203765" algn="l" rtl="0" eaLnBrk="1" latinLnBrk="0" hangingPunct="1">
        <a:lnSpc>
          <a:spcPct val="100000"/>
        </a:lnSpc>
        <a:spcBef>
          <a:spcPct val="20000"/>
        </a:spcBef>
        <a:buClr>
          <a:schemeClr val="accent6"/>
        </a:buClr>
        <a:buFont typeface="Wingdings 2"/>
        <a:buChar char=""/>
        <a:defRPr kumimoji="0" sz="2200" kern="1200">
          <a:solidFill>
            <a:schemeClr val="tx1"/>
          </a:solidFill>
          <a:latin typeface="+mn-lt"/>
          <a:ea typeface="+mn-ea"/>
          <a:cs typeface="+mn-cs"/>
        </a:defRPr>
      </a:lvl8pPr>
      <a:lvl9pPr marL="2373861" indent="-203765" algn="l" rtl="0" eaLnBrk="1" latinLnBrk="0" hangingPunct="1">
        <a:lnSpc>
          <a:spcPct val="100000"/>
        </a:lnSpc>
        <a:spcBef>
          <a:spcPct val="20000"/>
        </a:spcBef>
        <a:buClr>
          <a:schemeClr val="accent6"/>
        </a:buClr>
        <a:buFont typeface="Wingdings 2"/>
        <a:buChar char=""/>
        <a:defRPr kumimoji="0" sz="22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509412" algn="l" rtl="0" eaLnBrk="1" latinLnBrk="0" hangingPunct="1">
        <a:defRPr kumimoji="0" kern="1200">
          <a:solidFill>
            <a:schemeClr val="tx1"/>
          </a:solidFill>
          <a:latin typeface="+mn-lt"/>
          <a:ea typeface="+mn-ea"/>
          <a:cs typeface="+mn-cs"/>
        </a:defRPr>
      </a:lvl2pPr>
      <a:lvl3pPr marL="1018824" algn="l" rtl="0" eaLnBrk="1" latinLnBrk="0" hangingPunct="1">
        <a:defRPr kumimoji="0" kern="1200">
          <a:solidFill>
            <a:schemeClr val="tx1"/>
          </a:solidFill>
          <a:latin typeface="+mn-lt"/>
          <a:ea typeface="+mn-ea"/>
          <a:cs typeface="+mn-cs"/>
        </a:defRPr>
      </a:lvl3pPr>
      <a:lvl4pPr marL="1528237" algn="l" rtl="0" eaLnBrk="1" latinLnBrk="0" hangingPunct="1">
        <a:defRPr kumimoji="0" kern="1200">
          <a:solidFill>
            <a:schemeClr val="tx1"/>
          </a:solidFill>
          <a:latin typeface="+mn-lt"/>
          <a:ea typeface="+mn-ea"/>
          <a:cs typeface="+mn-cs"/>
        </a:defRPr>
      </a:lvl4pPr>
      <a:lvl5pPr marL="2037649" algn="l" rtl="0" eaLnBrk="1" latinLnBrk="0" hangingPunct="1">
        <a:defRPr kumimoji="0" kern="1200">
          <a:solidFill>
            <a:schemeClr val="tx1"/>
          </a:solidFill>
          <a:latin typeface="+mn-lt"/>
          <a:ea typeface="+mn-ea"/>
          <a:cs typeface="+mn-cs"/>
        </a:defRPr>
      </a:lvl5pPr>
      <a:lvl6pPr marL="2547061" algn="l" rtl="0" eaLnBrk="1" latinLnBrk="0" hangingPunct="1">
        <a:defRPr kumimoji="0" kern="1200">
          <a:solidFill>
            <a:schemeClr val="tx1"/>
          </a:solidFill>
          <a:latin typeface="+mn-lt"/>
          <a:ea typeface="+mn-ea"/>
          <a:cs typeface="+mn-cs"/>
        </a:defRPr>
      </a:lvl6pPr>
      <a:lvl7pPr marL="3056473" algn="l" rtl="0" eaLnBrk="1" latinLnBrk="0" hangingPunct="1">
        <a:defRPr kumimoji="0" kern="1200">
          <a:solidFill>
            <a:schemeClr val="tx1"/>
          </a:solidFill>
          <a:latin typeface="+mn-lt"/>
          <a:ea typeface="+mn-ea"/>
          <a:cs typeface="+mn-cs"/>
        </a:defRPr>
      </a:lvl7pPr>
      <a:lvl8pPr marL="3565886" algn="l" rtl="0" eaLnBrk="1" latinLnBrk="0" hangingPunct="1">
        <a:defRPr kumimoji="0" kern="1200">
          <a:solidFill>
            <a:schemeClr val="tx1"/>
          </a:solidFill>
          <a:latin typeface="+mn-lt"/>
          <a:ea typeface="+mn-ea"/>
          <a:cs typeface="+mn-cs"/>
        </a:defRPr>
      </a:lvl8pPr>
      <a:lvl9pPr marL="4075298"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moodle.kingsley.k12.mi.us/course/view.php?id=52" TargetMode="External"/><Relationship Id="rId1" Type="http://schemas.openxmlformats.org/officeDocument/2006/relationships/slideLayout" Target="../slideLayouts/slideLayout12.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moodle.kingsley.k12.mi.us/course/view.php?id=52" TargetMode="Externa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hsd.k12.or.us/Departments/PrintShop/WebSubmissionForms.asp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838200" y="381000"/>
            <a:ext cx="2934465" cy="2256097"/>
            <a:chOff x="4038600" y="232897"/>
            <a:chExt cx="2865307" cy="2586503"/>
          </a:xfrm>
        </p:grpSpPr>
        <p:grpSp>
          <p:nvGrpSpPr>
            <p:cNvPr id="3" name="Group 2"/>
            <p:cNvGrpSpPr/>
            <p:nvPr/>
          </p:nvGrpSpPr>
          <p:grpSpPr>
            <a:xfrm>
              <a:off x="4038600" y="460090"/>
              <a:ext cx="2865307" cy="2359310"/>
              <a:chOff x="3632956" y="12014"/>
              <a:chExt cx="3419524" cy="2830247"/>
            </a:xfrm>
          </p:grpSpPr>
          <p:grpSp>
            <p:nvGrpSpPr>
              <p:cNvPr id="10" name="Group 9"/>
              <p:cNvGrpSpPr/>
              <p:nvPr/>
            </p:nvGrpSpPr>
            <p:grpSpPr>
              <a:xfrm>
                <a:off x="3632956" y="12014"/>
                <a:ext cx="3419524" cy="2784885"/>
                <a:chOff x="3868537" y="696827"/>
                <a:chExt cx="3251398" cy="2555805"/>
              </a:xfrm>
            </p:grpSpPr>
            <p:sp>
              <p:nvSpPr>
                <p:cNvPr id="11" name="Parallelogram 10"/>
                <p:cNvSpPr/>
                <p:nvPr/>
              </p:nvSpPr>
              <p:spPr>
                <a:xfrm rot="1469992" flipH="1">
                  <a:off x="3868537" y="696827"/>
                  <a:ext cx="3251398" cy="2555805"/>
                </a:xfrm>
                <a:prstGeom prst="parallelogram">
                  <a:avLst/>
                </a:prstGeom>
                <a:solidFill>
                  <a:srgbClr val="92D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n-US" dirty="0"/>
                </a:p>
              </p:txBody>
            </p:sp>
            <p:sp>
              <p:nvSpPr>
                <p:cNvPr id="12" name="Parallelogram 11"/>
                <p:cNvSpPr/>
                <p:nvPr/>
              </p:nvSpPr>
              <p:spPr>
                <a:xfrm>
                  <a:off x="4326691" y="895597"/>
                  <a:ext cx="2467608" cy="2028026"/>
                </a:xfrm>
                <a:prstGeom prst="parallelogram">
                  <a:avLst/>
                </a:prstGeom>
                <a:solidFill>
                  <a:srgbClr val="BA8CDC"/>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n-US" dirty="0"/>
                </a:p>
              </p:txBody>
            </p:sp>
          </p:grpSp>
          <p:pic>
            <p:nvPicPr>
              <p:cNvPr id="15" name="Picture 2" descr="http://images-partners-tbn.google.com/images?q=tbn:ANd9GcSDUr2vK4W2TDygHktobuceelfcUzesZB8Q9EYo-dpZi4Qo6Z3Wvq_kS_tVIA:http://moodle.kingsley.k12.mi.us/pluginfile.php/3143/course/section/1521/FirstGrade.gif">
                <a:hlinkClick r:id="rId2"/>
              </p:cNvPr>
              <p:cNvPicPr>
                <a:picLocks noChangeAspect="1" noChangeArrowheads="1"/>
              </p:cNvPicPr>
              <p:nvPr/>
            </p:nvPicPr>
            <p:blipFill>
              <a:blip r:embed="rId3" cstate="print"/>
              <a:srcRect/>
              <a:stretch>
                <a:fillRect/>
              </a:stretch>
            </p:blipFill>
            <p:spPr bwMode="auto">
              <a:xfrm>
                <a:off x="5334000" y="1828800"/>
                <a:ext cx="1143000" cy="1013461"/>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pic>
            <p:nvPicPr>
              <p:cNvPr id="16" name="Picture 6" descr="reading"/>
              <p:cNvPicPr>
                <a:picLocks noChangeAspect="1" noChangeArrowheads="1"/>
              </p:cNvPicPr>
              <p:nvPr/>
            </p:nvPicPr>
            <p:blipFill>
              <a:blip r:embed="rId4" cstate="print"/>
              <a:srcRect/>
              <a:stretch>
                <a:fillRect/>
              </a:stretch>
            </p:blipFill>
            <p:spPr bwMode="auto">
              <a:xfrm>
                <a:off x="4501915" y="535168"/>
                <a:ext cx="1820972" cy="1596664"/>
              </a:xfrm>
              <a:prstGeom prst="rect">
                <a:avLst/>
              </a:prstGeom>
              <a:noFill/>
            </p:spPr>
          </p:pic>
        </p:grpSp>
        <p:sp>
          <p:nvSpPr>
            <p:cNvPr id="5" name="Rectangle 4"/>
            <p:cNvSpPr/>
            <p:nvPr/>
          </p:nvSpPr>
          <p:spPr>
            <a:xfrm>
              <a:off x="4114800" y="232897"/>
              <a:ext cx="1186938" cy="1164407"/>
            </a:xfrm>
            <a:prstGeom prst="rect">
              <a:avLst/>
            </a:prstGeom>
            <a:solidFill>
              <a:srgbClr val="81C9FF"/>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6000" b="1" dirty="0">
                  <a:ln w="11430"/>
                  <a:effectLst>
                    <a:outerShdw blurRad="80000" dist="40000" dir="5040000" algn="tl">
                      <a:srgbClr val="000000">
                        <a:alpha val="30000"/>
                      </a:srgbClr>
                    </a:outerShdw>
                  </a:effectLst>
                </a:rPr>
                <a:t>1</a:t>
              </a:r>
              <a:r>
                <a:rPr lang="en-US" sz="6000" b="1" baseline="30000" dirty="0">
                  <a:ln w="11430"/>
                  <a:effectLst>
                    <a:outerShdw blurRad="80000" dist="40000" dir="5040000" algn="tl">
                      <a:srgbClr val="000000">
                        <a:alpha val="30000"/>
                      </a:srgbClr>
                    </a:outerShdw>
                  </a:effectLst>
                </a:rPr>
                <a:t>st</a:t>
              </a:r>
              <a:endParaRPr lang="en-US" sz="6000" b="1" dirty="0">
                <a:ln w="11430"/>
                <a:effectLst>
                  <a:outerShdw blurRad="80000" dist="40000" dir="5040000" algn="tl">
                    <a:srgbClr val="000000">
                      <a:alpha val="30000"/>
                    </a:srgbClr>
                  </a:outerShdw>
                </a:effectLst>
              </a:endParaRPr>
            </a:p>
          </p:txBody>
        </p:sp>
      </p:grpSp>
      <p:graphicFrame>
        <p:nvGraphicFramePr>
          <p:cNvPr id="13" name="Table 12"/>
          <p:cNvGraphicFramePr>
            <a:graphicFrameLocks noGrp="1"/>
          </p:cNvGraphicFramePr>
          <p:nvPr>
            <p:extLst>
              <p:ext uri="{D42A27DB-BD31-4B8C-83A1-F6EECF244321}">
                <p14:modId xmlns:p14="http://schemas.microsoft.com/office/powerpoint/2010/main" val="999972159"/>
              </p:ext>
            </p:extLst>
          </p:nvPr>
        </p:nvGraphicFramePr>
        <p:xfrm>
          <a:off x="1583897" y="3596088"/>
          <a:ext cx="4749800" cy="107289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6765"/>
                <a:gridCol w="1370435"/>
                <a:gridCol w="2418080"/>
                <a:gridCol w="604520"/>
              </a:tblGrid>
              <a:tr h="268224">
                <a:tc gridSpan="4">
                  <a:txBody>
                    <a:bodyPr/>
                    <a:lstStyle/>
                    <a:p>
                      <a:pPr algn="ctr"/>
                      <a:r>
                        <a:rPr lang="en-US" sz="1100" b="1" dirty="0" smtClean="0">
                          <a:latin typeface="Calibri" panose="020F0502020204030204" pitchFamily="34" charset="0"/>
                        </a:rPr>
                        <a:t>Reading: Literature</a:t>
                      </a:r>
                      <a:endParaRPr lang="en-US" sz="1100" b="1" dirty="0">
                        <a:latin typeface="Calibri" panose="020F0502020204030204" pitchFamily="34" charset="0"/>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68224">
                <a:tc gridSpan="2">
                  <a:txBody>
                    <a:bodyPr/>
                    <a:lstStyle/>
                    <a:p>
                      <a:pPr algn="ctr"/>
                      <a:r>
                        <a:rPr lang="en-US" sz="1100" b="1" dirty="0" smtClean="0">
                          <a:latin typeface="Calibri" panose="020F0502020204030204" pitchFamily="34" charset="0"/>
                        </a:rPr>
                        <a:t>Literature Targets</a:t>
                      </a:r>
                      <a:endParaRPr lang="en-US" sz="1100" b="1" dirty="0">
                        <a:latin typeface="Calibri" panose="020F0502020204030204" pitchFamily="34" charset="0"/>
                      </a:endParaRPr>
                    </a:p>
                  </a:txBody>
                  <a:tcPr marL="103632" marR="103632" marT="50292" marB="50292">
                    <a:solidFill>
                      <a:schemeClr val="bg1"/>
                    </a:solidFill>
                  </a:tcPr>
                </a:tc>
                <a:tc hMerge="1">
                  <a:txBody>
                    <a:bodyPr/>
                    <a:lstStyle/>
                    <a:p>
                      <a:endParaRPr lang="en-US" dirty="0"/>
                    </a:p>
                  </a:txBody>
                  <a:tcPr/>
                </a:tc>
                <a:tc>
                  <a:txBody>
                    <a:bodyPr/>
                    <a:lstStyle/>
                    <a:p>
                      <a:pPr algn="ctr"/>
                      <a:r>
                        <a:rPr lang="en-US" sz="1100" b="1" dirty="0" smtClean="0">
                          <a:latin typeface="Calibri" panose="020F0502020204030204" pitchFamily="34" charset="0"/>
                        </a:rPr>
                        <a:t>Standards</a:t>
                      </a:r>
                      <a:endParaRPr lang="en-US" sz="1100" b="1" dirty="0">
                        <a:latin typeface="Calibri" panose="020F0502020204030204" pitchFamily="34" charset="0"/>
                      </a:endParaRPr>
                    </a:p>
                  </a:txBody>
                  <a:tcPr marL="103632" marR="103632" marT="50292" marB="50292">
                    <a:solidFill>
                      <a:schemeClr val="bg1"/>
                    </a:solidFill>
                  </a:tcPr>
                </a:tc>
                <a:tc>
                  <a:txBody>
                    <a:bodyPr/>
                    <a:lstStyle/>
                    <a:p>
                      <a:pPr algn="ctr"/>
                      <a:r>
                        <a:rPr lang="en-US" sz="1100" b="1" dirty="0" smtClean="0">
                          <a:latin typeface="Calibri" panose="020F0502020204030204" pitchFamily="34" charset="0"/>
                        </a:rPr>
                        <a:t>DOK</a:t>
                      </a:r>
                      <a:endParaRPr lang="en-US" sz="1100" b="1" dirty="0">
                        <a:latin typeface="Calibri" panose="020F0502020204030204" pitchFamily="34" charset="0"/>
                      </a:endParaRPr>
                    </a:p>
                  </a:txBody>
                  <a:tcPr marL="103632" marR="103632" marT="50292" marB="50292">
                    <a:solidFill>
                      <a:schemeClr val="bg1"/>
                    </a:solidFill>
                  </a:tcPr>
                </a:tc>
              </a:tr>
              <a:tr h="268224">
                <a:tc>
                  <a:txBody>
                    <a:bodyPr/>
                    <a:lstStyle/>
                    <a:p>
                      <a:r>
                        <a:rPr lang="en-US" sz="1100" b="1" dirty="0" smtClean="0">
                          <a:latin typeface="Calibri" panose="020F0502020204030204" pitchFamily="34" charset="0"/>
                        </a:rPr>
                        <a:t>1</a:t>
                      </a:r>
                      <a:endParaRPr lang="en-US" sz="1100" b="1" dirty="0">
                        <a:latin typeface="Calibri" panose="020F0502020204030204" pitchFamily="34" charset="0"/>
                      </a:endParaRPr>
                    </a:p>
                  </a:txBody>
                  <a:tcPr marL="103632" marR="103632" marT="50292" marB="50292">
                    <a:solidFill>
                      <a:srgbClr val="FFFFBD"/>
                    </a:solidFill>
                  </a:tcPr>
                </a:tc>
                <a:tc>
                  <a:txBody>
                    <a:bodyPr/>
                    <a:lstStyle/>
                    <a:p>
                      <a:r>
                        <a:rPr lang="en-US" sz="1100" b="1" dirty="0" smtClean="0">
                          <a:latin typeface="Calibri" panose="020F0502020204030204" pitchFamily="34" charset="0"/>
                        </a:rPr>
                        <a:t>Key Details</a:t>
                      </a:r>
                      <a:endParaRPr lang="en-US" sz="1100" b="1" dirty="0">
                        <a:latin typeface="Calibri" panose="020F0502020204030204" pitchFamily="34" charset="0"/>
                      </a:endParaRPr>
                    </a:p>
                  </a:txBody>
                  <a:tcPr marL="103632" marR="103632" marT="50292" marB="50292">
                    <a:solidFill>
                      <a:srgbClr val="FFFFBD"/>
                    </a:solidFill>
                  </a:tcPr>
                </a:tc>
                <a:tc>
                  <a:txBody>
                    <a:bodyPr/>
                    <a:lstStyle/>
                    <a:p>
                      <a:r>
                        <a:rPr lang="en-US" sz="1100" b="1" dirty="0" smtClean="0">
                          <a:latin typeface="Calibri" panose="020F0502020204030204" pitchFamily="34" charset="0"/>
                        </a:rPr>
                        <a:t>RL.1</a:t>
                      </a:r>
                      <a:r>
                        <a:rPr lang="en-US" sz="1100" b="1" baseline="0" dirty="0" smtClean="0">
                          <a:latin typeface="Calibri" panose="020F0502020204030204" pitchFamily="34" charset="0"/>
                        </a:rPr>
                        <a:t>    </a:t>
                      </a:r>
                      <a:r>
                        <a:rPr lang="en-US" sz="1100" b="1" dirty="0" smtClean="0">
                          <a:latin typeface="Calibri" panose="020F0502020204030204" pitchFamily="34" charset="0"/>
                        </a:rPr>
                        <a:t>RL.3 </a:t>
                      </a:r>
                      <a:r>
                        <a:rPr lang="en-US" sz="900" b="0" dirty="0" smtClean="0">
                          <a:latin typeface="Calibri" panose="020F0502020204030204" pitchFamily="34" charset="0"/>
                        </a:rPr>
                        <a:t>(</a:t>
                      </a:r>
                      <a:r>
                        <a:rPr lang="en-US" sz="900" b="0" baseline="0" dirty="0" smtClean="0">
                          <a:latin typeface="Calibri" panose="020F0502020204030204" pitchFamily="34" charset="0"/>
                        </a:rPr>
                        <a:t>can move to a DOK 3)</a:t>
                      </a:r>
                      <a:endParaRPr lang="en-US" sz="1100" b="1" dirty="0">
                        <a:latin typeface="Calibri" panose="020F0502020204030204" pitchFamily="34" charset="0"/>
                      </a:endParaRPr>
                    </a:p>
                  </a:txBody>
                  <a:tcPr marL="103632" marR="103632" marT="50292" marB="50292">
                    <a:solidFill>
                      <a:srgbClr val="FFFFBD"/>
                    </a:solidFill>
                  </a:tcPr>
                </a:tc>
                <a:tc>
                  <a:txBody>
                    <a:bodyPr/>
                    <a:lstStyle/>
                    <a:p>
                      <a:pPr algn="ctr"/>
                      <a:r>
                        <a:rPr lang="en-US" sz="1100" b="1" dirty="0" smtClean="0">
                          <a:latin typeface="Calibri" panose="020F0502020204030204" pitchFamily="34" charset="0"/>
                        </a:rPr>
                        <a:t>1-2</a:t>
                      </a:r>
                      <a:endParaRPr lang="en-US" sz="1100" b="1" dirty="0">
                        <a:latin typeface="Calibri" panose="020F0502020204030204" pitchFamily="34" charset="0"/>
                      </a:endParaRPr>
                    </a:p>
                  </a:txBody>
                  <a:tcPr marL="103632" marR="103632" marT="50292" marB="50292" anchor="ctr">
                    <a:solidFill>
                      <a:srgbClr val="FFFFBD"/>
                    </a:solidFill>
                  </a:tcPr>
                </a:tc>
              </a:tr>
              <a:tr h="268224">
                <a:tc>
                  <a:txBody>
                    <a:bodyPr/>
                    <a:lstStyle/>
                    <a:p>
                      <a:r>
                        <a:rPr lang="en-US" sz="1100" b="1" dirty="0" smtClean="0">
                          <a:latin typeface="Calibri" panose="020F0502020204030204" pitchFamily="34" charset="0"/>
                        </a:rPr>
                        <a:t>2</a:t>
                      </a:r>
                      <a:endParaRPr lang="en-US" sz="1100" b="1" dirty="0">
                        <a:latin typeface="Calibri" panose="020F0502020204030204" pitchFamily="34" charset="0"/>
                      </a:endParaRPr>
                    </a:p>
                  </a:txBody>
                  <a:tcPr marL="103632" marR="103632" marT="50292" marB="50292">
                    <a:solidFill>
                      <a:srgbClr val="FFFFBD"/>
                    </a:solidFill>
                  </a:tcPr>
                </a:tc>
                <a:tc>
                  <a:txBody>
                    <a:bodyPr/>
                    <a:lstStyle/>
                    <a:p>
                      <a:r>
                        <a:rPr lang="en-US" sz="1100" b="1" dirty="0" smtClean="0">
                          <a:latin typeface="Calibri" panose="020F0502020204030204" pitchFamily="34" charset="0"/>
                        </a:rPr>
                        <a:t>Central Ideas</a:t>
                      </a:r>
                      <a:endParaRPr lang="en-US" sz="1100" b="1" dirty="0">
                        <a:latin typeface="Calibri" panose="020F0502020204030204" pitchFamily="34" charset="0"/>
                      </a:endParaRPr>
                    </a:p>
                  </a:txBody>
                  <a:tcPr marL="103632" marR="103632" marT="50292" marB="50292">
                    <a:solidFill>
                      <a:srgbClr val="FFFFBD"/>
                    </a:solidFill>
                  </a:tcPr>
                </a:tc>
                <a:tc>
                  <a:txBody>
                    <a:bodyPr/>
                    <a:lstStyle/>
                    <a:p>
                      <a:r>
                        <a:rPr lang="en-US" sz="1100" b="1" dirty="0" smtClean="0">
                          <a:latin typeface="Calibri" panose="020F0502020204030204" pitchFamily="34" charset="0"/>
                        </a:rPr>
                        <a:t>RL.2</a:t>
                      </a:r>
                      <a:endParaRPr lang="en-US" sz="1100" b="1" dirty="0">
                        <a:latin typeface="Calibri" panose="020F0502020204030204" pitchFamily="34" charset="0"/>
                      </a:endParaRPr>
                    </a:p>
                  </a:txBody>
                  <a:tcPr marL="103632" marR="103632" marT="50292" marB="50292">
                    <a:solidFill>
                      <a:srgbClr val="FFFFBD"/>
                    </a:solidFill>
                  </a:tcPr>
                </a:tc>
                <a:tc>
                  <a:txBody>
                    <a:bodyPr/>
                    <a:lstStyle/>
                    <a:p>
                      <a:pPr algn="ctr"/>
                      <a:r>
                        <a:rPr lang="en-US" sz="1100" b="1" dirty="0" smtClean="0">
                          <a:latin typeface="Calibri" panose="020F0502020204030204" pitchFamily="34" charset="0"/>
                        </a:rPr>
                        <a:t>2</a:t>
                      </a:r>
                      <a:endParaRPr lang="en-US" sz="1100" b="1" dirty="0">
                        <a:latin typeface="Calibri" panose="020F0502020204030204" pitchFamily="34" charset="0"/>
                      </a:endParaRPr>
                    </a:p>
                  </a:txBody>
                  <a:tcPr marL="103632" marR="103632" marT="50292" marB="50292" anchor="ctr">
                    <a:solidFill>
                      <a:srgbClr val="FFFFBD"/>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472893080"/>
              </p:ext>
            </p:extLst>
          </p:nvPr>
        </p:nvGraphicFramePr>
        <p:xfrm>
          <a:off x="1583897" y="4914790"/>
          <a:ext cx="4836160" cy="107289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518160"/>
                <a:gridCol w="1209040"/>
                <a:gridCol w="2504440"/>
                <a:gridCol w="604520"/>
              </a:tblGrid>
              <a:tr h="268224">
                <a:tc gridSpan="4">
                  <a:txBody>
                    <a:bodyPr/>
                    <a:lstStyle/>
                    <a:p>
                      <a:pPr algn="ctr"/>
                      <a:r>
                        <a:rPr lang="en-US" sz="1100" b="1" dirty="0" smtClean="0">
                          <a:latin typeface="Calibri" panose="020F0502020204030204" pitchFamily="34" charset="0"/>
                        </a:rPr>
                        <a:t>Reading: Informational</a:t>
                      </a:r>
                      <a:endParaRPr lang="en-US" sz="1100" b="1" dirty="0">
                        <a:latin typeface="Calibri" panose="020F0502020204030204" pitchFamily="34" charset="0"/>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68224">
                <a:tc gridSpan="2">
                  <a:txBody>
                    <a:bodyPr/>
                    <a:lstStyle/>
                    <a:p>
                      <a:pPr algn="ctr"/>
                      <a:r>
                        <a:rPr lang="en-US" sz="1100" b="1" dirty="0" smtClean="0">
                          <a:latin typeface="Calibri" panose="020F0502020204030204" pitchFamily="34" charset="0"/>
                        </a:rPr>
                        <a:t>Informational Targets</a:t>
                      </a:r>
                      <a:endParaRPr lang="en-US" sz="1100" b="1" dirty="0">
                        <a:latin typeface="Calibri" panose="020F0502020204030204" pitchFamily="34" charset="0"/>
                      </a:endParaRPr>
                    </a:p>
                  </a:txBody>
                  <a:tcPr marL="103632" marR="103632" marT="50292" marB="50292">
                    <a:solidFill>
                      <a:schemeClr val="bg1"/>
                    </a:solidFill>
                  </a:tcPr>
                </a:tc>
                <a:tc hMerge="1">
                  <a:txBody>
                    <a:bodyPr/>
                    <a:lstStyle/>
                    <a:p>
                      <a:endParaRPr lang="en-US" dirty="0"/>
                    </a:p>
                  </a:txBody>
                  <a:tcPr/>
                </a:tc>
                <a:tc>
                  <a:txBody>
                    <a:bodyPr/>
                    <a:lstStyle/>
                    <a:p>
                      <a:pPr algn="ctr"/>
                      <a:r>
                        <a:rPr lang="en-US" sz="1100" b="1" dirty="0" smtClean="0">
                          <a:latin typeface="Calibri" panose="020F0502020204030204" pitchFamily="34" charset="0"/>
                        </a:rPr>
                        <a:t>Standards</a:t>
                      </a:r>
                      <a:endParaRPr lang="en-US" sz="1100" b="1" dirty="0">
                        <a:latin typeface="Calibri" panose="020F0502020204030204" pitchFamily="34" charset="0"/>
                      </a:endParaRPr>
                    </a:p>
                  </a:txBody>
                  <a:tcPr marL="103632" marR="103632" marT="50292" marB="50292">
                    <a:solidFill>
                      <a:schemeClr val="bg1"/>
                    </a:solidFill>
                  </a:tcPr>
                </a:tc>
                <a:tc>
                  <a:txBody>
                    <a:bodyPr/>
                    <a:lstStyle/>
                    <a:p>
                      <a:pPr algn="ctr"/>
                      <a:r>
                        <a:rPr lang="en-US" sz="1100" b="1" dirty="0" smtClean="0">
                          <a:latin typeface="Calibri" panose="020F0502020204030204" pitchFamily="34" charset="0"/>
                        </a:rPr>
                        <a:t>DOK</a:t>
                      </a:r>
                      <a:endParaRPr lang="en-US" sz="1100" b="1" dirty="0">
                        <a:latin typeface="Calibri" panose="020F0502020204030204" pitchFamily="34" charset="0"/>
                      </a:endParaRPr>
                    </a:p>
                  </a:txBody>
                  <a:tcPr marL="103632" marR="103632" marT="50292" marB="50292">
                    <a:solidFill>
                      <a:schemeClr val="bg1"/>
                    </a:solidFill>
                  </a:tcPr>
                </a:tc>
              </a:tr>
              <a:tr h="268224">
                <a:tc>
                  <a:txBody>
                    <a:bodyPr/>
                    <a:lstStyle/>
                    <a:p>
                      <a:r>
                        <a:rPr lang="en-US" sz="1100" b="1" dirty="0" smtClean="0">
                          <a:latin typeface="Calibri" panose="020F0502020204030204" pitchFamily="34" charset="0"/>
                        </a:rPr>
                        <a:t>8</a:t>
                      </a:r>
                      <a:endParaRPr lang="en-US" sz="1100" b="1" dirty="0">
                        <a:latin typeface="Calibri" panose="020F0502020204030204" pitchFamily="34" charset="0"/>
                      </a:endParaRPr>
                    </a:p>
                  </a:txBody>
                  <a:tcPr marL="103632" marR="103632" marT="50292" marB="50292">
                    <a:solidFill>
                      <a:srgbClr val="FFFFBD"/>
                    </a:solidFill>
                  </a:tcPr>
                </a:tc>
                <a:tc>
                  <a:txBody>
                    <a:bodyPr/>
                    <a:lstStyle/>
                    <a:p>
                      <a:r>
                        <a:rPr lang="en-US" sz="1100" b="1" dirty="0" smtClean="0">
                          <a:latin typeface="Calibri" panose="020F0502020204030204" pitchFamily="34" charset="0"/>
                        </a:rPr>
                        <a:t>Key Details</a:t>
                      </a:r>
                      <a:endParaRPr lang="en-US" sz="1100" b="1" dirty="0">
                        <a:latin typeface="Calibri" panose="020F0502020204030204" pitchFamily="34" charset="0"/>
                      </a:endParaRPr>
                    </a:p>
                  </a:txBody>
                  <a:tcPr marL="103632" marR="103632" marT="50292" marB="50292">
                    <a:solidFill>
                      <a:srgbClr val="FFFFBD"/>
                    </a:solidFill>
                  </a:tcPr>
                </a:tc>
                <a:tc>
                  <a:txBody>
                    <a:bodyPr/>
                    <a:lstStyle/>
                    <a:p>
                      <a:r>
                        <a:rPr lang="en-US" sz="1100" b="1" dirty="0" smtClean="0">
                          <a:latin typeface="Calibri" panose="020F0502020204030204" pitchFamily="34" charset="0"/>
                        </a:rPr>
                        <a:t>RI.1     RI.3  </a:t>
                      </a:r>
                      <a:r>
                        <a:rPr lang="en-US" sz="900" b="0" dirty="0" smtClean="0">
                          <a:latin typeface="Calibri" panose="020F0502020204030204" pitchFamily="34" charset="0"/>
                        </a:rPr>
                        <a:t>(</a:t>
                      </a:r>
                      <a:r>
                        <a:rPr lang="en-US" sz="900" b="0" baseline="0" dirty="0" smtClean="0">
                          <a:latin typeface="Calibri" panose="020F0502020204030204" pitchFamily="34" charset="0"/>
                        </a:rPr>
                        <a:t>can move to a DOK 3)</a:t>
                      </a:r>
                      <a:endParaRPr lang="en-US" sz="900" b="1" dirty="0">
                        <a:latin typeface="Calibri" panose="020F0502020204030204" pitchFamily="34" charset="0"/>
                      </a:endParaRPr>
                    </a:p>
                  </a:txBody>
                  <a:tcPr marL="103632" marR="103632" marT="50292" marB="50292">
                    <a:solidFill>
                      <a:srgbClr val="FFFFBD"/>
                    </a:solidFill>
                  </a:tcPr>
                </a:tc>
                <a:tc>
                  <a:txBody>
                    <a:bodyPr/>
                    <a:lstStyle/>
                    <a:p>
                      <a:pPr algn="ctr"/>
                      <a:r>
                        <a:rPr lang="en-US" sz="1100" b="1" dirty="0" smtClean="0">
                          <a:latin typeface="Calibri" panose="020F0502020204030204" pitchFamily="34" charset="0"/>
                        </a:rPr>
                        <a:t>1-2</a:t>
                      </a:r>
                      <a:endParaRPr lang="en-US" sz="1100" b="1" dirty="0">
                        <a:latin typeface="Calibri" panose="020F0502020204030204" pitchFamily="34" charset="0"/>
                      </a:endParaRPr>
                    </a:p>
                  </a:txBody>
                  <a:tcPr marL="103632" marR="103632" marT="50292" marB="50292" anchor="ctr">
                    <a:solidFill>
                      <a:srgbClr val="FFFFBD"/>
                    </a:solidFill>
                  </a:tcPr>
                </a:tc>
              </a:tr>
              <a:tr h="268224">
                <a:tc>
                  <a:txBody>
                    <a:bodyPr/>
                    <a:lstStyle/>
                    <a:p>
                      <a:r>
                        <a:rPr lang="en-US" sz="1100" b="1" dirty="0" smtClean="0">
                          <a:latin typeface="Calibri" panose="020F0502020204030204" pitchFamily="34" charset="0"/>
                        </a:rPr>
                        <a:t>9</a:t>
                      </a:r>
                      <a:endParaRPr lang="en-US" sz="1100" b="1" dirty="0">
                        <a:latin typeface="Calibri" panose="020F0502020204030204" pitchFamily="34" charset="0"/>
                      </a:endParaRPr>
                    </a:p>
                  </a:txBody>
                  <a:tcPr marL="103632" marR="103632" marT="50292" marB="50292">
                    <a:solidFill>
                      <a:srgbClr val="FFFFBD"/>
                    </a:solidFill>
                  </a:tcPr>
                </a:tc>
                <a:tc>
                  <a:txBody>
                    <a:bodyPr/>
                    <a:lstStyle/>
                    <a:p>
                      <a:r>
                        <a:rPr lang="en-US" sz="1100" b="1" dirty="0" smtClean="0">
                          <a:latin typeface="Calibri" panose="020F0502020204030204" pitchFamily="34" charset="0"/>
                        </a:rPr>
                        <a:t>Central Ideas</a:t>
                      </a:r>
                      <a:endParaRPr lang="en-US" sz="1100" b="1" dirty="0">
                        <a:latin typeface="Calibri" panose="020F0502020204030204" pitchFamily="34" charset="0"/>
                      </a:endParaRPr>
                    </a:p>
                  </a:txBody>
                  <a:tcPr marL="103632" marR="103632" marT="50292" marB="50292">
                    <a:solidFill>
                      <a:srgbClr val="FFFFBD"/>
                    </a:solidFill>
                  </a:tcPr>
                </a:tc>
                <a:tc>
                  <a:txBody>
                    <a:bodyPr/>
                    <a:lstStyle/>
                    <a:p>
                      <a:r>
                        <a:rPr lang="en-US" sz="1100" b="1" dirty="0" smtClean="0">
                          <a:latin typeface="Calibri" panose="020F0502020204030204" pitchFamily="34" charset="0"/>
                        </a:rPr>
                        <a:t>RI.2</a:t>
                      </a:r>
                      <a:endParaRPr lang="en-US" sz="1100" b="1" dirty="0">
                        <a:latin typeface="Calibri" panose="020F0502020204030204" pitchFamily="34" charset="0"/>
                      </a:endParaRPr>
                    </a:p>
                  </a:txBody>
                  <a:tcPr marL="103632" marR="103632" marT="50292" marB="50292">
                    <a:solidFill>
                      <a:srgbClr val="FFFFBD"/>
                    </a:solidFill>
                  </a:tcPr>
                </a:tc>
                <a:tc>
                  <a:txBody>
                    <a:bodyPr/>
                    <a:lstStyle/>
                    <a:p>
                      <a:pPr algn="ctr"/>
                      <a:r>
                        <a:rPr lang="en-US" sz="1100" b="1" dirty="0" smtClean="0">
                          <a:latin typeface="Calibri" panose="020F0502020204030204" pitchFamily="34" charset="0"/>
                        </a:rPr>
                        <a:t>2</a:t>
                      </a:r>
                      <a:endParaRPr lang="en-US" sz="1100" b="1" dirty="0">
                        <a:latin typeface="Calibri" panose="020F0502020204030204" pitchFamily="34" charset="0"/>
                      </a:endParaRPr>
                    </a:p>
                  </a:txBody>
                  <a:tcPr marL="103632" marR="103632" marT="50292" marB="50292" anchor="ctr">
                    <a:solidFill>
                      <a:srgbClr val="FFFFBD"/>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78950468"/>
              </p:ext>
            </p:extLst>
          </p:nvPr>
        </p:nvGraphicFramePr>
        <p:xfrm>
          <a:off x="1036874" y="6337004"/>
          <a:ext cx="5705113" cy="1609344"/>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31801"/>
                <a:gridCol w="2158999"/>
                <a:gridCol w="2504440"/>
                <a:gridCol w="609873"/>
              </a:tblGrid>
              <a:tr h="268224">
                <a:tc gridSpan="4">
                  <a:txBody>
                    <a:bodyPr/>
                    <a:lstStyle/>
                    <a:p>
                      <a:pPr algn="ctr"/>
                      <a:r>
                        <a:rPr lang="en-US" sz="1100" b="1" dirty="0" smtClean="0">
                          <a:latin typeface="Calibri" panose="020F0502020204030204" pitchFamily="34" charset="0"/>
                        </a:rPr>
                        <a:t>Writing and Language</a:t>
                      </a:r>
                      <a:endParaRPr lang="en-US" sz="1100" b="1" dirty="0">
                        <a:latin typeface="Calibri" panose="020F0502020204030204" pitchFamily="34" charset="0"/>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68224">
                <a:tc gridSpan="2">
                  <a:txBody>
                    <a:bodyPr/>
                    <a:lstStyle/>
                    <a:p>
                      <a:pPr algn="ctr"/>
                      <a:r>
                        <a:rPr lang="en-US" sz="1100" b="1" dirty="0" smtClean="0">
                          <a:latin typeface="Calibri" panose="020F0502020204030204" pitchFamily="34" charset="0"/>
                        </a:rPr>
                        <a:t>Targets</a:t>
                      </a:r>
                      <a:endParaRPr lang="en-US" sz="1100" b="1" dirty="0">
                        <a:latin typeface="Calibri" panose="020F0502020204030204" pitchFamily="34" charset="0"/>
                      </a:endParaRPr>
                    </a:p>
                  </a:txBody>
                  <a:tcPr marL="103632" marR="103632" marT="50292" marB="50292">
                    <a:solidFill>
                      <a:schemeClr val="bg1"/>
                    </a:solidFill>
                  </a:tcPr>
                </a:tc>
                <a:tc hMerge="1">
                  <a:txBody>
                    <a:bodyPr/>
                    <a:lstStyle/>
                    <a:p>
                      <a:endParaRPr lang="en-US" dirty="0"/>
                    </a:p>
                  </a:txBody>
                  <a:tcPr/>
                </a:tc>
                <a:tc>
                  <a:txBody>
                    <a:bodyPr/>
                    <a:lstStyle/>
                    <a:p>
                      <a:pPr algn="ctr"/>
                      <a:r>
                        <a:rPr lang="en-US" sz="1100" b="1" dirty="0" smtClean="0">
                          <a:latin typeface="Calibri" panose="020F0502020204030204" pitchFamily="34" charset="0"/>
                        </a:rPr>
                        <a:t>Standards</a:t>
                      </a:r>
                      <a:endParaRPr lang="en-US" sz="1100" b="1" dirty="0">
                        <a:latin typeface="Calibri" panose="020F0502020204030204" pitchFamily="34" charset="0"/>
                      </a:endParaRPr>
                    </a:p>
                  </a:txBody>
                  <a:tcPr marL="103632" marR="103632" marT="50292" marB="50292">
                    <a:solidFill>
                      <a:schemeClr val="bg1"/>
                    </a:solidFill>
                  </a:tcPr>
                </a:tc>
                <a:tc>
                  <a:txBody>
                    <a:bodyPr/>
                    <a:lstStyle/>
                    <a:p>
                      <a:pPr algn="ctr"/>
                      <a:r>
                        <a:rPr lang="en-US" sz="1100" b="1" dirty="0" smtClean="0">
                          <a:latin typeface="Calibri" panose="020F0502020204030204" pitchFamily="34" charset="0"/>
                        </a:rPr>
                        <a:t>DOK</a:t>
                      </a:r>
                      <a:endParaRPr lang="en-US" sz="1100" b="1" dirty="0">
                        <a:latin typeface="Calibri" panose="020F0502020204030204" pitchFamily="34" charset="0"/>
                      </a:endParaRPr>
                    </a:p>
                  </a:txBody>
                  <a:tcPr marL="103632" marR="103632" marT="50292" marB="50292">
                    <a:solidFill>
                      <a:schemeClr val="bg1"/>
                    </a:solidFill>
                  </a:tcPr>
                </a:tc>
              </a:tr>
              <a:tr h="268224">
                <a:tc>
                  <a:txBody>
                    <a:bodyPr/>
                    <a:lstStyle/>
                    <a:p>
                      <a:r>
                        <a:rPr lang="en-US" sz="1100" b="1" dirty="0" smtClean="0">
                          <a:latin typeface="Calibri" panose="020F0502020204030204" pitchFamily="34" charset="0"/>
                        </a:rPr>
                        <a:t>1a</a:t>
                      </a:r>
                      <a:endParaRPr lang="en-US" sz="1100" b="1" dirty="0">
                        <a:latin typeface="Calibri" panose="020F0502020204030204" pitchFamily="34" charset="0"/>
                      </a:endParaRPr>
                    </a:p>
                  </a:txBody>
                  <a:tcPr marL="103632" marR="103632" marT="50292" marB="50292">
                    <a:solidFill>
                      <a:srgbClr val="FFFFBD"/>
                    </a:solidFill>
                  </a:tcPr>
                </a:tc>
                <a:tc>
                  <a:txBody>
                    <a:bodyPr/>
                    <a:lstStyle/>
                    <a:p>
                      <a:r>
                        <a:rPr lang="en-US" sz="1100" b="1" dirty="0" smtClean="0">
                          <a:latin typeface="Calibri" panose="020F0502020204030204" pitchFamily="34" charset="0"/>
                        </a:rPr>
                        <a:t>Brief Opinion Write</a:t>
                      </a:r>
                      <a:endParaRPr lang="en-US" sz="1100" b="1" dirty="0">
                        <a:latin typeface="Calibri" panose="020F0502020204030204" pitchFamily="34" charset="0"/>
                      </a:endParaRPr>
                    </a:p>
                  </a:txBody>
                  <a:tcPr marL="103632" marR="103632" marT="50292" marB="50292">
                    <a:solidFill>
                      <a:srgbClr val="FFFFBD"/>
                    </a:solidFill>
                  </a:tcPr>
                </a:tc>
                <a:tc>
                  <a:txBody>
                    <a:bodyPr/>
                    <a:lstStyle/>
                    <a:p>
                      <a:r>
                        <a:rPr lang="pl-PL" sz="1100" b="1" dirty="0" smtClean="0">
                          <a:latin typeface="Calibri" panose="020F0502020204030204" pitchFamily="34" charset="0"/>
                        </a:rPr>
                        <a:t>W1a, W1b, W1c, W1d, W8</a:t>
                      </a:r>
                      <a:endParaRPr lang="en-US" sz="1100" b="1" dirty="0">
                        <a:latin typeface="Calibri" panose="020F0502020204030204" pitchFamily="34" charset="0"/>
                      </a:endParaRPr>
                    </a:p>
                  </a:txBody>
                  <a:tcPr marL="103632" marR="103632" marT="50292" marB="50292">
                    <a:solidFill>
                      <a:srgbClr val="FFFFBD"/>
                    </a:solidFill>
                  </a:tcPr>
                </a:tc>
                <a:tc>
                  <a:txBody>
                    <a:bodyPr/>
                    <a:lstStyle/>
                    <a:p>
                      <a:pPr algn="ctr"/>
                      <a:r>
                        <a:rPr lang="en-US" sz="1100" b="1" dirty="0" smtClean="0">
                          <a:latin typeface="Calibri" panose="020F0502020204030204" pitchFamily="34" charset="0"/>
                        </a:rPr>
                        <a:t>3</a:t>
                      </a:r>
                      <a:endParaRPr lang="en-US" sz="1100" b="1" dirty="0">
                        <a:latin typeface="Calibri" panose="020F0502020204030204" pitchFamily="34" charset="0"/>
                      </a:endParaRPr>
                    </a:p>
                  </a:txBody>
                  <a:tcPr marL="103632" marR="103632" marT="50292" marB="50292" anchor="ctr">
                    <a:solidFill>
                      <a:srgbClr val="FFFFBD"/>
                    </a:solidFill>
                  </a:tcPr>
                </a:tc>
              </a:tr>
              <a:tr h="268224">
                <a:tc>
                  <a:txBody>
                    <a:bodyPr/>
                    <a:lstStyle/>
                    <a:p>
                      <a:r>
                        <a:rPr lang="en-US" sz="1100" b="1" dirty="0" smtClean="0">
                          <a:latin typeface="Calibri" panose="020F0502020204030204" pitchFamily="34" charset="0"/>
                        </a:rPr>
                        <a:t>1b</a:t>
                      </a:r>
                      <a:endParaRPr lang="en-US" sz="1100" b="1" dirty="0">
                        <a:latin typeface="Calibri" panose="020F0502020204030204" pitchFamily="34" charset="0"/>
                      </a:endParaRPr>
                    </a:p>
                  </a:txBody>
                  <a:tcPr marL="103632" marR="103632" marT="50292" marB="50292">
                    <a:solidFill>
                      <a:srgbClr val="FFFFBD"/>
                    </a:solidFill>
                  </a:tcPr>
                </a:tc>
                <a:tc>
                  <a:txBody>
                    <a:bodyPr/>
                    <a:lstStyle/>
                    <a:p>
                      <a:r>
                        <a:rPr lang="en-US" sz="1100" b="1" dirty="0" smtClean="0">
                          <a:latin typeface="Calibri" panose="020F0502020204030204" pitchFamily="34" charset="0"/>
                        </a:rPr>
                        <a:t>Write-Revise Opinion</a:t>
                      </a:r>
                      <a:endParaRPr lang="en-US" sz="1100" b="1" dirty="0">
                        <a:latin typeface="Calibri" panose="020F0502020204030204" pitchFamily="34" charset="0"/>
                      </a:endParaRPr>
                    </a:p>
                  </a:txBody>
                  <a:tcPr marL="103632" marR="103632" marT="50292" marB="50292">
                    <a:solidFill>
                      <a:srgbClr val="FFFFBD"/>
                    </a:solidFill>
                  </a:tcPr>
                </a:tc>
                <a:tc>
                  <a:txBody>
                    <a:bodyPr/>
                    <a:lstStyle/>
                    <a:p>
                      <a:r>
                        <a:rPr lang="pl-PL" sz="1100" b="1" dirty="0" smtClean="0">
                          <a:latin typeface="Calibri" panose="020F0502020204030204" pitchFamily="34" charset="0"/>
                        </a:rPr>
                        <a:t>W1a, W1b, W1c, W1d, W8</a:t>
                      </a:r>
                      <a:endParaRPr lang="en-US" sz="1100" b="1" dirty="0">
                        <a:latin typeface="Calibri" panose="020F0502020204030204" pitchFamily="34" charset="0"/>
                      </a:endParaRPr>
                    </a:p>
                  </a:txBody>
                  <a:tcPr marL="103632" marR="103632" marT="50292" marB="50292">
                    <a:solidFill>
                      <a:srgbClr val="FFFFBD"/>
                    </a:solidFill>
                  </a:tcPr>
                </a:tc>
                <a:tc>
                  <a:txBody>
                    <a:bodyPr/>
                    <a:lstStyle/>
                    <a:p>
                      <a:pPr algn="ctr"/>
                      <a:r>
                        <a:rPr lang="en-US" sz="1100" b="1" dirty="0" smtClean="0">
                          <a:latin typeface="Calibri" panose="020F0502020204030204" pitchFamily="34" charset="0"/>
                        </a:rPr>
                        <a:t>2</a:t>
                      </a:r>
                      <a:endParaRPr lang="en-US" sz="1100" b="1" dirty="0">
                        <a:latin typeface="Calibri" panose="020F0502020204030204" pitchFamily="34" charset="0"/>
                      </a:endParaRPr>
                    </a:p>
                  </a:txBody>
                  <a:tcPr marL="103632" marR="103632" marT="50292" marB="50292" anchor="ctr">
                    <a:solidFill>
                      <a:srgbClr val="FFFFBD"/>
                    </a:solidFill>
                  </a:tcPr>
                </a:tc>
              </a:tr>
              <a:tr h="268224">
                <a:tc>
                  <a:txBody>
                    <a:bodyPr/>
                    <a:lstStyle/>
                    <a:p>
                      <a:r>
                        <a:rPr lang="en-US" sz="1100" b="1" dirty="0" smtClean="0">
                          <a:latin typeface="Calibri" panose="020F0502020204030204" pitchFamily="34" charset="0"/>
                        </a:rPr>
                        <a:t>8</a:t>
                      </a:r>
                      <a:endParaRPr lang="en-US" sz="1100" b="1" dirty="0">
                        <a:latin typeface="Calibri" panose="020F0502020204030204" pitchFamily="34" charset="0"/>
                      </a:endParaRPr>
                    </a:p>
                  </a:txBody>
                  <a:tcPr marL="103632" marR="103632" marT="50292" marB="50292">
                    <a:solidFill>
                      <a:srgbClr val="FFFFBD"/>
                    </a:solidFill>
                  </a:tcPr>
                </a:tc>
                <a:tc>
                  <a:txBody>
                    <a:bodyPr/>
                    <a:lstStyle/>
                    <a:p>
                      <a:r>
                        <a:rPr lang="en-US" sz="1100" b="1" dirty="0" smtClean="0">
                          <a:latin typeface="Calibri" panose="020F0502020204030204" pitchFamily="34" charset="0"/>
                        </a:rPr>
                        <a:t>Language-Vocabulary Use</a:t>
                      </a:r>
                      <a:endParaRPr lang="en-US" sz="1100" b="1" dirty="0">
                        <a:latin typeface="Calibri" panose="020F0502020204030204" pitchFamily="34" charset="0"/>
                      </a:endParaRPr>
                    </a:p>
                  </a:txBody>
                  <a:tcPr marL="103632" marR="103632" marT="50292" marB="50292">
                    <a:solidFill>
                      <a:srgbClr val="FFFFBD"/>
                    </a:solidFill>
                  </a:tcPr>
                </a:tc>
                <a:tc>
                  <a:txBody>
                    <a:bodyPr/>
                    <a:lstStyle/>
                    <a:p>
                      <a:r>
                        <a:rPr lang="pl-PL" sz="1100" b="1" dirty="0" smtClean="0">
                          <a:latin typeface="Calibri" panose="020F0502020204030204" pitchFamily="34" charset="0"/>
                        </a:rPr>
                        <a:t>L-6</a:t>
                      </a:r>
                      <a:endParaRPr lang="en-US" sz="1100" b="1" dirty="0">
                        <a:latin typeface="Calibri" panose="020F0502020204030204" pitchFamily="34" charset="0"/>
                      </a:endParaRPr>
                    </a:p>
                  </a:txBody>
                  <a:tcPr marL="103632" marR="103632" marT="50292" marB="50292">
                    <a:solidFill>
                      <a:srgbClr val="FFFFBD"/>
                    </a:solidFill>
                  </a:tcPr>
                </a:tc>
                <a:tc>
                  <a:txBody>
                    <a:bodyPr/>
                    <a:lstStyle/>
                    <a:p>
                      <a:pPr algn="ctr"/>
                      <a:r>
                        <a:rPr lang="en-US" sz="1100" b="1" dirty="0" smtClean="0">
                          <a:latin typeface="Calibri" panose="020F0502020204030204" pitchFamily="34" charset="0"/>
                        </a:rPr>
                        <a:t>1-2</a:t>
                      </a:r>
                      <a:endParaRPr lang="en-US" sz="1100" b="1" dirty="0">
                        <a:latin typeface="Calibri" panose="020F0502020204030204" pitchFamily="34" charset="0"/>
                      </a:endParaRPr>
                    </a:p>
                  </a:txBody>
                  <a:tcPr marL="103632" marR="103632" marT="50292" marB="50292" anchor="ctr">
                    <a:solidFill>
                      <a:srgbClr val="FFFFBD"/>
                    </a:solidFill>
                  </a:tcPr>
                </a:tc>
              </a:tr>
              <a:tr h="268224">
                <a:tc>
                  <a:txBody>
                    <a:bodyPr/>
                    <a:lstStyle/>
                    <a:p>
                      <a:r>
                        <a:rPr lang="en-US" sz="1100" b="1" dirty="0" smtClean="0">
                          <a:latin typeface="Calibri" panose="020F0502020204030204" pitchFamily="34" charset="0"/>
                        </a:rPr>
                        <a:t>9</a:t>
                      </a:r>
                      <a:endParaRPr lang="en-US" sz="1100" b="1" dirty="0">
                        <a:latin typeface="Calibri" panose="020F0502020204030204" pitchFamily="34" charset="0"/>
                      </a:endParaRPr>
                    </a:p>
                  </a:txBody>
                  <a:tcPr marL="103632" marR="103632" marT="50292" marB="50292">
                    <a:solidFill>
                      <a:srgbClr val="FFFFBD"/>
                    </a:solidFill>
                  </a:tcPr>
                </a:tc>
                <a:tc>
                  <a:txBody>
                    <a:bodyPr/>
                    <a:lstStyle/>
                    <a:p>
                      <a:r>
                        <a:rPr lang="en-US" sz="1100" b="1" dirty="0" smtClean="0">
                          <a:latin typeface="Calibri" panose="020F0502020204030204" pitchFamily="34" charset="0"/>
                        </a:rPr>
                        <a:t>Edit and Clarify</a:t>
                      </a:r>
                      <a:endParaRPr lang="en-US" sz="1100" b="1" dirty="0">
                        <a:latin typeface="Calibri" panose="020F0502020204030204" pitchFamily="34" charset="0"/>
                      </a:endParaRPr>
                    </a:p>
                  </a:txBody>
                  <a:tcPr marL="103632" marR="103632" marT="50292" marB="50292">
                    <a:solidFill>
                      <a:srgbClr val="FFFFBD"/>
                    </a:solidFill>
                  </a:tcPr>
                </a:tc>
                <a:tc>
                  <a:txBody>
                    <a:bodyPr/>
                    <a:lstStyle/>
                    <a:p>
                      <a:r>
                        <a:rPr lang="pl-PL" sz="1100" b="1" dirty="0" smtClean="0">
                          <a:latin typeface="Calibri" panose="020F0502020204030204" pitchFamily="34" charset="0"/>
                        </a:rPr>
                        <a:t>L-1</a:t>
                      </a:r>
                      <a:r>
                        <a:rPr lang="en-US" sz="1100" b="1" dirty="0" smtClean="0">
                          <a:latin typeface="Calibri" panose="020F0502020204030204" pitchFamily="34" charset="0"/>
                        </a:rPr>
                        <a:t>a</a:t>
                      </a:r>
                      <a:endParaRPr lang="en-US" sz="1100" b="1" dirty="0">
                        <a:latin typeface="Calibri" panose="020F0502020204030204" pitchFamily="34" charset="0"/>
                      </a:endParaRPr>
                    </a:p>
                  </a:txBody>
                  <a:tcPr marL="103632" marR="103632" marT="50292" marB="50292">
                    <a:solidFill>
                      <a:srgbClr val="FFFFBD"/>
                    </a:solidFill>
                  </a:tcPr>
                </a:tc>
                <a:tc>
                  <a:txBody>
                    <a:bodyPr/>
                    <a:lstStyle/>
                    <a:p>
                      <a:pPr algn="ctr"/>
                      <a:r>
                        <a:rPr lang="en-US" sz="1100" b="1" dirty="0" smtClean="0">
                          <a:latin typeface="Calibri" panose="020F0502020204030204" pitchFamily="34" charset="0"/>
                        </a:rPr>
                        <a:t>1-2</a:t>
                      </a:r>
                      <a:endParaRPr lang="en-US" sz="1100" b="1" dirty="0">
                        <a:latin typeface="Calibri" panose="020F0502020204030204" pitchFamily="34" charset="0"/>
                      </a:endParaRPr>
                    </a:p>
                  </a:txBody>
                  <a:tcPr marL="103632" marR="103632" marT="50292" marB="50292" anchor="ctr">
                    <a:solidFill>
                      <a:srgbClr val="FFFFBD"/>
                    </a:solidFill>
                  </a:tcPr>
                </a:tc>
              </a:tr>
            </a:tbl>
          </a:graphicData>
        </a:graphic>
      </p:graphicFrame>
      <p:sp>
        <p:nvSpPr>
          <p:cNvPr id="7" name="TextBox 6"/>
          <p:cNvSpPr txBox="1"/>
          <p:nvPr/>
        </p:nvSpPr>
        <p:spPr>
          <a:xfrm>
            <a:off x="3594495" y="2268643"/>
            <a:ext cx="2564609" cy="903096"/>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2" tIns="50941" rIns="101882" bIns="50941" rtlCol="0">
            <a:spAutoFit/>
          </a:bodyPr>
          <a:lstStyle/>
          <a:p>
            <a:pPr algn="ctr"/>
            <a:r>
              <a:rPr lang="en-US" sz="2700" b="1" dirty="0">
                <a:solidFill>
                  <a:schemeClr val="accent1">
                    <a:lumMod val="75000"/>
                  </a:schemeClr>
                </a:solidFill>
                <a:latin typeface="Bookman Old Style" pitchFamily="18" charset="0"/>
              </a:rPr>
              <a:t>Quarter One </a:t>
            </a:r>
          </a:p>
          <a:p>
            <a:pPr algn="ctr"/>
            <a:r>
              <a:rPr lang="en-US" sz="2500" b="1" dirty="0" smtClean="0">
                <a:latin typeface="Bookman Old Style" pitchFamily="18" charset="0"/>
              </a:rPr>
              <a:t>CFA</a:t>
            </a:r>
            <a:endParaRPr lang="en-US" sz="2500" b="1" dirty="0">
              <a:latin typeface="Bookman Old Style" pitchFamily="18" charset="0"/>
            </a:endParaRPr>
          </a:p>
        </p:txBody>
      </p:sp>
      <p:sp>
        <p:nvSpPr>
          <p:cNvPr id="17" name="Oval 16"/>
          <p:cNvSpPr/>
          <p:nvPr/>
        </p:nvSpPr>
        <p:spPr>
          <a:xfrm>
            <a:off x="4060422" y="6858000"/>
            <a:ext cx="663978" cy="33528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18" name="Oval 17"/>
          <p:cNvSpPr/>
          <p:nvPr/>
        </p:nvSpPr>
        <p:spPr>
          <a:xfrm>
            <a:off x="4648200" y="7160260"/>
            <a:ext cx="457200" cy="27432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19" name="TextBox 18"/>
          <p:cNvSpPr txBox="1"/>
          <p:nvPr/>
        </p:nvSpPr>
        <p:spPr>
          <a:xfrm>
            <a:off x="1093014" y="6067835"/>
            <a:ext cx="5917386" cy="256765"/>
          </a:xfrm>
          <a:prstGeom prst="rect">
            <a:avLst/>
          </a:prstGeom>
          <a:noFill/>
        </p:spPr>
        <p:txBody>
          <a:bodyPr wrap="square" lIns="101882" tIns="50941" rIns="101882" bIns="50941" rtlCol="0">
            <a:spAutoFit/>
          </a:bodyPr>
          <a:lstStyle/>
          <a:p>
            <a:pPr algn="ctr"/>
            <a:r>
              <a:rPr lang="en-US" sz="1000" b="1" i="1" dirty="0">
                <a:latin typeface="Calibri" panose="020F0502020204030204" pitchFamily="34" charset="0"/>
              </a:rPr>
              <a:t>Note:  There may be more standards per target.  </a:t>
            </a:r>
            <a:r>
              <a:rPr lang="en-US" sz="1000" b="1" i="1" dirty="0" smtClean="0">
                <a:latin typeface="Calibri" panose="020F0502020204030204" pitchFamily="34" charset="0"/>
              </a:rPr>
              <a:t>Writing standards assessed in this assessment are </a:t>
            </a:r>
            <a:r>
              <a:rPr lang="en-US" sz="1000" b="1" i="1" dirty="0" smtClean="0">
                <a:latin typeface="Calibri" panose="020F0502020204030204" pitchFamily="34" charset="0"/>
              </a:rPr>
              <a:t>circled.</a:t>
            </a:r>
            <a:endParaRPr lang="en-US" sz="1000" b="1" i="1" dirty="0">
              <a:latin typeface="Calibri" panose="020F0502020204030204" pitchFamily="34" charset="0"/>
            </a:endParaRPr>
          </a:p>
        </p:txBody>
      </p:sp>
    </p:spTree>
    <p:extLst>
      <p:ext uri="{BB962C8B-B14F-4D97-AF65-F5344CB8AC3E}">
        <p14:creationId xmlns:p14="http://schemas.microsoft.com/office/powerpoint/2010/main" val="321461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10</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437457693"/>
              </p:ext>
            </p:extLst>
          </p:nvPr>
        </p:nvGraphicFramePr>
        <p:xfrm>
          <a:off x="228600" y="922020"/>
          <a:ext cx="7315199" cy="6598568"/>
        </p:xfrm>
        <a:graphic>
          <a:graphicData uri="http://schemas.openxmlformats.org/drawingml/2006/table">
            <a:tbl>
              <a:tblPr firstRow="1" bandRow="1">
                <a:effectLst>
                  <a:innerShdw blurRad="114300">
                    <a:prstClr val="black"/>
                  </a:innerShdw>
                </a:effectLst>
                <a:tableStyleId>{5C22544A-7EE6-4342-B048-85BDC9FD1C3A}</a:tableStyleId>
              </a:tblPr>
              <a:tblGrid>
                <a:gridCol w="5867400"/>
                <a:gridCol w="771219"/>
                <a:gridCol w="676580"/>
              </a:tblGrid>
              <a:tr h="397547">
                <a:tc gridSpan="3">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effectLst>
                            <a:outerShdw blurRad="38100" dist="38100" dir="2700000" algn="tl">
                              <a:srgbClr val="000000">
                                <a:alpha val="43137"/>
                              </a:srgbClr>
                            </a:outerShdw>
                          </a:effectLst>
                        </a:rPr>
                        <a:t>Quarter 1 CFA Selected Response Answer/Point</a:t>
                      </a:r>
                      <a:r>
                        <a:rPr lang="en-US" sz="2000" b="1" baseline="0" dirty="0" smtClean="0">
                          <a:solidFill>
                            <a:schemeClr val="tx1"/>
                          </a:solidFill>
                          <a:effectLst>
                            <a:outerShdw blurRad="38100" dist="38100" dir="2700000" algn="tl">
                              <a:srgbClr val="000000">
                                <a:alpha val="43137"/>
                              </a:srgbClr>
                            </a:outerShdw>
                          </a:effectLst>
                        </a:rPr>
                        <a:t> </a:t>
                      </a:r>
                      <a:r>
                        <a:rPr lang="en-US" sz="2000" b="1" dirty="0" smtClean="0">
                          <a:solidFill>
                            <a:schemeClr val="tx1"/>
                          </a:solidFill>
                          <a:effectLst>
                            <a:outerShdw blurRad="38100" dist="38100" dir="2700000" algn="tl">
                              <a:srgbClr val="000000">
                                <a:alpha val="43137"/>
                              </a:srgbClr>
                            </a:outerShdw>
                          </a:effectLst>
                        </a:rPr>
                        <a:t>Key</a:t>
                      </a:r>
                    </a:p>
                  </a:txBody>
                  <a:tcPr marL="97155" marR="97155" marT="47897" marB="47897" anchor="ctr">
                    <a:solidFill>
                      <a:schemeClr val="bg1">
                        <a:lumMod val="85000"/>
                      </a:schemeClr>
                    </a:solidFill>
                  </a:tcPr>
                </a:tc>
                <a:tc hMerge="1">
                  <a:txBody>
                    <a:bodyPr/>
                    <a:lstStyle/>
                    <a:p>
                      <a:pPr algn="ctr"/>
                      <a:endParaRPr lang="en-US"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1">
                        <a:lumMod val="85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1</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0" dirty="0" smtClean="0">
                          <a:solidFill>
                            <a:schemeClr val="tx1"/>
                          </a:solidFill>
                          <a:latin typeface="+mn-lt"/>
                          <a:cs typeface="Helvetica" pitchFamily="34" charset="0"/>
                        </a:rPr>
                        <a:t>What did the storm not cause?  RL.1.1</a:t>
                      </a:r>
                      <a:endParaRPr lang="en-US" sz="1200" b="0" u="none"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A</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0199">
                <a:tc>
                  <a:txBody>
                    <a:bodyPr/>
                    <a:lstStyle/>
                    <a:p>
                      <a:pPr marL="324349" indent="-324349"/>
                      <a:r>
                        <a:rPr lang="en-US" sz="1200" b="1" u="sng" dirty="0" smtClean="0">
                          <a:solidFill>
                            <a:schemeClr val="tx1"/>
                          </a:solidFill>
                          <a:effectLst>
                            <a:outerShdw blurRad="38100" dist="38100" dir="2700000" algn="tl">
                              <a:srgbClr val="000000">
                                <a:alpha val="43137"/>
                              </a:srgbClr>
                            </a:outerShdw>
                          </a:effectLst>
                          <a:latin typeface="+mn-lt"/>
                        </a:rPr>
                        <a:t>Question 2</a:t>
                      </a:r>
                      <a:r>
                        <a:rPr lang="en-US" sz="1200" b="0" u="none" dirty="0" smtClean="0">
                          <a:solidFill>
                            <a:schemeClr val="tx1"/>
                          </a:solidFill>
                          <a:effectLst>
                            <a:outerShdw blurRad="38100" dist="38100" dir="2700000" algn="tl">
                              <a:srgbClr val="000000">
                                <a:alpha val="43137"/>
                              </a:srgbClr>
                            </a:outerShdw>
                          </a:effectLst>
                          <a:latin typeface="+mn-lt"/>
                        </a:rPr>
                        <a:t>  </a:t>
                      </a:r>
                      <a:r>
                        <a:rPr lang="en-US" sz="1200" b="0" dirty="0" smtClean="0">
                          <a:latin typeface="+mn-lt"/>
                          <a:cs typeface="Helvetica" pitchFamily="34" charset="0"/>
                        </a:rPr>
                        <a:t>What happened after the thunder was crashing</a:t>
                      </a:r>
                      <a:r>
                        <a:rPr lang="en-US" sz="1200" b="0" baseline="0" dirty="0" smtClean="0">
                          <a:latin typeface="+mn-lt"/>
                          <a:cs typeface="Helvetica" pitchFamily="34" charset="0"/>
                        </a:rPr>
                        <a:t> </a:t>
                      </a:r>
                      <a:r>
                        <a:rPr lang="en-US" sz="1200" b="0" dirty="0" smtClean="0">
                          <a:latin typeface="+mn-lt"/>
                          <a:cs typeface="Helvetica" pitchFamily="34" charset="0"/>
                        </a:rPr>
                        <a:t>loudly?   RL.1.1</a:t>
                      </a:r>
                      <a:endParaRPr lang="en-US" sz="1200" b="0" u="none"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C</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3</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0" dirty="0" smtClean="0">
                          <a:latin typeface="+mn-lt"/>
                          <a:cs typeface="Helvetica" pitchFamily="34" charset="0"/>
                        </a:rPr>
                        <a:t>What is the main idea of the story, </a:t>
                      </a:r>
                      <a:r>
                        <a:rPr lang="en-US" sz="1200" b="0" i="1" u="sng" dirty="0" smtClean="0">
                          <a:latin typeface="+mn-lt"/>
                          <a:cs typeface="Helvetica" pitchFamily="34" charset="0"/>
                        </a:rPr>
                        <a:t>The Storm</a:t>
                      </a:r>
                      <a:r>
                        <a:rPr lang="en-US" sz="1200" b="0" dirty="0" smtClean="0">
                          <a:latin typeface="+mn-lt"/>
                          <a:cs typeface="Helvetica" pitchFamily="34" charset="0"/>
                        </a:rPr>
                        <a:t>?  RL.1.2</a:t>
                      </a:r>
                      <a:endParaRPr lang="en-US" sz="1200" b="0" dirty="0" smtClean="0">
                        <a:solidFill>
                          <a:schemeClr val="tx1"/>
                        </a:solidFill>
                        <a:latin typeface="+mn-lt"/>
                        <a:cs typeface="Helvetica" pitchFamily="34" charset="0"/>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B</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4</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0" dirty="0" smtClean="0">
                          <a:latin typeface="+mn-lt"/>
                          <a:cs typeface="Helvetica" pitchFamily="34" charset="0"/>
                        </a:rPr>
                        <a:t>What details best summarize </a:t>
                      </a:r>
                      <a:r>
                        <a:rPr lang="en-US" sz="1200" b="0" i="1" u="sng" dirty="0" smtClean="0">
                          <a:latin typeface="+mn-lt"/>
                          <a:cs typeface="Helvetica" pitchFamily="34" charset="0"/>
                        </a:rPr>
                        <a:t>The Storm</a:t>
                      </a:r>
                      <a:r>
                        <a:rPr lang="en-US" sz="1200" b="0" dirty="0" smtClean="0">
                          <a:latin typeface="+mn-lt"/>
                          <a:cs typeface="Helvetica" pitchFamily="34" charset="0"/>
                        </a:rPr>
                        <a:t>?   RL.1.2</a:t>
                      </a:r>
                      <a:endParaRPr lang="en-US" sz="1200" b="0" u="none"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C</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5</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0" dirty="0" smtClean="0">
                          <a:latin typeface="+mn-lt"/>
                          <a:cs typeface="Helvetica" pitchFamily="34" charset="0"/>
                        </a:rPr>
                        <a:t>What did the boy first see when he looked out the  window?  RL.1.3</a:t>
                      </a:r>
                      <a:endParaRPr lang="en-US" sz="1200" b="0" u="none"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A</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6</a:t>
                      </a:r>
                      <a:r>
                        <a:rPr lang="en-US" sz="1200" b="0" u="none" dirty="0" smtClean="0">
                          <a:solidFill>
                            <a:schemeClr val="tx1"/>
                          </a:solidFill>
                          <a:effectLst>
                            <a:outerShdw blurRad="38100" dist="38100" dir="2700000" algn="tl">
                              <a:srgbClr val="000000">
                                <a:alpha val="43137"/>
                              </a:srgbClr>
                            </a:outerShdw>
                          </a:effectLst>
                          <a:latin typeface="+mn-lt"/>
                        </a:rPr>
                        <a:t>   </a:t>
                      </a:r>
                      <a:r>
                        <a:rPr lang="en-US" sz="1200" b="0" u="none" dirty="0" smtClean="0">
                          <a:latin typeface="+mn-lt"/>
                          <a:cs typeface="Helvetica" pitchFamily="34" charset="0"/>
                        </a:rPr>
                        <a:t>What did the boy hear in the story, </a:t>
                      </a:r>
                      <a:r>
                        <a:rPr lang="en-US" sz="1200" b="1" i="1" u="sng" dirty="0" smtClean="0">
                          <a:latin typeface="+mn-lt"/>
                          <a:cs typeface="Helvetica" pitchFamily="34" charset="0"/>
                        </a:rPr>
                        <a:t>The Storm</a:t>
                      </a:r>
                      <a:r>
                        <a:rPr lang="en-US" sz="1200" b="0" i="1" u="none" dirty="0" smtClean="0">
                          <a:latin typeface="+mn-lt"/>
                          <a:cs typeface="Helvetica" pitchFamily="34" charset="0"/>
                        </a:rPr>
                        <a:t>? RL.1.3</a:t>
                      </a:r>
                      <a:endParaRPr lang="en-US" sz="1200" b="0" u="none"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C</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7</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1" u="sng" dirty="0" smtClean="0">
                          <a:solidFill>
                            <a:schemeClr val="tx1"/>
                          </a:solidFill>
                          <a:effectLst>
                            <a:outerShdw blurRad="38100" dist="38100" dir="2700000" algn="tl">
                              <a:srgbClr val="000000">
                                <a:alpha val="43137"/>
                              </a:srgbClr>
                            </a:outerShdw>
                          </a:effectLst>
                          <a:latin typeface="+mn-lt"/>
                        </a:rPr>
                        <a:t>Literary Constructed Response</a:t>
                      </a:r>
                      <a:endParaRPr lang="en-US" sz="1200" b="0"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1.2</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2</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7383">
                <a:tc>
                  <a:txBody>
                    <a:bodyPr/>
                    <a:lstStyle/>
                    <a:p>
                      <a:r>
                        <a:rPr lang="en-US" sz="1200" b="1" u="sng" dirty="0" smtClean="0">
                          <a:solidFill>
                            <a:schemeClr val="tx1"/>
                          </a:solidFill>
                          <a:effectLst>
                            <a:outerShdw blurRad="38100" dist="38100" dir="2700000" algn="tl">
                              <a:srgbClr val="000000">
                                <a:alpha val="43137"/>
                              </a:srgbClr>
                            </a:outerShdw>
                          </a:effectLst>
                          <a:latin typeface="+mn-lt"/>
                        </a:rPr>
                        <a:t>Question 8</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1" u="sng" dirty="0" smtClean="0">
                          <a:solidFill>
                            <a:schemeClr val="tx1"/>
                          </a:solidFill>
                          <a:effectLst>
                            <a:outerShdw blurRad="38100" dist="38100" dir="2700000" algn="tl">
                              <a:srgbClr val="000000">
                                <a:alpha val="43137"/>
                              </a:srgbClr>
                            </a:outerShdw>
                          </a:effectLst>
                          <a:latin typeface="+mn-lt"/>
                        </a:rPr>
                        <a:t>Literary Constructed Response</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1.3</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3</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9</a:t>
                      </a:r>
                      <a:r>
                        <a:rPr lang="en-US" sz="1200" b="0" u="none" dirty="0" smtClean="0">
                          <a:solidFill>
                            <a:schemeClr val="tx1"/>
                          </a:solidFill>
                          <a:effectLst>
                            <a:outerShdw blurRad="38100" dist="38100" dir="2700000" algn="tl">
                              <a:srgbClr val="000000">
                                <a:alpha val="43137"/>
                              </a:srgbClr>
                            </a:outerShdw>
                          </a:effectLst>
                          <a:latin typeface="+mn-lt"/>
                        </a:rPr>
                        <a:t>    </a:t>
                      </a:r>
                      <a:r>
                        <a:rPr lang="en-US" sz="1200" b="0" u="none" dirty="0" smtClean="0">
                          <a:latin typeface="+mn-lt"/>
                          <a:cs typeface="Helvetica" pitchFamily="34" charset="0"/>
                        </a:rPr>
                        <a:t>When is hurricane season?  RI.1.1</a:t>
                      </a:r>
                      <a:endParaRPr lang="en-US" sz="1200" b="0" u="none"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B</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10</a:t>
                      </a:r>
                      <a:r>
                        <a:rPr lang="en-US" sz="1200" b="0" u="none" dirty="0" smtClean="0">
                          <a:solidFill>
                            <a:schemeClr val="tx1"/>
                          </a:solidFill>
                          <a:effectLst>
                            <a:outerShdw blurRad="38100" dist="38100" dir="2700000" algn="tl">
                              <a:srgbClr val="000000">
                                <a:alpha val="43137"/>
                              </a:srgbClr>
                            </a:outerShdw>
                          </a:effectLst>
                          <a:latin typeface="+mn-lt"/>
                        </a:rPr>
                        <a:t>  </a:t>
                      </a:r>
                      <a:r>
                        <a:rPr lang="en-US" sz="1200" b="0" u="none" dirty="0" smtClean="0">
                          <a:latin typeface="+mn-lt"/>
                          <a:cs typeface="Helvetica" pitchFamily="34" charset="0"/>
                        </a:rPr>
                        <a:t>Why do hurricanes spin around and around?  RI.1.1</a:t>
                      </a:r>
                      <a:endParaRPr lang="en-US" sz="1200" b="0" u="none"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C</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11</a:t>
                      </a:r>
                      <a:r>
                        <a:rPr lang="en-US" sz="1200" b="0" u="none" dirty="0" smtClean="0">
                          <a:solidFill>
                            <a:schemeClr val="tx1"/>
                          </a:solidFill>
                          <a:effectLst>
                            <a:outerShdw blurRad="38100" dist="38100" dir="2700000" algn="tl">
                              <a:srgbClr val="000000">
                                <a:alpha val="43137"/>
                              </a:srgbClr>
                            </a:outerShdw>
                          </a:effectLst>
                          <a:latin typeface="+mn-lt"/>
                        </a:rPr>
                        <a:t>   </a:t>
                      </a:r>
                      <a:r>
                        <a:rPr lang="en-US" sz="1200" b="0" u="none" dirty="0" smtClean="0">
                          <a:latin typeface="+mn-lt"/>
                          <a:cs typeface="Helvetica" pitchFamily="34" charset="0"/>
                        </a:rPr>
                        <a:t>What is the text mostly about? RI.1.2</a:t>
                      </a:r>
                      <a:endParaRPr lang="en-US" sz="1200" b="0" u="none"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A</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0199">
                <a:tc>
                  <a:txBody>
                    <a:bodyPr/>
                    <a:lstStyle/>
                    <a:p>
                      <a:pPr marL="342900" indent="-342900">
                        <a:buNone/>
                      </a:pPr>
                      <a:r>
                        <a:rPr lang="en-US" sz="1200" b="1" u="sng" dirty="0" smtClean="0">
                          <a:solidFill>
                            <a:schemeClr val="tx1"/>
                          </a:solidFill>
                          <a:effectLst>
                            <a:outerShdw blurRad="38100" dist="38100" dir="2700000" algn="tl">
                              <a:srgbClr val="000000">
                                <a:alpha val="43137"/>
                              </a:srgbClr>
                            </a:outerShdw>
                          </a:effectLst>
                          <a:latin typeface="+mn-lt"/>
                        </a:rPr>
                        <a:t>Question 12</a:t>
                      </a:r>
                      <a:r>
                        <a:rPr lang="en-US" sz="1200" b="0" u="none" dirty="0" smtClean="0">
                          <a:solidFill>
                            <a:schemeClr val="tx1"/>
                          </a:solidFill>
                          <a:effectLst>
                            <a:outerShdw blurRad="38100" dist="38100" dir="2700000" algn="tl">
                              <a:srgbClr val="000000">
                                <a:alpha val="43137"/>
                              </a:srgbClr>
                            </a:outerShdw>
                          </a:effectLst>
                          <a:latin typeface="+mn-lt"/>
                        </a:rPr>
                        <a:t>  </a:t>
                      </a:r>
                      <a:r>
                        <a:rPr lang="en-US" sz="1200" b="0" u="none" dirty="0" smtClean="0">
                          <a:latin typeface="+mn-lt"/>
                          <a:cs typeface="Helvetica" pitchFamily="34" charset="0"/>
                        </a:rPr>
                        <a:t>Why would someone pack a safety kit with food and water?  RI.1.2</a:t>
                      </a:r>
                      <a:endParaRPr lang="en-US" sz="1200" b="0" u="none" dirty="0" smtClean="0">
                        <a:solidFill>
                          <a:schemeClr val="tx1"/>
                        </a:solidFill>
                        <a:latin typeface="+mn-lt"/>
                        <a:cs typeface="Helvetica" pitchFamily="34" charset="0"/>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C</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9776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13</a:t>
                      </a:r>
                      <a:r>
                        <a:rPr lang="en-US" sz="1200" b="0" u="none" dirty="0" smtClean="0">
                          <a:solidFill>
                            <a:schemeClr val="tx1"/>
                          </a:solidFill>
                          <a:effectLst>
                            <a:outerShdw blurRad="38100" dist="38100" dir="2700000" algn="tl">
                              <a:srgbClr val="000000">
                                <a:alpha val="43137"/>
                              </a:srgbClr>
                            </a:outerShdw>
                          </a:effectLst>
                          <a:latin typeface="+mn-lt"/>
                        </a:rPr>
                        <a:t>   </a:t>
                      </a:r>
                      <a:r>
                        <a:rPr lang="en-US" sz="1200" b="0" u="none" dirty="0" smtClean="0">
                          <a:latin typeface="+mn-lt"/>
                          <a:cs typeface="Helvetica" pitchFamily="34" charset="0"/>
                        </a:rPr>
                        <a:t>Which of these best describes the eye of the  hurricane?  RI.1.3</a:t>
                      </a:r>
                      <a:endParaRPr lang="en-US" sz="1200" b="0" u="none"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C</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14</a:t>
                      </a:r>
                      <a:r>
                        <a:rPr lang="en-US" sz="1200" b="0" u="none" dirty="0" smtClean="0">
                          <a:solidFill>
                            <a:schemeClr val="tx1"/>
                          </a:solidFill>
                          <a:effectLst>
                            <a:outerShdw blurRad="38100" dist="38100" dir="2700000" algn="tl">
                              <a:srgbClr val="000000">
                                <a:alpha val="43137"/>
                              </a:srgbClr>
                            </a:outerShdw>
                          </a:effectLst>
                          <a:latin typeface="+mn-lt"/>
                        </a:rPr>
                        <a:t>   </a:t>
                      </a:r>
                      <a:r>
                        <a:rPr lang="en-US" sz="1200" b="0" u="none" dirty="0" smtClean="0">
                          <a:latin typeface="+mn-lt"/>
                          <a:cs typeface="Helvetica" pitchFamily="34" charset="0"/>
                        </a:rPr>
                        <a:t>How can hurricanes cause flooding? RI.1.3</a:t>
                      </a:r>
                      <a:endParaRPr lang="en-US" sz="1200" b="0" u="none"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B</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15</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1" u="none" dirty="0" smtClean="0">
                          <a:solidFill>
                            <a:schemeClr val="tx1"/>
                          </a:solidFill>
                          <a:effectLst/>
                          <a:latin typeface="+mn-lt"/>
                        </a:rPr>
                        <a:t>  </a:t>
                      </a:r>
                      <a:r>
                        <a:rPr lang="en-US" sz="1200" b="1" u="sng" dirty="0" smtClean="0">
                          <a:solidFill>
                            <a:schemeClr val="tx1"/>
                          </a:solidFill>
                          <a:effectLst>
                            <a:outerShdw blurRad="38100" dist="38100" dir="2700000" algn="tl">
                              <a:srgbClr val="000000">
                                <a:alpha val="43137"/>
                              </a:srgbClr>
                            </a:outerShdw>
                          </a:effectLst>
                          <a:latin typeface="+mn-lt"/>
                        </a:rPr>
                        <a:t>Informational Text Constructed</a:t>
                      </a:r>
                      <a:r>
                        <a:rPr lang="en-US" sz="1200" b="1" u="sng" baseline="0" dirty="0" smtClean="0">
                          <a:solidFill>
                            <a:schemeClr val="tx1"/>
                          </a:solidFill>
                          <a:effectLst>
                            <a:outerShdw blurRad="38100" dist="38100" dir="2700000" algn="tl">
                              <a:srgbClr val="000000">
                                <a:alpha val="43137"/>
                              </a:srgbClr>
                            </a:outerShdw>
                          </a:effectLst>
                          <a:latin typeface="+mn-lt"/>
                        </a:rPr>
                        <a:t> Response</a:t>
                      </a:r>
                      <a:r>
                        <a:rPr lang="en-US" sz="1200" b="0" i="1" u="none" baseline="0" dirty="0" smtClean="0">
                          <a:solidFill>
                            <a:schemeClr val="tx1"/>
                          </a:solidFill>
                          <a:effectLst/>
                          <a:latin typeface="+mn-lt"/>
                        </a:rPr>
                        <a:t>          </a:t>
                      </a:r>
                      <a:endParaRPr lang="en-US" sz="1200" b="0" i="1" u="none"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1.2</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2</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16</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1" u="sng" dirty="0" smtClean="0">
                          <a:solidFill>
                            <a:schemeClr val="tx1"/>
                          </a:solidFill>
                          <a:effectLst>
                            <a:outerShdw blurRad="38100" dist="38100" dir="2700000" algn="tl">
                              <a:srgbClr val="000000">
                                <a:alpha val="43137"/>
                              </a:srgbClr>
                            </a:outerShdw>
                          </a:effectLst>
                          <a:latin typeface="+mn-lt"/>
                        </a:rPr>
                        <a:t>Informational Text Constructed Response</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1.3</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3</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Write</a:t>
                      </a:r>
                      <a:r>
                        <a:rPr lang="en-US" sz="1200" b="1" u="sng" baseline="0" dirty="0" smtClean="0">
                          <a:solidFill>
                            <a:schemeClr val="tx1"/>
                          </a:solidFill>
                          <a:effectLst>
                            <a:outerShdw blurRad="38100" dist="38100" dir="2700000" algn="tl">
                              <a:srgbClr val="000000">
                                <a:alpha val="43137"/>
                              </a:srgbClr>
                            </a:outerShdw>
                          </a:effectLst>
                          <a:latin typeface="+mn-lt"/>
                        </a:rPr>
                        <a:t> and Revise</a:t>
                      </a:r>
                      <a:endParaRPr lang="en-US" sz="1200" b="1"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17</a:t>
                      </a:r>
                      <a:r>
                        <a:rPr lang="en-US" sz="1200" b="1" u="none" dirty="0" smtClean="0">
                          <a:solidFill>
                            <a:schemeClr val="tx1"/>
                          </a:solidFill>
                          <a:effectLst>
                            <a:outerShdw blurRad="38100" dist="38100" dir="2700000" algn="tl">
                              <a:srgbClr val="000000">
                                <a:alpha val="43137"/>
                              </a:srgbClr>
                            </a:outerShdw>
                          </a:effectLst>
                          <a:latin typeface="+mn-lt"/>
                        </a:rPr>
                        <a:t>  </a:t>
                      </a:r>
                      <a:r>
                        <a:rPr kumimoji="0" lang="en-US" sz="1200" b="0" i="0" u="none" strike="noStrike" kern="1200" cap="none" spc="0" normalizeH="0" baseline="0" noProof="0" dirty="0" smtClean="0">
                          <a:ln>
                            <a:noFill/>
                          </a:ln>
                          <a:solidFill>
                            <a:srgbClr val="000000"/>
                          </a:solidFill>
                          <a:effectLst/>
                          <a:uLnTx/>
                          <a:uFillTx/>
                          <a:latin typeface="+mn-lt"/>
                          <a:ea typeface="Times New Roman"/>
                          <a:cs typeface="Helvetica" panose="020B0604020202020204" pitchFamily="34" charset="0"/>
                        </a:rPr>
                        <a:t>Do you like storms or not?  Give your opinion and tell why. </a:t>
                      </a:r>
                      <a:r>
                        <a:rPr kumimoji="0" lang="en-US" sz="1100" b="0" i="1" u="none" strike="noStrike" kern="1200" cap="none" spc="0" normalizeH="0" baseline="0" noProof="0" dirty="0" smtClean="0">
                          <a:ln>
                            <a:noFill/>
                          </a:ln>
                          <a:solidFill>
                            <a:srgbClr val="000000"/>
                          </a:solidFill>
                          <a:effectLst/>
                          <a:uLnTx/>
                          <a:uFillTx/>
                          <a:latin typeface="+mn-lt"/>
                          <a:ea typeface="Times New Roman"/>
                          <a:cs typeface="Helvetica" panose="020B0604020202020204" pitchFamily="34" charset="0"/>
                        </a:rPr>
                        <a:t>W.1.1.b,c</a:t>
                      </a:r>
                      <a:endParaRPr lang="en-US" sz="1200" b="1"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W.1.1b,c</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3</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31931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18</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0" u="none" dirty="0" smtClean="0">
                          <a:solidFill>
                            <a:schemeClr val="tx1"/>
                          </a:solidFill>
                          <a:effectLst/>
                          <a:latin typeface="+mn-lt"/>
                        </a:rPr>
                        <a:t>What happened next?</a:t>
                      </a:r>
                      <a:r>
                        <a:rPr lang="en-US" sz="1200" b="0" u="none" baseline="0" dirty="0" smtClean="0">
                          <a:solidFill>
                            <a:schemeClr val="tx1"/>
                          </a:solidFill>
                          <a:effectLst/>
                          <a:latin typeface="+mn-lt"/>
                        </a:rPr>
                        <a:t>  Write an ending sentence. </a:t>
                      </a:r>
                      <a:r>
                        <a:rPr lang="en-US" sz="1200" b="0" i="1" u="none" baseline="0" dirty="0" smtClean="0">
                          <a:solidFill>
                            <a:schemeClr val="tx1"/>
                          </a:solidFill>
                          <a:effectLst/>
                          <a:latin typeface="+mn-lt"/>
                        </a:rPr>
                        <a:t>W.1.1d</a:t>
                      </a:r>
                      <a:endParaRPr lang="en-US" sz="1100" b="1" i="1"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W.1.1d</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1931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19</a:t>
                      </a:r>
                      <a:r>
                        <a:rPr lang="en-US" sz="1200" b="0" u="none" dirty="0" smtClean="0">
                          <a:solidFill>
                            <a:schemeClr val="tx1"/>
                          </a:solidFill>
                          <a:effectLst>
                            <a:outerShdw blurRad="38100" dist="38100" dir="2700000" algn="tl">
                              <a:srgbClr val="000000">
                                <a:alpha val="43137"/>
                              </a:srgbClr>
                            </a:outerShdw>
                          </a:effectLst>
                          <a:latin typeface="+mn-lt"/>
                        </a:rPr>
                        <a:t>  </a:t>
                      </a:r>
                      <a:r>
                        <a:rPr lang="en-US" sz="1200" b="0" u="none" dirty="0" smtClean="0">
                          <a:latin typeface="+mn-lt"/>
                          <a:cs typeface="Helvetica" pitchFamily="34" charset="0"/>
                        </a:rPr>
                        <a:t>Choose the sentence that is written correctly. </a:t>
                      </a:r>
                      <a:r>
                        <a:rPr lang="en-US" sz="1200" b="0" u="none" baseline="0" dirty="0" smtClean="0">
                          <a:latin typeface="+mn-lt"/>
                          <a:cs typeface="Helvetica" pitchFamily="34" charset="0"/>
                        </a:rPr>
                        <a:t>  </a:t>
                      </a:r>
                      <a:r>
                        <a:rPr lang="en-US" sz="1000" i="1" dirty="0" smtClean="0">
                          <a:latin typeface="Helvetica" pitchFamily="34" charset="0"/>
                          <a:cs typeface="Helvetica" pitchFamily="34" charset="0"/>
                        </a:rPr>
                        <a:t>L.1.6 </a:t>
                      </a:r>
                      <a:endParaRPr lang="en-US" sz="1000" b="0"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B</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31931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20</a:t>
                      </a:r>
                      <a:r>
                        <a:rPr lang="en-US" sz="1200" b="0" u="none" dirty="0" smtClean="0">
                          <a:solidFill>
                            <a:schemeClr val="tx1"/>
                          </a:solidFill>
                          <a:effectLst>
                            <a:outerShdw blurRad="38100" dist="38100" dir="2700000" algn="tl">
                              <a:srgbClr val="000000">
                                <a:alpha val="43137"/>
                              </a:srgbClr>
                            </a:outerShdw>
                          </a:effectLst>
                          <a:latin typeface="+mn-lt"/>
                        </a:rPr>
                        <a:t>  </a:t>
                      </a:r>
                      <a:r>
                        <a:rPr lang="en-US" sz="1200" b="0" u="none" dirty="0" smtClean="0">
                          <a:latin typeface="+mn-lt"/>
                          <a:cs typeface="Helvetica" pitchFamily="34" charset="0"/>
                        </a:rPr>
                        <a:t>Choose the sentence that uses uppercase and lowercase letters correctly</a:t>
                      </a:r>
                      <a:r>
                        <a:rPr lang="en-US" sz="900" b="0" i="1" u="none" dirty="0" smtClean="0">
                          <a:latin typeface="+mn-lt"/>
                          <a:cs typeface="Helvetica" pitchFamily="34" charset="0"/>
                        </a:rPr>
                        <a:t>.  </a:t>
                      </a:r>
                      <a:r>
                        <a:rPr lang="en-US" sz="1100" b="0" i="1" u="none" dirty="0" smtClean="0">
                          <a:latin typeface="+mn-lt"/>
                          <a:cs typeface="Helvetica" pitchFamily="34" charset="0"/>
                        </a:rPr>
                        <a:t>L.1.1.a</a:t>
                      </a:r>
                      <a:endParaRPr lang="en-US" sz="1100" b="0" u="none" dirty="0" smtClean="0">
                        <a:solidFill>
                          <a:schemeClr val="tx1"/>
                        </a:solidFill>
                        <a:latin typeface="+mn-lt"/>
                        <a:cs typeface="Helvetica" pitchFamily="34" charset="0"/>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B</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1463992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27223" y="733060"/>
            <a:ext cx="8146930" cy="8780510"/>
            <a:chOff x="-127134" y="171118"/>
            <a:chExt cx="7188468" cy="7982282"/>
          </a:xfrm>
        </p:grpSpPr>
        <p:sp>
          <p:nvSpPr>
            <p:cNvPr id="6" name="Rectangle 5"/>
            <p:cNvSpPr/>
            <p:nvPr/>
          </p:nvSpPr>
          <p:spPr>
            <a:xfrm>
              <a:off x="381000" y="228600"/>
              <a:ext cx="6172200" cy="7924800"/>
            </a:xfrm>
            <a:prstGeom prst="rect">
              <a:avLst/>
            </a:prstGeom>
            <a:gradFill>
              <a:gsLst>
                <a:gs pos="30000">
                  <a:srgbClr val="7030A0"/>
                </a:gs>
                <a:gs pos="87000">
                  <a:schemeClr val="accent1">
                    <a:tint val="44500"/>
                    <a:satMod val="160000"/>
                  </a:schemeClr>
                </a:gs>
                <a:gs pos="100000">
                  <a:schemeClr val="accent1">
                    <a:tint val="23500"/>
                    <a:satMod val="160000"/>
                  </a:schemeClr>
                </a:gs>
              </a:gsLst>
              <a:lin ang="5400000" scaled="0"/>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p:cNvGrpSpPr/>
            <p:nvPr/>
          </p:nvGrpSpPr>
          <p:grpSpPr>
            <a:xfrm>
              <a:off x="-127134" y="171118"/>
              <a:ext cx="7188468" cy="6351172"/>
              <a:chOff x="119309" y="23913"/>
              <a:chExt cx="7188468" cy="6351172"/>
            </a:xfrm>
          </p:grpSpPr>
          <p:sp>
            <p:nvSpPr>
              <p:cNvPr id="2" name="Diamond 1"/>
              <p:cNvSpPr/>
              <p:nvPr/>
            </p:nvSpPr>
            <p:spPr>
              <a:xfrm rot="2132198">
                <a:off x="119309" y="23913"/>
                <a:ext cx="7188468" cy="6351172"/>
              </a:xfrm>
              <a:prstGeom prst="diamond">
                <a:avLst/>
              </a:prstGeom>
              <a:solidFill>
                <a:srgbClr val="81C9FF"/>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803078" y="3080621"/>
                <a:ext cx="4162221" cy="1412975"/>
              </a:xfrm>
              <a:prstGeom prst="rect">
                <a:avLst/>
              </a:prstGeom>
              <a:solidFill>
                <a:schemeClr val="accent3">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4500" b="1" dirty="0">
                    <a:effectLst>
                      <a:outerShdw blurRad="38100" dist="38100" dir="2700000" algn="tl">
                        <a:srgbClr val="000000">
                          <a:alpha val="43137"/>
                        </a:srgbClr>
                      </a:outerShdw>
                    </a:effectLst>
                  </a:rPr>
                  <a:t>Quarter One </a:t>
                </a:r>
              </a:p>
              <a:p>
                <a:pPr algn="ctr"/>
                <a:r>
                  <a:rPr lang="en-US" sz="2500" b="1" dirty="0" smtClean="0">
                    <a:effectLst>
                      <a:outerShdw blurRad="38100" dist="38100" dir="2700000" algn="tl">
                        <a:srgbClr val="000000">
                          <a:alpha val="43137"/>
                        </a:srgbClr>
                      </a:outerShdw>
                    </a:effectLst>
                  </a:rPr>
                  <a:t>CFA</a:t>
                </a:r>
              </a:p>
              <a:p>
                <a:pPr algn="ctr"/>
                <a:r>
                  <a:rPr lang="en-US" sz="2500" b="1" dirty="0" smtClean="0">
                    <a:effectLst>
                      <a:outerShdw blurRad="38100" dist="38100" dir="2700000" algn="tl">
                        <a:srgbClr val="000000">
                          <a:alpha val="43137"/>
                        </a:srgbClr>
                      </a:outerShdw>
                    </a:effectLst>
                  </a:rPr>
                  <a:t>Student </a:t>
                </a:r>
                <a:r>
                  <a:rPr lang="en-US" sz="2500" b="1" dirty="0">
                    <a:effectLst>
                      <a:outerShdw blurRad="38100" dist="38100" dir="2700000" algn="tl">
                        <a:srgbClr val="000000">
                          <a:alpha val="43137"/>
                        </a:srgbClr>
                      </a:outerShdw>
                    </a:effectLst>
                  </a:rPr>
                  <a:t>Copy</a:t>
                </a:r>
              </a:p>
            </p:txBody>
          </p:sp>
        </p:grpSp>
        <p:sp>
          <p:nvSpPr>
            <p:cNvPr id="11" name="Rectangle 10"/>
            <p:cNvSpPr/>
            <p:nvPr/>
          </p:nvSpPr>
          <p:spPr>
            <a:xfrm>
              <a:off x="916942" y="5676900"/>
              <a:ext cx="5486400" cy="1961972"/>
            </a:xfrm>
            <a:prstGeom prst="rect">
              <a:avLst/>
            </a:prstGeom>
            <a:solidFill>
              <a:schemeClr val="accent4">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Student Name</a:t>
              </a:r>
            </a:p>
            <a:p>
              <a:pPr algn="ctr"/>
              <a:r>
                <a:rPr lang="en-US" sz="3600" b="1" dirty="0">
                  <a:solidFill>
                    <a:schemeClr val="tx1"/>
                  </a:solidFill>
                </a:rPr>
                <a:t>_______________________</a:t>
              </a:r>
            </a:p>
          </p:txBody>
        </p:sp>
      </p:grpSp>
      <p:grpSp>
        <p:nvGrpSpPr>
          <p:cNvPr id="13" name="Group 12"/>
          <p:cNvGrpSpPr/>
          <p:nvPr/>
        </p:nvGrpSpPr>
        <p:grpSpPr>
          <a:xfrm>
            <a:off x="381000" y="533400"/>
            <a:ext cx="3247348" cy="2845153"/>
            <a:chOff x="4038600" y="232897"/>
            <a:chExt cx="2865307" cy="2586503"/>
          </a:xfrm>
        </p:grpSpPr>
        <p:grpSp>
          <p:nvGrpSpPr>
            <p:cNvPr id="14" name="Group 13"/>
            <p:cNvGrpSpPr/>
            <p:nvPr/>
          </p:nvGrpSpPr>
          <p:grpSpPr>
            <a:xfrm>
              <a:off x="4038600" y="460090"/>
              <a:ext cx="2865307" cy="2359310"/>
              <a:chOff x="3632956" y="12014"/>
              <a:chExt cx="3419524" cy="2830247"/>
            </a:xfrm>
          </p:grpSpPr>
          <p:grpSp>
            <p:nvGrpSpPr>
              <p:cNvPr id="16" name="Group 15"/>
              <p:cNvGrpSpPr/>
              <p:nvPr/>
            </p:nvGrpSpPr>
            <p:grpSpPr>
              <a:xfrm>
                <a:off x="3632956" y="12014"/>
                <a:ext cx="3419524" cy="2784885"/>
                <a:chOff x="3868537" y="696827"/>
                <a:chExt cx="3251398" cy="2555805"/>
              </a:xfrm>
            </p:grpSpPr>
            <p:sp>
              <p:nvSpPr>
                <p:cNvPr id="19" name="Parallelogram 18"/>
                <p:cNvSpPr/>
                <p:nvPr/>
              </p:nvSpPr>
              <p:spPr>
                <a:xfrm rot="1469992" flipH="1">
                  <a:off x="3868537" y="696827"/>
                  <a:ext cx="3251398" cy="2555805"/>
                </a:xfrm>
                <a:prstGeom prst="parallelogram">
                  <a:avLst/>
                </a:prstGeom>
                <a:solidFill>
                  <a:srgbClr val="92D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n-US" dirty="0"/>
                </a:p>
              </p:txBody>
            </p:sp>
            <p:sp>
              <p:nvSpPr>
                <p:cNvPr id="20" name="Parallelogram 19"/>
                <p:cNvSpPr/>
                <p:nvPr/>
              </p:nvSpPr>
              <p:spPr>
                <a:xfrm>
                  <a:off x="4326691" y="895597"/>
                  <a:ext cx="2467608" cy="2028026"/>
                </a:xfrm>
                <a:prstGeom prst="parallelogram">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n-US" dirty="0"/>
                </a:p>
              </p:txBody>
            </p:sp>
          </p:grpSp>
          <p:pic>
            <p:nvPicPr>
              <p:cNvPr id="17" name="Picture 2" descr="http://images-partners-tbn.google.com/images?q=tbn:ANd9GcSDUr2vK4W2TDygHktobuceelfcUzesZB8Q9EYo-dpZi4Qo6Z3Wvq_kS_tVIA:http://moodle.kingsley.k12.mi.us/pluginfile.php/3143/course/section/1521/FirstGrade.gif">
                <a:hlinkClick r:id="rId2"/>
              </p:cNvPr>
              <p:cNvPicPr>
                <a:picLocks noChangeAspect="1" noChangeArrowheads="1"/>
              </p:cNvPicPr>
              <p:nvPr/>
            </p:nvPicPr>
            <p:blipFill>
              <a:blip r:embed="rId3" cstate="print"/>
              <a:srcRect/>
              <a:stretch>
                <a:fillRect/>
              </a:stretch>
            </p:blipFill>
            <p:spPr bwMode="auto">
              <a:xfrm>
                <a:off x="5334000" y="1828800"/>
                <a:ext cx="1143000" cy="1013461"/>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pic>
            <p:nvPicPr>
              <p:cNvPr id="18" name="Picture 6" descr="reading"/>
              <p:cNvPicPr>
                <a:picLocks noChangeAspect="1" noChangeArrowheads="1"/>
              </p:cNvPicPr>
              <p:nvPr/>
            </p:nvPicPr>
            <p:blipFill>
              <a:blip r:embed="rId4" cstate="print"/>
              <a:srcRect/>
              <a:stretch>
                <a:fillRect/>
              </a:stretch>
            </p:blipFill>
            <p:spPr bwMode="auto">
              <a:xfrm>
                <a:off x="4501915" y="535168"/>
                <a:ext cx="1820972" cy="1596664"/>
              </a:xfrm>
              <a:prstGeom prst="rect">
                <a:avLst/>
              </a:prstGeom>
              <a:noFill/>
            </p:spPr>
          </p:pic>
        </p:grpSp>
        <p:sp>
          <p:nvSpPr>
            <p:cNvPr id="15" name="Rectangle 14"/>
            <p:cNvSpPr/>
            <p:nvPr/>
          </p:nvSpPr>
          <p:spPr>
            <a:xfrm>
              <a:off x="4114800" y="232897"/>
              <a:ext cx="1143000" cy="923330"/>
            </a:xfrm>
            <a:prstGeom prst="rect">
              <a:avLst/>
            </a:prstGeom>
            <a:solidFill>
              <a:srgbClr val="81C9FF"/>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6000" b="1" dirty="0">
                  <a:ln w="11430"/>
                  <a:effectLst>
                    <a:outerShdw blurRad="80000" dist="40000" dir="5040000" algn="tl">
                      <a:srgbClr val="000000">
                        <a:alpha val="30000"/>
                      </a:srgbClr>
                    </a:outerShdw>
                  </a:effectLst>
                </a:rPr>
                <a:t>1</a:t>
              </a:r>
              <a:r>
                <a:rPr lang="en-US" sz="6000" b="1" baseline="30000" dirty="0">
                  <a:ln w="11430"/>
                  <a:effectLst>
                    <a:outerShdw blurRad="80000" dist="40000" dir="5040000" algn="tl">
                      <a:srgbClr val="000000">
                        <a:alpha val="30000"/>
                      </a:srgbClr>
                    </a:outerShdw>
                  </a:effectLst>
                </a:rPr>
                <a:t>st</a:t>
              </a:r>
              <a:endParaRPr lang="en-US" sz="6000" b="1" dirty="0">
                <a:ln w="11430"/>
                <a:effectLst>
                  <a:outerShdw blurRad="80000" dist="40000" dir="5040000" algn="tl">
                    <a:srgbClr val="000000">
                      <a:alpha val="30000"/>
                    </a:srgbClr>
                  </a:outerShdw>
                </a:effectLst>
              </a:endParaRPr>
            </a:p>
          </p:txBody>
        </p:sp>
      </p:grpSp>
    </p:spTree>
    <p:extLst>
      <p:ext uri="{BB962C8B-B14F-4D97-AF65-F5344CB8AC3E}">
        <p14:creationId xmlns:p14="http://schemas.microsoft.com/office/powerpoint/2010/main" val="108077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12</a:t>
            </a:fld>
            <a:endParaRPr lang="en-US" dirty="0"/>
          </a:p>
        </p:txBody>
      </p:sp>
      <p:sp>
        <p:nvSpPr>
          <p:cNvPr id="3" name="Rectangle 2"/>
          <p:cNvSpPr/>
          <p:nvPr/>
        </p:nvSpPr>
        <p:spPr>
          <a:xfrm>
            <a:off x="815022" y="1089660"/>
            <a:ext cx="5786120" cy="6119909"/>
          </a:xfrm>
          <a:prstGeom prst="rect">
            <a:avLst/>
          </a:prstGeom>
        </p:spPr>
        <p:txBody>
          <a:bodyPr wrap="square" lIns="101882" tIns="50941" rIns="101882" bIns="50941">
            <a:spAutoFit/>
          </a:bodyPr>
          <a:lstStyle/>
          <a:p>
            <a:r>
              <a:rPr lang="en-US" sz="1300" dirty="0">
                <a:latin typeface="Helvetica" pitchFamily="34" charset="0"/>
              </a:rPr>
              <a:t>Source </a:t>
            </a:r>
            <a:r>
              <a:rPr lang="en-US" sz="1300" dirty="0" smtClean="0">
                <a:latin typeface="Helvetica" pitchFamily="34" charset="0"/>
              </a:rPr>
              <a:t>1 </a:t>
            </a:r>
            <a:endParaRPr lang="en-US" sz="1300" dirty="0">
              <a:latin typeface="Helvetica" pitchFamily="34" charset="0"/>
            </a:endParaRPr>
          </a:p>
          <a:p>
            <a:pPr algn="ctr"/>
            <a:r>
              <a:rPr lang="en-US" sz="1800" b="1" i="1" u="sng" dirty="0">
                <a:latin typeface="Helvetica" pitchFamily="34" charset="0"/>
              </a:rPr>
              <a:t>The </a:t>
            </a:r>
            <a:r>
              <a:rPr lang="en-US" sz="1800" b="1" i="1" u="sng" dirty="0" smtClean="0">
                <a:latin typeface="Helvetica" pitchFamily="34" charset="0"/>
              </a:rPr>
              <a:t>Storm</a:t>
            </a:r>
          </a:p>
          <a:p>
            <a:pPr algn="ctr"/>
            <a:r>
              <a:rPr lang="en-US" sz="1200" b="1" dirty="0" smtClean="0">
                <a:latin typeface="Helvetica" pitchFamily="34" charset="0"/>
              </a:rPr>
              <a:t>By Elizabeth Yeo</a:t>
            </a:r>
            <a:endParaRPr lang="en-US" sz="1200" dirty="0">
              <a:latin typeface="Helvetica" pitchFamily="34" charset="0"/>
            </a:endParaRPr>
          </a:p>
          <a:p>
            <a:r>
              <a:rPr lang="en-US" sz="1800" dirty="0">
                <a:latin typeface="Helvetica" pitchFamily="34" charset="0"/>
              </a:rPr>
              <a:t> </a:t>
            </a:r>
          </a:p>
          <a:p>
            <a:r>
              <a:rPr lang="en-US" sz="1800" dirty="0">
                <a:latin typeface="Helvetica" pitchFamily="34" charset="0"/>
              </a:rPr>
              <a:t>I looked out the window.  There were dark clouds.  They were getting darker and darker.</a:t>
            </a:r>
          </a:p>
          <a:p>
            <a:endParaRPr lang="en-US" sz="1800" dirty="0">
              <a:latin typeface="Helvetica" pitchFamily="34" charset="0"/>
            </a:endParaRPr>
          </a:p>
          <a:p>
            <a:r>
              <a:rPr lang="en-US" sz="1800" dirty="0">
                <a:latin typeface="Helvetica" pitchFamily="34" charset="0"/>
              </a:rPr>
              <a:t>A storm was coming!</a:t>
            </a:r>
          </a:p>
          <a:p>
            <a:endParaRPr lang="en-US" sz="1800" dirty="0">
              <a:latin typeface="Helvetica" pitchFamily="34" charset="0"/>
            </a:endParaRPr>
          </a:p>
          <a:p>
            <a:r>
              <a:rPr lang="en-US" sz="1800" dirty="0">
                <a:latin typeface="Helvetica" pitchFamily="34" charset="0"/>
              </a:rPr>
              <a:t>The strong winds began to blow. The strong winds and clouds moved over my house. </a:t>
            </a:r>
          </a:p>
          <a:p>
            <a:endParaRPr lang="en-US" sz="1800" dirty="0">
              <a:latin typeface="Helvetica" pitchFamily="34" charset="0"/>
            </a:endParaRPr>
          </a:p>
          <a:p>
            <a:r>
              <a:rPr lang="en-US" sz="1800" dirty="0">
                <a:latin typeface="Helvetica" pitchFamily="34" charset="0"/>
              </a:rPr>
              <a:t>There were lightning flashes all around the house.</a:t>
            </a:r>
          </a:p>
          <a:p>
            <a:r>
              <a:rPr lang="en-US" sz="1800" dirty="0">
                <a:latin typeface="Helvetica" pitchFamily="34" charset="0"/>
              </a:rPr>
              <a:t>Then, I heard thunder crashing loudly.</a:t>
            </a:r>
          </a:p>
          <a:p>
            <a:endParaRPr lang="en-US" sz="1800" dirty="0">
              <a:latin typeface="Helvetica" pitchFamily="34" charset="0"/>
            </a:endParaRPr>
          </a:p>
          <a:p>
            <a:r>
              <a:rPr lang="en-US" sz="1800" dirty="0">
                <a:latin typeface="Helvetica" pitchFamily="34" charset="0"/>
              </a:rPr>
              <a:t>The rain began to fall. First lightly, then harder and </a:t>
            </a:r>
            <a:r>
              <a:rPr lang="en-US" sz="1800" dirty="0" smtClean="0">
                <a:latin typeface="Helvetica" pitchFamily="34" charset="0"/>
              </a:rPr>
              <a:t>harder.  And </a:t>
            </a:r>
            <a:r>
              <a:rPr lang="en-US" sz="1800" dirty="0">
                <a:latin typeface="Helvetica" pitchFamily="34" charset="0"/>
              </a:rPr>
              <a:t>just as quickly as it started, the rain stopped.  </a:t>
            </a:r>
          </a:p>
          <a:p>
            <a:endParaRPr lang="en-US" sz="1800" dirty="0">
              <a:latin typeface="Helvetica" pitchFamily="34" charset="0"/>
            </a:endParaRPr>
          </a:p>
          <a:p>
            <a:r>
              <a:rPr lang="en-US" sz="1800" dirty="0">
                <a:latin typeface="Helvetica" pitchFamily="34" charset="0"/>
              </a:rPr>
              <a:t>The winds stopped blowing. The sun came out!</a:t>
            </a:r>
          </a:p>
          <a:p>
            <a:endParaRPr lang="en-US" sz="1800" dirty="0">
              <a:latin typeface="Helvetica" pitchFamily="34" charset="0"/>
            </a:endParaRPr>
          </a:p>
          <a:p>
            <a:r>
              <a:rPr lang="en-US" sz="1800" dirty="0">
                <a:latin typeface="Helvetica" pitchFamily="34" charset="0"/>
              </a:rPr>
              <a:t>I think I’ll go outside.</a:t>
            </a:r>
          </a:p>
        </p:txBody>
      </p:sp>
      <p:sp>
        <p:nvSpPr>
          <p:cNvPr id="2" name="TextBox 1"/>
          <p:cNvSpPr txBox="1"/>
          <p:nvPr/>
        </p:nvSpPr>
        <p:spPr>
          <a:xfrm>
            <a:off x="5867400" y="228600"/>
            <a:ext cx="1516380" cy="707886"/>
          </a:xfrm>
          <a:prstGeom prst="rect">
            <a:avLst/>
          </a:prstGeom>
          <a:noFill/>
        </p:spPr>
        <p:txBody>
          <a:bodyPr wrap="square" rtlCol="0">
            <a:spAutoFit/>
          </a:bodyPr>
          <a:lstStyle/>
          <a:p>
            <a:pPr algn="r"/>
            <a:r>
              <a:rPr lang="en-US" sz="800" dirty="0"/>
              <a:t>Grade Equivalent 1.5</a:t>
            </a:r>
          </a:p>
          <a:p>
            <a:pPr algn="r"/>
            <a:r>
              <a:rPr lang="en-US" sz="800" dirty="0"/>
              <a:t>Lexile Measure 210L</a:t>
            </a:r>
          </a:p>
          <a:p>
            <a:pPr algn="r"/>
            <a:r>
              <a:rPr lang="en-US" sz="800" dirty="0"/>
              <a:t>Mean Sentence Length 5.86</a:t>
            </a:r>
          </a:p>
          <a:p>
            <a:pPr algn="r"/>
            <a:r>
              <a:rPr lang="en-US" sz="800" dirty="0"/>
              <a:t>Mean Log Word Frequency 3.71</a:t>
            </a:r>
          </a:p>
          <a:p>
            <a:pPr algn="r"/>
            <a:r>
              <a:rPr lang="en-US" sz="800" dirty="0"/>
              <a:t>Word Count 82</a:t>
            </a:r>
          </a:p>
        </p:txBody>
      </p:sp>
    </p:spTree>
    <p:extLst>
      <p:ext uri="{BB962C8B-B14F-4D97-AF65-F5344CB8AC3E}">
        <p14:creationId xmlns:p14="http://schemas.microsoft.com/office/powerpoint/2010/main" val="2935177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13</a:t>
            </a:fld>
            <a:endParaRPr lang="en-US" dirty="0"/>
          </a:p>
        </p:txBody>
      </p:sp>
      <p:sp>
        <p:nvSpPr>
          <p:cNvPr id="5" name="Rectangle 4"/>
          <p:cNvSpPr/>
          <p:nvPr/>
        </p:nvSpPr>
        <p:spPr>
          <a:xfrm>
            <a:off x="507731" y="1037771"/>
            <a:ext cx="6501423" cy="2041861"/>
          </a:xfrm>
          <a:prstGeom prst="rect">
            <a:avLst/>
          </a:prstGeom>
        </p:spPr>
        <p:txBody>
          <a:bodyPr wrap="square" lIns="101874" tIns="50937" rIns="101874" bIns="50937">
            <a:spAutoFit/>
          </a:bodyPr>
          <a:lstStyle/>
          <a:p>
            <a:pPr marL="361390" indent="-361390">
              <a:buFont typeface="+mj-lt"/>
              <a:buAutoNum type="arabicPeriod"/>
            </a:pPr>
            <a:r>
              <a:rPr lang="en-US" sz="1800" b="1" dirty="0">
                <a:latin typeface="Helvetica" pitchFamily="34" charset="0"/>
                <a:cs typeface="Helvetica" pitchFamily="34" charset="0"/>
              </a:rPr>
              <a:t>What did the storm not cause?         </a:t>
            </a:r>
            <a:r>
              <a:rPr lang="en-US" sz="1800" dirty="0">
                <a:latin typeface="Helvetica" pitchFamily="34" charset="0"/>
                <a:cs typeface="Helvetica" pitchFamily="34" charset="0"/>
              </a:rPr>
              <a:t>RL.1.1</a:t>
            </a:r>
          </a:p>
          <a:p>
            <a:pPr marL="361390" indent="-361390">
              <a:buFont typeface="+mj-lt"/>
              <a:buAutoNum type="arabicPeriod"/>
            </a:pPr>
            <a:endParaRPr lang="en-US" sz="1800" dirty="0">
              <a:latin typeface="Helvetica" pitchFamily="34" charset="0"/>
              <a:cs typeface="Helvetica" pitchFamily="34" charset="0"/>
            </a:endParaRPr>
          </a:p>
          <a:p>
            <a:pPr marL="968726" indent="-361390">
              <a:buFont typeface="+mj-lt"/>
              <a:buAutoNum type="alphaUcPeriod"/>
            </a:pPr>
            <a:r>
              <a:rPr lang="en-US" sz="1700" dirty="0">
                <a:latin typeface="Helvetica" pitchFamily="34" charset="0"/>
                <a:cs typeface="Helvetica" pitchFamily="34" charset="0"/>
              </a:rPr>
              <a:t>looked out the window</a:t>
            </a:r>
          </a:p>
          <a:p>
            <a:pPr marL="968726" indent="-361390">
              <a:buFont typeface="+mj-lt"/>
              <a:buAutoNum type="alphaUcPeriod"/>
            </a:pPr>
            <a:endParaRPr lang="en-US" sz="1700" dirty="0">
              <a:latin typeface="Helvetica" pitchFamily="34" charset="0"/>
              <a:cs typeface="Helvetica" pitchFamily="34" charset="0"/>
            </a:endParaRPr>
          </a:p>
          <a:p>
            <a:pPr marL="968726" indent="-361390">
              <a:buFont typeface="+mj-lt"/>
              <a:buAutoNum type="alphaUcPeriod"/>
            </a:pPr>
            <a:r>
              <a:rPr lang="en-US" sz="1700" dirty="0" smtClean="0">
                <a:latin typeface="Helvetica" pitchFamily="34" charset="0"/>
                <a:cs typeface="Helvetica" pitchFamily="34" charset="0"/>
              </a:rPr>
              <a:t>lightning </a:t>
            </a:r>
            <a:r>
              <a:rPr lang="en-US" sz="1700" dirty="0">
                <a:latin typeface="Helvetica" pitchFamily="34" charset="0"/>
                <a:cs typeface="Helvetica" pitchFamily="34" charset="0"/>
              </a:rPr>
              <a:t>flashes</a:t>
            </a:r>
          </a:p>
          <a:p>
            <a:pPr marL="968726" indent="-361390">
              <a:buFont typeface="+mj-lt"/>
              <a:buAutoNum type="alphaUcPeriod"/>
            </a:pPr>
            <a:endParaRPr lang="en-US" sz="1700" dirty="0">
              <a:latin typeface="Helvetica" pitchFamily="34" charset="0"/>
              <a:cs typeface="Helvetica" pitchFamily="34" charset="0"/>
            </a:endParaRPr>
          </a:p>
          <a:p>
            <a:pPr marL="968726" indent="-361390">
              <a:buFont typeface="+mj-lt"/>
              <a:buAutoNum type="alphaUcPeriod"/>
            </a:pPr>
            <a:r>
              <a:rPr lang="en-US" sz="1700" dirty="0">
                <a:latin typeface="Helvetica" pitchFamily="34" charset="0"/>
                <a:cs typeface="Helvetica" pitchFamily="34" charset="0"/>
              </a:rPr>
              <a:t>thunder</a:t>
            </a:r>
          </a:p>
        </p:txBody>
      </p:sp>
      <p:cxnSp>
        <p:nvCxnSpPr>
          <p:cNvPr id="11" name="Straight Connector 10"/>
          <p:cNvCxnSpPr/>
          <p:nvPr/>
        </p:nvCxnSpPr>
        <p:spPr>
          <a:xfrm>
            <a:off x="410117" y="4949372"/>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803520" y="1712520"/>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5" name="Oval 14"/>
          <p:cNvSpPr/>
          <p:nvPr/>
        </p:nvSpPr>
        <p:spPr>
          <a:xfrm>
            <a:off x="795139" y="221028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
        <p:nvSpPr>
          <p:cNvPr id="16" name="Oval 15"/>
          <p:cNvSpPr/>
          <p:nvPr/>
        </p:nvSpPr>
        <p:spPr>
          <a:xfrm>
            <a:off x="803520" y="271902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8" name="Rectangle 7"/>
          <p:cNvSpPr/>
          <p:nvPr/>
        </p:nvSpPr>
        <p:spPr>
          <a:xfrm>
            <a:off x="881221" y="5907315"/>
            <a:ext cx="6243479" cy="2601742"/>
          </a:xfrm>
          <a:prstGeom prst="rect">
            <a:avLst/>
          </a:prstGeom>
        </p:spPr>
        <p:txBody>
          <a:bodyPr wrap="square" lIns="107700" tIns="53850" rIns="107700" bIns="53850">
            <a:spAutoFit/>
          </a:bodyPr>
          <a:lstStyle/>
          <a:p>
            <a:pPr marL="361390" indent="-361390"/>
            <a:r>
              <a:rPr lang="en-US" sz="1800" b="1" dirty="0">
                <a:latin typeface="Helvetica" pitchFamily="34" charset="0"/>
                <a:cs typeface="Helvetica" pitchFamily="34" charset="0"/>
              </a:rPr>
              <a:t>2. What happened after the thunder was crashing</a:t>
            </a:r>
          </a:p>
          <a:p>
            <a:pPr marL="361390" indent="-361390"/>
            <a:r>
              <a:rPr lang="en-US" sz="1800" b="1" dirty="0">
                <a:latin typeface="Helvetica" pitchFamily="34" charset="0"/>
                <a:cs typeface="Helvetica" pitchFamily="34" charset="0"/>
              </a:rPr>
              <a:t>    loudly?   </a:t>
            </a:r>
            <a:r>
              <a:rPr lang="en-US" sz="1800" dirty="0">
                <a:latin typeface="Helvetica" pitchFamily="34" charset="0"/>
                <a:cs typeface="Helvetica" pitchFamily="34" charset="0"/>
              </a:rPr>
              <a:t>RL.1.1</a:t>
            </a:r>
          </a:p>
          <a:p>
            <a:pPr marL="361390" indent="-361390"/>
            <a:r>
              <a:rPr lang="en-US" sz="1800" b="1" dirty="0">
                <a:solidFill>
                  <a:srgbClr val="C00000"/>
                </a:solidFill>
                <a:latin typeface="Helvetica" pitchFamily="34" charset="0"/>
                <a:cs typeface="Helvetica" pitchFamily="34" charset="0"/>
              </a:rPr>
              <a:t>    </a:t>
            </a:r>
            <a:endParaRPr lang="en-US" sz="1800" b="1" dirty="0">
              <a:latin typeface="Helvetica" pitchFamily="34" charset="0"/>
              <a:cs typeface="Helvetica" pitchFamily="34" charset="0"/>
            </a:endParaRPr>
          </a:p>
          <a:p>
            <a:pPr marL="605662" indent="-361390">
              <a:buFont typeface="+mj-lt"/>
              <a:buAutoNum type="alphaUcPeriod"/>
            </a:pPr>
            <a:r>
              <a:rPr lang="en-US" sz="1700" dirty="0">
                <a:latin typeface="Helvetica" pitchFamily="34" charset="0"/>
                <a:cs typeface="Helvetica" pitchFamily="34" charset="0"/>
              </a:rPr>
              <a:t>Strong winds began to blow.</a:t>
            </a:r>
          </a:p>
          <a:p>
            <a:pPr marL="605662" indent="-361390">
              <a:buFont typeface="+mj-lt"/>
              <a:buAutoNum type="alphaUcPeriod"/>
            </a:pPr>
            <a:endParaRPr lang="en-US" sz="1700" dirty="0">
              <a:latin typeface="Helvetica" pitchFamily="34" charset="0"/>
              <a:cs typeface="Helvetica" pitchFamily="34" charset="0"/>
            </a:endParaRPr>
          </a:p>
          <a:p>
            <a:pPr marL="605662" indent="-361390">
              <a:buFont typeface="+mj-lt"/>
              <a:buAutoNum type="alphaUcPeriod"/>
            </a:pPr>
            <a:r>
              <a:rPr lang="en-US" sz="1700" dirty="0">
                <a:latin typeface="Helvetica" pitchFamily="34" charset="0"/>
                <a:cs typeface="Helvetica" pitchFamily="34" charset="0"/>
              </a:rPr>
              <a:t>Clouds moved over my house.</a:t>
            </a:r>
          </a:p>
          <a:p>
            <a:pPr marL="605662" indent="-361390">
              <a:buFont typeface="+mj-lt"/>
              <a:buAutoNum type="alphaUcPeriod"/>
            </a:pPr>
            <a:endParaRPr lang="en-US" sz="1700" dirty="0">
              <a:latin typeface="Helvetica" pitchFamily="34" charset="0"/>
              <a:cs typeface="Helvetica" pitchFamily="34" charset="0"/>
            </a:endParaRPr>
          </a:p>
          <a:p>
            <a:pPr marL="605662" indent="-361390">
              <a:buFont typeface="+mj-lt"/>
              <a:buAutoNum type="alphaUcPeriod"/>
            </a:pPr>
            <a:r>
              <a:rPr lang="en-US" sz="1700" dirty="0">
                <a:latin typeface="Helvetica" pitchFamily="34" charset="0"/>
                <a:cs typeface="Helvetica" pitchFamily="34" charset="0"/>
              </a:rPr>
              <a:t>Rain began to fall.</a:t>
            </a:r>
          </a:p>
          <a:p>
            <a:pPr marL="605662" indent="-361390">
              <a:buFont typeface="+mj-lt"/>
              <a:buAutoNum type="alphaUcPeriod"/>
            </a:pPr>
            <a:endParaRPr lang="en-US" sz="1700" dirty="0">
              <a:latin typeface="Helvetica" pitchFamily="34" charset="0"/>
              <a:cs typeface="Helvetica" pitchFamily="34" charset="0"/>
            </a:endParaRPr>
          </a:p>
        </p:txBody>
      </p:sp>
      <p:sp>
        <p:nvSpPr>
          <p:cNvPr id="22" name="Oval 21"/>
          <p:cNvSpPr/>
          <p:nvPr/>
        </p:nvSpPr>
        <p:spPr>
          <a:xfrm>
            <a:off x="784301" y="684400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3" name="Oval 22"/>
          <p:cNvSpPr/>
          <p:nvPr/>
        </p:nvSpPr>
        <p:spPr>
          <a:xfrm>
            <a:off x="795139" y="729828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
        <p:nvSpPr>
          <p:cNvPr id="24" name="Oval 23"/>
          <p:cNvSpPr/>
          <p:nvPr/>
        </p:nvSpPr>
        <p:spPr>
          <a:xfrm>
            <a:off x="797029" y="7797088"/>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 name="Rectangle 1"/>
          <p:cNvSpPr/>
          <p:nvPr/>
        </p:nvSpPr>
        <p:spPr>
          <a:xfrm>
            <a:off x="5181600" y="4522302"/>
            <a:ext cx="2029460" cy="564542"/>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2" tIns="50941" rIns="101882" bIns="50941">
            <a:spAutoFit/>
          </a:bodyPr>
          <a:lstStyle/>
          <a:p>
            <a:r>
              <a:rPr lang="en-US" sz="1000" b="1" dirty="0"/>
              <a:t>RL.1.1</a:t>
            </a:r>
          </a:p>
          <a:p>
            <a:r>
              <a:rPr lang="en-US" sz="1000" dirty="0"/>
              <a:t>Ask and answer questions about key details in a text.</a:t>
            </a:r>
          </a:p>
        </p:txBody>
      </p:sp>
    </p:spTree>
    <p:extLst>
      <p:ext uri="{BB962C8B-B14F-4D97-AF65-F5344CB8AC3E}">
        <p14:creationId xmlns:p14="http://schemas.microsoft.com/office/powerpoint/2010/main" val="3341565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14</a:t>
            </a:fld>
            <a:endParaRPr lang="en-US" dirty="0"/>
          </a:p>
        </p:txBody>
      </p:sp>
      <p:cxnSp>
        <p:nvCxnSpPr>
          <p:cNvPr id="10" name="Straight Connector 9"/>
          <p:cNvCxnSpPr/>
          <p:nvPr/>
        </p:nvCxnSpPr>
        <p:spPr>
          <a:xfrm>
            <a:off x="410117" y="4789715"/>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23850" y="5120423"/>
            <a:ext cx="6800850" cy="2786408"/>
          </a:xfrm>
          <a:prstGeom prst="rect">
            <a:avLst/>
          </a:prstGeom>
          <a:noFill/>
        </p:spPr>
        <p:txBody>
          <a:bodyPr wrap="square" lIns="107700" tIns="53850" rIns="107700" bIns="53850">
            <a:spAutoFit/>
          </a:bodyPr>
          <a:lstStyle/>
          <a:p>
            <a:pPr marL="361390" indent="-361390">
              <a:buFont typeface="+mj-lt"/>
              <a:buAutoNum type="arabicPeriod" startAt="4"/>
            </a:pPr>
            <a:r>
              <a:rPr lang="en-US" sz="1800" b="1" dirty="0">
                <a:latin typeface="Helvetica" pitchFamily="34" charset="0"/>
                <a:cs typeface="Helvetica" pitchFamily="34" charset="0"/>
              </a:rPr>
              <a:t>What details best summarize </a:t>
            </a:r>
            <a:r>
              <a:rPr lang="en-US" sz="1800" b="1" i="1" u="sng" dirty="0">
                <a:latin typeface="Helvetica" pitchFamily="34" charset="0"/>
                <a:cs typeface="Helvetica" pitchFamily="34" charset="0"/>
              </a:rPr>
              <a:t>The Storm</a:t>
            </a:r>
            <a:r>
              <a:rPr lang="en-US" sz="1800" b="1" dirty="0">
                <a:latin typeface="Helvetica" pitchFamily="34" charset="0"/>
                <a:cs typeface="Helvetica" pitchFamily="34" charset="0"/>
              </a:rPr>
              <a:t>?    </a:t>
            </a:r>
            <a:r>
              <a:rPr lang="en-US" sz="1800" dirty="0">
                <a:latin typeface="Helvetica" pitchFamily="34" charset="0"/>
                <a:cs typeface="Helvetica" pitchFamily="34" charset="0"/>
              </a:rPr>
              <a:t>RL.1.2</a:t>
            </a:r>
          </a:p>
          <a:p>
            <a:pPr marL="361390" indent="-361390">
              <a:buFont typeface="+mj-lt"/>
              <a:buAutoNum type="arabicPeriod" startAt="4"/>
            </a:pPr>
            <a:endParaRPr lang="en-US" sz="19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First, the rain began to fall. Next, there were lightning flashes. Last, the sun came out.</a:t>
            </a:r>
          </a:p>
          <a:p>
            <a:pPr marL="839896" indent="-361390">
              <a:buFont typeface="+mj-lt"/>
              <a:buAutoNum type="alphaUcPeriod"/>
            </a:pPr>
            <a:endParaRPr lang="en-US" sz="1700" dirty="0">
              <a:latin typeface="Helvetica" pitchFamily="34" charset="0"/>
              <a:cs typeface="Helvetica" pitchFamily="34" charset="0"/>
            </a:endParaRPr>
          </a:p>
          <a:p>
            <a:pPr marL="839896" indent="-361390">
              <a:buFont typeface="+mj-lt"/>
              <a:buAutoNum type="alphaUcPeriod"/>
            </a:pPr>
            <a:r>
              <a:rPr lang="en-US" sz="1700" dirty="0" smtClean="0">
                <a:latin typeface="Helvetica" pitchFamily="34" charset="0"/>
                <a:cs typeface="Helvetica" pitchFamily="34" charset="0"/>
              </a:rPr>
              <a:t>First</a:t>
            </a:r>
            <a:r>
              <a:rPr lang="en-US" sz="1700" dirty="0">
                <a:latin typeface="Helvetica" pitchFamily="34" charset="0"/>
                <a:cs typeface="Helvetica" pitchFamily="34" charset="0"/>
              </a:rPr>
              <a:t>, the rain began to fall. Next, there were lightning flashes. Last, strong winds began to blow</a:t>
            </a:r>
          </a:p>
          <a:p>
            <a:pPr marL="839896" indent="-361390">
              <a:buFont typeface="+mj-lt"/>
              <a:buAutoNum type="alphaUcPeriod"/>
            </a:pPr>
            <a:endParaRPr lang="en-US" sz="17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First, there were lightning flashes. Next, rain began to fall. Last, the sun came out.</a:t>
            </a:r>
          </a:p>
        </p:txBody>
      </p:sp>
      <p:sp>
        <p:nvSpPr>
          <p:cNvPr id="11" name="Oval 10"/>
          <p:cNvSpPr/>
          <p:nvPr/>
        </p:nvSpPr>
        <p:spPr>
          <a:xfrm>
            <a:off x="505317" y="5748342"/>
            <a:ext cx="281145"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13" name="Oval 12"/>
          <p:cNvSpPr/>
          <p:nvPr/>
        </p:nvSpPr>
        <p:spPr>
          <a:xfrm>
            <a:off x="517645" y="7321586"/>
            <a:ext cx="281145"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14" name="Oval 13"/>
          <p:cNvSpPr/>
          <p:nvPr/>
        </p:nvSpPr>
        <p:spPr>
          <a:xfrm>
            <a:off x="517645" y="6528481"/>
            <a:ext cx="281145"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3" name="Rectangle 2"/>
          <p:cNvSpPr/>
          <p:nvPr/>
        </p:nvSpPr>
        <p:spPr>
          <a:xfrm>
            <a:off x="323850" y="574356"/>
            <a:ext cx="6800850" cy="2318860"/>
          </a:xfrm>
          <a:prstGeom prst="rect">
            <a:avLst/>
          </a:prstGeom>
        </p:spPr>
        <p:txBody>
          <a:bodyPr wrap="square" lIns="101874" tIns="50937" rIns="101874" bIns="50937">
            <a:spAutoFit/>
          </a:bodyPr>
          <a:lstStyle/>
          <a:p>
            <a:pPr marL="361390" indent="-361390">
              <a:buFont typeface="+mj-lt"/>
              <a:buAutoNum type="arabicPeriod" startAt="3"/>
            </a:pPr>
            <a:r>
              <a:rPr lang="en-US" sz="1800" b="1" dirty="0">
                <a:latin typeface="Helvetica" pitchFamily="34" charset="0"/>
                <a:cs typeface="Helvetica" pitchFamily="34" charset="0"/>
              </a:rPr>
              <a:t>What is the main idea of the story, </a:t>
            </a:r>
            <a:r>
              <a:rPr lang="en-US" sz="1800" b="1" i="1" u="sng" dirty="0">
                <a:latin typeface="Helvetica" pitchFamily="34" charset="0"/>
                <a:cs typeface="Helvetica" pitchFamily="34" charset="0"/>
              </a:rPr>
              <a:t>The Storm</a:t>
            </a:r>
            <a:r>
              <a:rPr lang="en-US" sz="1800" b="1" dirty="0">
                <a:latin typeface="Helvetica" pitchFamily="34" charset="0"/>
                <a:cs typeface="Helvetica" pitchFamily="34" charset="0"/>
              </a:rPr>
              <a:t>?  </a:t>
            </a:r>
            <a:r>
              <a:rPr lang="en-US" sz="1800" dirty="0">
                <a:latin typeface="Helvetica" pitchFamily="34" charset="0"/>
                <a:cs typeface="Helvetica" pitchFamily="34" charset="0"/>
              </a:rPr>
              <a:t>RL.1.2</a:t>
            </a:r>
          </a:p>
          <a:p>
            <a:pPr marL="361390" indent="-361390"/>
            <a:endParaRPr lang="en-US" sz="1800" dirty="0">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The clouds were getting darker.</a:t>
            </a:r>
          </a:p>
          <a:p>
            <a:pPr marL="844917" indent="-361390">
              <a:buFont typeface="+mj-lt"/>
              <a:buAutoNum type="alphaUcPeriod"/>
            </a:pPr>
            <a:endParaRPr lang="en-US" sz="1700" dirty="0">
              <a:solidFill>
                <a:srgbClr val="FF0000"/>
              </a:solidFill>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A storm was coming.</a:t>
            </a: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Rain began to fall harder.</a:t>
            </a:r>
          </a:p>
          <a:p>
            <a:pPr marL="844917" indent="-361390">
              <a:buFont typeface="+mj-lt"/>
              <a:buAutoNum type="alphaUcPeriod"/>
            </a:pPr>
            <a:endParaRPr lang="en-US" sz="1800" dirty="0">
              <a:latin typeface="Helvetica" pitchFamily="34" charset="0"/>
              <a:cs typeface="Helvetica" pitchFamily="34" charset="0"/>
            </a:endParaRPr>
          </a:p>
        </p:txBody>
      </p:sp>
      <p:sp>
        <p:nvSpPr>
          <p:cNvPr id="15" name="Oval 14"/>
          <p:cNvSpPr/>
          <p:nvPr/>
        </p:nvSpPr>
        <p:spPr>
          <a:xfrm>
            <a:off x="524446" y="225536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517645" y="1730340"/>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524446" y="120514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9" name="Rectangle 18"/>
          <p:cNvSpPr/>
          <p:nvPr/>
        </p:nvSpPr>
        <p:spPr>
          <a:xfrm>
            <a:off x="5181600" y="3939541"/>
            <a:ext cx="2115820" cy="718430"/>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2" tIns="50941" rIns="101882" bIns="50941">
            <a:spAutoFit/>
          </a:bodyPr>
          <a:lstStyle/>
          <a:p>
            <a:r>
              <a:rPr lang="en-US" sz="1000" b="1" dirty="0"/>
              <a:t>RL.1.2</a:t>
            </a:r>
            <a:r>
              <a:rPr lang="en-US" sz="1000" dirty="0"/>
              <a:t> </a:t>
            </a:r>
          </a:p>
          <a:p>
            <a:r>
              <a:rPr lang="en-US" sz="1000" dirty="0"/>
              <a:t>Retell stories, including key details, and demonstrate understanding of their central message or lesson.</a:t>
            </a:r>
          </a:p>
        </p:txBody>
      </p:sp>
    </p:spTree>
    <p:extLst>
      <p:ext uri="{BB962C8B-B14F-4D97-AF65-F5344CB8AC3E}">
        <p14:creationId xmlns:p14="http://schemas.microsoft.com/office/powerpoint/2010/main" val="1405867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cxnSp>
        <p:nvCxnSpPr>
          <p:cNvPr id="10" name="Straight Connector 9"/>
          <p:cNvCxnSpPr/>
          <p:nvPr/>
        </p:nvCxnSpPr>
        <p:spPr>
          <a:xfrm>
            <a:off x="410117" y="4789715"/>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23850" y="5120423"/>
            <a:ext cx="6671310" cy="2263188"/>
          </a:xfrm>
          <a:prstGeom prst="rect">
            <a:avLst/>
          </a:prstGeom>
          <a:noFill/>
        </p:spPr>
        <p:txBody>
          <a:bodyPr wrap="square" lIns="107700" tIns="53850" rIns="107700" bIns="53850">
            <a:spAutoFit/>
          </a:bodyPr>
          <a:lstStyle/>
          <a:p>
            <a:r>
              <a:rPr lang="en-US" sz="1900" b="1" dirty="0">
                <a:latin typeface="Helvetica" pitchFamily="34" charset="0"/>
                <a:cs typeface="Helvetica" pitchFamily="34" charset="0"/>
              </a:rPr>
              <a:t>6. What did the boy hear in the story, </a:t>
            </a:r>
            <a:r>
              <a:rPr lang="en-US" sz="1900" b="1" i="1" u="sng" dirty="0">
                <a:latin typeface="Helvetica" pitchFamily="34" charset="0"/>
                <a:cs typeface="Helvetica" pitchFamily="34" charset="0"/>
              </a:rPr>
              <a:t>The Storm</a:t>
            </a:r>
            <a:r>
              <a:rPr lang="en-US" sz="1900" b="1" dirty="0">
                <a:latin typeface="Helvetica" pitchFamily="34" charset="0"/>
                <a:cs typeface="Helvetica" pitchFamily="34" charset="0"/>
              </a:rPr>
              <a:t>? </a:t>
            </a:r>
            <a:r>
              <a:rPr lang="en-US" sz="1300" dirty="0">
                <a:latin typeface="Helvetica" pitchFamily="34" charset="0"/>
                <a:cs typeface="Helvetica" pitchFamily="34" charset="0"/>
              </a:rPr>
              <a:t>RL.1.3</a:t>
            </a:r>
          </a:p>
          <a:p>
            <a:pPr marL="361390" indent="-361390">
              <a:buFont typeface="+mj-lt"/>
              <a:buAutoNum type="arabicPeriod" startAt="4"/>
            </a:pPr>
            <a:endParaRPr lang="en-US" sz="19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dark clouds</a:t>
            </a:r>
          </a:p>
          <a:p>
            <a:pPr marL="839896" indent="-361390">
              <a:buFont typeface="+mj-lt"/>
              <a:buAutoNum type="alphaUcPeriod"/>
            </a:pPr>
            <a:endParaRPr lang="en-US" sz="17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lightning flashes</a:t>
            </a:r>
          </a:p>
          <a:p>
            <a:pPr marL="839896" indent="-361390">
              <a:buFont typeface="+mj-lt"/>
              <a:buAutoNum type="alphaUcPeriod"/>
            </a:pPr>
            <a:endParaRPr lang="en-US" sz="17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thunder crashing loudly</a:t>
            </a:r>
          </a:p>
          <a:p>
            <a:pPr marL="839896" indent="-361390">
              <a:buFont typeface="+mj-lt"/>
              <a:buAutoNum type="alphaUcPeriod"/>
            </a:pPr>
            <a:endParaRPr lang="en-US" sz="1700" dirty="0">
              <a:latin typeface="Helvetica" pitchFamily="34" charset="0"/>
              <a:cs typeface="Helvetica" pitchFamily="34" charset="0"/>
            </a:endParaRPr>
          </a:p>
        </p:txBody>
      </p:sp>
      <p:sp>
        <p:nvSpPr>
          <p:cNvPr id="11" name="Oval 10"/>
          <p:cNvSpPr/>
          <p:nvPr/>
        </p:nvSpPr>
        <p:spPr>
          <a:xfrm>
            <a:off x="499551" y="5768881"/>
            <a:ext cx="281145"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13" name="Oval 12"/>
          <p:cNvSpPr/>
          <p:nvPr/>
        </p:nvSpPr>
        <p:spPr>
          <a:xfrm>
            <a:off x="500022" y="6773235"/>
            <a:ext cx="281145"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14" name="Oval 13"/>
          <p:cNvSpPr/>
          <p:nvPr/>
        </p:nvSpPr>
        <p:spPr>
          <a:xfrm>
            <a:off x="500022" y="6259515"/>
            <a:ext cx="281145"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3" name="Rectangle 2"/>
          <p:cNvSpPr/>
          <p:nvPr/>
        </p:nvSpPr>
        <p:spPr>
          <a:xfrm>
            <a:off x="323850" y="574356"/>
            <a:ext cx="6584950" cy="2288082"/>
          </a:xfrm>
          <a:prstGeom prst="rect">
            <a:avLst/>
          </a:prstGeom>
        </p:spPr>
        <p:txBody>
          <a:bodyPr wrap="square" lIns="101874" tIns="50937" rIns="101874" bIns="50937">
            <a:spAutoFit/>
          </a:bodyPr>
          <a:lstStyle/>
          <a:p>
            <a:pPr marL="320152" indent="-320152"/>
            <a:r>
              <a:rPr lang="en-US" sz="1900" b="1" dirty="0">
                <a:latin typeface="Helvetica" pitchFamily="34" charset="0"/>
                <a:cs typeface="Helvetica" pitchFamily="34" charset="0"/>
              </a:rPr>
              <a:t>5. </a:t>
            </a:r>
            <a:r>
              <a:rPr lang="en-US" sz="1800" b="1" dirty="0">
                <a:latin typeface="Helvetica" pitchFamily="34" charset="0"/>
                <a:cs typeface="Helvetica" pitchFamily="34" charset="0"/>
              </a:rPr>
              <a:t>What did the boy first see when he looked out the  window?     </a:t>
            </a:r>
            <a:r>
              <a:rPr lang="en-US" sz="1300" dirty="0">
                <a:latin typeface="Helvetica" pitchFamily="34" charset="0"/>
                <a:cs typeface="Helvetica" pitchFamily="34" charset="0"/>
              </a:rPr>
              <a:t>RL.1.3</a:t>
            </a:r>
          </a:p>
          <a:p>
            <a:pPr marL="361390" indent="-361390"/>
            <a:endParaRPr lang="en-US" sz="1900" dirty="0">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dark clouds</a:t>
            </a:r>
          </a:p>
          <a:p>
            <a:pPr marL="844917" indent="-361390">
              <a:buFont typeface="+mj-lt"/>
              <a:buAutoNum type="alphaUcPeriod"/>
            </a:pPr>
            <a:endParaRPr lang="en-US" sz="1700" dirty="0">
              <a:solidFill>
                <a:srgbClr val="FF0000"/>
              </a:solidFill>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strong winds</a:t>
            </a: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r>
              <a:rPr lang="en-US" sz="1700" dirty="0" smtClean="0">
                <a:latin typeface="Helvetica" pitchFamily="34" charset="0"/>
                <a:cs typeface="Helvetica" pitchFamily="34" charset="0"/>
              </a:rPr>
              <a:t>the </a:t>
            </a:r>
            <a:r>
              <a:rPr lang="en-US" sz="1700" dirty="0">
                <a:latin typeface="Helvetica" pitchFamily="34" charset="0"/>
                <a:cs typeface="Helvetica" pitchFamily="34" charset="0"/>
              </a:rPr>
              <a:t>sun</a:t>
            </a:r>
          </a:p>
        </p:txBody>
      </p:sp>
      <p:sp>
        <p:nvSpPr>
          <p:cNvPr id="15" name="Oval 14"/>
          <p:cNvSpPr/>
          <p:nvPr/>
        </p:nvSpPr>
        <p:spPr>
          <a:xfrm>
            <a:off x="555048" y="25146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551185" y="199226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551185" y="1503423"/>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9" name="Rectangle 18"/>
          <p:cNvSpPr/>
          <p:nvPr/>
        </p:nvSpPr>
        <p:spPr>
          <a:xfrm>
            <a:off x="5354320" y="4023361"/>
            <a:ext cx="1901681" cy="718430"/>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2" tIns="50941" rIns="101882" bIns="50941">
            <a:spAutoFit/>
          </a:bodyPr>
          <a:lstStyle/>
          <a:p>
            <a:r>
              <a:rPr lang="en-US" sz="1000" b="1" dirty="0"/>
              <a:t>RL.1.3</a:t>
            </a:r>
            <a:r>
              <a:rPr lang="en-US" sz="1000" dirty="0"/>
              <a:t/>
            </a:r>
            <a:br>
              <a:rPr lang="en-US" sz="1000" dirty="0"/>
            </a:br>
            <a:r>
              <a:rPr lang="en-US" sz="1000" dirty="0"/>
              <a:t>Describe characters, settings, and major events in a story, using key details.</a:t>
            </a:r>
          </a:p>
        </p:txBody>
      </p:sp>
    </p:spTree>
    <p:extLst>
      <p:ext uri="{BB962C8B-B14F-4D97-AF65-F5344CB8AC3E}">
        <p14:creationId xmlns:p14="http://schemas.microsoft.com/office/powerpoint/2010/main" val="2108623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16</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4001860731"/>
              </p:ext>
            </p:extLst>
          </p:nvPr>
        </p:nvGraphicFramePr>
        <p:xfrm>
          <a:off x="323851" y="251461"/>
          <a:ext cx="7043738" cy="4101277"/>
        </p:xfrm>
        <a:graphic>
          <a:graphicData uri="http://schemas.openxmlformats.org/drawingml/2006/table">
            <a:tbl>
              <a:tblPr firstRow="1" bandRow="1">
                <a:tableStyleId>{5940675A-B579-460E-94D1-54222C63F5DA}</a:tableStyleId>
              </a:tblPr>
              <a:tblGrid>
                <a:gridCol w="7043738"/>
              </a:tblGrid>
              <a:tr h="1169210">
                <a:tc>
                  <a:txBody>
                    <a:bodyPr/>
                    <a:lstStyle/>
                    <a:p>
                      <a:pPr marL="282575" marR="0" indent="-282575" algn="l">
                        <a:lnSpc>
                          <a:spcPct val="100000"/>
                        </a:lnSpc>
                        <a:spcBef>
                          <a:spcPts val="0"/>
                        </a:spcBef>
                        <a:spcAft>
                          <a:spcPts val="0"/>
                        </a:spcAft>
                      </a:pPr>
                      <a:r>
                        <a:rPr lang="en-US" sz="1800" b="1" dirty="0" smtClean="0">
                          <a:solidFill>
                            <a:schemeClr val="tx1"/>
                          </a:solidFill>
                          <a:latin typeface="Helvetica" panose="020B0604020202020204" pitchFamily="34" charset="0"/>
                          <a:cs typeface="Helvetica" panose="020B0604020202020204" pitchFamily="34" charset="0"/>
                        </a:rPr>
                        <a:t>7.</a:t>
                      </a:r>
                      <a:r>
                        <a:rPr lang="en-US" sz="1800" b="1" baseline="0" dirty="0" smtClean="0">
                          <a:solidFill>
                            <a:schemeClr val="tx1"/>
                          </a:solidFill>
                          <a:latin typeface="Helvetica" panose="020B0604020202020204" pitchFamily="34" charset="0"/>
                          <a:cs typeface="Helvetica" panose="020B0604020202020204" pitchFamily="34" charset="0"/>
                        </a:rPr>
                        <a:t> </a:t>
                      </a:r>
                      <a:r>
                        <a:rPr lang="en-US" sz="1800" kern="1200" dirty="0" smtClean="0">
                          <a:solidFill>
                            <a:srgbClr val="000000"/>
                          </a:solidFill>
                          <a:effectLst/>
                          <a:latin typeface="Helvetica" panose="020B0604020202020204" pitchFamily="34" charset="0"/>
                          <a:ea typeface="Times New Roman"/>
                          <a:cs typeface="Helvetica" panose="020B0604020202020204" pitchFamily="34" charset="0"/>
                        </a:rPr>
                        <a:t> </a:t>
                      </a:r>
                      <a:r>
                        <a:rPr lang="en-US" sz="1800" b="1" kern="1200" baseline="0" dirty="0" smtClean="0">
                          <a:solidFill>
                            <a:srgbClr val="000000"/>
                          </a:solidFill>
                          <a:effectLst/>
                          <a:latin typeface="Helvetica" panose="020B0604020202020204" pitchFamily="34" charset="0"/>
                          <a:ea typeface="Times New Roman"/>
                          <a:cs typeface="Helvetica" panose="020B0604020202020204" pitchFamily="34" charset="0"/>
                        </a:rPr>
                        <a:t>What is the main idea of </a:t>
                      </a:r>
                      <a:r>
                        <a:rPr lang="en-US" sz="1800" b="1" i="1" u="sng" kern="1200" baseline="0" dirty="0" smtClean="0">
                          <a:solidFill>
                            <a:srgbClr val="000000"/>
                          </a:solidFill>
                          <a:effectLst/>
                          <a:latin typeface="Helvetica" panose="020B0604020202020204" pitchFamily="34" charset="0"/>
                          <a:ea typeface="Times New Roman"/>
                          <a:cs typeface="Helvetica" panose="020B0604020202020204" pitchFamily="34" charset="0"/>
                        </a:rPr>
                        <a:t>The Storm</a:t>
                      </a:r>
                      <a:r>
                        <a:rPr lang="en-US" sz="1800" b="1" kern="1200" baseline="0" dirty="0" smtClean="0">
                          <a:solidFill>
                            <a:srgbClr val="000000"/>
                          </a:solidFill>
                          <a:effectLst/>
                          <a:latin typeface="Helvetica" panose="020B0604020202020204" pitchFamily="34" charset="0"/>
                          <a:ea typeface="Times New Roman"/>
                          <a:cs typeface="Helvetica" panose="020B0604020202020204" pitchFamily="34" charset="0"/>
                        </a:rPr>
                        <a:t>? Write and draw to show your answer.</a:t>
                      </a:r>
                    </a:p>
                    <a:p>
                      <a:pPr marL="0" marR="0" algn="r">
                        <a:lnSpc>
                          <a:spcPct val="115000"/>
                        </a:lnSpc>
                        <a:spcBef>
                          <a:spcPts val="0"/>
                        </a:spcBef>
                        <a:spcAft>
                          <a:spcPts val="0"/>
                        </a:spcAft>
                      </a:pPr>
                      <a:r>
                        <a:rPr lang="en-US" sz="1200" b="1" baseline="0" dirty="0" smtClean="0">
                          <a:solidFill>
                            <a:schemeClr val="tx1"/>
                          </a:solidFill>
                        </a:rPr>
                        <a:t>RL.1. 2 </a:t>
                      </a:r>
                      <a:r>
                        <a:rPr lang="en-US" sz="1200" b="1" dirty="0" smtClean="0">
                          <a:solidFill>
                            <a:schemeClr val="tx1"/>
                          </a:solidFill>
                        </a:rPr>
                        <a:t>(Teacher Only) Final Score_____</a:t>
                      </a:r>
                    </a:p>
                    <a:p>
                      <a:pPr marL="342900" indent="-342900">
                        <a:buNone/>
                      </a:pPr>
                      <a:endParaRPr lang="en-US" sz="1900" b="1" baseline="0" dirty="0" smtClean="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4">
                <a:tc>
                  <a:txBody>
                    <a:bodyPr/>
                    <a:lstStyle/>
                    <a:p>
                      <a:r>
                        <a:rPr lang="en-US" sz="1900" dirty="0" smtClean="0">
                          <a:solidFill>
                            <a:schemeClr val="tx1"/>
                          </a:solidFill>
                        </a:rPr>
                        <a:t> </a:t>
                      </a:r>
                      <a:endParaRPr lang="en-US"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11525">
                <a:tc>
                  <a:txBody>
                    <a:bodyPr/>
                    <a:lstStyle/>
                    <a:p>
                      <a:r>
                        <a:rPr lang="en-US" sz="1300" b="1" dirty="0" smtClean="0">
                          <a:solidFill>
                            <a:schemeClr val="tx1"/>
                          </a:solidFill>
                        </a:rPr>
                        <a:t>Draw about it.</a:t>
                      </a:r>
                    </a:p>
                    <a:p>
                      <a:endParaRPr lang="en-US" sz="1300" b="1" dirty="0" smtClean="0">
                        <a:solidFill>
                          <a:schemeClr val="tx1"/>
                        </a:solidFill>
                      </a:endParaRPr>
                    </a:p>
                    <a:p>
                      <a:endParaRPr lang="en-US" sz="1300" b="1" dirty="0" smtClean="0">
                        <a:solidFill>
                          <a:schemeClr val="tx1"/>
                        </a:solidFill>
                      </a:endParaRPr>
                    </a:p>
                    <a:p>
                      <a:endParaRPr lang="en-US" sz="1300" b="1" dirty="0" smtClean="0">
                        <a:solidFill>
                          <a:schemeClr val="tx1"/>
                        </a:solidFill>
                      </a:endParaRPr>
                    </a:p>
                    <a:p>
                      <a:endParaRPr lang="en-US" sz="1300" b="1" dirty="0" smtClean="0">
                        <a:solidFill>
                          <a:schemeClr val="tx1"/>
                        </a:solidFill>
                      </a:endParaRPr>
                    </a:p>
                    <a:p>
                      <a:endParaRPr lang="en-US" sz="1300" b="1" dirty="0" smtClean="0">
                        <a:solidFill>
                          <a:schemeClr val="tx1"/>
                        </a:solidFill>
                      </a:endParaRPr>
                    </a:p>
                    <a:p>
                      <a:endParaRPr lang="en-US" sz="1300" b="1" dirty="0" smtClean="0">
                        <a:solidFill>
                          <a:schemeClr val="tx1"/>
                        </a:solidFill>
                      </a:endParaRPr>
                    </a:p>
                    <a:p>
                      <a:endParaRPr lang="en-US" sz="1300" b="1"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01314667"/>
              </p:ext>
            </p:extLst>
          </p:nvPr>
        </p:nvGraphicFramePr>
        <p:xfrm>
          <a:off x="345441" y="4951229"/>
          <a:ext cx="7043738" cy="4396706"/>
        </p:xfrm>
        <a:graphic>
          <a:graphicData uri="http://schemas.openxmlformats.org/drawingml/2006/table">
            <a:tbl>
              <a:tblPr firstRow="1" bandRow="1">
                <a:tableStyleId>{5940675A-B579-460E-94D1-54222C63F5DA}</a:tableStyleId>
              </a:tblPr>
              <a:tblGrid>
                <a:gridCol w="7043738"/>
              </a:tblGrid>
              <a:tr h="1116403">
                <a:tc>
                  <a:txBody>
                    <a:bodyPr/>
                    <a:lstStyle/>
                    <a:p>
                      <a:pPr marL="233363" marR="0" indent="-233363" algn="l" defTabSz="914400" rtl="0" eaLnBrk="1" fontAlgn="auto" latinLnBrk="0" hangingPunct="1">
                        <a:lnSpc>
                          <a:spcPct val="100000"/>
                        </a:lnSpc>
                        <a:spcBef>
                          <a:spcPts val="0"/>
                        </a:spcBef>
                        <a:spcAft>
                          <a:spcPts val="0"/>
                        </a:spcAft>
                        <a:buClrTx/>
                        <a:buSzTx/>
                        <a:buFontTx/>
                        <a:buNone/>
                        <a:tabLst/>
                        <a:defRPr/>
                      </a:pPr>
                      <a:r>
                        <a:rPr lang="en-US" sz="1900" b="1" dirty="0" smtClean="0">
                          <a:solidFill>
                            <a:schemeClr val="tx1"/>
                          </a:solidFill>
                          <a:latin typeface="Helvetica" panose="020B0604020202020204" pitchFamily="34" charset="0"/>
                          <a:cs typeface="Helvetica" panose="020B0604020202020204" pitchFamily="34" charset="0"/>
                        </a:rPr>
                        <a:t>8.</a:t>
                      </a:r>
                      <a:r>
                        <a:rPr lang="en-US" sz="1900" b="1" baseline="0" dirty="0" smtClean="0">
                          <a:solidFill>
                            <a:schemeClr val="tx1"/>
                          </a:solidFill>
                          <a:latin typeface="Helvetica" panose="020B0604020202020204" pitchFamily="34" charset="0"/>
                          <a:cs typeface="Helvetica" panose="020B0604020202020204" pitchFamily="34" charset="0"/>
                        </a:rPr>
                        <a:t> </a:t>
                      </a:r>
                      <a:r>
                        <a:rPr lang="en-US" sz="1800" b="1" kern="1200" baseline="0" dirty="0" smtClean="0">
                          <a:solidFill>
                            <a:srgbClr val="000000"/>
                          </a:solidFill>
                          <a:effectLst/>
                          <a:latin typeface="Helvetica" panose="020B0604020202020204" pitchFamily="34" charset="0"/>
                          <a:ea typeface="Times New Roman"/>
                          <a:cs typeface="Helvetica" panose="020B0604020202020204" pitchFamily="34" charset="0"/>
                        </a:rPr>
                        <a:t>Describe the setting in the story, </a:t>
                      </a:r>
                      <a:r>
                        <a:rPr lang="en-US" sz="1800" b="1" i="1" u="sng" kern="1200" baseline="0" dirty="0" smtClean="0">
                          <a:solidFill>
                            <a:srgbClr val="000000"/>
                          </a:solidFill>
                          <a:effectLst/>
                          <a:latin typeface="Helvetica" panose="020B0604020202020204" pitchFamily="34" charset="0"/>
                          <a:ea typeface="Times New Roman"/>
                          <a:cs typeface="Helvetica" panose="020B0604020202020204" pitchFamily="34" charset="0"/>
                        </a:rPr>
                        <a:t>The Storm</a:t>
                      </a:r>
                      <a:r>
                        <a:rPr lang="en-US" sz="1800" b="1" kern="1200" baseline="0" dirty="0" smtClean="0">
                          <a:solidFill>
                            <a:srgbClr val="000000"/>
                          </a:solidFill>
                          <a:effectLst/>
                          <a:latin typeface="Helvetica" panose="020B0604020202020204" pitchFamily="34" charset="0"/>
                          <a:ea typeface="Times New Roman"/>
                          <a:cs typeface="Helvetica" panose="020B0604020202020204" pitchFamily="34" charset="0"/>
                        </a:rPr>
                        <a:t>, and how it changed.  Write and draw to show your answer.</a:t>
                      </a:r>
                    </a:p>
                    <a:p>
                      <a:pPr marL="0" marR="0" algn="r">
                        <a:spcBef>
                          <a:spcPts val="0"/>
                        </a:spcBef>
                        <a:spcAft>
                          <a:spcPts val="0"/>
                        </a:spcAft>
                      </a:pPr>
                      <a:r>
                        <a:rPr lang="en-US" sz="1200" b="1" baseline="0" dirty="0" smtClean="0">
                          <a:solidFill>
                            <a:schemeClr val="tx1"/>
                          </a:solidFill>
                        </a:rPr>
                        <a:t>   RL.1. 3 </a:t>
                      </a:r>
                      <a:r>
                        <a:rPr lang="en-US" sz="1200" b="1" dirty="0" smtClean="0">
                          <a:solidFill>
                            <a:schemeClr val="tx1"/>
                          </a:solidFill>
                        </a:rPr>
                        <a:t>(Teacher Only) Final Score_____</a:t>
                      </a:r>
                    </a:p>
                    <a:p>
                      <a:pPr marL="342900" indent="-342900">
                        <a:buNone/>
                      </a:pPr>
                      <a:endParaRPr lang="en-US" sz="1900" b="1" baseline="0" dirty="0" smtClean="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4">
                <a:tc>
                  <a:txBody>
                    <a:bodyPr/>
                    <a:lstStyle/>
                    <a:p>
                      <a:r>
                        <a:rPr lang="en-US" sz="1900" dirty="0" smtClean="0">
                          <a:solidFill>
                            <a:schemeClr val="tx1"/>
                          </a:solidFill>
                        </a:rPr>
                        <a:t> </a:t>
                      </a:r>
                      <a:endParaRPr lang="en-US"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13277">
                <a:tc>
                  <a:txBody>
                    <a:bodyPr/>
                    <a:lstStyle/>
                    <a:p>
                      <a:r>
                        <a:rPr lang="en-US" sz="1300" b="1" dirty="0" smtClean="0">
                          <a:solidFill>
                            <a:schemeClr val="tx1"/>
                          </a:solidFill>
                        </a:rPr>
                        <a:t>Draw about it</a:t>
                      </a:r>
                      <a:r>
                        <a:rPr lang="en-US" sz="1300" dirty="0" smtClean="0">
                          <a:solidFill>
                            <a:schemeClr val="tx1"/>
                          </a:solidFill>
                        </a:rPr>
                        <a:t>.</a:t>
                      </a:r>
                    </a:p>
                    <a:p>
                      <a:endParaRPr lang="en-US" sz="1900" dirty="0" smtClean="0">
                        <a:solidFill>
                          <a:schemeClr val="tx1"/>
                        </a:solidFill>
                      </a:endParaRPr>
                    </a:p>
                    <a:p>
                      <a:endParaRPr lang="en-US" sz="1900" dirty="0" smtClean="0">
                        <a:solidFill>
                          <a:schemeClr val="tx1"/>
                        </a:solidFill>
                      </a:endParaRPr>
                    </a:p>
                    <a:p>
                      <a:endParaRPr lang="en-US" sz="1900" dirty="0" smtClean="0">
                        <a:solidFill>
                          <a:schemeClr val="tx1"/>
                        </a:solidFill>
                      </a:endParaRPr>
                    </a:p>
                    <a:p>
                      <a:endParaRPr lang="en-US" sz="1900" dirty="0" smtClean="0">
                        <a:solidFill>
                          <a:schemeClr val="tx1"/>
                        </a:solidFill>
                      </a:endParaRPr>
                    </a:p>
                    <a:p>
                      <a:endParaRPr lang="en-US" sz="1900" dirty="0" smtClean="0">
                        <a:solidFill>
                          <a:schemeClr val="tx1"/>
                        </a:solidFill>
                      </a:endParaRPr>
                    </a:p>
                    <a:p>
                      <a:endParaRPr lang="en-US" sz="1900" dirty="0" smtClean="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12579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17</a:t>
            </a:fld>
            <a:endParaRPr lang="en-US" dirty="0"/>
          </a:p>
        </p:txBody>
      </p:sp>
      <p:sp>
        <p:nvSpPr>
          <p:cNvPr id="5" name="Rectangle 1"/>
          <p:cNvSpPr>
            <a:spLocks noChangeArrowheads="1"/>
          </p:cNvSpPr>
          <p:nvPr/>
        </p:nvSpPr>
        <p:spPr bwMode="auto">
          <a:xfrm>
            <a:off x="323850" y="3632437"/>
            <a:ext cx="7139646" cy="1672529"/>
          </a:xfrm>
          <a:prstGeom prst="rect">
            <a:avLst/>
          </a:prstGeom>
          <a:noFill/>
          <a:ln w="9525">
            <a:noFill/>
            <a:miter lim="800000"/>
            <a:headEnd/>
            <a:tailEnd/>
          </a:ln>
          <a:effectLst/>
        </p:spPr>
        <p:txBody>
          <a:bodyPr vert="horz" wrap="square" lIns="101874" tIns="50937" rIns="101874" bIns="50937" numCol="1" anchor="ctr" anchorCtr="0" compatLnSpc="1">
            <a:prstTxWarp prst="textNoShape">
              <a:avLst/>
            </a:prstTxWarp>
            <a:spAutoFit/>
          </a:bodyPr>
          <a:lstStyle/>
          <a:p>
            <a:r>
              <a:rPr lang="en-US" sz="1700" dirty="0"/>
              <a:t> </a:t>
            </a:r>
          </a:p>
          <a:p>
            <a:r>
              <a:rPr lang="en-US" sz="1700" dirty="0"/>
              <a:t> </a:t>
            </a:r>
          </a:p>
          <a:p>
            <a:endParaRPr lang="en-US" sz="1700" dirty="0"/>
          </a:p>
          <a:p>
            <a:endParaRPr lang="en-US" sz="1700" dirty="0"/>
          </a:p>
          <a:p>
            <a:endParaRPr lang="en-US" sz="1700" dirty="0"/>
          </a:p>
          <a:p>
            <a:endParaRPr lang="en-US" sz="1700" dirty="0"/>
          </a:p>
        </p:txBody>
      </p:sp>
      <p:sp>
        <p:nvSpPr>
          <p:cNvPr id="2" name="Rectangle 1"/>
          <p:cNvSpPr/>
          <p:nvPr/>
        </p:nvSpPr>
        <p:spPr>
          <a:xfrm>
            <a:off x="728662" y="319315"/>
            <a:ext cx="6234113" cy="9618381"/>
          </a:xfrm>
          <a:prstGeom prst="rect">
            <a:avLst/>
          </a:prstGeom>
        </p:spPr>
        <p:txBody>
          <a:bodyPr wrap="square" lIns="96371" tIns="48186" rIns="96371" bIns="48186">
            <a:spAutoFit/>
          </a:bodyPr>
          <a:lstStyle/>
          <a:p>
            <a:pPr>
              <a:lnSpc>
                <a:spcPct val="115000"/>
              </a:lnSpc>
            </a:pPr>
            <a:r>
              <a:rPr lang="en-US" sz="1300" dirty="0">
                <a:latin typeface="Helvetica" pitchFamily="34" charset="0"/>
                <a:ea typeface="Times New Roman"/>
                <a:cs typeface="Verdana"/>
              </a:rPr>
              <a:t>Source 2</a:t>
            </a:r>
          </a:p>
          <a:p>
            <a:pPr algn="ctr">
              <a:lnSpc>
                <a:spcPct val="115000"/>
              </a:lnSpc>
            </a:pPr>
            <a:r>
              <a:rPr lang="en-US" sz="2600" b="1" i="1" u="sng" dirty="0">
                <a:latin typeface="Helvetica" pitchFamily="34" charset="0"/>
                <a:ea typeface="Times New Roman"/>
                <a:cs typeface="Verdana"/>
              </a:rPr>
              <a:t>Spinning </a:t>
            </a:r>
            <a:r>
              <a:rPr lang="en-US" sz="2600" b="1" i="1" u="sng" dirty="0" smtClean="0">
                <a:latin typeface="Helvetica" pitchFamily="34" charset="0"/>
                <a:ea typeface="Times New Roman"/>
                <a:cs typeface="Verdana"/>
              </a:rPr>
              <a:t>Storm</a:t>
            </a:r>
          </a:p>
          <a:p>
            <a:pPr algn="ctr">
              <a:lnSpc>
                <a:spcPct val="115000"/>
              </a:lnSpc>
            </a:pPr>
            <a:r>
              <a:rPr lang="en-US" sz="1200" b="1" dirty="0" smtClean="0">
                <a:latin typeface="Helvetica" pitchFamily="34" charset="0"/>
                <a:ea typeface="Times New Roman"/>
                <a:cs typeface="Verdana"/>
              </a:rPr>
              <a:t>By Elizabeth Yeo</a:t>
            </a:r>
            <a:endParaRPr lang="en-US" sz="1200" dirty="0">
              <a:latin typeface="Helvetica" pitchFamily="34" charset="0"/>
              <a:ea typeface="Times New Roman"/>
              <a:cs typeface="Times New Roman"/>
            </a:endParaRPr>
          </a:p>
          <a:p>
            <a:pPr algn="ctr">
              <a:lnSpc>
                <a:spcPct val="115000"/>
              </a:lnSpc>
            </a:pPr>
            <a:endParaRPr lang="en-US" sz="1400" dirty="0">
              <a:ea typeface="Times New Roman"/>
              <a:cs typeface="Times New Roman"/>
            </a:endParaRPr>
          </a:p>
          <a:p>
            <a:pPr>
              <a:lnSpc>
                <a:spcPct val="115000"/>
              </a:lnSpc>
            </a:pPr>
            <a:r>
              <a:rPr lang="en-US" sz="1700" dirty="0">
                <a:latin typeface="Helvetica" pitchFamily="34" charset="0"/>
                <a:ea typeface="Times New Roman"/>
                <a:cs typeface="Verdana"/>
              </a:rPr>
              <a:t>1</a:t>
            </a:r>
          </a:p>
          <a:p>
            <a:pPr>
              <a:lnSpc>
                <a:spcPct val="115000"/>
              </a:lnSpc>
            </a:pPr>
            <a:r>
              <a:rPr lang="en-US" sz="1700" dirty="0">
                <a:latin typeface="Helvetica" pitchFamily="34" charset="0"/>
                <a:ea typeface="Times New Roman"/>
                <a:cs typeface="Verdana"/>
              </a:rPr>
              <a:t>Hurricane season is here! The season lasts from June to November. A hurricane is a storm that brings heavy rain and strong winds. It can harm trees and homes. </a:t>
            </a:r>
            <a:endParaRPr lang="en-US" sz="1700" dirty="0">
              <a:latin typeface="Helvetica" pitchFamily="34" charset="0"/>
              <a:ea typeface="Times New Roman"/>
              <a:cs typeface="Times New Roman"/>
            </a:endParaRPr>
          </a:p>
          <a:p>
            <a:pPr>
              <a:lnSpc>
                <a:spcPct val="115000"/>
              </a:lnSpc>
            </a:pPr>
            <a:r>
              <a:rPr lang="en-US" sz="1700" dirty="0">
                <a:latin typeface="Helvetica" pitchFamily="34" charset="0"/>
                <a:ea typeface="Times New Roman"/>
                <a:cs typeface="Verdana"/>
              </a:rPr>
              <a:t> </a:t>
            </a:r>
            <a:endParaRPr lang="en-US" sz="1700" dirty="0">
              <a:latin typeface="Helvetica" pitchFamily="34" charset="0"/>
              <a:ea typeface="Times New Roman"/>
              <a:cs typeface="Times New Roman"/>
            </a:endParaRPr>
          </a:p>
          <a:p>
            <a:pPr>
              <a:lnSpc>
                <a:spcPct val="115000"/>
              </a:lnSpc>
            </a:pPr>
            <a:r>
              <a:rPr lang="en-US" sz="1700" dirty="0">
                <a:latin typeface="Helvetica" pitchFamily="34" charset="0"/>
                <a:ea typeface="Times New Roman"/>
                <a:cs typeface="Verdana"/>
              </a:rPr>
              <a:t>2</a:t>
            </a:r>
          </a:p>
          <a:p>
            <a:pPr>
              <a:lnSpc>
                <a:spcPct val="115000"/>
              </a:lnSpc>
            </a:pPr>
            <a:r>
              <a:rPr lang="en-US" sz="1700" dirty="0">
                <a:latin typeface="Helvetica" pitchFamily="34" charset="0"/>
                <a:ea typeface="Times New Roman"/>
                <a:cs typeface="Verdana"/>
              </a:rPr>
              <a:t>A hurricane begins over warm ocean water. Winds make the storm spin around and around. The center of the storm is called the </a:t>
            </a:r>
            <a:r>
              <a:rPr lang="en-US" sz="1700" b="1" u="sng" dirty="0">
                <a:latin typeface="Helvetica" pitchFamily="34" charset="0"/>
                <a:ea typeface="Times New Roman"/>
                <a:cs typeface="Verdana"/>
              </a:rPr>
              <a:t>eye</a:t>
            </a:r>
            <a:r>
              <a:rPr lang="en-US" sz="1700" dirty="0">
                <a:latin typeface="Helvetica" pitchFamily="34" charset="0"/>
                <a:ea typeface="Times New Roman"/>
                <a:cs typeface="Verdana"/>
              </a:rPr>
              <a:t>.  It is calm there. </a:t>
            </a:r>
            <a:endParaRPr lang="en-US" sz="1700" dirty="0">
              <a:latin typeface="Helvetica" pitchFamily="34" charset="0"/>
              <a:ea typeface="Times New Roman"/>
              <a:cs typeface="Times New Roman"/>
            </a:endParaRPr>
          </a:p>
          <a:p>
            <a:pPr>
              <a:lnSpc>
                <a:spcPct val="115000"/>
              </a:lnSpc>
            </a:pPr>
            <a:r>
              <a:rPr lang="en-US" sz="1700" dirty="0">
                <a:latin typeface="Helvetica" pitchFamily="34" charset="0"/>
                <a:ea typeface="Times New Roman"/>
                <a:cs typeface="Verdana"/>
              </a:rPr>
              <a:t> </a:t>
            </a:r>
            <a:endParaRPr lang="en-US" sz="1700" dirty="0">
              <a:latin typeface="Helvetica" pitchFamily="34" charset="0"/>
              <a:ea typeface="Times New Roman"/>
              <a:cs typeface="Times New Roman"/>
            </a:endParaRPr>
          </a:p>
          <a:p>
            <a:pPr>
              <a:lnSpc>
                <a:spcPct val="115000"/>
              </a:lnSpc>
            </a:pPr>
            <a:r>
              <a:rPr lang="en-US" sz="1700" dirty="0">
                <a:latin typeface="Helvetica" pitchFamily="34" charset="0"/>
                <a:ea typeface="Times New Roman"/>
                <a:cs typeface="Verdana"/>
              </a:rPr>
              <a:t>3</a:t>
            </a:r>
          </a:p>
          <a:p>
            <a:pPr>
              <a:lnSpc>
                <a:spcPct val="115000"/>
              </a:lnSpc>
            </a:pPr>
            <a:r>
              <a:rPr lang="en-US" sz="1700" dirty="0">
                <a:latin typeface="Helvetica" pitchFamily="34" charset="0"/>
                <a:ea typeface="Times New Roman"/>
                <a:cs typeface="Verdana"/>
              </a:rPr>
              <a:t>Hurricanes often hit places near the </a:t>
            </a:r>
            <a:r>
              <a:rPr lang="en-US" sz="1700" b="1" u="sng" dirty="0">
                <a:latin typeface="Helvetica" pitchFamily="34" charset="0"/>
                <a:ea typeface="Times New Roman"/>
                <a:cs typeface="Verdana"/>
              </a:rPr>
              <a:t>coast</a:t>
            </a:r>
            <a:r>
              <a:rPr lang="en-US" sz="1700" dirty="0">
                <a:latin typeface="Helvetica" pitchFamily="34" charset="0"/>
                <a:ea typeface="Times New Roman"/>
                <a:cs typeface="Verdana"/>
              </a:rPr>
              <a:t>.  A coast is land next to the ocean.  A hurricane can cause big ocean waves. The waves are called a </a:t>
            </a:r>
            <a:r>
              <a:rPr lang="en-US" sz="1700" b="1" u="sng" dirty="0">
                <a:latin typeface="Helvetica" pitchFamily="34" charset="0"/>
                <a:ea typeface="Times New Roman"/>
                <a:cs typeface="Verdana"/>
              </a:rPr>
              <a:t>storm surge</a:t>
            </a:r>
            <a:r>
              <a:rPr lang="en-US" sz="1700" dirty="0">
                <a:latin typeface="Helvetica" pitchFamily="34" charset="0"/>
                <a:ea typeface="Times New Roman"/>
                <a:cs typeface="Verdana"/>
              </a:rPr>
              <a:t>. That can cause flooding.</a:t>
            </a:r>
            <a:endParaRPr lang="en-US" sz="1700" dirty="0">
              <a:latin typeface="Helvetica" pitchFamily="34" charset="0"/>
              <a:ea typeface="Times New Roman"/>
              <a:cs typeface="Times New Roman"/>
            </a:endParaRPr>
          </a:p>
          <a:p>
            <a:pPr>
              <a:lnSpc>
                <a:spcPct val="115000"/>
              </a:lnSpc>
            </a:pPr>
            <a:r>
              <a:rPr lang="en-US" sz="1700" dirty="0">
                <a:latin typeface="Helvetica" pitchFamily="34" charset="0"/>
                <a:ea typeface="Times New Roman"/>
                <a:cs typeface="Verdana"/>
              </a:rPr>
              <a:t> </a:t>
            </a:r>
            <a:endParaRPr lang="en-US" sz="1700" dirty="0">
              <a:latin typeface="Helvetica" pitchFamily="34" charset="0"/>
              <a:ea typeface="Times New Roman"/>
              <a:cs typeface="Times New Roman"/>
            </a:endParaRPr>
          </a:p>
          <a:p>
            <a:pPr>
              <a:lnSpc>
                <a:spcPct val="115000"/>
              </a:lnSpc>
            </a:pPr>
            <a:r>
              <a:rPr lang="en-US" sz="1700" dirty="0">
                <a:latin typeface="Helvetica" pitchFamily="34" charset="0"/>
                <a:ea typeface="Times New Roman"/>
                <a:cs typeface="Verdana"/>
              </a:rPr>
              <a:t>4</a:t>
            </a:r>
          </a:p>
          <a:p>
            <a:pPr>
              <a:lnSpc>
                <a:spcPct val="115000"/>
              </a:lnSpc>
            </a:pPr>
            <a:r>
              <a:rPr lang="en-US" sz="1700" dirty="0">
                <a:latin typeface="Helvetica" pitchFamily="34" charset="0"/>
                <a:ea typeface="Times New Roman"/>
                <a:cs typeface="Verdana"/>
              </a:rPr>
              <a:t>Follow these tips to stay safe during a hurricane. </a:t>
            </a:r>
            <a:endParaRPr lang="en-US" sz="1700" dirty="0">
              <a:latin typeface="Helvetica" pitchFamily="34" charset="0"/>
              <a:ea typeface="Times New Roman"/>
              <a:cs typeface="Times New Roman"/>
            </a:endParaRPr>
          </a:p>
          <a:p>
            <a:pPr marL="361390" indent="-361390">
              <a:lnSpc>
                <a:spcPct val="115000"/>
              </a:lnSpc>
              <a:buFont typeface="Symbol"/>
              <a:buChar char=""/>
            </a:pPr>
            <a:r>
              <a:rPr lang="en-US" sz="1700" dirty="0">
                <a:latin typeface="Helvetica" pitchFamily="34" charset="0"/>
                <a:ea typeface="Times New Roman"/>
                <a:cs typeface="Verdana"/>
              </a:rPr>
              <a:t>Stay indoors. Don’t go near windows.</a:t>
            </a:r>
            <a:endParaRPr lang="en-US" sz="1700" dirty="0">
              <a:latin typeface="Helvetica" pitchFamily="34" charset="0"/>
              <a:ea typeface="Times New Roman"/>
              <a:cs typeface="Times New Roman"/>
            </a:endParaRPr>
          </a:p>
          <a:p>
            <a:pPr marL="361390" indent="-361390">
              <a:lnSpc>
                <a:spcPct val="115000"/>
              </a:lnSpc>
              <a:buFont typeface="Symbol"/>
              <a:buChar char=""/>
            </a:pPr>
            <a:r>
              <a:rPr lang="en-US" sz="1700" dirty="0">
                <a:latin typeface="Helvetica" pitchFamily="34" charset="0"/>
                <a:ea typeface="Times New Roman"/>
                <a:cs typeface="Verdana"/>
              </a:rPr>
              <a:t>Check weather reports.</a:t>
            </a:r>
            <a:endParaRPr lang="en-US" sz="1700" dirty="0">
              <a:latin typeface="Helvetica" pitchFamily="34" charset="0"/>
              <a:ea typeface="Times New Roman"/>
              <a:cs typeface="Times New Roman"/>
            </a:endParaRPr>
          </a:p>
          <a:p>
            <a:pPr marL="361390" indent="-361390">
              <a:lnSpc>
                <a:spcPct val="115000"/>
              </a:lnSpc>
              <a:buFont typeface="Symbol"/>
              <a:buChar char=""/>
            </a:pPr>
            <a:r>
              <a:rPr lang="en-US" sz="1700" dirty="0">
                <a:latin typeface="Helvetica" pitchFamily="34" charset="0"/>
                <a:ea typeface="Times New Roman"/>
                <a:cs typeface="Verdana"/>
              </a:rPr>
              <a:t>Make sure you have water and food to last three days.</a:t>
            </a:r>
            <a:endParaRPr lang="en-US" sz="1700" dirty="0">
              <a:latin typeface="Helvetica" pitchFamily="34" charset="0"/>
              <a:ea typeface="Times New Roman"/>
              <a:cs typeface="Times New Roman"/>
            </a:endParaRPr>
          </a:p>
          <a:p>
            <a:pPr>
              <a:lnSpc>
                <a:spcPct val="115000"/>
              </a:lnSpc>
            </a:pPr>
            <a:r>
              <a:rPr lang="en-US" sz="1700" dirty="0">
                <a:latin typeface="Helvetica" pitchFamily="34" charset="0"/>
                <a:ea typeface="Times New Roman"/>
                <a:cs typeface="Verdana"/>
              </a:rPr>
              <a:t> </a:t>
            </a:r>
            <a:endParaRPr lang="en-US" sz="1700" dirty="0">
              <a:latin typeface="Helvetica" pitchFamily="34" charset="0"/>
              <a:ea typeface="Times New Roman"/>
              <a:cs typeface="Times New Roman"/>
            </a:endParaRPr>
          </a:p>
          <a:p>
            <a:pPr>
              <a:lnSpc>
                <a:spcPct val="115000"/>
              </a:lnSpc>
            </a:pPr>
            <a:r>
              <a:rPr lang="en-US" sz="1700" dirty="0">
                <a:latin typeface="Helvetica" pitchFamily="34" charset="0"/>
                <a:ea typeface="Times New Roman"/>
                <a:cs typeface="Verdana"/>
              </a:rPr>
              <a:t>5</a:t>
            </a:r>
          </a:p>
          <a:p>
            <a:pPr>
              <a:lnSpc>
                <a:spcPct val="115000"/>
              </a:lnSpc>
            </a:pPr>
            <a:r>
              <a:rPr lang="en-US" sz="1700" dirty="0">
                <a:latin typeface="Helvetica" pitchFamily="34" charset="0"/>
                <a:ea typeface="Times New Roman"/>
                <a:cs typeface="Verdana"/>
              </a:rPr>
              <a:t>How can you get ready for a hurricane?  You can pack a safety kit with water, a radio, a flashlight, batteries, blankets, and food.</a:t>
            </a:r>
            <a:endParaRPr lang="en-US" sz="1700" dirty="0">
              <a:latin typeface="Helvetica" pitchFamily="34" charset="0"/>
              <a:ea typeface="Times New Roman"/>
              <a:cs typeface="Times New Roman"/>
            </a:endParaRPr>
          </a:p>
          <a:p>
            <a:pPr>
              <a:lnSpc>
                <a:spcPct val="115000"/>
              </a:lnSpc>
            </a:pPr>
            <a:r>
              <a:rPr lang="en-US" sz="1400" dirty="0">
                <a:ea typeface="Times New Roman"/>
                <a:cs typeface="Times New Roman"/>
              </a:rPr>
              <a:t> </a:t>
            </a:r>
          </a:p>
          <a:p>
            <a:pPr>
              <a:lnSpc>
                <a:spcPct val="115000"/>
              </a:lnSpc>
            </a:pPr>
            <a:r>
              <a:rPr lang="en-US" sz="1700" dirty="0">
                <a:solidFill>
                  <a:srgbClr val="000000"/>
                </a:solidFill>
                <a:ea typeface="Times New Roman"/>
                <a:cs typeface="Times New Roman"/>
              </a:rPr>
              <a:t> </a:t>
            </a:r>
            <a:endParaRPr lang="en-US" sz="1400" dirty="0">
              <a:ea typeface="Times New Roman"/>
              <a:cs typeface="Times New Roman"/>
            </a:endParaRPr>
          </a:p>
        </p:txBody>
      </p:sp>
      <p:sp>
        <p:nvSpPr>
          <p:cNvPr id="3" name="TextBox 2"/>
          <p:cNvSpPr txBox="1"/>
          <p:nvPr/>
        </p:nvSpPr>
        <p:spPr>
          <a:xfrm>
            <a:off x="5939496" y="319315"/>
            <a:ext cx="1524000" cy="707886"/>
          </a:xfrm>
          <a:prstGeom prst="rect">
            <a:avLst/>
          </a:prstGeom>
          <a:noFill/>
        </p:spPr>
        <p:txBody>
          <a:bodyPr wrap="square" rtlCol="0">
            <a:spAutoFit/>
          </a:bodyPr>
          <a:lstStyle/>
          <a:p>
            <a:pPr algn="r"/>
            <a:r>
              <a:rPr lang="en-US" sz="800"/>
              <a:t>Grade Equivalent 2.8</a:t>
            </a:r>
          </a:p>
          <a:p>
            <a:pPr algn="r"/>
            <a:r>
              <a:rPr lang="en-US" sz="800"/>
              <a:t>Lexile Measure 630L</a:t>
            </a:r>
          </a:p>
          <a:p>
            <a:pPr algn="r"/>
            <a:r>
              <a:rPr lang="en-US" sz="800"/>
              <a:t>Mean Sentence Length 9.19</a:t>
            </a:r>
          </a:p>
          <a:p>
            <a:pPr algn="r"/>
            <a:r>
              <a:rPr lang="en-US" sz="800"/>
              <a:t>Mean Log Word Frequency 3.48</a:t>
            </a:r>
          </a:p>
          <a:p>
            <a:pPr algn="r"/>
            <a:r>
              <a:rPr lang="en-US" sz="800"/>
              <a:t>Word Count 147</a:t>
            </a:r>
          </a:p>
        </p:txBody>
      </p:sp>
    </p:spTree>
    <p:extLst>
      <p:ext uri="{BB962C8B-B14F-4D97-AF65-F5344CB8AC3E}">
        <p14:creationId xmlns:p14="http://schemas.microsoft.com/office/powerpoint/2010/main" val="3523994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18</a:t>
            </a:fld>
            <a:endParaRPr lang="en-US" dirty="0"/>
          </a:p>
        </p:txBody>
      </p:sp>
      <p:sp>
        <p:nvSpPr>
          <p:cNvPr id="5" name="Rectangle 4"/>
          <p:cNvSpPr/>
          <p:nvPr/>
        </p:nvSpPr>
        <p:spPr>
          <a:xfrm>
            <a:off x="542314" y="1354493"/>
            <a:ext cx="5589246" cy="2518915"/>
          </a:xfrm>
          <a:prstGeom prst="rect">
            <a:avLst/>
          </a:prstGeom>
        </p:spPr>
        <p:txBody>
          <a:bodyPr wrap="square" lIns="101874" tIns="50937" rIns="101874" bIns="50937">
            <a:spAutoFit/>
          </a:bodyPr>
          <a:lstStyle/>
          <a:p>
            <a:r>
              <a:rPr lang="en-US" sz="1900" b="1" dirty="0">
                <a:latin typeface="Helvetica" pitchFamily="34" charset="0"/>
                <a:cs typeface="Helvetica" pitchFamily="34" charset="0"/>
              </a:rPr>
              <a:t>9.   </a:t>
            </a:r>
            <a:r>
              <a:rPr lang="en-US" sz="1800" b="1" dirty="0">
                <a:latin typeface="Helvetica" pitchFamily="34" charset="0"/>
                <a:cs typeface="Helvetica" pitchFamily="34" charset="0"/>
              </a:rPr>
              <a:t>When is hurricane season? </a:t>
            </a:r>
            <a:r>
              <a:rPr lang="en-US" sz="1300" dirty="0">
                <a:latin typeface="Helvetica" pitchFamily="34" charset="0"/>
                <a:cs typeface="Helvetica" pitchFamily="34" charset="0"/>
              </a:rPr>
              <a:t>RI.1.1</a:t>
            </a:r>
          </a:p>
          <a:p>
            <a:pPr marL="361390" indent="-361390">
              <a:buAutoNum type="arabicPeriod"/>
            </a:pPr>
            <a:endParaRPr lang="en-US" sz="1900" b="1" dirty="0">
              <a:latin typeface="Helvetica" pitchFamily="34" charset="0"/>
              <a:cs typeface="Helvetica" pitchFamily="34" charset="0"/>
            </a:endParaRPr>
          </a:p>
          <a:p>
            <a:pPr marL="968726" indent="-361390">
              <a:buFont typeface="+mj-lt"/>
              <a:buAutoNum type="alphaUcPeriod"/>
            </a:pPr>
            <a:r>
              <a:rPr lang="en-US" sz="1700" dirty="0">
                <a:latin typeface="Helvetica" pitchFamily="34" charset="0"/>
                <a:cs typeface="Helvetica" pitchFamily="34" charset="0"/>
              </a:rPr>
              <a:t>June to October</a:t>
            </a:r>
          </a:p>
          <a:p>
            <a:pPr marL="968726" indent="-361390">
              <a:buFont typeface="+mj-lt"/>
              <a:buAutoNum type="alphaUcPeriod"/>
            </a:pPr>
            <a:endParaRPr lang="en-US" sz="1700" dirty="0">
              <a:latin typeface="Helvetica" pitchFamily="34" charset="0"/>
              <a:cs typeface="Helvetica" pitchFamily="34" charset="0"/>
            </a:endParaRPr>
          </a:p>
          <a:p>
            <a:pPr marL="968726" indent="-361390">
              <a:buFont typeface="+mj-lt"/>
              <a:buAutoNum type="alphaUcPeriod"/>
            </a:pPr>
            <a:r>
              <a:rPr lang="en-US" sz="1700" dirty="0" smtClean="0">
                <a:latin typeface="Helvetica" pitchFamily="34" charset="0"/>
                <a:cs typeface="Helvetica" pitchFamily="34" charset="0"/>
              </a:rPr>
              <a:t>June </a:t>
            </a:r>
            <a:r>
              <a:rPr lang="en-US" sz="1700" dirty="0">
                <a:latin typeface="Helvetica" pitchFamily="34" charset="0"/>
                <a:cs typeface="Helvetica" pitchFamily="34" charset="0"/>
              </a:rPr>
              <a:t>to November</a:t>
            </a:r>
          </a:p>
          <a:p>
            <a:pPr marL="968726" indent="-361390">
              <a:buFont typeface="+mj-lt"/>
              <a:buAutoNum type="alphaUcPeriod"/>
            </a:pPr>
            <a:endParaRPr lang="en-US" sz="1700" dirty="0">
              <a:latin typeface="Helvetica" pitchFamily="34" charset="0"/>
              <a:cs typeface="Helvetica" pitchFamily="34" charset="0"/>
            </a:endParaRPr>
          </a:p>
          <a:p>
            <a:pPr marL="968726" indent="-361390">
              <a:buFont typeface="+mj-lt"/>
              <a:buAutoNum type="alphaUcPeriod"/>
            </a:pPr>
            <a:r>
              <a:rPr lang="en-US" sz="1700" dirty="0">
                <a:latin typeface="Helvetica" pitchFamily="34" charset="0"/>
                <a:cs typeface="Helvetica" pitchFamily="34" charset="0"/>
              </a:rPr>
              <a:t>November to June</a:t>
            </a:r>
          </a:p>
          <a:p>
            <a:pPr marL="968726" indent="-361390"/>
            <a:r>
              <a:rPr lang="en-US" sz="1700" dirty="0">
                <a:solidFill>
                  <a:srgbClr val="FF0000"/>
                </a:solidFill>
                <a:latin typeface="Helvetica" pitchFamily="34" charset="0"/>
                <a:cs typeface="Helvetica" pitchFamily="34" charset="0"/>
              </a:rPr>
              <a:t> </a:t>
            </a:r>
          </a:p>
          <a:p>
            <a:pPr marL="968726" indent="-361390">
              <a:buFont typeface="+mj-lt"/>
              <a:buAutoNum type="alphaUcPeriod" startAt="4"/>
            </a:pPr>
            <a:endParaRPr lang="en-US" sz="1700" dirty="0">
              <a:solidFill>
                <a:srgbClr val="FF0000"/>
              </a:solidFill>
              <a:latin typeface="Helvetica" pitchFamily="34" charset="0"/>
              <a:cs typeface="Helvetica" pitchFamily="34" charset="0"/>
            </a:endParaRPr>
          </a:p>
        </p:txBody>
      </p:sp>
      <p:cxnSp>
        <p:nvCxnSpPr>
          <p:cNvPr id="11" name="Straight Connector 10"/>
          <p:cNvCxnSpPr/>
          <p:nvPr/>
        </p:nvCxnSpPr>
        <p:spPr>
          <a:xfrm>
            <a:off x="410117" y="4949372"/>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896962" y="252568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5" name="Oval 14"/>
          <p:cNvSpPr/>
          <p:nvPr/>
        </p:nvSpPr>
        <p:spPr>
          <a:xfrm>
            <a:off x="896962" y="305058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
        <p:nvSpPr>
          <p:cNvPr id="16" name="Oval 15"/>
          <p:cNvSpPr/>
          <p:nvPr/>
        </p:nvSpPr>
        <p:spPr>
          <a:xfrm>
            <a:off x="896962" y="200078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8" name="Rectangle 7"/>
          <p:cNvSpPr/>
          <p:nvPr/>
        </p:nvSpPr>
        <p:spPr>
          <a:xfrm>
            <a:off x="553532" y="5823373"/>
            <a:ext cx="6096188" cy="2457360"/>
          </a:xfrm>
          <a:prstGeom prst="rect">
            <a:avLst/>
          </a:prstGeom>
        </p:spPr>
        <p:txBody>
          <a:bodyPr wrap="square" lIns="101874" tIns="50937" rIns="101874" bIns="50937">
            <a:spAutoFit/>
          </a:bodyPr>
          <a:lstStyle/>
          <a:p>
            <a:pPr marL="443967" indent="-443967"/>
            <a:r>
              <a:rPr lang="en-US" sz="1900" b="1" dirty="0">
                <a:latin typeface="Helvetica" pitchFamily="34" charset="0"/>
                <a:cs typeface="Helvetica" pitchFamily="34" charset="0"/>
              </a:rPr>
              <a:t>10. </a:t>
            </a:r>
            <a:r>
              <a:rPr lang="en-US" sz="1800" b="1" dirty="0">
                <a:latin typeface="Helvetica" pitchFamily="34" charset="0"/>
                <a:cs typeface="Helvetica" pitchFamily="34" charset="0"/>
              </a:rPr>
              <a:t>Why do hurricanes spin around and around?   </a:t>
            </a:r>
            <a:r>
              <a:rPr lang="en-US" sz="1300" dirty="0">
                <a:latin typeface="Helvetica" pitchFamily="34" charset="0"/>
                <a:cs typeface="Helvetica" pitchFamily="34" charset="0"/>
              </a:rPr>
              <a:t>RI.1.1</a:t>
            </a:r>
            <a:endParaRPr lang="en-US" sz="1300" dirty="0">
              <a:solidFill>
                <a:srgbClr val="C00000"/>
              </a:solidFill>
              <a:latin typeface="Helvetica" pitchFamily="34" charset="0"/>
              <a:cs typeface="Helvetica" pitchFamily="34" charset="0"/>
            </a:endParaRPr>
          </a:p>
          <a:p>
            <a:pPr marL="361390" indent="-361390"/>
            <a:r>
              <a:rPr lang="en-US" sz="1900" b="1" dirty="0">
                <a:solidFill>
                  <a:srgbClr val="C00000"/>
                </a:solidFill>
                <a:latin typeface="Helvetica" pitchFamily="34" charset="0"/>
                <a:cs typeface="Helvetica" pitchFamily="34" charset="0"/>
              </a:rPr>
              <a:t>     </a:t>
            </a:r>
            <a:endParaRPr lang="en-US" sz="1900" b="1" dirty="0">
              <a:latin typeface="Helvetica" pitchFamily="34" charset="0"/>
              <a:cs typeface="Helvetica" pitchFamily="34" charset="0"/>
            </a:endParaRPr>
          </a:p>
          <a:p>
            <a:pPr marL="587172" indent="-342900">
              <a:buFont typeface="+mj-lt"/>
              <a:buAutoNum type="alphaUcPeriod"/>
            </a:pPr>
            <a:r>
              <a:rPr lang="en-US" sz="1700" dirty="0" smtClean="0">
                <a:latin typeface="Helvetica" pitchFamily="34" charset="0"/>
                <a:cs typeface="Helvetica" pitchFamily="34" charset="0"/>
              </a:rPr>
              <a:t>Hurricanes </a:t>
            </a:r>
            <a:r>
              <a:rPr lang="en-US" sz="1700" dirty="0">
                <a:latin typeface="Helvetica" pitchFamily="34" charset="0"/>
                <a:cs typeface="Helvetica" pitchFamily="34" charset="0"/>
              </a:rPr>
              <a:t>spin because hurricanes begin over warm ocean water.</a:t>
            </a:r>
          </a:p>
          <a:p>
            <a:pPr marL="587172" indent="-342900">
              <a:buFont typeface="+mj-lt"/>
              <a:buAutoNum type="alphaUcPeriod"/>
            </a:pPr>
            <a:endParaRPr lang="en-US" sz="1700" dirty="0">
              <a:latin typeface="Helvetica" pitchFamily="34" charset="0"/>
              <a:cs typeface="Helvetica" pitchFamily="34" charset="0"/>
            </a:endParaRPr>
          </a:p>
          <a:p>
            <a:pPr marL="587172" indent="-342900">
              <a:buFont typeface="+mj-lt"/>
              <a:buAutoNum type="alphaUcPeriod"/>
            </a:pPr>
            <a:r>
              <a:rPr lang="en-US" sz="1700" dirty="0">
                <a:latin typeface="Helvetica" pitchFamily="34" charset="0"/>
                <a:cs typeface="Helvetica" pitchFamily="34" charset="0"/>
              </a:rPr>
              <a:t>Hurricanes spin because there is heavy rain.</a:t>
            </a:r>
          </a:p>
          <a:p>
            <a:pPr marL="587172" indent="-342900">
              <a:buFont typeface="+mj-lt"/>
              <a:buAutoNum type="alphaUcPeriod"/>
            </a:pPr>
            <a:endParaRPr lang="en-US" sz="1700" dirty="0">
              <a:latin typeface="Helvetica" pitchFamily="34" charset="0"/>
              <a:cs typeface="Helvetica" pitchFamily="34" charset="0"/>
            </a:endParaRPr>
          </a:p>
          <a:p>
            <a:pPr marL="587172" indent="-342900">
              <a:buFont typeface="+mj-lt"/>
              <a:buAutoNum type="alphaUcPeriod"/>
            </a:pPr>
            <a:r>
              <a:rPr lang="en-US" sz="1700" dirty="0">
                <a:latin typeface="Helvetica" pitchFamily="34" charset="0"/>
                <a:cs typeface="Helvetica" pitchFamily="34" charset="0"/>
              </a:rPr>
              <a:t>Hurricanes spin because winds make the storm spin.</a:t>
            </a:r>
          </a:p>
        </p:txBody>
      </p:sp>
      <p:sp>
        <p:nvSpPr>
          <p:cNvPr id="18" name="Oval 17"/>
          <p:cNvSpPr/>
          <p:nvPr/>
        </p:nvSpPr>
        <p:spPr>
          <a:xfrm>
            <a:off x="534261" y="6681026"/>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0" name="Oval 19"/>
          <p:cNvSpPr/>
          <p:nvPr/>
        </p:nvSpPr>
        <p:spPr>
          <a:xfrm>
            <a:off x="534261" y="7436631"/>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1" name="Oval 20"/>
          <p:cNvSpPr/>
          <p:nvPr/>
        </p:nvSpPr>
        <p:spPr>
          <a:xfrm>
            <a:off x="534261" y="7957589"/>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 name="Rectangle 1"/>
          <p:cNvSpPr/>
          <p:nvPr/>
        </p:nvSpPr>
        <p:spPr>
          <a:xfrm>
            <a:off x="4855928" y="4191001"/>
            <a:ext cx="2139232" cy="564542"/>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2" tIns="50941" rIns="101882" bIns="50941">
            <a:spAutoFit/>
          </a:bodyPr>
          <a:lstStyle/>
          <a:p>
            <a:r>
              <a:rPr lang="en-US" sz="1000" b="1" dirty="0"/>
              <a:t>RI.1.1</a:t>
            </a:r>
            <a:r>
              <a:rPr lang="en-US" sz="1000" dirty="0"/>
              <a:t/>
            </a:r>
            <a:br>
              <a:rPr lang="en-US" sz="1000" dirty="0"/>
            </a:br>
            <a:r>
              <a:rPr lang="en-US" sz="1000" dirty="0"/>
              <a:t>Ask and answer questions about key details in a text.</a:t>
            </a:r>
          </a:p>
        </p:txBody>
      </p:sp>
    </p:spTree>
    <p:extLst>
      <p:ext uri="{BB962C8B-B14F-4D97-AF65-F5344CB8AC3E}">
        <p14:creationId xmlns:p14="http://schemas.microsoft.com/office/powerpoint/2010/main" val="1660952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19</a:t>
            </a:fld>
            <a:endParaRPr lang="en-US" dirty="0"/>
          </a:p>
        </p:txBody>
      </p:sp>
      <p:cxnSp>
        <p:nvCxnSpPr>
          <p:cNvPr id="10" name="Straight Connector 9"/>
          <p:cNvCxnSpPr/>
          <p:nvPr/>
        </p:nvCxnSpPr>
        <p:spPr>
          <a:xfrm>
            <a:off x="410117" y="469392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61526" y="5348515"/>
            <a:ext cx="6188194" cy="3072913"/>
          </a:xfrm>
          <a:prstGeom prst="rect">
            <a:avLst/>
          </a:prstGeom>
        </p:spPr>
        <p:txBody>
          <a:bodyPr wrap="square" lIns="101874" tIns="50937" rIns="101874" bIns="50937">
            <a:spAutoFit/>
          </a:bodyPr>
          <a:lstStyle/>
          <a:p>
            <a:pPr marL="509412" indent="-509412"/>
            <a:r>
              <a:rPr lang="en-US" sz="1900" b="1" dirty="0">
                <a:latin typeface="Helvetica" pitchFamily="34" charset="0"/>
                <a:cs typeface="Helvetica" pitchFamily="34" charset="0"/>
              </a:rPr>
              <a:t>12.  </a:t>
            </a:r>
            <a:r>
              <a:rPr lang="en-US" sz="1800" b="1" dirty="0">
                <a:latin typeface="Helvetica" pitchFamily="34" charset="0"/>
                <a:cs typeface="Helvetica" pitchFamily="34" charset="0"/>
              </a:rPr>
              <a:t>Why would someone pack a safety kit with food and water? </a:t>
            </a:r>
            <a:r>
              <a:rPr lang="en-US" sz="1300" dirty="0">
                <a:latin typeface="Helvetica" pitchFamily="34" charset="0"/>
                <a:cs typeface="Helvetica" pitchFamily="34" charset="0"/>
              </a:rPr>
              <a:t>RI.1.2</a:t>
            </a:r>
          </a:p>
          <a:p>
            <a:pPr marL="361390" indent="-361390">
              <a:buFont typeface="+mj-lt"/>
              <a:buAutoNum type="arabicPeriod" startAt="4"/>
            </a:pPr>
            <a:endParaRPr lang="en-US" sz="19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Someone may pack a safety kit with food and water to stay warm.</a:t>
            </a:r>
          </a:p>
          <a:p>
            <a:pPr marL="839896" indent="-361390">
              <a:buFont typeface="+mj-lt"/>
              <a:buAutoNum type="alphaUcPeriod"/>
            </a:pPr>
            <a:endParaRPr lang="en-US" sz="17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Someone may pack a safety kit with food and water to stop a flood.</a:t>
            </a:r>
          </a:p>
          <a:p>
            <a:pPr marL="839896" indent="-361390">
              <a:buFont typeface="+mj-lt"/>
              <a:buAutoNum type="alphaUcPeriod"/>
            </a:pPr>
            <a:endParaRPr lang="en-US" sz="1700" dirty="0">
              <a:latin typeface="Helvetica" pitchFamily="34" charset="0"/>
              <a:cs typeface="Helvetica" pitchFamily="34" charset="0"/>
            </a:endParaRPr>
          </a:p>
          <a:p>
            <a:pPr marL="839896" indent="-361390">
              <a:buFont typeface="+mj-lt"/>
              <a:buAutoNum type="alphaUcPeriod"/>
            </a:pPr>
            <a:r>
              <a:rPr lang="en-US" sz="1700" dirty="0" smtClean="0">
                <a:latin typeface="Helvetica" pitchFamily="34" charset="0"/>
                <a:cs typeface="Helvetica" pitchFamily="34" charset="0"/>
              </a:rPr>
              <a:t>Someone </a:t>
            </a:r>
            <a:r>
              <a:rPr lang="en-US" sz="1700" dirty="0">
                <a:latin typeface="Helvetica" pitchFamily="34" charset="0"/>
                <a:cs typeface="Helvetica" pitchFamily="34" charset="0"/>
              </a:rPr>
              <a:t>may pack a safety kit with food and water to get ready for a hurricane.</a:t>
            </a:r>
          </a:p>
        </p:txBody>
      </p:sp>
      <p:sp>
        <p:nvSpPr>
          <p:cNvPr id="11" name="Oval 10"/>
          <p:cNvSpPr/>
          <p:nvPr/>
        </p:nvSpPr>
        <p:spPr>
          <a:xfrm>
            <a:off x="633339" y="630645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2" name="Oval 11"/>
          <p:cNvSpPr/>
          <p:nvPr/>
        </p:nvSpPr>
        <p:spPr>
          <a:xfrm>
            <a:off x="647701" y="702491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3" name="Oval 12"/>
          <p:cNvSpPr/>
          <p:nvPr/>
        </p:nvSpPr>
        <p:spPr>
          <a:xfrm>
            <a:off x="647701" y="78232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9" name="Rectangle 18"/>
          <p:cNvSpPr/>
          <p:nvPr/>
        </p:nvSpPr>
        <p:spPr>
          <a:xfrm>
            <a:off x="483283" y="419100"/>
            <a:ext cx="6252797" cy="3072913"/>
          </a:xfrm>
          <a:prstGeom prst="rect">
            <a:avLst/>
          </a:prstGeom>
        </p:spPr>
        <p:txBody>
          <a:bodyPr wrap="square" lIns="101874" tIns="50937" rIns="101874" bIns="50937">
            <a:spAutoFit/>
          </a:bodyPr>
          <a:lstStyle/>
          <a:p>
            <a:pPr marL="640303" indent="-509412"/>
            <a:r>
              <a:rPr lang="en-US" sz="1900" b="1" dirty="0">
                <a:latin typeface="Helvetica" pitchFamily="34" charset="0"/>
                <a:cs typeface="Helvetica" pitchFamily="34" charset="0"/>
              </a:rPr>
              <a:t>11.  </a:t>
            </a:r>
            <a:r>
              <a:rPr lang="en-US" sz="1800" b="1" dirty="0">
                <a:latin typeface="Helvetica" pitchFamily="34" charset="0"/>
                <a:cs typeface="Helvetica" pitchFamily="34" charset="0"/>
              </a:rPr>
              <a:t>What is the text, </a:t>
            </a:r>
            <a:r>
              <a:rPr lang="en-US" sz="1800" b="1" i="1" u="sng" dirty="0">
                <a:latin typeface="Helvetica" pitchFamily="34" charset="0"/>
                <a:cs typeface="Helvetica" pitchFamily="34" charset="0"/>
              </a:rPr>
              <a:t>Spinning </a:t>
            </a:r>
            <a:r>
              <a:rPr lang="en-US" sz="1800" b="1" i="1" u="sng" dirty="0" smtClean="0">
                <a:latin typeface="Helvetica" pitchFamily="34" charset="0"/>
                <a:cs typeface="Helvetica" pitchFamily="34" charset="0"/>
              </a:rPr>
              <a:t>Storm</a:t>
            </a:r>
            <a:r>
              <a:rPr lang="en-US" sz="1800" b="1" dirty="0" smtClean="0">
                <a:latin typeface="Helvetica" pitchFamily="34" charset="0"/>
                <a:cs typeface="Helvetica" pitchFamily="34" charset="0"/>
              </a:rPr>
              <a:t>,  </a:t>
            </a:r>
            <a:r>
              <a:rPr lang="en-US" sz="1800" b="1" dirty="0">
                <a:latin typeface="Helvetica" pitchFamily="34" charset="0"/>
                <a:cs typeface="Helvetica" pitchFamily="34" charset="0"/>
              </a:rPr>
              <a:t>mostly     about?       </a:t>
            </a:r>
            <a:r>
              <a:rPr lang="en-US" sz="1300" dirty="0">
                <a:latin typeface="Helvetica" pitchFamily="34" charset="0"/>
                <a:cs typeface="Helvetica" pitchFamily="34" charset="0"/>
              </a:rPr>
              <a:t>RI.1.2</a:t>
            </a:r>
          </a:p>
          <a:p>
            <a:pPr marL="418275" indent="-354698"/>
            <a:endParaRPr lang="en-US" sz="1900" dirty="0">
              <a:latin typeface="Helvetica" pitchFamily="34" charset="0"/>
              <a:cs typeface="Helvetica" pitchFamily="34" charset="0"/>
            </a:endParaRPr>
          </a:p>
          <a:p>
            <a:pPr marL="839896" indent="-358044">
              <a:buFont typeface="+mj-lt"/>
              <a:buAutoNum type="alphaUcPeriod"/>
            </a:pPr>
            <a:r>
              <a:rPr lang="en-US" sz="1700" dirty="0">
                <a:latin typeface="Helvetica" pitchFamily="34" charset="0"/>
                <a:cs typeface="Helvetica" pitchFamily="34" charset="0"/>
              </a:rPr>
              <a:t>The text tells about hurricanes and how to stay safe during the storm.</a:t>
            </a:r>
          </a:p>
          <a:p>
            <a:pPr marL="839896" indent="-358044">
              <a:buFont typeface="+mj-lt"/>
              <a:buAutoNum type="alphaUcPeriod"/>
            </a:pPr>
            <a:endParaRPr lang="en-US" sz="1700" dirty="0">
              <a:latin typeface="Helvetica" pitchFamily="34" charset="0"/>
              <a:cs typeface="Helvetica" pitchFamily="34" charset="0"/>
            </a:endParaRPr>
          </a:p>
          <a:p>
            <a:pPr marL="839896" indent="-358044">
              <a:buFont typeface="+mj-lt"/>
              <a:buAutoNum type="alphaUcPeriod"/>
            </a:pPr>
            <a:r>
              <a:rPr lang="en-US" sz="1700" dirty="0">
                <a:latin typeface="Helvetica" pitchFamily="34" charset="0"/>
                <a:cs typeface="Helvetica" pitchFamily="34" charset="0"/>
              </a:rPr>
              <a:t>The text is mostly about how hurricanes start at the ocean.</a:t>
            </a:r>
          </a:p>
          <a:p>
            <a:pPr marL="839896" indent="-358044">
              <a:buFont typeface="+mj-lt"/>
              <a:buAutoNum type="alphaUcPeriod"/>
            </a:pPr>
            <a:endParaRPr lang="en-US" sz="1700" dirty="0">
              <a:latin typeface="Helvetica" pitchFamily="34" charset="0"/>
              <a:cs typeface="Helvetica" pitchFamily="34" charset="0"/>
            </a:endParaRPr>
          </a:p>
          <a:p>
            <a:pPr marL="843243" indent="-361390">
              <a:buAutoNum type="alphaUcPeriod" startAt="3"/>
            </a:pPr>
            <a:r>
              <a:rPr lang="en-US" sz="1700" dirty="0">
                <a:latin typeface="Helvetica" pitchFamily="34" charset="0"/>
                <a:cs typeface="Helvetica" pitchFamily="34" charset="0"/>
              </a:rPr>
              <a:t>The text is mostly about safety during a hurricane.</a:t>
            </a:r>
          </a:p>
          <a:p>
            <a:pPr marL="843243" indent="-361390">
              <a:buAutoNum type="alphaUcPeriod" startAt="3"/>
            </a:pPr>
            <a:endParaRPr lang="en-US" sz="1700" dirty="0">
              <a:latin typeface="Helvetica" pitchFamily="34" charset="0"/>
              <a:cs typeface="Helvetica" pitchFamily="34" charset="0"/>
            </a:endParaRPr>
          </a:p>
        </p:txBody>
      </p:sp>
      <p:sp>
        <p:nvSpPr>
          <p:cNvPr id="20" name="Oval 19"/>
          <p:cNvSpPr/>
          <p:nvPr/>
        </p:nvSpPr>
        <p:spPr>
          <a:xfrm>
            <a:off x="689334" y="137789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1" name="Oval 20"/>
          <p:cNvSpPr/>
          <p:nvPr/>
        </p:nvSpPr>
        <p:spPr>
          <a:xfrm>
            <a:off x="704634" y="289687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3" name="Oval 22"/>
          <p:cNvSpPr/>
          <p:nvPr/>
        </p:nvSpPr>
        <p:spPr>
          <a:xfrm>
            <a:off x="689334" y="209858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 name="Rectangle 1"/>
          <p:cNvSpPr/>
          <p:nvPr/>
        </p:nvSpPr>
        <p:spPr>
          <a:xfrm>
            <a:off x="5095240" y="3968544"/>
            <a:ext cx="2029460" cy="564542"/>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2" tIns="50941" rIns="101882" bIns="50941">
            <a:spAutoFit/>
          </a:bodyPr>
          <a:lstStyle/>
          <a:p>
            <a:r>
              <a:rPr lang="en-US" sz="1000" b="1" dirty="0"/>
              <a:t>RI.1.2</a:t>
            </a:r>
            <a:r>
              <a:rPr lang="en-US" sz="1000" dirty="0"/>
              <a:t/>
            </a:r>
            <a:br>
              <a:rPr lang="en-US" sz="1000" dirty="0"/>
            </a:br>
            <a:r>
              <a:rPr lang="en-US" sz="1000" dirty="0"/>
              <a:t>Identify the main topic and retell key details of a text.</a:t>
            </a:r>
          </a:p>
        </p:txBody>
      </p:sp>
    </p:spTree>
    <p:extLst>
      <p:ext uri="{BB962C8B-B14F-4D97-AF65-F5344CB8AC3E}">
        <p14:creationId xmlns:p14="http://schemas.microsoft.com/office/powerpoint/2010/main" val="3572217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7772400" cy="1005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9" name="Rectangle 8"/>
          <p:cNvSpPr/>
          <p:nvPr/>
        </p:nvSpPr>
        <p:spPr>
          <a:xfrm>
            <a:off x="107950" y="586740"/>
            <a:ext cx="7599680" cy="8884920"/>
          </a:xfrm>
          <a:prstGeom prst="rect">
            <a:avLst/>
          </a:prstGeom>
          <a:gradFill>
            <a:gsLst>
              <a:gs pos="0">
                <a:srgbClr val="002060"/>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2</a:t>
            </a:fld>
            <a:endParaRPr lang="en-US" dirty="0"/>
          </a:p>
        </p:txBody>
      </p:sp>
      <p:sp>
        <p:nvSpPr>
          <p:cNvPr id="6" name="TextBox 5"/>
          <p:cNvSpPr txBox="1"/>
          <p:nvPr/>
        </p:nvSpPr>
        <p:spPr>
          <a:xfrm>
            <a:off x="518160" y="1257300"/>
            <a:ext cx="7101840" cy="4329237"/>
          </a:xfrm>
          <a:prstGeom prst="rect">
            <a:avLst/>
          </a:prstGeom>
          <a:solidFill>
            <a:schemeClr val="bg1"/>
          </a:solidFill>
        </p:spPr>
        <p:txBody>
          <a:bodyPr wrap="square" lIns="96367" tIns="48184" rIns="96367" bIns="48184" rtlCol="0">
            <a:spAutoFit/>
          </a:bodyPr>
          <a:lstStyle/>
          <a:p>
            <a:pPr algn="ctr"/>
            <a:endParaRPr lang="en-US" b="1" u="sng" dirty="0" smtClean="0"/>
          </a:p>
          <a:p>
            <a:pPr algn="ctr"/>
            <a:r>
              <a:rPr lang="en-US" sz="1400" b="1" u="sng" dirty="0" smtClean="0"/>
              <a:t>Quarter </a:t>
            </a:r>
            <a:r>
              <a:rPr lang="en-US" sz="1400" b="1" u="sng" dirty="0"/>
              <a:t>One English Language Arts Common Formative </a:t>
            </a:r>
            <a:r>
              <a:rPr lang="en-US" sz="1400" b="1" u="sng" dirty="0" smtClean="0"/>
              <a:t>Assessments</a:t>
            </a:r>
            <a:endParaRPr lang="en-US" sz="1400" b="1" dirty="0"/>
          </a:p>
          <a:p>
            <a:pPr algn="ctr"/>
            <a:r>
              <a:rPr lang="en-US" sz="1400" b="1" u="sng" dirty="0"/>
              <a:t>Team Members and Writers</a:t>
            </a:r>
          </a:p>
          <a:p>
            <a:pPr algn="ctr"/>
            <a:endParaRPr lang="en-US" sz="800" b="1" u="sng" dirty="0"/>
          </a:p>
          <a:p>
            <a:pPr algn="ctr"/>
            <a:r>
              <a:rPr lang="en-US" sz="1100" dirty="0"/>
              <a:t>This assessment was developed working backwards by identifying the deep understanding of the two passages.  Key Ideas were identified to support constructed responses and key details were aligned with the selected response questions.  All questions support students’ background knowledge of a central insight or message.</a:t>
            </a:r>
            <a:endParaRPr lang="en-US" sz="1700" dirty="0"/>
          </a:p>
          <a:p>
            <a:pPr algn="ctr"/>
            <a:endParaRPr lang="en-US" b="1" u="sng" dirty="0"/>
          </a:p>
          <a:p>
            <a:pPr algn="ctr"/>
            <a:endParaRPr lang="en-US" b="1" dirty="0" smtClean="0"/>
          </a:p>
          <a:p>
            <a:r>
              <a:rPr lang="en-US" b="1" dirty="0" smtClean="0"/>
              <a:t>	</a:t>
            </a:r>
          </a:p>
          <a:p>
            <a:endParaRPr lang="en-US" b="1" dirty="0"/>
          </a:p>
          <a:p>
            <a:endParaRPr lang="en-US" b="1" dirty="0" smtClean="0"/>
          </a:p>
          <a:p>
            <a:endParaRPr lang="en-US" b="1" dirty="0"/>
          </a:p>
          <a:p>
            <a:endParaRPr lang="en-US" b="1" dirty="0" smtClean="0"/>
          </a:p>
          <a:p>
            <a:endParaRPr lang="en-US" b="1" dirty="0"/>
          </a:p>
          <a:p>
            <a:r>
              <a:rPr lang="en-US" sz="1300" b="1" i="1" dirty="0" smtClean="0"/>
              <a:t>Thank </a:t>
            </a:r>
            <a:r>
              <a:rPr lang="en-US" sz="1300" b="1" i="1" dirty="0"/>
              <a:t>you to all of those who reviewed and edited and a special appreciation to Vicki Daniels</a:t>
            </a:r>
          </a:p>
          <a:p>
            <a:pPr marL="242589" indent="-242589"/>
            <a:r>
              <a:rPr lang="en-US" sz="1300" b="1" i="1" dirty="0"/>
              <a:t>and her amazing editing skills.</a:t>
            </a:r>
          </a:p>
        </p:txBody>
      </p:sp>
      <p:graphicFrame>
        <p:nvGraphicFramePr>
          <p:cNvPr id="8" name="Table 7"/>
          <p:cNvGraphicFramePr>
            <a:graphicFrameLocks noGrp="1"/>
          </p:cNvGraphicFramePr>
          <p:nvPr>
            <p:extLst>
              <p:ext uri="{D42A27DB-BD31-4B8C-83A1-F6EECF244321}">
                <p14:modId xmlns:p14="http://schemas.microsoft.com/office/powerpoint/2010/main" val="3536508663"/>
              </p:ext>
            </p:extLst>
          </p:nvPr>
        </p:nvGraphicFramePr>
        <p:xfrm>
          <a:off x="773191" y="2819400"/>
          <a:ext cx="6563360" cy="2034995"/>
        </p:xfrm>
        <a:graphic>
          <a:graphicData uri="http://schemas.openxmlformats.org/drawingml/2006/table">
            <a:tbl>
              <a:tblPr firstRow="1" bandRow="1">
                <a:tableStyleId>{5940675A-B579-460E-94D1-54222C63F5DA}</a:tableStyleId>
              </a:tblPr>
              <a:tblGrid>
                <a:gridCol w="1617025"/>
                <a:gridCol w="1837375"/>
                <a:gridCol w="1640840"/>
                <a:gridCol w="1468120"/>
              </a:tblGrid>
              <a:tr h="406999">
                <a:tc>
                  <a:txBody>
                    <a:bodyPr/>
                    <a:lstStyle/>
                    <a:p>
                      <a:r>
                        <a:rPr lang="en-US" sz="1300" b="1" dirty="0" smtClean="0">
                          <a:solidFill>
                            <a:schemeClr val="tx1"/>
                          </a:solidFill>
                        </a:rPr>
                        <a:t>Shannon Berkey</a:t>
                      </a:r>
                      <a:endParaRPr lang="en-US" sz="1300" b="1" dirty="0">
                        <a:solidFill>
                          <a:schemeClr val="tx1"/>
                        </a:solidFill>
                      </a:endParaRPr>
                    </a:p>
                  </a:txBody>
                  <a:tcPr marL="103227" marR="103227" marT="50178" marB="50178">
                    <a:solidFill>
                      <a:schemeClr val="bg1"/>
                    </a:solidFill>
                  </a:tcPr>
                </a:tc>
                <a:tc>
                  <a:txBody>
                    <a:bodyPr/>
                    <a:lstStyle/>
                    <a:p>
                      <a:r>
                        <a:rPr lang="en-US" sz="1300" b="1" dirty="0" smtClean="0">
                          <a:solidFill>
                            <a:schemeClr val="tx1"/>
                          </a:solidFill>
                        </a:rPr>
                        <a:t>Raquel LemusGarcia</a:t>
                      </a:r>
                      <a:endParaRPr lang="en-US" sz="1300" b="1" dirty="0">
                        <a:solidFill>
                          <a:schemeClr val="tx1"/>
                        </a:solidFill>
                      </a:endParaRPr>
                    </a:p>
                  </a:txBody>
                  <a:tcPr marL="103227" marR="103227"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Sandy Maines</a:t>
                      </a:r>
                    </a:p>
                  </a:txBody>
                  <a:tcPr marL="103227" marR="103227"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Berta Lule</a:t>
                      </a:r>
                    </a:p>
                  </a:txBody>
                  <a:tcPr marL="103227" marR="103227" marT="50178" marB="50178">
                    <a:solidFill>
                      <a:schemeClr val="bg1"/>
                    </a:solidFill>
                  </a:tcPr>
                </a:tc>
              </a:tr>
              <a:tr h="406999">
                <a:tc>
                  <a:txBody>
                    <a:bodyPr/>
                    <a:lstStyle/>
                    <a:p>
                      <a:r>
                        <a:rPr lang="en-US" sz="1300" b="1" dirty="0" smtClean="0">
                          <a:solidFill>
                            <a:schemeClr val="tx1"/>
                          </a:solidFill>
                        </a:rPr>
                        <a:t>Tammy Cole</a:t>
                      </a:r>
                      <a:endParaRPr lang="en-US" sz="1300" b="1" dirty="0">
                        <a:solidFill>
                          <a:schemeClr val="tx1"/>
                        </a:solidFill>
                      </a:endParaRPr>
                    </a:p>
                  </a:txBody>
                  <a:tcPr marL="103227" marR="103227" marT="50178" marB="50178">
                    <a:solidFill>
                      <a:schemeClr val="bg1"/>
                    </a:solidFill>
                  </a:tcPr>
                </a:tc>
                <a:tc>
                  <a:txBody>
                    <a:bodyPr/>
                    <a:lstStyle/>
                    <a:p>
                      <a:r>
                        <a:rPr lang="en-US" sz="1300" b="1" dirty="0" smtClean="0">
                          <a:solidFill>
                            <a:schemeClr val="tx1"/>
                          </a:solidFill>
                        </a:rPr>
                        <a:t>Janet Stintson</a:t>
                      </a:r>
                      <a:endParaRPr lang="en-US" sz="1300" b="1" dirty="0">
                        <a:solidFill>
                          <a:schemeClr val="tx1"/>
                        </a:solidFill>
                      </a:endParaRPr>
                    </a:p>
                  </a:txBody>
                  <a:tcPr marL="103227" marR="103227" marT="50178" marB="50178">
                    <a:solidFill>
                      <a:schemeClr val="bg1"/>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mn-lt"/>
                        </a:rPr>
                        <a:t>Gina McLain</a:t>
                      </a:r>
                    </a:p>
                  </a:txBody>
                  <a:tcPr marL="103227" marR="103227" marT="50178" marB="50178">
                    <a:solidFill>
                      <a:schemeClr val="bg1"/>
                    </a:solidFill>
                  </a:tcPr>
                </a:tc>
                <a:tc>
                  <a:txBody>
                    <a:bodyPr/>
                    <a:lstStyle/>
                    <a:p>
                      <a:r>
                        <a:rPr lang="en-US" sz="1300" b="1" dirty="0" smtClean="0">
                          <a:solidFill>
                            <a:schemeClr val="tx1"/>
                          </a:solidFill>
                        </a:rPr>
                        <a:t>Judy Ramer</a:t>
                      </a:r>
                      <a:endParaRPr lang="en-US" sz="1300" b="1" dirty="0">
                        <a:solidFill>
                          <a:schemeClr val="tx1"/>
                        </a:solidFill>
                      </a:endParaRPr>
                    </a:p>
                  </a:txBody>
                  <a:tcPr marL="103227" marR="103227" marT="50178" marB="50178">
                    <a:solidFill>
                      <a:schemeClr val="bg1"/>
                    </a:solidFill>
                  </a:tcPr>
                </a:tc>
              </a:tr>
              <a:tr h="406999">
                <a:tc>
                  <a:txBody>
                    <a:bodyPr/>
                    <a:lstStyle/>
                    <a:p>
                      <a:r>
                        <a:rPr lang="en-US" sz="1300" b="1" dirty="0" smtClean="0">
                          <a:solidFill>
                            <a:schemeClr val="tx1"/>
                          </a:solidFill>
                        </a:rPr>
                        <a:t>Nicole</a:t>
                      </a:r>
                      <a:r>
                        <a:rPr lang="en-US" sz="1300" b="1" baseline="0" dirty="0" smtClean="0">
                          <a:solidFill>
                            <a:schemeClr val="tx1"/>
                          </a:solidFill>
                        </a:rPr>
                        <a:t> Thoen</a:t>
                      </a:r>
                      <a:endParaRPr lang="en-US" sz="1300" b="1" dirty="0">
                        <a:solidFill>
                          <a:schemeClr val="tx1"/>
                        </a:solidFill>
                      </a:endParaRPr>
                    </a:p>
                  </a:txBody>
                  <a:tcPr marL="103227" marR="103227" marT="50178" marB="50178">
                    <a:solidFill>
                      <a:schemeClr val="bg1"/>
                    </a:solidFill>
                  </a:tcPr>
                </a:tc>
                <a:tc>
                  <a:txBody>
                    <a:bodyPr/>
                    <a:lstStyle/>
                    <a:p>
                      <a:r>
                        <a:rPr lang="en-US" sz="1300" b="1" dirty="0" smtClean="0">
                          <a:solidFill>
                            <a:schemeClr val="tx1"/>
                          </a:solidFill>
                        </a:rPr>
                        <a:t>Patricia Gallardo</a:t>
                      </a:r>
                      <a:endParaRPr lang="en-US" sz="1300" b="1" dirty="0">
                        <a:solidFill>
                          <a:schemeClr val="tx1"/>
                        </a:solidFill>
                      </a:endParaRPr>
                    </a:p>
                  </a:txBody>
                  <a:tcPr marL="103227" marR="103227" marT="50178" marB="50178">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mn-lt"/>
                        </a:rPr>
                        <a:t>Lisa Carnes</a:t>
                      </a:r>
                    </a:p>
                  </a:txBody>
                  <a:tcPr marL="103227" marR="103227" marT="50178" marB="50178">
                    <a:solidFill>
                      <a:schemeClr val="bg1"/>
                    </a:solidFill>
                  </a:tcPr>
                </a:tc>
                <a:tc>
                  <a:txBody>
                    <a:bodyPr/>
                    <a:lstStyle/>
                    <a:p>
                      <a:r>
                        <a:rPr lang="en-US" sz="1300" b="1" dirty="0" smtClean="0">
                          <a:solidFill>
                            <a:schemeClr val="tx1"/>
                          </a:solidFill>
                        </a:rPr>
                        <a:t>Teresa</a:t>
                      </a:r>
                      <a:r>
                        <a:rPr lang="en-US" sz="1300" b="1" baseline="0" dirty="0" smtClean="0">
                          <a:solidFill>
                            <a:schemeClr val="tx1"/>
                          </a:solidFill>
                        </a:rPr>
                        <a:t> Portinga</a:t>
                      </a:r>
                      <a:endParaRPr lang="en-US" sz="1300" b="1" dirty="0">
                        <a:solidFill>
                          <a:schemeClr val="tx1"/>
                        </a:solidFill>
                      </a:endParaRPr>
                    </a:p>
                  </a:txBody>
                  <a:tcPr marL="103227" marR="103227" marT="50178" marB="50178">
                    <a:solidFill>
                      <a:schemeClr val="bg1"/>
                    </a:solidFill>
                  </a:tcPr>
                </a:tc>
              </a:tr>
              <a:tr h="406999">
                <a:tc>
                  <a:txBody>
                    <a:bodyPr/>
                    <a:lstStyle/>
                    <a:p>
                      <a:r>
                        <a:rPr lang="en-US" sz="1300" b="1" dirty="0" smtClean="0">
                          <a:solidFill>
                            <a:schemeClr val="tx1"/>
                          </a:solidFill>
                        </a:rPr>
                        <a:t>Jami Rider</a:t>
                      </a:r>
                      <a:endParaRPr lang="en-US" sz="1300" b="1" dirty="0">
                        <a:solidFill>
                          <a:schemeClr val="tx1"/>
                        </a:solidFill>
                      </a:endParaRPr>
                    </a:p>
                  </a:txBody>
                  <a:tcPr marL="103227" marR="103227" marT="50178" marB="50178">
                    <a:solidFill>
                      <a:schemeClr val="bg1"/>
                    </a:solidFill>
                  </a:tcPr>
                </a:tc>
                <a:tc>
                  <a:txBody>
                    <a:bodyPr/>
                    <a:lstStyle/>
                    <a:p>
                      <a:r>
                        <a:rPr lang="en-US" sz="1300" b="1" dirty="0" smtClean="0">
                          <a:solidFill>
                            <a:schemeClr val="tx1"/>
                          </a:solidFill>
                        </a:rPr>
                        <a:t>Linda Benson</a:t>
                      </a:r>
                      <a:endParaRPr lang="en-US" sz="1300" b="1" dirty="0">
                        <a:solidFill>
                          <a:schemeClr val="tx1"/>
                        </a:solidFill>
                      </a:endParaRPr>
                    </a:p>
                  </a:txBody>
                  <a:tcPr marL="103227" marR="103227" marT="50178" marB="50178">
                    <a:solidFill>
                      <a:schemeClr val="bg1"/>
                    </a:solidFill>
                  </a:tcPr>
                </a:tc>
                <a:tc>
                  <a:txBody>
                    <a:bodyPr/>
                    <a:lstStyle/>
                    <a:p>
                      <a:r>
                        <a:rPr lang="en-US" sz="1300" b="1" dirty="0" smtClean="0">
                          <a:solidFill>
                            <a:schemeClr val="tx1"/>
                          </a:solidFill>
                        </a:rPr>
                        <a:t>Dori Sipe</a:t>
                      </a:r>
                      <a:endParaRPr lang="en-US" sz="1300" b="1" dirty="0">
                        <a:solidFill>
                          <a:schemeClr val="tx1"/>
                        </a:solidFill>
                      </a:endParaRPr>
                    </a:p>
                  </a:txBody>
                  <a:tcPr marL="103227" marR="103227" marT="50178" marB="50178">
                    <a:solidFill>
                      <a:schemeClr val="bg1"/>
                    </a:solidFill>
                  </a:tcPr>
                </a:tc>
                <a:tc>
                  <a:txBody>
                    <a:bodyPr/>
                    <a:lstStyle/>
                    <a:p>
                      <a:r>
                        <a:rPr lang="en-US" sz="1300" b="1" dirty="0" smtClean="0">
                          <a:solidFill>
                            <a:schemeClr val="tx1"/>
                          </a:solidFill>
                        </a:rPr>
                        <a:t>Laycee Kinsman</a:t>
                      </a:r>
                      <a:endParaRPr lang="en-US" sz="1300" b="1" dirty="0">
                        <a:solidFill>
                          <a:schemeClr val="tx1"/>
                        </a:solidFill>
                      </a:endParaRPr>
                    </a:p>
                  </a:txBody>
                  <a:tcPr marL="103227" marR="103227" marT="50178" marB="50178">
                    <a:solidFill>
                      <a:schemeClr val="bg1"/>
                    </a:solidFill>
                  </a:tcPr>
                </a:tc>
              </a:tr>
              <a:tr h="406999">
                <a:tc>
                  <a:txBody>
                    <a:bodyPr/>
                    <a:lstStyle/>
                    <a:p>
                      <a:r>
                        <a:rPr lang="en-US" sz="1300" b="1" dirty="0" smtClean="0">
                          <a:solidFill>
                            <a:schemeClr val="tx1"/>
                          </a:solidFill>
                        </a:rPr>
                        <a:t>Sonja Grabel</a:t>
                      </a:r>
                      <a:endParaRPr lang="en-US" sz="1300" b="1" dirty="0">
                        <a:solidFill>
                          <a:schemeClr val="tx1"/>
                        </a:solidFill>
                      </a:endParaRPr>
                    </a:p>
                  </a:txBody>
                  <a:tcPr marL="103227" marR="103227" marT="50178" marB="50178">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mn-lt"/>
                        </a:rPr>
                        <a:t>Christina Arosco</a:t>
                      </a:r>
                    </a:p>
                  </a:txBody>
                  <a:tcPr marL="103227" marR="103227" marT="50178" marB="50178">
                    <a:solidFill>
                      <a:schemeClr val="bg1"/>
                    </a:solidFill>
                  </a:tcPr>
                </a:tc>
                <a:tc>
                  <a:txBody>
                    <a:bodyPr/>
                    <a:lstStyle/>
                    <a:p>
                      <a:r>
                        <a:rPr lang="en-US" sz="1300" b="1" dirty="0" smtClean="0">
                          <a:solidFill>
                            <a:schemeClr val="tx1"/>
                          </a:solidFill>
                        </a:rPr>
                        <a:t>Teresa Portinga</a:t>
                      </a:r>
                      <a:endParaRPr lang="en-US" sz="1300" b="1" dirty="0">
                        <a:solidFill>
                          <a:schemeClr val="tx1"/>
                        </a:solidFill>
                      </a:endParaRPr>
                    </a:p>
                  </a:txBody>
                  <a:tcPr marL="103227" marR="103227"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Irma Ramirez</a:t>
                      </a:r>
                    </a:p>
                  </a:txBody>
                  <a:tcPr marL="103227" marR="103227" marT="50178" marB="50178">
                    <a:solidFill>
                      <a:schemeClr val="bg1"/>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826656202"/>
              </p:ext>
            </p:extLst>
          </p:nvPr>
        </p:nvGraphicFramePr>
        <p:xfrm>
          <a:off x="518159" y="5586537"/>
          <a:ext cx="7101841" cy="3230880"/>
        </p:xfrm>
        <a:graphic>
          <a:graphicData uri="http://schemas.openxmlformats.org/drawingml/2006/table">
            <a:tbl>
              <a:tblPr firstRow="1" bandRow="1">
                <a:tableStyleId>{5940675A-B579-460E-94D1-54222C63F5DA}</a:tableStyleId>
              </a:tblPr>
              <a:tblGrid>
                <a:gridCol w="2544346"/>
                <a:gridCol w="2042895"/>
                <a:gridCol w="2514600"/>
              </a:tblGrid>
              <a:tr h="433263">
                <a:tc gridSpan="3">
                  <a:txBody>
                    <a:bodyPr/>
                    <a:lstStyle/>
                    <a:p>
                      <a:pPr algn="ctr"/>
                      <a:r>
                        <a:rPr kumimoji="0" lang="en-US" sz="1200" b="1" i="0" u="none" strike="noStrike" kern="1200" cap="none" spc="0" normalizeH="0" baseline="0" noProof="0" dirty="0" smtClean="0">
                          <a:ln>
                            <a:noFill/>
                          </a:ln>
                          <a:solidFill>
                            <a:prstClr val="black"/>
                          </a:solidFill>
                          <a:effectLst/>
                          <a:uLnTx/>
                          <a:uFillTx/>
                          <a:latin typeface="+mn-lt"/>
                          <a:ea typeface="+mn-ea"/>
                          <a:cs typeface="+mn-cs"/>
                        </a:rPr>
                        <a:t>All elementary ELA assessments were reviewed and revised in June of 2015 by the following amazing and dedicated HSD K-6</a:t>
                      </a:r>
                      <a:r>
                        <a:rPr kumimoji="0" lang="en-US" sz="1200" b="1" i="0" u="none" strike="noStrike" kern="1200" cap="none" spc="0" normalizeH="0" baseline="30000" noProof="0" dirty="0" smtClean="0">
                          <a:ln>
                            <a:noFill/>
                          </a:ln>
                          <a:solidFill>
                            <a:prstClr val="black"/>
                          </a:solidFill>
                          <a:effectLst/>
                          <a:uLnTx/>
                          <a:uFillTx/>
                          <a:latin typeface="+mn-lt"/>
                          <a:ea typeface="+mn-ea"/>
                          <a:cs typeface="+mn-cs"/>
                        </a:rPr>
                        <a:t>th</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 grade teachers.</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0" b="0" dirty="0">
                        <a:latin typeface="Lucida Handwriting" panose="03010101010101010101" pitchFamily="66" charset="0"/>
                      </a:endParaRPr>
                    </a:p>
                  </a:txBody>
                  <a:tcPr/>
                </a:tc>
                <a:tc hMerge="1">
                  <a:txBody>
                    <a:bodyPr/>
                    <a:lstStyle/>
                    <a:p>
                      <a:pPr algn="l"/>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a:t>
                      </a: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Orchards</a:t>
                      </a:r>
                      <a:endPar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Tree>
    <p:extLst>
      <p:ext uri="{BB962C8B-B14F-4D97-AF65-F5344CB8AC3E}">
        <p14:creationId xmlns:p14="http://schemas.microsoft.com/office/powerpoint/2010/main" val="6446742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20</a:t>
            </a:fld>
            <a:endParaRPr lang="en-US" dirty="0"/>
          </a:p>
        </p:txBody>
      </p:sp>
      <p:sp>
        <p:nvSpPr>
          <p:cNvPr id="7" name="Rectangle 6"/>
          <p:cNvSpPr/>
          <p:nvPr/>
        </p:nvSpPr>
        <p:spPr>
          <a:xfrm>
            <a:off x="647701" y="5225131"/>
            <a:ext cx="5621290" cy="2780525"/>
          </a:xfrm>
          <a:prstGeom prst="rect">
            <a:avLst/>
          </a:prstGeom>
        </p:spPr>
        <p:txBody>
          <a:bodyPr wrap="square" lIns="101874" tIns="50937" rIns="101874" bIns="50937">
            <a:spAutoFit/>
          </a:bodyPr>
          <a:lstStyle/>
          <a:p>
            <a:pPr marL="361390" indent="-361390"/>
            <a:r>
              <a:rPr lang="en-US" sz="1800" b="1" dirty="0">
                <a:latin typeface="Helvetica" pitchFamily="34" charset="0"/>
                <a:cs typeface="Helvetica" pitchFamily="34" charset="0"/>
              </a:rPr>
              <a:t>14.  How can hurricanes cause flooding?  </a:t>
            </a:r>
            <a:r>
              <a:rPr lang="en-US" sz="1300" dirty="0">
                <a:latin typeface="Helvetica" pitchFamily="34" charset="0"/>
                <a:cs typeface="Helvetica" pitchFamily="34" charset="0"/>
              </a:rPr>
              <a:t>RI.1.3</a:t>
            </a:r>
          </a:p>
          <a:p>
            <a:pPr marL="418275" indent="-354698"/>
            <a:endParaRPr lang="en-US" sz="1900" dirty="0">
              <a:latin typeface="Helvetica" pitchFamily="34" charset="0"/>
              <a:cs typeface="Helvetica" pitchFamily="34" charset="0"/>
            </a:endParaRPr>
          </a:p>
          <a:p>
            <a:pPr marL="839896" indent="-358044">
              <a:buFont typeface="+mj-lt"/>
              <a:buAutoNum type="alphaUcPeriod"/>
            </a:pPr>
            <a:r>
              <a:rPr lang="en-US" sz="1700" dirty="0" smtClean="0">
                <a:latin typeface="Helvetica" pitchFamily="34" charset="0"/>
                <a:cs typeface="Helvetica" pitchFamily="34" charset="0"/>
              </a:rPr>
              <a:t>A </a:t>
            </a:r>
            <a:r>
              <a:rPr lang="en-US" sz="1700" dirty="0">
                <a:latin typeface="Helvetica" pitchFamily="34" charset="0"/>
                <a:cs typeface="Helvetica" pitchFamily="34" charset="0"/>
              </a:rPr>
              <a:t>hurricane can cause flooding when there are waves on the coast.</a:t>
            </a:r>
          </a:p>
          <a:p>
            <a:pPr marL="839896" indent="-358044">
              <a:buFont typeface="+mj-lt"/>
              <a:buAutoNum type="alphaUcPeriod"/>
            </a:pPr>
            <a:endParaRPr lang="en-US" sz="1700" dirty="0">
              <a:latin typeface="Helvetica" pitchFamily="34" charset="0"/>
              <a:cs typeface="Helvetica" pitchFamily="34" charset="0"/>
            </a:endParaRPr>
          </a:p>
          <a:p>
            <a:pPr marL="843243" indent="-361390">
              <a:buFont typeface="+mj-lt"/>
              <a:buAutoNum type="alphaUcPeriod"/>
            </a:pPr>
            <a:r>
              <a:rPr lang="en-US" sz="1700" dirty="0">
                <a:latin typeface="Helvetica" pitchFamily="34" charset="0"/>
                <a:cs typeface="Helvetica" pitchFamily="34" charset="0"/>
              </a:rPr>
              <a:t>A hurricane can cause flooding when it creates large waves called a storm surge.</a:t>
            </a:r>
          </a:p>
          <a:p>
            <a:pPr marL="843243" indent="-361390">
              <a:buFont typeface="+mj-lt"/>
              <a:buAutoNum type="alphaUcPeriod"/>
            </a:pPr>
            <a:endParaRPr lang="en-US" sz="1700" dirty="0">
              <a:latin typeface="Helvetica" pitchFamily="34" charset="0"/>
              <a:cs typeface="Helvetica" pitchFamily="34" charset="0"/>
            </a:endParaRPr>
          </a:p>
          <a:p>
            <a:pPr marL="839896" indent="-358044">
              <a:buFont typeface="+mj-lt"/>
              <a:buAutoNum type="alphaUcPeriod"/>
            </a:pPr>
            <a:r>
              <a:rPr lang="en-US" sz="1700" dirty="0" smtClean="0">
                <a:latin typeface="Helvetica" pitchFamily="34" charset="0"/>
                <a:cs typeface="Helvetica" pitchFamily="34" charset="0"/>
              </a:rPr>
              <a:t>A </a:t>
            </a:r>
            <a:r>
              <a:rPr lang="en-US" sz="1700" dirty="0">
                <a:latin typeface="Helvetica" pitchFamily="34" charset="0"/>
                <a:cs typeface="Helvetica" pitchFamily="34" charset="0"/>
              </a:rPr>
              <a:t>hurricane can cause flooding when </a:t>
            </a:r>
            <a:r>
              <a:rPr lang="en-US" sz="1700" dirty="0" smtClean="0">
                <a:latin typeface="Helvetica" pitchFamily="34" charset="0"/>
                <a:cs typeface="Helvetica" pitchFamily="34" charset="0"/>
              </a:rPr>
              <a:t>there is </a:t>
            </a:r>
            <a:r>
              <a:rPr lang="en-US" sz="1700" dirty="0">
                <a:latin typeface="Helvetica" pitchFamily="34" charset="0"/>
                <a:cs typeface="Helvetica" pitchFamily="34" charset="0"/>
              </a:rPr>
              <a:t>heavy rain and wind.</a:t>
            </a:r>
          </a:p>
        </p:txBody>
      </p:sp>
      <p:cxnSp>
        <p:nvCxnSpPr>
          <p:cNvPr id="10" name="Straight Connector 9"/>
          <p:cNvCxnSpPr/>
          <p:nvPr/>
        </p:nvCxnSpPr>
        <p:spPr>
          <a:xfrm>
            <a:off x="410117" y="4869543"/>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803279" y="738907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2" name="Oval 11"/>
          <p:cNvSpPr/>
          <p:nvPr/>
        </p:nvSpPr>
        <p:spPr>
          <a:xfrm>
            <a:off x="796134" y="585811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4" name="Oval 13"/>
          <p:cNvSpPr/>
          <p:nvPr/>
        </p:nvSpPr>
        <p:spPr>
          <a:xfrm>
            <a:off x="803279" y="663635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5" name="Rectangle 4"/>
          <p:cNvSpPr/>
          <p:nvPr/>
        </p:nvSpPr>
        <p:spPr>
          <a:xfrm>
            <a:off x="534045" y="993456"/>
            <a:ext cx="6633835" cy="2288082"/>
          </a:xfrm>
          <a:prstGeom prst="rect">
            <a:avLst/>
          </a:prstGeom>
        </p:spPr>
        <p:txBody>
          <a:bodyPr wrap="square" lIns="101874" tIns="50937" rIns="101874" bIns="50937">
            <a:spAutoFit/>
          </a:bodyPr>
          <a:lstStyle/>
          <a:p>
            <a:pPr marL="449273" indent="-449273"/>
            <a:r>
              <a:rPr lang="en-US" sz="1800" b="1" dirty="0">
                <a:latin typeface="Helvetica" pitchFamily="34" charset="0"/>
                <a:cs typeface="Helvetica" pitchFamily="34" charset="0"/>
              </a:rPr>
              <a:t>13.  Which of these best describes the eye of the  hurricane?  </a:t>
            </a:r>
            <a:r>
              <a:rPr lang="en-US" sz="1300" dirty="0">
                <a:latin typeface="Helvetica" pitchFamily="34" charset="0"/>
                <a:cs typeface="Helvetica" pitchFamily="34" charset="0"/>
              </a:rPr>
              <a:t>RI.1.3</a:t>
            </a:r>
          </a:p>
          <a:p>
            <a:pPr marL="361390" indent="-361390">
              <a:buFont typeface="+mj-lt"/>
              <a:buAutoNum type="arabicPeriod" startAt="5"/>
            </a:pPr>
            <a:endParaRPr lang="en-US" sz="1900" dirty="0">
              <a:latin typeface="Helvetica" pitchFamily="34" charset="0"/>
              <a:cs typeface="Helvetica" pitchFamily="34" charset="0"/>
            </a:endParaRPr>
          </a:p>
          <a:p>
            <a:pPr marL="913513" indent="-361390">
              <a:buFont typeface="+mj-lt"/>
              <a:buAutoNum type="alphaUcPeriod"/>
            </a:pPr>
            <a:r>
              <a:rPr lang="en-US" sz="1700" dirty="0">
                <a:latin typeface="Helvetica" pitchFamily="34" charset="0"/>
                <a:cs typeface="Helvetica" pitchFamily="34" charset="0"/>
              </a:rPr>
              <a:t>It spins around and around.</a:t>
            </a:r>
          </a:p>
          <a:p>
            <a:pPr marL="913513" indent="-361390">
              <a:buFont typeface="+mj-lt"/>
              <a:buAutoNum type="alphaUcPeriod"/>
            </a:pPr>
            <a:endParaRPr lang="en-US" sz="1700" dirty="0">
              <a:latin typeface="Helvetica" pitchFamily="34" charset="0"/>
              <a:cs typeface="Helvetica" pitchFamily="34" charset="0"/>
            </a:endParaRPr>
          </a:p>
          <a:p>
            <a:pPr marL="913513" indent="-361390">
              <a:buFont typeface="+mj-lt"/>
              <a:buAutoNum type="alphaUcPeriod"/>
            </a:pPr>
            <a:r>
              <a:rPr lang="en-US" sz="1700" dirty="0">
                <a:latin typeface="Helvetica" pitchFamily="34" charset="0"/>
                <a:cs typeface="Helvetica" pitchFamily="34" charset="0"/>
              </a:rPr>
              <a:t>It begins over warm ocean water.</a:t>
            </a:r>
          </a:p>
          <a:p>
            <a:pPr marL="913513" indent="-361390">
              <a:buFont typeface="+mj-lt"/>
              <a:buAutoNum type="alphaUcPeriod"/>
            </a:pPr>
            <a:endParaRPr lang="en-US" sz="1700" dirty="0">
              <a:solidFill>
                <a:srgbClr val="FF0000"/>
              </a:solidFill>
              <a:latin typeface="Helvetica" pitchFamily="34" charset="0"/>
              <a:cs typeface="Helvetica" pitchFamily="34" charset="0"/>
            </a:endParaRPr>
          </a:p>
          <a:p>
            <a:pPr marL="913513" indent="-361390">
              <a:buFont typeface="+mj-lt"/>
              <a:buAutoNum type="alphaUcPeriod"/>
            </a:pPr>
            <a:r>
              <a:rPr lang="en-US" sz="1700" dirty="0" smtClean="0">
                <a:latin typeface="Helvetica" pitchFamily="34" charset="0"/>
                <a:cs typeface="Helvetica" pitchFamily="34" charset="0"/>
              </a:rPr>
              <a:t>It </a:t>
            </a:r>
            <a:r>
              <a:rPr lang="en-US" sz="1700" dirty="0">
                <a:latin typeface="Helvetica" pitchFamily="34" charset="0"/>
                <a:cs typeface="Helvetica" pitchFamily="34" charset="0"/>
              </a:rPr>
              <a:t>is the center of the storm and it is calm.</a:t>
            </a:r>
          </a:p>
        </p:txBody>
      </p:sp>
      <p:sp>
        <p:nvSpPr>
          <p:cNvPr id="15" name="Oval 14"/>
          <p:cNvSpPr/>
          <p:nvPr/>
        </p:nvSpPr>
        <p:spPr>
          <a:xfrm>
            <a:off x="800692" y="192280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800692" y="288074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800692" y="240177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 name="Rectangle 1"/>
          <p:cNvSpPr/>
          <p:nvPr/>
        </p:nvSpPr>
        <p:spPr>
          <a:xfrm>
            <a:off x="4569404" y="4016784"/>
            <a:ext cx="2547620" cy="718430"/>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2" tIns="50941" rIns="101882" bIns="50941">
            <a:spAutoFit/>
          </a:bodyPr>
          <a:lstStyle/>
          <a:p>
            <a:r>
              <a:rPr lang="en-US" sz="1000" b="1" dirty="0"/>
              <a:t>RI.1.3</a:t>
            </a:r>
            <a:r>
              <a:rPr lang="en-US" sz="1000" dirty="0"/>
              <a:t/>
            </a:r>
            <a:br>
              <a:rPr lang="en-US" sz="1000" dirty="0"/>
            </a:br>
            <a:r>
              <a:rPr lang="en-US" sz="1000" dirty="0"/>
              <a:t>Describe the connection between two individuals, events, ideas, or pieces of information in a text.</a:t>
            </a:r>
          </a:p>
        </p:txBody>
      </p:sp>
    </p:spTree>
    <p:extLst>
      <p:ext uri="{BB962C8B-B14F-4D97-AF65-F5344CB8AC3E}">
        <p14:creationId xmlns:p14="http://schemas.microsoft.com/office/powerpoint/2010/main" val="1534812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21</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3951080539"/>
              </p:ext>
            </p:extLst>
          </p:nvPr>
        </p:nvGraphicFramePr>
        <p:xfrm>
          <a:off x="323851" y="251460"/>
          <a:ext cx="7043738" cy="4291548"/>
        </p:xfrm>
        <a:graphic>
          <a:graphicData uri="http://schemas.openxmlformats.org/drawingml/2006/table">
            <a:tbl>
              <a:tblPr firstRow="1" bandRow="1">
                <a:tableStyleId>{5940675A-B579-460E-94D1-54222C63F5DA}</a:tableStyleId>
              </a:tblPr>
              <a:tblGrid>
                <a:gridCol w="7043738"/>
              </a:tblGrid>
              <a:tr h="1158313">
                <a:tc>
                  <a:txBody>
                    <a:bodyPr/>
                    <a:lstStyle/>
                    <a:p>
                      <a:pPr marL="398463" marR="0" indent="-398463" algn="l"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latin typeface="Helvetica" panose="020B0604020202020204" pitchFamily="34" charset="0"/>
                          <a:cs typeface="Helvetica" panose="020B0604020202020204" pitchFamily="34" charset="0"/>
                        </a:rPr>
                        <a:t>15.</a:t>
                      </a:r>
                      <a:r>
                        <a:rPr lang="en-US" sz="1800" b="1" baseline="0" dirty="0" smtClean="0">
                          <a:solidFill>
                            <a:schemeClr val="tx1"/>
                          </a:solidFill>
                          <a:latin typeface="Helvetica" panose="020B0604020202020204" pitchFamily="34" charset="0"/>
                          <a:cs typeface="Helvetica" panose="020B0604020202020204" pitchFamily="34" charset="0"/>
                        </a:rPr>
                        <a:t> </a:t>
                      </a:r>
                      <a:r>
                        <a:rPr lang="en-US" sz="1800" kern="1200" dirty="0" smtClean="0">
                          <a:solidFill>
                            <a:srgbClr val="000000"/>
                          </a:solidFill>
                          <a:effectLst/>
                          <a:latin typeface="Helvetica" panose="020B0604020202020204" pitchFamily="34" charset="0"/>
                          <a:ea typeface="Times New Roman"/>
                          <a:cs typeface="Helvetica" panose="020B0604020202020204" pitchFamily="34" charset="0"/>
                        </a:rPr>
                        <a:t> </a:t>
                      </a:r>
                      <a:r>
                        <a:rPr lang="en-US" sz="1800" b="1" kern="1200" dirty="0" smtClean="0">
                          <a:solidFill>
                            <a:srgbClr val="000000"/>
                          </a:solidFill>
                          <a:effectLst/>
                          <a:latin typeface="Helvetica" panose="020B0604020202020204" pitchFamily="34" charset="0"/>
                          <a:ea typeface="Times New Roman"/>
                          <a:cs typeface="Helvetica" panose="020B0604020202020204" pitchFamily="34" charset="0"/>
                        </a:rPr>
                        <a:t>Which details in the text, </a:t>
                      </a:r>
                      <a:r>
                        <a:rPr lang="en-US" sz="1800" b="1" i="1" u="sng" kern="1200" dirty="0" smtClean="0">
                          <a:solidFill>
                            <a:srgbClr val="000000"/>
                          </a:solidFill>
                          <a:effectLst/>
                          <a:latin typeface="Helvetica" panose="020B0604020202020204" pitchFamily="34" charset="0"/>
                          <a:ea typeface="Times New Roman"/>
                          <a:cs typeface="Helvetica" panose="020B0604020202020204" pitchFamily="34" charset="0"/>
                        </a:rPr>
                        <a:t>Spinning Storm</a:t>
                      </a:r>
                      <a:r>
                        <a:rPr lang="en-US" sz="1800" b="1" kern="1200" dirty="0" smtClean="0">
                          <a:solidFill>
                            <a:srgbClr val="000000"/>
                          </a:solidFill>
                          <a:effectLst/>
                          <a:latin typeface="Helvetica" panose="020B0604020202020204" pitchFamily="34" charset="0"/>
                          <a:ea typeface="Times New Roman"/>
                          <a:cs typeface="Helvetica" panose="020B0604020202020204" pitchFamily="34" charset="0"/>
                        </a:rPr>
                        <a:t>, tell the reader that   hurricanes can be dangerous? Write and draw to show your answer.</a:t>
                      </a:r>
                      <a:endParaRPr lang="en-US" sz="1800" b="1" dirty="0" smtClean="0">
                        <a:effectLst/>
                        <a:latin typeface="Helvetica" panose="020B0604020202020204" pitchFamily="34" charset="0"/>
                        <a:ea typeface="Calibri"/>
                        <a:cs typeface="Helvetica" panose="020B0604020202020204" pitchFamily="34" charset="0"/>
                      </a:endParaRPr>
                    </a:p>
                    <a:p>
                      <a:pPr marL="457200" indent="-457200" algn="r">
                        <a:buNone/>
                      </a:pPr>
                      <a:r>
                        <a:rPr lang="en-US" sz="1400" b="1" baseline="0" dirty="0" smtClean="0">
                          <a:solidFill>
                            <a:schemeClr val="tx1"/>
                          </a:solidFill>
                        </a:rPr>
                        <a:t> </a:t>
                      </a:r>
                      <a:r>
                        <a:rPr lang="en-US" sz="1200" b="1" baseline="0" dirty="0" smtClean="0">
                          <a:solidFill>
                            <a:schemeClr val="tx1"/>
                          </a:solidFill>
                        </a:rPr>
                        <a:t>RI.1. 2 </a:t>
                      </a:r>
                      <a:r>
                        <a:rPr lang="en-US" sz="1200" b="1" dirty="0" smtClean="0">
                          <a:solidFill>
                            <a:schemeClr val="tx1"/>
                          </a:solidFill>
                        </a:rPr>
                        <a:t>(Teacher Only) Final Score_____</a:t>
                      </a: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4">
                <a:tc>
                  <a:txBody>
                    <a:bodyPr/>
                    <a:lstStyle/>
                    <a:p>
                      <a:r>
                        <a:rPr lang="en-US" sz="1900" dirty="0" smtClean="0">
                          <a:solidFill>
                            <a:schemeClr val="tx1"/>
                          </a:solidFill>
                        </a:rPr>
                        <a:t> </a:t>
                      </a:r>
                      <a:endParaRPr lang="en-US"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12693">
                <a:tc>
                  <a:txBody>
                    <a:bodyPr/>
                    <a:lstStyle/>
                    <a:p>
                      <a:r>
                        <a:rPr lang="en-US" sz="1300" b="1" dirty="0" smtClean="0">
                          <a:solidFill>
                            <a:schemeClr val="tx1"/>
                          </a:solidFill>
                        </a:rPr>
                        <a:t>Draw about it.</a:t>
                      </a:r>
                    </a:p>
                    <a:p>
                      <a:endParaRPr lang="en-US" sz="1300" b="1" dirty="0" smtClean="0">
                        <a:solidFill>
                          <a:schemeClr val="tx1"/>
                        </a:solidFill>
                      </a:endParaRPr>
                    </a:p>
                    <a:p>
                      <a:endParaRPr lang="en-US" sz="1300" b="1" dirty="0" smtClean="0">
                        <a:solidFill>
                          <a:schemeClr val="tx1"/>
                        </a:solidFill>
                      </a:endParaRPr>
                    </a:p>
                    <a:p>
                      <a:endParaRPr lang="en-US" sz="1300" b="1" dirty="0" smtClean="0">
                        <a:solidFill>
                          <a:schemeClr val="tx1"/>
                        </a:solidFill>
                      </a:endParaRPr>
                    </a:p>
                    <a:p>
                      <a:endParaRPr lang="en-US" sz="1300" b="1" dirty="0" smtClean="0">
                        <a:solidFill>
                          <a:schemeClr val="tx1"/>
                        </a:solidFill>
                      </a:endParaRPr>
                    </a:p>
                    <a:p>
                      <a:endParaRPr lang="en-US" sz="1300" b="1" dirty="0" smtClean="0">
                        <a:solidFill>
                          <a:schemeClr val="tx1"/>
                        </a:solidFill>
                      </a:endParaRPr>
                    </a:p>
                    <a:p>
                      <a:endParaRPr lang="en-US" sz="1300" b="1" dirty="0" smtClean="0">
                        <a:solidFill>
                          <a:schemeClr val="tx1"/>
                        </a:solidFill>
                      </a:endParaRPr>
                    </a:p>
                    <a:p>
                      <a:endParaRPr lang="en-US" sz="1300" b="1" dirty="0" smtClean="0">
                        <a:solidFill>
                          <a:schemeClr val="tx1"/>
                        </a:solidFill>
                      </a:endParaRPr>
                    </a:p>
                    <a:p>
                      <a:endParaRPr lang="en-US" sz="1300" b="1"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29144083"/>
              </p:ext>
            </p:extLst>
          </p:nvPr>
        </p:nvGraphicFramePr>
        <p:xfrm>
          <a:off x="345441" y="4951229"/>
          <a:ext cx="7043738" cy="4655786"/>
        </p:xfrm>
        <a:graphic>
          <a:graphicData uri="http://schemas.openxmlformats.org/drawingml/2006/table">
            <a:tbl>
              <a:tblPr firstRow="1" bandRow="1">
                <a:tableStyleId>{5940675A-B579-460E-94D1-54222C63F5DA}</a:tableStyleId>
              </a:tblPr>
              <a:tblGrid>
                <a:gridCol w="7043738"/>
              </a:tblGrid>
              <a:tr h="1116403">
                <a:tc>
                  <a:txBody>
                    <a:bodyPr/>
                    <a:lstStyle/>
                    <a:p>
                      <a:pPr marL="339725" marR="0" indent="-339725" algn="l">
                        <a:lnSpc>
                          <a:spcPct val="100000"/>
                        </a:lnSpc>
                        <a:spcBef>
                          <a:spcPts val="0"/>
                        </a:spcBef>
                        <a:spcAft>
                          <a:spcPts val="0"/>
                        </a:spcAft>
                        <a:buNone/>
                      </a:pPr>
                      <a:r>
                        <a:rPr lang="en-US" sz="1800" b="1" dirty="0" smtClean="0">
                          <a:solidFill>
                            <a:schemeClr val="tx1"/>
                          </a:solidFill>
                          <a:latin typeface="Helvetica" panose="020B0604020202020204" pitchFamily="34" charset="0"/>
                          <a:cs typeface="Helvetica" panose="020B0604020202020204" pitchFamily="34" charset="0"/>
                        </a:rPr>
                        <a:t>16.</a:t>
                      </a:r>
                      <a:r>
                        <a:rPr lang="en-US" sz="1800" b="1" baseline="0" dirty="0" smtClean="0">
                          <a:solidFill>
                            <a:schemeClr val="tx1"/>
                          </a:solidFill>
                          <a:latin typeface="Helvetica" panose="020B0604020202020204" pitchFamily="34" charset="0"/>
                          <a:cs typeface="Helvetica" panose="020B0604020202020204" pitchFamily="34" charset="0"/>
                        </a:rPr>
                        <a:t> </a:t>
                      </a:r>
                      <a:r>
                        <a:rPr lang="en-US" sz="1800" b="1" kern="1200" baseline="0" dirty="0" smtClean="0">
                          <a:solidFill>
                            <a:srgbClr val="000000"/>
                          </a:solidFill>
                          <a:effectLst/>
                          <a:latin typeface="Helvetica" panose="020B0604020202020204" pitchFamily="34" charset="0"/>
                          <a:ea typeface="Times New Roman"/>
                          <a:cs typeface="Helvetica" panose="020B0604020202020204" pitchFamily="34" charset="0"/>
                        </a:rPr>
                        <a:t>What can you do if there is a hurricane, to stay safe? Use details and examples from, </a:t>
                      </a:r>
                      <a:r>
                        <a:rPr lang="en-US" sz="1800" b="1" i="1" u="sng" kern="1200" baseline="0" dirty="0" smtClean="0">
                          <a:solidFill>
                            <a:srgbClr val="000000"/>
                          </a:solidFill>
                          <a:effectLst/>
                          <a:latin typeface="Helvetica" panose="020B0604020202020204" pitchFamily="34" charset="0"/>
                          <a:ea typeface="Times New Roman"/>
                          <a:cs typeface="Helvetica" panose="020B0604020202020204" pitchFamily="34" charset="0"/>
                        </a:rPr>
                        <a:t>Spinning Storm</a:t>
                      </a:r>
                      <a:r>
                        <a:rPr lang="en-US" sz="1800" b="1" kern="1200" baseline="0" dirty="0" smtClean="0">
                          <a:solidFill>
                            <a:srgbClr val="000000"/>
                          </a:solidFill>
                          <a:effectLst/>
                          <a:latin typeface="Helvetica" panose="020B0604020202020204" pitchFamily="34" charset="0"/>
                          <a:ea typeface="Times New Roman"/>
                          <a:cs typeface="Helvetica" panose="020B0604020202020204" pitchFamily="34" charset="0"/>
                        </a:rPr>
                        <a:t>, to explain your answer.</a:t>
                      </a:r>
                    </a:p>
                    <a:p>
                      <a:pPr marL="0" marR="0" algn="l">
                        <a:spcBef>
                          <a:spcPts val="0"/>
                        </a:spcBef>
                        <a:spcAft>
                          <a:spcPts val="0"/>
                        </a:spcAft>
                      </a:pPr>
                      <a:r>
                        <a:rPr lang="en-US" sz="1900" b="1" dirty="0" smtClean="0">
                          <a:solidFill>
                            <a:schemeClr val="tx1"/>
                          </a:solidFill>
                        </a:rPr>
                        <a:t>                                                </a:t>
                      </a:r>
                      <a:r>
                        <a:rPr lang="en-US" sz="1400" b="1" dirty="0" smtClean="0">
                          <a:solidFill>
                            <a:schemeClr val="tx1"/>
                          </a:solidFill>
                        </a:rPr>
                        <a:t>                                </a:t>
                      </a:r>
                      <a:r>
                        <a:rPr lang="en-US" sz="1200" b="1" baseline="0" dirty="0" smtClean="0">
                          <a:solidFill>
                            <a:schemeClr val="tx1"/>
                          </a:solidFill>
                        </a:rPr>
                        <a:t>RI.1.3  </a:t>
                      </a:r>
                      <a:r>
                        <a:rPr lang="en-US" sz="1200" b="1" dirty="0" smtClean="0">
                          <a:solidFill>
                            <a:schemeClr val="tx1"/>
                          </a:solidFill>
                        </a:rPr>
                        <a:t>(Teacher Only) Final Score_____</a:t>
                      </a:r>
                    </a:p>
                    <a:p>
                      <a:pPr marL="0" marR="0" algn="l">
                        <a:spcBef>
                          <a:spcPts val="0"/>
                        </a:spcBef>
                        <a:spcAft>
                          <a:spcPts val="0"/>
                        </a:spcAft>
                      </a:pPr>
                      <a:endParaRPr lang="en-US" sz="1200" b="1" dirty="0" smtClean="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4">
                <a:tc>
                  <a:txBody>
                    <a:bodyPr/>
                    <a:lstStyle/>
                    <a:p>
                      <a:r>
                        <a:rPr lang="en-US" sz="1900" dirty="0" smtClean="0">
                          <a:solidFill>
                            <a:schemeClr val="tx1"/>
                          </a:solidFill>
                        </a:rPr>
                        <a:t> </a:t>
                      </a:r>
                      <a:endParaRPr lang="en-US"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132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mn-lt"/>
                        </a:rPr>
                        <a:t>Draw about it.</a:t>
                      </a:r>
                    </a:p>
                    <a:p>
                      <a:endParaRPr lang="en-US" sz="1900" dirty="0" smtClean="0">
                        <a:solidFill>
                          <a:schemeClr val="tx1"/>
                        </a:solidFill>
                      </a:endParaRPr>
                    </a:p>
                    <a:p>
                      <a:endParaRPr lang="en-US" sz="1900" dirty="0" smtClean="0">
                        <a:solidFill>
                          <a:schemeClr val="tx1"/>
                        </a:solidFill>
                      </a:endParaRPr>
                    </a:p>
                    <a:p>
                      <a:endParaRPr lang="en-US" sz="1900" dirty="0" smtClean="0">
                        <a:solidFill>
                          <a:schemeClr val="tx1"/>
                        </a:solidFill>
                      </a:endParaRPr>
                    </a:p>
                    <a:p>
                      <a:endParaRPr lang="en-US" sz="1900" dirty="0" smtClean="0">
                        <a:solidFill>
                          <a:schemeClr val="tx1"/>
                        </a:solidFill>
                      </a:endParaRPr>
                    </a:p>
                    <a:p>
                      <a:endParaRPr lang="en-US" sz="1900" dirty="0" smtClean="0">
                        <a:solidFill>
                          <a:schemeClr val="tx1"/>
                        </a:solidFill>
                      </a:endParaRPr>
                    </a:p>
                    <a:p>
                      <a:endParaRPr lang="en-US" sz="1900" dirty="0">
                        <a:solidFill>
                          <a:schemeClr val="tx1"/>
                        </a:solidFill>
                      </a:endParaRP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35052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898075647"/>
              </p:ext>
            </p:extLst>
          </p:nvPr>
        </p:nvGraphicFramePr>
        <p:xfrm>
          <a:off x="345441" y="5903363"/>
          <a:ext cx="7043738" cy="3484477"/>
        </p:xfrm>
        <a:graphic>
          <a:graphicData uri="http://schemas.openxmlformats.org/drawingml/2006/table">
            <a:tbl>
              <a:tblPr firstRow="1" bandRow="1">
                <a:tableStyleId>{5940675A-B579-460E-94D1-54222C63F5DA}</a:tableStyleId>
              </a:tblPr>
              <a:tblGrid>
                <a:gridCol w="7043738"/>
              </a:tblGrid>
              <a:tr h="3484477">
                <a:tc>
                  <a:txBody>
                    <a:bodyPr/>
                    <a:lstStyle/>
                    <a:p>
                      <a:pPr marL="342900" marR="0" lvl="0" indent="-342900" algn="l" defTabSz="914400" rtl="0" eaLnBrk="1" fontAlgn="auto" latinLnBrk="0" hangingPunct="1">
                        <a:lnSpc>
                          <a:spcPct val="115000"/>
                        </a:lnSpc>
                        <a:spcBef>
                          <a:spcPts val="0"/>
                        </a:spcBef>
                        <a:spcAft>
                          <a:spcPts val="0"/>
                        </a:spcAft>
                        <a:buClrTx/>
                        <a:buSzTx/>
                        <a:buFontTx/>
                        <a:buAutoNum type="arabicPeriod" startAt="18"/>
                        <a:tabLst/>
                        <a:defRPr/>
                      </a:pPr>
                      <a:r>
                        <a:rPr kumimoji="0" lang="en-US" sz="1800" b="1" i="0" u="none" strike="noStrike" kern="1200" cap="none" spc="0" normalizeH="0" baseline="0" noProof="0" dirty="0" smtClean="0">
                          <a:ln>
                            <a:noFill/>
                          </a:ln>
                          <a:solidFill>
                            <a:schemeClr val="tx1"/>
                          </a:solidFill>
                          <a:effectLst/>
                          <a:uLnTx/>
                          <a:uFillTx/>
                          <a:latin typeface="Helvetica" panose="020B0604020202020204" pitchFamily="34" charset="0"/>
                          <a:ea typeface="Times New Roman"/>
                          <a:cs typeface="Helvetica" panose="020B0604020202020204" pitchFamily="34" charset="0"/>
                        </a:rPr>
                        <a:t>Read the sentences. </a:t>
                      </a:r>
                    </a:p>
                    <a:p>
                      <a:pPr marL="0" marR="0" lvl="0" indent="0" algn="r" defTabSz="914400" rtl="0" eaLnBrk="1" fontAlgn="auto" latinLnBrk="0" hangingPunct="1">
                        <a:lnSpc>
                          <a:spcPct val="115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Helvetica" panose="020B0604020202020204" pitchFamily="34" charset="0"/>
                          <a:ea typeface="Times New Roman"/>
                          <a:cs typeface="Helvetica" panose="020B0604020202020204" pitchFamily="34" charset="0"/>
                        </a:rPr>
                        <a:t>Write to Revise a Brief Text W.1d (provide some sense of closure).</a:t>
                      </a:r>
                    </a:p>
                    <a:p>
                      <a:pPr marL="342900" marR="0" lvl="0" indent="-342900" algn="l" defTabSz="914400" rtl="0" eaLnBrk="1" fontAlgn="auto" latinLnBrk="0" hangingPunct="1">
                        <a:lnSpc>
                          <a:spcPct val="115000"/>
                        </a:lnSpc>
                        <a:spcBef>
                          <a:spcPts val="0"/>
                        </a:spcBef>
                        <a:spcAft>
                          <a:spcPts val="0"/>
                        </a:spcAft>
                        <a:buClrTx/>
                        <a:buSzTx/>
                        <a:buFontTx/>
                        <a:buAutoNum type="arabicPeriod" startAt="18"/>
                        <a:tabLst/>
                        <a:defRPr/>
                      </a:pPr>
                      <a:endParaRPr kumimoji="0" lang="en-US" sz="2000" b="0" i="0" u="none" strike="noStrike" kern="1200" cap="none" spc="0" normalizeH="0" baseline="0" noProof="0" dirty="0" smtClean="0">
                        <a:ln>
                          <a:noFill/>
                        </a:ln>
                        <a:solidFill>
                          <a:srgbClr val="FF0000"/>
                        </a:solidFill>
                        <a:effectLst/>
                        <a:uLnTx/>
                        <a:uFillTx/>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rgbClr val="FF0000"/>
                          </a:solidFill>
                          <a:effectLst/>
                          <a:uLnTx/>
                          <a:uFillTx/>
                          <a:latin typeface="Helvetica" panose="020B0604020202020204" pitchFamily="34" charset="0"/>
                          <a:ea typeface="Times New Roman"/>
                          <a:cs typeface="Helvetica" panose="020B0604020202020204" pitchFamily="34" charset="0"/>
                        </a:rPr>
                        <a:t>        </a:t>
                      </a:r>
                      <a:r>
                        <a:rPr kumimoji="0" lang="en-US" sz="2000" b="0" i="0" u="none" strike="noStrike" kern="1200" cap="none" spc="0" normalizeH="0" baseline="0" noProof="0" dirty="0" smtClean="0">
                          <a:ln>
                            <a:noFill/>
                          </a:ln>
                          <a:solidFill>
                            <a:schemeClr val="tx1"/>
                          </a:solidFill>
                          <a:effectLst/>
                          <a:uLnTx/>
                          <a:uFillTx/>
                          <a:latin typeface="Helvetica" panose="020B0604020202020204" pitchFamily="34" charset="0"/>
                          <a:ea typeface="Times New Roman"/>
                          <a:cs typeface="Helvetica" panose="020B0604020202020204" pitchFamily="34" charset="0"/>
                        </a:rPr>
                        <a:t>I was outside.   It began to rain.</a:t>
                      </a:r>
                      <a:r>
                        <a:rPr kumimoji="0" lang="en-US" sz="2000" b="0" i="0" u="none" strike="noStrike" kern="1200" cap="none" spc="0" normalizeH="0" baseline="0" noProof="0" dirty="0" smtClean="0">
                          <a:ln>
                            <a:noFill/>
                          </a:ln>
                          <a:solidFill>
                            <a:srgbClr val="FF0000"/>
                          </a:solidFill>
                          <a:effectLst/>
                          <a:uLnTx/>
                          <a:uFillTx/>
                          <a:latin typeface="Helvetica" panose="020B0604020202020204" pitchFamily="34" charset="0"/>
                          <a:ea typeface="Times New Roman"/>
                          <a:cs typeface="Helvetica" panose="020B0604020202020204" pitchFamily="34" charset="0"/>
                        </a:rPr>
                        <a:t>  </a:t>
                      </a:r>
                      <a:endParaRPr kumimoji="0" lang="en-US" sz="2000" b="0" i="0" u="none" strike="noStrike" kern="1200" cap="none" spc="0" normalizeH="0" baseline="0" noProof="0" dirty="0" smtClean="0">
                        <a:ln>
                          <a:noFill/>
                        </a:ln>
                        <a:solidFill>
                          <a:schemeClr val="tx1"/>
                        </a:solidFill>
                        <a:effectLst/>
                        <a:uLnTx/>
                        <a:uFillTx/>
                        <a:latin typeface="Helvetica" panose="020B0604020202020204" pitchFamily="34" charset="0"/>
                        <a:ea typeface="Times New Roman"/>
                        <a:cs typeface="Helvetica" panose="020B0604020202020204" pitchFamily="34" charset="0"/>
                      </a:endParaRPr>
                    </a:p>
                    <a:p>
                      <a:r>
                        <a:rPr lang="en-US" sz="1900" dirty="0" smtClean="0">
                          <a:solidFill>
                            <a:srgbClr val="FF0000"/>
                          </a:solidFill>
                        </a:rPr>
                        <a:t> </a:t>
                      </a:r>
                    </a:p>
                    <a:p>
                      <a:r>
                        <a:rPr lang="en-US" sz="1900" baseline="0" dirty="0" smtClean="0">
                          <a:solidFill>
                            <a:srgbClr val="FF0000"/>
                          </a:solidFill>
                          <a:latin typeface="Helvetica" panose="020B0604020202020204" pitchFamily="34" charset="0"/>
                          <a:cs typeface="Helvetica" panose="020B0604020202020204" pitchFamily="34" charset="0"/>
                        </a:rPr>
                        <a:t>       </a:t>
                      </a:r>
                      <a:r>
                        <a:rPr lang="en-US" sz="1900" b="1" baseline="0" dirty="0" smtClean="0">
                          <a:solidFill>
                            <a:schemeClr val="tx1"/>
                          </a:solidFill>
                          <a:latin typeface="Helvetica" panose="020B0604020202020204" pitchFamily="34" charset="0"/>
                          <a:cs typeface="Helvetica" panose="020B0604020202020204" pitchFamily="34" charset="0"/>
                        </a:rPr>
                        <a:t>What happened next?  Write an ending sentence.</a:t>
                      </a:r>
                    </a:p>
                    <a:p>
                      <a:endParaRPr lang="en-US" sz="1900" baseline="0" dirty="0" smtClean="0">
                        <a:solidFill>
                          <a:srgbClr val="FF0000"/>
                        </a:solidFill>
                      </a:endParaRPr>
                    </a:p>
                    <a:p>
                      <a:r>
                        <a:rPr lang="en-US" sz="1900" baseline="0" dirty="0" smtClean="0">
                          <a:solidFill>
                            <a:srgbClr val="FF0000"/>
                          </a:solidFill>
                        </a:rPr>
                        <a:t>       </a:t>
                      </a:r>
                      <a:r>
                        <a:rPr lang="en-US" sz="1900" baseline="0" dirty="0" smtClean="0">
                          <a:solidFill>
                            <a:schemeClr val="tx1"/>
                          </a:solidFill>
                        </a:rPr>
                        <a:t>_________________________________________________</a:t>
                      </a:r>
                    </a:p>
                  </a:txBody>
                  <a:tcPr marL="102012" marR="102012" marT="51091" marB="51091">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22</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3923475512"/>
              </p:ext>
            </p:extLst>
          </p:nvPr>
        </p:nvGraphicFramePr>
        <p:xfrm>
          <a:off x="345441" y="502920"/>
          <a:ext cx="7043738" cy="4442460"/>
        </p:xfrm>
        <a:graphic>
          <a:graphicData uri="http://schemas.openxmlformats.org/drawingml/2006/table">
            <a:tbl>
              <a:tblPr firstRow="1" bandRow="1">
                <a:tableStyleId>{5940675A-B579-460E-94D1-54222C63F5DA}</a:tableStyleId>
              </a:tblPr>
              <a:tblGrid>
                <a:gridCol w="7043738"/>
              </a:tblGrid>
              <a:tr h="240220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Read </a:t>
                      </a:r>
                      <a:r>
                        <a:rPr kumimoji="0" lang="en-US" sz="1800" b="1" i="1" u="sng"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The Storm </a:t>
                      </a:r>
                      <a:r>
                        <a:rPr kumimoji="0" lang="en-US" sz="1800" b="1"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again</a:t>
                      </a:r>
                      <a:r>
                        <a:rPr kumimoji="0" lang="en-US" sz="18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rgbClr val="000000"/>
                          </a:solidFill>
                          <a:effectLst/>
                          <a:uLnTx/>
                          <a:uFillTx/>
                          <a:latin typeface="+mn-lt"/>
                          <a:ea typeface="Times New Roman"/>
                          <a:cs typeface="Times New Roman"/>
                        </a:rPr>
                        <a:t>Target 6a</a:t>
                      </a:r>
                      <a:r>
                        <a:rPr kumimoji="0" lang="en-US" sz="1000" b="0" i="1" u="none" strike="noStrike" kern="1200" cap="none" spc="0" normalizeH="0" baseline="0" noProof="0" dirty="0" smtClean="0">
                          <a:ln>
                            <a:noFill/>
                          </a:ln>
                          <a:solidFill>
                            <a:prstClr val="black"/>
                          </a:solidFill>
                          <a:effectLst/>
                          <a:uLnTx/>
                          <a:uFillTx/>
                          <a:latin typeface="+mn-lt"/>
                          <a:ea typeface="Times New Roman"/>
                          <a:cs typeface="Times New Roman"/>
                        </a:rPr>
                        <a:t>  W.1.1b  State an opinion   W.1.1c Supply a reason for the opinion.</a:t>
                      </a:r>
                      <a:endParaRPr kumimoji="0" lang="en-US" sz="800" b="0" i="1" u="none" strike="noStrike" kern="1200" cap="none" spc="0" normalizeH="0" baseline="0" noProof="0" dirty="0" smtClean="0">
                        <a:ln>
                          <a:noFill/>
                        </a:ln>
                        <a:solidFill>
                          <a:prstClr val="black"/>
                        </a:solidFill>
                        <a:effectLst/>
                        <a:uLnTx/>
                        <a:uFillTx/>
                        <a:latin typeface="+mn-lt"/>
                        <a:ea typeface="Calibri"/>
                        <a:cs typeface="Times New Roman"/>
                      </a:endParaRPr>
                    </a:p>
                    <a:p>
                      <a:pPr marL="231775" marR="0" lvl="0" indent="-231775" algn="l" defTabSz="914400" rtl="0" eaLnBrk="1" fontAlgn="auto" latinLnBrk="0" hangingPunct="1">
                        <a:lnSpc>
                          <a:spcPct val="115000"/>
                        </a:lnSpc>
                        <a:spcBef>
                          <a:spcPts val="0"/>
                        </a:spcBef>
                        <a:spcAft>
                          <a:spcPts val="0"/>
                        </a:spcAft>
                        <a:buClrTx/>
                        <a:buSzTx/>
                        <a:buFontTx/>
                        <a:buNone/>
                        <a:tabLst/>
                        <a:defRPr/>
                      </a:pPr>
                      <a:r>
                        <a:rPr kumimoji="0" lang="en-US" sz="1700" b="1"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17. Do you like storms or not?  Give your opinion and tell why. </a:t>
                      </a:r>
                    </a:p>
                    <a:p>
                      <a:pPr marL="342900" marR="0" lvl="0" indent="-342900" algn="l" defTabSz="914400" rtl="0" eaLnBrk="1" fontAlgn="auto" latinLnBrk="0" hangingPunct="1">
                        <a:lnSpc>
                          <a:spcPct val="115000"/>
                        </a:lnSpc>
                        <a:spcBef>
                          <a:spcPts val="0"/>
                        </a:spcBef>
                        <a:spcAft>
                          <a:spcPts val="0"/>
                        </a:spcAft>
                        <a:buClrTx/>
                        <a:buSzTx/>
                        <a:buFontTx/>
                        <a:buAutoNum type="arabicPeriod" startAt="9"/>
                        <a:tabLst/>
                        <a:defRPr/>
                      </a:pPr>
                      <a:endParaRPr kumimoji="0" lang="en-US" sz="1700" b="0" i="0" u="none" strike="noStrike" kern="1200" cap="none" spc="0" normalizeH="0" baseline="0" noProof="0" dirty="0" smtClean="0">
                        <a:ln>
                          <a:noFill/>
                        </a:ln>
                        <a:solidFill>
                          <a:srgbClr val="000000"/>
                        </a:solidFill>
                        <a:effectLst/>
                        <a:uLnTx/>
                        <a:uFillTx/>
                        <a:latin typeface="Helvetica" panose="020B0604020202020204" pitchFamily="34" charset="0"/>
                        <a:ea typeface="+mn-ea"/>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700" b="0" i="0" u="none" strike="noStrike" kern="1200" cap="none" spc="0" normalizeH="0" baseline="0" noProof="0" dirty="0" smtClean="0">
                          <a:ln>
                            <a:noFill/>
                          </a:ln>
                          <a:solidFill>
                            <a:srgbClr val="000000"/>
                          </a:solidFill>
                          <a:effectLst/>
                          <a:uLnTx/>
                          <a:uFillTx/>
                          <a:latin typeface="Helvetica" panose="020B0604020202020204" pitchFamily="34" charset="0"/>
                          <a:ea typeface="+mn-ea"/>
                          <a:cs typeface="Helvetica" panose="020B0604020202020204" pitchFamily="34" charset="0"/>
                        </a:rPr>
                        <a:t>Write about it.  Finish the sentence:</a:t>
                      </a:r>
                    </a:p>
                    <a:p>
                      <a:pPr marL="0" marR="0" lvl="0" indent="0" algn="l" defTabSz="914400" rtl="0" eaLnBrk="1" fontAlgn="auto" latinLnBrk="0" hangingPunct="1">
                        <a:lnSpc>
                          <a:spcPct val="115000"/>
                        </a:lnSpc>
                        <a:spcBef>
                          <a:spcPts val="0"/>
                        </a:spcBef>
                        <a:spcAft>
                          <a:spcPts val="0"/>
                        </a:spcAft>
                        <a:buClrTx/>
                        <a:buSzTx/>
                        <a:buFontTx/>
                        <a:buNone/>
                        <a:tabLst/>
                        <a:defRPr/>
                      </a:pPr>
                      <a:r>
                        <a:rPr lang="en-US" sz="2000" kern="1200" dirty="0" smtClean="0">
                          <a:solidFill>
                            <a:schemeClr val="tx1"/>
                          </a:solidFill>
                          <a:effectLst/>
                          <a:latin typeface="+mn-lt"/>
                          <a:ea typeface="+mn-ea"/>
                          <a:cs typeface="+mn-cs"/>
                        </a:rPr>
                        <a:t> </a:t>
                      </a:r>
                    </a:p>
                    <a:p>
                      <a:r>
                        <a:rPr lang="en-US" sz="2000" kern="1200" dirty="0" smtClean="0">
                          <a:solidFill>
                            <a:schemeClr val="tx1"/>
                          </a:solidFill>
                          <a:effectLst/>
                          <a:latin typeface="Helvetica" panose="020B0604020202020204" pitchFamily="34" charset="0"/>
                          <a:ea typeface="+mn-ea"/>
                          <a:cs typeface="Helvetica" panose="020B0604020202020204" pitchFamily="34" charset="0"/>
                        </a:rPr>
                        <a:t>I _____________  storms because ___________________.</a:t>
                      </a:r>
                    </a:p>
                    <a:p>
                      <a:r>
                        <a:rPr lang="en-US" sz="2000" kern="1200" dirty="0" smtClean="0">
                          <a:solidFill>
                            <a:schemeClr val="tx1"/>
                          </a:solidFill>
                          <a:effectLst/>
                          <a:latin typeface="Helvetica" panose="020B0604020202020204" pitchFamily="34" charset="0"/>
                          <a:ea typeface="+mn-ea"/>
                          <a:cs typeface="Helvetica" panose="020B0604020202020204" pitchFamily="34" charset="0"/>
                        </a:rPr>
                        <a:t>     </a:t>
                      </a:r>
                      <a:r>
                        <a:rPr lang="en-US" sz="1500" kern="1200" dirty="0" smtClean="0">
                          <a:solidFill>
                            <a:schemeClr val="tx1"/>
                          </a:solidFill>
                          <a:effectLst/>
                          <a:latin typeface="Helvetica" panose="020B0604020202020204" pitchFamily="34" charset="0"/>
                          <a:ea typeface="+mn-ea"/>
                          <a:cs typeface="Helvetica" panose="020B0604020202020204" pitchFamily="34" charset="0"/>
                        </a:rPr>
                        <a:t>like / do not like</a:t>
                      </a: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2040258">
                <a:tc>
                  <a:txBody>
                    <a:bodyPr/>
                    <a:lstStyle/>
                    <a:p>
                      <a:r>
                        <a:rPr lang="en-US" sz="1900" dirty="0" smtClean="0">
                          <a:solidFill>
                            <a:schemeClr val="tx1"/>
                          </a:solidFill>
                          <a:latin typeface="Helvetica" panose="020B0604020202020204" pitchFamily="34" charset="0"/>
                          <a:cs typeface="Helvetica" panose="020B0604020202020204" pitchFamily="34" charset="0"/>
                        </a:rPr>
                        <a:t> Draw about why</a:t>
                      </a:r>
                      <a:r>
                        <a:rPr lang="en-US" sz="1900" baseline="0" dirty="0" smtClean="0">
                          <a:solidFill>
                            <a:schemeClr val="tx1"/>
                          </a:solidFill>
                          <a:latin typeface="Helvetica" panose="020B0604020202020204" pitchFamily="34" charset="0"/>
                          <a:cs typeface="Helvetica" panose="020B0604020202020204" pitchFamily="34" charset="0"/>
                        </a:rPr>
                        <a:t> you </a:t>
                      </a:r>
                      <a:r>
                        <a:rPr lang="en-US" sz="1900" u="sng" baseline="0" dirty="0" smtClean="0">
                          <a:solidFill>
                            <a:schemeClr val="tx1"/>
                          </a:solidFill>
                          <a:latin typeface="Helvetica" panose="020B0604020202020204" pitchFamily="34" charset="0"/>
                          <a:cs typeface="Helvetica" panose="020B0604020202020204" pitchFamily="34" charset="0"/>
                        </a:rPr>
                        <a:t>do</a:t>
                      </a:r>
                      <a:r>
                        <a:rPr lang="en-US" sz="1900" baseline="0" dirty="0" smtClean="0">
                          <a:solidFill>
                            <a:schemeClr val="tx1"/>
                          </a:solidFill>
                          <a:latin typeface="Helvetica" panose="020B0604020202020204" pitchFamily="34" charset="0"/>
                          <a:cs typeface="Helvetica" panose="020B0604020202020204" pitchFamily="34" charset="0"/>
                        </a:rPr>
                        <a:t> or </a:t>
                      </a:r>
                      <a:r>
                        <a:rPr lang="en-US" sz="1900" u="sng" baseline="0" dirty="0" smtClean="0">
                          <a:solidFill>
                            <a:schemeClr val="tx1"/>
                          </a:solidFill>
                          <a:latin typeface="Helvetica" panose="020B0604020202020204" pitchFamily="34" charset="0"/>
                          <a:cs typeface="Helvetica" panose="020B0604020202020204" pitchFamily="34" charset="0"/>
                        </a:rPr>
                        <a:t>do not</a:t>
                      </a:r>
                      <a:r>
                        <a:rPr lang="en-US" sz="1900" u="none" baseline="0" dirty="0" smtClean="0">
                          <a:solidFill>
                            <a:schemeClr val="tx1"/>
                          </a:solidFill>
                          <a:latin typeface="Helvetica" panose="020B0604020202020204" pitchFamily="34" charset="0"/>
                          <a:cs typeface="Helvetica" panose="020B0604020202020204" pitchFamily="34" charset="0"/>
                        </a:rPr>
                        <a:t> </a:t>
                      </a:r>
                      <a:r>
                        <a:rPr lang="en-US" sz="1900" baseline="0" dirty="0" smtClean="0">
                          <a:solidFill>
                            <a:schemeClr val="tx1"/>
                          </a:solidFill>
                          <a:latin typeface="Helvetica" panose="020B0604020202020204" pitchFamily="34" charset="0"/>
                          <a:cs typeface="Helvetica" panose="020B0604020202020204" pitchFamily="34" charset="0"/>
                        </a:rPr>
                        <a:t>like storms.</a:t>
                      </a:r>
                    </a:p>
                  </a:txBody>
                  <a:tcPr marL="102012" marR="102012" marT="51091" marB="510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Rectangle 5"/>
          <p:cNvSpPr/>
          <p:nvPr/>
        </p:nvSpPr>
        <p:spPr>
          <a:xfrm>
            <a:off x="806116" y="6768563"/>
            <a:ext cx="4058920" cy="502920"/>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Tree>
    <p:extLst>
      <p:ext uri="{BB962C8B-B14F-4D97-AF65-F5344CB8AC3E}">
        <p14:creationId xmlns:p14="http://schemas.microsoft.com/office/powerpoint/2010/main" val="14413314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23</a:t>
            </a:fld>
            <a:endParaRPr lang="en-US" dirty="0"/>
          </a:p>
        </p:txBody>
      </p:sp>
      <p:cxnSp>
        <p:nvCxnSpPr>
          <p:cNvPr id="10" name="Straight Connector 9"/>
          <p:cNvCxnSpPr/>
          <p:nvPr/>
        </p:nvCxnSpPr>
        <p:spPr>
          <a:xfrm>
            <a:off x="410117" y="494538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23850" y="5120422"/>
            <a:ext cx="7016750" cy="2417076"/>
          </a:xfrm>
          <a:prstGeom prst="rect">
            <a:avLst/>
          </a:prstGeom>
          <a:noFill/>
        </p:spPr>
        <p:txBody>
          <a:bodyPr wrap="square" lIns="107700" tIns="53850" rIns="107700" bIns="53850">
            <a:spAutoFit/>
          </a:bodyPr>
          <a:lstStyle/>
          <a:p>
            <a:pPr marL="380291" indent="-380291"/>
            <a:r>
              <a:rPr lang="en-US" sz="1800" b="1" dirty="0">
                <a:latin typeface="Helvetica" panose="020B0604020202020204" pitchFamily="34" charset="0"/>
                <a:cs typeface="Helvetica" pitchFamily="34" charset="0"/>
              </a:rPr>
              <a:t>20. Choose the sentence that uses uppercase and lowercase letters correctly</a:t>
            </a:r>
            <a:r>
              <a:rPr lang="en-US" sz="1100" i="1" dirty="0">
                <a:latin typeface="Helvetica" pitchFamily="34" charset="0"/>
                <a:cs typeface="Helvetica" pitchFamily="34" charset="0"/>
              </a:rPr>
              <a:t>.                                                 </a:t>
            </a:r>
          </a:p>
          <a:p>
            <a:pPr marL="449273" lvl="0" indent="-449273" algn="r"/>
            <a:r>
              <a:rPr lang="en-US" sz="1000" i="1" dirty="0" smtClean="0">
                <a:solidFill>
                  <a:prstClr val="black"/>
                </a:solidFill>
                <a:latin typeface="Helvetica" panose="020B0604020202020204" pitchFamily="34" charset="0"/>
                <a:cs typeface="Helvetica" pitchFamily="34" charset="0"/>
              </a:rPr>
              <a:t>L.1.1a, upper and lower case letter use, Edit and Clarify </a:t>
            </a:r>
            <a:r>
              <a:rPr lang="en-US" sz="1000" i="1" dirty="0">
                <a:solidFill>
                  <a:prstClr val="black"/>
                </a:solidFill>
                <a:latin typeface="Helvetica" panose="020B0604020202020204" pitchFamily="34" charset="0"/>
                <a:cs typeface="Helvetica" pitchFamily="34" charset="0"/>
              </a:rPr>
              <a:t>Target </a:t>
            </a:r>
            <a:r>
              <a:rPr lang="en-US" sz="1000" i="1" dirty="0" smtClean="0">
                <a:solidFill>
                  <a:prstClr val="black"/>
                </a:solidFill>
                <a:latin typeface="Helvetica" panose="020B0604020202020204" pitchFamily="34" charset="0"/>
                <a:cs typeface="Helvetica" pitchFamily="34" charset="0"/>
              </a:rPr>
              <a:t>9 </a:t>
            </a:r>
            <a:endParaRPr lang="en-US" sz="1000" i="1" dirty="0">
              <a:solidFill>
                <a:prstClr val="black"/>
              </a:solidFill>
              <a:latin typeface="Helvetica" panose="020B0604020202020204" pitchFamily="34" charset="0"/>
              <a:cs typeface="Helvetica" pitchFamily="34" charset="0"/>
            </a:endParaRPr>
          </a:p>
          <a:p>
            <a:pPr marL="380291" indent="-380291" algn="r"/>
            <a:endParaRPr lang="en-US" sz="19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The Rain began to fall.</a:t>
            </a:r>
          </a:p>
          <a:p>
            <a:pPr marL="839896" indent="-361390">
              <a:buFont typeface="+mj-lt"/>
              <a:buAutoNum type="alphaUcPeriod"/>
            </a:pPr>
            <a:endParaRPr lang="en-US" sz="17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The rain began to fall.</a:t>
            </a:r>
          </a:p>
          <a:p>
            <a:pPr marL="839896" indent="-361390">
              <a:buFont typeface="+mj-lt"/>
              <a:buAutoNum type="alphaUcPeriod"/>
            </a:pPr>
            <a:endParaRPr lang="en-US" sz="1700" dirty="0">
              <a:latin typeface="Helvetica" pitchFamily="34" charset="0"/>
              <a:cs typeface="Helvetica" pitchFamily="34" charset="0"/>
            </a:endParaRPr>
          </a:p>
          <a:p>
            <a:pPr marL="839896" indent="-361390">
              <a:buFont typeface="+mj-lt"/>
              <a:buAutoNum type="alphaUcPeriod"/>
            </a:pPr>
            <a:r>
              <a:rPr lang="en-US" sz="1700" dirty="0" smtClean="0">
                <a:latin typeface="Helvetica" pitchFamily="34" charset="0"/>
                <a:cs typeface="Helvetica" pitchFamily="34" charset="0"/>
              </a:rPr>
              <a:t>The </a:t>
            </a:r>
            <a:r>
              <a:rPr lang="en-US" sz="1700" dirty="0">
                <a:latin typeface="Helvetica" pitchFamily="34" charset="0"/>
                <a:cs typeface="Helvetica" pitchFamily="34" charset="0"/>
              </a:rPr>
              <a:t>rain began to Fall.</a:t>
            </a:r>
          </a:p>
        </p:txBody>
      </p:sp>
      <p:sp>
        <p:nvSpPr>
          <p:cNvPr id="3" name="Rectangle 2"/>
          <p:cNvSpPr/>
          <p:nvPr/>
        </p:nvSpPr>
        <p:spPr>
          <a:xfrm>
            <a:off x="323850" y="574355"/>
            <a:ext cx="7275830" cy="2949802"/>
          </a:xfrm>
          <a:prstGeom prst="rect">
            <a:avLst/>
          </a:prstGeom>
        </p:spPr>
        <p:txBody>
          <a:bodyPr wrap="square" lIns="101874" tIns="50937" rIns="101874" bIns="50937">
            <a:spAutoFit/>
          </a:bodyPr>
          <a:lstStyle/>
          <a:p>
            <a:pPr marL="449273" indent="-449273"/>
            <a:r>
              <a:rPr lang="en-US" sz="1800" b="1" dirty="0">
                <a:latin typeface="Helvetica" panose="020B0604020202020204" pitchFamily="34" charset="0"/>
                <a:cs typeface="Helvetica" pitchFamily="34" charset="0"/>
              </a:rPr>
              <a:t>19. Choose the sentence that is written correctly. </a:t>
            </a:r>
            <a:endParaRPr lang="en-US" sz="1800" b="1" dirty="0" smtClean="0">
              <a:latin typeface="Helvetica" panose="020B0604020202020204" pitchFamily="34" charset="0"/>
              <a:cs typeface="Helvetica" pitchFamily="34" charset="0"/>
            </a:endParaRPr>
          </a:p>
          <a:p>
            <a:pPr marL="449273" indent="-449273" algn="r"/>
            <a:r>
              <a:rPr lang="en-US" sz="1000" i="1" dirty="0" smtClean="0">
                <a:latin typeface="Helvetica" panose="020B0604020202020204" pitchFamily="34" charset="0"/>
                <a:cs typeface="Helvetica" pitchFamily="34" charset="0"/>
              </a:rPr>
              <a:t>L.1.6, frequently occurring conjunctions, Language use, Target 8 </a:t>
            </a:r>
            <a:endParaRPr lang="en-US" sz="1000" i="1" dirty="0">
              <a:latin typeface="Helvetica" pitchFamily="34" charset="0"/>
              <a:cs typeface="Helvetica" pitchFamily="34" charset="0"/>
            </a:endParaRPr>
          </a:p>
          <a:p>
            <a:pPr marL="844917" indent="-361390">
              <a:buFont typeface="+mj-lt"/>
              <a:buAutoNum type="alphaUcPeriod"/>
            </a:pPr>
            <a:endParaRPr lang="en-US" sz="1800" dirty="0">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I like storms because.</a:t>
            </a: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r>
              <a:rPr lang="en-US" sz="1700" dirty="0" smtClean="0">
                <a:latin typeface="Helvetica" pitchFamily="34" charset="0"/>
                <a:cs typeface="Helvetica" pitchFamily="34" charset="0"/>
              </a:rPr>
              <a:t>I </a:t>
            </a:r>
            <a:r>
              <a:rPr lang="en-US" sz="1700" dirty="0">
                <a:latin typeface="Helvetica" pitchFamily="34" charset="0"/>
                <a:cs typeface="Helvetica" pitchFamily="34" charset="0"/>
              </a:rPr>
              <a:t>like storms because the clouds are dark.</a:t>
            </a: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Because clouds are dark.</a:t>
            </a:r>
          </a:p>
          <a:p>
            <a:pPr marL="844917" indent="-361390">
              <a:buFont typeface="+mj-lt"/>
              <a:buAutoNum type="alphaUcPeriod"/>
            </a:pPr>
            <a:endParaRPr lang="en-US" sz="1800" dirty="0">
              <a:latin typeface="Helvetica" pitchFamily="34" charset="0"/>
              <a:cs typeface="Helvetica" pitchFamily="34" charset="0"/>
            </a:endParaRPr>
          </a:p>
          <a:p>
            <a:pPr marL="483527"/>
            <a:endParaRPr lang="en-US" sz="1800" dirty="0">
              <a:latin typeface="Helvetica" pitchFamily="34" charset="0"/>
              <a:cs typeface="Helvetica" pitchFamily="34" charset="0"/>
            </a:endParaRPr>
          </a:p>
          <a:p>
            <a:pPr marL="844917" indent="-361390">
              <a:buFont typeface="+mj-lt"/>
              <a:buAutoNum type="alphaUcPeriod"/>
            </a:pPr>
            <a:endParaRPr lang="en-US" sz="1800" dirty="0">
              <a:latin typeface="Helvetica" pitchFamily="34" charset="0"/>
              <a:cs typeface="Helvetica" pitchFamily="34" charset="0"/>
            </a:endParaRPr>
          </a:p>
        </p:txBody>
      </p:sp>
      <p:sp>
        <p:nvSpPr>
          <p:cNvPr id="15" name="Oval 14"/>
          <p:cNvSpPr/>
          <p:nvPr/>
        </p:nvSpPr>
        <p:spPr>
          <a:xfrm>
            <a:off x="549762" y="183663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553640" y="137620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549762" y="233597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1" name="Oval 10"/>
          <p:cNvSpPr/>
          <p:nvPr/>
        </p:nvSpPr>
        <p:spPr>
          <a:xfrm>
            <a:off x="549762" y="666354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2" name="Oval 11"/>
          <p:cNvSpPr/>
          <p:nvPr/>
        </p:nvSpPr>
        <p:spPr>
          <a:xfrm>
            <a:off x="549762" y="613227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3" name="Oval 12"/>
          <p:cNvSpPr/>
          <p:nvPr/>
        </p:nvSpPr>
        <p:spPr>
          <a:xfrm>
            <a:off x="553640" y="721510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Tree>
    <p:extLst>
      <p:ext uri="{BB962C8B-B14F-4D97-AF65-F5344CB8AC3E}">
        <p14:creationId xmlns:p14="http://schemas.microsoft.com/office/powerpoint/2010/main" val="576805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sp>
        <p:nvSpPr>
          <p:cNvPr id="2" name="TextBox 1"/>
          <p:cNvSpPr txBox="1"/>
          <p:nvPr/>
        </p:nvSpPr>
        <p:spPr>
          <a:xfrm>
            <a:off x="658576" y="6545944"/>
            <a:ext cx="6396038" cy="983420"/>
          </a:xfrm>
          <a:prstGeom prst="rect">
            <a:avLst/>
          </a:prstGeom>
          <a:noFill/>
        </p:spPr>
        <p:txBody>
          <a:bodyPr wrap="square" lIns="96371" tIns="48186" rIns="96371" bIns="48186" rtlCol="0">
            <a:spAutoFit/>
          </a:bodyPr>
          <a:lstStyle/>
          <a:p>
            <a:pPr algn="ctr"/>
            <a:r>
              <a:rPr lang="en-US" sz="3800" b="1" dirty="0">
                <a:effectLst>
                  <a:outerShdw blurRad="38100" dist="38100" dir="2700000" algn="tl">
                    <a:srgbClr val="000000">
                      <a:alpha val="43137"/>
                    </a:srgbClr>
                  </a:outerShdw>
                </a:effectLst>
              </a:rPr>
              <a:t>STOP</a:t>
            </a:r>
          </a:p>
          <a:p>
            <a:pPr algn="ctr"/>
            <a:r>
              <a:rPr lang="en-US" dirty="0" smtClean="0"/>
              <a:t>Close your books and wait for instructions!</a:t>
            </a:r>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5"/>
            <a:ext cx="4691594" cy="4550228"/>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0809728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30225753"/>
              </p:ext>
            </p:extLst>
          </p:nvPr>
        </p:nvGraphicFramePr>
        <p:xfrm>
          <a:off x="1052512" y="4585714"/>
          <a:ext cx="5291348" cy="5000471"/>
        </p:xfrm>
        <a:graphic>
          <a:graphicData uri="http://schemas.openxmlformats.org/drawingml/2006/table">
            <a:tbl>
              <a:tblPr firstRow="1" bandRow="1">
                <a:tableStyleId>{5940675A-B579-460E-94D1-54222C63F5DA}</a:tableStyleId>
              </a:tblPr>
              <a:tblGrid>
                <a:gridCol w="566738"/>
                <a:gridCol w="2698750"/>
                <a:gridCol w="604520"/>
                <a:gridCol w="557742"/>
                <a:gridCol w="431800"/>
                <a:gridCol w="431798"/>
              </a:tblGrid>
              <a:tr h="319315">
                <a:tc gridSpan="6">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dirty="0" smtClean="0"/>
                        <a:t>Informational Text</a:t>
                      </a:r>
                    </a:p>
                  </a:txBody>
                  <a:tcPr marL="97155" marR="97155" marT="47897" marB="47897" anchor="ctr">
                    <a:solidFill>
                      <a:schemeClr val="accent3">
                        <a:lumMod val="40000"/>
                        <a:lumOff val="6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t>9 </a:t>
                      </a:r>
                      <a:endParaRPr lang="en-US" sz="14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100" b="0" u="none" dirty="0" smtClean="0">
                          <a:latin typeface="+mn-lt"/>
                          <a:cs typeface="Helvetica" pitchFamily="34" charset="0"/>
                        </a:rPr>
                        <a:t>When is hurricane season?  RI.1.1</a:t>
                      </a: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t>10</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u="none" dirty="0" smtClean="0">
                          <a:latin typeface="+mn-lt"/>
                          <a:cs typeface="Helvetica" pitchFamily="34" charset="0"/>
                        </a:rPr>
                        <a:t>Why do hurricanes spin around and around?  RI.1.1</a:t>
                      </a:r>
                      <a:endParaRPr lang="en-US" sz="1100" b="1" dirty="0" smtClean="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t>11</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u="none" dirty="0" smtClean="0">
                          <a:latin typeface="+mn-lt"/>
                          <a:cs typeface="Helvetica" pitchFamily="34" charset="0"/>
                        </a:rPr>
                        <a:t>What is the text mostly about? RI.1.2</a:t>
                      </a:r>
                      <a:endParaRPr lang="en-US" sz="1100" b="1" dirty="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400" b="1" dirty="0" smtClean="0"/>
                        <a:t>12</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u="none" dirty="0" smtClean="0">
                          <a:latin typeface="+mn-lt"/>
                          <a:cs typeface="Helvetica" pitchFamily="34" charset="0"/>
                        </a:rPr>
                        <a:t>Why would someone pack a safety kit with food and water? RI.1.2</a:t>
                      </a:r>
                      <a:endParaRPr lang="en-US" sz="1100" b="1" dirty="0">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t>13</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u="none" dirty="0" smtClean="0">
                          <a:latin typeface="+mn-lt"/>
                          <a:cs typeface="Helvetica" pitchFamily="34" charset="0"/>
                        </a:rPr>
                        <a:t>Which of these best describes the eye of the  hurricane? RI.1.3</a:t>
                      </a:r>
                      <a:endParaRPr lang="en-US" sz="1100" b="1"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t>14</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u="none" dirty="0" smtClean="0">
                          <a:latin typeface="+mn-lt"/>
                          <a:cs typeface="Helvetica" pitchFamily="34" charset="0"/>
                        </a:rPr>
                        <a:t>How can hurricanes cause flooding? RI.1.3</a:t>
                      </a:r>
                      <a:endParaRPr lang="en-US" sz="1100" b="1"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400" b="1" dirty="0" smtClean="0"/>
                        <a:t>15</a:t>
                      </a:r>
                      <a:endParaRPr lang="en-US" sz="14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dirty="0" smtClean="0">
                          <a:latin typeface="+mn-lt"/>
                          <a:ea typeface="Calibri"/>
                          <a:cs typeface="Times New Roman"/>
                        </a:rPr>
                        <a:t>What details in the text </a:t>
                      </a:r>
                      <a:r>
                        <a:rPr lang="en-US" sz="1100" b="1" i="1" u="sng" dirty="0" smtClean="0">
                          <a:latin typeface="+mn-lt"/>
                          <a:ea typeface="Calibri"/>
                          <a:cs typeface="Times New Roman"/>
                        </a:rPr>
                        <a:t>Spinning Storm</a:t>
                      </a:r>
                      <a:r>
                        <a:rPr lang="en-US" sz="1100" b="0" dirty="0" smtClean="0">
                          <a:latin typeface="+mn-lt"/>
                          <a:ea typeface="Calibri"/>
                          <a:cs typeface="Times New Roman"/>
                        </a:rPr>
                        <a:t>, tells the reader that   hurricanes can be dangerous?</a:t>
                      </a:r>
                      <a:r>
                        <a:rPr lang="en-US" sz="1100" b="0" baseline="0" dirty="0" smtClean="0">
                          <a:latin typeface="+mn-lt"/>
                          <a:ea typeface="Calibri"/>
                          <a:cs typeface="Times New Roman"/>
                        </a:rPr>
                        <a:t>  RI.1.2</a:t>
                      </a:r>
                      <a:endParaRPr lang="en-US" sz="1100" b="0"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447040">
                <a:tc>
                  <a:txBody>
                    <a:bodyPr/>
                    <a:lstStyle/>
                    <a:p>
                      <a:pPr algn="ctr">
                        <a:lnSpc>
                          <a:spcPct val="100000"/>
                        </a:lnSpc>
                        <a:spcAft>
                          <a:spcPts val="0"/>
                        </a:spcAft>
                      </a:pPr>
                      <a:r>
                        <a:rPr lang="en-US" sz="1400" b="1" dirty="0" smtClean="0"/>
                        <a:t>16</a:t>
                      </a:r>
                      <a:endParaRPr lang="en-US" sz="14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dirty="0" smtClean="0">
                          <a:latin typeface="+mn-lt"/>
                          <a:ea typeface="Calibri"/>
                          <a:cs typeface="Times New Roman"/>
                        </a:rPr>
                        <a:t>What can you do if there is a hurricane to stay safe?  RI.1.3</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algn="ctr"/>
                      <a:r>
                        <a:rPr lang="en-US" sz="1500" b="1" dirty="0" smtClean="0">
                          <a:effectLst>
                            <a:outerShdw blurRad="38100" dist="38100" dir="2700000" algn="tl">
                              <a:srgbClr val="000000">
                                <a:alpha val="43137"/>
                              </a:srgbClr>
                            </a:outerShdw>
                          </a:effectLst>
                        </a:rPr>
                        <a:t>2</a:t>
                      </a:r>
                      <a:endParaRPr lang="en-US" sz="15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313727">
                <a:tc gridSpan="6">
                  <a:txBody>
                    <a:bodyPr/>
                    <a:lstStyle/>
                    <a:p>
                      <a:pPr algn="ctr">
                        <a:lnSpc>
                          <a:spcPct val="100000"/>
                        </a:lnSpc>
                        <a:spcAft>
                          <a:spcPts val="0"/>
                        </a:spcAft>
                      </a:pPr>
                      <a:r>
                        <a:rPr lang="en-US" sz="1400" b="1" dirty="0" smtClean="0"/>
                        <a:t>Writing</a:t>
                      </a:r>
                      <a:endParaRPr lang="en-US" sz="1400" b="1" dirty="0"/>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effectLst>
                          <a:outerShdw blurRad="38100" dist="38100" dir="2700000" algn="tl">
                            <a:srgbClr val="000000">
                              <a:alpha val="43137"/>
                            </a:srgbClr>
                          </a:outerShdw>
                        </a:effectLst>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431075">
                <a:tc>
                  <a:txBody>
                    <a:bodyPr/>
                    <a:lstStyle/>
                    <a:p>
                      <a:pPr algn="ctr">
                        <a:lnSpc>
                          <a:spcPct val="100000"/>
                        </a:lnSpc>
                        <a:spcAft>
                          <a:spcPts val="0"/>
                        </a:spcAft>
                      </a:pPr>
                      <a:r>
                        <a:rPr lang="en-US" sz="1400" b="1" dirty="0" smtClean="0"/>
                        <a:t>17</a:t>
                      </a:r>
                      <a:endParaRPr lang="en-US" sz="14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dirty="0" smtClean="0">
                          <a:latin typeface="+mn-lt"/>
                          <a:ea typeface="Calibri"/>
                          <a:cs typeface="Times New Roman"/>
                        </a:rPr>
                        <a:t>Do you like storms or not?  Give your opinion and tell why.  W.1.1b,c</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algn="ctr"/>
                      <a:r>
                        <a:rPr lang="en-US" sz="1500" b="1" dirty="0" smtClean="0">
                          <a:effectLst>
                            <a:outerShdw blurRad="38100" dist="38100" dir="2700000" algn="tl">
                              <a:srgbClr val="000000">
                                <a:alpha val="43137"/>
                              </a:srgbClr>
                            </a:outerShdw>
                          </a:effectLst>
                        </a:rPr>
                        <a:t>2</a:t>
                      </a:r>
                      <a:endParaRPr lang="en-US" sz="15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313727">
                <a:tc>
                  <a:txBody>
                    <a:bodyPr/>
                    <a:lstStyle/>
                    <a:p>
                      <a:pPr algn="ctr">
                        <a:lnSpc>
                          <a:spcPct val="100000"/>
                        </a:lnSpc>
                        <a:spcAft>
                          <a:spcPts val="0"/>
                        </a:spcAft>
                      </a:pPr>
                      <a:r>
                        <a:rPr lang="en-US" sz="1400" b="1" dirty="0" smtClean="0"/>
                        <a:t>18</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dirty="0" smtClean="0">
                          <a:latin typeface="+mn-lt"/>
                          <a:ea typeface="Calibri"/>
                          <a:cs typeface="Times New Roman"/>
                        </a:rPr>
                        <a:t>What happened next?  Write an ending sentence.  W.1.1d</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t>19</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dirty="0" smtClean="0">
                          <a:latin typeface="+mn-lt"/>
                          <a:ea typeface="Calibri"/>
                          <a:cs typeface="Times New Roman"/>
                        </a:rPr>
                        <a:t>Choose the sentence that is written correctly.  L.1.6</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400" b="1" dirty="0" smtClean="0"/>
                        <a:t>20</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dirty="0" smtClean="0">
                          <a:latin typeface="+mn-lt"/>
                          <a:ea typeface="Calibri"/>
                          <a:cs typeface="Times New Roman"/>
                        </a:rPr>
                        <a:t>Choose the sentence that uses uppercase and lowercase letters correctly.  L.1.1a</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740311814"/>
              </p:ext>
            </p:extLst>
          </p:nvPr>
        </p:nvGraphicFramePr>
        <p:xfrm>
          <a:off x="1052513" y="142890"/>
          <a:ext cx="5280556" cy="4383394"/>
        </p:xfrm>
        <a:graphic>
          <a:graphicData uri="http://schemas.openxmlformats.org/drawingml/2006/table">
            <a:tbl>
              <a:tblPr firstRow="1" bandRow="1">
                <a:tableStyleId>{5940675A-B579-460E-94D1-54222C63F5DA}</a:tableStyleId>
              </a:tblPr>
              <a:tblGrid>
                <a:gridCol w="566737"/>
                <a:gridCol w="2785110"/>
                <a:gridCol w="604520"/>
                <a:gridCol w="431800"/>
                <a:gridCol w="431800"/>
                <a:gridCol w="460589"/>
              </a:tblGrid>
              <a:tr h="699299">
                <a:tc gridSpan="6">
                  <a:txBody>
                    <a:bodyPr/>
                    <a:lstStyle/>
                    <a:p>
                      <a:r>
                        <a:rPr lang="en-US" sz="1300" u="sng" dirty="0" smtClean="0"/>
                        <a:t>Student Scoring</a:t>
                      </a:r>
                      <a:r>
                        <a:rPr lang="en-US" sz="1300" u="sng" dirty="0" smtClean="0">
                          <a:solidFill>
                            <a:srgbClr val="FF0000"/>
                          </a:solidFill>
                        </a:rPr>
                        <a:t> </a:t>
                      </a:r>
                    </a:p>
                    <a:p>
                      <a:r>
                        <a:rPr lang="en-US" sz="1300" dirty="0" smtClean="0"/>
                        <a:t>Color the box green if your answer was correct.</a:t>
                      </a:r>
                    </a:p>
                    <a:p>
                      <a:r>
                        <a:rPr lang="en-US" sz="1300" dirty="0" smtClean="0"/>
                        <a:t>Color the box red if your answer was not correct</a:t>
                      </a:r>
                      <a:endParaRPr lang="en-US" sz="1300" b="1" dirty="0"/>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9315">
                <a:tc gridSpan="6">
                  <a:txBody>
                    <a:bodyPr/>
                    <a:lstStyle/>
                    <a:p>
                      <a:pPr algn="ctr">
                        <a:lnSpc>
                          <a:spcPct val="100000"/>
                        </a:lnSpc>
                        <a:spcAft>
                          <a:spcPts val="0"/>
                        </a:spcAft>
                      </a:pPr>
                      <a:r>
                        <a:rPr lang="en-US" sz="1400" b="1" dirty="0" smtClean="0"/>
                        <a:t>Literary Text</a:t>
                      </a:r>
                      <a:endParaRPr lang="en-US" sz="1400" b="1" dirty="0"/>
                    </a:p>
                  </a:txBody>
                  <a:tcPr marL="97155" marR="97155" marT="47897" marB="47897" anchor="ctr">
                    <a:solidFill>
                      <a:schemeClr val="accent3">
                        <a:lumMod val="40000"/>
                        <a:lumOff val="6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464603">
                <a:tc>
                  <a:txBody>
                    <a:bodyPr/>
                    <a:lstStyle/>
                    <a:p>
                      <a:pPr algn="ctr">
                        <a:lnSpc>
                          <a:spcPct val="100000"/>
                        </a:lnSpc>
                        <a:spcAft>
                          <a:spcPts val="0"/>
                        </a:spcAft>
                      </a:pPr>
                      <a:r>
                        <a:rPr lang="en-US" sz="1400" b="1" dirty="0" smtClean="0"/>
                        <a:t>1</a:t>
                      </a:r>
                      <a:endParaRPr lang="en-US" sz="14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cs typeface="Helvetica" pitchFamily="34" charset="0"/>
                        </a:rPr>
                        <a:t>What did the storm not cause?  RL.1.1</a:t>
                      </a:r>
                      <a:endParaRPr kumimoji="0" lang="en-US" sz="1100" b="0" i="1" u="none" strike="noStrike" kern="1200" cap="none" spc="0" normalizeH="0" baseline="0" noProof="0" dirty="0" smtClean="0">
                        <a:ln>
                          <a:noFill/>
                        </a:ln>
                        <a:solidFill>
                          <a:prstClr val="black"/>
                        </a:solidFill>
                        <a:effectLst/>
                        <a:uLnTx/>
                        <a:uFillTx/>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200" dirty="0" smtClean="0"/>
                    </a:p>
                    <a:p>
                      <a:pPr>
                        <a:lnSpc>
                          <a:spcPct val="100000"/>
                        </a:lnSpc>
                        <a:spcAft>
                          <a:spcPts val="0"/>
                        </a:spcAft>
                      </a:pPr>
                      <a:endParaRPr lang="en-US" sz="1200" dirty="0"/>
                    </a:p>
                  </a:txBody>
                  <a:tcPr marL="97155" marR="97155" marT="47897" marB="47897">
                    <a:solidFill>
                      <a:schemeClr val="bg1"/>
                    </a:solidFill>
                  </a:tcPr>
                </a:tc>
                <a:tc hMerge="1">
                  <a:txBody>
                    <a:bodyPr/>
                    <a:lstStyle/>
                    <a:p>
                      <a:endParaRPr lang="en-US"/>
                    </a:p>
                  </a:txBody>
                  <a:tcPr/>
                </a:tc>
              </a:tr>
              <a:tr h="464603">
                <a:tc>
                  <a:txBody>
                    <a:bodyPr/>
                    <a:lstStyle/>
                    <a:p>
                      <a:pPr algn="ctr">
                        <a:lnSpc>
                          <a:spcPct val="100000"/>
                        </a:lnSpc>
                        <a:spcAft>
                          <a:spcPts val="0"/>
                        </a:spcAft>
                      </a:pPr>
                      <a:r>
                        <a:rPr lang="en-US" sz="1400" b="1" dirty="0" smtClean="0"/>
                        <a:t>2</a:t>
                      </a:r>
                      <a:endParaRPr lang="en-US" sz="1400" b="1" dirty="0"/>
                    </a:p>
                  </a:txBody>
                  <a:tcPr marL="97155" marR="97155" marT="47897" marB="47897" anchor="ctr">
                    <a:solidFill>
                      <a:schemeClr val="bg1"/>
                    </a:solidFill>
                  </a:tcPr>
                </a:tc>
                <a:tc gridSpan="3">
                  <a:txBody>
                    <a:bodyPr/>
                    <a:lstStyle/>
                    <a:p>
                      <a:pPr marL="324349" indent="-324349"/>
                      <a:r>
                        <a:rPr lang="en-US" sz="1100" b="0" dirty="0" smtClean="0">
                          <a:latin typeface="+mn-lt"/>
                          <a:cs typeface="Helvetica" pitchFamily="34" charset="0"/>
                        </a:rPr>
                        <a:t>What happened after the thunder was crashing</a:t>
                      </a:r>
                      <a:r>
                        <a:rPr lang="en-US" sz="1100" b="0" baseline="0" dirty="0" smtClean="0">
                          <a:latin typeface="+mn-lt"/>
                          <a:cs typeface="Helvetica" pitchFamily="34" charset="0"/>
                        </a:rPr>
                        <a:t> </a:t>
                      </a:r>
                      <a:r>
                        <a:rPr lang="en-US" sz="1100" b="0" dirty="0" smtClean="0">
                          <a:latin typeface="+mn-lt"/>
                          <a:cs typeface="Helvetica" pitchFamily="34" charset="0"/>
                        </a:rPr>
                        <a:t>loudly?</a:t>
                      </a:r>
                      <a:r>
                        <a:rPr lang="en-US" sz="1100" b="0" baseline="0" dirty="0" smtClean="0">
                          <a:latin typeface="+mn-lt"/>
                          <a:cs typeface="Helvetica" pitchFamily="34" charset="0"/>
                        </a:rPr>
                        <a:t> </a:t>
                      </a:r>
                      <a:r>
                        <a:rPr lang="en-US" sz="1100" b="0" dirty="0" smtClean="0">
                          <a:latin typeface="+mn-lt"/>
                          <a:cs typeface="Helvetica" pitchFamily="34" charset="0"/>
                        </a:rPr>
                        <a:t>RL.1.1</a:t>
                      </a:r>
                      <a:endParaRPr lang="en-US" sz="1100" b="0" u="none" dirty="0" smtClean="0">
                        <a:solidFill>
                          <a:schemeClr val="tx1"/>
                        </a:solidFill>
                        <a:effectLst/>
                        <a:latin typeface="+mn-lt"/>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200" dirty="0" smtClean="0"/>
                    </a:p>
                    <a:p>
                      <a:pPr>
                        <a:lnSpc>
                          <a:spcPct val="100000"/>
                        </a:lnSpc>
                        <a:spcAft>
                          <a:spcPts val="0"/>
                        </a:spcAft>
                      </a:pPr>
                      <a:endParaRPr lang="en-US" sz="1200" dirty="0"/>
                    </a:p>
                  </a:txBody>
                  <a:tcPr marL="97155" marR="97155" marT="47897" marB="47897">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t>3</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dirty="0" smtClean="0">
                          <a:latin typeface="+mn-lt"/>
                          <a:cs typeface="Helvetica" pitchFamily="34" charset="0"/>
                        </a:rPr>
                        <a:t>What is the main idea of the story, </a:t>
                      </a:r>
                      <a:r>
                        <a:rPr lang="en-US" sz="1100" b="0" i="1" u="sng" dirty="0" smtClean="0">
                          <a:latin typeface="+mn-lt"/>
                          <a:cs typeface="Helvetica" pitchFamily="34" charset="0"/>
                        </a:rPr>
                        <a:t>The Storm</a:t>
                      </a:r>
                      <a:r>
                        <a:rPr lang="en-US" sz="1100" b="0" dirty="0" smtClean="0">
                          <a:latin typeface="+mn-lt"/>
                          <a:cs typeface="Helvetica" pitchFamily="34" charset="0"/>
                        </a:rPr>
                        <a:t>?  RL.1.2</a:t>
                      </a:r>
                      <a:endParaRPr lang="en-US" sz="1100" b="0" dirty="0" smtClean="0">
                        <a:solidFill>
                          <a:schemeClr val="tx1"/>
                        </a:solidFill>
                        <a:latin typeface="+mn-lt"/>
                        <a:cs typeface="Helvetica" pitchFamily="34" charset="0"/>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200" dirty="0"/>
                    </a:p>
                  </a:txBody>
                  <a:tcPr marL="97155" marR="97155" marT="47897" marB="47897">
                    <a:solidFill>
                      <a:schemeClr val="bg1"/>
                    </a:solidFill>
                  </a:tcPr>
                </a:tc>
                <a:tc hMerge="1">
                  <a:txBody>
                    <a:bodyPr/>
                    <a:lstStyle/>
                    <a:p>
                      <a:endParaRPr lang="en-US"/>
                    </a:p>
                  </a:txBody>
                  <a:tcPr/>
                </a:tc>
              </a:tr>
              <a:tr h="464603">
                <a:tc>
                  <a:txBody>
                    <a:bodyPr/>
                    <a:lstStyle/>
                    <a:p>
                      <a:pPr algn="ctr">
                        <a:lnSpc>
                          <a:spcPct val="100000"/>
                        </a:lnSpc>
                        <a:spcAft>
                          <a:spcPts val="0"/>
                        </a:spcAft>
                      </a:pPr>
                      <a:r>
                        <a:rPr lang="en-US" sz="1400" b="1" dirty="0" smtClean="0"/>
                        <a:t>4</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dirty="0" smtClean="0">
                          <a:latin typeface="+mn-lt"/>
                          <a:cs typeface="Helvetica" pitchFamily="34" charset="0"/>
                        </a:rPr>
                        <a:t>What details best summarize </a:t>
                      </a:r>
                      <a:r>
                        <a:rPr lang="en-US" sz="1100" b="0" i="1" u="sng" dirty="0" smtClean="0">
                          <a:latin typeface="+mn-lt"/>
                          <a:cs typeface="Helvetica" pitchFamily="34" charset="0"/>
                        </a:rPr>
                        <a:t>The Storm</a:t>
                      </a:r>
                      <a:r>
                        <a:rPr lang="en-US" sz="1100" b="0" dirty="0" smtClean="0">
                          <a:latin typeface="+mn-lt"/>
                          <a:cs typeface="Helvetica" pitchFamily="34" charset="0"/>
                        </a:rPr>
                        <a:t>?   RL.1.2</a:t>
                      </a:r>
                      <a:endParaRPr lang="en-US" sz="1100" b="0" i="1" dirty="0">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200" dirty="0" smtClean="0"/>
                    </a:p>
                    <a:p>
                      <a:pPr>
                        <a:lnSpc>
                          <a:spcPct val="100000"/>
                        </a:lnSpc>
                        <a:spcAft>
                          <a:spcPts val="0"/>
                        </a:spcAft>
                      </a:pPr>
                      <a:endParaRPr lang="en-US" sz="1200" dirty="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400" b="1" dirty="0" smtClean="0"/>
                        <a:t>5</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dirty="0" smtClean="0">
                          <a:latin typeface="+mn-lt"/>
                          <a:cs typeface="Helvetica" pitchFamily="34" charset="0"/>
                        </a:rPr>
                        <a:t>What did the boy first see when he looked out the  window?  RL.1.3</a:t>
                      </a:r>
                      <a:endParaRPr lang="en-US" sz="1100" b="0" i="1"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200" dirty="0"/>
                    </a:p>
                  </a:txBody>
                  <a:tcPr marL="97155" marR="97155" marT="47897" marB="47897">
                    <a:solidFill>
                      <a:schemeClr val="bg1"/>
                    </a:solidFill>
                  </a:tcPr>
                </a:tc>
                <a:tc hMerge="1">
                  <a:txBody>
                    <a:bodyPr/>
                    <a:lstStyle/>
                    <a:p>
                      <a:endParaRPr lang="en-US"/>
                    </a:p>
                  </a:txBody>
                  <a:tcPr/>
                </a:tc>
              </a:tr>
              <a:tr h="464603">
                <a:tc>
                  <a:txBody>
                    <a:bodyPr/>
                    <a:lstStyle/>
                    <a:p>
                      <a:pPr algn="ctr">
                        <a:lnSpc>
                          <a:spcPct val="100000"/>
                        </a:lnSpc>
                        <a:spcAft>
                          <a:spcPts val="0"/>
                        </a:spcAft>
                      </a:pPr>
                      <a:r>
                        <a:rPr lang="en-US" sz="1400" b="1" dirty="0" smtClean="0"/>
                        <a:t>6</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u="none" dirty="0" smtClean="0">
                          <a:latin typeface="+mn-lt"/>
                          <a:cs typeface="Helvetica" pitchFamily="34" charset="0"/>
                        </a:rPr>
                        <a:t>What did the boy hear in the story, </a:t>
                      </a:r>
                      <a:r>
                        <a:rPr lang="en-US" sz="1100" b="1" i="1" u="sng" dirty="0" smtClean="0">
                          <a:latin typeface="+mn-lt"/>
                          <a:cs typeface="Helvetica" pitchFamily="34" charset="0"/>
                        </a:rPr>
                        <a:t>The Storm</a:t>
                      </a:r>
                      <a:r>
                        <a:rPr lang="en-US" sz="1100" b="0" i="1" u="none" dirty="0" smtClean="0">
                          <a:latin typeface="+mn-lt"/>
                          <a:cs typeface="Helvetica" pitchFamily="34" charset="0"/>
                        </a:rPr>
                        <a:t>?  RL.1.3</a:t>
                      </a:r>
                      <a:endParaRPr lang="en-US" sz="1100" b="0" u="none" dirty="0" smtClean="0">
                        <a:solidFill>
                          <a:schemeClr val="tx1"/>
                        </a:solidFill>
                        <a:effectLst/>
                        <a:latin typeface="+mn-lt"/>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200" dirty="0" smtClean="0"/>
                    </a:p>
                    <a:p>
                      <a:pPr>
                        <a:lnSpc>
                          <a:spcPct val="100000"/>
                        </a:lnSpc>
                        <a:spcAft>
                          <a:spcPts val="0"/>
                        </a:spcAft>
                      </a:pPr>
                      <a:endParaRPr lang="en-US" sz="1200" dirty="0"/>
                    </a:p>
                  </a:txBody>
                  <a:tcPr marL="97155" marR="97155" marT="47897" marB="47897">
                    <a:solidFill>
                      <a:schemeClr val="bg1"/>
                    </a:solidFill>
                  </a:tcPr>
                </a:tc>
                <a:tc hMerge="1">
                  <a:txBody>
                    <a:bodyPr/>
                    <a:lstStyle/>
                    <a:p>
                      <a:endParaRPr lang="en-US"/>
                    </a:p>
                  </a:txBody>
                  <a:tcPr/>
                </a:tc>
              </a:tr>
              <a:tr h="330491">
                <a:tc>
                  <a:txBody>
                    <a:bodyPr/>
                    <a:lstStyle/>
                    <a:p>
                      <a:pPr algn="ctr">
                        <a:lnSpc>
                          <a:spcPct val="100000"/>
                        </a:lnSpc>
                        <a:spcAft>
                          <a:spcPts val="0"/>
                        </a:spcAft>
                      </a:pPr>
                      <a:r>
                        <a:rPr lang="en-US" sz="1400" b="1" dirty="0" smtClean="0"/>
                        <a:t>7</a:t>
                      </a:r>
                      <a:endParaRPr lang="en-US" sz="14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i="0" dirty="0" smtClean="0">
                          <a:effectLst/>
                          <a:latin typeface="+mn-lt"/>
                          <a:ea typeface="Calibri"/>
                          <a:cs typeface="Times New Roman"/>
                        </a:rPr>
                        <a:t>What is the main idea of </a:t>
                      </a:r>
                      <a:r>
                        <a:rPr lang="en-US" sz="1100" b="1" i="1" u="sng" dirty="0" smtClean="0">
                          <a:effectLst/>
                          <a:latin typeface="+mn-lt"/>
                          <a:ea typeface="Calibri"/>
                          <a:cs typeface="Times New Roman"/>
                        </a:rPr>
                        <a:t>The Storm</a:t>
                      </a:r>
                      <a:r>
                        <a:rPr lang="en-US" sz="1100" b="0" i="0" dirty="0" smtClean="0">
                          <a:effectLst/>
                          <a:latin typeface="+mn-lt"/>
                          <a:ea typeface="Calibri"/>
                          <a:cs typeface="Times New Roman"/>
                        </a:rPr>
                        <a:t>? RL.1.2</a:t>
                      </a:r>
                    </a:p>
                  </a:txBody>
                  <a:tcPr marL="97155" marR="97155" marT="47897" marB="47897" anchor="ctr">
                    <a:solidFill>
                      <a:schemeClr val="bg1"/>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i="0" dirty="0" smtClean="0">
                        <a:effectLst>
                          <a:outerShdw blurRad="38100" dist="38100" dir="2700000" algn="tl">
                            <a:srgbClr val="000000">
                              <a:alpha val="43137"/>
                            </a:srgbClr>
                          </a:outerShdw>
                        </a:effectLst>
                        <a:latin typeface="+mn-lt"/>
                        <a:ea typeface="Calibri"/>
                        <a:cs typeface="Times New Roman"/>
                      </a:endParaRPr>
                    </a:p>
                  </a:txBody>
                  <a:tcPr marL="85725" marR="85725" marT="43543" marB="43543"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431075">
                <a:tc>
                  <a:txBody>
                    <a:bodyPr/>
                    <a:lstStyle/>
                    <a:p>
                      <a:pPr algn="ctr">
                        <a:lnSpc>
                          <a:spcPct val="100000"/>
                        </a:lnSpc>
                        <a:spcAft>
                          <a:spcPts val="0"/>
                        </a:spcAft>
                      </a:pPr>
                      <a:r>
                        <a:rPr lang="en-US" sz="1400" b="1" dirty="0" smtClean="0"/>
                        <a:t>8</a:t>
                      </a:r>
                      <a:endParaRPr lang="en-US" sz="14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i="0" dirty="0" smtClean="0">
                          <a:latin typeface="+mn-lt"/>
                          <a:ea typeface="Calibri"/>
                          <a:cs typeface="Times New Roman"/>
                        </a:rPr>
                        <a:t>Describe the setting of </a:t>
                      </a:r>
                      <a:r>
                        <a:rPr lang="en-US" sz="1100" b="1" i="1" u="sng" dirty="0" smtClean="0">
                          <a:latin typeface="+mn-lt"/>
                          <a:ea typeface="Calibri"/>
                          <a:cs typeface="Times New Roman"/>
                        </a:rPr>
                        <a:t>The Storm </a:t>
                      </a:r>
                      <a:r>
                        <a:rPr lang="en-US" sz="1100" b="0" i="0" dirty="0" smtClean="0">
                          <a:latin typeface="+mn-lt"/>
                          <a:ea typeface="Calibri"/>
                          <a:cs typeface="Times New Roman"/>
                        </a:rPr>
                        <a:t>and how it changed. RL.1.3</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i="0" dirty="0" smtClean="0">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tc>
              </a:tr>
            </a:tbl>
          </a:graphicData>
        </a:graphic>
      </p:graphicFrame>
      <p:sp>
        <p:nvSpPr>
          <p:cNvPr id="9" name="Curved Down Arrow 8"/>
          <p:cNvSpPr/>
          <p:nvPr/>
        </p:nvSpPr>
        <p:spPr>
          <a:xfrm rot="1521726">
            <a:off x="5086945" y="948006"/>
            <a:ext cx="1138672" cy="38584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solidFill>
                <a:schemeClr val="tx1"/>
              </a:solidFill>
            </a:endParaRPr>
          </a:p>
        </p:txBody>
      </p:sp>
      <p:sp>
        <p:nvSpPr>
          <p:cNvPr id="11" name="Curved Down Arrow 10"/>
          <p:cNvSpPr/>
          <p:nvPr/>
        </p:nvSpPr>
        <p:spPr>
          <a:xfrm rot="1521726">
            <a:off x="5051521" y="4531460"/>
            <a:ext cx="1210746" cy="3701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Tree>
    <p:extLst>
      <p:ext uri="{BB962C8B-B14F-4D97-AF65-F5344CB8AC3E}">
        <p14:creationId xmlns:p14="http://schemas.microsoft.com/office/powerpoint/2010/main" val="2894994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7287" y="922020"/>
            <a:ext cx="6822440" cy="4103972"/>
          </a:xfrm>
          <a:prstGeom prst="rect">
            <a:avLst/>
          </a:prstGeom>
        </p:spPr>
        <p:txBody>
          <a:bodyPr wrap="square" lIns="101882" tIns="50941" rIns="101882" bIns="50941">
            <a:spAutoFit/>
          </a:bodyPr>
          <a:lstStyle/>
          <a:p>
            <a:pPr algn="ctr"/>
            <a:r>
              <a:rPr lang="en-US" b="1" dirty="0" smtClean="0"/>
              <a:t>About this Assessment</a:t>
            </a:r>
          </a:p>
          <a:p>
            <a:endParaRPr lang="en-US" sz="1200" b="1" dirty="0"/>
          </a:p>
          <a:p>
            <a:r>
              <a:rPr lang="en-US" sz="1200" b="1" dirty="0"/>
              <a:t>SBAC assessments </a:t>
            </a:r>
            <a:r>
              <a:rPr lang="en-US" sz="1200" dirty="0"/>
              <a:t>are made up of </a:t>
            </a:r>
            <a:r>
              <a:rPr lang="en-US" sz="1200" b="1" dirty="0"/>
              <a:t>four item types</a:t>
            </a:r>
            <a:r>
              <a:rPr lang="en-US" sz="1200" dirty="0"/>
              <a:t>: </a:t>
            </a:r>
            <a:r>
              <a:rPr lang="en-US" sz="1200" dirty="0" smtClean="0"/>
              <a:t>Selected Response</a:t>
            </a:r>
            <a:r>
              <a:rPr lang="en-US" sz="1200" dirty="0"/>
              <a:t>, </a:t>
            </a:r>
            <a:r>
              <a:rPr lang="en-US" sz="1200" dirty="0" smtClean="0"/>
              <a:t>Constructed Response</a:t>
            </a:r>
            <a:r>
              <a:rPr lang="en-US" sz="1200" dirty="0"/>
              <a:t>,</a:t>
            </a:r>
          </a:p>
          <a:p>
            <a:r>
              <a:rPr lang="en-US" sz="1200" dirty="0"/>
              <a:t>Technology-Enhanced, and Performance Task.  HSD Quarter One Assessments consist of 20 questions </a:t>
            </a:r>
          </a:p>
          <a:p>
            <a:r>
              <a:rPr lang="en-US" sz="1200" dirty="0"/>
              <a:t>with </a:t>
            </a:r>
            <a:r>
              <a:rPr lang="en-US" sz="1200" b="1" i="1" dirty="0"/>
              <a:t>Writing </a:t>
            </a:r>
            <a:r>
              <a:rPr lang="en-US" sz="1200" dirty="0"/>
              <a:t>items </a:t>
            </a:r>
            <a:r>
              <a:rPr lang="en-US" sz="1200" b="1" i="1" dirty="0"/>
              <a:t>now included </a:t>
            </a:r>
            <a:r>
              <a:rPr lang="en-US" sz="1200" dirty="0"/>
              <a:t>in the assessment scores.</a:t>
            </a:r>
          </a:p>
          <a:p>
            <a:endParaRPr lang="en-US" sz="1200" b="1" dirty="0"/>
          </a:p>
          <a:p>
            <a:r>
              <a:rPr lang="en-US" sz="1200" b="1" dirty="0"/>
              <a:t>There are no  Performance Tasks (PT) in quarter 1 assessments.</a:t>
            </a:r>
          </a:p>
          <a:p>
            <a:r>
              <a:rPr lang="en-US" sz="1200" i="1" dirty="0"/>
              <a:t>The ELA Performance Tasks focus on reading, writing, speaking and listening, and research claims. They measure capacities such as depth of understanding, interpretive and analytical ability, basic recall, synthesis, and research. </a:t>
            </a:r>
          </a:p>
          <a:p>
            <a:endParaRPr lang="en-US" sz="1200" i="1" dirty="0"/>
          </a:p>
          <a:p>
            <a:r>
              <a:rPr lang="en-US" sz="1200" b="1" dirty="0"/>
              <a:t>There are  NO Technology-enhanced Items/Tasks (TE) Note:  It is </a:t>
            </a:r>
            <a:r>
              <a:rPr lang="en-US" sz="1200" b="1" i="1" u="sng" dirty="0"/>
              <a:t>highly recommended</a:t>
            </a:r>
            <a:r>
              <a:rPr lang="en-US" sz="1200" b="1" i="1" dirty="0"/>
              <a:t> </a:t>
            </a:r>
            <a:r>
              <a:rPr lang="en-US" sz="1200" b="1" dirty="0"/>
              <a:t>that students have experiences with the following types of tasks from various on-line instructional practice sites, as they are not on the HSD Elementary Assessments: </a:t>
            </a:r>
            <a:r>
              <a:rPr lang="en-US" sz="1200" i="1" dirty="0"/>
              <a:t>reordering text, selecting and changing text, selecting text, and selecting from drop-down menus.</a:t>
            </a:r>
          </a:p>
          <a:p>
            <a:endParaRPr lang="en-US" sz="1200" b="1" u="sng" dirty="0">
              <a:cs typeface="Helvetica" pitchFamily="34" charset="0"/>
            </a:endParaRPr>
          </a:p>
          <a:p>
            <a:r>
              <a:rPr lang="en-US" sz="1200" b="1" u="sng" dirty="0">
                <a:effectLst>
                  <a:outerShdw blurRad="38100" dist="38100" dir="2700000" algn="tl">
                    <a:srgbClr val="000000">
                      <a:alpha val="43137"/>
                    </a:srgbClr>
                  </a:outerShdw>
                </a:effectLst>
                <a:cs typeface="Helvetica" pitchFamily="34" charset="0"/>
              </a:rPr>
              <a:t>Note:</a:t>
            </a:r>
            <a:r>
              <a:rPr lang="en-US" sz="1200" dirty="0">
                <a:cs typeface="Helvetica" pitchFamily="34" charset="0"/>
              </a:rPr>
              <a:t>  The reading constructed response questions do </a:t>
            </a:r>
            <a:r>
              <a:rPr lang="en-US" sz="1200" b="1" dirty="0">
                <a:cs typeface="Helvetica" pitchFamily="34" charset="0"/>
              </a:rPr>
              <a:t>NOT</a:t>
            </a:r>
            <a:r>
              <a:rPr lang="en-US" sz="1200" dirty="0">
                <a:cs typeface="Helvetica" pitchFamily="34" charset="0"/>
              </a:rPr>
              <a:t> assess writing proficiency and should not be scored as such.  These constructed responses are evidence of reading comprehension.</a:t>
            </a:r>
          </a:p>
          <a:p>
            <a:endParaRPr lang="en-US" sz="1200" dirty="0">
              <a:cs typeface="Helvetica" pitchFamily="34" charset="0"/>
            </a:endParaRPr>
          </a:p>
          <a:p>
            <a:pPr marL="192799"/>
            <a:endParaRPr lang="en-US" sz="1200" dirty="0">
              <a:solidFill>
                <a:srgbClr val="C00000"/>
              </a:solidFill>
              <a:cs typeface="Helvetica" pitchFamily="34" charset="0"/>
            </a:endParaRPr>
          </a:p>
          <a:p>
            <a:endParaRPr lang="en-US" sz="1200" i="1" dirty="0">
              <a:solidFill>
                <a:srgbClr val="C00000"/>
              </a:solidFill>
            </a:endParaRPr>
          </a:p>
        </p:txBody>
      </p:sp>
      <p:sp>
        <p:nvSpPr>
          <p:cNvPr id="6" name="Rectangle 5"/>
          <p:cNvSpPr/>
          <p:nvPr/>
        </p:nvSpPr>
        <p:spPr>
          <a:xfrm>
            <a:off x="5081434" y="0"/>
            <a:ext cx="2660968" cy="588949"/>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7384" tIns="53692" rIns="107384" bIns="53692" rtlCol="0" anchor="t"/>
          <a:lstStyle/>
          <a:p>
            <a:r>
              <a:rPr lang="en-US" sz="1300" b="1" dirty="0">
                <a:solidFill>
                  <a:schemeClr val="tx1"/>
                </a:solidFill>
              </a:rPr>
              <a:t>Order at HSD Print Shop…</a:t>
            </a:r>
          </a:p>
          <a:p>
            <a:r>
              <a:rPr lang="en-US" sz="900" dirty="0">
                <a:solidFill>
                  <a:schemeClr val="tx1"/>
                </a:solidFill>
                <a:hlinkClick r:id="rId3"/>
              </a:rPr>
              <a:t>http://www.hsd.k12.or.us/Departments/PrintShop/WebSubmissionForms.aspx</a:t>
            </a:r>
            <a:endParaRPr lang="en-US" sz="900" dirty="0">
              <a:solidFill>
                <a:schemeClr val="tx1"/>
              </a:solidFill>
            </a:endParaRPr>
          </a:p>
          <a:p>
            <a:endParaRPr lang="en-US" sz="900" dirty="0">
              <a:solidFill>
                <a:schemeClr val="tx1"/>
              </a:solidFill>
            </a:endParaRPr>
          </a:p>
        </p:txBody>
      </p:sp>
    </p:spTree>
    <p:extLst>
      <p:ext uri="{BB962C8B-B14F-4D97-AF65-F5344CB8AC3E}">
        <p14:creationId xmlns:p14="http://schemas.microsoft.com/office/powerpoint/2010/main" val="4058008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2720" y="76200"/>
            <a:ext cx="7426960" cy="9835000"/>
          </a:xfrm>
          <a:prstGeom prst="rect">
            <a:avLst/>
          </a:prstGeom>
          <a:noFill/>
        </p:spPr>
        <p:txBody>
          <a:bodyPr wrap="square" lIns="101882" tIns="50941" rIns="101882" bIns="50941" rtlCol="0">
            <a:spAutoFit/>
          </a:bodyPr>
          <a:lstStyle/>
          <a:p>
            <a:r>
              <a:rPr lang="en-US" sz="2200" u="sng" dirty="0"/>
              <a:t>An Important Note:</a:t>
            </a:r>
          </a:p>
          <a:p>
            <a:endParaRPr lang="en-US" sz="600" u="sng" dirty="0"/>
          </a:p>
          <a:p>
            <a:r>
              <a:rPr lang="en-US" sz="1200" dirty="0"/>
              <a:t>During the first quarter of first grade most students </a:t>
            </a:r>
            <a:r>
              <a:rPr lang="en-US" sz="1200" b="1" dirty="0"/>
              <a:t>are not </a:t>
            </a:r>
            <a:r>
              <a:rPr lang="en-US" sz="1200" dirty="0"/>
              <a:t>reading fluently and have not taken an assessment with selected and constructed responses in this format.  Read the stories to the students and ask the questions as Listening Comprehension rather than Reading Comprehension questions. Do the assessment  (or part of the assessment) as an </a:t>
            </a:r>
            <a:r>
              <a:rPr lang="en-US" sz="1200" b="1" i="1" dirty="0"/>
              <a:t>instructional practice piece</a:t>
            </a:r>
            <a:r>
              <a:rPr lang="en-US" sz="1200" dirty="0"/>
              <a:t>.   This is a learning experience for first graders and should look more like an instructional piece rather than an assessment.  Do not expect students to do this independently.  This assessment can be done as a class project over several weeks with the literary section taught at a different time than the informational section.  Scaffold over the year until students are reading and doing more of the assessment independently.</a:t>
            </a:r>
          </a:p>
          <a:p>
            <a:endParaRPr lang="en-US" sz="600" dirty="0"/>
          </a:p>
          <a:p>
            <a:r>
              <a:rPr lang="en-US" sz="1600" b="1" u="sng" dirty="0"/>
              <a:t>Directions for Selected Responses</a:t>
            </a:r>
          </a:p>
          <a:p>
            <a:r>
              <a:rPr lang="en-US" sz="1600" b="1" dirty="0"/>
              <a:t>Part One</a:t>
            </a:r>
          </a:p>
          <a:p>
            <a:endParaRPr lang="en-US" sz="600" dirty="0"/>
          </a:p>
          <a:p>
            <a:r>
              <a:rPr lang="en-US" sz="1200" dirty="0"/>
              <a:t>“This is an assessment or “test.”  An assessment lets us know what we can learn more about (show them the model assessment copy).</a:t>
            </a:r>
          </a:p>
          <a:p>
            <a:endParaRPr lang="en-US" sz="1200" dirty="0"/>
          </a:p>
          <a:p>
            <a:r>
              <a:rPr lang="en-US" sz="1200" dirty="0"/>
              <a:t>I am going to read a story to you </a:t>
            </a:r>
            <a:r>
              <a:rPr lang="en-US" sz="1200" dirty="0" smtClean="0"/>
              <a:t>called, </a:t>
            </a:r>
            <a:r>
              <a:rPr lang="en-US" sz="1200" b="1" i="1" u="sng" dirty="0" smtClean="0"/>
              <a:t>The </a:t>
            </a:r>
            <a:r>
              <a:rPr lang="en-US" sz="1200" b="1" i="1" u="sng" dirty="0"/>
              <a:t>Storm</a:t>
            </a:r>
            <a:r>
              <a:rPr lang="en-US" sz="1200" b="1" i="1" dirty="0" smtClean="0"/>
              <a:t>. </a:t>
            </a:r>
            <a:r>
              <a:rPr lang="en-US" sz="1200" dirty="0"/>
              <a:t>Then I will ask you some questions about the story.”</a:t>
            </a:r>
          </a:p>
          <a:p>
            <a:endParaRPr lang="en-US" sz="1200" dirty="0"/>
          </a:p>
          <a:p>
            <a:r>
              <a:rPr lang="en-US" sz="1200" i="1" dirty="0"/>
              <a:t>Read the Story </a:t>
            </a:r>
            <a:r>
              <a:rPr lang="en-US" sz="1200" b="1" i="1" u="sng" dirty="0" smtClean="0"/>
              <a:t>The Storm</a:t>
            </a:r>
            <a:endParaRPr lang="en-US" sz="1200" b="1" i="1" u="sng" dirty="0"/>
          </a:p>
          <a:p>
            <a:endParaRPr lang="en-US" sz="600" i="1" dirty="0"/>
          </a:p>
          <a:p>
            <a:r>
              <a:rPr lang="en-US" sz="1600" b="1" dirty="0"/>
              <a:t>Part Two</a:t>
            </a:r>
          </a:p>
          <a:p>
            <a:endParaRPr lang="en-US" sz="600" dirty="0"/>
          </a:p>
          <a:p>
            <a:r>
              <a:rPr lang="en-US" sz="1200" dirty="0"/>
              <a:t>“Now I am going to ask you some questions about the story.  Keep the answers in your mind (point to your head) and don’t speak them with your voice.”</a:t>
            </a:r>
          </a:p>
          <a:p>
            <a:endParaRPr lang="en-US" sz="1200" i="1" dirty="0"/>
          </a:p>
          <a:p>
            <a:r>
              <a:rPr lang="en-US" sz="1200" i="1" dirty="0"/>
              <a:t>Model asking a question and keeping it in your mind.  Then model answering a question without speaking the answer aloud.  You may want to write a question on the board and then </a:t>
            </a:r>
            <a:r>
              <a:rPr lang="en-US" sz="1200" i="1" dirty="0" smtClean="0"/>
              <a:t>three </a:t>
            </a:r>
            <a:r>
              <a:rPr lang="en-US" sz="1200" i="1" dirty="0"/>
              <a:t>possible choices (</a:t>
            </a:r>
            <a:r>
              <a:rPr lang="en-US" sz="1200" i="1" dirty="0" smtClean="0"/>
              <a:t>A,B,C).  </a:t>
            </a:r>
            <a:r>
              <a:rPr lang="en-US" sz="1200" i="1" dirty="0"/>
              <a:t>Read each choice and then go back and shade in the circle by the correct choice.</a:t>
            </a:r>
          </a:p>
          <a:p>
            <a:endParaRPr lang="en-US" sz="1200" i="1" dirty="0"/>
          </a:p>
          <a:p>
            <a:r>
              <a:rPr lang="en-US" sz="1200" i="1" dirty="0"/>
              <a:t>Read each question for </a:t>
            </a:r>
            <a:r>
              <a:rPr lang="en-US" sz="1200" b="1" i="1" u="sng" dirty="0" smtClean="0"/>
              <a:t>The </a:t>
            </a:r>
            <a:r>
              <a:rPr lang="en-US" sz="1200" b="1" i="1" u="sng" dirty="0"/>
              <a:t>Storm</a:t>
            </a:r>
            <a:r>
              <a:rPr lang="en-US" sz="1200" b="1" i="1" dirty="0" smtClean="0"/>
              <a:t>.  </a:t>
            </a:r>
            <a:r>
              <a:rPr lang="en-US" sz="1200" i="1" dirty="0"/>
              <a:t>Do the entire assessment as a “class project” using an overhead and allowing a few students to shade in answers.  Students practice keeping the answers in their “mind.”</a:t>
            </a:r>
          </a:p>
          <a:p>
            <a:endParaRPr lang="en-US" sz="1200" i="1" dirty="0"/>
          </a:p>
          <a:p>
            <a:r>
              <a:rPr lang="en-US" sz="1200" i="1" dirty="0"/>
              <a:t>It is important to discuss each answer immediately after it is chosen to help students understand why it is or is not correct.</a:t>
            </a:r>
          </a:p>
          <a:p>
            <a:endParaRPr lang="en-US" sz="1200" dirty="0"/>
          </a:p>
          <a:p>
            <a:r>
              <a:rPr lang="en-US" sz="1600" b="1" u="sng" dirty="0"/>
              <a:t>Directions for Constructed Responses</a:t>
            </a:r>
          </a:p>
          <a:p>
            <a:r>
              <a:rPr lang="en-US" sz="1600" b="1" dirty="0"/>
              <a:t>Part Three</a:t>
            </a:r>
          </a:p>
          <a:p>
            <a:endParaRPr lang="en-US" sz="1200" dirty="0"/>
          </a:p>
          <a:p>
            <a:r>
              <a:rPr lang="en-US" sz="1200" dirty="0"/>
              <a:t>“We have practiced finding answers about the story.  We have filled or shaded in some bubbles to show the answer we think is right.”</a:t>
            </a:r>
          </a:p>
          <a:p>
            <a:endParaRPr lang="en-US" sz="1200" dirty="0"/>
          </a:p>
          <a:p>
            <a:r>
              <a:rPr lang="en-US" sz="1200" dirty="0"/>
              <a:t>“Now we are going to answer questions about the story in a different way. We will listen to a question and then write and draw about it to show we understand.”</a:t>
            </a:r>
          </a:p>
          <a:p>
            <a:endParaRPr lang="en-US" sz="1200" dirty="0"/>
          </a:p>
          <a:p>
            <a:r>
              <a:rPr lang="en-US" sz="1200" dirty="0"/>
              <a:t>“Listen to the question “ (read the first constructed response prompt).  </a:t>
            </a:r>
            <a:r>
              <a:rPr lang="en-US" sz="1200" i="1" dirty="0"/>
              <a:t>Discuss the answer as a class.  Model on the board how you would answer the question with words and pictures.  Allow 2-3 students to add words in the sentence frame or pictures to your model. </a:t>
            </a:r>
            <a:r>
              <a:rPr lang="en-US" sz="1200" dirty="0"/>
              <a:t>Then ask:  “Do our words and pictures answer the question? “ </a:t>
            </a:r>
          </a:p>
          <a:p>
            <a:r>
              <a:rPr lang="en-US" sz="600" dirty="0"/>
              <a:t> </a:t>
            </a:r>
          </a:p>
          <a:p>
            <a:r>
              <a:rPr lang="en-US" sz="1200" dirty="0"/>
              <a:t>Have students complete the next constructed response question on blank paper.  Allow them to discuss and share their answers and their thinking</a:t>
            </a:r>
            <a:r>
              <a:rPr lang="en-US" sz="1200" dirty="0">
                <a:solidFill>
                  <a:srgbClr val="FF0000"/>
                </a:solidFill>
              </a:rPr>
              <a:t>.  </a:t>
            </a:r>
            <a:endParaRPr lang="en-US" sz="600" b="1" dirty="0"/>
          </a:p>
          <a:p>
            <a:r>
              <a:rPr lang="en-US" sz="1200" b="1" dirty="0"/>
              <a:t>Repeat the process for the informational text:  </a:t>
            </a:r>
            <a:r>
              <a:rPr lang="en-US" sz="1200" b="1" i="1" u="sng" dirty="0" smtClean="0"/>
              <a:t>Spinning Storm </a:t>
            </a:r>
            <a:r>
              <a:rPr lang="en-US" sz="1200" b="1" dirty="0"/>
              <a:t>and all Writing and Language prompts</a:t>
            </a:r>
            <a:r>
              <a:rPr lang="en-US" sz="1700" b="1" dirty="0"/>
              <a:t>.</a:t>
            </a:r>
          </a:p>
        </p:txBody>
      </p:sp>
    </p:spTree>
    <p:extLst>
      <p:ext uri="{BB962C8B-B14F-4D97-AF65-F5344CB8AC3E}">
        <p14:creationId xmlns:p14="http://schemas.microsoft.com/office/powerpoint/2010/main" val="933388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87004361"/>
              </p:ext>
            </p:extLst>
          </p:nvPr>
        </p:nvGraphicFramePr>
        <p:xfrm>
          <a:off x="345441" y="1089660"/>
          <a:ext cx="7148010" cy="5906859"/>
        </p:xfrm>
        <a:graphic>
          <a:graphicData uri="http://schemas.openxmlformats.org/drawingml/2006/table">
            <a:tbl>
              <a:tblPr firstRow="1" firstCol="1" bandRow="1"/>
              <a:tblGrid>
                <a:gridCol w="930089"/>
                <a:gridCol w="6217921"/>
              </a:tblGrid>
              <a:tr h="847311">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prstClr val="black"/>
                          </a:solidFill>
                          <a:effectLst/>
                          <a:uLnTx/>
                          <a:uFillTx/>
                          <a:latin typeface="+mn-lt"/>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are right and wrong answers, constructed responses are more difficult to assess.  Overall consistency of intent based on most of your student responses can guide you. </a:t>
                      </a:r>
                      <a:endParaRPr kumimoji="0" lang="en-US" sz="1300" b="0" i="1" u="none" strike="noStrike" kern="1200" cap="none" spc="0" normalizeH="0" baseline="0" noProof="0" dirty="0" smtClean="0">
                        <a:ln>
                          <a:noFill/>
                        </a:ln>
                        <a:solidFill>
                          <a:prstClr val="black"/>
                        </a:solidFill>
                        <a:effectLst/>
                        <a:uLnTx/>
                        <a:uFillTx/>
                        <a:latin typeface="+mn-lt"/>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310863">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u="none" dirty="0" smtClean="0">
                          <a:effectLst>
                            <a:outerShdw blurRad="38100" dist="38100" dir="2700000" algn="tl">
                              <a:srgbClr val="000000">
                                <a:alpha val="43137"/>
                              </a:srgbClr>
                            </a:outerShdw>
                          </a:effectLst>
                        </a:rPr>
                        <a:t>Quarter 1 CFA Constructed Response Answer Key</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49231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kern="1200" dirty="0">
                          <a:solidFill>
                            <a:srgbClr val="000000"/>
                          </a:solidFill>
                          <a:effectLst/>
                          <a:latin typeface="+mn-lt"/>
                          <a:ea typeface="Times New Roman"/>
                          <a:cs typeface="Arial"/>
                        </a:rPr>
                        <a:t>Standard </a:t>
                      </a:r>
                      <a:r>
                        <a:rPr lang="en-US" sz="1500" b="1" kern="1200" dirty="0" smtClean="0">
                          <a:solidFill>
                            <a:srgbClr val="000000"/>
                          </a:solidFill>
                          <a:effectLst/>
                          <a:latin typeface="+mn-lt"/>
                          <a:ea typeface="Times New Roman"/>
                          <a:cs typeface="Arial"/>
                        </a:rPr>
                        <a:t>RL1.2</a:t>
                      </a:r>
                      <a:r>
                        <a:rPr lang="en-US" sz="1500" b="1" kern="1200" dirty="0">
                          <a:solidFill>
                            <a:srgbClr val="000000"/>
                          </a:solidFill>
                          <a:effectLst/>
                          <a:latin typeface="+mn-lt"/>
                          <a:ea typeface="Times New Roman"/>
                          <a:cs typeface="Arial"/>
                        </a:rPr>
                        <a:t>:   2 Point Short Reading Constructed Response </a:t>
                      </a:r>
                      <a:r>
                        <a:rPr lang="en-US" sz="1500" b="1" kern="1200" dirty="0" smtClean="0">
                          <a:solidFill>
                            <a:srgbClr val="000000"/>
                          </a:solidFill>
                          <a:effectLst/>
                          <a:latin typeface="+mn-lt"/>
                          <a:ea typeface="Times New Roman"/>
                          <a:cs typeface="Arial"/>
                        </a:rPr>
                        <a:t>Rubric</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RL.1.2  Retell stories, including key details, and demonstrate understanding of their central message or lesson.</a:t>
                      </a:r>
                      <a:endParaRPr lang="en-US" sz="1200" dirty="0" smtClean="0">
                        <a:effectLst/>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78503">
                <a:tc gridSpan="2">
                  <a:txBody>
                    <a:bodyPr/>
                    <a:lstStyle/>
                    <a:p>
                      <a:pPr marL="0" marR="0" algn="l">
                        <a:lnSpc>
                          <a:spcPct val="100000"/>
                        </a:lnSpc>
                        <a:spcBef>
                          <a:spcPts val="0"/>
                        </a:spcBef>
                        <a:spcAft>
                          <a:spcPts val="0"/>
                        </a:spcAft>
                      </a:pPr>
                      <a:r>
                        <a:rPr lang="en-US" sz="1300" b="1" kern="1200" dirty="0">
                          <a:solidFill>
                            <a:srgbClr val="000000"/>
                          </a:solidFill>
                          <a:effectLst/>
                          <a:latin typeface="+mn-lt"/>
                          <a:ea typeface="Times New Roman"/>
                          <a:cs typeface="Arial"/>
                        </a:rPr>
                        <a:t>Question (prompt</a:t>
                      </a:r>
                      <a:r>
                        <a:rPr lang="en-US" sz="1300" b="1" kern="1200" dirty="0" smtClean="0">
                          <a:solidFill>
                            <a:srgbClr val="000000"/>
                          </a:solidFill>
                          <a:effectLst/>
                          <a:latin typeface="+mn-lt"/>
                          <a:ea typeface="Times New Roman"/>
                          <a:cs typeface="Arial"/>
                        </a:rPr>
                        <a:t>)</a:t>
                      </a:r>
                      <a:r>
                        <a:rPr lang="en-US" sz="1300" b="1" kern="1200" baseline="0" dirty="0" smtClean="0">
                          <a:solidFill>
                            <a:srgbClr val="000000"/>
                          </a:solidFill>
                          <a:effectLst/>
                          <a:latin typeface="+mn-lt"/>
                          <a:ea typeface="Times New Roman"/>
                          <a:cs typeface="Arial"/>
                        </a:rPr>
                        <a:t> #7</a:t>
                      </a:r>
                    </a:p>
                    <a:p>
                      <a:pPr marL="0" marR="0" algn="l">
                        <a:lnSpc>
                          <a:spcPct val="100000"/>
                        </a:lnSpc>
                        <a:spcBef>
                          <a:spcPts val="0"/>
                        </a:spcBef>
                        <a:spcAft>
                          <a:spcPts val="0"/>
                        </a:spcAft>
                      </a:pPr>
                      <a:r>
                        <a:rPr lang="en-US" sz="1500" b="1" kern="1200" baseline="0" dirty="0" smtClean="0">
                          <a:solidFill>
                            <a:srgbClr val="000000"/>
                          </a:solidFill>
                          <a:effectLst/>
                          <a:latin typeface="+mn-lt"/>
                          <a:ea typeface="Times New Roman"/>
                          <a:cs typeface="Arial"/>
                        </a:rPr>
                        <a:t>What is the main idea of </a:t>
                      </a:r>
                      <a:r>
                        <a:rPr lang="en-US" sz="1500" b="1" i="1" u="sng" kern="1200" baseline="0" dirty="0" smtClean="0">
                          <a:solidFill>
                            <a:srgbClr val="000000"/>
                          </a:solidFill>
                          <a:effectLst/>
                          <a:latin typeface="+mn-lt"/>
                          <a:ea typeface="Times New Roman"/>
                          <a:cs typeface="Arial"/>
                        </a:rPr>
                        <a:t>The Storm</a:t>
                      </a:r>
                      <a:r>
                        <a:rPr lang="en-US" sz="1500" b="1" kern="1200" baseline="0" dirty="0" smtClean="0">
                          <a:solidFill>
                            <a:srgbClr val="000000"/>
                          </a:solidFill>
                          <a:effectLst/>
                          <a:latin typeface="+mn-lt"/>
                          <a:ea typeface="Times New Roman"/>
                          <a:cs typeface="Arial"/>
                        </a:rPr>
                        <a:t>? Write and draw to show your answer.</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853151">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n-US" sz="1100" b="1" i="0" u="none" strike="noStrike" kern="1200" cap="none" spc="0" normalizeH="0" baseline="0" noProof="0" dirty="0" smtClean="0">
                          <a:ln>
                            <a:noFill/>
                          </a:ln>
                          <a:solidFill>
                            <a:srgbClr val="000000"/>
                          </a:solidFill>
                          <a:effectLst/>
                          <a:uLnTx/>
                          <a:uFillTx/>
                          <a:latin typeface="+mn-lt"/>
                          <a:ea typeface="Times New Roman"/>
                          <a:cs typeface="Arial"/>
                        </a:rPr>
                        <a:t>Directions for Scoring Notes:  </a:t>
                      </a:r>
                      <a:r>
                        <a:rPr kumimoji="0" lang="en-US" sz="1100" b="0" i="0" u="none" strike="noStrike" kern="1200" cap="none" spc="0" normalizeH="0" baseline="0" noProof="0" dirty="0" smtClean="0">
                          <a:ln>
                            <a:noFill/>
                          </a:ln>
                          <a:solidFill>
                            <a:srgbClr val="000000"/>
                          </a:solidFill>
                          <a:effectLst/>
                          <a:uLnTx/>
                          <a:uFillTx/>
                          <a:latin typeface="+mn-lt"/>
                          <a:ea typeface="Times New Roman"/>
                          <a:cs typeface="Arial"/>
                        </a:rPr>
                        <a:t>Write an overview of what students could include in a proficient response with examples from the text.  Be very specific and “lengthy.”</a:t>
                      </a:r>
                      <a:r>
                        <a:rPr kumimoji="0" lang="en-US" sz="1100" b="0" i="0" u="none" strike="noStrike" kern="1200" cap="none" spc="0" normalizeH="0" baseline="0" noProof="0" dirty="0" smtClean="0">
                          <a:ln>
                            <a:noFill/>
                          </a:ln>
                          <a:solidFill>
                            <a:prstClr val="black"/>
                          </a:solidFill>
                          <a:effectLst/>
                          <a:uLnTx/>
                          <a:uFillTx/>
                          <a:latin typeface="+mn-lt"/>
                        </a:rPr>
                        <a:t> </a:t>
                      </a:r>
                    </a:p>
                    <a:p>
                      <a:pPr marL="0" marR="0" lvl="0" indent="0" algn="ctr" defTabSz="966612" rtl="0" eaLnBrk="1" fontAlgn="auto" latinLnBrk="0" hangingPunct="1">
                        <a:lnSpc>
                          <a:spcPct val="100000"/>
                        </a:lnSpc>
                        <a:spcBef>
                          <a:spcPts val="0"/>
                        </a:spcBef>
                        <a:spcAft>
                          <a:spcPts val="0"/>
                        </a:spcAft>
                        <a:buClrTx/>
                        <a:buSzTx/>
                        <a:buFontTx/>
                        <a:buNone/>
                        <a:tabLst/>
                        <a:defRPr sz="1800" b="0" i="0"/>
                      </a:pPr>
                      <a:r>
                        <a:rPr kumimoji="0" lang="en-US" sz="1100" b="1" i="1" u="sng" strike="noStrike" kern="1200" cap="none" spc="0" normalizeH="0" baseline="0" noProof="0" dirty="0" smtClean="0">
                          <a:ln>
                            <a:noFill/>
                          </a:ln>
                          <a:solidFill>
                            <a:prstClr val="black"/>
                          </a:solidFill>
                          <a:effectLst/>
                          <a:uLnTx/>
                          <a:uFillTx/>
                          <a:latin typeface="+mn-lt"/>
                        </a:rPr>
                        <a:t>Teacher Language and Scoring Notes:</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n-US" sz="1100" b="1" i="0" u="sng" strike="noStrike" kern="1200" cap="none" spc="0" normalizeH="0" baseline="0" noProof="0" dirty="0" smtClean="0">
                          <a:ln>
                            <a:noFill/>
                          </a:ln>
                          <a:solidFill>
                            <a:prstClr val="black"/>
                          </a:solidFill>
                          <a:effectLst/>
                          <a:uLnTx/>
                          <a:uFillTx/>
                          <a:latin typeface="+mn-lt"/>
                        </a:rPr>
                        <a:t>Sufficient Evidence </a:t>
                      </a:r>
                      <a:r>
                        <a:rPr kumimoji="0" lang="en-US" sz="1100" b="1" i="0" u="none" strike="noStrike" kern="1200" cap="none" spc="0" normalizeH="0" baseline="0" noProof="0" dirty="0" smtClean="0">
                          <a:ln>
                            <a:noFill/>
                          </a:ln>
                          <a:solidFill>
                            <a:prstClr val="black"/>
                          </a:solidFill>
                          <a:effectLst/>
                          <a:uLnTx/>
                          <a:uFillTx/>
                          <a:latin typeface="+mn-lt"/>
                        </a:rPr>
                        <a:t>(general idea) </a:t>
                      </a:r>
                      <a:r>
                        <a:rPr kumimoji="0" lang="en-US" sz="1100" b="0" i="0" u="none" strike="noStrike" kern="1200" cap="none" spc="0" normalizeH="0" baseline="0" noProof="0" dirty="0" smtClean="0">
                          <a:ln>
                            <a:noFill/>
                          </a:ln>
                          <a:solidFill>
                            <a:prstClr val="black"/>
                          </a:solidFill>
                          <a:effectLst/>
                          <a:uLnTx/>
                          <a:uFillTx/>
                          <a:latin typeface="+mn-lt"/>
                        </a:rPr>
                        <a:t>of the prompt would include information in writing and drawing about what the main idea of </a:t>
                      </a:r>
                      <a:r>
                        <a:rPr kumimoji="0" lang="en-US" sz="1100" b="1" i="1" u="sng" strike="noStrike" kern="1200" cap="none" spc="0" normalizeH="0" baseline="0" noProof="0" dirty="0" smtClean="0">
                          <a:ln>
                            <a:noFill/>
                          </a:ln>
                          <a:solidFill>
                            <a:prstClr val="black"/>
                          </a:solidFill>
                          <a:effectLst/>
                          <a:uLnTx/>
                          <a:uFillTx/>
                          <a:latin typeface="+mn-lt"/>
                        </a:rPr>
                        <a:t>The Storm</a:t>
                      </a:r>
                      <a:r>
                        <a:rPr kumimoji="0" lang="en-US" sz="1100" b="1" i="1" u="none" strike="noStrike" kern="1200" cap="none" spc="0" normalizeH="0" baseline="0" noProof="0" dirty="0" smtClean="0">
                          <a:ln>
                            <a:noFill/>
                          </a:ln>
                          <a:solidFill>
                            <a:prstClr val="black"/>
                          </a:solidFill>
                          <a:effectLst/>
                          <a:uLnTx/>
                          <a:uFillTx/>
                          <a:latin typeface="+mn-lt"/>
                        </a:rPr>
                        <a:t> </a:t>
                      </a:r>
                      <a:r>
                        <a:rPr kumimoji="0" lang="en-US" sz="1100" b="0" i="0" u="none" strike="noStrike" kern="1200" cap="none" spc="0" normalizeH="0" baseline="0" noProof="0" dirty="0" smtClean="0">
                          <a:ln>
                            <a:noFill/>
                          </a:ln>
                          <a:solidFill>
                            <a:prstClr val="black"/>
                          </a:solidFill>
                          <a:effectLst/>
                          <a:uLnTx/>
                          <a:uFillTx/>
                          <a:latin typeface="+mn-lt"/>
                        </a:rPr>
                        <a:t>is. Students must identify the main idea in some way to score on this question. This is a </a:t>
                      </a:r>
                      <a:r>
                        <a:rPr kumimoji="0" lang="en-US" sz="1100" b="1" i="0" u="none" strike="noStrike" kern="1200" cap="none" spc="0" normalizeH="0" baseline="0" noProof="0" dirty="0" smtClean="0">
                          <a:ln>
                            <a:noFill/>
                          </a:ln>
                          <a:solidFill>
                            <a:prstClr val="black"/>
                          </a:solidFill>
                          <a:effectLst/>
                          <a:uLnTx/>
                          <a:uFillTx/>
                          <a:latin typeface="+mn-lt"/>
                        </a:rPr>
                        <a:t>DOK-2 </a:t>
                      </a:r>
                      <a:r>
                        <a:rPr kumimoji="0" lang="en-US" sz="1100" b="0" i="0" u="none" strike="noStrike" kern="1200" cap="none" spc="0" normalizeH="0" baseline="0" noProof="0" dirty="0" smtClean="0">
                          <a:ln>
                            <a:noFill/>
                          </a:ln>
                          <a:solidFill>
                            <a:prstClr val="black"/>
                          </a:solidFill>
                          <a:effectLst/>
                          <a:uLnTx/>
                          <a:uFillTx/>
                          <a:latin typeface="+mn-lt"/>
                        </a:rPr>
                        <a:t>question so students should respond with more information to explain.</a:t>
                      </a:r>
                      <a:endParaRPr kumimoji="0" lang="en-US" sz="1100" b="1" i="0" u="none" strike="noStrike" kern="1200" cap="none" spc="0" normalizeH="0" baseline="0" noProof="0" dirty="0" smtClean="0">
                        <a:ln>
                          <a:noFill/>
                        </a:ln>
                        <a:solidFill>
                          <a:prstClr val="black"/>
                        </a:solidFill>
                        <a:effectLst/>
                        <a:uLnTx/>
                        <a:uFillTx/>
                        <a:latin typeface="+mn-lt"/>
                      </a:endParaRPr>
                    </a:p>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n-US" sz="1100" b="1" i="0" u="sng" strike="noStrike" kern="1200" cap="none" spc="0" normalizeH="0" baseline="0" noProof="0" dirty="0" smtClean="0">
                          <a:ln>
                            <a:noFill/>
                          </a:ln>
                          <a:solidFill>
                            <a:prstClr val="black"/>
                          </a:solidFill>
                          <a:effectLst/>
                          <a:uLnTx/>
                          <a:uFillTx/>
                          <a:latin typeface="+mn-lt"/>
                        </a:rPr>
                        <a:t>Specific Identifications </a:t>
                      </a:r>
                      <a:r>
                        <a:rPr kumimoji="0" lang="en-US" sz="1100" b="1" i="0" u="none" strike="noStrike" kern="1200" cap="none" spc="0" normalizeH="0" baseline="0" noProof="0" dirty="0" smtClean="0">
                          <a:ln>
                            <a:noFill/>
                          </a:ln>
                          <a:solidFill>
                            <a:prstClr val="black"/>
                          </a:solidFill>
                          <a:effectLst/>
                          <a:uLnTx/>
                          <a:uFillTx/>
                          <a:latin typeface="+mn-lt"/>
                        </a:rPr>
                        <a:t>(supporting details)</a:t>
                      </a:r>
                      <a:r>
                        <a:rPr kumimoji="0" lang="en-US" sz="1100" b="0" i="0" u="none" strike="noStrike" kern="1200" cap="none" spc="0" normalizeH="0" baseline="0" noProof="0" dirty="0" smtClean="0">
                          <a:ln>
                            <a:noFill/>
                          </a:ln>
                          <a:solidFill>
                            <a:prstClr val="black"/>
                          </a:solidFill>
                          <a:effectLst/>
                          <a:uLnTx/>
                          <a:uFillTx/>
                          <a:latin typeface="+mn-lt"/>
                        </a:rPr>
                        <a:t> to support the main idea would include any information to support that the main idea is about a child’s experience during a storm.  These could include (1) dark clouds, (2) strong winds, (3) moving clouds, (4) lightning flashes and (5) thunder crashing.</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n-US" sz="1100" b="1" i="0" u="sng" strike="noStrike" kern="1200" cap="none" spc="0" normalizeH="0" baseline="0" noProof="0" dirty="0" smtClean="0">
                          <a:ln>
                            <a:noFill/>
                          </a:ln>
                          <a:solidFill>
                            <a:prstClr val="black"/>
                          </a:solidFill>
                          <a:effectLst/>
                          <a:uLnTx/>
                          <a:uFillTx/>
                          <a:latin typeface="+mn-lt"/>
                        </a:rPr>
                        <a:t>Specific: </a:t>
                      </a:r>
                      <a:r>
                        <a:rPr kumimoji="0" lang="en-US" sz="1100" b="1" i="0" u="sng" strike="noStrike" kern="1200" cap="none" spc="0" normalizeH="0" baseline="0" noProof="0" dirty="0" smtClean="0">
                          <a:ln>
                            <a:noFill/>
                          </a:ln>
                          <a:solidFill>
                            <a:prstClr val="black"/>
                          </a:solidFill>
                          <a:effectLst/>
                          <a:uLnTx/>
                          <a:uFill>
                            <a:solidFill/>
                          </a:uFill>
                          <a:latin typeface="+mn-lt"/>
                        </a:rPr>
                        <a:t>Full Support</a:t>
                      </a:r>
                      <a:r>
                        <a:rPr kumimoji="0" lang="en-US" sz="1100" b="0" i="0" u="none" strike="noStrike" kern="1200" cap="none" spc="0" normalizeH="0" baseline="0" noProof="0" dirty="0" smtClean="0">
                          <a:ln>
                            <a:noFill/>
                          </a:ln>
                          <a:solidFill>
                            <a:prstClr val="black"/>
                          </a:solidFill>
                          <a:effectLst/>
                          <a:uLnTx/>
                          <a:uFill>
                            <a:solidFill/>
                          </a:uFill>
                          <a:latin typeface="+mn-lt"/>
                        </a:rPr>
                        <a:t> other details that could support the evidence of the main idea might include (1) the child was looking out the window and saw the storm coming and (2) the sun came out after the storm and he/she went outside.</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n-US" sz="1100" b="1" i="0" u="none" strike="noStrike" kern="1200" cap="none" spc="0" normalizeH="0" baseline="0" noProof="0" dirty="0" smtClean="0">
                          <a:ln>
                            <a:noFill/>
                          </a:ln>
                          <a:solidFill>
                            <a:prstClr val="black"/>
                          </a:solidFill>
                          <a:effectLst/>
                          <a:uLnTx/>
                          <a:uFill>
                            <a:solidFill/>
                          </a:uFill>
                          <a:latin typeface="+mn-lt"/>
                        </a:rPr>
                        <a:t>Note</a:t>
                      </a:r>
                      <a:r>
                        <a:rPr kumimoji="0" lang="en-US" sz="1100" b="0" i="0" u="none" strike="noStrike" kern="1200" cap="none" spc="0" normalizeH="0" baseline="0" noProof="0" dirty="0" smtClean="0">
                          <a:ln>
                            <a:noFill/>
                          </a:ln>
                          <a:solidFill>
                            <a:prstClr val="black"/>
                          </a:solidFill>
                          <a:effectLst/>
                          <a:uLnTx/>
                          <a:uFill>
                            <a:solidFill/>
                          </a:uFill>
                          <a:latin typeface="+mn-lt"/>
                        </a:rPr>
                        <a:t>:  Any drawings or words that represent something found explicitly in the text to support the prompt is acceptable.</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64075">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2</a:t>
                      </a:r>
                      <a:endParaRPr lang="en-US" sz="2600" b="1"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The student gives a proficient response by stating in some way the main idea of </a:t>
                      </a:r>
                      <a:r>
                        <a:rPr kumimoji="0" lang="en-US" sz="1000" b="1" i="1" u="sng" strike="noStrike" kern="1200" cap="none" spc="0" normalizeH="0" baseline="0" noProof="0" dirty="0" smtClean="0">
                          <a:ln>
                            <a:noFill/>
                          </a:ln>
                          <a:solidFill>
                            <a:prstClr val="black"/>
                          </a:solidFill>
                          <a:effectLst/>
                          <a:uLnTx/>
                          <a:uFillTx/>
                          <a:latin typeface="+mn-lt"/>
                          <a:ea typeface="Calibri"/>
                          <a:cs typeface="Verdana"/>
                        </a:rPr>
                        <a:t>The Storm </a:t>
                      </a: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using several details as evidence.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Verdana"/>
                        </a:rPr>
                        <a:t>The main idea of the story is that a little kid saw a storm coming and told what it was like.  He saw dark clouds moving to his house and lots of rain and loud thunder.  It was windy too. After the storm he went outside to play.</a:t>
                      </a:r>
                      <a:endParaRPr kumimoji="0" lang="en-US" sz="1200" b="0" i="0" u="none" strike="noStrike" kern="1200" cap="none" spc="0" normalizeH="0" baseline="0" noProof="0" dirty="0" smtClean="0">
                        <a:ln>
                          <a:noFill/>
                        </a:ln>
                        <a:solidFill>
                          <a:prstClr val="black"/>
                        </a:solidFill>
                        <a:effectLst/>
                        <a:uLnTx/>
                        <a:uFillTx/>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1447">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1</a:t>
                      </a:r>
                      <a:endParaRPr lang="en-US" sz="2600" b="1"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The student gives a partial response of the main idea of </a:t>
                      </a:r>
                      <a:r>
                        <a:rPr kumimoji="0" lang="en-US" sz="1000" b="1" i="1" u="sng" strike="noStrike" kern="1200" cap="none" spc="0" normalizeH="0" baseline="0" noProof="0" dirty="0" smtClean="0">
                          <a:ln>
                            <a:noFill/>
                          </a:ln>
                          <a:solidFill>
                            <a:prstClr val="black"/>
                          </a:solidFill>
                          <a:effectLst/>
                          <a:uLnTx/>
                          <a:uFillTx/>
                          <a:latin typeface="+mn-lt"/>
                          <a:ea typeface="Calibri"/>
                          <a:cs typeface="Verdana"/>
                        </a:rPr>
                        <a:t>The Storm </a:t>
                      </a: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uses  few details as evidence.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Verdana"/>
                        </a:rPr>
                        <a:t>This story is about loud thunder and lots of rain.  The girl saw a storm out the window.</a:t>
                      </a:r>
                      <a:endParaRPr kumimoji="0" lang="en-US" sz="1200" b="0" i="0" u="none" strike="noStrike" kern="1200" cap="none" spc="0" normalizeH="0" baseline="0" noProof="0" dirty="0" smtClean="0">
                        <a:ln>
                          <a:noFill/>
                        </a:ln>
                        <a:solidFill>
                          <a:prstClr val="black"/>
                        </a:solidFill>
                        <a:effectLst/>
                        <a:uLnTx/>
                        <a:uFillTx/>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78503">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0</a:t>
                      </a:r>
                      <a:endParaRPr lang="en-US" sz="2600" b="1"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The student gives no response about the main idea of </a:t>
                      </a:r>
                      <a:r>
                        <a:rPr kumimoji="0" lang="en-US" sz="1000" b="1" i="1" u="sng" strike="noStrike" kern="1200" cap="none" spc="0" normalizeH="0" baseline="0" noProof="0" dirty="0" smtClean="0">
                          <a:ln>
                            <a:noFill/>
                          </a:ln>
                          <a:solidFill>
                            <a:prstClr val="black"/>
                          </a:solidFill>
                          <a:effectLst/>
                          <a:uLnTx/>
                          <a:uFillTx/>
                          <a:latin typeface="+mn-lt"/>
                          <a:ea typeface="Calibri"/>
                          <a:cs typeface="Verdana"/>
                        </a:rPr>
                        <a:t>The Storm</a:t>
                      </a: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Verdana"/>
                        </a:rPr>
                        <a:t>I like to play outside in the rain.</a:t>
                      </a:r>
                      <a:endParaRPr kumimoji="0" lang="en-US" sz="1200" b="0" i="0" u="none" strike="noStrike" kern="1200" cap="none" spc="0" normalizeH="0" baseline="0" noProof="0" dirty="0" smtClean="0">
                        <a:ln>
                          <a:noFill/>
                        </a:ln>
                        <a:solidFill>
                          <a:prstClr val="black"/>
                        </a:solidFill>
                        <a:effectLst/>
                        <a:uLnTx/>
                        <a:uFillTx/>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2" name="Rectangle 1"/>
          <p:cNvSpPr/>
          <p:nvPr/>
        </p:nvSpPr>
        <p:spPr>
          <a:xfrm>
            <a:off x="5354320" y="6997465"/>
            <a:ext cx="2115820" cy="718430"/>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2" tIns="50941" rIns="101882" bIns="50941">
            <a:spAutoFit/>
          </a:bodyPr>
          <a:lstStyle/>
          <a:p>
            <a:r>
              <a:rPr lang="en-US" sz="1000" b="1" dirty="0"/>
              <a:t>RL.1.2</a:t>
            </a:r>
            <a:r>
              <a:rPr lang="en-US" sz="1000" dirty="0"/>
              <a:t> </a:t>
            </a:r>
          </a:p>
          <a:p>
            <a:r>
              <a:rPr lang="en-US" sz="1000" dirty="0"/>
              <a:t>Retell stories, including key details, and demonstrate understanding of their central message or lesson.</a:t>
            </a:r>
          </a:p>
        </p:txBody>
      </p:sp>
    </p:spTree>
    <p:extLst>
      <p:ext uri="{BB962C8B-B14F-4D97-AF65-F5344CB8AC3E}">
        <p14:creationId xmlns:p14="http://schemas.microsoft.com/office/powerpoint/2010/main" val="1685070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744855" y="2393093"/>
            <a:ext cx="205819" cy="410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82" tIns="50941" rIns="101882" bIns="50941" numCol="1" anchor="ctr" anchorCtr="0" compatLnSpc="1">
            <a:prstTxWarp prst="textNoShape">
              <a:avLst/>
            </a:prstTxWarp>
            <a:spAutoFit/>
          </a:bodyPr>
          <a:lstStyle/>
          <a:p>
            <a:pPr fontAlgn="base">
              <a:spcBef>
                <a:spcPct val="0"/>
              </a:spcBef>
              <a:spcAft>
                <a:spcPct val="0"/>
              </a:spcAft>
            </a:pPr>
            <a:endParaRPr lang="en-US" altLang="en-US" dirty="0">
              <a:latin typeface="Arial" pitchFamily="34" charset="0"/>
              <a:cs typeface="Arial" pitchFamily="34" charset="0"/>
            </a:endParaRPr>
          </a:p>
        </p:txBody>
      </p:sp>
      <p:sp>
        <p:nvSpPr>
          <p:cNvPr id="5" name="Rectangle 1"/>
          <p:cNvSpPr>
            <a:spLocks noChangeArrowheads="1"/>
          </p:cNvSpPr>
          <p:nvPr/>
        </p:nvSpPr>
        <p:spPr bwMode="auto">
          <a:xfrm>
            <a:off x="1119082" y="2382615"/>
            <a:ext cx="205819" cy="410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82" tIns="50941" rIns="101882" bIns="50941" numCol="1" anchor="ctr" anchorCtr="0" compatLnSpc="1">
            <a:prstTxWarp prst="textNoShape">
              <a:avLst/>
            </a:prstTxWarp>
            <a:spAutoFit/>
          </a:bodyPr>
          <a:lstStyle>
            <a:lvl1pPr fontAlgn="base">
              <a:spcBef>
                <a:spcPct val="0"/>
              </a:spcBef>
              <a:spcAft>
                <a:spcPct val="0"/>
              </a:spcAft>
              <a:tabLst>
                <a:tab pos="1511300" algn="l"/>
              </a:tabLst>
              <a:defRPr>
                <a:solidFill>
                  <a:schemeClr val="tx1"/>
                </a:solidFill>
                <a:latin typeface="Arial" pitchFamily="34" charset="0"/>
                <a:cs typeface="Arial" pitchFamily="34" charset="0"/>
              </a:defRPr>
            </a:lvl1pPr>
            <a:lvl2pPr fontAlgn="base">
              <a:spcBef>
                <a:spcPct val="0"/>
              </a:spcBef>
              <a:spcAft>
                <a:spcPct val="0"/>
              </a:spcAft>
              <a:tabLst>
                <a:tab pos="1511300" algn="l"/>
              </a:tabLst>
              <a:defRPr>
                <a:solidFill>
                  <a:schemeClr val="tx1"/>
                </a:solidFill>
                <a:latin typeface="Arial" pitchFamily="34" charset="0"/>
                <a:cs typeface="Arial" pitchFamily="34" charset="0"/>
              </a:defRPr>
            </a:lvl2pPr>
            <a:lvl3pPr fontAlgn="base">
              <a:spcBef>
                <a:spcPct val="0"/>
              </a:spcBef>
              <a:spcAft>
                <a:spcPct val="0"/>
              </a:spcAft>
              <a:tabLst>
                <a:tab pos="1511300" algn="l"/>
              </a:tabLst>
              <a:defRPr>
                <a:solidFill>
                  <a:schemeClr val="tx1"/>
                </a:solidFill>
                <a:latin typeface="Arial" pitchFamily="34" charset="0"/>
                <a:cs typeface="Arial" pitchFamily="34" charset="0"/>
              </a:defRPr>
            </a:lvl3pPr>
            <a:lvl4pPr fontAlgn="base">
              <a:spcBef>
                <a:spcPct val="0"/>
              </a:spcBef>
              <a:spcAft>
                <a:spcPct val="0"/>
              </a:spcAft>
              <a:tabLst>
                <a:tab pos="1511300" algn="l"/>
              </a:tabLst>
              <a:defRPr>
                <a:solidFill>
                  <a:schemeClr val="tx1"/>
                </a:solidFill>
                <a:latin typeface="Arial" pitchFamily="34" charset="0"/>
                <a:cs typeface="Arial" pitchFamily="34" charset="0"/>
              </a:defRPr>
            </a:lvl4pPr>
            <a:lvl5pPr fontAlgn="base">
              <a:spcBef>
                <a:spcPct val="0"/>
              </a:spcBef>
              <a:spcAft>
                <a:spcPct val="0"/>
              </a:spcAft>
              <a:tabLst>
                <a:tab pos="1511300" algn="l"/>
              </a:tabLst>
              <a:defRPr>
                <a:solidFill>
                  <a:schemeClr val="tx1"/>
                </a:solidFill>
                <a:latin typeface="Arial" pitchFamily="34" charset="0"/>
                <a:cs typeface="Arial" pitchFamily="34" charset="0"/>
              </a:defRPr>
            </a:lvl5pPr>
            <a:lvl6pPr fontAlgn="base">
              <a:spcBef>
                <a:spcPct val="0"/>
              </a:spcBef>
              <a:spcAft>
                <a:spcPct val="0"/>
              </a:spcAft>
              <a:tabLst>
                <a:tab pos="1511300" algn="l"/>
              </a:tabLst>
              <a:defRPr>
                <a:solidFill>
                  <a:schemeClr val="tx1"/>
                </a:solidFill>
                <a:latin typeface="Arial" pitchFamily="34" charset="0"/>
                <a:cs typeface="Arial" pitchFamily="34" charset="0"/>
              </a:defRPr>
            </a:lvl6pPr>
            <a:lvl7pPr fontAlgn="base">
              <a:spcBef>
                <a:spcPct val="0"/>
              </a:spcBef>
              <a:spcAft>
                <a:spcPct val="0"/>
              </a:spcAft>
              <a:tabLst>
                <a:tab pos="1511300" algn="l"/>
              </a:tabLst>
              <a:defRPr>
                <a:solidFill>
                  <a:schemeClr val="tx1"/>
                </a:solidFill>
                <a:latin typeface="Arial" pitchFamily="34" charset="0"/>
                <a:cs typeface="Arial" pitchFamily="34" charset="0"/>
              </a:defRPr>
            </a:lvl7pPr>
            <a:lvl8pPr fontAlgn="base">
              <a:spcBef>
                <a:spcPct val="0"/>
              </a:spcBef>
              <a:spcAft>
                <a:spcPct val="0"/>
              </a:spcAft>
              <a:tabLst>
                <a:tab pos="1511300" algn="l"/>
              </a:tabLst>
              <a:defRPr>
                <a:solidFill>
                  <a:schemeClr val="tx1"/>
                </a:solidFill>
                <a:latin typeface="Arial" pitchFamily="34" charset="0"/>
                <a:cs typeface="Arial" pitchFamily="34" charset="0"/>
              </a:defRPr>
            </a:lvl8pPr>
            <a:lvl9pPr fontAlgn="base">
              <a:spcBef>
                <a:spcPct val="0"/>
              </a:spcBef>
              <a:spcAft>
                <a:spcPct val="0"/>
              </a:spcAft>
              <a:tabLst>
                <a:tab pos="1511300" algn="l"/>
              </a:tabLst>
              <a:defRPr>
                <a:solidFill>
                  <a:schemeClr val="tx1"/>
                </a:solidFill>
                <a:latin typeface="Arial" pitchFamily="34" charset="0"/>
                <a:cs typeface="Arial" pitchFamily="34" charset="0"/>
              </a:defRPr>
            </a:lvl9pPr>
          </a:lstStyle>
          <a:p>
            <a:pPr>
              <a:tabLst>
                <a:tab pos="1683890" algn="l"/>
              </a:tabLst>
            </a:pPr>
            <a:endParaRPr lang="en-US" altLang="en-US" dirty="0"/>
          </a:p>
        </p:txBody>
      </p:sp>
      <p:graphicFrame>
        <p:nvGraphicFramePr>
          <p:cNvPr id="7" name="Table 6"/>
          <p:cNvGraphicFramePr>
            <a:graphicFrameLocks noGrp="1"/>
          </p:cNvGraphicFramePr>
          <p:nvPr>
            <p:extLst>
              <p:ext uri="{D42A27DB-BD31-4B8C-83A1-F6EECF244321}">
                <p14:modId xmlns:p14="http://schemas.microsoft.com/office/powerpoint/2010/main" val="1614553824"/>
              </p:ext>
            </p:extLst>
          </p:nvPr>
        </p:nvGraphicFramePr>
        <p:xfrm>
          <a:off x="345440" y="754380"/>
          <a:ext cx="6995160" cy="6557772"/>
        </p:xfrm>
        <a:graphic>
          <a:graphicData uri="http://schemas.openxmlformats.org/drawingml/2006/table">
            <a:tbl>
              <a:tblPr firstRow="1" firstCol="1" bandRow="1"/>
              <a:tblGrid>
                <a:gridCol w="967413"/>
                <a:gridCol w="6027747"/>
              </a:tblGrid>
              <a:tr h="838200">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prstClr val="black"/>
                          </a:solidFill>
                          <a:effectLst/>
                          <a:uLnTx/>
                          <a:uFillTx/>
                          <a:latin typeface="+mn-lt"/>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 </a:t>
                      </a:r>
                      <a:endParaRPr kumimoji="0" lang="en-US" sz="1300" b="0" i="1" u="none" strike="noStrike" kern="1200" cap="none" spc="0" normalizeH="0" baseline="0" noProof="0" dirty="0" smtClean="0">
                        <a:ln>
                          <a:noFill/>
                        </a:ln>
                        <a:solidFill>
                          <a:prstClr val="black"/>
                        </a:solidFill>
                        <a:effectLst/>
                        <a:uLnTx/>
                        <a:uFillTx/>
                        <a:latin typeface="+mn-lt"/>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0175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u="none" dirty="0" smtClean="0">
                          <a:effectLst>
                            <a:outerShdw blurRad="38100" dist="38100" dir="2700000" algn="tl">
                              <a:srgbClr val="000000">
                                <a:alpha val="43137"/>
                              </a:srgbClr>
                            </a:outerShdw>
                          </a:effectLst>
                        </a:rPr>
                        <a:t>Quarter 1 CFA </a:t>
                      </a:r>
                      <a:r>
                        <a:rPr lang="en-US" sz="2000" b="1" u="sng" dirty="0" smtClean="0">
                          <a:effectLst>
                            <a:outerShdw blurRad="38100" dist="38100" dir="2700000" algn="tl">
                              <a:srgbClr val="000000">
                                <a:alpha val="43137"/>
                              </a:srgbClr>
                            </a:outerShdw>
                          </a:effectLst>
                        </a:rPr>
                        <a:t>Constructed Response </a:t>
                      </a:r>
                      <a:r>
                        <a:rPr lang="en-US" sz="2000" b="1" u="none" dirty="0" smtClean="0">
                          <a:effectLst>
                            <a:outerShdw blurRad="38100" dist="38100" dir="2700000" algn="tl">
                              <a:srgbClr val="000000">
                                <a:alpha val="43137"/>
                              </a:srgbClr>
                            </a:outerShdw>
                          </a:effectLst>
                        </a:rPr>
                        <a:t>Answer Key</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68808">
                <a:tc gridSpan="2">
                  <a:txBody>
                    <a:bodyPr/>
                    <a:lstStyle/>
                    <a:p>
                      <a:r>
                        <a:rPr lang="en-US" sz="1200" b="1" kern="1200" dirty="0" smtClean="0">
                          <a:solidFill>
                            <a:srgbClr val="000000"/>
                          </a:solidFill>
                          <a:effectLst/>
                          <a:latin typeface="+mn-lt"/>
                          <a:ea typeface="Times New Roman"/>
                          <a:cs typeface="Times New Roman"/>
                        </a:rPr>
                        <a:t>Standard RL.1.3:   3 Point </a:t>
                      </a:r>
                      <a:r>
                        <a:rPr lang="en-US" sz="1200" b="1" u="sng" kern="1200" dirty="0" smtClean="0">
                          <a:solidFill>
                            <a:srgbClr val="000000"/>
                          </a:solidFill>
                          <a:effectLst/>
                          <a:latin typeface="+mn-lt"/>
                          <a:ea typeface="Times New Roman"/>
                          <a:cs typeface="Times New Roman"/>
                        </a:rPr>
                        <a:t>Reading Constructed Response </a:t>
                      </a:r>
                      <a:r>
                        <a:rPr lang="en-US" sz="1200" b="1" kern="1200" dirty="0" smtClean="0">
                          <a:solidFill>
                            <a:srgbClr val="000000"/>
                          </a:solidFill>
                          <a:effectLst/>
                          <a:latin typeface="+mn-lt"/>
                          <a:ea typeface="Times New Roman"/>
                          <a:cs typeface="Times New Roman"/>
                        </a:rPr>
                        <a:t>Rubric</a:t>
                      </a:r>
                      <a:endParaRPr lang="en-US" sz="1300" kern="1200" baseline="0" dirty="0" smtClean="0">
                        <a:solidFill>
                          <a:srgbClr val="000000"/>
                        </a:solidFill>
                        <a:effectLst/>
                        <a:latin typeface="+mn-lt"/>
                        <a:ea typeface="Times New Roman"/>
                        <a:cs typeface="Arial"/>
                      </a:endParaRPr>
                    </a:p>
                    <a:p>
                      <a:r>
                        <a:rPr lang="en-US" sz="1200" dirty="0" smtClean="0">
                          <a:latin typeface="+mn-lt"/>
                        </a:rPr>
                        <a:t>RL.1.3</a:t>
                      </a:r>
                      <a:r>
                        <a:rPr lang="en-US" sz="1200" baseline="0" dirty="0" smtClean="0">
                          <a:latin typeface="+mn-lt"/>
                        </a:rPr>
                        <a:t>  </a:t>
                      </a:r>
                      <a:r>
                        <a:rPr lang="en-US" sz="1200" dirty="0" smtClean="0">
                          <a:latin typeface="+mn-lt"/>
                        </a:rPr>
                        <a:t>Describe characters, settings, and major events in a story, using key details. </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560">
                <a:tc gridSpan="2">
                  <a:txBody>
                    <a:bodyPr/>
                    <a:lstStyle/>
                    <a:p>
                      <a:r>
                        <a:rPr lang="en-US" sz="1300" b="1" kern="1200" dirty="0">
                          <a:solidFill>
                            <a:srgbClr val="000000"/>
                          </a:solidFill>
                          <a:effectLst/>
                          <a:latin typeface="+mn-lt"/>
                          <a:ea typeface="Times New Roman"/>
                          <a:cs typeface="Times New Roman"/>
                        </a:rPr>
                        <a:t>Question (prompt</a:t>
                      </a:r>
                      <a:r>
                        <a:rPr lang="en-US" sz="1300" b="1" kern="1200" dirty="0" smtClean="0">
                          <a:solidFill>
                            <a:srgbClr val="000000"/>
                          </a:solidFill>
                          <a:effectLst/>
                          <a:latin typeface="+mn-lt"/>
                          <a:ea typeface="Times New Roman"/>
                          <a:cs typeface="Times New Roman"/>
                        </a:rPr>
                        <a:t>): #8</a:t>
                      </a:r>
                      <a:endParaRPr lang="en-US" sz="1300" kern="1200" baseline="0" dirty="0" smtClean="0">
                        <a:solidFill>
                          <a:srgbClr val="000000"/>
                        </a:solidFill>
                        <a:effectLst/>
                        <a:latin typeface="+mn-lt"/>
                        <a:ea typeface="Times New Roman"/>
                        <a:cs typeface="Arial"/>
                      </a:endParaRPr>
                    </a:p>
                    <a:p>
                      <a:pPr marL="0" marR="0" algn="l">
                        <a:lnSpc>
                          <a:spcPct val="100000"/>
                        </a:lnSpc>
                        <a:spcBef>
                          <a:spcPts val="0"/>
                        </a:spcBef>
                        <a:spcAft>
                          <a:spcPts val="0"/>
                        </a:spcAft>
                      </a:pPr>
                      <a:r>
                        <a:rPr lang="en-US" sz="1500" b="1" kern="1200" baseline="0" dirty="0" smtClean="0">
                          <a:solidFill>
                            <a:srgbClr val="000000"/>
                          </a:solidFill>
                          <a:effectLst/>
                          <a:latin typeface="+mn-lt"/>
                          <a:ea typeface="Times New Roman"/>
                          <a:cs typeface="Arial"/>
                        </a:rPr>
                        <a:t>Describe the setting in the story  </a:t>
                      </a:r>
                      <a:r>
                        <a:rPr lang="en-US" sz="1500" b="1" i="1" u="sng" kern="1200" baseline="0" dirty="0" smtClean="0">
                          <a:solidFill>
                            <a:srgbClr val="000000"/>
                          </a:solidFill>
                          <a:effectLst/>
                          <a:latin typeface="+mn-lt"/>
                          <a:ea typeface="Times New Roman"/>
                          <a:cs typeface="Arial"/>
                        </a:rPr>
                        <a:t>The Storm</a:t>
                      </a:r>
                      <a:r>
                        <a:rPr lang="en-US" sz="1500" b="1" kern="1200" baseline="0" dirty="0" smtClean="0">
                          <a:solidFill>
                            <a:srgbClr val="000000"/>
                          </a:solidFill>
                          <a:effectLst/>
                          <a:latin typeface="+mn-lt"/>
                          <a:ea typeface="Times New Roman"/>
                          <a:cs typeface="Arial"/>
                        </a:rPr>
                        <a:t>, and how it changed.  Write and draw to show your answer.</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400">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n-US" sz="1100" b="1" i="0" u="sng" strike="noStrike" kern="1200" cap="none" spc="0" normalizeH="0" baseline="0" noProof="0" dirty="0" smtClean="0">
                          <a:ln>
                            <a:noFill/>
                          </a:ln>
                          <a:solidFill>
                            <a:srgbClr val="000000"/>
                          </a:solidFill>
                          <a:effectLst/>
                          <a:uLnTx/>
                          <a:uFillTx/>
                          <a:latin typeface="+mn-lt"/>
                          <a:ea typeface="Times New Roman"/>
                          <a:cs typeface="Arial"/>
                        </a:rPr>
                        <a:t>Directions for Scoring Notes</a:t>
                      </a:r>
                      <a:r>
                        <a:rPr kumimoji="0" lang="en-US" sz="1100" b="0" i="0" u="none" strike="noStrike" kern="1200" cap="none" spc="0" normalizeH="0" baseline="0" noProof="0" dirty="0" smtClean="0">
                          <a:ln>
                            <a:noFill/>
                          </a:ln>
                          <a:solidFill>
                            <a:srgbClr val="000000"/>
                          </a:solidFill>
                          <a:effectLst/>
                          <a:uLnTx/>
                          <a:uFillTx/>
                          <a:latin typeface="+mn-lt"/>
                          <a:ea typeface="Times New Roman"/>
                          <a:cs typeface="Arial"/>
                        </a:rPr>
                        <a:t>:  Write an overview of what students could include in a proficient response with examples from the text.  Be very specific and “lengthy.”</a:t>
                      </a:r>
                      <a:r>
                        <a:rPr kumimoji="0" lang="en-US" sz="1100" b="0" i="0" u="none" strike="noStrike" kern="1200" cap="none" spc="0" normalizeH="0" baseline="0" noProof="0" dirty="0" smtClean="0">
                          <a:ln>
                            <a:noFill/>
                          </a:ln>
                          <a:solidFill>
                            <a:prstClr val="black"/>
                          </a:solidFill>
                          <a:effectLst/>
                          <a:uLnTx/>
                          <a:uFillTx/>
                          <a:latin typeface="+mn-lt"/>
                        </a:rPr>
                        <a:t> </a:t>
                      </a:r>
                    </a:p>
                    <a:p>
                      <a:pPr marL="0" marR="0" lvl="0" indent="0" algn="ctr" defTabSz="966612" rtl="0" eaLnBrk="1" fontAlgn="auto" latinLnBrk="0" hangingPunct="1">
                        <a:lnSpc>
                          <a:spcPct val="100000"/>
                        </a:lnSpc>
                        <a:spcBef>
                          <a:spcPts val="0"/>
                        </a:spcBef>
                        <a:spcAft>
                          <a:spcPts val="0"/>
                        </a:spcAft>
                        <a:buClrTx/>
                        <a:buSzTx/>
                        <a:buFontTx/>
                        <a:buNone/>
                        <a:tabLst/>
                        <a:defRPr sz="1800" b="0" i="0"/>
                      </a:pPr>
                      <a:r>
                        <a:rPr kumimoji="0" lang="en-US" sz="1100" b="1" i="1" u="sng" strike="noStrike" kern="1200" cap="none" spc="0" normalizeH="0" baseline="0" noProof="0" dirty="0" smtClean="0">
                          <a:ln>
                            <a:noFill/>
                          </a:ln>
                          <a:solidFill>
                            <a:prstClr val="black"/>
                          </a:solidFill>
                          <a:effectLst/>
                          <a:uLnTx/>
                          <a:uFillTx/>
                          <a:latin typeface="+mn-lt"/>
                        </a:rPr>
                        <a:t>Teacher Language and Scoring Notes:</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n-US" sz="1100" b="1" i="0" u="sng" strike="noStrike" kern="1200" cap="none" spc="0" normalizeH="0" baseline="0" noProof="0" dirty="0" smtClean="0">
                          <a:ln>
                            <a:noFill/>
                          </a:ln>
                          <a:solidFill>
                            <a:prstClr val="black"/>
                          </a:solidFill>
                          <a:effectLst/>
                          <a:uLnTx/>
                          <a:uFillTx/>
                          <a:latin typeface="+mn-lt"/>
                        </a:rPr>
                        <a:t>Sufficient Evidence </a:t>
                      </a:r>
                      <a:r>
                        <a:rPr kumimoji="0" lang="en-US" sz="1100" b="1" i="0" u="none" strike="noStrike" kern="1200" cap="none" spc="0" normalizeH="0" baseline="0" noProof="0" dirty="0" smtClean="0">
                          <a:ln>
                            <a:noFill/>
                          </a:ln>
                          <a:solidFill>
                            <a:prstClr val="black"/>
                          </a:solidFill>
                          <a:effectLst/>
                          <a:uLnTx/>
                          <a:uFillTx/>
                          <a:latin typeface="+mn-lt"/>
                        </a:rPr>
                        <a:t>(general idea) </a:t>
                      </a:r>
                      <a:r>
                        <a:rPr kumimoji="0" lang="en-US" sz="1100" b="0" i="0" u="none" strike="noStrike" kern="1200" cap="none" spc="0" normalizeH="0" baseline="0" noProof="0" dirty="0" smtClean="0">
                          <a:ln>
                            <a:noFill/>
                          </a:ln>
                          <a:solidFill>
                            <a:prstClr val="black"/>
                          </a:solidFill>
                          <a:effectLst/>
                          <a:uLnTx/>
                          <a:uFillTx/>
                          <a:latin typeface="+mn-lt"/>
                        </a:rPr>
                        <a:t>of the prompt would include a description of the setting in the story before, during and after the storm.</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n-US" sz="1100" b="1" i="0" u="sng" strike="noStrike" kern="1200" cap="none" spc="0" normalizeH="0" baseline="0" noProof="0" dirty="0" smtClean="0">
                          <a:ln>
                            <a:noFill/>
                          </a:ln>
                          <a:solidFill>
                            <a:prstClr val="black"/>
                          </a:solidFill>
                          <a:effectLst/>
                          <a:uLnTx/>
                          <a:uFillTx/>
                          <a:latin typeface="+mn-lt"/>
                        </a:rPr>
                        <a:t>Specific Identifications </a:t>
                      </a:r>
                      <a:r>
                        <a:rPr kumimoji="0" lang="en-US" sz="1100" b="1" i="0" u="none" strike="noStrike" kern="1200" cap="none" spc="0" normalizeH="0" baseline="0" noProof="0" dirty="0" smtClean="0">
                          <a:ln>
                            <a:noFill/>
                          </a:ln>
                          <a:solidFill>
                            <a:prstClr val="black"/>
                          </a:solidFill>
                          <a:effectLst/>
                          <a:uLnTx/>
                          <a:uFillTx/>
                          <a:latin typeface="+mn-lt"/>
                        </a:rPr>
                        <a:t>(supporting details)</a:t>
                      </a:r>
                      <a:r>
                        <a:rPr kumimoji="0" lang="en-US" sz="1100" b="0" i="0" u="none" strike="noStrike" kern="1200" cap="none" spc="0" normalizeH="0" baseline="0" noProof="0" dirty="0" smtClean="0">
                          <a:ln>
                            <a:noFill/>
                          </a:ln>
                          <a:solidFill>
                            <a:prstClr val="black"/>
                          </a:solidFill>
                          <a:effectLst/>
                          <a:uLnTx/>
                          <a:uFillTx/>
                          <a:latin typeface="+mn-lt"/>
                        </a:rPr>
                        <a:t> could include (1) looking out the window and seeing dark clouds, (2) the descriptions of the storm (may vary) and (3) the sun coming out after the storm.</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n-US" sz="1100" b="1" i="0" u="sng" strike="noStrike" kern="1200" cap="none" spc="0" normalizeH="0" baseline="0" noProof="0" dirty="0" smtClean="0">
                          <a:ln>
                            <a:noFill/>
                          </a:ln>
                          <a:solidFill>
                            <a:prstClr val="black"/>
                          </a:solidFill>
                          <a:effectLst/>
                          <a:uLnTx/>
                          <a:uFillTx/>
                          <a:latin typeface="+mn-lt"/>
                        </a:rPr>
                        <a:t>Specific</a:t>
                      </a:r>
                      <a:r>
                        <a:rPr kumimoji="0" lang="en-US" sz="1100" b="1" i="0" u="none" strike="noStrike" kern="1200" cap="none" spc="0" normalizeH="0" baseline="0" noProof="0" dirty="0" smtClean="0">
                          <a:ln>
                            <a:noFill/>
                          </a:ln>
                          <a:solidFill>
                            <a:prstClr val="black"/>
                          </a:solidFill>
                          <a:effectLst/>
                          <a:uLnTx/>
                          <a:uFillTx/>
                          <a:latin typeface="+mn-lt"/>
                        </a:rPr>
                        <a:t>: </a:t>
                      </a:r>
                      <a:r>
                        <a:rPr kumimoji="0" lang="en-US" sz="1100" b="1" i="0" u="sng" strike="noStrike" kern="1200" cap="none" spc="0" normalizeH="0" baseline="0" noProof="0" dirty="0" smtClean="0">
                          <a:ln>
                            <a:noFill/>
                          </a:ln>
                          <a:solidFill>
                            <a:prstClr val="black"/>
                          </a:solidFill>
                          <a:effectLst/>
                          <a:uLnTx/>
                          <a:uFill>
                            <a:solidFill/>
                          </a:uFill>
                          <a:latin typeface="+mn-lt"/>
                        </a:rPr>
                        <a:t>Full Support</a:t>
                      </a:r>
                      <a:r>
                        <a:rPr kumimoji="0" lang="en-US" sz="1100" b="0" i="0" u="none" strike="noStrike" kern="1200" cap="none" spc="0" normalizeH="0" baseline="0" noProof="0" dirty="0" smtClean="0">
                          <a:ln>
                            <a:noFill/>
                          </a:ln>
                          <a:solidFill>
                            <a:prstClr val="black"/>
                          </a:solidFill>
                          <a:effectLst/>
                          <a:uLnTx/>
                          <a:uFill>
                            <a:solidFill/>
                          </a:uFill>
                          <a:latin typeface="+mn-lt"/>
                        </a:rPr>
                        <a:t> other details that could support the setting may include how the storm moved over and around the house.</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n-US" sz="1100" b="1" i="0" u="none" strike="noStrike" kern="1200" cap="none" spc="0" normalizeH="0" baseline="0" noProof="0" dirty="0" smtClean="0">
                          <a:ln>
                            <a:noFill/>
                          </a:ln>
                          <a:solidFill>
                            <a:prstClr val="black"/>
                          </a:solidFill>
                          <a:effectLst/>
                          <a:uLnTx/>
                          <a:uFill>
                            <a:solidFill/>
                          </a:uFill>
                          <a:latin typeface="+mn-lt"/>
                        </a:rPr>
                        <a:t>Note</a:t>
                      </a:r>
                      <a:r>
                        <a:rPr kumimoji="0" lang="en-US" sz="1100" b="0" i="0" u="none" strike="noStrike" kern="1200" cap="none" spc="0" normalizeH="0" baseline="0" noProof="0" dirty="0" smtClean="0">
                          <a:ln>
                            <a:noFill/>
                          </a:ln>
                          <a:solidFill>
                            <a:prstClr val="black"/>
                          </a:solidFill>
                          <a:effectLst/>
                          <a:uLnTx/>
                          <a:uFill>
                            <a:solidFill/>
                          </a:uFill>
                          <a:latin typeface="+mn-lt"/>
                        </a:rPr>
                        <a:t>:  Any drawings or words that represent something found explicitly in the text to support the prompt is acceptable.</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2896">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3</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prstClr val="black"/>
                          </a:solidFill>
                          <a:effectLst/>
                          <a:uLnTx/>
                          <a:uFillTx/>
                          <a:latin typeface="+mn-lt"/>
                          <a:ea typeface="Calibri"/>
                          <a:cs typeface="Verdana"/>
                        </a:rPr>
                        <a:t>The student gives a proficient response by describing the setting in the story and how it changed using details specifically from the text.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Verdana"/>
                        </a:rPr>
                        <a:t>The story tells about how it looks outside.  So that is the setting but its also inside because that’s where the girl is but mostly outside.  She looked out the window and at first it was just dark clouds.  Then it was a big storm with thunder and lightning and wind.  At the end the rain stopped and the sun came out.  Now the setting is nice and sunny to play in.</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4088">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2</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prstClr val="black"/>
                          </a:solidFill>
                          <a:effectLst/>
                          <a:uLnTx/>
                          <a:uFillTx/>
                          <a:latin typeface="+mn-lt"/>
                          <a:ea typeface="Calibri"/>
                          <a:cs typeface="Verdana"/>
                        </a:rPr>
                        <a:t>The student gives a partial response by describing some of the setting in the story and how it changed using SOME details specifically from the text.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Verdana"/>
                        </a:rPr>
                        <a:t>It is raining outside really hard because there is a storm.  When it stops raining it is sunny outside.</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9684">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1</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prstClr val="black"/>
                          </a:solidFill>
                          <a:effectLst/>
                          <a:uLnTx/>
                          <a:uFillTx/>
                          <a:latin typeface="+mn-lt"/>
                          <a:ea typeface="Calibri"/>
                          <a:cs typeface="Verdana"/>
                        </a:rPr>
                        <a:t>The student gives a minimal  response by vaguely describing the setting in the story but not  how it changed.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Verdana"/>
                        </a:rPr>
                        <a:t>The boy looked out the window and it was raining.</a:t>
                      </a:r>
                      <a:endParaRPr lang="en-US" sz="1200" i="0" dirty="0" smtClean="0">
                        <a:effectLst/>
                        <a:latin typeface="+mn-lt"/>
                        <a:ea typeface="Calibri"/>
                        <a:cs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336">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0</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prstClr val="black"/>
                          </a:solidFill>
                          <a:effectLst/>
                          <a:uLnTx/>
                          <a:uFillTx/>
                          <a:latin typeface="+mn-lt"/>
                          <a:ea typeface="Calibri"/>
                          <a:cs typeface="Verdana"/>
                        </a:rPr>
                        <a:t>The student provides no relevant response to the prompt.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Verdana"/>
                        </a:rPr>
                        <a:t>I have an umbrella for when it rains.</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Rectangle 1"/>
          <p:cNvSpPr/>
          <p:nvPr/>
        </p:nvSpPr>
        <p:spPr>
          <a:xfrm>
            <a:off x="5007119" y="7405104"/>
            <a:ext cx="2374900" cy="564542"/>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2" tIns="50941" rIns="101882" bIns="50941">
            <a:spAutoFit/>
          </a:bodyPr>
          <a:lstStyle/>
          <a:p>
            <a:r>
              <a:rPr lang="en-US" sz="1000" b="1" dirty="0"/>
              <a:t>RL.1.3</a:t>
            </a:r>
            <a:r>
              <a:rPr lang="en-US" sz="1000" dirty="0"/>
              <a:t/>
            </a:r>
            <a:br>
              <a:rPr lang="en-US" sz="1000" dirty="0"/>
            </a:br>
            <a:r>
              <a:rPr lang="en-US" sz="1000" dirty="0"/>
              <a:t>Describe characters, settings, and major events in a story, using key details.</a:t>
            </a:r>
          </a:p>
        </p:txBody>
      </p:sp>
    </p:spTree>
    <p:extLst>
      <p:ext uri="{BB962C8B-B14F-4D97-AF65-F5344CB8AC3E}">
        <p14:creationId xmlns:p14="http://schemas.microsoft.com/office/powerpoint/2010/main" val="881145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30464589"/>
              </p:ext>
            </p:extLst>
          </p:nvPr>
        </p:nvGraphicFramePr>
        <p:xfrm>
          <a:off x="614765" y="1194126"/>
          <a:ext cx="6553115" cy="6316319"/>
        </p:xfrm>
        <a:graphic>
          <a:graphicData uri="http://schemas.openxmlformats.org/drawingml/2006/table">
            <a:tbl>
              <a:tblPr firstRow="1" firstCol="1" bandRow="1"/>
              <a:tblGrid>
                <a:gridCol w="680634"/>
                <a:gridCol w="5872481"/>
              </a:tblGrid>
              <a:tr h="847311">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prstClr val="black"/>
                          </a:solidFill>
                          <a:effectLst/>
                          <a:uLnTx/>
                          <a:uFillTx/>
                          <a:latin typeface="+mn-lt"/>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 </a:t>
                      </a:r>
                      <a:endParaRPr kumimoji="0" lang="en-US" sz="1300" b="0" i="1" u="none" strike="noStrike" kern="1200" cap="none" spc="0" normalizeH="0" baseline="0" noProof="0" dirty="0" smtClean="0">
                        <a:ln>
                          <a:noFill/>
                        </a:ln>
                        <a:solidFill>
                          <a:prstClr val="black"/>
                        </a:solidFill>
                        <a:effectLst/>
                        <a:uLnTx/>
                        <a:uFillTx/>
                        <a:latin typeface="+mn-lt"/>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77335">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u="none" dirty="0" smtClean="0">
                          <a:effectLst>
                            <a:outerShdw blurRad="38100" dist="38100" dir="2700000" algn="tl">
                              <a:srgbClr val="000000">
                                <a:alpha val="43137"/>
                              </a:srgbClr>
                            </a:outerShdw>
                          </a:effectLst>
                        </a:rPr>
                        <a:t>Quarter 1 CFA </a:t>
                      </a:r>
                      <a:r>
                        <a:rPr lang="en-US" sz="1800" b="1" u="sng" dirty="0" smtClean="0">
                          <a:effectLst>
                            <a:outerShdw blurRad="38100" dist="38100" dir="2700000" algn="tl">
                              <a:srgbClr val="000000">
                                <a:alpha val="43137"/>
                              </a:srgbClr>
                            </a:outerShdw>
                          </a:effectLst>
                        </a:rPr>
                        <a:t>Constructed Response </a:t>
                      </a:r>
                      <a:r>
                        <a:rPr lang="en-US" sz="1800" b="1" u="none" dirty="0" smtClean="0">
                          <a:effectLst>
                            <a:outerShdw blurRad="38100" dist="38100" dir="2700000" algn="tl">
                              <a:srgbClr val="000000">
                                <a:alpha val="43137"/>
                              </a:srgbClr>
                            </a:outerShdw>
                          </a:effectLst>
                        </a:rPr>
                        <a:t>Answer Key</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4282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kern="1200" dirty="0">
                          <a:solidFill>
                            <a:srgbClr val="000000"/>
                          </a:solidFill>
                          <a:effectLst/>
                          <a:latin typeface="+mn-lt"/>
                          <a:ea typeface="Times New Roman"/>
                          <a:cs typeface="Arial"/>
                        </a:rPr>
                        <a:t>Standard </a:t>
                      </a:r>
                      <a:r>
                        <a:rPr lang="en-US" sz="1500" b="1" kern="1200" dirty="0" smtClean="0">
                          <a:solidFill>
                            <a:srgbClr val="000000"/>
                          </a:solidFill>
                          <a:effectLst/>
                          <a:latin typeface="+mn-lt"/>
                          <a:ea typeface="Times New Roman"/>
                          <a:cs typeface="Arial"/>
                        </a:rPr>
                        <a:t>RI.1.2:   </a:t>
                      </a:r>
                      <a:r>
                        <a:rPr lang="en-US" sz="1500" b="1" kern="1200" dirty="0">
                          <a:solidFill>
                            <a:srgbClr val="000000"/>
                          </a:solidFill>
                          <a:effectLst/>
                          <a:latin typeface="+mn-lt"/>
                          <a:ea typeface="Times New Roman"/>
                          <a:cs typeface="Arial"/>
                        </a:rPr>
                        <a:t>2 Point Short Reading Constructed Response </a:t>
                      </a:r>
                      <a:r>
                        <a:rPr lang="en-US" sz="1500" b="1" kern="1200" dirty="0" smtClean="0">
                          <a:solidFill>
                            <a:srgbClr val="000000"/>
                          </a:solidFill>
                          <a:effectLst/>
                          <a:latin typeface="+mn-lt"/>
                          <a:ea typeface="Times New Roman"/>
                          <a:cs typeface="Arial"/>
                        </a:rPr>
                        <a:t>Rubric</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smtClean="0">
                          <a:solidFill>
                            <a:srgbClr val="000000"/>
                          </a:solidFill>
                          <a:effectLst/>
                          <a:latin typeface="+mn-lt"/>
                          <a:ea typeface="Times New Roman"/>
                          <a:cs typeface="Arial"/>
                        </a:rPr>
                        <a:t>RI.1.2 </a:t>
                      </a:r>
                      <a:r>
                        <a:rPr lang="en-US" sz="1200" b="0" dirty="0" smtClean="0"/>
                        <a:t>Identify the main topic and retell key details of a text.</a:t>
                      </a:r>
                      <a:endParaRPr lang="en-US" sz="1200" b="0" kern="1200" baseline="0" dirty="0" smtClean="0">
                        <a:solidFill>
                          <a:srgbClr val="000000"/>
                        </a:solidFill>
                        <a:effectLst/>
                        <a:latin typeface="+mn-lt"/>
                        <a:ea typeface="Times New Roman"/>
                        <a:cs typeface="Arial"/>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79671">
                <a:tc gridSpan="2">
                  <a:txBody>
                    <a:bodyPr/>
                    <a:lstStyle/>
                    <a:p>
                      <a:r>
                        <a:rPr lang="en-US" sz="1300" kern="1200" dirty="0">
                          <a:solidFill>
                            <a:srgbClr val="000000"/>
                          </a:solidFill>
                          <a:effectLst/>
                          <a:latin typeface="+mn-lt"/>
                          <a:ea typeface="Times New Roman"/>
                          <a:cs typeface="Arial"/>
                        </a:rPr>
                        <a:t>Question (prompt</a:t>
                      </a:r>
                      <a:r>
                        <a:rPr lang="en-US" sz="1300" kern="1200" dirty="0" smtClean="0">
                          <a:solidFill>
                            <a:srgbClr val="000000"/>
                          </a:solidFill>
                          <a:effectLst/>
                          <a:latin typeface="+mn-lt"/>
                          <a:ea typeface="Times New Roman"/>
                          <a:cs typeface="Arial"/>
                        </a:rPr>
                        <a:t>)</a:t>
                      </a:r>
                      <a:r>
                        <a:rPr lang="en-US" sz="1300" kern="1200" baseline="0" dirty="0" smtClean="0">
                          <a:solidFill>
                            <a:srgbClr val="000000"/>
                          </a:solidFill>
                          <a:effectLst/>
                          <a:latin typeface="+mn-lt"/>
                          <a:ea typeface="Times New Roman"/>
                          <a:cs typeface="Arial"/>
                        </a:rPr>
                        <a:t> #</a:t>
                      </a:r>
                      <a:r>
                        <a:rPr lang="en-US" sz="1300" b="1" kern="1200" baseline="0" dirty="0" smtClean="0">
                          <a:solidFill>
                            <a:srgbClr val="000000"/>
                          </a:solidFill>
                          <a:effectLst/>
                          <a:latin typeface="+mn-lt"/>
                          <a:ea typeface="Times New Roman"/>
                          <a:cs typeface="Arial"/>
                        </a:rPr>
                        <a:t>15</a:t>
                      </a:r>
                      <a:endParaRPr lang="en-US" sz="1100" dirty="0">
                        <a:effectLst/>
                        <a:latin typeface="+mn-lt"/>
                        <a:ea typeface="Calibri"/>
                        <a:cs typeface="Times New Roman"/>
                      </a:endParaRPr>
                    </a:p>
                    <a:p>
                      <a:pPr marL="0" marR="0" algn="l">
                        <a:lnSpc>
                          <a:spcPct val="100000"/>
                        </a:lnSpc>
                        <a:spcBef>
                          <a:spcPts val="0"/>
                        </a:spcBef>
                        <a:spcAft>
                          <a:spcPts val="0"/>
                        </a:spcAft>
                      </a:pPr>
                      <a:r>
                        <a:rPr lang="en-US" sz="1500" b="1" kern="1200" dirty="0" smtClean="0">
                          <a:solidFill>
                            <a:srgbClr val="000000"/>
                          </a:solidFill>
                          <a:effectLst/>
                          <a:latin typeface="+mn-lt"/>
                          <a:ea typeface="Times New Roman"/>
                          <a:cs typeface="Arial"/>
                        </a:rPr>
                        <a:t>What details in the text </a:t>
                      </a:r>
                      <a:r>
                        <a:rPr lang="en-US" sz="1500" b="1" i="1" u="sng" kern="1200" dirty="0" smtClean="0">
                          <a:solidFill>
                            <a:srgbClr val="000000"/>
                          </a:solidFill>
                          <a:effectLst/>
                          <a:latin typeface="+mn-lt"/>
                          <a:ea typeface="Times New Roman"/>
                          <a:cs typeface="Arial"/>
                        </a:rPr>
                        <a:t>Spinning Storm</a:t>
                      </a:r>
                      <a:r>
                        <a:rPr lang="en-US" sz="1500" b="1" kern="1200" dirty="0" smtClean="0">
                          <a:solidFill>
                            <a:srgbClr val="000000"/>
                          </a:solidFill>
                          <a:effectLst/>
                          <a:latin typeface="+mn-lt"/>
                          <a:ea typeface="Times New Roman"/>
                          <a:cs typeface="Arial"/>
                        </a:rPr>
                        <a:t>, tells the reader that hurricanes can be dangerous?  Write and draw</a:t>
                      </a:r>
                      <a:r>
                        <a:rPr lang="en-US" sz="1500" b="1" kern="1200" baseline="0" dirty="0" smtClean="0">
                          <a:solidFill>
                            <a:srgbClr val="000000"/>
                          </a:solidFill>
                          <a:effectLst/>
                          <a:latin typeface="+mn-lt"/>
                          <a:ea typeface="Times New Roman"/>
                          <a:cs typeface="Arial"/>
                        </a:rPr>
                        <a:t> to show your answer.</a:t>
                      </a:r>
                      <a:endParaRPr lang="en-US" sz="1500" b="1" dirty="0">
                        <a:effectLst/>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88431">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n-US" sz="1100" b="1" i="0" u="sng" strike="noStrike" kern="1200" cap="none" spc="0" normalizeH="0" baseline="0" noProof="0" dirty="0" smtClean="0">
                          <a:ln>
                            <a:noFill/>
                          </a:ln>
                          <a:solidFill>
                            <a:srgbClr val="000000"/>
                          </a:solidFill>
                          <a:effectLst/>
                          <a:uLnTx/>
                          <a:uFillTx/>
                          <a:latin typeface="+mn-lt"/>
                          <a:ea typeface="Times New Roman"/>
                          <a:cs typeface="Arial"/>
                        </a:rPr>
                        <a:t>Directions for Scoring Notes:  </a:t>
                      </a:r>
                      <a:r>
                        <a:rPr kumimoji="0" lang="en-US" sz="1100" b="0" i="0" u="none" strike="noStrike" kern="1200" cap="none" spc="0" normalizeH="0" baseline="0" noProof="0" dirty="0" smtClean="0">
                          <a:ln>
                            <a:noFill/>
                          </a:ln>
                          <a:solidFill>
                            <a:srgbClr val="000000"/>
                          </a:solidFill>
                          <a:effectLst/>
                          <a:uLnTx/>
                          <a:uFillTx/>
                          <a:latin typeface="+mn-lt"/>
                          <a:ea typeface="Times New Roman"/>
                          <a:cs typeface="Arial"/>
                        </a:rPr>
                        <a:t>Write an overview of what students could include in a proficient response with examples from the text.  Be very specific and “lengthy.”</a:t>
                      </a:r>
                      <a:r>
                        <a:rPr kumimoji="0" lang="en-US" sz="1100" b="0" i="0" u="none" strike="noStrike" kern="1200" cap="none" spc="0" normalizeH="0" baseline="0" noProof="0" dirty="0" smtClean="0">
                          <a:ln>
                            <a:noFill/>
                          </a:ln>
                          <a:solidFill>
                            <a:prstClr val="black"/>
                          </a:solidFill>
                          <a:effectLst/>
                          <a:uLnTx/>
                          <a:uFillTx/>
                          <a:latin typeface="+mn-lt"/>
                        </a:rPr>
                        <a:t> </a:t>
                      </a:r>
                    </a:p>
                    <a:p>
                      <a:pPr marL="0" marR="0" lvl="0" indent="0" algn="ctr" defTabSz="966612" rtl="0" eaLnBrk="1" fontAlgn="auto" latinLnBrk="0" hangingPunct="1">
                        <a:lnSpc>
                          <a:spcPct val="100000"/>
                        </a:lnSpc>
                        <a:spcBef>
                          <a:spcPts val="0"/>
                        </a:spcBef>
                        <a:spcAft>
                          <a:spcPts val="0"/>
                        </a:spcAft>
                        <a:buClrTx/>
                        <a:buSzTx/>
                        <a:buFontTx/>
                        <a:buNone/>
                        <a:tabLst/>
                        <a:defRPr sz="1800" b="0" i="0"/>
                      </a:pPr>
                      <a:r>
                        <a:rPr kumimoji="0" lang="en-US" sz="1100" b="1" i="1" u="sng" strike="noStrike" kern="1200" cap="none" spc="0" normalizeH="0" baseline="0" noProof="0" dirty="0" smtClean="0">
                          <a:ln>
                            <a:noFill/>
                          </a:ln>
                          <a:solidFill>
                            <a:prstClr val="black"/>
                          </a:solidFill>
                          <a:effectLst/>
                          <a:uLnTx/>
                          <a:uFillTx/>
                          <a:latin typeface="+mn-lt"/>
                        </a:rPr>
                        <a:t>Teacher Language and Scoring Notes:</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n-US" sz="1100" b="1" i="0" u="sng" strike="noStrike" kern="1200" cap="none" spc="0" normalizeH="0" baseline="0" noProof="0" dirty="0" smtClean="0">
                          <a:ln>
                            <a:noFill/>
                          </a:ln>
                          <a:solidFill>
                            <a:prstClr val="black"/>
                          </a:solidFill>
                          <a:effectLst/>
                          <a:uLnTx/>
                          <a:uFillTx/>
                          <a:latin typeface="+mn-lt"/>
                        </a:rPr>
                        <a:t>Sufficient Evidence </a:t>
                      </a:r>
                      <a:r>
                        <a:rPr kumimoji="0" lang="en-US" sz="1100" b="1" i="0" u="none" strike="noStrike" kern="1200" cap="none" spc="0" normalizeH="0" baseline="0" noProof="0" dirty="0" smtClean="0">
                          <a:ln>
                            <a:noFill/>
                          </a:ln>
                          <a:solidFill>
                            <a:prstClr val="black"/>
                          </a:solidFill>
                          <a:effectLst/>
                          <a:uLnTx/>
                          <a:uFillTx/>
                          <a:latin typeface="+mn-lt"/>
                        </a:rPr>
                        <a:t>(general idea) </a:t>
                      </a:r>
                      <a:r>
                        <a:rPr kumimoji="0" lang="en-US" sz="1100" b="0" i="0" u="none" strike="noStrike" kern="1200" cap="none" spc="0" normalizeH="0" baseline="0" noProof="0" dirty="0" smtClean="0">
                          <a:ln>
                            <a:noFill/>
                          </a:ln>
                          <a:solidFill>
                            <a:prstClr val="black"/>
                          </a:solidFill>
                          <a:effectLst/>
                          <a:uLnTx/>
                          <a:uFillTx/>
                          <a:latin typeface="+mn-lt"/>
                        </a:rPr>
                        <a:t>of the prompt would include reasons that support why hurricanes can be dangerous, using evidence specifically from the text </a:t>
                      </a:r>
                      <a:r>
                        <a:rPr kumimoji="0" lang="en-US" sz="1100" b="1" i="1" u="sng" strike="noStrike" kern="1200" cap="none" spc="0" normalizeH="0" baseline="0" noProof="0" dirty="0" smtClean="0">
                          <a:ln>
                            <a:noFill/>
                          </a:ln>
                          <a:solidFill>
                            <a:prstClr val="black"/>
                          </a:solidFill>
                          <a:effectLst/>
                          <a:uLnTx/>
                          <a:uFillTx/>
                          <a:latin typeface="+mn-lt"/>
                        </a:rPr>
                        <a:t>Spinning Storm</a:t>
                      </a:r>
                      <a:r>
                        <a:rPr kumimoji="0" lang="en-US" sz="1100" b="0" i="0" u="none" strike="noStrike" kern="1200" cap="none" spc="0" normalizeH="0" baseline="0" noProof="0" dirty="0" smtClean="0">
                          <a:ln>
                            <a:noFill/>
                          </a:ln>
                          <a:solidFill>
                            <a:prstClr val="black"/>
                          </a:solidFill>
                          <a:effectLst/>
                          <a:uLnTx/>
                          <a:uFillTx/>
                          <a:latin typeface="+mn-lt"/>
                        </a:rPr>
                        <a:t>.  This is a DOK -2 question which goes beyond restating, but has </a:t>
                      </a:r>
                      <a:r>
                        <a:rPr kumimoji="0" lang="en-US" sz="1100" b="1" i="0" u="none" strike="noStrike" kern="1200" cap="none" spc="0" normalizeH="0" baseline="0" noProof="0" dirty="0" smtClean="0">
                          <a:ln>
                            <a:noFill/>
                          </a:ln>
                          <a:solidFill>
                            <a:prstClr val="black"/>
                          </a:solidFill>
                          <a:effectLst/>
                          <a:uLnTx/>
                          <a:uFillTx/>
                          <a:latin typeface="+mn-lt"/>
                        </a:rPr>
                        <a:t>inferences that are explicitly evident</a:t>
                      </a:r>
                      <a:r>
                        <a:rPr kumimoji="0" lang="en-US" sz="1100" b="0" i="0" u="none" strike="noStrike" kern="1200" cap="none" spc="0" normalizeH="0" baseline="0" noProof="0" dirty="0" smtClean="0">
                          <a:ln>
                            <a:noFill/>
                          </a:ln>
                          <a:solidFill>
                            <a:prstClr val="black"/>
                          </a:solidFill>
                          <a:effectLst/>
                          <a:uLnTx/>
                          <a:uFillTx/>
                          <a:latin typeface="+mn-lt"/>
                        </a:rPr>
                        <a:t>.</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n-US" sz="1100" b="1" i="0" u="sng" strike="noStrike" kern="1200" cap="none" spc="0" normalizeH="0" baseline="0" noProof="0" dirty="0" smtClean="0">
                          <a:ln>
                            <a:noFill/>
                          </a:ln>
                          <a:solidFill>
                            <a:prstClr val="black"/>
                          </a:solidFill>
                          <a:effectLst/>
                          <a:uLnTx/>
                          <a:uFillTx/>
                          <a:latin typeface="+mn-lt"/>
                        </a:rPr>
                        <a:t>Specific Identifications </a:t>
                      </a:r>
                      <a:r>
                        <a:rPr kumimoji="0" lang="en-US" sz="1100" b="1" i="0" u="none" strike="noStrike" kern="1200" cap="none" spc="0" normalizeH="0" baseline="0" noProof="0" dirty="0" smtClean="0">
                          <a:ln>
                            <a:noFill/>
                          </a:ln>
                          <a:solidFill>
                            <a:prstClr val="black"/>
                          </a:solidFill>
                          <a:effectLst/>
                          <a:uLnTx/>
                          <a:uFillTx/>
                          <a:latin typeface="+mn-lt"/>
                        </a:rPr>
                        <a:t>(supporting details)</a:t>
                      </a:r>
                      <a:r>
                        <a:rPr kumimoji="0" lang="en-US" sz="1100" b="0" i="0" u="none" strike="noStrike" kern="1200" cap="none" spc="0" normalizeH="0" baseline="0" noProof="0" dirty="0" smtClean="0">
                          <a:ln>
                            <a:noFill/>
                          </a:ln>
                          <a:solidFill>
                            <a:prstClr val="black"/>
                          </a:solidFill>
                          <a:effectLst/>
                          <a:uLnTx/>
                          <a:uFillTx/>
                          <a:latin typeface="+mn-lt"/>
                        </a:rPr>
                        <a:t> could include (1) hurricanes bring heavy rain and strong winds, (2) it can harm trees and homes, (3) don’t go near windows (an inference) and (4) stay indoors (another inference).</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n-US" sz="1100" b="1" i="0" u="sng" strike="noStrike" kern="1200" cap="none" spc="0" normalizeH="0" baseline="0" noProof="0" dirty="0" smtClean="0">
                          <a:ln>
                            <a:noFill/>
                          </a:ln>
                          <a:solidFill>
                            <a:prstClr val="black"/>
                          </a:solidFill>
                          <a:effectLst/>
                          <a:uLnTx/>
                          <a:uFillTx/>
                          <a:latin typeface="+mn-lt"/>
                        </a:rPr>
                        <a:t>Specific</a:t>
                      </a:r>
                      <a:r>
                        <a:rPr kumimoji="0" lang="en-US" sz="1100" b="1" i="0" u="none" strike="noStrike" kern="1200" cap="none" spc="0" normalizeH="0" baseline="0" noProof="0" dirty="0" smtClean="0">
                          <a:ln>
                            <a:noFill/>
                          </a:ln>
                          <a:solidFill>
                            <a:prstClr val="black"/>
                          </a:solidFill>
                          <a:effectLst/>
                          <a:uLnTx/>
                          <a:uFillTx/>
                          <a:latin typeface="+mn-lt"/>
                        </a:rPr>
                        <a:t> </a:t>
                      </a:r>
                      <a:r>
                        <a:rPr kumimoji="0" lang="en-US" sz="1100" b="1" i="0" u="sng" strike="noStrike" kern="1200" cap="none" spc="0" normalizeH="0" baseline="0" noProof="0" dirty="0" smtClean="0">
                          <a:ln>
                            <a:noFill/>
                          </a:ln>
                          <a:solidFill>
                            <a:prstClr val="black"/>
                          </a:solidFill>
                          <a:effectLst/>
                          <a:uLnTx/>
                          <a:uFill>
                            <a:solidFill/>
                          </a:uFill>
                          <a:latin typeface="+mn-lt"/>
                        </a:rPr>
                        <a:t>Full Support</a:t>
                      </a:r>
                      <a:r>
                        <a:rPr kumimoji="0" lang="en-US" sz="1100" b="1" i="0" u="none" strike="noStrike" kern="1200" cap="none" spc="0" normalizeH="0" baseline="0" noProof="0" dirty="0" smtClean="0">
                          <a:ln>
                            <a:noFill/>
                          </a:ln>
                          <a:solidFill>
                            <a:prstClr val="black"/>
                          </a:solidFill>
                          <a:effectLst/>
                          <a:uLnTx/>
                          <a:uFill>
                            <a:solidFill/>
                          </a:uFill>
                          <a:latin typeface="+mn-lt"/>
                        </a:rPr>
                        <a:t>: </a:t>
                      </a:r>
                      <a:r>
                        <a:rPr kumimoji="0" lang="en-US" sz="1100" b="0" i="0" u="none" strike="noStrike" kern="1200" cap="none" spc="0" normalizeH="0" baseline="0" noProof="0" dirty="0" smtClean="0">
                          <a:ln>
                            <a:noFill/>
                          </a:ln>
                          <a:solidFill>
                            <a:prstClr val="black"/>
                          </a:solidFill>
                          <a:effectLst/>
                          <a:uLnTx/>
                          <a:uFill>
                            <a:solidFill/>
                          </a:uFill>
                          <a:latin typeface="+mn-lt"/>
                        </a:rPr>
                        <a:t> other details that could support that hurricanes can be dangerous may include (1) making sure you have water and food to last 3 days which infers you may be stranded, (2) you need a safety kit and (3) strong waves or a storm surge can cause flooding.</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n-US" sz="1100" b="1" i="0" u="none" strike="noStrike" kern="1200" cap="none" spc="0" normalizeH="0" baseline="0" noProof="0" dirty="0" smtClean="0">
                          <a:ln>
                            <a:noFill/>
                          </a:ln>
                          <a:solidFill>
                            <a:prstClr val="black"/>
                          </a:solidFill>
                          <a:effectLst/>
                          <a:uLnTx/>
                          <a:uFill>
                            <a:solidFill/>
                          </a:uFill>
                          <a:latin typeface="+mn-lt"/>
                        </a:rPr>
                        <a:t>Note</a:t>
                      </a:r>
                      <a:r>
                        <a:rPr kumimoji="0" lang="en-US" sz="1100" b="0" i="0" u="none" strike="noStrike" kern="1200" cap="none" spc="0" normalizeH="0" baseline="0" noProof="0" dirty="0" smtClean="0">
                          <a:ln>
                            <a:noFill/>
                          </a:ln>
                          <a:solidFill>
                            <a:prstClr val="black"/>
                          </a:solidFill>
                          <a:effectLst/>
                          <a:uLnTx/>
                          <a:uFill>
                            <a:solidFill/>
                          </a:uFill>
                          <a:latin typeface="+mn-lt"/>
                        </a:rPr>
                        <a:t>:  Any drawings or words that represent something found explicitly in the text to support the prompt is acceptable.</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64075">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2</a:t>
                      </a:r>
                      <a:endParaRPr lang="en-US" sz="2600" b="1"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The student gives a proficient response by providing  ample evidence (details from the text) of why hurricanes can be dangerous.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Times New Roman"/>
                        </a:rPr>
                        <a:t>A hurricane is a big wind that is really strong and can hurt your trees and house.  That means it is very dangerous.  You are supposed to stay inside because its not safe.  It can even make a flood which is not safe.  </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46686">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1</a:t>
                      </a:r>
                      <a:endParaRPr lang="en-US" sz="2600" b="1"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The student gives a partial response by providing </a:t>
                      </a:r>
                      <a:r>
                        <a:rPr kumimoji="0" lang="en-US" sz="1000" b="0" i="1" u="sng" strike="noStrike" kern="1200" cap="none" spc="0" normalizeH="0" baseline="0" noProof="0" dirty="0" smtClean="0">
                          <a:ln>
                            <a:noFill/>
                          </a:ln>
                          <a:solidFill>
                            <a:prstClr val="black"/>
                          </a:solidFill>
                          <a:effectLst/>
                          <a:uLnTx/>
                          <a:uFillTx/>
                          <a:latin typeface="+mn-lt"/>
                          <a:ea typeface="Calibri"/>
                          <a:cs typeface="Verdana"/>
                        </a:rPr>
                        <a:t>some</a:t>
                      </a: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 evidence from the text of why hurricanes can be dangerous.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Verdana"/>
                        </a:rPr>
                        <a:t>Hurricanes can be dangerous.  If there is a hurricane strong winds can may trees fall over.</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78503">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0</a:t>
                      </a:r>
                      <a:endParaRPr lang="en-US" sz="2600" b="1"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The student provides no evidence from the text as to why hurricanes can be dangerous.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Verdana"/>
                        </a:rPr>
                        <a:t>Hurricanes make a lot of wind.</a:t>
                      </a:r>
                      <a:endParaRPr kumimoji="0" lang="en-US" sz="1200" b="0" i="0" u="none" strike="noStrike" kern="1200" cap="none" spc="0" normalizeH="0" baseline="0" noProof="0" dirty="0">
                        <a:ln>
                          <a:noFill/>
                        </a:ln>
                        <a:solidFill>
                          <a:prstClr val="black"/>
                        </a:solidFill>
                        <a:effectLst/>
                        <a:uLnTx/>
                        <a:uFillTx/>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2" name="Rectangle 1"/>
          <p:cNvSpPr/>
          <p:nvPr/>
        </p:nvSpPr>
        <p:spPr>
          <a:xfrm>
            <a:off x="5354320" y="7711441"/>
            <a:ext cx="1899920" cy="564542"/>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2" tIns="50941" rIns="101882" bIns="50941">
            <a:spAutoFit/>
          </a:bodyPr>
          <a:lstStyle/>
          <a:p>
            <a:r>
              <a:rPr lang="en-US" sz="1000" b="1" dirty="0"/>
              <a:t>RI.1.2</a:t>
            </a:r>
            <a:r>
              <a:rPr lang="en-US" sz="1000" dirty="0"/>
              <a:t/>
            </a:r>
            <a:br>
              <a:rPr lang="en-US" sz="1000" dirty="0"/>
            </a:br>
            <a:r>
              <a:rPr lang="en-US" sz="1000" dirty="0"/>
              <a:t>Identify the main topic and retell key details of a text.</a:t>
            </a:r>
          </a:p>
        </p:txBody>
      </p:sp>
    </p:spTree>
    <p:extLst>
      <p:ext uri="{BB962C8B-B14F-4D97-AF65-F5344CB8AC3E}">
        <p14:creationId xmlns:p14="http://schemas.microsoft.com/office/powerpoint/2010/main" val="3703047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8</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905485736"/>
              </p:ext>
            </p:extLst>
          </p:nvPr>
        </p:nvGraphicFramePr>
        <p:xfrm>
          <a:off x="345441" y="754380"/>
          <a:ext cx="7167881" cy="6395714"/>
        </p:xfrm>
        <a:graphic>
          <a:graphicData uri="http://schemas.openxmlformats.org/drawingml/2006/table">
            <a:tbl>
              <a:tblPr firstRow="1" firstCol="1" bandRow="1"/>
              <a:tblGrid>
                <a:gridCol w="774206"/>
                <a:gridCol w="6393675"/>
              </a:tblGrid>
              <a:tr h="838200">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prstClr val="black"/>
                          </a:solidFill>
                          <a:effectLst/>
                          <a:uLnTx/>
                          <a:uFillTx/>
                          <a:latin typeface="+mn-lt"/>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 </a:t>
                      </a:r>
                      <a:endParaRPr kumimoji="0" lang="en-US" sz="1300" b="0" i="1" u="none" strike="noStrike" kern="1200" cap="none" spc="0" normalizeH="0" baseline="0" noProof="0" dirty="0" smtClean="0">
                        <a:ln>
                          <a:noFill/>
                        </a:ln>
                        <a:solidFill>
                          <a:prstClr val="black"/>
                        </a:solidFill>
                        <a:effectLst/>
                        <a:uLnTx/>
                        <a:uFillTx/>
                        <a:latin typeface="+mn-lt"/>
                      </a:endParaRP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68224">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u="none" dirty="0" smtClean="0">
                          <a:effectLst>
                            <a:outerShdw blurRad="38100" dist="38100" dir="2700000" algn="tl">
                              <a:srgbClr val="000000">
                                <a:alpha val="43137"/>
                              </a:srgbClr>
                            </a:outerShdw>
                          </a:effectLst>
                        </a:rPr>
                        <a:t>Quarter 1 CFA </a:t>
                      </a:r>
                      <a:r>
                        <a:rPr lang="en-US" sz="1800" b="1" u="sng" dirty="0" smtClean="0">
                          <a:effectLst>
                            <a:outerShdw blurRad="38100" dist="38100" dir="2700000" algn="tl">
                              <a:srgbClr val="000000">
                                <a:alpha val="43137"/>
                              </a:srgbClr>
                            </a:outerShdw>
                          </a:effectLst>
                        </a:rPr>
                        <a:t>Constructed Response </a:t>
                      </a:r>
                      <a:r>
                        <a:rPr lang="en-US" sz="1800" b="1" u="none" dirty="0" smtClean="0">
                          <a:effectLst>
                            <a:outerShdw blurRad="38100" dist="38100" dir="2700000" algn="tl">
                              <a:srgbClr val="000000">
                                <a:alpha val="43137"/>
                              </a:srgbClr>
                            </a:outerShdw>
                          </a:effectLst>
                        </a:rPr>
                        <a:t>Answer Key</a:t>
                      </a: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85572">
                <a:tc gridSpan="2">
                  <a:txBody>
                    <a:bodyPr/>
                    <a:lstStyle/>
                    <a:p>
                      <a:pPr marL="0" marR="0" indent="0" algn="l">
                        <a:lnSpc>
                          <a:spcPct val="100000"/>
                        </a:lnSpc>
                        <a:spcBef>
                          <a:spcPts val="0"/>
                        </a:spcBef>
                        <a:spcAft>
                          <a:spcPts val="0"/>
                        </a:spcAft>
                        <a:buNone/>
                      </a:pPr>
                      <a:r>
                        <a:rPr lang="en-US" sz="1300" b="1" kern="1200" dirty="0" smtClean="0">
                          <a:solidFill>
                            <a:srgbClr val="000000"/>
                          </a:solidFill>
                          <a:effectLst/>
                          <a:latin typeface="+mn-lt"/>
                          <a:ea typeface="Times New Roman"/>
                          <a:cs typeface="Times New Roman"/>
                        </a:rPr>
                        <a:t>Standard RI.1.3:   </a:t>
                      </a:r>
                      <a:r>
                        <a:rPr lang="en-US" sz="1300" b="1" i="1" u="sng" kern="1200" dirty="0" smtClean="0">
                          <a:solidFill>
                            <a:srgbClr val="000000"/>
                          </a:solidFill>
                          <a:effectLst/>
                          <a:latin typeface="+mn-lt"/>
                          <a:ea typeface="Times New Roman"/>
                          <a:cs typeface="Times New Roman"/>
                        </a:rPr>
                        <a:t>3 Point</a:t>
                      </a:r>
                      <a:r>
                        <a:rPr lang="en-US" sz="1300" b="1" i="1" u="none" kern="1200" dirty="0" smtClean="0">
                          <a:solidFill>
                            <a:srgbClr val="000000"/>
                          </a:solidFill>
                          <a:effectLst/>
                          <a:latin typeface="+mn-lt"/>
                          <a:ea typeface="Times New Roman"/>
                          <a:cs typeface="Times New Roman"/>
                        </a:rPr>
                        <a:t> </a:t>
                      </a:r>
                      <a:r>
                        <a:rPr lang="en-US" sz="1300" b="1" i="1" u="sng" kern="1200" dirty="0" smtClean="0">
                          <a:solidFill>
                            <a:srgbClr val="000000"/>
                          </a:solidFill>
                          <a:effectLst/>
                          <a:latin typeface="+mn-lt"/>
                          <a:ea typeface="Times New Roman"/>
                          <a:cs typeface="Times New Roman"/>
                        </a:rPr>
                        <a:t>Reading </a:t>
                      </a:r>
                      <a:r>
                        <a:rPr lang="en-US" sz="1300" b="1" u="sng" kern="1200" dirty="0" smtClean="0">
                          <a:solidFill>
                            <a:srgbClr val="000000"/>
                          </a:solidFill>
                          <a:effectLst/>
                          <a:latin typeface="+mn-lt"/>
                          <a:ea typeface="Times New Roman"/>
                          <a:cs typeface="Times New Roman"/>
                        </a:rPr>
                        <a:t>Constructed Response </a:t>
                      </a:r>
                      <a:r>
                        <a:rPr lang="en-US" sz="1300" b="1" kern="1200" dirty="0" smtClean="0">
                          <a:solidFill>
                            <a:srgbClr val="000000"/>
                          </a:solidFill>
                          <a:effectLst/>
                          <a:latin typeface="+mn-lt"/>
                          <a:ea typeface="Times New Roman"/>
                          <a:cs typeface="Times New Roman"/>
                        </a:rPr>
                        <a:t>Rubric</a:t>
                      </a:r>
                      <a:endParaRPr lang="en-US" sz="1500" b="0" kern="1200" baseline="0" dirty="0" smtClean="0">
                        <a:solidFill>
                          <a:srgbClr val="000000"/>
                        </a:solidFill>
                        <a:effectLst/>
                        <a:latin typeface="+mn-lt"/>
                        <a:ea typeface="Times New Roman"/>
                        <a:cs typeface="Times New Roman"/>
                      </a:endParaRPr>
                    </a:p>
                    <a:p>
                      <a:pPr marL="0" marR="0" indent="0" algn="l">
                        <a:lnSpc>
                          <a:spcPct val="100000"/>
                        </a:lnSpc>
                        <a:spcBef>
                          <a:spcPts val="0"/>
                        </a:spcBef>
                        <a:spcAft>
                          <a:spcPts val="0"/>
                        </a:spcAft>
                        <a:buNone/>
                      </a:pPr>
                      <a:r>
                        <a:rPr lang="en-US" sz="1200" b="0" kern="1200" baseline="0" dirty="0" smtClean="0">
                          <a:solidFill>
                            <a:srgbClr val="000000"/>
                          </a:solidFill>
                          <a:effectLst/>
                          <a:latin typeface="+mn-lt"/>
                          <a:ea typeface="Times New Roman"/>
                          <a:cs typeface="Times New Roman"/>
                        </a:rPr>
                        <a:t>RI.1.3 </a:t>
                      </a:r>
                      <a:r>
                        <a:rPr lang="en-US" sz="1200" dirty="0" smtClean="0"/>
                        <a:t>Describe the connection between two individuals, events, ideas, or pieces of information in a text.</a:t>
                      </a:r>
                      <a:endParaRPr lang="en-US" sz="1200" b="0" dirty="0" smtClean="0">
                        <a:effectLst/>
                        <a:latin typeface="+mn-lt"/>
                        <a:ea typeface="Times New Roman"/>
                      </a:endParaRP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900" dirty="0">
                        <a:effectLst/>
                        <a:latin typeface="Calibri"/>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560">
                <a:tc gridSpan="2">
                  <a:txBody>
                    <a:bodyPr/>
                    <a:lstStyle/>
                    <a:p>
                      <a:pPr marL="0" marR="0" indent="0" algn="l">
                        <a:lnSpc>
                          <a:spcPct val="100000"/>
                        </a:lnSpc>
                        <a:spcBef>
                          <a:spcPts val="0"/>
                        </a:spcBef>
                        <a:spcAft>
                          <a:spcPts val="0"/>
                        </a:spcAft>
                        <a:buNone/>
                      </a:pPr>
                      <a:r>
                        <a:rPr lang="en-US" sz="1300" b="0" kern="1200" dirty="0" smtClean="0">
                          <a:solidFill>
                            <a:srgbClr val="000000"/>
                          </a:solidFill>
                          <a:effectLst/>
                          <a:latin typeface="+mn-lt"/>
                          <a:ea typeface="Times New Roman"/>
                          <a:cs typeface="Times New Roman"/>
                        </a:rPr>
                        <a:t>Question (prompt)</a:t>
                      </a:r>
                      <a:r>
                        <a:rPr lang="en-US" sz="1300" b="0" kern="1200" baseline="0" dirty="0" smtClean="0">
                          <a:solidFill>
                            <a:srgbClr val="000000"/>
                          </a:solidFill>
                          <a:effectLst/>
                          <a:latin typeface="+mn-lt"/>
                          <a:ea typeface="Times New Roman"/>
                          <a:cs typeface="Times New Roman"/>
                        </a:rPr>
                        <a:t> #16   </a:t>
                      </a:r>
                    </a:p>
                    <a:p>
                      <a:pPr marL="0" marR="0" indent="0" algn="l">
                        <a:lnSpc>
                          <a:spcPct val="100000"/>
                        </a:lnSpc>
                        <a:spcBef>
                          <a:spcPts val="0"/>
                        </a:spcBef>
                        <a:spcAft>
                          <a:spcPts val="0"/>
                        </a:spcAft>
                        <a:buNone/>
                      </a:pPr>
                      <a:r>
                        <a:rPr lang="en-US" sz="1500" b="1" kern="1200" baseline="0" dirty="0" smtClean="0">
                          <a:solidFill>
                            <a:srgbClr val="000000"/>
                          </a:solidFill>
                          <a:effectLst/>
                          <a:latin typeface="+mn-lt"/>
                          <a:ea typeface="Times New Roman"/>
                          <a:cs typeface="Times New Roman"/>
                        </a:rPr>
                        <a:t>What can you do if there is a hurricane to stay safe?  Use details and examples from</a:t>
                      </a:r>
                      <a:r>
                        <a:rPr lang="en-US" sz="1500" b="1" u="sng" kern="1200" baseline="0" dirty="0" smtClean="0">
                          <a:solidFill>
                            <a:srgbClr val="000000"/>
                          </a:solidFill>
                          <a:effectLst/>
                          <a:latin typeface="+mn-lt"/>
                          <a:ea typeface="Times New Roman"/>
                          <a:cs typeface="Times New Roman"/>
                        </a:rPr>
                        <a:t> </a:t>
                      </a:r>
                      <a:r>
                        <a:rPr lang="en-US" sz="1500" b="1" i="1" u="sng" kern="1200" baseline="0" dirty="0" smtClean="0">
                          <a:solidFill>
                            <a:srgbClr val="000000"/>
                          </a:solidFill>
                          <a:effectLst/>
                          <a:latin typeface="+mn-lt"/>
                          <a:ea typeface="Times New Roman"/>
                          <a:cs typeface="Times New Roman"/>
                        </a:rPr>
                        <a:t>Spinning Storm</a:t>
                      </a:r>
                      <a:r>
                        <a:rPr lang="en-US" sz="1500" b="1" i="1" kern="1200" baseline="0" dirty="0" smtClean="0">
                          <a:solidFill>
                            <a:srgbClr val="000000"/>
                          </a:solidFill>
                          <a:effectLst/>
                          <a:latin typeface="+mn-lt"/>
                          <a:ea typeface="Times New Roman"/>
                          <a:cs typeface="Times New Roman"/>
                        </a:rPr>
                        <a:t> </a:t>
                      </a:r>
                      <a:r>
                        <a:rPr lang="en-US" sz="1500" b="1" kern="1200" baseline="0" dirty="0" smtClean="0">
                          <a:solidFill>
                            <a:srgbClr val="000000"/>
                          </a:solidFill>
                          <a:effectLst/>
                          <a:latin typeface="+mn-lt"/>
                          <a:ea typeface="Times New Roman"/>
                          <a:cs typeface="Times New Roman"/>
                        </a:rPr>
                        <a:t>to explain your answer.</a:t>
                      </a: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900" dirty="0">
                        <a:effectLst/>
                        <a:latin typeface="Calibri"/>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41120">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n-US" sz="1100" b="1" i="0" u="sng" strike="noStrike" kern="1200" cap="none" spc="0" normalizeH="0" baseline="0" noProof="0" dirty="0" smtClean="0">
                          <a:ln>
                            <a:noFill/>
                          </a:ln>
                          <a:solidFill>
                            <a:srgbClr val="000000"/>
                          </a:solidFill>
                          <a:effectLst/>
                          <a:uLnTx/>
                          <a:uFillTx/>
                          <a:latin typeface="+mn-lt"/>
                          <a:ea typeface="Times New Roman"/>
                          <a:cs typeface="Arial"/>
                        </a:rPr>
                        <a:t>Directions for Scoring Notes:  </a:t>
                      </a:r>
                      <a:r>
                        <a:rPr kumimoji="0" lang="en-US" sz="1100" b="0" i="0" u="none" strike="noStrike" kern="1200" cap="none" spc="0" normalizeH="0" baseline="0" noProof="0" dirty="0" smtClean="0">
                          <a:ln>
                            <a:noFill/>
                          </a:ln>
                          <a:solidFill>
                            <a:srgbClr val="000000"/>
                          </a:solidFill>
                          <a:effectLst/>
                          <a:uLnTx/>
                          <a:uFillTx/>
                          <a:latin typeface="+mn-lt"/>
                          <a:ea typeface="Times New Roman"/>
                          <a:cs typeface="Arial"/>
                        </a:rPr>
                        <a:t>Write an overview of what students could include in a proficient response with examples from the text.  Be very specific and “lengthy.”</a:t>
                      </a:r>
                      <a:r>
                        <a:rPr kumimoji="0" lang="en-US" sz="1100" b="0" i="0" u="none" strike="noStrike" kern="1200" cap="none" spc="0" normalizeH="0" baseline="0" noProof="0" dirty="0" smtClean="0">
                          <a:ln>
                            <a:noFill/>
                          </a:ln>
                          <a:solidFill>
                            <a:prstClr val="black"/>
                          </a:solidFill>
                          <a:effectLst/>
                          <a:uLnTx/>
                          <a:uFillTx/>
                          <a:latin typeface="+mn-lt"/>
                        </a:rPr>
                        <a:t> </a:t>
                      </a:r>
                    </a:p>
                    <a:p>
                      <a:pPr marL="0" marR="0" lvl="0" indent="0" algn="ctr" defTabSz="966612" rtl="0" eaLnBrk="1" fontAlgn="auto" latinLnBrk="0" hangingPunct="1">
                        <a:lnSpc>
                          <a:spcPct val="100000"/>
                        </a:lnSpc>
                        <a:spcBef>
                          <a:spcPts val="0"/>
                        </a:spcBef>
                        <a:spcAft>
                          <a:spcPts val="0"/>
                        </a:spcAft>
                        <a:buClrTx/>
                        <a:buSzTx/>
                        <a:buFontTx/>
                        <a:buNone/>
                        <a:tabLst/>
                        <a:defRPr sz="1800" b="0" i="0"/>
                      </a:pPr>
                      <a:r>
                        <a:rPr kumimoji="0" lang="en-US" sz="1100" b="1" i="1" u="sng" strike="noStrike" kern="1200" cap="none" spc="0" normalizeH="0" baseline="0" noProof="0" dirty="0" smtClean="0">
                          <a:ln>
                            <a:noFill/>
                          </a:ln>
                          <a:solidFill>
                            <a:prstClr val="black"/>
                          </a:solidFill>
                          <a:effectLst/>
                          <a:uLnTx/>
                          <a:uFillTx/>
                          <a:latin typeface="+mn-lt"/>
                        </a:rPr>
                        <a:t>Teacher Language and Scoring Notes:</a:t>
                      </a:r>
                      <a:endParaRPr kumimoji="0" lang="en-US" sz="1100" b="1" i="1" u="none" strike="noStrike" kern="1200" cap="none" spc="0" normalizeH="0" baseline="0" noProof="0" dirty="0" smtClean="0">
                        <a:ln>
                          <a:noFill/>
                        </a:ln>
                        <a:solidFill>
                          <a:prstClr val="black"/>
                        </a:solidFill>
                        <a:effectLst/>
                        <a:uLnTx/>
                        <a:uFillTx/>
                        <a:latin typeface="+mn-lt"/>
                      </a:endParaRPr>
                    </a:p>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n-US" sz="1100" b="1" i="0" u="sng" strike="noStrike" kern="1200" cap="none" spc="0" normalizeH="0" baseline="0" noProof="0" dirty="0" smtClean="0">
                          <a:ln>
                            <a:noFill/>
                          </a:ln>
                          <a:solidFill>
                            <a:prstClr val="black"/>
                          </a:solidFill>
                          <a:effectLst/>
                          <a:uLnTx/>
                          <a:uFillTx/>
                          <a:latin typeface="+mn-lt"/>
                        </a:rPr>
                        <a:t>Sufficient Evidence </a:t>
                      </a:r>
                      <a:r>
                        <a:rPr kumimoji="0" lang="en-US" sz="1100" b="1" i="0" u="none" strike="noStrike" kern="1200" cap="none" spc="0" normalizeH="0" baseline="0" noProof="0" dirty="0" smtClean="0">
                          <a:ln>
                            <a:noFill/>
                          </a:ln>
                          <a:solidFill>
                            <a:prstClr val="black"/>
                          </a:solidFill>
                          <a:effectLst/>
                          <a:uLnTx/>
                          <a:uFillTx/>
                          <a:latin typeface="+mn-lt"/>
                        </a:rPr>
                        <a:t>(general ideas) </a:t>
                      </a:r>
                      <a:r>
                        <a:rPr kumimoji="0" lang="en-US" sz="1100" b="0" i="0" u="none" strike="noStrike" kern="1200" cap="none" spc="0" normalizeH="0" baseline="0" noProof="0" dirty="0" smtClean="0">
                          <a:ln>
                            <a:noFill/>
                          </a:ln>
                          <a:solidFill>
                            <a:prstClr val="black"/>
                          </a:solidFill>
                          <a:effectLst/>
                          <a:uLnTx/>
                          <a:uFillTx/>
                          <a:latin typeface="+mn-lt"/>
                        </a:rPr>
                        <a:t>of the prompt would include the student showing an understanding of how to stay safe in a hurricane according to the details or examples in the </a:t>
                      </a:r>
                      <a:r>
                        <a:rPr kumimoji="0" lang="en-US" sz="1100" b="1" i="1" u="none" strike="noStrike" kern="1200" cap="none" spc="0" normalizeH="0" baseline="0" noProof="0" dirty="0" smtClean="0">
                          <a:ln>
                            <a:noFill/>
                          </a:ln>
                          <a:solidFill>
                            <a:prstClr val="black"/>
                          </a:solidFill>
                          <a:effectLst/>
                          <a:uLnTx/>
                          <a:uFillTx/>
                          <a:latin typeface="+mn-lt"/>
                        </a:rPr>
                        <a:t>Spinning Storm</a:t>
                      </a:r>
                      <a:r>
                        <a:rPr kumimoji="0" lang="en-US" sz="1100" b="0" i="0" u="none" strike="noStrike" kern="1200" cap="none" spc="0" normalizeH="0" baseline="0" noProof="0" dirty="0" smtClean="0">
                          <a:ln>
                            <a:noFill/>
                          </a:ln>
                          <a:solidFill>
                            <a:prstClr val="black"/>
                          </a:solidFill>
                          <a:effectLst/>
                          <a:uLnTx/>
                          <a:uFillTx/>
                          <a:latin typeface="+mn-lt"/>
                        </a:rPr>
                        <a:t>.</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n-US" sz="1100" b="1" i="0" u="sng" strike="noStrike" kern="1200" cap="none" spc="0" normalizeH="0" baseline="0" noProof="0" dirty="0" smtClean="0">
                          <a:ln>
                            <a:noFill/>
                          </a:ln>
                          <a:solidFill>
                            <a:prstClr val="black"/>
                          </a:solidFill>
                          <a:effectLst/>
                          <a:uLnTx/>
                          <a:uFillTx/>
                          <a:latin typeface="+mn-lt"/>
                        </a:rPr>
                        <a:t>Specific Identifications</a:t>
                      </a:r>
                      <a:r>
                        <a:rPr kumimoji="0" lang="en-US" sz="1100" b="1" i="0" u="none" strike="noStrike" kern="1200" cap="none" spc="0" normalizeH="0" baseline="0" noProof="0" dirty="0" smtClean="0">
                          <a:ln>
                            <a:noFill/>
                          </a:ln>
                          <a:solidFill>
                            <a:prstClr val="black"/>
                          </a:solidFill>
                          <a:effectLst/>
                          <a:uLnTx/>
                          <a:uFillTx/>
                          <a:latin typeface="+mn-lt"/>
                        </a:rPr>
                        <a:t> (supporting details)</a:t>
                      </a:r>
                      <a:r>
                        <a:rPr kumimoji="0" lang="en-US" sz="1100" b="0" i="0" u="none" strike="noStrike" kern="1200" cap="none" spc="0" normalizeH="0" baseline="0" noProof="0" dirty="0" smtClean="0">
                          <a:ln>
                            <a:noFill/>
                          </a:ln>
                          <a:solidFill>
                            <a:prstClr val="black"/>
                          </a:solidFill>
                          <a:effectLst/>
                          <a:uLnTx/>
                          <a:uFillTx/>
                          <a:latin typeface="+mn-lt"/>
                        </a:rPr>
                        <a:t> could include (1) stay inside, (2) avoid windows, (3) check weather reports and (4) have food and water for 3 days.</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n-US" sz="1100" b="1" i="0" u="sng" strike="noStrike" kern="1200" cap="none" spc="0" normalizeH="0" baseline="0" noProof="0" dirty="0" smtClean="0">
                          <a:ln>
                            <a:noFill/>
                          </a:ln>
                          <a:solidFill>
                            <a:prstClr val="black"/>
                          </a:solidFill>
                          <a:effectLst/>
                          <a:uLnTx/>
                          <a:uFillTx/>
                          <a:latin typeface="+mn-lt"/>
                        </a:rPr>
                        <a:t>Specific: </a:t>
                      </a:r>
                      <a:r>
                        <a:rPr kumimoji="0" lang="en-US" sz="1100" b="1" i="0" u="sng" strike="noStrike" kern="1200" cap="none" spc="0" normalizeH="0" baseline="0" noProof="0" dirty="0" smtClean="0">
                          <a:ln>
                            <a:noFill/>
                          </a:ln>
                          <a:solidFill>
                            <a:prstClr val="black"/>
                          </a:solidFill>
                          <a:effectLst/>
                          <a:uLnTx/>
                          <a:uFill>
                            <a:solidFill/>
                          </a:uFill>
                          <a:latin typeface="+mn-lt"/>
                        </a:rPr>
                        <a:t>Full Support</a:t>
                      </a:r>
                      <a:r>
                        <a:rPr kumimoji="0" lang="en-US" sz="1100" b="0" i="0" u="none" strike="noStrike" kern="1200" cap="none" spc="0" normalizeH="0" baseline="0" noProof="0" dirty="0" smtClean="0">
                          <a:ln>
                            <a:noFill/>
                          </a:ln>
                          <a:solidFill>
                            <a:prstClr val="black"/>
                          </a:solidFill>
                          <a:effectLst/>
                          <a:uLnTx/>
                          <a:uFill>
                            <a:solidFill/>
                          </a:uFill>
                          <a:latin typeface="+mn-lt"/>
                        </a:rPr>
                        <a:t> other details that could support staying safe in a hurricane could be (1) having a safety kit.</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n-US" sz="1100" b="1" i="0" u="none" strike="noStrike" kern="1200" cap="none" spc="0" normalizeH="0" baseline="0" noProof="0" dirty="0" smtClean="0">
                          <a:ln>
                            <a:noFill/>
                          </a:ln>
                          <a:solidFill>
                            <a:prstClr val="black"/>
                          </a:solidFill>
                          <a:effectLst/>
                          <a:uLnTx/>
                          <a:uFill>
                            <a:solidFill/>
                          </a:uFill>
                          <a:latin typeface="+mn-lt"/>
                        </a:rPr>
                        <a:t>Note</a:t>
                      </a:r>
                      <a:r>
                        <a:rPr kumimoji="0" lang="en-US" sz="1100" b="0" i="0" u="none" strike="noStrike" kern="1200" cap="none" spc="0" normalizeH="0" baseline="0" noProof="0" dirty="0" smtClean="0">
                          <a:ln>
                            <a:noFill/>
                          </a:ln>
                          <a:solidFill>
                            <a:prstClr val="black"/>
                          </a:solidFill>
                          <a:effectLst/>
                          <a:uLnTx/>
                          <a:uFill>
                            <a:solidFill/>
                          </a:uFill>
                          <a:latin typeface="+mn-lt"/>
                        </a:rPr>
                        <a:t>:  Any drawings or words that represent something found explicitly in the text to support the prompt is acceptable.</a:t>
                      </a: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900" dirty="0">
                        <a:effectLst/>
                        <a:latin typeface="Calibri"/>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7300">
                <a:tc>
                  <a:txBody>
                    <a:bodyPr/>
                    <a:lstStyle/>
                    <a:p>
                      <a:pPr marL="0" marR="0" algn="ctr">
                        <a:lnSpc>
                          <a:spcPct val="100000"/>
                        </a:lnSpc>
                        <a:spcBef>
                          <a:spcPts val="0"/>
                        </a:spcBef>
                        <a:spcAft>
                          <a:spcPts val="0"/>
                        </a:spcAft>
                      </a:pPr>
                      <a:r>
                        <a:rPr lang="en-US" sz="1300" b="1" dirty="0" smtClean="0">
                          <a:effectLst/>
                          <a:latin typeface="+mn-lt"/>
                          <a:ea typeface="Calibri"/>
                          <a:cs typeface="Times New Roman"/>
                        </a:rPr>
                        <a:t>3</a:t>
                      </a:r>
                      <a:endParaRPr lang="en-US" sz="1300" b="1" dirty="0">
                        <a:effectLst/>
                        <a:latin typeface="+mn-lt"/>
                        <a:ea typeface="Calibri"/>
                        <a:cs typeface="Times New Roman"/>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prstClr val="black"/>
                          </a:solidFill>
                          <a:effectLst/>
                          <a:uLnTx/>
                          <a:uFillTx/>
                          <a:latin typeface="+mn-lt"/>
                          <a:ea typeface="Calibri"/>
                          <a:cs typeface="Verdana"/>
                        </a:rPr>
                        <a:t>The student gives a proficient response by providing evidence from the text explaining what to do to stay safe if there is a hurricane.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Verdana"/>
                        </a:rPr>
                        <a:t>When there is a hurricane you need to be safe.  To stay safe there are lots of things you can do.  First stay inside and stay away from the windows.  The strong winds can break windows!  Then, have your mom or dad check the weather reports on TV or the radio to see when its safe to go out.  Always have enough food and water for 3 days in case you are stuck in the house.  Staying safe is important.  Another thing to do is have a kit with batteries and flashlights.</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4088">
                <a:tc>
                  <a:txBody>
                    <a:bodyPr/>
                    <a:lstStyle/>
                    <a:p>
                      <a:pPr marL="0" marR="0" algn="ctr">
                        <a:lnSpc>
                          <a:spcPct val="100000"/>
                        </a:lnSpc>
                        <a:spcBef>
                          <a:spcPts val="0"/>
                        </a:spcBef>
                        <a:spcAft>
                          <a:spcPts val="0"/>
                        </a:spcAft>
                      </a:pPr>
                      <a:r>
                        <a:rPr lang="en-US" sz="1300" b="1" dirty="0" smtClean="0">
                          <a:effectLst/>
                          <a:latin typeface="+mn-lt"/>
                          <a:ea typeface="Calibri"/>
                          <a:cs typeface="Times New Roman"/>
                        </a:rPr>
                        <a:t>2</a:t>
                      </a:r>
                      <a:endParaRPr lang="en-US" sz="1300" b="1" dirty="0">
                        <a:effectLst/>
                        <a:latin typeface="+mn-lt"/>
                        <a:ea typeface="Calibri"/>
                        <a:cs typeface="Times New Roman"/>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prstClr val="black"/>
                          </a:solidFill>
                          <a:effectLst/>
                          <a:uLnTx/>
                          <a:uFillTx/>
                          <a:latin typeface="+mn-lt"/>
                          <a:ea typeface="Calibri"/>
                          <a:cs typeface="Verdana"/>
                        </a:rPr>
                        <a:t>The student gives a partial response by providing </a:t>
                      </a:r>
                      <a:r>
                        <a:rPr kumimoji="0" lang="en-US" sz="1100" b="0" i="1" u="sng" strike="noStrike" kern="1200" cap="none" spc="0" normalizeH="0" baseline="0" noProof="0" dirty="0" smtClean="0">
                          <a:ln>
                            <a:noFill/>
                          </a:ln>
                          <a:solidFill>
                            <a:prstClr val="black"/>
                          </a:solidFill>
                          <a:effectLst/>
                          <a:uLnTx/>
                          <a:uFillTx/>
                          <a:latin typeface="+mn-lt"/>
                          <a:ea typeface="Calibri"/>
                          <a:cs typeface="Verdana"/>
                        </a:rPr>
                        <a:t>some</a:t>
                      </a:r>
                      <a:r>
                        <a:rPr kumimoji="0" lang="en-US" sz="1100" b="0" i="1" u="none" strike="noStrike" kern="1200" cap="none" spc="0" normalizeH="0" baseline="0" noProof="0" dirty="0" smtClean="0">
                          <a:ln>
                            <a:noFill/>
                          </a:ln>
                          <a:solidFill>
                            <a:prstClr val="black"/>
                          </a:solidFill>
                          <a:effectLst/>
                          <a:uLnTx/>
                          <a:uFillTx/>
                          <a:latin typeface="+mn-lt"/>
                          <a:ea typeface="Calibri"/>
                          <a:cs typeface="Verdana"/>
                        </a:rPr>
                        <a:t> evidence from the text explaining what to do to stay safe if there is a hurricane.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Verdana"/>
                        </a:rPr>
                        <a:t>Hurricanes are not safe so you need to stay in your house.  Don’t stand by a window or look out the window.  Stay safe!  Keep flashlights too in case it gets really dark.</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336">
                <a:tc>
                  <a:txBody>
                    <a:bodyPr/>
                    <a:lstStyle/>
                    <a:p>
                      <a:pPr marL="0" marR="0" algn="ctr">
                        <a:lnSpc>
                          <a:spcPct val="100000"/>
                        </a:lnSpc>
                        <a:spcBef>
                          <a:spcPts val="0"/>
                        </a:spcBef>
                        <a:spcAft>
                          <a:spcPts val="0"/>
                        </a:spcAft>
                      </a:pPr>
                      <a:r>
                        <a:rPr lang="en-US" sz="1300" b="1" dirty="0" smtClean="0">
                          <a:effectLst/>
                          <a:latin typeface="+mn-lt"/>
                          <a:ea typeface="Calibri"/>
                          <a:cs typeface="Times New Roman"/>
                        </a:rPr>
                        <a:t>1</a:t>
                      </a:r>
                      <a:endParaRPr lang="en-US" sz="1300" b="1" dirty="0">
                        <a:effectLst/>
                        <a:latin typeface="+mn-lt"/>
                        <a:ea typeface="Calibri"/>
                        <a:cs typeface="Times New Roman"/>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prstClr val="black"/>
                          </a:solidFill>
                          <a:effectLst/>
                          <a:uLnTx/>
                          <a:uFillTx/>
                          <a:latin typeface="+mn-lt"/>
                          <a:ea typeface="Calibri"/>
                          <a:cs typeface="Verdana"/>
                        </a:rPr>
                        <a:t>The student gives a minimal  or vague response of what to do to stay safe if there is a hurricane.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Verdana"/>
                        </a:rPr>
                        <a:t>It rains a lot and the wind can knock you down so don’t go outside.</a:t>
                      </a:r>
                      <a:endParaRPr lang="en-US" sz="1200" i="0" dirty="0" smtClean="0">
                        <a:effectLst/>
                        <a:latin typeface="+mn-lt"/>
                        <a:ea typeface="Calibri"/>
                        <a:cs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578">
                <a:tc>
                  <a:txBody>
                    <a:bodyPr/>
                    <a:lstStyle/>
                    <a:p>
                      <a:pPr marL="0" marR="0" algn="ctr">
                        <a:lnSpc>
                          <a:spcPct val="100000"/>
                        </a:lnSpc>
                        <a:spcBef>
                          <a:spcPts val="0"/>
                        </a:spcBef>
                        <a:spcAft>
                          <a:spcPts val="0"/>
                        </a:spcAft>
                      </a:pPr>
                      <a:r>
                        <a:rPr lang="en-US" sz="1300" b="1" dirty="0" smtClean="0">
                          <a:effectLst/>
                          <a:latin typeface="+mn-lt"/>
                          <a:ea typeface="Calibri"/>
                          <a:cs typeface="Times New Roman"/>
                        </a:rPr>
                        <a:t>0</a:t>
                      </a:r>
                      <a:endParaRPr lang="en-US" sz="1300" b="1" dirty="0">
                        <a:effectLst/>
                        <a:latin typeface="+mn-lt"/>
                        <a:ea typeface="Calibri"/>
                        <a:cs typeface="Times New Roman"/>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prstClr val="black"/>
                          </a:solidFill>
                          <a:effectLst/>
                          <a:uLnTx/>
                          <a:uFillTx/>
                          <a:latin typeface="+mn-lt"/>
                          <a:ea typeface="Calibri"/>
                          <a:cs typeface="Verdana"/>
                        </a:rPr>
                        <a:t>The student provides no relevant response to the prompt.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Verdana"/>
                        </a:rPr>
                        <a:t>I don’t like wind or rain.</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Rectangle 1"/>
          <p:cNvSpPr/>
          <p:nvPr/>
        </p:nvSpPr>
        <p:spPr>
          <a:xfrm>
            <a:off x="4900930" y="7081285"/>
            <a:ext cx="2547620" cy="718430"/>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2" tIns="50941" rIns="101882" bIns="50941">
            <a:spAutoFit/>
          </a:bodyPr>
          <a:lstStyle/>
          <a:p>
            <a:r>
              <a:rPr lang="en-US" sz="1000" b="1" dirty="0"/>
              <a:t>RI.1.3</a:t>
            </a:r>
          </a:p>
          <a:p>
            <a:r>
              <a:rPr lang="en-US" sz="1000" dirty="0"/>
              <a:t>Describe the connection between two individuals, events, ideas, or pieces of information in a text.</a:t>
            </a:r>
          </a:p>
        </p:txBody>
      </p:sp>
    </p:spTree>
    <p:extLst>
      <p:ext uri="{BB962C8B-B14F-4D97-AF65-F5344CB8AC3E}">
        <p14:creationId xmlns:p14="http://schemas.microsoft.com/office/powerpoint/2010/main" val="2735676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10122187"/>
              </p:ext>
            </p:extLst>
          </p:nvPr>
        </p:nvGraphicFramePr>
        <p:xfrm>
          <a:off x="518160" y="742335"/>
          <a:ext cx="6995160" cy="5204569"/>
        </p:xfrm>
        <a:graphic>
          <a:graphicData uri="http://schemas.openxmlformats.org/drawingml/2006/table">
            <a:tbl>
              <a:tblPr firstRow="1" firstCol="1" bandRow="1"/>
              <a:tblGrid>
                <a:gridCol w="863600"/>
                <a:gridCol w="6131560"/>
              </a:tblGrid>
              <a:tr h="277561">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prstClr val="black"/>
                          </a:solidFill>
                          <a:effectLst/>
                          <a:uLnTx/>
                          <a:uFillTx/>
                          <a:latin typeface="+mn-lt"/>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 </a:t>
                      </a: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77561">
                <a:tc gridSpan="2">
                  <a:txBody>
                    <a:bodyPr/>
                    <a:lstStyle/>
                    <a:p>
                      <a:pPr marL="0" marR="0" algn="ctr">
                        <a:lnSpc>
                          <a:spcPct val="100000"/>
                        </a:lnSpc>
                        <a:spcBef>
                          <a:spcPts val="0"/>
                        </a:spcBef>
                        <a:spcAft>
                          <a:spcPts val="0"/>
                        </a:spcAft>
                      </a:pPr>
                      <a:r>
                        <a:rPr lang="en-US" sz="1800" b="1" kern="1200" dirty="0">
                          <a:solidFill>
                            <a:srgbClr val="000000"/>
                          </a:solidFill>
                          <a:effectLst/>
                          <a:latin typeface="Calibri"/>
                          <a:ea typeface="Times New Roman"/>
                          <a:cs typeface="Times New Roman"/>
                        </a:rPr>
                        <a:t>Brief Write </a:t>
                      </a:r>
                      <a:r>
                        <a:rPr lang="en-US" sz="1800" kern="1200" dirty="0">
                          <a:solidFill>
                            <a:srgbClr val="000000"/>
                          </a:solidFill>
                          <a:effectLst/>
                          <a:latin typeface="Calibri"/>
                          <a:ea typeface="Times New Roman"/>
                          <a:cs typeface="Times New Roman"/>
                        </a:rPr>
                        <a:t>Rubric </a:t>
                      </a:r>
                      <a:r>
                        <a:rPr lang="en-US" sz="1800" kern="1200" dirty="0" smtClean="0">
                          <a:solidFill>
                            <a:srgbClr val="000000"/>
                          </a:solidFill>
                          <a:effectLst/>
                          <a:latin typeface="Calibri"/>
                          <a:ea typeface="Times New Roman"/>
                          <a:cs typeface="Times New Roman"/>
                        </a:rPr>
                        <a:t>Example</a:t>
                      </a:r>
                      <a:endParaRPr lang="en-US" sz="1800" dirty="0">
                        <a:effectLst/>
                        <a:latin typeface="Calibri"/>
                        <a:ea typeface="Calibri"/>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00000"/>
                        </a:lnSpc>
                        <a:spcBef>
                          <a:spcPts val="0"/>
                        </a:spcBef>
                        <a:spcAft>
                          <a:spcPts val="0"/>
                        </a:spcAft>
                      </a:pPr>
                      <a:endParaRPr lang="en-US" sz="1000" dirty="0">
                        <a:effectLst/>
                        <a:latin typeface="Calibri"/>
                        <a:ea typeface="Calibri"/>
                        <a:cs typeface="Times New Roman"/>
                      </a:endParaRPr>
                    </a:p>
                  </a:txBody>
                  <a:tcPr marL="61111" marR="61111" marT="84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44617">
                <a:tc gridSpan="2">
                  <a:txBody>
                    <a:bodyPr/>
                    <a:lstStyle/>
                    <a:p>
                      <a:pPr marL="0" marR="0" algn="ctr">
                        <a:lnSpc>
                          <a:spcPct val="100000"/>
                        </a:lnSpc>
                        <a:spcBef>
                          <a:spcPts val="0"/>
                        </a:spcBef>
                        <a:spcAft>
                          <a:spcPts val="0"/>
                        </a:spcAft>
                      </a:pPr>
                      <a:r>
                        <a:rPr lang="en-US" sz="1100" kern="1200" dirty="0" smtClean="0">
                          <a:solidFill>
                            <a:srgbClr val="000000"/>
                          </a:solidFill>
                          <a:effectLst/>
                          <a:latin typeface="+mn-lt"/>
                          <a:ea typeface="Times New Roman"/>
                          <a:cs typeface="Times New Roman"/>
                        </a:rPr>
                        <a:t>Writing Standard W.1.1</a:t>
                      </a:r>
                      <a:r>
                        <a:rPr lang="en-US" sz="1100" kern="1200" baseline="0" dirty="0" smtClean="0">
                          <a:solidFill>
                            <a:srgbClr val="000000"/>
                          </a:solidFill>
                          <a:effectLst/>
                          <a:latin typeface="+mn-lt"/>
                          <a:ea typeface="Times New Roman"/>
                          <a:cs typeface="Times New Roman"/>
                        </a:rPr>
                        <a:t> </a:t>
                      </a:r>
                      <a:r>
                        <a:rPr lang="en-US" sz="1100" kern="1200" dirty="0" smtClean="0">
                          <a:solidFill>
                            <a:srgbClr val="000000"/>
                          </a:solidFill>
                          <a:effectLst/>
                          <a:latin typeface="+mn-lt"/>
                          <a:ea typeface="Times New Roman"/>
                          <a:cs typeface="Times New Roman"/>
                        </a:rPr>
                        <a:t> </a:t>
                      </a:r>
                      <a:r>
                        <a:rPr lang="en-US" sz="1100" b="1" kern="1200" dirty="0" smtClean="0">
                          <a:solidFill>
                            <a:srgbClr val="000000"/>
                          </a:solidFill>
                          <a:effectLst/>
                          <a:latin typeface="+mn-lt"/>
                          <a:ea typeface="Times New Roman"/>
                          <a:cs typeface="Times New Roman"/>
                        </a:rPr>
                        <a:t>Opinion Writing </a:t>
                      </a:r>
                      <a:endParaRPr lang="en-US" sz="900" b="1" dirty="0" smtClean="0">
                        <a:effectLst/>
                        <a:latin typeface="+mn-lt"/>
                        <a:ea typeface="Calibri"/>
                        <a:cs typeface="Times New Roman"/>
                      </a:endParaRPr>
                    </a:p>
                    <a:p>
                      <a:pPr marL="0" marR="0" algn="ctr">
                        <a:lnSpc>
                          <a:spcPct val="100000"/>
                        </a:lnSpc>
                        <a:spcBef>
                          <a:spcPts val="0"/>
                        </a:spcBef>
                        <a:spcAft>
                          <a:spcPts val="0"/>
                        </a:spcAft>
                      </a:pPr>
                      <a:r>
                        <a:rPr lang="en-US" sz="1100" kern="1200" dirty="0" smtClean="0">
                          <a:solidFill>
                            <a:srgbClr val="000000"/>
                          </a:solidFill>
                          <a:effectLst/>
                          <a:latin typeface="+mn-lt"/>
                          <a:ea typeface="Times New Roman"/>
                          <a:cs typeface="Times New Roman"/>
                        </a:rPr>
                        <a:t>Target 1a</a:t>
                      </a:r>
                      <a:r>
                        <a:rPr lang="en-US" sz="1100" kern="1200" baseline="0" dirty="0" smtClean="0">
                          <a:solidFill>
                            <a:schemeClr val="tx1"/>
                          </a:solidFill>
                          <a:effectLst/>
                          <a:latin typeface="Calibri"/>
                          <a:ea typeface="Times New Roman"/>
                          <a:cs typeface="Times New Roman"/>
                        </a:rPr>
                        <a:t>  W.1.1b  State an opinion   W.1.1c  Supply a reason for the opinion.</a:t>
                      </a:r>
                      <a:endParaRPr lang="en-US" sz="900" dirty="0" smtClean="0">
                        <a:effectLst/>
                        <a:latin typeface="+mn-lt"/>
                        <a:ea typeface="Calibri"/>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696495">
                <a:tc gridSpan="2">
                  <a:txBody>
                    <a:bodyPr/>
                    <a:lstStyle/>
                    <a:p>
                      <a:pPr marL="0" marR="0" algn="l">
                        <a:lnSpc>
                          <a:spcPct val="100000"/>
                        </a:lnSpc>
                        <a:spcBef>
                          <a:spcPts val="0"/>
                        </a:spcBef>
                        <a:spcAft>
                          <a:spcPts val="0"/>
                        </a:spcAft>
                      </a:pPr>
                      <a:r>
                        <a:rPr lang="en-US" sz="1200" kern="1200" dirty="0">
                          <a:solidFill>
                            <a:srgbClr val="000000"/>
                          </a:solidFill>
                          <a:effectLst/>
                          <a:latin typeface="Calibri"/>
                          <a:ea typeface="Times New Roman"/>
                          <a:cs typeface="Times New Roman"/>
                        </a:rPr>
                        <a:t>Stimulus Text</a:t>
                      </a:r>
                      <a:r>
                        <a:rPr lang="en-US" sz="1200" kern="1200" dirty="0" smtClean="0">
                          <a:solidFill>
                            <a:srgbClr val="000000"/>
                          </a:solidFill>
                          <a:effectLst/>
                          <a:latin typeface="Calibri"/>
                          <a:ea typeface="Times New Roman"/>
                          <a:cs typeface="Times New Roman"/>
                        </a:rPr>
                        <a:t>:  </a:t>
                      </a:r>
                      <a:r>
                        <a:rPr lang="en-US" sz="1200" b="1" u="sng" kern="1200" dirty="0" smtClean="0">
                          <a:solidFill>
                            <a:srgbClr val="000000"/>
                          </a:solidFill>
                          <a:effectLst/>
                          <a:latin typeface="Calibri"/>
                          <a:ea typeface="Times New Roman"/>
                          <a:cs typeface="Times New Roman"/>
                        </a:rPr>
                        <a:t>The Storm</a:t>
                      </a:r>
                      <a:endParaRPr lang="en-US" sz="1100" b="1" u="sng" dirty="0">
                        <a:effectLst/>
                        <a:latin typeface="Calibri"/>
                        <a:ea typeface="Calibri"/>
                        <a:cs typeface="Times New Roman"/>
                      </a:endParaRPr>
                    </a:p>
                    <a:p>
                      <a:pPr marL="0" marR="0" algn="l">
                        <a:lnSpc>
                          <a:spcPct val="100000"/>
                        </a:lnSpc>
                        <a:spcBef>
                          <a:spcPts val="0"/>
                        </a:spcBef>
                        <a:spcAft>
                          <a:spcPts val="0"/>
                        </a:spcAft>
                      </a:pPr>
                      <a:r>
                        <a:rPr lang="en-US" sz="1500" b="1" kern="1200" dirty="0">
                          <a:solidFill>
                            <a:srgbClr val="000000"/>
                          </a:solidFill>
                          <a:effectLst/>
                          <a:latin typeface="Calibri"/>
                          <a:ea typeface="Times New Roman"/>
                          <a:cs typeface="Times New Roman"/>
                        </a:rPr>
                        <a:t>Item </a:t>
                      </a:r>
                      <a:r>
                        <a:rPr lang="en-US" sz="1500" b="1" kern="1200" dirty="0" smtClean="0">
                          <a:solidFill>
                            <a:srgbClr val="000000"/>
                          </a:solidFill>
                          <a:effectLst/>
                          <a:latin typeface="Calibri"/>
                          <a:ea typeface="Times New Roman"/>
                          <a:cs typeface="Times New Roman"/>
                        </a:rPr>
                        <a:t>Prompt</a:t>
                      </a:r>
                      <a:r>
                        <a:rPr lang="en-US" sz="1500" b="1" kern="1200" baseline="0" dirty="0" smtClean="0">
                          <a:solidFill>
                            <a:srgbClr val="000000"/>
                          </a:solidFill>
                          <a:effectLst/>
                          <a:latin typeface="Calibri"/>
                          <a:ea typeface="Times New Roman"/>
                          <a:cs typeface="Times New Roman"/>
                        </a:rPr>
                        <a:t> #17:  </a:t>
                      </a:r>
                      <a:r>
                        <a:rPr lang="en-US" sz="1500" b="1" kern="1200" dirty="0" smtClean="0">
                          <a:solidFill>
                            <a:srgbClr val="000000"/>
                          </a:solidFill>
                          <a:effectLst/>
                          <a:latin typeface="Calibri"/>
                          <a:ea typeface="Times New Roman"/>
                          <a:cs typeface="Arial"/>
                        </a:rPr>
                        <a:t> </a:t>
                      </a:r>
                      <a:r>
                        <a:rPr lang="en-US" sz="1300" b="1" i="1" kern="1200" dirty="0">
                          <a:solidFill>
                            <a:srgbClr val="000000"/>
                          </a:solidFill>
                          <a:effectLst/>
                          <a:latin typeface="Calibri"/>
                          <a:ea typeface="Times New Roman"/>
                          <a:cs typeface="Arial"/>
                        </a:rPr>
                        <a:t>Reread </a:t>
                      </a:r>
                      <a:r>
                        <a:rPr lang="en-US" sz="1300" b="1" i="1" u="sng" kern="1200" dirty="0" smtClean="0">
                          <a:solidFill>
                            <a:srgbClr val="000000"/>
                          </a:solidFill>
                          <a:effectLst/>
                          <a:latin typeface="Calibri"/>
                          <a:ea typeface="Times New Roman"/>
                          <a:cs typeface="Arial"/>
                        </a:rPr>
                        <a:t>The</a:t>
                      </a:r>
                      <a:r>
                        <a:rPr lang="en-US" sz="1300" b="1" i="1" u="sng" kern="1200" baseline="0" dirty="0" smtClean="0">
                          <a:solidFill>
                            <a:srgbClr val="000000"/>
                          </a:solidFill>
                          <a:effectLst/>
                          <a:latin typeface="Calibri"/>
                          <a:ea typeface="Times New Roman"/>
                          <a:cs typeface="Arial"/>
                        </a:rPr>
                        <a:t> Storm</a:t>
                      </a:r>
                      <a:r>
                        <a:rPr lang="en-US" sz="1300" b="1" i="1" kern="1200" dirty="0" smtClean="0">
                          <a:solidFill>
                            <a:srgbClr val="000000"/>
                          </a:solidFill>
                          <a:effectLst/>
                          <a:latin typeface="Calibri"/>
                          <a:ea typeface="Times New Roman"/>
                          <a:cs typeface="Arial"/>
                        </a:rPr>
                        <a:t>.  </a:t>
                      </a:r>
                      <a:r>
                        <a:rPr lang="en-US" sz="1300" b="1" i="1" kern="1200" dirty="0">
                          <a:solidFill>
                            <a:srgbClr val="000000"/>
                          </a:solidFill>
                          <a:effectLst/>
                          <a:latin typeface="Calibri"/>
                          <a:ea typeface="Times New Roman"/>
                          <a:cs typeface="Arial"/>
                        </a:rPr>
                        <a:t>Do you like storms or not?  Give your opinion and tell why.  Draw and write about it.   </a:t>
                      </a:r>
                      <a:endParaRPr lang="en-US" sz="1100" b="1" i="1" dirty="0">
                        <a:effectLst/>
                        <a:latin typeface="Calibri"/>
                        <a:ea typeface="Calibri"/>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b="1" i="1" dirty="0">
                        <a:effectLst/>
                        <a:latin typeface="Calibri"/>
                        <a:ea typeface="Calibri"/>
                        <a:cs typeface="Times New Roman"/>
                      </a:endParaRPr>
                    </a:p>
                  </a:txBody>
                  <a:tcPr marL="61111" marR="61111" marT="84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75613">
                <a:tc gridSpan="2">
                  <a:txBody>
                    <a:bodyPr/>
                    <a:lstStyle/>
                    <a:p>
                      <a:pPr marL="0" marR="0" algn="l">
                        <a:lnSpc>
                          <a:spcPct val="100000"/>
                        </a:lnSpc>
                        <a:spcBef>
                          <a:spcPts val="0"/>
                        </a:spcBef>
                        <a:spcAft>
                          <a:spcPts val="0"/>
                        </a:spcAft>
                      </a:pPr>
                      <a:r>
                        <a:rPr lang="en-US" sz="1200" b="1" kern="1200" dirty="0">
                          <a:solidFill>
                            <a:srgbClr val="000000"/>
                          </a:solidFill>
                          <a:effectLst/>
                          <a:latin typeface="Calibri"/>
                          <a:ea typeface="Times New Roman"/>
                          <a:cs typeface="Arial"/>
                        </a:rPr>
                        <a:t>Scoring </a:t>
                      </a:r>
                      <a:r>
                        <a:rPr lang="en-US" sz="1200" b="1" kern="1200" dirty="0" smtClean="0">
                          <a:solidFill>
                            <a:srgbClr val="000000"/>
                          </a:solidFill>
                          <a:effectLst/>
                          <a:latin typeface="Calibri"/>
                          <a:ea typeface="Times New Roman"/>
                          <a:cs typeface="Arial"/>
                        </a:rPr>
                        <a:t>Notes</a:t>
                      </a:r>
                      <a:r>
                        <a:rPr lang="en-US" sz="1200" kern="1200" dirty="0" smtClean="0">
                          <a:solidFill>
                            <a:srgbClr val="000000"/>
                          </a:solidFill>
                          <a:effectLst/>
                          <a:latin typeface="Calibri"/>
                          <a:ea typeface="Times New Roman"/>
                          <a:cs typeface="Arial"/>
                        </a:rPr>
                        <a:t>: </a:t>
                      </a:r>
                      <a:r>
                        <a:rPr lang="en-US" sz="1200" b="1" i="1" u="sng" kern="1200" dirty="0" smtClean="0">
                          <a:solidFill>
                            <a:srgbClr val="000000"/>
                          </a:solidFill>
                          <a:effectLst/>
                          <a:latin typeface="Calibri"/>
                          <a:ea typeface="Times New Roman"/>
                          <a:cs typeface="Times New Roman"/>
                        </a:rPr>
                        <a:t>gives </a:t>
                      </a:r>
                      <a:r>
                        <a:rPr lang="en-US" sz="1200" b="1" i="1" u="sng" kern="1200" dirty="0">
                          <a:solidFill>
                            <a:srgbClr val="000000"/>
                          </a:solidFill>
                          <a:effectLst/>
                          <a:latin typeface="Calibri"/>
                          <a:ea typeface="Times New Roman"/>
                          <a:cs typeface="Times New Roman"/>
                        </a:rPr>
                        <a:t>essential elements of a complete interpretation of the prompt</a:t>
                      </a:r>
                      <a:r>
                        <a:rPr lang="en-US" sz="1200" b="1" kern="1200" dirty="0">
                          <a:solidFill>
                            <a:srgbClr val="000000"/>
                          </a:solidFill>
                          <a:effectLst/>
                          <a:latin typeface="Calibri"/>
                          <a:ea typeface="Times New Roman"/>
                          <a:cs typeface="Times New Roman"/>
                        </a:rPr>
                        <a:t> </a:t>
                      </a:r>
                      <a:r>
                        <a:rPr lang="en-US" sz="1200" kern="1200" dirty="0">
                          <a:solidFill>
                            <a:srgbClr val="000000"/>
                          </a:solidFill>
                          <a:effectLst/>
                          <a:latin typeface="Calibri"/>
                          <a:ea typeface="Times New Roman"/>
                          <a:cs typeface="Times New Roman"/>
                        </a:rPr>
                        <a:t>-  </a:t>
                      </a:r>
                      <a:endParaRPr lang="en-US" sz="1100" dirty="0">
                        <a:effectLst/>
                        <a:latin typeface="Calibri"/>
                        <a:ea typeface="Calibri"/>
                        <a:cs typeface="Times New Roman"/>
                      </a:endParaRPr>
                    </a:p>
                    <a:p>
                      <a:pPr>
                        <a:lnSpc>
                          <a:spcPct val="100000"/>
                        </a:lnSpc>
                        <a:spcBef>
                          <a:spcPts val="0"/>
                        </a:spcBef>
                        <a:spcAft>
                          <a:spcPts val="0"/>
                        </a:spcAft>
                      </a:pPr>
                      <a:r>
                        <a:rPr lang="en-US" sz="1200" kern="1200" dirty="0">
                          <a:solidFill>
                            <a:srgbClr val="000000"/>
                          </a:solidFill>
                          <a:effectLst/>
                          <a:latin typeface="Calibri"/>
                          <a:ea typeface="Times New Roman"/>
                          <a:cs typeface="Times New Roman"/>
                        </a:rPr>
                        <a:t>Student writes a sentence that includes their opinion and gives at least one reason why </a:t>
                      </a:r>
                      <a:r>
                        <a:rPr lang="en-US" sz="1200" kern="1200" dirty="0" smtClean="0">
                          <a:solidFill>
                            <a:srgbClr val="000000"/>
                          </a:solidFill>
                          <a:effectLst/>
                          <a:latin typeface="Calibri"/>
                          <a:ea typeface="Times New Roman"/>
                          <a:cs typeface="Times New Roman"/>
                        </a:rPr>
                        <a:t>:</a:t>
                      </a:r>
                      <a:endParaRPr lang="en-US" sz="2000" kern="1200" dirty="0" smtClean="0">
                        <a:solidFill>
                          <a:schemeClr val="tx1"/>
                        </a:solidFill>
                        <a:effectLst/>
                        <a:latin typeface="+mn-lt"/>
                        <a:ea typeface="+mn-ea"/>
                        <a:cs typeface="+mn-cs"/>
                      </a:endParaRPr>
                    </a:p>
                    <a:p>
                      <a:pPr>
                        <a:lnSpc>
                          <a:spcPct val="100000"/>
                        </a:lnSpc>
                        <a:spcBef>
                          <a:spcPts val="0"/>
                        </a:spcBef>
                        <a:spcAft>
                          <a:spcPts val="0"/>
                        </a:spcAft>
                      </a:pPr>
                      <a:r>
                        <a:rPr lang="en-US" sz="1300" i="1" kern="1200" dirty="0" smtClean="0">
                          <a:solidFill>
                            <a:schemeClr val="tx1"/>
                          </a:solidFill>
                          <a:effectLst/>
                          <a:latin typeface="+mn-lt"/>
                          <a:ea typeface="+mn-ea"/>
                          <a:cs typeface="+mn-cs"/>
                        </a:rPr>
                        <a:t>Teacher note:  Students will write their own sentence or use the following sentence frame.</a:t>
                      </a:r>
                    </a:p>
                    <a:p>
                      <a:pPr algn="ctr">
                        <a:lnSpc>
                          <a:spcPct val="100000"/>
                        </a:lnSpc>
                        <a:spcBef>
                          <a:spcPts val="0"/>
                        </a:spcBef>
                        <a:spcAft>
                          <a:spcPts val="0"/>
                        </a:spcAft>
                      </a:pPr>
                      <a:r>
                        <a:rPr lang="en-US" sz="1300" b="1" i="1" kern="1200" dirty="0" smtClean="0">
                          <a:solidFill>
                            <a:schemeClr val="tx1"/>
                          </a:solidFill>
                          <a:effectLst/>
                          <a:latin typeface="+mn-lt"/>
                          <a:ea typeface="+mn-ea"/>
                          <a:cs typeface="+mn-cs"/>
                        </a:rPr>
                        <a:t>I _____________  storms because ________________.</a:t>
                      </a:r>
                    </a:p>
                    <a:p>
                      <a:pPr>
                        <a:lnSpc>
                          <a:spcPct val="100000"/>
                        </a:lnSpc>
                        <a:spcBef>
                          <a:spcPts val="0"/>
                        </a:spcBef>
                        <a:spcAft>
                          <a:spcPts val="0"/>
                        </a:spcAft>
                      </a:pPr>
                      <a:r>
                        <a:rPr lang="en-US" sz="1300" b="1" i="1" kern="1200" dirty="0" smtClean="0">
                          <a:solidFill>
                            <a:schemeClr val="tx1"/>
                          </a:solidFill>
                          <a:effectLst/>
                          <a:latin typeface="+mn-lt"/>
                          <a:ea typeface="+mn-ea"/>
                          <a:cs typeface="+mn-cs"/>
                        </a:rPr>
                        <a:t>                                     </a:t>
                      </a:r>
                      <a:r>
                        <a:rPr lang="en-US" sz="1300" b="1" i="1" kern="1200" baseline="0" dirty="0" smtClean="0">
                          <a:solidFill>
                            <a:schemeClr val="tx1"/>
                          </a:solidFill>
                          <a:effectLst/>
                          <a:latin typeface="+mn-lt"/>
                          <a:ea typeface="+mn-ea"/>
                          <a:cs typeface="+mn-cs"/>
                        </a:rPr>
                        <a:t> </a:t>
                      </a:r>
                      <a:r>
                        <a:rPr lang="en-US" sz="1300" b="1" i="1" kern="1200" dirty="0" smtClean="0">
                          <a:solidFill>
                            <a:schemeClr val="tx1"/>
                          </a:solidFill>
                          <a:effectLst/>
                          <a:latin typeface="+mn-lt"/>
                          <a:ea typeface="+mn-ea"/>
                          <a:cs typeface="+mn-cs"/>
                        </a:rPr>
                        <a:t>like / do not like</a:t>
                      </a:r>
                      <a:endParaRPr lang="en-US" sz="1100" b="1" dirty="0">
                        <a:effectLst/>
                        <a:latin typeface="Calibri"/>
                        <a:ea typeface="Calibri"/>
                        <a:cs typeface="Times New Roman"/>
                      </a:endParaRPr>
                    </a:p>
                    <a:p>
                      <a:pPr marL="0" marR="0" algn="l">
                        <a:lnSpc>
                          <a:spcPct val="100000"/>
                        </a:lnSpc>
                        <a:spcBef>
                          <a:spcPts val="0"/>
                        </a:spcBef>
                        <a:spcAft>
                          <a:spcPts val="0"/>
                        </a:spcAft>
                      </a:pPr>
                      <a:r>
                        <a:rPr lang="en-US" sz="1200" b="1" i="1" u="sng" kern="1200" dirty="0" smtClean="0">
                          <a:solidFill>
                            <a:srgbClr val="000000"/>
                          </a:solidFill>
                          <a:effectLst/>
                          <a:latin typeface="Calibri"/>
                          <a:ea typeface="Times New Roman"/>
                          <a:cs typeface="Times New Roman"/>
                        </a:rPr>
                        <a:t>addresses </a:t>
                      </a:r>
                      <a:r>
                        <a:rPr lang="en-US" sz="1200" b="1" i="1" u="sng" kern="1200" dirty="0">
                          <a:solidFill>
                            <a:srgbClr val="000000"/>
                          </a:solidFill>
                          <a:effectLst/>
                          <a:latin typeface="Calibri"/>
                          <a:ea typeface="Times New Roman"/>
                          <a:cs typeface="Times New Roman"/>
                        </a:rPr>
                        <a:t>many aspects of the task and provides sufficient relevant evidence to support development</a:t>
                      </a:r>
                      <a:r>
                        <a:rPr lang="en-US" sz="1200" b="1" i="1" kern="1200" dirty="0">
                          <a:solidFill>
                            <a:srgbClr val="000000"/>
                          </a:solidFill>
                          <a:effectLst/>
                          <a:latin typeface="Calibri"/>
                          <a:ea typeface="Times New Roman"/>
                          <a:cs typeface="Times New Roman"/>
                        </a:rPr>
                        <a:t> </a:t>
                      </a:r>
                      <a:r>
                        <a:rPr lang="en-US" sz="1200" i="1" kern="1200" dirty="0">
                          <a:solidFill>
                            <a:srgbClr val="000000"/>
                          </a:solidFill>
                          <a:effectLst/>
                          <a:latin typeface="Calibri"/>
                          <a:ea typeface="Times New Roman"/>
                          <a:cs typeface="Times New Roman"/>
                        </a:rPr>
                        <a:t>– </a:t>
                      </a:r>
                      <a:endParaRPr lang="en-US" sz="1100" dirty="0">
                        <a:effectLst/>
                        <a:latin typeface="Calibri"/>
                        <a:ea typeface="Calibri"/>
                        <a:cs typeface="Times New Roman"/>
                      </a:endParaRPr>
                    </a:p>
                    <a:p>
                      <a:pPr marL="0" marR="0" algn="l">
                        <a:lnSpc>
                          <a:spcPct val="100000"/>
                        </a:lnSpc>
                        <a:spcBef>
                          <a:spcPts val="0"/>
                        </a:spcBef>
                        <a:spcAft>
                          <a:spcPts val="0"/>
                        </a:spcAft>
                      </a:pPr>
                      <a:r>
                        <a:rPr lang="en-US" sz="1200" dirty="0">
                          <a:effectLst/>
                          <a:latin typeface="Calibri"/>
                          <a:ea typeface="Times New Roman"/>
                          <a:cs typeface="Arial"/>
                        </a:rPr>
                        <a:t>Students will draw a picture that supports their opinion</a:t>
                      </a:r>
                      <a:r>
                        <a:rPr lang="en-US" sz="1200" dirty="0" smtClean="0">
                          <a:effectLst/>
                          <a:latin typeface="Calibri"/>
                          <a:ea typeface="Times New Roman"/>
                          <a:cs typeface="Arial"/>
                        </a:rPr>
                        <a:t>.</a:t>
                      </a:r>
                      <a:endParaRPr lang="en-US" sz="1100" dirty="0">
                        <a:effectLst/>
                        <a:latin typeface="Calibri"/>
                        <a:ea typeface="Calibri"/>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61111" marR="61111" marT="84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1673">
                <a:tc>
                  <a:txBody>
                    <a:bodyPr/>
                    <a:lstStyle/>
                    <a:p>
                      <a:pPr marL="0" marR="0" algn="ctr">
                        <a:lnSpc>
                          <a:spcPct val="100000"/>
                        </a:lnSpc>
                        <a:spcBef>
                          <a:spcPts val="0"/>
                        </a:spcBef>
                        <a:spcAft>
                          <a:spcPts val="0"/>
                        </a:spcAft>
                      </a:pPr>
                      <a:r>
                        <a:rPr lang="en-US" sz="2600" b="1" dirty="0" smtClean="0">
                          <a:effectLst/>
                          <a:latin typeface="Calibri"/>
                          <a:ea typeface="Calibri"/>
                          <a:cs typeface="Times New Roman"/>
                        </a:rPr>
                        <a:t>3</a:t>
                      </a:r>
                      <a:endParaRPr lang="en-US" sz="2600" b="1" dirty="0">
                        <a:effectLst/>
                        <a:latin typeface="Calibri"/>
                        <a:ea typeface="Calibri"/>
                        <a:cs typeface="Times New Roman"/>
                      </a:endParaRPr>
                    </a:p>
                  </a:txBody>
                  <a:tcPr marL="69259" marR="69259" marT="93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1200" kern="1200" dirty="0">
                          <a:solidFill>
                            <a:srgbClr val="000000"/>
                          </a:solidFill>
                          <a:effectLst/>
                          <a:latin typeface="Calibri"/>
                          <a:ea typeface="Times New Roman"/>
                          <a:cs typeface="Times New Roman"/>
                        </a:rPr>
                        <a:t>Student Response – Students write their opinion, give a supporting reason </a:t>
                      </a:r>
                      <a:r>
                        <a:rPr lang="en-US" sz="1200" b="1" u="sng" kern="1200" dirty="0">
                          <a:solidFill>
                            <a:srgbClr val="000000"/>
                          </a:solidFill>
                          <a:effectLst/>
                          <a:latin typeface="Calibri"/>
                          <a:ea typeface="Times New Roman"/>
                          <a:cs typeface="Times New Roman"/>
                        </a:rPr>
                        <a:t>and</a:t>
                      </a:r>
                      <a:r>
                        <a:rPr lang="en-US" sz="1200" kern="1200" dirty="0">
                          <a:solidFill>
                            <a:srgbClr val="000000"/>
                          </a:solidFill>
                          <a:effectLst/>
                          <a:latin typeface="Calibri"/>
                          <a:ea typeface="Times New Roman"/>
                          <a:cs typeface="Times New Roman"/>
                        </a:rPr>
                        <a:t> draw a matching picture.</a:t>
                      </a:r>
                      <a:endParaRPr lang="en-US" sz="1100" dirty="0">
                        <a:effectLst/>
                        <a:latin typeface="Calibri"/>
                        <a:ea typeface="Calibri"/>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21631">
                <a:tc>
                  <a:txBody>
                    <a:bodyPr/>
                    <a:lstStyle/>
                    <a:p>
                      <a:pPr marL="0" marR="0" algn="ctr">
                        <a:lnSpc>
                          <a:spcPct val="100000"/>
                        </a:lnSpc>
                        <a:spcBef>
                          <a:spcPts val="0"/>
                        </a:spcBef>
                        <a:spcAft>
                          <a:spcPts val="0"/>
                        </a:spcAft>
                      </a:pPr>
                      <a:r>
                        <a:rPr lang="en-US" sz="2600" b="1" dirty="0" smtClean="0">
                          <a:effectLst/>
                          <a:latin typeface="Calibri"/>
                          <a:ea typeface="Calibri"/>
                          <a:cs typeface="Times New Roman"/>
                        </a:rPr>
                        <a:t>2</a:t>
                      </a:r>
                      <a:endParaRPr lang="en-US" sz="2600" b="1" dirty="0">
                        <a:effectLst/>
                        <a:latin typeface="Calibri"/>
                        <a:ea typeface="Calibri"/>
                        <a:cs typeface="Times New Roman"/>
                      </a:endParaRPr>
                    </a:p>
                  </a:txBody>
                  <a:tcPr marL="69259" marR="69259" marT="93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1200" kern="1200" dirty="0">
                          <a:solidFill>
                            <a:srgbClr val="000000"/>
                          </a:solidFill>
                          <a:effectLst/>
                          <a:latin typeface="Calibri"/>
                          <a:ea typeface="Times New Roman"/>
                          <a:cs typeface="Arial"/>
                        </a:rPr>
                        <a:t>Student Response</a:t>
                      </a:r>
                      <a:r>
                        <a:rPr lang="en-US" sz="1200" kern="1200" dirty="0">
                          <a:solidFill>
                            <a:srgbClr val="000000"/>
                          </a:solidFill>
                          <a:effectLst/>
                          <a:latin typeface="Calibri"/>
                          <a:ea typeface="Times New Roman"/>
                          <a:cs typeface="Times New Roman"/>
                        </a:rPr>
                        <a:t> - Students write their opinion and include one of the following: give a supporting reason </a:t>
                      </a:r>
                      <a:r>
                        <a:rPr lang="en-US" sz="1200" b="1" u="sng" kern="1200" dirty="0">
                          <a:solidFill>
                            <a:srgbClr val="000000"/>
                          </a:solidFill>
                          <a:effectLst/>
                          <a:latin typeface="Calibri"/>
                          <a:ea typeface="Times New Roman"/>
                          <a:cs typeface="Times New Roman"/>
                        </a:rPr>
                        <a:t>or</a:t>
                      </a:r>
                      <a:r>
                        <a:rPr lang="en-US" sz="1200" kern="1200" dirty="0">
                          <a:solidFill>
                            <a:srgbClr val="000000"/>
                          </a:solidFill>
                          <a:effectLst/>
                          <a:latin typeface="Calibri"/>
                          <a:ea typeface="Times New Roman"/>
                          <a:cs typeface="Times New Roman"/>
                        </a:rPr>
                        <a:t> draw a matching picture.</a:t>
                      </a:r>
                      <a:endParaRPr lang="en-US" sz="1100" dirty="0">
                        <a:effectLst/>
                        <a:latin typeface="Calibri"/>
                        <a:ea typeface="Calibri"/>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1673">
                <a:tc>
                  <a:txBody>
                    <a:bodyPr/>
                    <a:lstStyle/>
                    <a:p>
                      <a:pPr marL="0" marR="0" algn="ctr">
                        <a:lnSpc>
                          <a:spcPct val="100000"/>
                        </a:lnSpc>
                        <a:spcBef>
                          <a:spcPts val="0"/>
                        </a:spcBef>
                        <a:spcAft>
                          <a:spcPts val="0"/>
                        </a:spcAft>
                      </a:pPr>
                      <a:r>
                        <a:rPr lang="en-US" sz="2600" b="1" dirty="0" smtClean="0">
                          <a:effectLst/>
                          <a:latin typeface="Calibri"/>
                          <a:ea typeface="Calibri"/>
                          <a:cs typeface="Times New Roman"/>
                        </a:rPr>
                        <a:t>1</a:t>
                      </a:r>
                      <a:endParaRPr lang="en-US" sz="2600" b="1" dirty="0">
                        <a:effectLst/>
                        <a:latin typeface="Calibri"/>
                        <a:ea typeface="Calibri"/>
                        <a:cs typeface="Times New Roman"/>
                      </a:endParaRPr>
                    </a:p>
                  </a:txBody>
                  <a:tcPr marL="69259" marR="69259" marT="93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1200" kern="1200" dirty="0">
                          <a:solidFill>
                            <a:srgbClr val="000000"/>
                          </a:solidFill>
                          <a:effectLst/>
                          <a:latin typeface="Calibri"/>
                          <a:ea typeface="Times New Roman"/>
                          <a:cs typeface="Arial"/>
                        </a:rPr>
                        <a:t>Student Response – Students write their opinion.</a:t>
                      </a:r>
                      <a:endParaRPr lang="en-US" sz="1100" dirty="0">
                        <a:effectLst/>
                        <a:latin typeface="Calibri"/>
                        <a:ea typeface="Calibri"/>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1673">
                <a:tc>
                  <a:txBody>
                    <a:bodyPr/>
                    <a:lstStyle/>
                    <a:p>
                      <a:pPr marL="0" marR="0" algn="ctr">
                        <a:lnSpc>
                          <a:spcPct val="100000"/>
                        </a:lnSpc>
                        <a:spcBef>
                          <a:spcPts val="0"/>
                        </a:spcBef>
                        <a:spcAft>
                          <a:spcPts val="0"/>
                        </a:spcAft>
                      </a:pPr>
                      <a:r>
                        <a:rPr lang="en-US" sz="2600" b="1" dirty="0" smtClean="0">
                          <a:effectLst/>
                          <a:latin typeface="Calibri"/>
                          <a:ea typeface="Calibri"/>
                          <a:cs typeface="Times New Roman"/>
                        </a:rPr>
                        <a:t>0</a:t>
                      </a:r>
                      <a:endParaRPr lang="en-US" sz="2600" b="1" dirty="0">
                        <a:effectLst/>
                        <a:latin typeface="Calibri"/>
                        <a:ea typeface="Calibri"/>
                        <a:cs typeface="Times New Roman"/>
                      </a:endParaRPr>
                    </a:p>
                  </a:txBody>
                  <a:tcPr marL="69259" marR="69259" marT="93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1200" kern="1200" dirty="0">
                          <a:solidFill>
                            <a:srgbClr val="000000"/>
                          </a:solidFill>
                          <a:effectLst/>
                          <a:latin typeface="Calibri"/>
                          <a:ea typeface="Times New Roman"/>
                          <a:cs typeface="Arial"/>
                        </a:rPr>
                        <a:t>Student Response – Students give an unrelated or no response.</a:t>
                      </a:r>
                      <a:endParaRPr lang="en-US" sz="1100" dirty="0">
                        <a:effectLst/>
                        <a:latin typeface="Calibri"/>
                        <a:ea typeface="Calibri"/>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607887811"/>
              </p:ext>
            </p:extLst>
          </p:nvPr>
        </p:nvGraphicFramePr>
        <p:xfrm>
          <a:off x="457200" y="6019800"/>
          <a:ext cx="7043738" cy="3548708"/>
        </p:xfrm>
        <a:graphic>
          <a:graphicData uri="http://schemas.openxmlformats.org/drawingml/2006/table">
            <a:tbl>
              <a:tblPr firstRow="1" bandRow="1">
                <a:tableStyleId>{5940675A-B579-460E-94D1-54222C63F5DA}</a:tableStyleId>
              </a:tblPr>
              <a:tblGrid>
                <a:gridCol w="7043738"/>
              </a:tblGrid>
              <a:tr h="3535448">
                <a:tc>
                  <a:txBody>
                    <a:bodyPr/>
                    <a:lstStyle/>
                    <a:p>
                      <a:pPr marL="342900" marR="0" lvl="0" indent="-342900" algn="l" defTabSz="914400" rtl="0" eaLnBrk="1" fontAlgn="auto" latinLnBrk="0" hangingPunct="1">
                        <a:lnSpc>
                          <a:spcPct val="115000"/>
                        </a:lnSpc>
                        <a:spcBef>
                          <a:spcPts val="0"/>
                        </a:spcBef>
                        <a:spcAft>
                          <a:spcPts val="0"/>
                        </a:spcAft>
                        <a:buClrTx/>
                        <a:buSzTx/>
                        <a:buFontTx/>
                        <a:buAutoNum type="arabicPeriod" startAt="18"/>
                        <a:tabLst/>
                        <a:defRPr/>
                      </a:pPr>
                      <a:r>
                        <a:rPr kumimoji="0" lang="en-US" sz="1500" b="1" i="0" u="none" strike="noStrike" kern="1200" cap="none" spc="0" normalizeH="0" baseline="0" noProof="0" dirty="0" smtClean="0">
                          <a:ln>
                            <a:noFill/>
                          </a:ln>
                          <a:solidFill>
                            <a:schemeClr val="tx1"/>
                          </a:solidFill>
                          <a:effectLst/>
                          <a:uLnTx/>
                          <a:uFillTx/>
                          <a:latin typeface="Helvetica" panose="020B0604020202020204" pitchFamily="34" charset="0"/>
                          <a:ea typeface="Times New Roman"/>
                          <a:cs typeface="Helvetica" panose="020B0604020202020204" pitchFamily="34" charset="0"/>
                        </a:rPr>
                        <a:t>Read the sentences. </a:t>
                      </a:r>
                      <a:r>
                        <a:rPr kumimoji="0" lang="en-US" sz="1100" b="0" i="1" u="none" strike="noStrike" kern="1200" cap="none" spc="0" normalizeH="0" baseline="0" noProof="0" dirty="0" smtClean="0">
                          <a:ln>
                            <a:noFill/>
                          </a:ln>
                          <a:solidFill>
                            <a:schemeClr val="tx1"/>
                          </a:solidFill>
                          <a:effectLst/>
                          <a:uLnTx/>
                          <a:uFillTx/>
                          <a:latin typeface="Helvetica" panose="020B0604020202020204" pitchFamily="34" charset="0"/>
                          <a:ea typeface="Times New Roman"/>
                          <a:cs typeface="Helvetica" panose="020B0604020202020204" pitchFamily="34" charset="0"/>
                        </a:rPr>
                        <a:t>Write to Revise a Brief Text W.1.1d (provide some sense of closure).</a:t>
                      </a:r>
                    </a:p>
                    <a:p>
                      <a:pPr marL="0" marR="834390" lvl="0" indent="0" algn="ctr" defTabSz="966612" rtl="0" eaLnBrk="1" fontAlgn="auto" latinLnBrk="0" hangingPunct="1">
                        <a:lnSpc>
                          <a:spcPct val="115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rgbClr val="FF0000"/>
                          </a:solidFill>
                          <a:effectLst/>
                          <a:uLnTx/>
                          <a:uFillTx/>
                          <a:latin typeface="Helvetica" panose="020B0604020202020204" pitchFamily="34" charset="0"/>
                          <a:ea typeface="Times New Roman"/>
                          <a:cs typeface="Helvetica" panose="020B0604020202020204" pitchFamily="34" charset="0"/>
                        </a:rPr>
                        <a:t>    </a:t>
                      </a:r>
                      <a:r>
                        <a:rPr kumimoji="0" lang="en-US" sz="1300" b="1" i="0" u="none" strike="noStrike" kern="1200" cap="none" spc="0" normalizeH="0" baseline="0" noProof="0" dirty="0" smtClean="0">
                          <a:ln>
                            <a:noFill/>
                          </a:ln>
                          <a:solidFill>
                            <a:prstClr val="black"/>
                          </a:solidFill>
                          <a:effectLst/>
                          <a:uLnTx/>
                          <a:uFillTx/>
                          <a:latin typeface="+mn-lt"/>
                        </a:rPr>
                        <a:t>Answer Key for W.1..1d – Write to Revise – SBAC Target 1b</a:t>
                      </a:r>
                    </a:p>
                    <a:p>
                      <a:pPr marL="0" marR="834390" lvl="0" indent="0" algn="ctr" defTabSz="966612" rtl="0" eaLnBrk="1" fontAlgn="auto" latinLnBrk="0" hangingPunct="1">
                        <a:lnSpc>
                          <a:spcPct val="115000"/>
                        </a:lnSpc>
                        <a:spcBef>
                          <a:spcPts val="0"/>
                        </a:spcBef>
                        <a:spcAft>
                          <a:spcPts val="0"/>
                        </a:spcAft>
                        <a:buClrTx/>
                        <a:buSzTx/>
                        <a:buFontTx/>
                        <a:buNone/>
                        <a:tabLst/>
                        <a:defRPr/>
                      </a:pPr>
                      <a:endParaRPr kumimoji="0" lang="en-US" sz="1300" b="1" i="0" u="none" strike="noStrike" kern="1200" cap="none" spc="0" normalizeH="0" baseline="0" noProof="0" dirty="0" smtClean="0">
                        <a:ln>
                          <a:noFill/>
                        </a:ln>
                        <a:solidFill>
                          <a:srgbClr val="C00000"/>
                        </a:solidFill>
                        <a:effectLst/>
                        <a:uLnTx/>
                        <a:uFillTx/>
                        <a:latin typeface="+mn-lt"/>
                      </a:endParaRPr>
                    </a:p>
                    <a:p>
                      <a:pPr marL="0" marR="834390" lvl="0" indent="0" algn="ctr" defTabSz="966612" rtl="0" eaLnBrk="1" fontAlgn="auto" latinLnBrk="0" hangingPunct="1">
                        <a:lnSpc>
                          <a:spcPct val="115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rgbClr val="C00000"/>
                          </a:solidFill>
                          <a:effectLst/>
                          <a:uLnTx/>
                          <a:uFillTx/>
                          <a:latin typeface="+mn-lt"/>
                        </a:rPr>
                        <a:t>Rubric (1 point) if student tells what happened next and it is a logical ending.</a:t>
                      </a:r>
                    </a:p>
                    <a:p>
                      <a:pPr marL="0" marR="834390" lvl="0" indent="0" algn="l" defTabSz="966612" rtl="0" eaLnBrk="1" fontAlgn="auto" latinLnBrk="0" hangingPunct="1">
                        <a:lnSpc>
                          <a:spcPct val="115000"/>
                        </a:lnSpc>
                        <a:spcBef>
                          <a:spcPts val="0"/>
                        </a:spcBef>
                        <a:spcAft>
                          <a:spcPts val="0"/>
                        </a:spcAft>
                        <a:buClrTx/>
                        <a:buSzTx/>
                        <a:buFontTx/>
                        <a:buNone/>
                        <a:tabLst/>
                        <a:defRPr/>
                      </a:pPr>
                      <a:endParaRPr kumimoji="0" lang="en-US" sz="2000" b="0" i="0" u="none" strike="noStrike" kern="1200" cap="none" spc="0" normalizeH="0" baseline="0" noProof="0" dirty="0" smtClean="0">
                        <a:ln>
                          <a:noFill/>
                        </a:ln>
                        <a:solidFill>
                          <a:srgbClr val="FF0000"/>
                        </a:solidFill>
                        <a:effectLst/>
                        <a:uLnTx/>
                        <a:uFillTx/>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rgbClr val="FF0000"/>
                          </a:solidFill>
                          <a:effectLst/>
                          <a:uLnTx/>
                          <a:uFillTx/>
                          <a:latin typeface="Helvetica" panose="020B0604020202020204" pitchFamily="34" charset="0"/>
                          <a:ea typeface="Times New Roman"/>
                          <a:cs typeface="Helvetica" panose="020B0604020202020204" pitchFamily="34" charset="0"/>
                        </a:rPr>
                        <a:t>        </a:t>
                      </a:r>
                      <a:r>
                        <a:rPr kumimoji="0" lang="en-US" sz="2000" b="0" i="0" u="none" strike="noStrike" kern="1200" cap="none" spc="0" normalizeH="0" baseline="0" noProof="0" dirty="0" smtClean="0">
                          <a:ln>
                            <a:noFill/>
                          </a:ln>
                          <a:solidFill>
                            <a:schemeClr val="tx1"/>
                          </a:solidFill>
                          <a:effectLst/>
                          <a:uLnTx/>
                          <a:uFillTx/>
                          <a:latin typeface="Helvetica" panose="020B0604020202020204" pitchFamily="34" charset="0"/>
                          <a:ea typeface="Times New Roman"/>
                          <a:cs typeface="Helvetica" panose="020B0604020202020204" pitchFamily="34" charset="0"/>
                        </a:rPr>
                        <a:t>I was outside.   It began to rain.</a:t>
                      </a:r>
                      <a:r>
                        <a:rPr kumimoji="0" lang="en-US" sz="2000" b="0" i="0" u="none" strike="noStrike" kern="1200" cap="none" spc="0" normalizeH="0" baseline="0" noProof="0" dirty="0" smtClean="0">
                          <a:ln>
                            <a:noFill/>
                          </a:ln>
                          <a:solidFill>
                            <a:srgbClr val="FF0000"/>
                          </a:solidFill>
                          <a:effectLst/>
                          <a:uLnTx/>
                          <a:uFillTx/>
                          <a:latin typeface="Helvetica" panose="020B0604020202020204" pitchFamily="34" charset="0"/>
                          <a:ea typeface="Times New Roman"/>
                          <a:cs typeface="Helvetica" panose="020B0604020202020204" pitchFamily="34" charset="0"/>
                        </a:rPr>
                        <a:t>  </a:t>
                      </a:r>
                      <a:endParaRPr kumimoji="0" lang="en-US" sz="2000" b="0" i="0" u="none" strike="noStrike" kern="1200" cap="none" spc="0" normalizeH="0" baseline="0" noProof="0" dirty="0" smtClean="0">
                        <a:ln>
                          <a:noFill/>
                        </a:ln>
                        <a:solidFill>
                          <a:schemeClr val="tx1"/>
                        </a:solidFill>
                        <a:effectLst/>
                        <a:uLnTx/>
                        <a:uFillTx/>
                        <a:latin typeface="Helvetica" panose="020B0604020202020204" pitchFamily="34" charset="0"/>
                        <a:ea typeface="Times New Roman"/>
                        <a:cs typeface="Helvetica" panose="020B0604020202020204" pitchFamily="34" charset="0"/>
                      </a:endParaRPr>
                    </a:p>
                    <a:p>
                      <a:r>
                        <a:rPr lang="en-US" sz="1900" dirty="0" smtClean="0">
                          <a:solidFill>
                            <a:srgbClr val="FF0000"/>
                          </a:solidFill>
                        </a:rPr>
                        <a:t> </a:t>
                      </a:r>
                    </a:p>
                    <a:p>
                      <a:r>
                        <a:rPr lang="en-US" sz="1900" baseline="0" dirty="0" smtClean="0">
                          <a:solidFill>
                            <a:srgbClr val="FF0000"/>
                          </a:solidFill>
                        </a:rPr>
                        <a:t>       </a:t>
                      </a:r>
                      <a:r>
                        <a:rPr lang="en-US" sz="1900" b="1" baseline="0" dirty="0" smtClean="0">
                          <a:solidFill>
                            <a:schemeClr val="tx1"/>
                          </a:solidFill>
                        </a:rPr>
                        <a:t>What happened next?  Write an ending sentence.</a:t>
                      </a:r>
                    </a:p>
                    <a:p>
                      <a:endParaRPr lang="en-US" sz="1900" baseline="0" dirty="0" smtClean="0">
                        <a:solidFill>
                          <a:srgbClr val="FF0000"/>
                        </a:solidFill>
                      </a:endParaRPr>
                    </a:p>
                    <a:p>
                      <a:r>
                        <a:rPr lang="en-US" sz="1900" baseline="0" dirty="0" smtClean="0">
                          <a:solidFill>
                            <a:srgbClr val="FF0000"/>
                          </a:solidFill>
                        </a:rPr>
                        <a:t>       </a:t>
                      </a:r>
                      <a:r>
                        <a:rPr lang="en-US" sz="1900" baseline="0" dirty="0" smtClean="0">
                          <a:solidFill>
                            <a:schemeClr val="tx1"/>
                          </a:solidFill>
                        </a:rPr>
                        <a:t>_________________________________________________</a:t>
                      </a:r>
                    </a:p>
                    <a:p>
                      <a:endParaRPr lang="en-US" sz="1900" baseline="0" dirty="0" smtClean="0">
                        <a:solidFill>
                          <a:schemeClr val="tx1"/>
                        </a:solidFill>
                      </a:endParaRPr>
                    </a:p>
                    <a:p>
                      <a:endParaRPr lang="en-US" sz="1500" baseline="0" dirty="0" smtClean="0">
                        <a:solidFill>
                          <a:schemeClr val="tx1"/>
                        </a:solidFill>
                      </a:endParaRPr>
                    </a:p>
                  </a:txBody>
                  <a:tcPr marL="102012" marR="102012" marT="51091" marB="51091">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11490738"/>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1326</TotalTime>
  <Words>4950</Words>
  <Application>Microsoft Office PowerPoint</Application>
  <PresentationFormat>Custom</PresentationFormat>
  <Paragraphs>672</Paragraphs>
  <Slides>25</Slides>
  <Notes>1</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Office Theme</vt:lpstr>
      <vt:lpstr>Solstice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Susan Richmond</cp:lastModifiedBy>
  <cp:revision>201</cp:revision>
  <dcterms:created xsi:type="dcterms:W3CDTF">2014-06-19T22:41:39Z</dcterms:created>
  <dcterms:modified xsi:type="dcterms:W3CDTF">2015-07-23T18:44:13Z</dcterms:modified>
</cp:coreProperties>
</file>