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33"/>
  </p:notesMasterIdLst>
  <p:sldIdLst>
    <p:sldId id="333" r:id="rId3"/>
    <p:sldId id="362" r:id="rId4"/>
    <p:sldId id="335" r:id="rId5"/>
    <p:sldId id="363" r:id="rId6"/>
    <p:sldId id="336" r:id="rId7"/>
    <p:sldId id="337" r:id="rId8"/>
    <p:sldId id="338" r:id="rId9"/>
    <p:sldId id="339" r:id="rId10"/>
    <p:sldId id="340" r:id="rId11"/>
    <p:sldId id="342" r:id="rId12"/>
    <p:sldId id="343" r:id="rId13"/>
    <p:sldId id="344" r:id="rId14"/>
    <p:sldId id="345" r:id="rId15"/>
    <p:sldId id="346"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59" r:id="rId29"/>
    <p:sldId id="279" r:id="rId30"/>
    <p:sldId id="360" r:id="rId31"/>
    <p:sldId id="361" r:id="rId32"/>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a:srgbClr val="920000"/>
    <a:srgbClr val="FFFFBD"/>
    <a:srgbClr val="FFFF8B"/>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35" autoAdjust="0"/>
  </p:normalViewPr>
  <p:slideViewPr>
    <p:cSldViewPr>
      <p:cViewPr>
        <p:scale>
          <a:sx n="86" d="100"/>
          <a:sy n="86" d="100"/>
        </p:scale>
        <p:origin x="-792"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37F6B2-B980-42B2-B863-62AB0BA18E5D}" type="datetimeFigureOut">
              <a:rPr lang="en-US" smtClean="0"/>
              <a:t>9/1/2015</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122853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23</a:t>
            </a:fld>
            <a:endParaRPr lang="en-US" dirty="0"/>
          </a:p>
        </p:txBody>
      </p:sp>
    </p:spTree>
    <p:extLst>
      <p:ext uri="{BB962C8B-B14F-4D97-AF65-F5344CB8AC3E}">
        <p14:creationId xmlns:p14="http://schemas.microsoft.com/office/powerpoint/2010/main" val="399370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8"/>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8"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30565" indent="0" algn="l">
              <a:buNone/>
              <a:defRPr sz="2900">
                <a:solidFill>
                  <a:schemeClr val="tx2">
                    <a:shade val="30000"/>
                    <a:satMod val="150000"/>
                  </a:schemeClr>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983600" y="1972691"/>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5014"/>
              </a:lnSpc>
              <a:buNone/>
              <a:defRPr sz="45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1"/>
            <a:ext cx="5440680" cy="2214244"/>
          </a:xfrm>
        </p:spPr>
        <p:txBody>
          <a:bodyPr anchor="b"/>
          <a:lstStyle>
            <a:lvl1pPr marL="20376" indent="0">
              <a:lnSpc>
                <a:spcPts val="2563"/>
              </a:lnSpc>
              <a:spcBef>
                <a:spcPts val="0"/>
              </a:spcBef>
              <a:buNone/>
              <a:defRPr sz="2200">
                <a:solidFill>
                  <a:schemeClr val="tx2">
                    <a:shade val="30000"/>
                    <a:satMod val="150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3100"/>
            </a:lvl1pPr>
            <a:lvl2pPr>
              <a:defRPr sz="27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50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71318" indent="0" algn="l">
              <a:lnSpc>
                <a:spcPct val="100000"/>
              </a:lnSpc>
              <a:spcBef>
                <a:spcPts val="111"/>
              </a:spcBef>
              <a:buNone/>
              <a:defRPr sz="2100" b="0">
                <a:solidFill>
                  <a:schemeClr val="tx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438095" indent="-305647">
              <a:lnSpc>
                <a:spcPct val="100000"/>
              </a:lnSpc>
              <a:spcBef>
                <a:spcPts val="780"/>
              </a:spcBef>
              <a:defRPr sz="2700"/>
            </a:lvl1pPr>
            <a:lvl2pPr>
              <a:lnSpc>
                <a:spcPct val="100000"/>
              </a:lnSpc>
              <a:spcBef>
                <a:spcPts val="780"/>
              </a:spcBef>
              <a:defRPr sz="2200"/>
            </a:lvl2pPr>
            <a:lvl3pPr>
              <a:lnSpc>
                <a:spcPct val="100000"/>
              </a:lnSpc>
              <a:spcBef>
                <a:spcPts val="780"/>
              </a:spcBef>
              <a:defRPr sz="2000"/>
            </a:lvl3pPr>
            <a:lvl4pPr>
              <a:lnSpc>
                <a:spcPct val="100000"/>
              </a:lnSpc>
              <a:spcBef>
                <a:spcPts val="780"/>
              </a:spcBef>
              <a:defRPr sz="1800"/>
            </a:lvl4pPr>
            <a:lvl5pPr>
              <a:lnSpc>
                <a:spcPct val="100000"/>
              </a:lnSpc>
              <a:spcBef>
                <a:spcPts val="780"/>
              </a:spcBef>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228"/>
              </a:lnSpc>
              <a:buNone/>
              <a:defRPr sz="25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8"/>
            <a:ext cx="3238500" cy="1024466"/>
          </a:xfrm>
        </p:spPr>
        <p:txBody>
          <a:bodyPr/>
          <a:lstStyle>
            <a:lvl1pPr marL="50941" indent="0">
              <a:lnSpc>
                <a:spcPct val="100000"/>
              </a:lnSpc>
              <a:spcBef>
                <a:spcPts val="0"/>
              </a:spcBef>
              <a:buNone/>
              <a:defRPr sz="16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2"/>
            <a:ext cx="6930390" cy="5855759"/>
          </a:xfrm>
        </p:spPr>
        <p:txBody>
          <a:bodyPr/>
          <a:lstStyle>
            <a:lvl1pPr>
              <a:defRPr sz="3600"/>
            </a:lvl1pPr>
            <a:lvl2pPr>
              <a:defRPr sz="3100"/>
            </a:lvl2pPr>
            <a:lvl3pPr>
              <a:defRPr sz="27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p>
            <a:r>
              <a:rPr lang="en-US" dirty="0" smtClean="0"/>
              <a:t>07/04/2015 OSP-S. Richmond</a:t>
            </a:r>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3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101882" tIns="305647" rIns="101882" bIns="50941" rtlCol="0" anchor="t">
            <a:normAutofit/>
          </a:bodyPr>
          <a:lstStyle>
            <a:extLst/>
          </a:lstStyle>
          <a:p>
            <a:pPr marL="0" indent="-315836" algn="l" rtl="0" eaLnBrk="1" latinLnBrk="0" hangingPunct="1">
              <a:lnSpc>
                <a:spcPts val="3343"/>
              </a:lnSpc>
              <a:spcBef>
                <a:spcPts val="669"/>
              </a:spcBef>
              <a:buClr>
                <a:schemeClr val="accent1"/>
              </a:buClr>
              <a:buSzPct val="80000"/>
              <a:buFont typeface="Wingdings 2"/>
              <a:buNone/>
            </a:pPr>
            <a:endParaRPr kumimoji="0" lang="en-US" sz="36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6"/>
            <a:ext cx="3756660" cy="5154645"/>
          </a:xfrm>
          <a:prstGeom prst="roundRect">
            <a:avLst>
              <a:gd name="adj" fmla="val 783"/>
            </a:avLst>
          </a:prstGeom>
          <a:solidFill>
            <a:schemeClr val="bg2"/>
          </a:solidFill>
          <a:ln w="127000">
            <a:noFill/>
            <a:miter lim="800000"/>
          </a:ln>
          <a:effectLst/>
        </p:spPr>
        <p:txBody>
          <a:bodyPr lIns="101882" tIns="305647" anchor="t"/>
          <a:lstStyle>
            <a:lvl1pPr marL="0" indent="0" algn="l" eaLnBrk="1" latinLnBrk="0" hangingPunct="1">
              <a:buNone/>
              <a:defRPr sz="36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7" y="1399701"/>
            <a:ext cx="58293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0" name="Flowchart: Process 9"/>
          <p:cNvSpPr/>
          <p:nvPr/>
        </p:nvSpPr>
        <p:spPr>
          <a:xfrm rot="2103354" flipH="1">
            <a:off x="4253117" y="1373954"/>
            <a:ext cx="551840" cy="299654"/>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783"/>
              </a:lnSpc>
              <a:spcBef>
                <a:spcPts val="0"/>
              </a:spcBef>
              <a:buNone/>
              <a:defRPr sz="1600">
                <a:solidFill>
                  <a:srgbClr val="777777"/>
                </a:solidFill>
              </a:defRPr>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5"/>
            <a:ext cx="1554480" cy="8582236"/>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8"/>
            <a:ext cx="4728210" cy="8582236"/>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4"/>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5"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5"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3"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5" y="400478"/>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3" y="2104818"/>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5"/>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1"/>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D9C889DC-0DCB-4B74-8FF1-3277D9B5E9DE}" type="datetimeFigureOut">
              <a:rPr lang="en-US" smtClean="0"/>
              <a:t>9/1/2015</a:t>
            </a:fld>
            <a:endParaRPr lang="en-US"/>
          </a:p>
        </p:txBody>
      </p:sp>
      <p:sp>
        <p:nvSpPr>
          <p:cNvPr id="5" name="Footer Placeholder 4"/>
          <p:cNvSpPr>
            <a:spLocks noGrp="1"/>
          </p:cNvSpPr>
          <p:nvPr>
            <p:ph type="ftr" sz="quarter" idx="3"/>
          </p:nvPr>
        </p:nvSpPr>
        <p:spPr>
          <a:xfrm>
            <a:off x="2655570" y="9322651"/>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51"/>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a:p>
        </p:txBody>
      </p:sp>
      <p:sp>
        <p:nvSpPr>
          <p:cNvPr id="7" name="Footer Placeholder 4"/>
          <p:cNvSpPr txBox="1">
            <a:spLocks/>
          </p:cNvSpPr>
          <p:nvPr userDrawn="1"/>
        </p:nvSpPr>
        <p:spPr>
          <a:xfrm>
            <a:off x="2807970" y="9475051"/>
            <a:ext cx="2461260" cy="535516"/>
          </a:xfrm>
          <a:prstGeom prst="rect">
            <a:avLst/>
          </a:prstGeom>
        </p:spPr>
        <p:txBody>
          <a:bodyPr/>
          <a:ls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900" smtClean="0"/>
              <a:t>07/04/2015 OSP-S. Richmond</a:t>
            </a:r>
            <a:endParaRPr lang="en-US" sz="900"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7"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8" name="Oval 7"/>
          <p:cNvSpPr/>
          <p:nvPr/>
        </p:nvSpPr>
        <p:spPr>
          <a:xfrm>
            <a:off x="143495" y="30951"/>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1" name="Donut 10"/>
          <p:cNvSpPr/>
          <p:nvPr/>
        </p:nvSpPr>
        <p:spPr>
          <a:xfrm rot="2315675">
            <a:off x="155449" y="1547447"/>
            <a:ext cx="956860"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12" name="Rectangle 11"/>
          <p:cNvSpPr/>
          <p:nvPr/>
        </p:nvSpPr>
        <p:spPr>
          <a:xfrm>
            <a:off x="860943"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lIns="101882" tIns="50941" rIns="101882" bIns="50941"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lIns="101882" tIns="50941" rIns="101882" bIns="50941">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lIns="101882" tIns="50941" rIns="101882" bIns="50941" anchor="b"/>
          <a:lstStyle>
            <a:lvl1pPr algn="r" eaLnBrk="1" latinLnBrk="0" hangingPunct="1">
              <a:defRPr kumimoji="0" sz="1300">
                <a:solidFill>
                  <a:schemeClr val="bg2">
                    <a:shade val="50000"/>
                    <a:satMod val="200000"/>
                  </a:schemeClr>
                </a:solidFill>
              </a:defRPr>
            </a:lvl1pPr>
            <a:extLst/>
          </a:lstStyle>
          <a:p>
            <a:fld id="{D9C889DC-0DCB-4B74-8FF1-3277D9B5E9DE}" type="datetimeFigureOut">
              <a:rPr lang="en-US" smtClean="0"/>
              <a:t>9/1/2015</a:t>
            </a:fld>
            <a:endParaRPr lang="en-US"/>
          </a:p>
        </p:txBody>
      </p:sp>
      <p:sp>
        <p:nvSpPr>
          <p:cNvPr id="10" name="Footer Placeholder 9"/>
          <p:cNvSpPr>
            <a:spLocks noGrp="1"/>
          </p:cNvSpPr>
          <p:nvPr>
            <p:ph type="ftr" sz="quarter" idx="3"/>
          </p:nvPr>
        </p:nvSpPr>
        <p:spPr>
          <a:xfrm>
            <a:off x="4857750" y="9248140"/>
            <a:ext cx="2461260" cy="698500"/>
          </a:xfrm>
          <a:prstGeom prst="rect">
            <a:avLst/>
          </a:prstGeom>
        </p:spPr>
        <p:txBody>
          <a:bodyPr lIns="101882" tIns="50941" rIns="101882" bIns="50941" anchor="b"/>
          <a:lstStyle>
            <a:lvl1pPr eaLnBrk="1" latinLnBrk="0" hangingPunct="1">
              <a:defRPr kumimoji="0" sz="13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7321601" y="9248140"/>
            <a:ext cx="388620" cy="698500"/>
          </a:xfrm>
          <a:prstGeom prst="rect">
            <a:avLst/>
          </a:prstGeom>
        </p:spPr>
        <p:txBody>
          <a:bodyPr lIns="101882" tIns="50941" rIns="101882" bIns="50941" anchor="b"/>
          <a:lstStyle>
            <a:lvl1pPr algn="ctr" eaLnBrk="1" latinLnBrk="0" hangingPunct="1">
              <a:defRPr kumimoji="0" sz="13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lIns="101882" tIns="50941" rIns="101882" bIns="50941"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407530" indent="-315836" algn="l" rtl="0" eaLnBrk="1" latinLnBrk="0" hangingPunct="1">
        <a:lnSpc>
          <a:spcPct val="100000"/>
        </a:lnSpc>
        <a:spcBef>
          <a:spcPts val="669"/>
        </a:spcBef>
        <a:buClr>
          <a:schemeClr val="accent1"/>
        </a:buClr>
        <a:buSzPct val="80000"/>
        <a:buFont typeface="Wingdings 2"/>
        <a:buChar char=""/>
        <a:defRPr kumimoji="0" sz="3600" kern="1200">
          <a:solidFill>
            <a:schemeClr val="tx1"/>
          </a:solidFill>
          <a:latin typeface="+mn-lt"/>
          <a:ea typeface="+mn-ea"/>
          <a:cs typeface="+mn-cs"/>
        </a:defRPr>
      </a:lvl1pPr>
      <a:lvl2pPr marL="713177" indent="-264894" algn="l" rtl="0" eaLnBrk="1" latinLnBrk="0" hangingPunct="1">
        <a:lnSpc>
          <a:spcPct val="100000"/>
        </a:lnSpc>
        <a:spcBef>
          <a:spcPts val="613"/>
        </a:spcBef>
        <a:buClr>
          <a:schemeClr val="accent1"/>
        </a:buClr>
        <a:buFont typeface="Verdana"/>
        <a:buChar char="◦"/>
        <a:defRPr kumimoji="0" sz="3100" kern="1200">
          <a:solidFill>
            <a:schemeClr val="tx1"/>
          </a:solidFill>
          <a:latin typeface="+mn-lt"/>
          <a:ea typeface="+mn-ea"/>
          <a:cs typeface="+mn-cs"/>
        </a:defRPr>
      </a:lvl2pPr>
      <a:lvl3pPr marL="988260" indent="-254706" algn="l" rtl="0" eaLnBrk="1" latinLnBrk="0" hangingPunct="1">
        <a:lnSpc>
          <a:spcPct val="100000"/>
        </a:lnSpc>
        <a:spcBef>
          <a:spcPct val="20000"/>
        </a:spcBef>
        <a:buClr>
          <a:schemeClr val="accent2"/>
        </a:buClr>
        <a:buFont typeface="Wingdings 2"/>
        <a:buChar char=""/>
        <a:defRPr kumimoji="0" sz="2700" kern="1200">
          <a:solidFill>
            <a:schemeClr val="tx1"/>
          </a:solidFill>
          <a:latin typeface="+mn-lt"/>
          <a:ea typeface="+mn-ea"/>
          <a:cs typeface="+mn-cs"/>
        </a:defRPr>
      </a:lvl3pPr>
      <a:lvl4pPr marL="1222589" indent="-193577"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1446731" indent="-203765" algn="l" rtl="0" eaLnBrk="1" latinLnBrk="0" hangingPunct="1">
        <a:lnSpc>
          <a:spcPct val="100000"/>
        </a:lnSpc>
        <a:spcBef>
          <a:spcPct val="20000"/>
        </a:spcBef>
        <a:buClr>
          <a:schemeClr val="accent4"/>
        </a:buClr>
        <a:buFont typeface="Wingdings 2"/>
        <a:buChar char=""/>
        <a:defRPr kumimoji="0" sz="2200" kern="1200">
          <a:solidFill>
            <a:schemeClr val="tx1"/>
          </a:solidFill>
          <a:latin typeface="+mn-lt"/>
          <a:ea typeface="+mn-ea"/>
          <a:cs typeface="+mn-cs"/>
        </a:defRPr>
      </a:lvl5pPr>
      <a:lvl6pPr marL="1681060" indent="-203765" algn="l" rtl="0" eaLnBrk="1" latinLnBrk="0" hangingPunct="1">
        <a:lnSpc>
          <a:spcPct val="100000"/>
        </a:lnSpc>
        <a:spcBef>
          <a:spcPct val="20000"/>
        </a:spcBef>
        <a:buClr>
          <a:schemeClr val="accent5"/>
        </a:buClr>
        <a:buFont typeface="Wingdings 2"/>
        <a:buChar char=""/>
        <a:defRPr kumimoji="0" sz="2200" kern="1200">
          <a:solidFill>
            <a:schemeClr val="tx1"/>
          </a:solidFill>
          <a:latin typeface="+mn-lt"/>
          <a:ea typeface="+mn-ea"/>
          <a:cs typeface="+mn-cs"/>
        </a:defRPr>
      </a:lvl6pPr>
      <a:lvl7pPr marL="1915390"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7pPr>
      <a:lvl8pPr marL="213953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8pPr>
      <a:lvl9pPr marL="2373861" indent="-203765" algn="l" rtl="0" eaLnBrk="1" latinLnBrk="0" hangingPunct="1">
        <a:lnSpc>
          <a:spcPct val="100000"/>
        </a:lnSpc>
        <a:spcBef>
          <a:spcPct val="20000"/>
        </a:spcBef>
        <a:buClr>
          <a:schemeClr val="accent6"/>
        </a:buClr>
        <a:buFont typeface="Wingdings 2"/>
        <a:buChar char=""/>
        <a:defRPr kumimoji="0" sz="2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55811" y="744855"/>
            <a:ext cx="2533162" cy="2194756"/>
            <a:chOff x="4660820" y="381000"/>
            <a:chExt cx="2235143" cy="1995233"/>
          </a:xfrm>
        </p:grpSpPr>
        <p:sp>
          <p:nvSpPr>
            <p:cNvPr id="11" name="Parallelogram 10"/>
            <p:cNvSpPr/>
            <p:nvPr/>
          </p:nvSpPr>
          <p:spPr>
            <a:xfrm rot="1584430" flipH="1">
              <a:off x="4725760" y="464791"/>
              <a:ext cx="2170203"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660820" y="381000"/>
              <a:ext cx="1215397"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4</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solidFill>
                    <a:srgbClr val="C00000"/>
                  </a:solidFill>
                  <a:effectLst>
                    <a:outerShdw blurRad="80000" dist="40000" dir="5040000" algn="tl">
                      <a:srgbClr val="000000">
                        <a:alpha val="30000"/>
                      </a:srgbClr>
                    </a:outerShdw>
                  </a:effectLst>
                </a:rPr>
                <a:t> </a:t>
              </a:r>
            </a:p>
          </p:txBody>
        </p:sp>
        <p:pic>
          <p:nvPicPr>
            <p:cNvPr id="1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solidFill>
              <a:schemeClr val="accent1">
                <a:lumMod val="75000"/>
              </a:schemeClr>
            </a:solidFill>
            <a:effectLst>
              <a:softEdge rad="317500"/>
            </a:effectLst>
          </p:spPr>
        </p:pic>
      </p:grpSp>
      <p:graphicFrame>
        <p:nvGraphicFramePr>
          <p:cNvPr id="13" name="Table 12"/>
          <p:cNvGraphicFramePr>
            <a:graphicFrameLocks noGrp="1"/>
          </p:cNvGraphicFramePr>
          <p:nvPr>
            <p:extLst>
              <p:ext uri="{D42A27DB-BD31-4B8C-83A1-F6EECF244321}">
                <p14:modId xmlns:p14="http://schemas.microsoft.com/office/powerpoint/2010/main" val="262833770"/>
              </p:ext>
            </p:extLst>
          </p:nvPr>
        </p:nvGraphicFramePr>
        <p:xfrm>
          <a:off x="1640840" y="3030855"/>
          <a:ext cx="466344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370435"/>
                <a:gridCol w="2245360"/>
                <a:gridCol w="690880"/>
              </a:tblGrid>
              <a:tr h="268224">
                <a:tc gridSpan="4">
                  <a:txBody>
                    <a:bodyPr/>
                    <a:lstStyle/>
                    <a:p>
                      <a:pPr algn="ctr"/>
                      <a:r>
                        <a:rPr lang="en-US" sz="1100" b="1" dirty="0" smtClean="0"/>
                        <a:t>Reading: Literature</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1</a:t>
                      </a:r>
                      <a:endParaRPr lang="en-US" sz="1100" b="1" dirty="0"/>
                    </a:p>
                  </a:txBody>
                  <a:tcPr marL="103632" marR="103632" marT="50292" marB="50292">
                    <a:solidFill>
                      <a:srgbClr val="FFFFBD"/>
                    </a:solidFill>
                  </a:tcPr>
                </a:tc>
                <a:tc>
                  <a:txBody>
                    <a:bodyPr/>
                    <a:lstStyle/>
                    <a:p>
                      <a:r>
                        <a:rPr lang="en-US" sz="1100" b="1" dirty="0" smtClean="0"/>
                        <a:t>Key Details</a:t>
                      </a:r>
                      <a:endParaRPr lang="en-US" sz="1100" b="1" dirty="0"/>
                    </a:p>
                  </a:txBody>
                  <a:tcPr marL="103632" marR="103632" marT="50292" marB="50292">
                    <a:solidFill>
                      <a:srgbClr val="FFFF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RL.4.1</a:t>
                      </a:r>
                      <a:r>
                        <a:rPr lang="en-US" sz="1100" b="1" baseline="0" dirty="0" smtClean="0">
                          <a:solidFill>
                            <a:schemeClr val="tx1"/>
                          </a:solidFill>
                        </a:rPr>
                        <a:t>     </a:t>
                      </a:r>
                      <a:r>
                        <a:rPr lang="en-US" sz="1100" b="1" dirty="0" smtClean="0">
                          <a:solidFill>
                            <a:schemeClr val="tx1"/>
                          </a:solidFill>
                        </a:rPr>
                        <a:t>RL.4.3 </a:t>
                      </a:r>
                      <a:r>
                        <a:rPr kumimoji="0" lang="en-US" sz="900" b="0" i="1" u="none" strike="noStrike" kern="1200" cap="none" spc="0" normalizeH="0" baseline="0" noProof="0" dirty="0" smtClean="0">
                          <a:ln>
                            <a:noFill/>
                          </a:ln>
                          <a:solidFill>
                            <a:schemeClr val="tx1"/>
                          </a:solidFill>
                          <a:effectLst/>
                          <a:uLnTx/>
                          <a:uFillTx/>
                          <a:latin typeface="+mn-lt"/>
                          <a:ea typeface="+mn-ea"/>
                          <a:cs typeface="+mn-cs"/>
                        </a:rPr>
                        <a:t>(can move to DOK 3)</a:t>
                      </a:r>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2</a:t>
                      </a:r>
                      <a:endParaRPr lang="en-US" sz="1100" b="1" dirty="0"/>
                    </a:p>
                  </a:txBody>
                  <a:tcPr marL="103632" marR="103632" marT="50292" marB="50292">
                    <a:solidFill>
                      <a:srgbClr val="FFFFBD"/>
                    </a:solidFill>
                  </a:tcPr>
                </a:tc>
                <a:tc>
                  <a:txBody>
                    <a:bodyPr/>
                    <a:lstStyle/>
                    <a:p>
                      <a:r>
                        <a:rPr lang="en-US" sz="1100" b="1" dirty="0" smtClean="0"/>
                        <a:t>Central Ideas</a:t>
                      </a:r>
                      <a:endParaRPr lang="en-US" sz="1100" b="1" dirty="0"/>
                    </a:p>
                  </a:txBody>
                  <a:tcPr marL="103632" marR="103632" marT="50292" marB="50292">
                    <a:solidFill>
                      <a:srgbClr val="FFFFBD"/>
                    </a:solidFill>
                  </a:tcPr>
                </a:tc>
                <a:tc>
                  <a:txBody>
                    <a:bodyPr/>
                    <a:lstStyle/>
                    <a:p>
                      <a:r>
                        <a:rPr lang="en-US" sz="1100" b="1" dirty="0" smtClean="0">
                          <a:solidFill>
                            <a:schemeClr val="tx1"/>
                          </a:solidFill>
                        </a:rPr>
                        <a:t>RL.4.2</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521656215"/>
              </p:ext>
            </p:extLst>
          </p:nvPr>
        </p:nvGraphicFramePr>
        <p:xfrm>
          <a:off x="1640840" y="4455795"/>
          <a:ext cx="4749800" cy="107289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209040"/>
                <a:gridCol w="2331720"/>
                <a:gridCol w="690880"/>
              </a:tblGrid>
              <a:tr h="268224">
                <a:tc gridSpan="4">
                  <a:txBody>
                    <a:bodyPr/>
                    <a:lstStyle/>
                    <a:p>
                      <a:pPr algn="ctr"/>
                      <a:r>
                        <a:rPr lang="en-US" sz="1100" b="1" dirty="0" smtClean="0"/>
                        <a:t>Reading: Informational</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8</a:t>
                      </a:r>
                      <a:endParaRPr lang="en-US" sz="1100" b="1" dirty="0"/>
                    </a:p>
                  </a:txBody>
                  <a:tcPr marL="103632" marR="103632" marT="50292" marB="50292">
                    <a:solidFill>
                      <a:srgbClr val="FFFFBD"/>
                    </a:solidFill>
                  </a:tcPr>
                </a:tc>
                <a:tc>
                  <a:txBody>
                    <a:bodyPr/>
                    <a:lstStyle/>
                    <a:p>
                      <a:r>
                        <a:rPr lang="en-US" sz="1100" b="1" dirty="0" smtClean="0"/>
                        <a:t>Key Details</a:t>
                      </a:r>
                      <a:endParaRPr lang="en-US" sz="1100" b="1" dirty="0"/>
                    </a:p>
                  </a:txBody>
                  <a:tcPr marL="103632" marR="103632" marT="50292" marB="50292">
                    <a:solidFill>
                      <a:srgbClr val="FFFFB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RI.4.1     RI.4.3 </a:t>
                      </a:r>
                      <a:r>
                        <a:rPr kumimoji="0" lang="en-US" sz="900" b="0" i="1" u="none" strike="noStrike" kern="1200" cap="none" spc="0" normalizeH="0" baseline="0" noProof="0" dirty="0" smtClean="0">
                          <a:ln>
                            <a:noFill/>
                          </a:ln>
                          <a:solidFill>
                            <a:schemeClr val="tx1"/>
                          </a:solidFill>
                          <a:effectLst/>
                          <a:uLnTx/>
                          <a:uFillTx/>
                          <a:latin typeface="+mn-lt"/>
                          <a:ea typeface="+mn-ea"/>
                          <a:cs typeface="+mn-cs"/>
                        </a:rPr>
                        <a:t>(can move to DOK 3)</a:t>
                      </a:r>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9</a:t>
                      </a:r>
                      <a:endParaRPr lang="en-US" sz="1100" b="1" dirty="0"/>
                    </a:p>
                  </a:txBody>
                  <a:tcPr marL="103632" marR="103632" marT="50292" marB="50292">
                    <a:solidFill>
                      <a:srgbClr val="FFFFBD"/>
                    </a:solidFill>
                  </a:tcPr>
                </a:tc>
                <a:tc>
                  <a:txBody>
                    <a:bodyPr/>
                    <a:lstStyle/>
                    <a:p>
                      <a:r>
                        <a:rPr lang="en-US" sz="1100" b="1" dirty="0" smtClean="0"/>
                        <a:t>Central Ideas</a:t>
                      </a:r>
                      <a:endParaRPr lang="en-US" sz="1100" b="1" dirty="0"/>
                    </a:p>
                  </a:txBody>
                  <a:tcPr marL="103632" marR="103632" marT="50292" marB="50292">
                    <a:solidFill>
                      <a:srgbClr val="FFFFBD"/>
                    </a:solidFill>
                  </a:tcPr>
                </a:tc>
                <a:tc>
                  <a:txBody>
                    <a:bodyPr/>
                    <a:lstStyle/>
                    <a:p>
                      <a:r>
                        <a:rPr lang="en-US" sz="1100" b="1" dirty="0" smtClean="0">
                          <a:solidFill>
                            <a:schemeClr val="tx1"/>
                          </a:solidFill>
                        </a:rPr>
                        <a:t>RI.4.2</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16931811"/>
              </p:ext>
            </p:extLst>
          </p:nvPr>
        </p:nvGraphicFramePr>
        <p:xfrm>
          <a:off x="1036320" y="6019365"/>
          <a:ext cx="5705113" cy="194462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68224">
                <a:tc gridSpan="4">
                  <a:txBody>
                    <a:bodyPr/>
                    <a:lstStyle/>
                    <a:p>
                      <a:pPr algn="ctr"/>
                      <a:r>
                        <a:rPr lang="en-US" sz="1100" b="1" dirty="0" smtClean="0"/>
                        <a:t>Writing</a:t>
                      </a:r>
                      <a:endParaRPr lang="en-US" sz="11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68224">
                <a:tc gridSpan="2">
                  <a:txBody>
                    <a:bodyPr/>
                    <a:lstStyle/>
                    <a:p>
                      <a:pPr algn="ctr"/>
                      <a:r>
                        <a:rPr lang="en-US" sz="1100" b="1" dirty="0" smtClean="0"/>
                        <a:t>Targets</a:t>
                      </a:r>
                      <a:endParaRPr lang="en-US" sz="1100" b="1" dirty="0"/>
                    </a:p>
                  </a:txBody>
                  <a:tcPr marL="103632" marR="103632" marT="50292" marB="50292">
                    <a:solidFill>
                      <a:schemeClr val="bg1"/>
                    </a:solidFill>
                  </a:tcPr>
                </a:tc>
                <a:tc hMerge="1">
                  <a:txBody>
                    <a:bodyPr/>
                    <a:lstStyle/>
                    <a:p>
                      <a:endParaRPr lang="en-US" dirty="0"/>
                    </a:p>
                  </a:txBody>
                  <a:tcPr/>
                </a:tc>
                <a:tc>
                  <a:txBody>
                    <a:bodyPr/>
                    <a:lstStyle/>
                    <a:p>
                      <a:pPr algn="ctr"/>
                      <a:r>
                        <a:rPr lang="en-US" sz="1100" b="1" dirty="0" smtClean="0"/>
                        <a:t>Standards</a:t>
                      </a:r>
                      <a:endParaRPr lang="en-US" sz="1100" b="1" dirty="0"/>
                    </a:p>
                  </a:txBody>
                  <a:tcPr marL="103632" marR="103632" marT="50292" marB="50292">
                    <a:solidFill>
                      <a:schemeClr val="bg1"/>
                    </a:solidFill>
                  </a:tcPr>
                </a:tc>
                <a:tc>
                  <a:txBody>
                    <a:bodyPr/>
                    <a:lstStyle/>
                    <a:p>
                      <a:pPr algn="ctr"/>
                      <a:r>
                        <a:rPr lang="en-US" sz="1100" b="1" dirty="0" smtClean="0"/>
                        <a:t>DOK</a:t>
                      </a:r>
                      <a:endParaRPr lang="en-US" sz="1100" b="1" dirty="0"/>
                    </a:p>
                  </a:txBody>
                  <a:tcPr marL="103632" marR="103632" marT="50292" marB="50292">
                    <a:solidFill>
                      <a:schemeClr val="bg1"/>
                    </a:solidFill>
                  </a:tcPr>
                </a:tc>
              </a:tr>
              <a:tr h="268224">
                <a:tc>
                  <a:txBody>
                    <a:bodyPr/>
                    <a:lstStyle/>
                    <a:p>
                      <a:r>
                        <a:rPr lang="en-US" sz="1100" b="1" dirty="0" smtClean="0"/>
                        <a:t>6a</a:t>
                      </a:r>
                      <a:endParaRPr lang="en-US" sz="1100" b="1" dirty="0"/>
                    </a:p>
                  </a:txBody>
                  <a:tcPr marL="103632" marR="103632" marT="50292" marB="50292">
                    <a:solidFill>
                      <a:srgbClr val="FFFFBD"/>
                    </a:solidFill>
                  </a:tcPr>
                </a:tc>
                <a:tc>
                  <a:txBody>
                    <a:bodyPr/>
                    <a:lstStyle/>
                    <a:p>
                      <a:r>
                        <a:rPr lang="en-US" sz="1100" b="1" dirty="0" smtClean="0"/>
                        <a:t>Brief Opinion Write</a:t>
                      </a:r>
                      <a:endParaRPr lang="en-US" sz="1100" b="1" dirty="0"/>
                    </a:p>
                  </a:txBody>
                  <a:tcPr marL="103632" marR="103632" marT="50292" marB="50292">
                    <a:solidFill>
                      <a:srgbClr val="FFFFBD"/>
                    </a:solidFill>
                  </a:tcPr>
                </a:tc>
                <a:tc>
                  <a:txBody>
                    <a:bodyPr/>
                    <a:lstStyle/>
                    <a:p>
                      <a:r>
                        <a:rPr lang="pl-PL" sz="1100" b="1" dirty="0" smtClean="0">
                          <a:solidFill>
                            <a:schemeClr val="tx1"/>
                          </a:solidFill>
                        </a:rPr>
                        <a:t>W</a:t>
                      </a:r>
                      <a:r>
                        <a:rPr lang="en-US" sz="1100" b="1" dirty="0" smtClean="0">
                          <a:solidFill>
                            <a:schemeClr val="tx1"/>
                          </a:solidFill>
                        </a:rPr>
                        <a:t>.4.</a:t>
                      </a:r>
                      <a:r>
                        <a:rPr lang="pl-PL" sz="1100" b="1" dirty="0" smtClean="0">
                          <a:solidFill>
                            <a:schemeClr val="tx1"/>
                          </a:solidFill>
                        </a:rPr>
                        <a:t>1a, W</a:t>
                      </a:r>
                      <a:r>
                        <a:rPr lang="en-US" sz="1100" b="1" dirty="0" smtClean="0">
                          <a:solidFill>
                            <a:schemeClr val="tx1"/>
                          </a:solidFill>
                        </a:rPr>
                        <a:t>.4.</a:t>
                      </a:r>
                      <a:r>
                        <a:rPr lang="pl-PL" sz="1100" b="1" dirty="0" smtClean="0">
                          <a:solidFill>
                            <a:schemeClr val="tx1"/>
                          </a:solidFill>
                        </a:rPr>
                        <a:t>1b, W</a:t>
                      </a:r>
                      <a:r>
                        <a:rPr lang="en-US" sz="1100" b="1" dirty="0" smtClean="0">
                          <a:solidFill>
                            <a:schemeClr val="tx1"/>
                          </a:solidFill>
                        </a:rPr>
                        <a:t>.4.</a:t>
                      </a:r>
                      <a:r>
                        <a:rPr lang="pl-PL" sz="1100" b="1" dirty="0" smtClean="0">
                          <a:solidFill>
                            <a:schemeClr val="tx1"/>
                          </a:solidFill>
                        </a:rPr>
                        <a:t>1c, W</a:t>
                      </a:r>
                      <a:r>
                        <a:rPr lang="en-US" sz="1100" b="1" dirty="0" smtClean="0">
                          <a:solidFill>
                            <a:schemeClr val="tx1"/>
                          </a:solidFill>
                        </a:rPr>
                        <a:t>.4.</a:t>
                      </a:r>
                      <a:r>
                        <a:rPr lang="pl-PL" sz="1100" b="1" dirty="0" smtClean="0">
                          <a:solidFill>
                            <a:schemeClr val="tx1"/>
                          </a:solidFill>
                        </a:rPr>
                        <a:t>1d, W</a:t>
                      </a:r>
                      <a:r>
                        <a:rPr lang="en-US" sz="1100" b="1" dirty="0" smtClean="0">
                          <a:solidFill>
                            <a:schemeClr val="tx1"/>
                          </a:solidFill>
                        </a:rPr>
                        <a:t>.4.</a:t>
                      </a:r>
                      <a:r>
                        <a:rPr lang="pl-PL" sz="1100" b="1" dirty="0" smtClean="0">
                          <a:solidFill>
                            <a:schemeClr val="tx1"/>
                          </a:solidFill>
                        </a:rPr>
                        <a:t>8</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3</a:t>
                      </a:r>
                      <a:endParaRPr lang="en-US" sz="1100" b="1" dirty="0"/>
                    </a:p>
                  </a:txBody>
                  <a:tcPr marL="103632" marR="103632" marT="50292" marB="50292" anchor="ctr">
                    <a:solidFill>
                      <a:srgbClr val="FFFFBD"/>
                    </a:solidFill>
                  </a:tcPr>
                </a:tc>
              </a:tr>
              <a:tr h="268224">
                <a:tc>
                  <a:txBody>
                    <a:bodyPr/>
                    <a:lstStyle/>
                    <a:p>
                      <a:r>
                        <a:rPr lang="en-US" sz="1100" b="1" dirty="0" smtClean="0"/>
                        <a:t>6b</a:t>
                      </a:r>
                      <a:endParaRPr lang="en-US" sz="1100" b="1" dirty="0"/>
                    </a:p>
                  </a:txBody>
                  <a:tcPr marL="103632" marR="103632" marT="50292" marB="50292">
                    <a:solidFill>
                      <a:srgbClr val="FFFFBD"/>
                    </a:solidFill>
                  </a:tcPr>
                </a:tc>
                <a:tc>
                  <a:txBody>
                    <a:bodyPr/>
                    <a:lstStyle/>
                    <a:p>
                      <a:r>
                        <a:rPr lang="en-US" sz="1100" b="1" dirty="0" smtClean="0"/>
                        <a:t>Write-Revise Opinion</a:t>
                      </a:r>
                      <a:endParaRPr lang="en-US" sz="1100" b="1" dirty="0"/>
                    </a:p>
                  </a:txBody>
                  <a:tcPr marL="103632" marR="103632" marT="50292" marB="50292">
                    <a:solidFill>
                      <a:srgbClr val="FFFFBD"/>
                    </a:solidFill>
                  </a:tcPr>
                </a:tc>
                <a:tc>
                  <a:txBody>
                    <a:bodyPr/>
                    <a:lstStyle/>
                    <a:p>
                      <a:r>
                        <a:rPr lang="pl-PL" sz="1100" b="1" dirty="0" smtClean="0">
                          <a:solidFill>
                            <a:schemeClr val="tx1"/>
                          </a:solidFill>
                        </a:rPr>
                        <a:t>W</a:t>
                      </a:r>
                      <a:r>
                        <a:rPr lang="en-US" sz="1100" b="1" dirty="0" smtClean="0">
                          <a:solidFill>
                            <a:schemeClr val="tx1"/>
                          </a:solidFill>
                        </a:rPr>
                        <a:t>.4.</a:t>
                      </a:r>
                      <a:r>
                        <a:rPr lang="pl-PL" sz="1100" b="1" dirty="0" smtClean="0">
                          <a:solidFill>
                            <a:schemeClr val="tx1"/>
                          </a:solidFill>
                        </a:rPr>
                        <a:t>1a, W</a:t>
                      </a:r>
                      <a:r>
                        <a:rPr lang="en-US" sz="1100" b="1" dirty="0" smtClean="0">
                          <a:solidFill>
                            <a:schemeClr val="tx1"/>
                          </a:solidFill>
                        </a:rPr>
                        <a:t>.4.</a:t>
                      </a:r>
                      <a:r>
                        <a:rPr lang="pl-PL" sz="1100" b="1" dirty="0" smtClean="0">
                          <a:solidFill>
                            <a:schemeClr val="tx1"/>
                          </a:solidFill>
                        </a:rPr>
                        <a:t>1b, W</a:t>
                      </a:r>
                      <a:r>
                        <a:rPr lang="en-US" sz="1100" b="1" dirty="0" smtClean="0">
                          <a:solidFill>
                            <a:schemeClr val="tx1"/>
                          </a:solidFill>
                        </a:rPr>
                        <a:t>.4.</a:t>
                      </a:r>
                      <a:r>
                        <a:rPr lang="pl-PL" sz="1100" b="1" dirty="0" smtClean="0">
                          <a:solidFill>
                            <a:schemeClr val="tx1"/>
                          </a:solidFill>
                        </a:rPr>
                        <a:t>1c, W</a:t>
                      </a:r>
                      <a:r>
                        <a:rPr lang="en-US" sz="1100" b="1" dirty="0" smtClean="0">
                          <a:solidFill>
                            <a:schemeClr val="tx1"/>
                          </a:solidFill>
                        </a:rPr>
                        <a:t>.4.</a:t>
                      </a:r>
                      <a:r>
                        <a:rPr lang="pl-PL" sz="1100" b="1" dirty="0" smtClean="0">
                          <a:solidFill>
                            <a:schemeClr val="tx1"/>
                          </a:solidFill>
                        </a:rPr>
                        <a:t>1d, W</a:t>
                      </a:r>
                      <a:r>
                        <a:rPr lang="en-US" sz="1100" b="1" dirty="0" smtClean="0">
                          <a:solidFill>
                            <a:schemeClr val="tx1"/>
                          </a:solidFill>
                        </a:rPr>
                        <a:t>.4.</a:t>
                      </a:r>
                      <a:r>
                        <a:rPr lang="pl-PL" sz="1100" b="1" dirty="0" smtClean="0">
                          <a:solidFill>
                            <a:schemeClr val="tx1"/>
                          </a:solidFill>
                        </a:rPr>
                        <a:t>8</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2</a:t>
                      </a:r>
                      <a:endParaRPr lang="en-US" sz="1100" b="1" dirty="0"/>
                    </a:p>
                  </a:txBody>
                  <a:tcPr marL="103632" marR="103632" marT="50292" marB="50292" anchor="ctr">
                    <a:solidFill>
                      <a:srgbClr val="FFFFBD"/>
                    </a:solidFill>
                  </a:tcPr>
                </a:tc>
              </a:tr>
              <a:tr h="268224">
                <a:tc>
                  <a:txBody>
                    <a:bodyPr/>
                    <a:lstStyle/>
                    <a:p>
                      <a:r>
                        <a:rPr lang="en-US" sz="1100" b="1" dirty="0" smtClean="0"/>
                        <a:t>8</a:t>
                      </a:r>
                      <a:endParaRPr lang="en-US" sz="1100" b="1" dirty="0"/>
                    </a:p>
                  </a:txBody>
                  <a:tcPr marL="103632" marR="103632" marT="50292" marB="50292">
                    <a:solidFill>
                      <a:srgbClr val="FFFFBD"/>
                    </a:solidFill>
                  </a:tcPr>
                </a:tc>
                <a:tc>
                  <a:txBody>
                    <a:bodyPr/>
                    <a:lstStyle/>
                    <a:p>
                      <a:r>
                        <a:rPr lang="en-US" sz="1100" b="1" dirty="0" smtClean="0"/>
                        <a:t>Language-Vocabulary Use</a:t>
                      </a:r>
                      <a:endParaRPr lang="en-US" sz="1100" b="1" dirty="0"/>
                    </a:p>
                  </a:txBody>
                  <a:tcPr marL="103632" marR="103632" marT="50292" marB="50292">
                    <a:solidFill>
                      <a:srgbClr val="FFFFBD"/>
                    </a:solidFill>
                  </a:tcPr>
                </a:tc>
                <a:tc>
                  <a:txBody>
                    <a:bodyPr/>
                    <a:lstStyle/>
                    <a:p>
                      <a:r>
                        <a:rPr lang="pl-PL" sz="1100" b="1" dirty="0" smtClean="0">
                          <a:solidFill>
                            <a:schemeClr val="tx1"/>
                          </a:solidFill>
                        </a:rPr>
                        <a:t>L</a:t>
                      </a:r>
                      <a:r>
                        <a:rPr lang="en-US" sz="1100" b="1" dirty="0" smtClean="0">
                          <a:solidFill>
                            <a:schemeClr val="tx1"/>
                          </a:solidFill>
                        </a:rPr>
                        <a:t>.4.</a:t>
                      </a:r>
                      <a:r>
                        <a:rPr lang="pl-PL" sz="1100" b="1" dirty="0" smtClean="0">
                          <a:solidFill>
                            <a:schemeClr val="tx1"/>
                          </a:solidFill>
                        </a:rPr>
                        <a:t>3a, L</a:t>
                      </a:r>
                      <a:r>
                        <a:rPr lang="en-US" sz="1100" b="1" dirty="0" smtClean="0">
                          <a:solidFill>
                            <a:schemeClr val="tx1"/>
                          </a:solidFill>
                        </a:rPr>
                        <a:t>.4.</a:t>
                      </a:r>
                      <a:r>
                        <a:rPr lang="pl-PL" sz="1100" b="1" dirty="0" smtClean="0">
                          <a:solidFill>
                            <a:schemeClr val="tx1"/>
                          </a:solidFill>
                        </a:rPr>
                        <a:t>6</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r h="268224">
                <a:tc>
                  <a:txBody>
                    <a:bodyPr/>
                    <a:lstStyle/>
                    <a:p>
                      <a:r>
                        <a:rPr lang="en-US" sz="1100" b="1" dirty="0" smtClean="0"/>
                        <a:t>9</a:t>
                      </a:r>
                      <a:endParaRPr lang="en-US" sz="1100" b="1" dirty="0"/>
                    </a:p>
                  </a:txBody>
                  <a:tcPr marL="103632" marR="103632" marT="50292" marB="50292">
                    <a:solidFill>
                      <a:srgbClr val="FFFFBD"/>
                    </a:solidFill>
                  </a:tcPr>
                </a:tc>
                <a:tc>
                  <a:txBody>
                    <a:bodyPr/>
                    <a:lstStyle/>
                    <a:p>
                      <a:r>
                        <a:rPr lang="en-US" sz="1100" b="1" dirty="0" smtClean="0"/>
                        <a:t>Edit and Clarify</a:t>
                      </a:r>
                      <a:endParaRPr lang="en-US" sz="1100" b="1" dirty="0"/>
                    </a:p>
                  </a:txBody>
                  <a:tcPr marL="103632" marR="103632" marT="50292" marB="50292">
                    <a:solidFill>
                      <a:srgbClr val="FFFFBD"/>
                    </a:solidFill>
                  </a:tcPr>
                </a:tc>
                <a:tc>
                  <a:txBody>
                    <a:bodyPr/>
                    <a:lstStyle/>
                    <a:p>
                      <a:r>
                        <a:rPr lang="en-US" sz="1100" b="1" dirty="0" smtClean="0">
                          <a:solidFill>
                            <a:schemeClr val="tx1"/>
                          </a:solidFill>
                        </a:rPr>
                        <a:t>L.4.2c</a:t>
                      </a:r>
                      <a:endParaRPr lang="en-US" sz="1100" b="1" dirty="0">
                        <a:solidFill>
                          <a:schemeClr val="tx1"/>
                        </a:solidFill>
                      </a:endParaRPr>
                    </a:p>
                  </a:txBody>
                  <a:tcPr marL="103632" marR="103632" marT="50292" marB="50292">
                    <a:solidFill>
                      <a:srgbClr val="FFFFBD"/>
                    </a:solidFill>
                  </a:tcPr>
                </a:tc>
                <a:tc>
                  <a:txBody>
                    <a:bodyPr/>
                    <a:lstStyle/>
                    <a:p>
                      <a:pPr algn="ctr"/>
                      <a:r>
                        <a:rPr lang="en-US" sz="1100" b="1" dirty="0" smtClean="0"/>
                        <a:t>1-2</a:t>
                      </a:r>
                      <a:endParaRPr lang="en-US" sz="1100" b="1" dirty="0"/>
                    </a:p>
                  </a:txBody>
                  <a:tcPr marL="103632" marR="103632" marT="50292" marB="50292" anchor="ctr">
                    <a:solidFill>
                      <a:srgbClr val="FFFFBD"/>
                    </a:solidFill>
                  </a:tcPr>
                </a:tc>
              </a:tr>
            </a:tbl>
          </a:graphicData>
        </a:graphic>
      </p:graphicFrame>
      <p:sp>
        <p:nvSpPr>
          <p:cNvPr id="7" name="TextBox 6"/>
          <p:cNvSpPr txBox="1"/>
          <p:nvPr/>
        </p:nvSpPr>
        <p:spPr>
          <a:xfrm>
            <a:off x="3687082" y="1659255"/>
            <a:ext cx="3202607" cy="111854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n-US" sz="2700" b="1" dirty="0">
                <a:latin typeface="Bookman Old Style" pitchFamily="18" charset="0"/>
              </a:rPr>
              <a:t>Quarter One </a:t>
            </a:r>
            <a:r>
              <a:rPr lang="en-US" sz="2500" b="1" dirty="0" smtClean="0">
                <a:latin typeface="Bookman Old Style" pitchFamily="18" charset="0"/>
              </a:rPr>
              <a:t>ELA </a:t>
            </a:r>
            <a:r>
              <a:rPr lang="en-US" sz="2500" b="1" dirty="0">
                <a:latin typeface="Bookman Old Style" pitchFamily="18" charset="0"/>
              </a:rPr>
              <a:t>CFAssessment</a:t>
            </a:r>
          </a:p>
          <a:p>
            <a:r>
              <a:rPr lang="en-US" sz="1400" b="1" dirty="0">
                <a:latin typeface="Bookman Old Style" pitchFamily="18" charset="0"/>
              </a:rPr>
              <a:t>Teacher </a:t>
            </a:r>
            <a:r>
              <a:rPr lang="en-US" sz="1400" b="1" dirty="0" smtClean="0">
                <a:latin typeface="Bookman Old Style" pitchFamily="18" charset="0"/>
              </a:rPr>
              <a:t>Directions</a:t>
            </a:r>
            <a:endParaRPr lang="en-US" sz="1400" b="1" dirty="0">
              <a:latin typeface="Bookman Old Style" pitchFamily="18" charset="0"/>
            </a:endParaRPr>
          </a:p>
        </p:txBody>
      </p:sp>
      <p:sp>
        <p:nvSpPr>
          <p:cNvPr id="16" name="Oval 15"/>
          <p:cNvSpPr/>
          <p:nvPr/>
        </p:nvSpPr>
        <p:spPr>
          <a:xfrm>
            <a:off x="3717562" y="6936105"/>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7" name="Oval 16"/>
          <p:cNvSpPr/>
          <p:nvPr/>
        </p:nvSpPr>
        <p:spPr>
          <a:xfrm>
            <a:off x="4267200" y="6536055"/>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8" name="Oval 17"/>
          <p:cNvSpPr/>
          <p:nvPr/>
        </p:nvSpPr>
        <p:spPr>
          <a:xfrm>
            <a:off x="3640093" y="7355205"/>
            <a:ext cx="999851"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19" name="Oval 18"/>
          <p:cNvSpPr/>
          <p:nvPr/>
        </p:nvSpPr>
        <p:spPr>
          <a:xfrm>
            <a:off x="3649618" y="7665720"/>
            <a:ext cx="549638" cy="3352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endParaRPr lang="en-US" dirty="0"/>
          </a:p>
        </p:txBody>
      </p:sp>
      <p:sp>
        <p:nvSpPr>
          <p:cNvPr id="20" name="TextBox 24"/>
          <p:cNvSpPr txBox="1"/>
          <p:nvPr/>
        </p:nvSpPr>
        <p:spPr>
          <a:xfrm>
            <a:off x="965744" y="5610483"/>
            <a:ext cx="5917386" cy="256765"/>
          </a:xfrm>
          <a:prstGeom prst="rect">
            <a:avLst/>
          </a:prstGeom>
          <a:noFill/>
        </p:spPr>
        <p:txBody>
          <a:bodyPr wrap="square" lIns="101882" tIns="50941" rIns="101882" bIns="50941"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circled.</a:t>
            </a:r>
            <a:endParaRPr lang="en-US" sz="1000" b="1" i="1" dirty="0">
              <a:latin typeface="Calibri" panose="020F0502020204030204" pitchFamily="34" charset="0"/>
            </a:endParaRPr>
          </a:p>
        </p:txBody>
      </p:sp>
    </p:spTree>
    <p:extLst>
      <p:ext uri="{BB962C8B-B14F-4D97-AF65-F5344CB8AC3E}">
        <p14:creationId xmlns:p14="http://schemas.microsoft.com/office/powerpoint/2010/main" val="3598012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79329758"/>
              </p:ext>
            </p:extLst>
          </p:nvPr>
        </p:nvGraphicFramePr>
        <p:xfrm>
          <a:off x="323850" y="419100"/>
          <a:ext cx="7189470" cy="8277289"/>
        </p:xfrm>
        <a:graphic>
          <a:graphicData uri="http://schemas.openxmlformats.org/drawingml/2006/table">
            <a:tbl>
              <a:tblPr firstRow="1" bandRow="1">
                <a:effectLst>
                  <a:innerShdw blurRad="114300">
                    <a:prstClr val="black"/>
                  </a:innerShdw>
                </a:effectLst>
                <a:tableStyleId>{5C22544A-7EE6-4342-B048-85BDC9FD1C3A}</a:tableStyleId>
              </a:tblPr>
              <a:tblGrid>
                <a:gridCol w="6498590"/>
                <a:gridCol w="690880"/>
              </a:tblGrid>
              <a:tr h="39754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rPr>
                        <a:t>Quarter 1 CFA Selected Response Answer Key</a:t>
                      </a:r>
                    </a:p>
                  </a:txBody>
                  <a:tcPr marL="97155" marR="97155" marT="47897" marB="47897" anchor="ctr">
                    <a:solidFill>
                      <a:schemeClr val="bg1">
                        <a:lumMod val="85000"/>
                      </a:schemeClr>
                    </a:solidFill>
                  </a:tcPr>
                </a:tc>
                <a:tc hMerge="1">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1" u="none" dirty="0" smtClean="0">
                          <a:solidFill>
                            <a:schemeClr val="tx1"/>
                          </a:solidFill>
                          <a:effectLst>
                            <a:outerShdw blurRad="38100" dist="38100" dir="2700000" algn="tl">
                              <a:srgbClr val="000000">
                                <a:alpha val="43137"/>
                              </a:srgbClr>
                            </a:outerShdw>
                          </a:effectLst>
                        </a:rPr>
                        <a:t>  </a:t>
                      </a:r>
                      <a:r>
                        <a:rPr lang="en-US" sz="1200" b="0" kern="1200" dirty="0" smtClean="0">
                          <a:solidFill>
                            <a:srgbClr val="000000"/>
                          </a:solidFill>
                          <a:effectLst/>
                          <a:latin typeface="+mn-lt"/>
                          <a:ea typeface="Times New Roman"/>
                          <a:cs typeface="Times New Roman"/>
                        </a:rPr>
                        <a:t> Which</a:t>
                      </a:r>
                      <a:r>
                        <a:rPr lang="en-US" sz="1200" b="0" kern="1200" baseline="0" dirty="0" smtClean="0">
                          <a:solidFill>
                            <a:srgbClr val="000000"/>
                          </a:solidFill>
                          <a:effectLst/>
                          <a:latin typeface="+mn-lt"/>
                          <a:ea typeface="Times New Roman"/>
                          <a:cs typeface="Times New Roman"/>
                        </a:rPr>
                        <a:t> </a:t>
                      </a:r>
                      <a:r>
                        <a:rPr lang="en-US" sz="1200" b="0" kern="1200" dirty="0" smtClean="0">
                          <a:solidFill>
                            <a:srgbClr val="000000"/>
                          </a:solidFill>
                          <a:effectLst/>
                          <a:latin typeface="+mn-lt"/>
                          <a:ea typeface="Times New Roman"/>
                          <a:cs typeface="Times New Roman"/>
                        </a:rPr>
                        <a:t>room on Ellis Island did Emily find interesting? RL.4.1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Why did Emily leave Ellis Island more interested than when she came? RL.4.1</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3</a:t>
                      </a:r>
                      <a:r>
                        <a:rPr lang="en-US" sz="1200" b="0" u="none" dirty="0" smtClean="0">
                          <a:solidFill>
                            <a:schemeClr val="tx1"/>
                          </a:solidFill>
                          <a:effectLst>
                            <a:outerShdw blurRad="38100" dist="38100" dir="2700000" algn="tl">
                              <a:srgbClr val="000000">
                                <a:alpha val="43137"/>
                              </a:srgbClr>
                            </a:outerShdw>
                          </a:effectLst>
                        </a:rPr>
                        <a:t> </a:t>
                      </a:r>
                      <a:r>
                        <a:rPr lang="en-US" sz="1200" b="0" u="none" kern="1200" dirty="0" smtClean="0">
                          <a:solidFill>
                            <a:schemeClr val="tx1"/>
                          </a:solidFill>
                          <a:effectLst/>
                          <a:latin typeface="+mn-lt"/>
                          <a:ea typeface="+mn-ea"/>
                          <a:cs typeface="+mn-cs"/>
                        </a:rPr>
                        <a:t>Which response best summarizes Emily’s experience on Ellis Island? RL.4.2</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0"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What is the theme of </a:t>
                      </a:r>
                      <a:r>
                        <a:rPr lang="en-US" sz="1200" b="1" u="sng" dirty="0" smtClean="0">
                          <a:solidFill>
                            <a:schemeClr val="tx1"/>
                          </a:solidFill>
                          <a:effectLst/>
                        </a:rPr>
                        <a:t>Lost on Ellis Island</a:t>
                      </a:r>
                      <a:r>
                        <a:rPr lang="en-US" sz="1200" b="0" u="none" dirty="0" smtClean="0">
                          <a:solidFill>
                            <a:schemeClr val="tx1"/>
                          </a:solidFill>
                          <a:effectLst/>
                        </a:rPr>
                        <a:t>? </a:t>
                      </a:r>
                      <a:r>
                        <a:rPr lang="en-US" sz="1200" b="0" u="none" kern="1200" dirty="0" smtClean="0">
                          <a:solidFill>
                            <a:schemeClr val="tx1"/>
                          </a:solidFill>
                          <a:effectLst/>
                          <a:latin typeface="+mn-lt"/>
                          <a:ea typeface="+mn-ea"/>
                          <a:cs typeface="+mn-cs"/>
                        </a:rPr>
                        <a:t>RL.4.2</a:t>
                      </a:r>
                      <a:endParaRPr lang="en-US" sz="12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5</a:t>
                      </a:r>
                      <a:r>
                        <a:rPr lang="en-US" sz="1200" b="0" u="none" baseline="0" dirty="0" smtClean="0">
                          <a:solidFill>
                            <a:schemeClr val="tx1"/>
                          </a:solidFill>
                          <a:effectLst/>
                        </a:rPr>
                        <a:t> Which statement supports Emily’s feeling that “there was such a thing as too much family vacation?” </a:t>
                      </a:r>
                      <a:r>
                        <a:rPr lang="en-US" sz="1200" b="0" u="none" kern="1200" dirty="0" smtClean="0">
                          <a:solidFill>
                            <a:schemeClr val="tx1"/>
                          </a:solidFill>
                          <a:effectLst/>
                          <a:latin typeface="+mn-lt"/>
                          <a:ea typeface="+mn-ea"/>
                          <a:cs typeface="+mn-cs"/>
                        </a:rPr>
                        <a:t>RL.4.3</a:t>
                      </a:r>
                      <a:endParaRPr lang="en-US" sz="1200" b="0"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0" u="none" baseline="0" dirty="0" smtClean="0">
                          <a:solidFill>
                            <a:schemeClr val="tx1"/>
                          </a:solidFill>
                          <a:effectLst/>
                        </a:rPr>
                        <a:t> How does the author’s use of dialogue lead us to believe Emily’s family is frustrated with her? </a:t>
                      </a:r>
                      <a:r>
                        <a:rPr lang="en-US" sz="1200" b="0" u="none" kern="1200" dirty="0" smtClean="0">
                          <a:solidFill>
                            <a:schemeClr val="tx1"/>
                          </a:solidFill>
                          <a:effectLst/>
                          <a:latin typeface="+mn-lt"/>
                          <a:ea typeface="+mn-ea"/>
                          <a:cs typeface="+mn-cs"/>
                        </a:rPr>
                        <a:t>RL.4.3</a:t>
                      </a:r>
                      <a:endParaRPr lang="en-US" sz="12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a:t>
                      </a:r>
                      <a:r>
                        <a:rPr lang="en-US" sz="1200" b="1" u="sng" baseline="0" dirty="0" smtClean="0">
                          <a:solidFill>
                            <a:schemeClr val="tx1"/>
                          </a:solidFill>
                          <a:effectLst>
                            <a:outerShdw blurRad="38100" dist="38100" dir="2700000" algn="tl">
                              <a:srgbClr val="000000">
                                <a:alpha val="43137"/>
                              </a:srgbClr>
                            </a:outerShdw>
                          </a:effectLst>
                        </a:rPr>
                        <a:t> 9</a:t>
                      </a:r>
                      <a:r>
                        <a:rPr lang="en-US" sz="1200" b="0" u="none" baseline="0" dirty="0" smtClean="0">
                          <a:solidFill>
                            <a:schemeClr val="tx1"/>
                          </a:solidFill>
                          <a:effectLst/>
                        </a:rPr>
                        <a:t>  Which detail best summarizes why the author had a blank space on his family tree?</a:t>
                      </a:r>
                      <a:r>
                        <a:rPr lang="en-US" sz="1200" b="1" u="sng"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RI.4.1</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0" u="none" baseline="0" dirty="0" smtClean="0">
                          <a:solidFill>
                            <a:schemeClr val="tx1"/>
                          </a:solidFill>
                          <a:effectLst/>
                        </a:rPr>
                        <a:t>  </a:t>
                      </a:r>
                      <a:r>
                        <a:rPr lang="en-US" sz="1200" b="0" u="none" dirty="0" smtClean="0">
                          <a:solidFill>
                            <a:schemeClr val="tx1"/>
                          </a:solidFill>
                          <a:effectLst/>
                        </a:rPr>
                        <a:t>Which information best supports the reason why the author said it looks like they would be making another trip to the Czech Republic? RI.4.1</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7897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11</a:t>
                      </a:r>
                      <a:r>
                        <a:rPr lang="en-US" sz="1200" b="0" u="none" baseline="0" dirty="0" smtClean="0">
                          <a:solidFill>
                            <a:schemeClr val="tx1"/>
                          </a:solidFill>
                          <a:effectLst/>
                        </a:rPr>
                        <a:t>  Why did the author most likely say, “I imagined that these things made it easier to be a stranger in a strange, new land”? RI.4.2</a:t>
                      </a:r>
                      <a:endParaRPr lang="en-US" sz="1200" b="0" u="none" dirty="0" smtClean="0">
                        <a:solidFill>
                          <a:schemeClr val="tx1"/>
                        </a:solidFill>
                        <a:effectLst/>
                      </a:endParaRP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464603">
                <a:tc>
                  <a:txBody>
                    <a:bodyPr/>
                    <a:lstStyle/>
                    <a:p>
                      <a:pPr marL="0" indent="0">
                        <a:buNone/>
                      </a:pPr>
                      <a:r>
                        <a:rPr lang="en-US" sz="1200" b="1" u="sng" dirty="0" smtClean="0">
                          <a:solidFill>
                            <a:schemeClr val="tx1"/>
                          </a:solidFill>
                          <a:effectLst>
                            <a:outerShdw blurRad="38100" dist="38100" dir="2700000" algn="tl">
                              <a:srgbClr val="000000">
                                <a:alpha val="43137"/>
                              </a:srgbClr>
                            </a:outerShdw>
                          </a:effectLst>
                        </a:rPr>
                        <a:t>Question 12</a:t>
                      </a:r>
                      <a:r>
                        <a:rPr lang="en-US" sz="1200" b="0" u="none" baseline="0" dirty="0" smtClean="0">
                          <a:solidFill>
                            <a:schemeClr val="tx1"/>
                          </a:solidFill>
                          <a:effectLst/>
                        </a:rPr>
                        <a:t>  Which clues help to identify why some of the immigrants in the photographs were sad? RI.4.2</a:t>
                      </a:r>
                      <a:endParaRPr lang="en-US" sz="12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13</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outerShdw blurRad="38100" dist="38100" dir="2700000" algn="tl">
                              <a:srgbClr val="000000">
                                <a:alpha val="43137"/>
                              </a:srgbClr>
                            </a:outerShdw>
                          </a:effectLst>
                          <a:latin typeface="+mn-lt"/>
                        </a:rPr>
                        <a:t>  </a:t>
                      </a:r>
                      <a:r>
                        <a:rPr lang="en-US" sz="1200" b="0" u="none" dirty="0" smtClean="0">
                          <a:solidFill>
                            <a:schemeClr val="tx1"/>
                          </a:solidFill>
                          <a:effectLst/>
                        </a:rPr>
                        <a:t>Why was it important that the author of </a:t>
                      </a:r>
                      <a:r>
                        <a:rPr lang="en-US" sz="1200" b="1" u="sng" dirty="0" smtClean="0">
                          <a:solidFill>
                            <a:schemeClr val="tx1"/>
                          </a:solidFill>
                          <a:effectLst/>
                        </a:rPr>
                        <a:t>Ellis Island: The Hunt for Alois Hanousek </a:t>
                      </a:r>
                      <a:r>
                        <a:rPr lang="en-US" sz="1200" b="0" u="none" dirty="0" smtClean="0">
                          <a:solidFill>
                            <a:schemeClr val="tx1"/>
                          </a:solidFill>
                          <a:effectLst/>
                        </a:rPr>
                        <a:t>searched other names when looking for great-grandfather’s last name? RI.4.3</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0" u="none" dirty="0" smtClean="0">
                          <a:solidFill>
                            <a:schemeClr val="tx1"/>
                          </a:solidFill>
                          <a:effectLst/>
                        </a:rPr>
                        <a:t> </a:t>
                      </a:r>
                      <a:r>
                        <a:rPr lang="en-US" sz="1200" b="0" u="none" baseline="0" dirty="0" smtClean="0">
                          <a:solidFill>
                            <a:schemeClr val="tx1"/>
                          </a:solidFill>
                          <a:effectLst/>
                        </a:rPr>
                        <a:t> </a:t>
                      </a:r>
                      <a:r>
                        <a:rPr lang="en-US" sz="1200" b="0" u="none" dirty="0" smtClean="0">
                          <a:solidFill>
                            <a:schemeClr val="tx1"/>
                          </a:solidFill>
                          <a:effectLst/>
                        </a:rPr>
                        <a:t>What caused the author of </a:t>
                      </a:r>
                      <a:r>
                        <a:rPr lang="en-US" sz="1200" b="1" u="sng" dirty="0" smtClean="0">
                          <a:solidFill>
                            <a:schemeClr val="tx1"/>
                          </a:solidFill>
                          <a:effectLst/>
                        </a:rPr>
                        <a:t>Ellis Island: The Hunt for Alois Hanousek</a:t>
                      </a:r>
                      <a:r>
                        <a:rPr lang="en-US" sz="1200" b="0" u="none" dirty="0" smtClean="0">
                          <a:solidFill>
                            <a:schemeClr val="tx1"/>
                          </a:solidFill>
                          <a:effectLst/>
                        </a:rPr>
                        <a:t> to travel to Ellis Island?  RI.4.3</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endParaRPr lang="en-US" sz="12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W.4.1b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dirty="0" smtClean="0">
                          <a:solidFill>
                            <a:schemeClr val="tx1"/>
                          </a:solidFill>
                          <a:effectLst>
                            <a:outerShdw blurRad="38100" dist="38100" dir="2700000" algn="tl">
                              <a:srgbClr val="000000">
                                <a:alpha val="43137"/>
                              </a:srgbClr>
                            </a:outerShdw>
                          </a:effectLst>
                        </a:rPr>
                        <a:t>                                                   Brief</a:t>
                      </a:r>
                      <a:r>
                        <a:rPr lang="en-US" sz="1200" b="1" u="none" baseline="0" dirty="0" smtClean="0">
                          <a:solidFill>
                            <a:schemeClr val="tx1"/>
                          </a:solidFill>
                          <a:effectLst>
                            <a:outerShdw blurRad="38100" dist="38100" dir="2700000" algn="tl">
                              <a:srgbClr val="000000">
                                <a:alpha val="43137"/>
                              </a:srgbClr>
                            </a:outerShdw>
                          </a:effectLst>
                        </a:rPr>
                        <a:t> Write for Revision   W.4.1a</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latin typeface="+mn-lt"/>
                          <a:cs typeface="Helvetica" pitchFamily="34" charset="0"/>
                        </a:rPr>
                        <a:t>Choose a word to replace “engrossed” that could also work in the text. </a:t>
                      </a:r>
                      <a:r>
                        <a:rPr lang="en-US" sz="1200" dirty="0" smtClean="0">
                          <a:latin typeface="+mn-lt"/>
                          <a:cs typeface="Helvetica" panose="020B0604020202020204" pitchFamily="34" charset="0"/>
                        </a:rPr>
                        <a:t>L.4.3.a, L.4.6 </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u="none" kern="1200" dirty="0" smtClean="0">
                          <a:solidFill>
                            <a:srgbClr val="1D1B11"/>
                          </a:solidFill>
                          <a:effectLst/>
                          <a:latin typeface="+mn-lt"/>
                          <a:ea typeface="Calibri"/>
                          <a:cs typeface="Times New Roman"/>
                        </a:rPr>
                        <a:t>Look </a:t>
                      </a:r>
                      <a:r>
                        <a:rPr lang="en-US" sz="1200" b="0" kern="1200" dirty="0" smtClean="0">
                          <a:solidFill>
                            <a:srgbClr val="1D1B11"/>
                          </a:solidFill>
                          <a:effectLst/>
                          <a:latin typeface="+mn-lt"/>
                          <a:ea typeface="Calibri"/>
                          <a:cs typeface="Times New Roman"/>
                        </a:rPr>
                        <a:t>at the underlined sentences.  Choose the correct response that correctly uses a comma and conjunction to combine these two sentences into a compound sentence.</a:t>
                      </a:r>
                      <a:r>
                        <a:rPr lang="en-US" sz="1200" b="0" u="none" dirty="0" smtClean="0">
                          <a:latin typeface="+mn-lt"/>
                          <a:cs typeface="Helvetica" pitchFamily="34" charset="0"/>
                        </a:rPr>
                        <a:t> </a:t>
                      </a:r>
                      <a:r>
                        <a:rPr kumimoji="0" lang="en-US" sz="1200" b="0" i="0"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L.4.2.c</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281523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27223" y="733060"/>
            <a:ext cx="8146930" cy="8780510"/>
            <a:chOff x="-112256" y="56818"/>
            <a:chExt cx="7188468" cy="7982282"/>
          </a:xfrm>
        </p:grpSpPr>
        <p:grpSp>
          <p:nvGrpSpPr>
            <p:cNvPr id="12" name="Group 11"/>
            <p:cNvGrpSpPr/>
            <p:nvPr/>
          </p:nvGrpSpPr>
          <p:grpSpPr>
            <a:xfrm>
              <a:off x="-112256" y="56818"/>
              <a:ext cx="7188468" cy="7982282"/>
              <a:chOff x="-127134" y="171118"/>
              <a:chExt cx="7188468" cy="7982282"/>
            </a:xfrm>
          </p:grpSpPr>
          <p:sp>
            <p:nvSpPr>
              <p:cNvPr id="6" name="Rectangle 5"/>
              <p:cNvSpPr/>
              <p:nvPr/>
            </p:nvSpPr>
            <p:spPr>
              <a:xfrm>
                <a:off x="381000" y="228600"/>
                <a:ext cx="6172200" cy="7924800"/>
              </a:xfrm>
              <a:prstGeom prst="rect">
                <a:avLst/>
              </a:prstGeom>
              <a:gradFill>
                <a:gsLst>
                  <a:gs pos="0">
                    <a:srgbClr val="FF6D6D"/>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785944" y="2858541"/>
                  <a:ext cx="4162221" cy="1384995"/>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One </a:t>
                  </a:r>
                </a:p>
                <a:p>
                  <a:pPr algn="ctr"/>
                  <a:r>
                    <a:rPr lang="en-US" sz="2300" b="1" dirty="0" smtClean="0">
                      <a:effectLst>
                        <a:outerShdw blurRad="38100" dist="38100" dir="2700000" algn="tl">
                          <a:srgbClr val="000000">
                            <a:alpha val="43137"/>
                          </a:srgbClr>
                        </a:outerShdw>
                      </a:effectLst>
                    </a:rPr>
                    <a:t>ELA </a:t>
                  </a:r>
                  <a:r>
                    <a:rPr lang="en-US" sz="2300" b="1" dirty="0">
                      <a:effectLst>
                        <a:outerShdw blurRad="38100" dist="38100" dir="2700000" algn="tl">
                          <a:srgbClr val="000000">
                            <a:alpha val="43137"/>
                          </a:srgbClr>
                        </a:outerShdw>
                      </a:effectLst>
                    </a:rPr>
                    <a:t>CFAssessment</a:t>
                  </a: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13" name="Group 12"/>
            <p:cNvGrpSpPr/>
            <p:nvPr/>
          </p:nvGrpSpPr>
          <p:grpSpPr>
            <a:xfrm>
              <a:off x="3489342" y="563494"/>
              <a:ext cx="2628116" cy="2097060"/>
              <a:chOff x="4701868" y="381000"/>
              <a:chExt cx="2628116" cy="2097060"/>
            </a:xfrm>
          </p:grpSpPr>
          <p:sp>
            <p:nvSpPr>
              <p:cNvPr id="14" name="Parallelogram 13"/>
              <p:cNvSpPr/>
              <p:nvPr/>
            </p:nvSpPr>
            <p:spPr>
              <a:xfrm rot="1584430" flipH="1">
                <a:off x="4701868" y="566618"/>
                <a:ext cx="2628116" cy="1911442"/>
              </a:xfrm>
              <a:prstGeom prst="parallelogram">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Parallelogram 14"/>
              <p:cNvSpPr/>
              <p:nvPr/>
            </p:nvSpPr>
            <p:spPr>
              <a:xfrm>
                <a:off x="5029200" y="694562"/>
                <a:ext cx="2050726" cy="16676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4717726" y="381000"/>
                <a:ext cx="1101584" cy="923330"/>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a:ln w="11430"/>
                    <a:solidFill>
                      <a:srgbClr val="C00000"/>
                    </a:solidFill>
                    <a:effectLst>
                      <a:outerShdw blurRad="80000" dist="40000" dir="5040000" algn="tl">
                        <a:srgbClr val="000000">
                          <a:alpha val="30000"/>
                        </a:srgbClr>
                      </a:outerShdw>
                    </a:effectLst>
                  </a:rPr>
                  <a:t>4</a:t>
                </a:r>
                <a:r>
                  <a:rPr lang="en-US" sz="6000" b="1" baseline="30000" dirty="0">
                    <a:ln w="11430"/>
                    <a:solidFill>
                      <a:srgbClr val="C00000"/>
                    </a:solidFill>
                    <a:effectLst>
                      <a:outerShdw blurRad="80000" dist="40000" dir="5040000" algn="tl">
                        <a:srgbClr val="000000">
                          <a:alpha val="30000"/>
                        </a:srgbClr>
                      </a:outerShdw>
                    </a:effectLst>
                  </a:rPr>
                  <a:t>th</a:t>
                </a:r>
                <a:r>
                  <a:rPr lang="en-US" sz="6000" b="1" dirty="0">
                    <a:ln w="11430"/>
                    <a:solidFill>
                      <a:srgbClr val="C00000"/>
                    </a:solidFill>
                    <a:effectLst>
                      <a:outerShdw blurRad="80000" dist="40000" dir="5040000" algn="tl">
                        <a:srgbClr val="000000">
                          <a:alpha val="30000"/>
                        </a:srgbClr>
                      </a:outerShdw>
                    </a:effectLst>
                  </a:rPr>
                  <a:t> </a:t>
                </a:r>
              </a:p>
            </p:txBody>
          </p:sp>
          <p:pic>
            <p:nvPicPr>
              <p:cNvPr id="1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898326" cy="1785856"/>
              </a:xfrm>
              <a:prstGeom prst="rect">
                <a:avLst/>
              </a:prstGeom>
              <a:noFill/>
              <a:effectLst>
                <a:softEdge rad="317500"/>
              </a:effectLst>
            </p:spPr>
          </p:pic>
        </p:grpSp>
      </p:grpSp>
    </p:spTree>
    <p:extLst>
      <p:ext uri="{BB962C8B-B14F-4D97-AF65-F5344CB8AC3E}">
        <p14:creationId xmlns:p14="http://schemas.microsoft.com/office/powerpoint/2010/main" val="1061935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720" y="251460"/>
            <a:ext cx="7426960" cy="379876"/>
          </a:xfrm>
          <a:prstGeom prst="rect">
            <a:avLst/>
          </a:prstGeom>
        </p:spPr>
        <p:txBody>
          <a:bodyPr wrap="square" lIns="101882" tIns="50941" rIns="101882" bIns="50941">
            <a:spAutoFit/>
          </a:bodyPr>
          <a:lstStyle/>
          <a:p>
            <a:pPr algn="ctr"/>
            <a:r>
              <a:rPr lang="en-US" sz="1800" b="1" u="sng" dirty="0"/>
              <a:t>Lost on Ellis Island</a:t>
            </a:r>
            <a:endParaRPr lang="en-US" sz="1300" dirty="0"/>
          </a:p>
        </p:txBody>
      </p:sp>
      <p:sp>
        <p:nvSpPr>
          <p:cNvPr id="2" name="Rectangle 1"/>
          <p:cNvSpPr/>
          <p:nvPr/>
        </p:nvSpPr>
        <p:spPr>
          <a:xfrm>
            <a:off x="508096" y="360"/>
            <a:ext cx="7188104" cy="9705506"/>
          </a:xfrm>
          <a:prstGeom prst="rect">
            <a:avLst/>
          </a:prstGeom>
        </p:spPr>
        <p:txBody>
          <a:bodyPr wrap="square" lIns="101882" tIns="50941" rIns="101882" bIns="50941">
            <a:spAutoFit/>
          </a:bodyPr>
          <a:lstStyle/>
          <a:p>
            <a:pPr algn="ctr"/>
            <a:endParaRPr lang="en-US" sz="1300" dirty="0"/>
          </a:p>
          <a:p>
            <a:pPr algn="ctr"/>
            <a:endParaRPr lang="en-US" sz="1300" dirty="0"/>
          </a:p>
          <a:p>
            <a:pPr algn="ctr"/>
            <a:endParaRPr lang="en-US" sz="1300" dirty="0"/>
          </a:p>
          <a:p>
            <a:r>
              <a:rPr lang="en-US" sz="1300" dirty="0" smtClean="0"/>
              <a:t>                                                                        By W.M. Akers</a:t>
            </a:r>
            <a:endParaRPr lang="en-US" sz="1300" dirty="0"/>
          </a:p>
          <a:p>
            <a:pPr algn="ctr"/>
            <a:endParaRPr lang="en-US" sz="1300" dirty="0"/>
          </a:p>
          <a:p>
            <a:r>
              <a:rPr lang="en-US" sz="1300" dirty="0"/>
              <a:t>To get to Ellis Island, you have to take a boat. From 1892 to 1954, many people came here</a:t>
            </a:r>
          </a:p>
          <a:p>
            <a:r>
              <a:rPr lang="en-US" sz="1300" dirty="0"/>
              <a:t>from across the ocean. Millions of immigrants from Europe and beyond came to America</a:t>
            </a:r>
          </a:p>
          <a:p>
            <a:r>
              <a:rPr lang="en-US" sz="1300" dirty="0"/>
              <a:t>through this tiny little island, where they were processed, checked for disease, and sometimes</a:t>
            </a:r>
          </a:p>
          <a:p>
            <a:r>
              <a:rPr lang="en-US" sz="1300" dirty="0"/>
              <a:t>given a new, more American sounding name. Stepping onto Ellis Island was the end of a long</a:t>
            </a:r>
          </a:p>
          <a:p>
            <a:r>
              <a:rPr lang="en-US" sz="1300" dirty="0"/>
              <a:t>journey, and the beginning of a new life.</a:t>
            </a:r>
          </a:p>
          <a:p>
            <a:endParaRPr lang="en-US" sz="1300" dirty="0"/>
          </a:p>
          <a:p>
            <a:r>
              <a:rPr lang="en-US" sz="1300" dirty="0"/>
              <a:t>But for Emily Dalton, it was just another day on a family vacation. Emily, her parents, and</a:t>
            </a:r>
          </a:p>
          <a:p>
            <a:r>
              <a:rPr lang="en-US" sz="1300" dirty="0"/>
              <a:t>little brother, Max, had been to New York City before, but they had never visited the museum</a:t>
            </a:r>
          </a:p>
          <a:p>
            <a:r>
              <a:rPr lang="en-US" sz="1300" dirty="0"/>
              <a:t>on Ellis Island. They took a boat there, too—coming not from Europe, but in a little ferry from</a:t>
            </a:r>
          </a:p>
          <a:p>
            <a:r>
              <a:rPr lang="en-US" sz="1300" dirty="0"/>
              <a:t>the southern tip of Manhattan. Emily had wanted to see the Statue of Liberty, but the family</a:t>
            </a:r>
          </a:p>
          <a:p>
            <a:r>
              <a:rPr lang="en-US" sz="1300" dirty="0"/>
              <a:t>outvoted her.</a:t>
            </a:r>
          </a:p>
          <a:p>
            <a:endParaRPr lang="en-US" sz="1300" dirty="0"/>
          </a:p>
          <a:p>
            <a:r>
              <a:rPr lang="en-US" sz="1300" dirty="0"/>
              <a:t>“Think of it this way, </a:t>
            </a:r>
            <a:r>
              <a:rPr lang="en-US" sz="1300" dirty="0" err="1"/>
              <a:t>Em</a:t>
            </a:r>
            <a:r>
              <a:rPr lang="en-US" sz="1300" dirty="0"/>
              <a:t>,” said her father. “You can look at the Statue of Liberty on the</a:t>
            </a:r>
          </a:p>
          <a:p>
            <a:r>
              <a:rPr lang="en-US" sz="1300" dirty="0"/>
              <a:t>boat ride over!”</a:t>
            </a:r>
          </a:p>
          <a:p>
            <a:endParaRPr lang="en-US" sz="1300" dirty="0"/>
          </a:p>
          <a:p>
            <a:r>
              <a:rPr lang="en-US" sz="1300" dirty="0"/>
              <a:t>Emily stared at the big green statue as their ferry docked at Ellis Island. More than</a:t>
            </a:r>
          </a:p>
          <a:p>
            <a:r>
              <a:rPr lang="en-US" sz="1300" dirty="0"/>
              <a:t>anything else, she wanted to climb to the top of Lady Liberty and look at the New York harbor</a:t>
            </a:r>
          </a:p>
          <a:p>
            <a:r>
              <a:rPr lang="en-US" sz="1300" dirty="0"/>
              <a:t>from high up there. Instead, it was time to visit another museum.</a:t>
            </a:r>
          </a:p>
          <a:p>
            <a:endParaRPr lang="en-US" sz="1300" dirty="0"/>
          </a:p>
          <a:p>
            <a:r>
              <a:rPr lang="en-US" sz="1300" dirty="0"/>
              <a:t>“See you later,” she said to the statue as they disembarked. “Maybe next summer.”</a:t>
            </a:r>
          </a:p>
          <a:p>
            <a:endParaRPr lang="en-US" sz="1300" dirty="0"/>
          </a:p>
          <a:p>
            <a:r>
              <a:rPr lang="en-US" sz="1300" dirty="0"/>
              <a:t>Emily and her family had been in New York for four days. In that time, they’d done nothing</a:t>
            </a:r>
          </a:p>
          <a:p>
            <a:r>
              <a:rPr lang="en-US" sz="1300" dirty="0"/>
              <a:t>but walk, walk, walk, and visit more museums than she could count. They saw art museums,</a:t>
            </a:r>
          </a:p>
          <a:p>
            <a:r>
              <a:rPr lang="en-US" sz="1300" dirty="0"/>
              <a:t>science museums and history museums. There was even one, boring museum all about pieces</a:t>
            </a:r>
          </a:p>
          <a:p>
            <a:r>
              <a:rPr lang="en-US" sz="1300" dirty="0"/>
              <a:t>of paper. Between all the museums and crushing July heat, Emily was nearly asleep on her feet</a:t>
            </a:r>
          </a:p>
          <a:p>
            <a:r>
              <a:rPr lang="en-US" sz="1300" dirty="0"/>
              <a:t>as they walked onto Ellis Island.</a:t>
            </a:r>
          </a:p>
          <a:p>
            <a:endParaRPr lang="en-US" sz="1300" dirty="0"/>
          </a:p>
          <a:p>
            <a:r>
              <a:rPr lang="en-US" sz="1300" dirty="0"/>
              <a:t>The main building on Ellis Island has four big turrets, and looks a little bit like a castle.</a:t>
            </a:r>
          </a:p>
          <a:p>
            <a:r>
              <a:rPr lang="en-US" sz="1300" dirty="0"/>
              <a:t>Inside is a huge main room, the Registry Room, where immigrants once waited in line for</a:t>
            </a:r>
          </a:p>
          <a:p>
            <a:r>
              <a:rPr lang="en-US" sz="1300" dirty="0"/>
              <a:t>permission to enter the country. To the sides are lots of smaller rooms, which hold different</a:t>
            </a:r>
          </a:p>
          <a:p>
            <a:r>
              <a:rPr lang="en-US" sz="1300" dirty="0"/>
              <a:t>exhibits about the island’s history.</a:t>
            </a:r>
          </a:p>
          <a:p>
            <a:endParaRPr lang="en-US" sz="1300" dirty="0"/>
          </a:p>
          <a:p>
            <a:r>
              <a:rPr lang="en-US" sz="1300" dirty="0"/>
              <a:t>“Oh wow,” Emily said. “Exhibits.”</a:t>
            </a:r>
          </a:p>
          <a:p>
            <a:endParaRPr lang="en-US" sz="1300" dirty="0"/>
          </a:p>
          <a:p>
            <a:r>
              <a:rPr lang="en-US" sz="1300" dirty="0"/>
              <a:t>“Emily, if you’re going to grump your whole way through this museum,” said her mother,</a:t>
            </a:r>
          </a:p>
          <a:p>
            <a:r>
              <a:rPr lang="en-US" sz="1300" dirty="0"/>
              <a:t>before pausing for a few moments. “Well…just don’t!”</a:t>
            </a:r>
          </a:p>
          <a:p>
            <a:endParaRPr lang="en-US" sz="1300" dirty="0"/>
          </a:p>
          <a:p>
            <a:r>
              <a:rPr lang="en-US" sz="1300" dirty="0"/>
              <a:t>“Oh my gosh, Dad!” squealed Max. “They have an exhibit all about maps!”</a:t>
            </a:r>
          </a:p>
          <a:p>
            <a:endParaRPr lang="en-US" sz="1300" dirty="0"/>
          </a:p>
          <a:p>
            <a:r>
              <a:rPr lang="en-US" sz="1300" dirty="0"/>
              <a:t>Max loved maps. Emily did not. The thought of spending two hours watching Max coo</a:t>
            </a:r>
          </a:p>
          <a:p>
            <a:r>
              <a:rPr lang="en-US" sz="1300" dirty="0"/>
              <a:t>over 100‐year‐old maps made Emily fear she would actually fall asleep where she stood.</a:t>
            </a:r>
          </a:p>
          <a:p>
            <a:endParaRPr lang="en-US" sz="1300" dirty="0"/>
          </a:p>
        </p:txBody>
      </p:sp>
      <p:sp>
        <p:nvSpPr>
          <p:cNvPr id="4" name="TextBox 3"/>
          <p:cNvSpPr txBox="1"/>
          <p:nvPr/>
        </p:nvSpPr>
        <p:spPr>
          <a:xfrm>
            <a:off x="6122035" y="152400"/>
            <a:ext cx="1468120" cy="830997"/>
          </a:xfrm>
          <a:prstGeom prst="rect">
            <a:avLst/>
          </a:prstGeom>
          <a:solidFill>
            <a:schemeClr val="bg1"/>
          </a:solidFill>
        </p:spPr>
        <p:txBody>
          <a:bodyPr wrap="square" rtlCol="0">
            <a:spAutoFit/>
          </a:bodyPr>
          <a:lstStyle/>
          <a:p>
            <a:r>
              <a:rPr lang="en-US" sz="800" dirty="0" smtClean="0"/>
              <a:t>Grade Level: 3.6</a:t>
            </a:r>
          </a:p>
          <a:p>
            <a:r>
              <a:rPr lang="en-US" sz="800" dirty="0" smtClean="0"/>
              <a:t>Lexile Measure: 810</a:t>
            </a:r>
          </a:p>
          <a:p>
            <a:r>
              <a:rPr lang="en-US" sz="800" dirty="0" smtClean="0"/>
              <a:t>Mean Sentence Length: 12.24</a:t>
            </a:r>
          </a:p>
          <a:p>
            <a:r>
              <a:rPr lang="en-US" sz="800" dirty="0" smtClean="0"/>
              <a:t>Mean Log Word Frequency: 3.56</a:t>
            </a:r>
          </a:p>
          <a:p>
            <a:r>
              <a:rPr lang="en-US" sz="800" dirty="0" smtClean="0"/>
              <a:t>Word Count: 881</a:t>
            </a:r>
            <a:endParaRPr lang="en-US" sz="800" dirty="0"/>
          </a:p>
        </p:txBody>
      </p:sp>
    </p:spTree>
    <p:extLst>
      <p:ext uri="{BB962C8B-B14F-4D97-AF65-F5344CB8AC3E}">
        <p14:creationId xmlns:p14="http://schemas.microsoft.com/office/powerpoint/2010/main" val="2084726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720" y="251460"/>
            <a:ext cx="7426960" cy="379876"/>
          </a:xfrm>
          <a:prstGeom prst="rect">
            <a:avLst/>
          </a:prstGeom>
        </p:spPr>
        <p:txBody>
          <a:bodyPr wrap="square" lIns="101882" tIns="50941" rIns="101882" bIns="50941">
            <a:spAutoFit/>
          </a:bodyPr>
          <a:lstStyle/>
          <a:p>
            <a:pPr algn="ctr"/>
            <a:r>
              <a:rPr lang="en-US" sz="1800" b="1" u="sng" dirty="0"/>
              <a:t>Lost on Ellis Island</a:t>
            </a:r>
            <a:endParaRPr lang="en-US" sz="1300" dirty="0"/>
          </a:p>
        </p:txBody>
      </p:sp>
      <p:sp>
        <p:nvSpPr>
          <p:cNvPr id="2" name="Rectangle 1"/>
          <p:cNvSpPr/>
          <p:nvPr/>
        </p:nvSpPr>
        <p:spPr>
          <a:xfrm>
            <a:off x="172720" y="-151466"/>
            <a:ext cx="7426960" cy="9797839"/>
          </a:xfrm>
          <a:prstGeom prst="rect">
            <a:avLst/>
          </a:prstGeom>
        </p:spPr>
        <p:txBody>
          <a:bodyPr wrap="square" lIns="101882" tIns="50941" rIns="101882" bIns="50941">
            <a:spAutoFit/>
          </a:bodyPr>
          <a:lstStyle/>
          <a:p>
            <a:pPr algn="ctr"/>
            <a:endParaRPr lang="en-US" sz="1300" dirty="0"/>
          </a:p>
          <a:p>
            <a:pPr algn="ctr"/>
            <a:endParaRPr lang="en-US" sz="1300" dirty="0"/>
          </a:p>
          <a:p>
            <a:pPr algn="ctr"/>
            <a:endParaRPr lang="en-US" sz="1300" dirty="0"/>
          </a:p>
          <a:p>
            <a:endParaRPr lang="en-US" sz="1300" dirty="0"/>
          </a:p>
          <a:p>
            <a:r>
              <a:rPr lang="en-US" sz="1300" dirty="0"/>
              <a:t>“You guys go on ahead,” she said. “I’m going to poke around in the gift shop.”</a:t>
            </a:r>
          </a:p>
          <a:p>
            <a:endParaRPr lang="en-US" sz="1300" dirty="0"/>
          </a:p>
          <a:p>
            <a:r>
              <a:rPr lang="en-US" sz="1300" dirty="0"/>
              <a:t>“Okay,” said her dad. “We’ll meet you back here at four to take the last ferry back.”</a:t>
            </a:r>
          </a:p>
          <a:p>
            <a:r>
              <a:rPr lang="en-US" sz="1300" dirty="0"/>
              <a:t>“Sounds great.”</a:t>
            </a:r>
          </a:p>
          <a:p>
            <a:endParaRPr lang="en-US" sz="800" dirty="0"/>
          </a:p>
          <a:p>
            <a:r>
              <a:rPr lang="en-US" sz="1300" dirty="0"/>
              <a:t>As Emily’s family walked excitedly toward the map room, Emily felt her chest loosen</a:t>
            </a:r>
          </a:p>
          <a:p>
            <a:r>
              <a:rPr lang="en-US" sz="1300" dirty="0"/>
              <a:t>slightly. She loved her parents and brother, but there was such a thing as too much family</a:t>
            </a:r>
          </a:p>
          <a:p>
            <a:r>
              <a:rPr lang="en-US" sz="1300" dirty="0"/>
              <a:t>vacation. Now that she was by herself, Ellis Island didn’t feel so bad. She was walking toward</a:t>
            </a:r>
          </a:p>
          <a:p>
            <a:r>
              <a:rPr lang="en-US" sz="1300" dirty="0"/>
              <a:t>the gift shop, thinking about purchasing a new mug, when a machine caught her eye. The sign</a:t>
            </a:r>
          </a:p>
          <a:p>
            <a:r>
              <a:rPr lang="en-US" sz="1300" dirty="0"/>
              <a:t>said “Family Records,” and it made something stir inside Emily’s brain.</a:t>
            </a:r>
          </a:p>
          <a:p>
            <a:endParaRPr lang="en-US" sz="800" dirty="0"/>
          </a:p>
          <a:p>
            <a:r>
              <a:rPr lang="en-US" sz="1300" dirty="0"/>
              <a:t>She remembered two Thanksgivings ago, when her grandfather told the story about how</a:t>
            </a:r>
          </a:p>
          <a:p>
            <a:r>
              <a:rPr lang="en-US" sz="1300" dirty="0"/>
              <a:t>he immigrated to the United States as a child. He was only seven years old, but he</a:t>
            </a:r>
          </a:p>
          <a:p>
            <a:r>
              <a:rPr lang="en-US" sz="1300" dirty="0"/>
              <a:t>remembered standing in line in a long room in a building that reminded him of a castle—he</a:t>
            </a:r>
          </a:p>
          <a:p>
            <a:r>
              <a:rPr lang="en-US" sz="1300" dirty="0"/>
              <a:t>said </a:t>
            </a:r>
            <a:r>
              <a:rPr lang="en-US" sz="1300" dirty="0" err="1"/>
              <a:t>Zamek</a:t>
            </a:r>
            <a:r>
              <a:rPr lang="en-US" sz="1300" dirty="0"/>
              <a:t>—back in Poland. “I wonder if this is the same room!” said Emily, as she began navigating the computer screen on the records machine. </a:t>
            </a:r>
          </a:p>
          <a:p>
            <a:endParaRPr lang="en-US" sz="1300" dirty="0"/>
          </a:p>
          <a:p>
            <a:r>
              <a:rPr lang="en-US" sz="1300" dirty="0"/>
              <a:t>Without her family there, she was allowed to feel excited. She typed in her grandfather’s name, last name first: Dalton, Stanley.</a:t>
            </a:r>
          </a:p>
          <a:p>
            <a:endParaRPr lang="en-US" sz="800" dirty="0"/>
          </a:p>
          <a:p>
            <a:r>
              <a:rPr lang="en-US" sz="1300" dirty="0"/>
              <a:t>“No records in the archive match your search,” said the machine.</a:t>
            </a:r>
          </a:p>
          <a:p>
            <a:endParaRPr lang="en-US" sz="1300" dirty="0"/>
          </a:p>
          <a:p>
            <a:r>
              <a:rPr lang="en-US" sz="1300" dirty="0"/>
              <a:t>“Darn!” said Emily. She was sure her grandfather had described Ellis Island. “Wait a</a:t>
            </a:r>
          </a:p>
          <a:p>
            <a:r>
              <a:rPr lang="en-US" sz="1300" dirty="0"/>
              <a:t>minute…”</a:t>
            </a:r>
          </a:p>
          <a:p>
            <a:endParaRPr lang="en-US" sz="800" dirty="0"/>
          </a:p>
          <a:p>
            <a:r>
              <a:rPr lang="en-US" sz="1300" dirty="0"/>
              <a:t>She remembered what her dad had told her about people’s names being changed when</a:t>
            </a:r>
          </a:p>
          <a:p>
            <a:r>
              <a:rPr lang="en-US" sz="1300" dirty="0"/>
              <a:t>they got to the island. The American government forced people to take new names, as a way</a:t>
            </a:r>
          </a:p>
          <a:p>
            <a:r>
              <a:rPr lang="en-US" sz="1300" dirty="0"/>
              <a:t>of making them fit in better in their new country. Stanley Dalton wasn’t a very Polish sounding</a:t>
            </a:r>
          </a:p>
          <a:p>
            <a:r>
              <a:rPr lang="en-US" sz="1300" dirty="0"/>
              <a:t>name. That Thanksgiving, her grandfather had told them his given name. Emily bit her knuckle</a:t>
            </a:r>
          </a:p>
          <a:p>
            <a:r>
              <a:rPr lang="en-US" sz="1300" dirty="0"/>
              <a:t>as she tried to remember.</a:t>
            </a:r>
          </a:p>
          <a:p>
            <a:endParaRPr lang="en-US" sz="1300" dirty="0"/>
          </a:p>
          <a:p>
            <a:r>
              <a:rPr lang="en-US" sz="1300" dirty="0"/>
              <a:t>“Stan…Stanislaus…Stanislaus </a:t>
            </a:r>
            <a:r>
              <a:rPr lang="en-US" sz="1300" dirty="0" err="1"/>
              <a:t>Dombrowski</a:t>
            </a:r>
            <a:r>
              <a:rPr lang="en-US" sz="1300" dirty="0"/>
              <a:t>!” A name like that, Emily thought, you don’t</a:t>
            </a:r>
          </a:p>
          <a:p>
            <a:r>
              <a:rPr lang="en-US" sz="1300" dirty="0"/>
              <a:t>forget. She typed it in, and there he was! A picture of an old piece of paper came up covered in</a:t>
            </a:r>
          </a:p>
          <a:p>
            <a:r>
              <a:rPr lang="en-US" sz="1300" dirty="0"/>
              <a:t>squiggly handwriting from January 12, 1930. </a:t>
            </a:r>
          </a:p>
          <a:p>
            <a:endParaRPr lang="en-US" sz="1300" dirty="0"/>
          </a:p>
          <a:p>
            <a:r>
              <a:rPr lang="en-US" sz="1300" dirty="0"/>
              <a:t>On line 12, Emily found her grandfather:</a:t>
            </a:r>
          </a:p>
          <a:p>
            <a:r>
              <a:rPr lang="en-US" sz="1300" dirty="0"/>
              <a:t>Stanislaus </a:t>
            </a:r>
            <a:r>
              <a:rPr lang="en-US" sz="1300" dirty="0" err="1"/>
              <a:t>Dombrowski</a:t>
            </a:r>
            <a:r>
              <a:rPr lang="en-US" sz="1300" dirty="0"/>
              <a:t>, whose name was changed to Stanley Dalton. He was from Warsaw, it</a:t>
            </a:r>
          </a:p>
          <a:p>
            <a:r>
              <a:rPr lang="en-US" sz="1300" dirty="0"/>
              <a:t>said, and had never been to the United States before. He was seven years old, and in good</a:t>
            </a:r>
          </a:p>
          <a:p>
            <a:r>
              <a:rPr lang="en-US" sz="1300" dirty="0"/>
              <a:t>health. There was information about his parents, too, and his younger sister. Emily read</a:t>
            </a:r>
          </a:p>
          <a:p>
            <a:r>
              <a:rPr lang="en-US" sz="1300" dirty="0"/>
              <a:t>everything she could about the </a:t>
            </a:r>
            <a:r>
              <a:rPr lang="en-US" sz="1300" dirty="0" err="1"/>
              <a:t>Dombrowski</a:t>
            </a:r>
            <a:r>
              <a:rPr lang="en-US" sz="1300" dirty="0"/>
              <a:t> family, and then started searching for other</a:t>
            </a:r>
          </a:p>
          <a:p>
            <a:r>
              <a:rPr lang="en-US" sz="1300" dirty="0"/>
              <a:t>people. She searched for her friends’ families, for famous people, and any random name that</a:t>
            </a:r>
          </a:p>
          <a:p>
            <a:r>
              <a:rPr lang="en-US" sz="1300" dirty="0"/>
              <a:t>came into her head. And many of them had come through this hall.</a:t>
            </a:r>
          </a:p>
          <a:p>
            <a:endParaRPr lang="en-US" sz="1300" dirty="0"/>
          </a:p>
          <a:p>
            <a:r>
              <a:rPr lang="en-US" sz="1300" dirty="0"/>
              <a:t>She was so engrossed that she forgot the time, and was shocked to hear the announcement: “It is four o’clock. The last boat leaves in five minutes.”</a:t>
            </a:r>
          </a:p>
          <a:p>
            <a:endParaRPr lang="en-US" sz="1300" dirty="0"/>
          </a:p>
        </p:txBody>
      </p:sp>
    </p:spTree>
    <p:extLst>
      <p:ext uri="{BB962C8B-B14F-4D97-AF65-F5344CB8AC3E}">
        <p14:creationId xmlns:p14="http://schemas.microsoft.com/office/powerpoint/2010/main" val="3087193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2720" y="251460"/>
            <a:ext cx="7426960" cy="379876"/>
          </a:xfrm>
          <a:prstGeom prst="rect">
            <a:avLst/>
          </a:prstGeom>
        </p:spPr>
        <p:txBody>
          <a:bodyPr wrap="square" lIns="101882" tIns="50941" rIns="101882" bIns="50941">
            <a:spAutoFit/>
          </a:bodyPr>
          <a:lstStyle/>
          <a:p>
            <a:pPr algn="ctr"/>
            <a:r>
              <a:rPr lang="en-US" sz="1800" b="1" u="sng" dirty="0"/>
              <a:t>Lost on Ellis Island</a:t>
            </a:r>
            <a:endParaRPr lang="en-US" sz="1300" dirty="0"/>
          </a:p>
        </p:txBody>
      </p:sp>
      <p:sp>
        <p:nvSpPr>
          <p:cNvPr id="2" name="Rectangle 1"/>
          <p:cNvSpPr/>
          <p:nvPr/>
        </p:nvSpPr>
        <p:spPr>
          <a:xfrm>
            <a:off x="205011" y="623870"/>
            <a:ext cx="7426960" cy="5383012"/>
          </a:xfrm>
          <a:prstGeom prst="rect">
            <a:avLst/>
          </a:prstGeom>
        </p:spPr>
        <p:txBody>
          <a:bodyPr wrap="square" lIns="101882" tIns="50941" rIns="101882" bIns="50941">
            <a:spAutoFit/>
          </a:bodyPr>
          <a:lstStyle/>
          <a:p>
            <a:endParaRPr lang="en-US" sz="1300" dirty="0"/>
          </a:p>
          <a:p>
            <a:r>
              <a:rPr lang="en-US" sz="1300" dirty="0"/>
              <a:t>Emily looked up, and saw that the hall was nearly empty. Her family was nowhere to be</a:t>
            </a:r>
          </a:p>
          <a:p>
            <a:r>
              <a:rPr lang="en-US" sz="1300" dirty="0"/>
              <a:t>seen. She ran down the hall, peering into the exhibit rooms, bathrooms and the coat check.</a:t>
            </a:r>
          </a:p>
          <a:p>
            <a:endParaRPr lang="en-US" sz="1300" dirty="0"/>
          </a:p>
          <a:p>
            <a:r>
              <a:rPr lang="en-US" sz="1300" dirty="0"/>
              <a:t>“Max!” she shouted. “Mom? Dad? Dalton family? </a:t>
            </a:r>
            <a:r>
              <a:rPr lang="en-US" sz="1300" dirty="0" err="1"/>
              <a:t>Dombrowskis</a:t>
            </a:r>
            <a:r>
              <a:rPr lang="en-US" sz="1300" dirty="0"/>
              <a:t>?!”</a:t>
            </a:r>
          </a:p>
          <a:p>
            <a:endParaRPr lang="en-US" sz="1300" dirty="0"/>
          </a:p>
          <a:p>
            <a:r>
              <a:rPr lang="en-US" sz="1300" dirty="0"/>
              <a:t>When she realized she was the last person in the hall, she panicked. She ran out of the</a:t>
            </a:r>
          </a:p>
          <a:p>
            <a:r>
              <a:rPr lang="en-US" sz="1300" dirty="0"/>
              <a:t>main entrance and up the ramp to the ferry, getting there just fifteen seconds before it left the</a:t>
            </a:r>
          </a:p>
          <a:p>
            <a:r>
              <a:rPr lang="en-US" sz="1300" dirty="0"/>
              <a:t>island. She found her parents sitting in the front of the boat.</a:t>
            </a:r>
          </a:p>
          <a:p>
            <a:endParaRPr lang="en-US" sz="1300" dirty="0"/>
          </a:p>
          <a:p>
            <a:r>
              <a:rPr lang="en-US" sz="1300" dirty="0"/>
              <a:t>“Hey Emily,” said her mom.</a:t>
            </a:r>
          </a:p>
          <a:p>
            <a:endParaRPr lang="en-US" sz="1300" dirty="0"/>
          </a:p>
          <a:p>
            <a:r>
              <a:rPr lang="en-US" sz="1300" dirty="0"/>
              <a:t>“You left me behind!”</a:t>
            </a:r>
          </a:p>
          <a:p>
            <a:endParaRPr lang="en-US" sz="1300" dirty="0"/>
          </a:p>
          <a:p>
            <a:r>
              <a:rPr lang="en-US" sz="1300" dirty="0"/>
              <a:t>“What?!” said her father. “Oh baby, I’m so sorry. We thought you were on the upper deck with your brother.”</a:t>
            </a:r>
          </a:p>
          <a:p>
            <a:endParaRPr lang="en-US" sz="1300" dirty="0"/>
          </a:p>
          <a:p>
            <a:r>
              <a:rPr lang="en-US" sz="1300" dirty="0"/>
              <a:t>“We were supposed to meet in the great hall at four.”</a:t>
            </a:r>
          </a:p>
          <a:p>
            <a:endParaRPr lang="en-US" sz="1300" dirty="0"/>
          </a:p>
          <a:p>
            <a:r>
              <a:rPr lang="en-US" sz="1300" dirty="0"/>
              <a:t>“I think we said we would meet in the boat, Dear.”</a:t>
            </a:r>
          </a:p>
          <a:p>
            <a:endParaRPr lang="en-US" sz="1300" dirty="0"/>
          </a:p>
          <a:p>
            <a:r>
              <a:rPr lang="en-US" sz="1300" dirty="0"/>
              <a:t>Emily knew her mother was wrong, but she was too tired to argue. Her vacation stress</a:t>
            </a:r>
          </a:p>
          <a:p>
            <a:r>
              <a:rPr lang="en-US" sz="1300" dirty="0"/>
              <a:t>had returned. She slumped into her seat, watching the castle of Ellis Island grow smaller behind</a:t>
            </a:r>
          </a:p>
          <a:p>
            <a:r>
              <a:rPr lang="en-US" sz="1300" dirty="0"/>
              <a:t>her. As Stanislaus </a:t>
            </a:r>
            <a:r>
              <a:rPr lang="en-US" sz="1300" dirty="0" err="1"/>
              <a:t>Dombrowski</a:t>
            </a:r>
            <a:r>
              <a:rPr lang="en-US" sz="1300" dirty="0"/>
              <a:t> had learned nearly 100 years earlier, she realized then that as</a:t>
            </a:r>
          </a:p>
          <a:p>
            <a:r>
              <a:rPr lang="en-US" sz="1300" dirty="0"/>
              <a:t>nice as it is to get to Ellis Island, it’s even better to catch the boat to Manhattan.</a:t>
            </a:r>
          </a:p>
          <a:p>
            <a:endParaRPr lang="en-US" sz="13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9920" y="6118860"/>
            <a:ext cx="3173022" cy="242728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7315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5" name="Rectangle 4"/>
          <p:cNvSpPr/>
          <p:nvPr/>
        </p:nvSpPr>
        <p:spPr>
          <a:xfrm>
            <a:off x="321017" y="1037771"/>
            <a:ext cx="5589246" cy="2811303"/>
          </a:xfrm>
          <a:prstGeom prst="rect">
            <a:avLst/>
          </a:prstGeom>
        </p:spPr>
        <p:txBody>
          <a:bodyPr wrap="square" lIns="101874" tIns="50937" rIns="101874" bIns="50937">
            <a:spAutoFit/>
          </a:bodyPr>
          <a:lstStyle/>
          <a:p>
            <a:pPr marL="361390" indent="-361390">
              <a:buFont typeface="+mj-lt"/>
              <a:buAutoNum type="arabicPeriod"/>
            </a:pPr>
            <a:r>
              <a:rPr lang="en-US" sz="1900" b="1" dirty="0">
                <a:latin typeface="Helvetica" pitchFamily="34" charset="0"/>
                <a:cs typeface="Helvetica" pitchFamily="34" charset="0"/>
              </a:rPr>
              <a:t>Which room on Ellis Island did Emily find interesting? </a:t>
            </a:r>
            <a:r>
              <a:rPr lang="en-US" sz="1400" b="1" dirty="0">
                <a:latin typeface="Helvetica" pitchFamily="34" charset="0"/>
                <a:cs typeface="Helvetica" pitchFamily="34" charset="0"/>
              </a:rPr>
              <a:t> </a:t>
            </a:r>
            <a:endParaRPr lang="en-US" sz="14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The Registry Room</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The Map Room</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The Family Records Room</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The Great Hall</a:t>
            </a:r>
          </a:p>
        </p:txBody>
      </p:sp>
      <p:cxnSp>
        <p:nvCxnSpPr>
          <p:cNvPr id="11" name="Straight Connector 10"/>
          <p:cNvCxnSpPr/>
          <p:nvPr/>
        </p:nvCxnSpPr>
        <p:spPr>
          <a:xfrm>
            <a:off x="485776"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7701" y="19726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47701" y="24307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7701" y="29337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7701" y="34366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nvGrpSpPr>
          <p:cNvPr id="2" name="Group 23"/>
          <p:cNvGrpSpPr/>
          <p:nvPr/>
        </p:nvGrpSpPr>
        <p:grpSpPr>
          <a:xfrm>
            <a:off x="420922" y="4841746"/>
            <a:ext cx="5505450" cy="4114090"/>
            <a:chOff x="154422" y="4800600"/>
            <a:chExt cx="4574788" cy="3927085"/>
          </a:xfrm>
        </p:grpSpPr>
        <p:sp>
          <p:nvSpPr>
            <p:cNvPr id="8" name="Rectangle 7"/>
            <p:cNvSpPr/>
            <p:nvPr/>
          </p:nvSpPr>
          <p:spPr>
            <a:xfrm>
              <a:off x="221698" y="4800600"/>
              <a:ext cx="4507512" cy="3927085"/>
            </a:xfrm>
            <a:prstGeom prst="rect">
              <a:avLst/>
            </a:prstGeom>
          </p:spPr>
          <p:txBody>
            <a:bodyPr wrap="square" lIns="96661" tIns="48331" rIns="96661" bIns="48331">
              <a:spAutoFit/>
            </a:bodyPr>
            <a:lstStyle/>
            <a:p>
              <a:pPr marL="361390" indent="-361390"/>
              <a:r>
                <a:rPr lang="en-US" sz="1900" b="1" dirty="0">
                  <a:latin typeface="Helvetica" pitchFamily="34" charset="0"/>
                  <a:cs typeface="Helvetica" pitchFamily="34" charset="0"/>
                </a:rPr>
                <a:t>2. Why did Emily leave Ellis Island more interested than when she came? </a:t>
              </a:r>
              <a:endParaRPr lang="en-US" sz="1900" b="1" dirty="0" smtClean="0">
                <a:latin typeface="Helvetica" pitchFamily="34" charset="0"/>
                <a:cs typeface="Helvetica" pitchFamily="34" charset="0"/>
              </a:endParaRPr>
            </a:p>
            <a:p>
              <a:pPr marL="361390" indent="-361390"/>
              <a:endParaRPr lang="en-US" sz="1900" b="1"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She decided to poke around the gift shop while her family was in the map room.</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She found information about her grandfather, Stanislaus </a:t>
              </a:r>
              <a:r>
                <a:rPr lang="en-US" sz="1700" dirty="0" err="1">
                  <a:latin typeface="Helvetica" pitchFamily="34" charset="0"/>
                  <a:cs typeface="Helvetica" pitchFamily="34" charset="0"/>
                </a:rPr>
                <a:t>Dombrowski</a:t>
              </a:r>
              <a:r>
                <a:rPr lang="en-US" sz="1700" dirty="0">
                  <a:latin typeface="Helvetica" pitchFamily="34" charset="0"/>
                  <a:cs typeface="Helvetica" pitchFamily="34" charset="0"/>
                </a:rPr>
                <a:t>, in the Records Room.</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She realized she was the last person in the hall and panicked.</a:t>
              </a:r>
            </a:p>
            <a:p>
              <a:pPr marL="605662" indent="-361390">
                <a:buFont typeface="+mj-lt"/>
                <a:buAutoNum type="alphaUcPeriod"/>
              </a:pPr>
              <a:endParaRPr lang="en-US" sz="1700" dirty="0">
                <a:latin typeface="Helvetica" pitchFamily="34" charset="0"/>
                <a:cs typeface="Helvetica" pitchFamily="34" charset="0"/>
              </a:endParaRPr>
            </a:p>
            <a:p>
              <a:pPr marL="605662" indent="-361390">
                <a:buFont typeface="+mj-lt"/>
                <a:buAutoNum type="alphaUcPeriod"/>
              </a:pPr>
              <a:r>
                <a:rPr lang="en-US" sz="1700" dirty="0">
                  <a:latin typeface="Helvetica" pitchFamily="34" charset="0"/>
                  <a:cs typeface="Helvetica" pitchFamily="34" charset="0"/>
                </a:rPr>
                <a:t>She realized then that as nice as it is to get to Ellis Island, it’s even better to catch the boat to Manhattan.</a:t>
              </a:r>
            </a:p>
          </p:txBody>
        </p:sp>
        <p:sp>
          <p:nvSpPr>
            <p:cNvPr id="18" name="Oval 17"/>
            <p:cNvSpPr/>
            <p:nvPr/>
          </p:nvSpPr>
          <p:spPr>
            <a:xfrm>
              <a:off x="167808" y="5686998"/>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58778" y="6351134"/>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54422" y="7059794"/>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154422" y="7859893"/>
              <a:ext cx="228600" cy="228600"/>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2" name="Table 21"/>
          <p:cNvGraphicFramePr>
            <a:graphicFrameLocks noGrp="1"/>
          </p:cNvGraphicFramePr>
          <p:nvPr>
            <p:extLst>
              <p:ext uri="{D42A27DB-BD31-4B8C-83A1-F6EECF244321}">
                <p14:modId xmlns:p14="http://schemas.microsoft.com/office/powerpoint/2010/main" val="696662652"/>
              </p:ext>
            </p:extLst>
          </p:nvPr>
        </p:nvGraphicFramePr>
        <p:xfrm>
          <a:off x="5410200" y="4272419"/>
          <a:ext cx="2072640" cy="843001"/>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RL.4.1</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Refer to details and examples in a text when explaining what the text says explicitly and when drawing inferences from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075948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cxnSp>
        <p:nvCxnSpPr>
          <p:cNvPr id="10" name="Straight Connector 9"/>
          <p:cNvCxnSpPr/>
          <p:nvPr/>
        </p:nvCxnSpPr>
        <p:spPr>
          <a:xfrm>
            <a:off x="410114" y="51968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20"/>
          <p:cNvGrpSpPr/>
          <p:nvPr/>
        </p:nvGrpSpPr>
        <p:grpSpPr>
          <a:xfrm>
            <a:off x="418823" y="5410200"/>
            <a:ext cx="6498590" cy="3560092"/>
            <a:chOff x="289818" y="5053740"/>
            <a:chExt cx="5284022" cy="3398271"/>
          </a:xfrm>
          <a:solidFill>
            <a:schemeClr val="bg1"/>
          </a:solidFill>
        </p:grpSpPr>
        <p:sp>
          <p:nvSpPr>
            <p:cNvPr id="7" name="Rectangle 6"/>
            <p:cNvSpPr/>
            <p:nvPr/>
          </p:nvSpPr>
          <p:spPr>
            <a:xfrm>
              <a:off x="289818" y="5053740"/>
              <a:ext cx="5284022" cy="3398271"/>
            </a:xfrm>
            <a:prstGeom prst="rect">
              <a:avLst/>
            </a:prstGeom>
            <a:noFill/>
          </p:spPr>
          <p:txBody>
            <a:bodyPr wrap="square" lIns="96661" tIns="48331" rIns="96661" bIns="48331">
              <a:spAutoFit/>
            </a:bodyPr>
            <a:lstStyle/>
            <a:p>
              <a:pPr marL="361390" indent="-361390">
                <a:buFont typeface="+mj-lt"/>
                <a:buAutoNum type="arabicPeriod" startAt="4"/>
              </a:pPr>
              <a:r>
                <a:rPr lang="en-US" sz="1900" b="1" dirty="0">
                  <a:latin typeface="Helvetica" pitchFamily="34" charset="0"/>
                  <a:cs typeface="Helvetica" pitchFamily="34" charset="0"/>
                </a:rPr>
                <a:t>What is the theme of </a:t>
              </a:r>
              <a:r>
                <a:rPr lang="en-US" sz="1900" b="1" i="1" u="sng" dirty="0" smtClean="0">
                  <a:latin typeface="Helvetica" pitchFamily="34" charset="0"/>
                  <a:cs typeface="Helvetica" pitchFamily="34" charset="0"/>
                </a:rPr>
                <a:t>Lost </a:t>
              </a:r>
              <a:r>
                <a:rPr lang="en-US" sz="1900" b="1" i="1" u="sng" dirty="0">
                  <a:latin typeface="Helvetica" pitchFamily="34" charset="0"/>
                  <a:cs typeface="Helvetica" pitchFamily="34" charset="0"/>
                </a:rPr>
                <a:t>on Ellis </a:t>
              </a:r>
              <a:r>
                <a:rPr lang="en-US" sz="1900" b="1" i="1" u="sng" dirty="0" smtClean="0">
                  <a:latin typeface="Helvetica" pitchFamily="34" charset="0"/>
                  <a:cs typeface="Helvetica" pitchFamily="34" charset="0"/>
                </a:rPr>
                <a:t>Island</a:t>
              </a:r>
              <a:r>
                <a:rPr lang="en-US" sz="1900" b="1" dirty="0" smtClean="0">
                  <a:latin typeface="Helvetica" pitchFamily="34" charset="0"/>
                  <a:cs typeface="Helvetica" pitchFamily="34" charset="0"/>
                </a:rPr>
                <a:t>? </a:t>
              </a:r>
            </a:p>
            <a:p>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You never know what interesting things you will discover when you keep your mind open.</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Sometimes when you are grumpy you can get what you want.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Family vacations are full of visits to museums and lots of walking.</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When you are engrossed in something, you might get lost.</a:t>
              </a:r>
            </a:p>
          </p:txBody>
        </p:sp>
        <p:sp>
          <p:nvSpPr>
            <p:cNvPr id="11" name="Oval 10"/>
            <p:cNvSpPr/>
            <p:nvPr/>
          </p:nvSpPr>
          <p:spPr>
            <a:xfrm>
              <a:off x="432601" y="5644343"/>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442139" y="6368712"/>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442139" y="7107308"/>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432600" y="7845904"/>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Rectangle 2"/>
          <p:cNvSpPr/>
          <p:nvPr/>
        </p:nvSpPr>
        <p:spPr>
          <a:xfrm>
            <a:off x="323850" y="574356"/>
            <a:ext cx="6584950" cy="4119353"/>
          </a:xfrm>
          <a:prstGeom prst="rect">
            <a:avLst/>
          </a:prstGeom>
        </p:spPr>
        <p:txBody>
          <a:bodyPr wrap="square" lIns="101874" tIns="50937" rIns="101874" bIns="50937">
            <a:spAutoFit/>
          </a:bodyPr>
          <a:lstStyle/>
          <a:p>
            <a:pPr marL="361390" indent="-361390">
              <a:buFont typeface="+mj-lt"/>
              <a:buAutoNum type="arabicPeriod" startAt="3"/>
            </a:pPr>
            <a:r>
              <a:rPr lang="en-US" sz="1900" b="1" dirty="0">
                <a:latin typeface="Helvetica" pitchFamily="34" charset="0"/>
                <a:cs typeface="Helvetica" pitchFamily="34" charset="0"/>
              </a:rPr>
              <a:t>Which response best summarizes Emily’s experience on Ellis Island</a:t>
            </a:r>
            <a:r>
              <a:rPr lang="en-US" sz="1900" b="1" dirty="0" smtClean="0">
                <a:latin typeface="Helvetica" pitchFamily="34" charset="0"/>
                <a:cs typeface="Helvetica" pitchFamily="34" charset="0"/>
              </a:rPr>
              <a:t>? </a:t>
            </a:r>
          </a:p>
          <a:p>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She was disappointed that she could not visit the Statue of Liberty and wanted to climb to the top of Lady Liberty.</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She saw four big turrets that looked a bit like a castle, and her brother saw some interesting maps.</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She was grumpy so her parents let her go off to the gift shop by herself</a:t>
            </a:r>
            <a:r>
              <a:rPr lang="en-US" sz="1700" strike="sngStrike" dirty="0">
                <a:solidFill>
                  <a:srgbClr val="00B0F0"/>
                </a:solidFill>
                <a:latin typeface="Helvetica" pitchFamily="34" charset="0"/>
                <a:cs typeface="Helvetica" pitchFamily="34" charset="0"/>
              </a:rPr>
              <a:t>,</a:t>
            </a:r>
            <a:r>
              <a:rPr lang="en-US" sz="1700" dirty="0">
                <a:latin typeface="Helvetica" pitchFamily="34" charset="0"/>
                <a:cs typeface="Helvetica" pitchFamily="34" charset="0"/>
              </a:rPr>
              <a:t> and was to meet her family on the boat.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After she navigated through her grandfather’s records, she was so engrossed that she forgot the time.</a:t>
            </a:r>
          </a:p>
          <a:p>
            <a:pPr marL="844917" indent="-361390">
              <a:buFont typeface="+mj-lt"/>
              <a:buAutoNum type="alphaUcPeriod"/>
            </a:pPr>
            <a:endParaRPr lang="en-US" sz="1700" dirty="0">
              <a:latin typeface="Helvetica" pitchFamily="34" charset="0"/>
              <a:cs typeface="Helvetica" pitchFamily="34" charset="0"/>
            </a:endParaRPr>
          </a:p>
        </p:txBody>
      </p:sp>
      <p:sp>
        <p:nvSpPr>
          <p:cNvPr id="15" name="Oval 14"/>
          <p:cNvSpPr/>
          <p:nvPr/>
        </p:nvSpPr>
        <p:spPr>
          <a:xfrm>
            <a:off x="595680" y="306020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95680" y="227683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95680" y="38106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95759" y="15224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505970505"/>
              </p:ext>
            </p:extLst>
          </p:nvPr>
        </p:nvGraphicFramePr>
        <p:xfrm>
          <a:off x="5562600" y="4693709"/>
          <a:ext cx="2072640" cy="685267"/>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Determine a theme of a story, drama, or poem from details in the text; summarize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390206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0" name="Straight Connector 9"/>
          <p:cNvCxnSpPr/>
          <p:nvPr/>
        </p:nvCxnSpPr>
        <p:spPr>
          <a:xfrm>
            <a:off x="348170" y="50292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20"/>
          <p:cNvGrpSpPr/>
          <p:nvPr/>
        </p:nvGrpSpPr>
        <p:grpSpPr>
          <a:xfrm>
            <a:off x="593645" y="5334000"/>
            <a:ext cx="6498590" cy="4375700"/>
            <a:chOff x="412191" y="5178620"/>
            <a:chExt cx="5284022" cy="4176805"/>
          </a:xfrm>
          <a:noFill/>
        </p:grpSpPr>
        <p:sp>
          <p:nvSpPr>
            <p:cNvPr id="7" name="Rectangle 6"/>
            <p:cNvSpPr/>
            <p:nvPr/>
          </p:nvSpPr>
          <p:spPr>
            <a:xfrm>
              <a:off x="412191" y="5178620"/>
              <a:ext cx="5284022" cy="4176805"/>
            </a:xfrm>
            <a:prstGeom prst="rect">
              <a:avLst/>
            </a:prstGeom>
            <a:grpFill/>
          </p:spPr>
          <p:txBody>
            <a:bodyPr wrap="square" lIns="96661" tIns="48331" rIns="96661" bIns="48331">
              <a:spAutoFit/>
            </a:bodyPr>
            <a:lstStyle/>
            <a:p>
              <a:pPr marL="292100" indent="-292100"/>
              <a:r>
                <a:rPr lang="en-US" sz="1900" b="1" dirty="0">
                  <a:latin typeface="Helvetica" pitchFamily="34" charset="0"/>
                  <a:cs typeface="Helvetica" pitchFamily="34" charset="0"/>
                </a:rPr>
                <a:t>6. How does the author’s use of dialogue lead us to believe Emily’s family is frustrated with her?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“See you later,” she said to the statue as they disembarked.  “Maybe next summer.”</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“Emily, if you’re going to grump your whole way through this museum…well…just don’t!”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“You guys go ahead…I’m going to poke around in the gift shop.”</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“What?!” said her father.  “Oh baby, I’m so sorry.  We thought you were on the upper deck…”</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endParaRPr lang="en-US" sz="1700" dirty="0">
                <a:latin typeface="Helvetica" pitchFamily="34" charset="0"/>
                <a:cs typeface="Helvetica" pitchFamily="34" charset="0"/>
              </a:endParaRPr>
            </a:p>
          </p:txBody>
        </p:sp>
        <p:sp>
          <p:nvSpPr>
            <p:cNvPr id="11" name="Oval 10"/>
            <p:cNvSpPr/>
            <p:nvPr/>
          </p:nvSpPr>
          <p:spPr>
            <a:xfrm>
              <a:off x="551537" y="6074778"/>
              <a:ext cx="228600" cy="245548"/>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57577" y="8286197"/>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46734" y="7550670"/>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558802" y="6815143"/>
              <a:ext cx="228600" cy="228600"/>
            </a:xfrm>
            <a:prstGeom prst="ellipse">
              <a:avLst/>
            </a:prstGeom>
            <a:grp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Rectangle 2"/>
          <p:cNvSpPr/>
          <p:nvPr/>
        </p:nvSpPr>
        <p:spPr>
          <a:xfrm>
            <a:off x="323850" y="251460"/>
            <a:ext cx="6239510" cy="4411741"/>
          </a:xfrm>
          <a:prstGeom prst="rect">
            <a:avLst/>
          </a:prstGeom>
        </p:spPr>
        <p:txBody>
          <a:bodyPr wrap="square" lIns="101874" tIns="50937" rIns="101874" bIns="50937">
            <a:spAutoFit/>
          </a:bodyPr>
          <a:lstStyle/>
          <a:p>
            <a:pPr marL="292100" indent="-292100"/>
            <a:r>
              <a:rPr lang="en-US" sz="1900" b="1" dirty="0">
                <a:latin typeface="Helvetica" pitchFamily="34" charset="0"/>
                <a:cs typeface="Helvetica" pitchFamily="34" charset="0"/>
              </a:rPr>
              <a:t>5. Which statement supports Emily’s feeling that “there was such a thing as too much family </a:t>
            </a:r>
            <a:r>
              <a:rPr lang="en-US" sz="1900" b="1" dirty="0" smtClean="0">
                <a:latin typeface="Helvetica" pitchFamily="34" charset="0"/>
                <a:cs typeface="Helvetica" pitchFamily="34" charset="0"/>
              </a:rPr>
              <a:t>vacation”?  </a:t>
            </a:r>
            <a:endParaRPr lang="en-US" sz="1400" b="1" strike="sngStrike" dirty="0">
              <a:solidFill>
                <a:srgbClr val="FFFF00"/>
              </a:solidFill>
              <a:latin typeface="Helvetica" pitchFamily="34" charset="0"/>
              <a:cs typeface="Helvetica" pitchFamily="34" charset="0"/>
            </a:endParaRPr>
          </a:p>
          <a:p>
            <a:pPr marL="361390" indent="-361390"/>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Emily and her family had been to New York City, but had never visited the museum before.</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They had done a lot of walking and visited more museums than she could count.</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Now that she was by herself, Ellis Island didn’t feel so bad.</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She knew her mother was wrong about where to meet, but she was too tired to argue.</a:t>
            </a:r>
          </a:p>
          <a:p>
            <a:pPr marL="844917" indent="-361390">
              <a:buFont typeface="+mj-lt"/>
              <a:buAutoNum type="alphaUcPeriod"/>
            </a:pPr>
            <a:endParaRPr lang="en-US" sz="1700" dirty="0">
              <a:solidFill>
                <a:srgbClr val="FF0000"/>
              </a:solidFill>
              <a:latin typeface="Helvetica" pitchFamily="34" charset="0"/>
              <a:cs typeface="Helvetica" pitchFamily="34" charset="0"/>
            </a:endParaRPr>
          </a:p>
        </p:txBody>
      </p:sp>
      <p:sp>
        <p:nvSpPr>
          <p:cNvPr id="15" name="Oval 14"/>
          <p:cNvSpPr/>
          <p:nvPr/>
        </p:nvSpPr>
        <p:spPr>
          <a:xfrm>
            <a:off x="562217" y="303952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66738" y="2235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6228" y="382286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037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4178252666"/>
              </p:ext>
            </p:extLst>
          </p:nvPr>
        </p:nvGraphicFramePr>
        <p:xfrm>
          <a:off x="5334000" y="4419600"/>
          <a:ext cx="2072640" cy="843001"/>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Describe in depth a character, setting, or event in a story or drama, drawing on specific details in the text (e.g., a character's thoughts, words, or actions).</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877786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5324905"/>
              </p:ext>
            </p:extLst>
          </p:nvPr>
        </p:nvGraphicFramePr>
        <p:xfrm>
          <a:off x="323851" y="114629"/>
          <a:ext cx="7043738" cy="4073710"/>
        </p:xfrm>
        <a:graphic>
          <a:graphicData uri="http://schemas.openxmlformats.org/drawingml/2006/table">
            <a:tbl>
              <a:tblPr firstRow="1" bandRow="1">
                <a:tableStyleId>{5940675A-B579-460E-94D1-54222C63F5DA}</a:tableStyleId>
              </a:tblPr>
              <a:tblGrid>
                <a:gridCol w="7043738"/>
              </a:tblGrid>
              <a:tr h="1096672">
                <a:tc>
                  <a:txBody>
                    <a:bodyPr/>
                    <a:lstStyle/>
                    <a:p>
                      <a:pPr marL="284163" marR="0" indent="-284163" algn="l">
                        <a:lnSpc>
                          <a:spcPct val="100000"/>
                        </a:lnSpc>
                        <a:spcBef>
                          <a:spcPts val="0"/>
                        </a:spcBef>
                        <a:spcAft>
                          <a:spcPts val="0"/>
                        </a:spcAft>
                      </a:pPr>
                      <a:r>
                        <a:rPr lang="en-US" sz="1900" b="1" dirty="0" smtClean="0">
                          <a:solidFill>
                            <a:schemeClr val="tx1"/>
                          </a:solidFill>
                        </a:rPr>
                        <a:t>7.</a:t>
                      </a:r>
                      <a:r>
                        <a:rPr lang="en-US" sz="1900" b="1" baseline="0" dirty="0" smtClean="0">
                          <a:solidFill>
                            <a:schemeClr val="tx1"/>
                          </a:solidFill>
                        </a:rPr>
                        <a:t> </a:t>
                      </a:r>
                      <a:r>
                        <a:rPr lang="en-US" sz="2000" kern="1200" dirty="0" smtClean="0">
                          <a:solidFill>
                            <a:srgbClr val="000000"/>
                          </a:solidFill>
                          <a:effectLst/>
                          <a:latin typeface="+mn-lt"/>
                          <a:ea typeface="Times New Roman"/>
                          <a:cs typeface="Arial"/>
                        </a:rPr>
                        <a:t> </a:t>
                      </a:r>
                      <a:r>
                        <a:rPr lang="en-US" sz="2000" b="1" kern="1200" dirty="0" smtClean="0">
                          <a:solidFill>
                            <a:schemeClr val="tx1"/>
                          </a:solidFill>
                          <a:effectLst/>
                          <a:latin typeface="+mn-lt"/>
                          <a:ea typeface="Times New Roman"/>
                          <a:cs typeface="Arial"/>
                        </a:rPr>
                        <a:t>Locate key details and explain how they support the theme of   </a:t>
                      </a:r>
                      <a:r>
                        <a:rPr lang="en-US" sz="2000" b="1" i="1" u="sng" kern="1200" dirty="0" smtClean="0">
                          <a:solidFill>
                            <a:schemeClr val="tx1"/>
                          </a:solidFill>
                          <a:effectLst/>
                          <a:latin typeface="+mn-lt"/>
                          <a:ea typeface="Times New Roman"/>
                          <a:cs typeface="Arial"/>
                        </a:rPr>
                        <a:t>Lost on Ellis Island</a:t>
                      </a:r>
                      <a:r>
                        <a:rPr lang="en-US" sz="2000" b="1" kern="1200" dirty="0" smtClean="0">
                          <a:solidFill>
                            <a:schemeClr val="tx1"/>
                          </a:solidFill>
                          <a:effectLst/>
                          <a:latin typeface="+mn-lt"/>
                          <a:ea typeface="Times New Roman"/>
                          <a:cs typeface="Arial"/>
                        </a:rPr>
                        <a:t>.</a:t>
                      </a:r>
                      <a:r>
                        <a:rPr lang="en-US" sz="2000" b="1" kern="1200" dirty="0" smtClean="0">
                          <a:solidFill>
                            <a:srgbClr val="FFFF00"/>
                          </a:solidFill>
                          <a:effectLst/>
                          <a:latin typeface="+mn-lt"/>
                          <a:ea typeface="Times New Roman"/>
                          <a:cs typeface="Arial"/>
                        </a:rPr>
                        <a: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678">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77384756"/>
              </p:ext>
            </p:extLst>
          </p:nvPr>
        </p:nvGraphicFramePr>
        <p:xfrm>
          <a:off x="345441" y="4806874"/>
          <a:ext cx="7043738" cy="4317637"/>
        </p:xfrm>
        <a:graphic>
          <a:graphicData uri="http://schemas.openxmlformats.org/drawingml/2006/table">
            <a:tbl>
              <a:tblPr firstRow="1" bandRow="1">
                <a:tableStyleId>{5940675A-B579-460E-94D1-54222C63F5DA}</a:tableStyleId>
              </a:tblPr>
              <a:tblGrid>
                <a:gridCol w="7043738"/>
              </a:tblGrid>
              <a:tr h="1340599">
                <a:tc>
                  <a:txBody>
                    <a:bodyPr/>
                    <a:lstStyle/>
                    <a:p>
                      <a:pPr marL="233363" marR="0" indent="-233363" algn="l">
                        <a:spcBef>
                          <a:spcPts val="0"/>
                        </a:spcBef>
                        <a:spcAft>
                          <a:spcPts val="0"/>
                        </a:spcAft>
                      </a:pPr>
                      <a:r>
                        <a:rPr lang="en-US" sz="1900" b="1" dirty="0" smtClean="0">
                          <a:solidFill>
                            <a:schemeClr val="tx1"/>
                          </a:solidFill>
                        </a:rPr>
                        <a:t>8.</a:t>
                      </a:r>
                      <a:r>
                        <a:rPr lang="en-US" sz="1900" b="1" baseline="0" dirty="0" smtClean="0">
                          <a:solidFill>
                            <a:schemeClr val="tx1"/>
                          </a:solidFill>
                        </a:rPr>
                        <a:t> </a:t>
                      </a:r>
                      <a:r>
                        <a:rPr lang="en-US" sz="2000" b="1" kern="1200" dirty="0" smtClean="0">
                          <a:solidFill>
                            <a:srgbClr val="000000"/>
                          </a:solidFill>
                          <a:effectLst/>
                          <a:latin typeface="+mn-lt"/>
                          <a:ea typeface="Times New Roman"/>
                          <a:cs typeface="Times New Roman"/>
                        </a:rPr>
                        <a:t>Describe Emily’s actions at Ellis Island that led to her enjoying the museum.  Use specific details from the text to support your answer.</a:t>
                      </a:r>
                      <a:r>
                        <a:rPr lang="en-US" sz="1200" kern="1200" baseline="0" dirty="0" smtClean="0">
                          <a:solidFill>
                            <a:schemeClr val="tx1"/>
                          </a:solidFill>
                          <a:effectLst/>
                          <a:latin typeface="+mn-lt"/>
                          <a:ea typeface="Times New Roman"/>
                          <a:cs typeface="+mn-cs"/>
                        </a:rPr>
                        <a: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54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2799756"/>
              </p:ext>
            </p:extLst>
          </p:nvPr>
        </p:nvGraphicFramePr>
        <p:xfrm>
          <a:off x="4495800" y="9144000"/>
          <a:ext cx="2606040" cy="630936"/>
        </p:xfrm>
        <a:graphic>
          <a:graphicData uri="http://schemas.openxmlformats.org/drawingml/2006/table">
            <a:tbl>
              <a:tblPr/>
              <a:tblGrid>
                <a:gridCol w="2606040"/>
              </a:tblGrid>
              <a:tr h="152400">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64444">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Describe in depth a character, setting, or event in a story or drama, drawing on specific details in the text (e.g., a character's thoughts, words, or actions).</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05042658"/>
              </p:ext>
            </p:extLst>
          </p:nvPr>
        </p:nvGraphicFramePr>
        <p:xfrm>
          <a:off x="5257800" y="4191000"/>
          <a:ext cx="2072640" cy="685267"/>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Determine a theme of a story, drama, or poem from details in the text; summarize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33157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3" name="Rectangle 4"/>
          <p:cNvSpPr>
            <a:spLocks noChangeArrowheads="1"/>
          </p:cNvSpPr>
          <p:nvPr/>
        </p:nvSpPr>
        <p:spPr bwMode="auto">
          <a:xfrm>
            <a:off x="304799" y="672208"/>
            <a:ext cx="7086601" cy="8002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defTabSz="914294"/>
            <a:r>
              <a:rPr lang="en-US" altLang="en-US" sz="1400" b="1" u="sng" dirty="0">
                <a:latin typeface="Calibri" pitchFamily="34" charset="0"/>
                <a:ea typeface="Calibri" pitchFamily="34" charset="0"/>
              </a:rPr>
              <a:t>Ellis Island: The Hunt for Alois Hanousek</a:t>
            </a:r>
          </a:p>
          <a:p>
            <a:pPr algn="ctr" defTabSz="914294"/>
            <a:r>
              <a:rPr lang="en-US" altLang="en-US" sz="1200" i="1" dirty="0" smtClean="0"/>
              <a:t>Readworks.org</a:t>
            </a:r>
          </a:p>
          <a:p>
            <a:pPr algn="ctr" defTabSz="914294"/>
            <a:endParaRPr lang="en-US" altLang="en-US" sz="1200" i="1" dirty="0"/>
          </a:p>
          <a:p>
            <a:pPr defTabSz="914294" eaLnBrk="0" hangingPunct="0"/>
            <a:r>
              <a:rPr lang="en-US" altLang="en-US" sz="1400" dirty="0" smtClean="0">
                <a:latin typeface="Calibri" pitchFamily="34" charset="0"/>
                <a:ea typeface="Calibri" pitchFamily="34" charset="0"/>
              </a:rPr>
              <a:t>This is a true story about myself (Anna) and my sister Rebekah.  Both of us girls wanted to know more about our great-grandfather. No </a:t>
            </a:r>
            <a:r>
              <a:rPr lang="en-US" altLang="en-US" sz="1400" dirty="0">
                <a:latin typeface="Calibri" pitchFamily="34" charset="0"/>
                <a:ea typeface="Calibri" pitchFamily="34" charset="0"/>
              </a:rPr>
              <a:t>one in my family knew much about Alois Hanousek, my great-grandfather.</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We knew that he immigrated to the United States in the 1890s. We</a:t>
            </a:r>
            <a:r>
              <a:rPr lang="en-US" altLang="en-US" sz="1400" dirty="0"/>
              <a:t> </a:t>
            </a:r>
            <a:r>
              <a:rPr lang="en-US" altLang="en-US" sz="1400" dirty="0">
                <a:latin typeface="Calibri" pitchFamily="34" charset="0"/>
                <a:ea typeface="Calibri" pitchFamily="34" charset="0"/>
              </a:rPr>
              <a:t>also knew he came from or near a town in the Czech Republic called Kutna</a:t>
            </a:r>
            <a:r>
              <a:rPr lang="en-US" altLang="en-US" sz="1400" dirty="0"/>
              <a:t> </a:t>
            </a:r>
            <a:r>
              <a:rPr lang="en-US" altLang="en-US" sz="1400" dirty="0">
                <a:latin typeface="Calibri" pitchFamily="34" charset="0"/>
                <a:ea typeface="Calibri" pitchFamily="34" charset="0"/>
              </a:rPr>
              <a:t>Hora.</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My family once went to Kutna Hora in search of information. We came</a:t>
            </a:r>
            <a:r>
              <a:rPr lang="en-US" altLang="en-US" sz="1400" dirty="0"/>
              <a:t> </a:t>
            </a:r>
            <a:r>
              <a:rPr lang="en-US" altLang="en-US" sz="1400" dirty="0">
                <a:latin typeface="Calibri" pitchFamily="34" charset="0"/>
                <a:ea typeface="Calibri" pitchFamily="34" charset="0"/>
              </a:rPr>
              <a:t>home </a:t>
            </a:r>
            <a:r>
              <a:rPr lang="en-US" altLang="en-US" sz="1400" b="1" u="sng" dirty="0">
                <a:latin typeface="Calibri" pitchFamily="34" charset="0"/>
                <a:ea typeface="Calibri" pitchFamily="34" charset="0"/>
              </a:rPr>
              <a:t>empty-handed</a:t>
            </a:r>
            <a:r>
              <a:rPr lang="en-US" altLang="en-US" sz="1400" dirty="0">
                <a:latin typeface="Calibri" pitchFamily="34" charset="0"/>
                <a:ea typeface="Calibri" pitchFamily="34" charset="0"/>
              </a:rPr>
              <a:t>. So far, we had very little information to go on. Both of my grandparents on that side of the family have passed away. My father, who is an only child, never knew his grandfather. </a:t>
            </a:r>
          </a:p>
          <a:p>
            <a:pPr defTabSz="914294" eaLnBrk="0" hangingPunct="0"/>
            <a:endParaRPr lang="en-US" altLang="en-US" sz="1400" dirty="0"/>
          </a:p>
          <a:p>
            <a:pPr defTabSz="914294" eaLnBrk="0" hangingPunct="0"/>
            <a:r>
              <a:rPr lang="en-US" altLang="en-US" sz="1400" dirty="0" smtClean="0">
                <a:latin typeface="Calibri" pitchFamily="34" charset="0"/>
                <a:ea typeface="Calibri" pitchFamily="34" charset="0"/>
              </a:rPr>
              <a:t>My </a:t>
            </a:r>
            <a:r>
              <a:rPr lang="en-US" altLang="en-US" sz="1400" dirty="0">
                <a:latin typeface="Calibri" pitchFamily="34" charset="0"/>
                <a:ea typeface="Calibri" pitchFamily="34" charset="0"/>
              </a:rPr>
              <a:t>sister Rebekah and I </a:t>
            </a:r>
            <a:r>
              <a:rPr lang="en-US" altLang="en-US" sz="1400" dirty="0" smtClean="0">
                <a:latin typeface="Calibri" pitchFamily="34" charset="0"/>
                <a:ea typeface="Calibri" pitchFamily="34" charset="0"/>
              </a:rPr>
              <a:t>were </a:t>
            </a:r>
            <a:r>
              <a:rPr lang="en-US" altLang="en-US" sz="1400" dirty="0">
                <a:latin typeface="Calibri" pitchFamily="34" charset="0"/>
                <a:ea typeface="Calibri" pitchFamily="34" charset="0"/>
              </a:rPr>
              <a:t>determined to fill in the </a:t>
            </a:r>
            <a:r>
              <a:rPr lang="en-US" altLang="en-US" sz="1400" b="1" u="sng" dirty="0">
                <a:latin typeface="Calibri" pitchFamily="34" charset="0"/>
                <a:ea typeface="Calibri" pitchFamily="34" charset="0"/>
              </a:rPr>
              <a:t>blank space</a:t>
            </a:r>
            <a:r>
              <a:rPr lang="en-US" altLang="en-US" sz="1400" dirty="0">
                <a:latin typeface="Calibri" pitchFamily="34" charset="0"/>
                <a:ea typeface="Calibri" pitchFamily="34" charset="0"/>
              </a:rPr>
              <a:t> on our family tree. So, we set out to Ellis Island in New York City. Most immigrants arrived there from 1892 to 1954. We hoped they would have the records we needed to learn more about our family history.</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To get there, we took a ferry from Battery Park on the southern tip of Manhattan. The ferry sailed past the impressive Statue of Liberty. I imagined how my great-grandfather must have felt when he first saw the </a:t>
            </a:r>
            <a:r>
              <a:rPr lang="en-US" altLang="en-US" sz="1400" b="1" u="sng" dirty="0">
                <a:latin typeface="Calibri" pitchFamily="34" charset="0"/>
                <a:ea typeface="Calibri" pitchFamily="34" charset="0"/>
              </a:rPr>
              <a:t>majestic</a:t>
            </a:r>
            <a:r>
              <a:rPr lang="en-US" altLang="en-US" sz="1400" b="1" dirty="0">
                <a:latin typeface="Calibri" pitchFamily="34" charset="0"/>
                <a:ea typeface="Calibri" pitchFamily="34" charset="0"/>
              </a:rPr>
              <a:t> </a:t>
            </a:r>
            <a:r>
              <a:rPr lang="en-US" altLang="en-US" sz="1400" dirty="0">
                <a:latin typeface="Calibri" pitchFamily="34" charset="0"/>
                <a:ea typeface="Calibri" pitchFamily="34" charset="0"/>
              </a:rPr>
              <a:t>lady with the golden torch. </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Minutes later, we arrived at Ellis Island. I walked in the doors and you could feel the history. The museum had photographs of immigrants everywhere. Some looked </a:t>
            </a:r>
            <a:r>
              <a:rPr lang="en-US" altLang="en-US" sz="1400" b="1" u="sng" dirty="0">
                <a:latin typeface="Calibri" pitchFamily="34" charset="0"/>
                <a:ea typeface="Calibri" pitchFamily="34" charset="0"/>
              </a:rPr>
              <a:t>weary</a:t>
            </a:r>
            <a:r>
              <a:rPr lang="en-US" altLang="en-US" sz="1400" b="1" dirty="0">
                <a:latin typeface="Calibri" pitchFamily="34" charset="0"/>
                <a:ea typeface="Calibri" pitchFamily="34" charset="0"/>
              </a:rPr>
              <a:t> </a:t>
            </a:r>
            <a:r>
              <a:rPr lang="en-US" altLang="en-US" sz="1400" dirty="0">
                <a:latin typeface="Calibri" pitchFamily="34" charset="0"/>
                <a:ea typeface="Calibri" pitchFamily="34" charset="0"/>
              </a:rPr>
              <a:t>from their long voyage. Others looked excited. Still others looked sad. </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As we walked around the building, you could see all the things people brought with them. There was colorful clothing from every part of the world. There were also religious items and family treasures, such as musical instruments. I imagined that these things made it easier to be a stranger in a strange, new land.</a:t>
            </a:r>
          </a:p>
          <a:p>
            <a:pPr defTabSz="914294" eaLnBrk="0" hangingPunct="0"/>
            <a:endParaRPr lang="en-US" altLang="en-US" sz="1400" dirty="0"/>
          </a:p>
          <a:p>
            <a:pPr defTabSz="914294" eaLnBrk="0" hangingPunct="0"/>
            <a:r>
              <a:rPr lang="en-US" altLang="en-US" sz="1400" dirty="0">
                <a:latin typeface="Calibri" pitchFamily="34" charset="0"/>
                <a:ea typeface="Calibri" pitchFamily="34" charset="0"/>
              </a:rPr>
              <a:t>Millions of immigrants were </a:t>
            </a:r>
            <a:r>
              <a:rPr lang="en-US" altLang="en-US" sz="1400" b="1" u="sng" dirty="0">
                <a:latin typeface="Calibri" pitchFamily="34" charset="0"/>
                <a:ea typeface="Calibri" pitchFamily="34" charset="0"/>
              </a:rPr>
              <a:t>processed</a:t>
            </a:r>
            <a:r>
              <a:rPr lang="en-US" altLang="en-US" sz="1400" b="1" dirty="0">
                <a:latin typeface="Calibri" pitchFamily="34" charset="0"/>
                <a:ea typeface="Calibri" pitchFamily="34" charset="0"/>
              </a:rPr>
              <a:t> </a:t>
            </a:r>
            <a:r>
              <a:rPr lang="en-US" altLang="en-US" sz="1400" dirty="0">
                <a:latin typeface="Calibri" pitchFamily="34" charset="0"/>
                <a:ea typeface="Calibri" pitchFamily="34" charset="0"/>
              </a:rPr>
              <a:t>at Ellis Island. They were given</a:t>
            </a:r>
            <a:r>
              <a:rPr lang="en-US" altLang="en-US" sz="1400" dirty="0"/>
              <a:t> </a:t>
            </a:r>
            <a:r>
              <a:rPr lang="en-US" altLang="en-US" sz="1400" dirty="0">
                <a:latin typeface="Calibri" pitchFamily="34" charset="0"/>
                <a:ea typeface="Calibri" pitchFamily="34" charset="0"/>
              </a:rPr>
              <a:t>medical exams and reading tests. They were asked </a:t>
            </a:r>
            <a:r>
              <a:rPr lang="en-US" altLang="en-US" sz="1400" b="1" u="sng" dirty="0">
                <a:latin typeface="Calibri" pitchFamily="34" charset="0"/>
                <a:ea typeface="Calibri" pitchFamily="34" charset="0"/>
              </a:rPr>
              <a:t>countless</a:t>
            </a:r>
            <a:r>
              <a:rPr lang="en-US" altLang="en-US" sz="1400" b="1" dirty="0">
                <a:latin typeface="Calibri" pitchFamily="34" charset="0"/>
                <a:ea typeface="Calibri" pitchFamily="34" charset="0"/>
              </a:rPr>
              <a:t> </a:t>
            </a:r>
            <a:r>
              <a:rPr lang="en-US" altLang="en-US" sz="1400" dirty="0">
                <a:latin typeface="Calibri" pitchFamily="34" charset="0"/>
                <a:ea typeface="Calibri" pitchFamily="34" charset="0"/>
              </a:rPr>
              <a:t>personal</a:t>
            </a:r>
            <a:r>
              <a:rPr lang="en-US" altLang="en-US" sz="1400" dirty="0"/>
              <a:t> </a:t>
            </a:r>
            <a:r>
              <a:rPr lang="en-US" altLang="en-US" sz="1400" dirty="0">
                <a:latin typeface="Calibri" pitchFamily="34" charset="0"/>
                <a:ea typeface="Calibri" pitchFamily="34" charset="0"/>
              </a:rPr>
              <a:t>questions, including: “Who paid for your voyage?” “How much money do you</a:t>
            </a:r>
            <a:r>
              <a:rPr lang="en-US" altLang="en-US" sz="1400" dirty="0"/>
              <a:t> </a:t>
            </a:r>
            <a:r>
              <a:rPr lang="en-US" altLang="en-US" sz="1400" dirty="0">
                <a:latin typeface="Calibri" pitchFamily="34" charset="0"/>
                <a:ea typeface="Calibri" pitchFamily="34" charset="0"/>
              </a:rPr>
              <a:t>have in your </a:t>
            </a:r>
            <a:r>
              <a:rPr lang="en-US" altLang="en-US" sz="1400" b="1" u="sng" dirty="0">
                <a:latin typeface="Calibri" pitchFamily="34" charset="0"/>
                <a:ea typeface="Calibri" pitchFamily="34" charset="0"/>
              </a:rPr>
              <a:t>possession</a:t>
            </a:r>
            <a:r>
              <a:rPr lang="en-US" altLang="en-US" sz="1400" dirty="0">
                <a:latin typeface="Calibri" pitchFamily="34" charset="0"/>
                <a:ea typeface="Calibri" pitchFamily="34" charset="0"/>
              </a:rPr>
              <a:t>?” “Do you have more than one wife?” Not everyone</a:t>
            </a:r>
            <a:r>
              <a:rPr lang="en-US" altLang="en-US" sz="1400" dirty="0"/>
              <a:t> </a:t>
            </a:r>
            <a:r>
              <a:rPr lang="en-US" altLang="en-US" sz="1400" dirty="0">
                <a:latin typeface="Calibri" pitchFamily="34" charset="0"/>
                <a:ea typeface="Calibri" pitchFamily="34" charset="0"/>
              </a:rPr>
              <a:t>got in. Those who were too unhealthy were sent back. Some families were split</a:t>
            </a:r>
            <a:r>
              <a:rPr lang="en-US" altLang="en-US" sz="1400" dirty="0"/>
              <a:t> </a:t>
            </a:r>
            <a:r>
              <a:rPr lang="en-US" altLang="en-US" sz="1400" dirty="0">
                <a:latin typeface="Calibri" pitchFamily="34" charset="0"/>
                <a:ea typeface="Calibri" pitchFamily="34" charset="0"/>
              </a:rPr>
              <a:t>up, and had to say goodbye to each other in tears.</a:t>
            </a:r>
          </a:p>
          <a:p>
            <a:pPr defTabSz="914294" eaLnBrk="0" hangingPunct="0"/>
            <a:endParaRPr lang="en-US" altLang="en-US" sz="1400" dirty="0"/>
          </a:p>
        </p:txBody>
      </p:sp>
      <p:sp>
        <p:nvSpPr>
          <p:cNvPr id="5" name="TextBox 4"/>
          <p:cNvSpPr txBox="1"/>
          <p:nvPr/>
        </p:nvSpPr>
        <p:spPr>
          <a:xfrm>
            <a:off x="5618480" y="231226"/>
            <a:ext cx="1981200" cy="707886"/>
          </a:xfrm>
          <a:prstGeom prst="rect">
            <a:avLst/>
          </a:prstGeom>
          <a:solidFill>
            <a:schemeClr val="bg1"/>
          </a:solidFill>
        </p:spPr>
        <p:txBody>
          <a:bodyPr wrap="square" rtlCol="0">
            <a:spAutoFit/>
          </a:bodyPr>
          <a:lstStyle/>
          <a:p>
            <a:r>
              <a:rPr lang="en-US" sz="800" dirty="0" smtClean="0"/>
              <a:t>Grade Level: 5.5</a:t>
            </a:r>
          </a:p>
          <a:p>
            <a:r>
              <a:rPr lang="en-US" sz="800" dirty="0" err="1" smtClean="0"/>
              <a:t>Lexile</a:t>
            </a:r>
            <a:r>
              <a:rPr lang="en-US" sz="800" dirty="0" smtClean="0"/>
              <a:t> Measure: 610L</a:t>
            </a:r>
          </a:p>
          <a:p>
            <a:r>
              <a:rPr lang="en-US" sz="800" dirty="0" smtClean="0"/>
              <a:t>Mean Sentence Length: 9.62</a:t>
            </a:r>
          </a:p>
          <a:p>
            <a:r>
              <a:rPr lang="en-US" sz="800" dirty="0" smtClean="0"/>
              <a:t>Mean Log Word Frequency: 3.62</a:t>
            </a:r>
          </a:p>
          <a:p>
            <a:r>
              <a:rPr lang="en-US" sz="800" dirty="0" smtClean="0"/>
              <a:t>Word Count: 510</a:t>
            </a:r>
            <a:endParaRPr lang="en-US" sz="800" dirty="0"/>
          </a:p>
        </p:txBody>
      </p:sp>
    </p:spTree>
    <p:extLst>
      <p:ext uri="{BB962C8B-B14F-4D97-AF65-F5344CB8AC3E}">
        <p14:creationId xmlns:p14="http://schemas.microsoft.com/office/powerpoint/2010/main" val="1285188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9" name="Rectangle 8"/>
          <p:cNvSpPr/>
          <p:nvPr/>
        </p:nvSpPr>
        <p:spPr>
          <a:xfrm>
            <a:off x="107950" y="586740"/>
            <a:ext cx="7599680" cy="888492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518160" y="1257300"/>
            <a:ext cx="7101840" cy="4698557"/>
          </a:xfrm>
          <a:prstGeom prst="rect">
            <a:avLst/>
          </a:prstGeom>
          <a:solidFill>
            <a:schemeClr val="bg1"/>
          </a:solidFill>
        </p:spPr>
        <p:txBody>
          <a:bodyPr wrap="square" lIns="96356" tIns="48178" rIns="96356" bIns="48178" rtlCol="0">
            <a:spAutoFit/>
          </a:bodyPr>
          <a:lstStyle/>
          <a:p>
            <a:pPr algn="ctr"/>
            <a:endParaRPr lang="en-US" b="1" u="sng" dirty="0" smtClean="0"/>
          </a:p>
          <a:p>
            <a:pPr algn="ctr"/>
            <a:r>
              <a:rPr lang="en-US" sz="1400" b="1" u="sng" dirty="0"/>
              <a:t>Quarter One English Language Arts Common Formative Assessments</a:t>
            </a:r>
            <a:endParaRPr lang="en-US" sz="1400" b="1" dirty="0"/>
          </a:p>
          <a:p>
            <a:pPr algn="ctr"/>
            <a:r>
              <a:rPr lang="en-US" sz="1400" b="1" u="sng" dirty="0"/>
              <a:t>Team Members and Writers</a:t>
            </a:r>
          </a:p>
          <a:p>
            <a:pPr algn="ctr"/>
            <a:endParaRPr lang="en-US" sz="800" b="1" u="sng" dirty="0"/>
          </a:p>
          <a:p>
            <a:pPr algn="ctr"/>
            <a:r>
              <a:rPr lang="en-US" sz="11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endParaRPr lang="en-US" sz="1700" dirty="0"/>
          </a:p>
          <a:p>
            <a:pPr algn="ctr"/>
            <a:endParaRPr lang="en-US" b="1" u="sng" dirty="0"/>
          </a:p>
          <a:p>
            <a:pPr algn="ctr"/>
            <a:endParaRPr lang="en-US" b="1" dirty="0" smtClean="0"/>
          </a:p>
          <a:p>
            <a:r>
              <a:rPr lang="en-US" b="1" dirty="0" smtClean="0"/>
              <a:t>	</a:t>
            </a:r>
          </a:p>
          <a:p>
            <a:endParaRPr lang="en-US" b="1" dirty="0"/>
          </a:p>
          <a:p>
            <a:endParaRPr lang="en-US" b="1" dirty="0" smtClean="0"/>
          </a:p>
          <a:p>
            <a:endParaRPr lang="en-US" b="1" dirty="0"/>
          </a:p>
          <a:p>
            <a:endParaRPr lang="en-US" b="1" dirty="0" smtClean="0"/>
          </a:p>
          <a:p>
            <a:endParaRPr lang="en-US" b="1" dirty="0"/>
          </a:p>
          <a:p>
            <a:r>
              <a:rPr lang="en-US" sz="1300" b="1" i="1" dirty="0"/>
              <a:t>Thank you to all of those who reviewed and edited and a special appreciation to Vicki Daniels</a:t>
            </a:r>
          </a:p>
          <a:p>
            <a:pPr marL="242560" indent="-242560"/>
            <a:r>
              <a:rPr lang="en-US" sz="1300" b="1" i="1" dirty="0"/>
              <a:t>and her amazing editing skills.</a:t>
            </a:r>
          </a:p>
        </p:txBody>
      </p:sp>
      <p:graphicFrame>
        <p:nvGraphicFramePr>
          <p:cNvPr id="8" name="Table 7"/>
          <p:cNvGraphicFramePr>
            <a:graphicFrameLocks noGrp="1"/>
          </p:cNvGraphicFramePr>
          <p:nvPr>
            <p:extLst>
              <p:ext uri="{D42A27DB-BD31-4B8C-83A1-F6EECF244321}">
                <p14:modId xmlns:p14="http://schemas.microsoft.com/office/powerpoint/2010/main" val="2532064807"/>
              </p:ext>
            </p:extLst>
          </p:nvPr>
        </p:nvGraphicFramePr>
        <p:xfrm>
          <a:off x="773191" y="2819402"/>
          <a:ext cx="6563360" cy="2322071"/>
        </p:xfrm>
        <a:graphic>
          <a:graphicData uri="http://schemas.openxmlformats.org/drawingml/2006/table">
            <a:tbl>
              <a:tblPr firstRow="1" bandRow="1">
                <a:tableStyleId>{5940675A-B579-460E-94D1-54222C63F5DA}</a:tableStyleId>
              </a:tblPr>
              <a:tblGrid>
                <a:gridCol w="1617025"/>
                <a:gridCol w="1837375"/>
                <a:gridCol w="1640840"/>
                <a:gridCol w="1468120"/>
              </a:tblGrid>
              <a:tr h="502691">
                <a:tc>
                  <a:txBody>
                    <a:bodyPr/>
                    <a:lstStyle/>
                    <a:p>
                      <a:r>
                        <a:rPr lang="en-US" sz="1300" b="1" dirty="0" smtClean="0">
                          <a:solidFill>
                            <a:schemeClr val="tx1"/>
                          </a:solidFill>
                        </a:rPr>
                        <a:t>Shannon Berkey</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Raquel LemusGarcia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Sandy Maines</a:t>
                      </a: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Berta Lule</a:t>
                      </a:r>
                    </a:p>
                  </a:txBody>
                  <a:tcPr marL="103227" marR="103227" marT="50178" marB="50178">
                    <a:solidFill>
                      <a:schemeClr val="bg1"/>
                    </a:solidFill>
                  </a:tcPr>
                </a:tc>
              </a:tr>
              <a:tr h="406999">
                <a:tc>
                  <a:txBody>
                    <a:bodyPr/>
                    <a:lstStyle/>
                    <a:p>
                      <a:r>
                        <a:rPr lang="en-US" sz="1300" b="1" dirty="0" smtClean="0">
                          <a:solidFill>
                            <a:schemeClr val="tx1"/>
                          </a:solidFill>
                        </a:rPr>
                        <a:t>Tammy Cole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Janet Stintson</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Gina McLain</a:t>
                      </a:r>
                    </a:p>
                  </a:txBody>
                  <a:tcPr marL="103227" marR="103227" marT="50178" marB="50178">
                    <a:solidFill>
                      <a:schemeClr val="bg1"/>
                    </a:solidFill>
                  </a:tcPr>
                </a:tc>
                <a:tc>
                  <a:txBody>
                    <a:bodyPr/>
                    <a:lstStyle/>
                    <a:p>
                      <a:r>
                        <a:rPr lang="en-US" sz="1300" b="1" dirty="0" smtClean="0">
                          <a:solidFill>
                            <a:schemeClr val="tx1"/>
                          </a:solidFill>
                        </a:rPr>
                        <a:t>Judy Ramer</a:t>
                      </a:r>
                      <a:endParaRPr lang="en-US" sz="1300" b="1" dirty="0">
                        <a:solidFill>
                          <a:schemeClr val="tx1"/>
                        </a:solidFill>
                      </a:endParaRPr>
                    </a:p>
                  </a:txBody>
                  <a:tcPr marL="103227" marR="103227" marT="50178" marB="50178">
                    <a:solidFill>
                      <a:schemeClr val="bg1"/>
                    </a:solidFill>
                  </a:tcPr>
                </a:tc>
              </a:tr>
              <a:tr h="502691">
                <a:tc>
                  <a:txBody>
                    <a:bodyPr/>
                    <a:lstStyle/>
                    <a:p>
                      <a:r>
                        <a:rPr lang="en-US" sz="1300" b="1" dirty="0" smtClean="0">
                          <a:solidFill>
                            <a:schemeClr val="tx1"/>
                          </a:solidFill>
                        </a:rPr>
                        <a:t>Nicole</a:t>
                      </a:r>
                      <a:r>
                        <a:rPr lang="en-US" sz="1300" b="1" baseline="0" dirty="0" smtClean="0">
                          <a:solidFill>
                            <a:schemeClr val="tx1"/>
                          </a:solidFill>
                        </a:rPr>
                        <a:t> Thoen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Patricia Gallardo</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Lisa Carnes</a:t>
                      </a:r>
                    </a:p>
                  </a:txBody>
                  <a:tcPr marL="103227" marR="103227" marT="50178" marB="50178">
                    <a:solidFill>
                      <a:schemeClr val="bg1"/>
                    </a:solidFill>
                  </a:tcPr>
                </a:tc>
                <a:tc>
                  <a:txBody>
                    <a:bodyPr/>
                    <a:lstStyle/>
                    <a:p>
                      <a:r>
                        <a:rPr lang="en-US" sz="1300" b="1" dirty="0" smtClean="0">
                          <a:solidFill>
                            <a:schemeClr val="tx1"/>
                          </a:solidFill>
                        </a:rPr>
                        <a:t>Teresa</a:t>
                      </a:r>
                      <a:r>
                        <a:rPr lang="en-US" sz="1300" b="1" baseline="0" dirty="0" smtClean="0">
                          <a:solidFill>
                            <a:schemeClr val="tx1"/>
                          </a:solidFill>
                        </a:rPr>
                        <a:t> Portinga</a:t>
                      </a:r>
                      <a:endParaRPr lang="en-US" sz="1300" b="1" dirty="0">
                        <a:solidFill>
                          <a:schemeClr val="tx1"/>
                        </a:solidFill>
                      </a:endParaRPr>
                    </a:p>
                  </a:txBody>
                  <a:tcPr marL="103227" marR="103227" marT="50178" marB="50178">
                    <a:solidFill>
                      <a:schemeClr val="bg1"/>
                    </a:solidFill>
                  </a:tcPr>
                </a:tc>
              </a:tr>
              <a:tr h="502691">
                <a:tc>
                  <a:txBody>
                    <a:bodyPr/>
                    <a:lstStyle/>
                    <a:p>
                      <a:r>
                        <a:rPr lang="en-US" sz="1300" b="1" dirty="0" smtClean="0">
                          <a:solidFill>
                            <a:schemeClr val="tx1"/>
                          </a:solidFill>
                        </a:rPr>
                        <a:t>Jami Rider</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Linda Benson</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Dori Sipe</a:t>
                      </a:r>
                      <a:endParaRPr lang="en-US" sz="1300" b="1" dirty="0">
                        <a:solidFill>
                          <a:schemeClr val="tx1"/>
                        </a:solidFill>
                      </a:endParaRPr>
                    </a:p>
                  </a:txBody>
                  <a:tcPr marL="103227" marR="103227" marT="50178" marB="50178">
                    <a:solidFill>
                      <a:schemeClr val="bg1"/>
                    </a:solidFill>
                  </a:tcPr>
                </a:tc>
                <a:tc>
                  <a:txBody>
                    <a:bodyPr/>
                    <a:lstStyle/>
                    <a:p>
                      <a:r>
                        <a:rPr lang="en-US" sz="1300" b="1" dirty="0" smtClean="0">
                          <a:solidFill>
                            <a:schemeClr val="tx1"/>
                          </a:solidFill>
                        </a:rPr>
                        <a:t>Laycee Kinsman</a:t>
                      </a:r>
                      <a:endParaRPr lang="en-US" sz="1300" b="1" dirty="0">
                        <a:solidFill>
                          <a:schemeClr val="tx1"/>
                        </a:solidFill>
                      </a:endParaRPr>
                    </a:p>
                  </a:txBody>
                  <a:tcPr marL="103227" marR="103227" marT="50178" marB="50178">
                    <a:solidFill>
                      <a:schemeClr val="bg1"/>
                    </a:solidFill>
                  </a:tcPr>
                </a:tc>
              </a:tr>
              <a:tr h="406999">
                <a:tc>
                  <a:txBody>
                    <a:bodyPr/>
                    <a:lstStyle/>
                    <a:p>
                      <a:r>
                        <a:rPr lang="en-US" sz="1300" b="1" dirty="0" smtClean="0">
                          <a:solidFill>
                            <a:schemeClr val="tx1"/>
                          </a:solidFill>
                        </a:rPr>
                        <a:t>Sonja Grabel</a:t>
                      </a:r>
                      <a:endParaRPr lang="en-US" sz="1300" b="1" dirty="0">
                        <a:solidFill>
                          <a:schemeClr val="tx1"/>
                        </a:solidFill>
                      </a:endParaRPr>
                    </a:p>
                  </a:txBody>
                  <a:tcPr marL="103227" marR="103227" marT="50178" marB="50178">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Christina Arosco</a:t>
                      </a:r>
                    </a:p>
                  </a:txBody>
                  <a:tcPr marL="103227" marR="103227" marT="50178" marB="50178">
                    <a:solidFill>
                      <a:schemeClr val="bg1"/>
                    </a:solidFill>
                  </a:tcPr>
                </a:tc>
                <a:tc>
                  <a:txBody>
                    <a:bodyPr/>
                    <a:lstStyle/>
                    <a:p>
                      <a:r>
                        <a:rPr lang="en-US" sz="1300" b="1" dirty="0" smtClean="0">
                          <a:solidFill>
                            <a:schemeClr val="tx1"/>
                          </a:solidFill>
                        </a:rPr>
                        <a:t>Teresa Portinga</a:t>
                      </a:r>
                      <a:endParaRPr lang="en-US" sz="1300" b="1" dirty="0">
                        <a:solidFill>
                          <a:schemeClr val="tx1"/>
                        </a:solidFill>
                      </a:endParaRPr>
                    </a:p>
                  </a:txBody>
                  <a:tcPr marL="103227" marR="103227" marT="50178" marB="50178">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Irma Ramirez</a:t>
                      </a:r>
                    </a:p>
                  </a:txBody>
                  <a:tcPr marL="103227" marR="103227" marT="50178" marB="50178">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90793169"/>
              </p:ext>
            </p:extLst>
          </p:nvPr>
        </p:nvGraphicFramePr>
        <p:xfrm>
          <a:off x="518160" y="6019800"/>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62870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pSp>
        <p:nvGrpSpPr>
          <p:cNvPr id="3" name="Group 2"/>
          <p:cNvGrpSpPr/>
          <p:nvPr/>
        </p:nvGrpSpPr>
        <p:grpSpPr>
          <a:xfrm>
            <a:off x="914400" y="5139519"/>
            <a:ext cx="5276850" cy="2863850"/>
            <a:chOff x="914400" y="6388735"/>
            <a:chExt cx="5276850" cy="2863850"/>
          </a:xfrm>
        </p:grpSpPr>
        <p:grpSp>
          <p:nvGrpSpPr>
            <p:cNvPr id="5" name="Group 4"/>
            <p:cNvGrpSpPr/>
            <p:nvPr/>
          </p:nvGrpSpPr>
          <p:grpSpPr>
            <a:xfrm>
              <a:off x="914400" y="6388735"/>
              <a:ext cx="5276850" cy="2863850"/>
              <a:chOff x="0" y="0"/>
              <a:chExt cx="5277079" cy="2864386"/>
            </a:xfrm>
          </p:grpSpPr>
          <p:pic>
            <p:nvPicPr>
              <p:cNvPr id="6" name="irc_mi" descr="http://www.everyculture.com/multi/images/gema_01_img006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07605" cy="26660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irc_mi" descr="http://www.simplonpc.co.uk/USLines-orig/PresidentRoosevelt-0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199" y="1255923"/>
                <a:ext cx="2533880" cy="16084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8" name="Rectangle 5"/>
            <p:cNvSpPr>
              <a:spLocks noChangeArrowheads="1"/>
            </p:cNvSpPr>
            <p:nvPr/>
          </p:nvSpPr>
          <p:spPr bwMode="auto">
            <a:xfrm>
              <a:off x="3921873" y="6860281"/>
              <a:ext cx="2269377" cy="77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294" fontAlgn="base">
                <a:spcBef>
                  <a:spcPct val="0"/>
                </a:spcBef>
                <a:spcAft>
                  <a:spcPct val="0"/>
                </a:spcAft>
              </a:pPr>
              <a:r>
                <a:rPr lang="en-US" altLang="en-US" sz="1100" i="1" dirty="0">
                  <a:solidFill>
                    <a:srgbClr val="222222"/>
                  </a:solidFill>
                  <a:latin typeface="Calibri" pitchFamily="34" charset="0"/>
                  <a:ea typeface="Calibri" pitchFamily="34" charset="0"/>
                  <a:cs typeface="Arial" pitchFamily="34" charset="0"/>
                </a:rPr>
                <a:t>These Czech immigrants are waving from the S.S. President Harding. The ship landed in New York City on May 25, 1935. </a:t>
              </a:r>
              <a:endParaRPr lang="en-US" altLang="en-US" sz="1800" dirty="0">
                <a:latin typeface="Arial" pitchFamily="34" charset="0"/>
                <a:cs typeface="Arial" pitchFamily="34" charset="0"/>
              </a:endParaRPr>
            </a:p>
          </p:txBody>
        </p:sp>
      </p:grpSp>
      <p:sp>
        <p:nvSpPr>
          <p:cNvPr id="9" name="Rectangle 8"/>
          <p:cNvSpPr/>
          <p:nvPr/>
        </p:nvSpPr>
        <p:spPr>
          <a:xfrm>
            <a:off x="381000" y="457201"/>
            <a:ext cx="6934200" cy="4492351"/>
          </a:xfrm>
          <a:prstGeom prst="rect">
            <a:avLst/>
          </a:prstGeom>
        </p:spPr>
        <p:txBody>
          <a:bodyPr wrap="square" lIns="91429" tIns="45715" rIns="91429" bIns="45715">
            <a:spAutoFit/>
          </a:bodyPr>
          <a:lstStyle/>
          <a:p>
            <a:pPr defTabSz="914294" eaLnBrk="0" fontAlgn="base" hangingPunct="0">
              <a:spcBef>
                <a:spcPct val="0"/>
              </a:spcBef>
              <a:spcAft>
                <a:spcPct val="0"/>
              </a:spcAft>
            </a:pPr>
            <a:r>
              <a:rPr lang="en-US" altLang="en-US" sz="1400" dirty="0">
                <a:latin typeface="Calibri" pitchFamily="34" charset="0"/>
                <a:ea typeface="Calibri" pitchFamily="34" charset="0"/>
                <a:cs typeface="Arial" pitchFamily="34" charset="0"/>
              </a:rPr>
              <a:t>Eventually, my sister and I arrived at the research center. We sat down at</a:t>
            </a:r>
            <a:r>
              <a:rPr lang="en-US" altLang="en-US" sz="1400" dirty="0">
                <a:cs typeface="Arial" pitchFamily="34" charset="0"/>
              </a:rPr>
              <a:t> </a:t>
            </a:r>
            <a:r>
              <a:rPr lang="en-US" altLang="en-US" sz="1400" dirty="0">
                <a:latin typeface="Calibri" pitchFamily="34" charset="0"/>
                <a:ea typeface="Calibri" pitchFamily="34" charset="0"/>
                <a:cs typeface="Arial" pitchFamily="34" charset="0"/>
              </a:rPr>
              <a:t>a computer and began searching the records of ship after ship looking for our</a:t>
            </a:r>
            <a:r>
              <a:rPr lang="en-US" altLang="en-US" sz="1400" dirty="0">
                <a:cs typeface="Arial" pitchFamily="34" charset="0"/>
              </a:rPr>
              <a:t> </a:t>
            </a:r>
            <a:r>
              <a:rPr lang="en-US" altLang="en-US" sz="1400" dirty="0">
                <a:latin typeface="Calibri" pitchFamily="34" charset="0"/>
                <a:ea typeface="Calibri" pitchFamily="34" charset="0"/>
                <a:cs typeface="Arial" pitchFamily="34" charset="0"/>
              </a:rPr>
              <a:t>great-grandfather. </a:t>
            </a:r>
          </a:p>
          <a:p>
            <a:pPr defTabSz="914294" eaLnBrk="0" fontAlgn="base" hangingPunct="0">
              <a:spcBef>
                <a:spcPct val="0"/>
              </a:spcBef>
              <a:spcAft>
                <a:spcPct val="0"/>
              </a:spcAft>
            </a:pPr>
            <a:endParaRPr lang="en-US" altLang="en-US" sz="1400" dirty="0">
              <a:cs typeface="Arial" pitchFamily="34" charset="0"/>
            </a:endParaRPr>
          </a:p>
          <a:p>
            <a:pPr defTabSz="914294" eaLnBrk="0" fontAlgn="base" hangingPunct="0">
              <a:spcBef>
                <a:spcPct val="0"/>
              </a:spcBef>
              <a:spcAft>
                <a:spcPct val="0"/>
              </a:spcAft>
            </a:pPr>
            <a:r>
              <a:rPr lang="en-US" altLang="en-US" sz="1400" dirty="0">
                <a:latin typeface="Calibri" pitchFamily="34" charset="0"/>
                <a:ea typeface="Calibri" pitchFamily="34" charset="0"/>
                <a:cs typeface="Arial" pitchFamily="34" charset="0"/>
              </a:rPr>
              <a:t>At first, we found nothing. Then, my sister had an idea. She began doing searches on names like Yanousek, Lanousek, and Canousek. That is when I saw it! </a:t>
            </a:r>
          </a:p>
          <a:p>
            <a:pPr defTabSz="914294" eaLnBrk="0" fontAlgn="base" hangingPunct="0">
              <a:spcBef>
                <a:spcPct val="0"/>
              </a:spcBef>
              <a:spcAft>
                <a:spcPct val="0"/>
              </a:spcAft>
            </a:pPr>
            <a:endParaRPr lang="en-US" altLang="en-US" sz="1400" dirty="0">
              <a:cs typeface="Arial" pitchFamily="34" charset="0"/>
            </a:endParaRPr>
          </a:p>
          <a:p>
            <a:pPr defTabSz="914294" eaLnBrk="0" fontAlgn="base" hangingPunct="0">
              <a:spcBef>
                <a:spcPct val="0"/>
              </a:spcBef>
              <a:spcAft>
                <a:spcPct val="0"/>
              </a:spcAft>
            </a:pPr>
            <a:r>
              <a:rPr lang="en-US" altLang="en-US" sz="1400" dirty="0">
                <a:latin typeface="Calibri" pitchFamily="34" charset="0"/>
                <a:ea typeface="Calibri" pitchFamily="34" charset="0"/>
                <a:cs typeface="Arial" pitchFamily="34" charset="0"/>
              </a:rPr>
              <a:t>My great-grandfather’s name. It was written as “Canousek. It had been spelled wrong at Ellis Island. </a:t>
            </a:r>
          </a:p>
          <a:p>
            <a:pPr defTabSz="914294" eaLnBrk="0" fontAlgn="base" hangingPunct="0">
              <a:spcBef>
                <a:spcPct val="0"/>
              </a:spcBef>
              <a:spcAft>
                <a:spcPct val="0"/>
              </a:spcAft>
            </a:pPr>
            <a:endParaRPr lang="en-US" altLang="en-US" sz="1400" dirty="0">
              <a:cs typeface="Arial" pitchFamily="34" charset="0"/>
            </a:endParaRPr>
          </a:p>
          <a:p>
            <a:pPr defTabSz="914294" eaLnBrk="0" fontAlgn="base" hangingPunct="0">
              <a:spcBef>
                <a:spcPct val="0"/>
              </a:spcBef>
              <a:spcAft>
                <a:spcPct val="0"/>
              </a:spcAft>
            </a:pPr>
            <a:r>
              <a:rPr lang="en-US" altLang="en-US" sz="1400" b="1" u="sng" dirty="0">
                <a:latin typeface="Calibri" pitchFamily="34" charset="0"/>
                <a:ea typeface="Calibri" pitchFamily="34" charset="0"/>
                <a:cs typeface="Arial" pitchFamily="34" charset="0"/>
              </a:rPr>
              <a:t>Here is some of the information we got from the document</a:t>
            </a:r>
            <a:r>
              <a:rPr lang="en-US" altLang="en-US" sz="1400" dirty="0">
                <a:latin typeface="Calibri" pitchFamily="34" charset="0"/>
                <a:ea typeface="Calibri" pitchFamily="34" charset="0"/>
                <a:cs typeface="Arial" pitchFamily="34" charset="0"/>
              </a:rPr>
              <a:t>:</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Alois was 31 and single when he arrived on April 2nd, 1898.</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He was on a ship named the H.H. Keier.</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He was a farmer.</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He had $6 on him.</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He was coming to live with his sisters.</a:t>
            </a:r>
            <a:endParaRPr lang="en-US" altLang="en-US" sz="1400" dirty="0">
              <a:cs typeface="Arial" pitchFamily="34" charset="0"/>
            </a:endParaRPr>
          </a:p>
          <a:p>
            <a:pPr defTabSz="914294" eaLnBrk="0" fontAlgn="base" hangingPunct="0">
              <a:spcBef>
                <a:spcPct val="0"/>
              </a:spcBef>
              <a:spcAft>
                <a:spcPct val="0"/>
              </a:spcAft>
              <a:buFontTx/>
              <a:buChar char="•"/>
            </a:pPr>
            <a:r>
              <a:rPr lang="en-US" altLang="en-US" sz="1400" dirty="0">
                <a:latin typeface="Calibri" pitchFamily="34" charset="0"/>
                <a:ea typeface="Calibri" pitchFamily="34" charset="0"/>
                <a:cs typeface="Arial" pitchFamily="34" charset="0"/>
              </a:rPr>
              <a:t>He was from Cervene Pesky, a town just outside Kutna Hora.</a:t>
            </a:r>
          </a:p>
          <a:p>
            <a:pPr defTabSz="914294" eaLnBrk="0" fontAlgn="base" hangingPunct="0">
              <a:spcBef>
                <a:spcPct val="0"/>
              </a:spcBef>
              <a:spcAft>
                <a:spcPct val="0"/>
              </a:spcAft>
            </a:pPr>
            <a:endParaRPr lang="en-US" altLang="en-US" sz="1400" dirty="0">
              <a:cs typeface="Arial" pitchFamily="34" charset="0"/>
            </a:endParaRPr>
          </a:p>
          <a:p>
            <a:pPr defTabSz="914294" eaLnBrk="0" fontAlgn="base" hangingPunct="0">
              <a:spcBef>
                <a:spcPct val="0"/>
              </a:spcBef>
              <a:spcAft>
                <a:spcPct val="0"/>
              </a:spcAft>
            </a:pPr>
            <a:r>
              <a:rPr lang="en-US" altLang="en-US" sz="1400" dirty="0">
                <a:latin typeface="Calibri" pitchFamily="34" charset="0"/>
                <a:ea typeface="Calibri" pitchFamily="34" charset="0"/>
                <a:cs typeface="Arial" pitchFamily="34" charset="0"/>
              </a:rPr>
              <a:t>My sister and I were thrilled. It looks like we will be making another trip to the</a:t>
            </a:r>
            <a:endParaRPr lang="en-US" altLang="en-US" sz="1400" dirty="0">
              <a:cs typeface="Arial" pitchFamily="34" charset="0"/>
            </a:endParaRPr>
          </a:p>
          <a:p>
            <a:pPr defTabSz="914294" eaLnBrk="0" fontAlgn="base" hangingPunct="0">
              <a:spcBef>
                <a:spcPct val="0"/>
              </a:spcBef>
              <a:spcAft>
                <a:spcPct val="0"/>
              </a:spcAft>
            </a:pPr>
            <a:r>
              <a:rPr lang="en-US" altLang="en-US" sz="1400" dirty="0">
                <a:latin typeface="Calibri" pitchFamily="34" charset="0"/>
                <a:ea typeface="Calibri" pitchFamily="34" charset="0"/>
                <a:cs typeface="Arial" pitchFamily="34" charset="0"/>
              </a:rPr>
              <a:t>Czech Republic!</a:t>
            </a:r>
            <a:endParaRPr lang="en-US" altLang="en-US" sz="1400" dirty="0">
              <a:cs typeface="Arial" pitchFamily="34" charset="0"/>
            </a:endParaRPr>
          </a:p>
          <a:p>
            <a:pPr defTabSz="914294" eaLnBrk="0" fontAlgn="base" hangingPunct="0">
              <a:spcBef>
                <a:spcPct val="0"/>
              </a:spcBef>
              <a:spcAft>
                <a:spcPct val="0"/>
              </a:spcAft>
            </a:pPr>
            <a:endParaRPr lang="en-US" altLang="en-US" sz="1400" dirty="0">
              <a:cs typeface="Arial" pitchFamily="34" charset="0"/>
            </a:endParaRPr>
          </a:p>
        </p:txBody>
      </p:sp>
    </p:spTree>
    <p:extLst>
      <p:ext uri="{BB962C8B-B14F-4D97-AF65-F5344CB8AC3E}">
        <p14:creationId xmlns:p14="http://schemas.microsoft.com/office/powerpoint/2010/main" val="1981379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4"/>
          <p:cNvSpPr/>
          <p:nvPr/>
        </p:nvSpPr>
        <p:spPr>
          <a:xfrm>
            <a:off x="368186" y="307340"/>
            <a:ext cx="6454254" cy="3857743"/>
          </a:xfrm>
          <a:prstGeom prst="rect">
            <a:avLst/>
          </a:prstGeom>
        </p:spPr>
        <p:txBody>
          <a:bodyPr wrap="square" lIns="101874" tIns="50937" rIns="101874" bIns="50937">
            <a:spAutoFit/>
          </a:bodyPr>
          <a:lstStyle/>
          <a:p>
            <a:pPr marL="382059" indent="-382059">
              <a:buFont typeface="+mj-lt"/>
              <a:buAutoNum type="arabicPeriod" startAt="9"/>
            </a:pPr>
            <a:r>
              <a:rPr lang="en-US" sz="1900" b="1" dirty="0">
                <a:latin typeface="Helvetica" pitchFamily="34" charset="0"/>
                <a:cs typeface="Helvetica" pitchFamily="34" charset="0"/>
              </a:rPr>
              <a:t>Which detail best summarizes why the author had a blank space on his family tree?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The author </a:t>
            </a:r>
            <a:r>
              <a:rPr lang="en-US" sz="1700" dirty="0">
                <a:latin typeface="Helvetica" pitchFamily="34" charset="0"/>
                <a:cs typeface="Helvetica" pitchFamily="34" charset="0"/>
              </a:rPr>
              <a:t>knew </a:t>
            </a:r>
            <a:r>
              <a:rPr lang="en-US" sz="1700" dirty="0" smtClean="0">
                <a:latin typeface="Helvetica" pitchFamily="34" charset="0"/>
                <a:cs typeface="Helvetica" pitchFamily="34" charset="0"/>
              </a:rPr>
              <a:t>her </a:t>
            </a:r>
            <a:r>
              <a:rPr lang="en-US" sz="1700" dirty="0">
                <a:latin typeface="Helvetica" pitchFamily="34" charset="0"/>
                <a:cs typeface="Helvetica" pitchFamily="34" charset="0"/>
              </a:rPr>
              <a:t>grandfather immigrated to the United States in the 1890’s.</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She </a:t>
            </a:r>
            <a:r>
              <a:rPr lang="en-US" sz="1700" dirty="0">
                <a:latin typeface="Helvetica" pitchFamily="34" charset="0"/>
                <a:cs typeface="Helvetica" pitchFamily="34" charset="0"/>
              </a:rPr>
              <a:t>knew he came from a town in the Czech Republic called Kutna Hora.</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Her </a:t>
            </a:r>
            <a:r>
              <a:rPr lang="en-US" sz="1700" dirty="0">
                <a:latin typeface="Helvetica" pitchFamily="34" charset="0"/>
                <a:cs typeface="Helvetica" pitchFamily="34" charset="0"/>
              </a:rPr>
              <a:t>family went to Kutna Hora in search of information.</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smtClean="0">
                <a:latin typeface="Helvetica" pitchFamily="34" charset="0"/>
                <a:cs typeface="Helvetica" pitchFamily="34" charset="0"/>
              </a:rPr>
              <a:t>Her </a:t>
            </a:r>
            <a:r>
              <a:rPr lang="en-US" sz="1700" dirty="0">
                <a:latin typeface="Helvetica" pitchFamily="34" charset="0"/>
                <a:cs typeface="Helvetica" pitchFamily="34" charset="0"/>
              </a:rPr>
              <a:t>father, who was an only child, never knew his grandfather.</a:t>
            </a:r>
          </a:p>
        </p:txBody>
      </p:sp>
      <p:cxnSp>
        <p:nvCxnSpPr>
          <p:cNvPr id="11" name="Straight Connector 10"/>
          <p:cNvCxnSpPr/>
          <p:nvPr/>
        </p:nvCxnSpPr>
        <p:spPr>
          <a:xfrm>
            <a:off x="410117" y="48006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47701" y="12567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647701" y="202734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6" name="Oval 15"/>
          <p:cNvSpPr/>
          <p:nvPr/>
        </p:nvSpPr>
        <p:spPr>
          <a:xfrm>
            <a:off x="647701" y="282789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647701" y="36284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2558371189"/>
              </p:ext>
            </p:extLst>
          </p:nvPr>
        </p:nvGraphicFramePr>
        <p:xfrm>
          <a:off x="5410200" y="4424172"/>
          <a:ext cx="2024063" cy="68884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RI.4.1</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Refer to details and examples in a text when explaining what the text says explicitly and when drawing inferences from the text.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9" name="Rectangle 28"/>
          <p:cNvSpPr/>
          <p:nvPr/>
        </p:nvSpPr>
        <p:spPr>
          <a:xfrm>
            <a:off x="281826" y="5113020"/>
            <a:ext cx="6454254" cy="3626911"/>
          </a:xfrm>
          <a:prstGeom prst="rect">
            <a:avLst/>
          </a:prstGeom>
        </p:spPr>
        <p:txBody>
          <a:bodyPr wrap="square" lIns="101874" tIns="50937" rIns="101874" bIns="50937">
            <a:spAutoFit/>
          </a:bodyPr>
          <a:lstStyle/>
          <a:p>
            <a:pPr marL="382059" indent="-382059">
              <a:buFont typeface="+mj-lt"/>
              <a:buAutoNum type="arabicPeriod" startAt="10"/>
            </a:pPr>
            <a:r>
              <a:rPr lang="en-US" sz="1900" b="1" dirty="0">
                <a:latin typeface="Helvetica" pitchFamily="34" charset="0"/>
                <a:cs typeface="Helvetica" pitchFamily="34" charset="0"/>
              </a:rPr>
              <a:t>Which information best supports the reason why the author said it looks like they would be making another trip to the Czech Republic?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Alois was 31 and single when he arrived on April 2nd, 1898.</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He was a farmer.</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He had $6.00 on him.</a:t>
            </a:r>
          </a:p>
          <a:p>
            <a:pPr marL="968726" indent="-361390">
              <a:buFont typeface="+mj-lt"/>
              <a:buAutoNum type="alphaUcPeriod"/>
            </a:pPr>
            <a:endParaRPr lang="en-US" sz="1700" dirty="0">
              <a:latin typeface="Helvetica" pitchFamily="34" charset="0"/>
              <a:cs typeface="Helvetica" pitchFamily="34" charset="0"/>
            </a:endParaRPr>
          </a:p>
          <a:p>
            <a:pPr marL="968726" indent="-361390">
              <a:buFont typeface="+mj-lt"/>
              <a:buAutoNum type="alphaUcPeriod"/>
            </a:pPr>
            <a:r>
              <a:rPr lang="en-US" sz="1700" dirty="0">
                <a:latin typeface="Helvetica" pitchFamily="34" charset="0"/>
                <a:cs typeface="Helvetica" pitchFamily="34" charset="0"/>
              </a:rPr>
              <a:t>He was from </a:t>
            </a:r>
            <a:r>
              <a:rPr lang="en-US" sz="1700" dirty="0" err="1">
                <a:latin typeface="Helvetica" pitchFamily="34" charset="0"/>
                <a:cs typeface="Helvetica" pitchFamily="34" charset="0"/>
              </a:rPr>
              <a:t>Cervene</a:t>
            </a:r>
            <a:r>
              <a:rPr lang="en-US" sz="1700" dirty="0">
                <a:latin typeface="Helvetica" pitchFamily="34" charset="0"/>
                <a:cs typeface="Helvetica" pitchFamily="34" charset="0"/>
              </a:rPr>
              <a:t> Pesky, a town just outside </a:t>
            </a:r>
            <a:r>
              <a:rPr lang="en-US" sz="1700" dirty="0" err="1">
                <a:latin typeface="Helvetica" pitchFamily="34" charset="0"/>
                <a:cs typeface="Helvetica" pitchFamily="34" charset="0"/>
              </a:rPr>
              <a:t>Kutna</a:t>
            </a:r>
            <a:r>
              <a:rPr lang="en-US" sz="1700" dirty="0">
                <a:latin typeface="Helvetica" pitchFamily="34" charset="0"/>
                <a:cs typeface="Helvetica" pitchFamily="34" charset="0"/>
              </a:rPr>
              <a:t> Hora.</a:t>
            </a:r>
          </a:p>
        </p:txBody>
      </p:sp>
      <p:sp>
        <p:nvSpPr>
          <p:cNvPr id="30" name="Oval 29"/>
          <p:cNvSpPr/>
          <p:nvPr/>
        </p:nvSpPr>
        <p:spPr>
          <a:xfrm>
            <a:off x="604521" y="631545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31" name="Oval 30"/>
          <p:cNvSpPr/>
          <p:nvPr/>
        </p:nvSpPr>
        <p:spPr>
          <a:xfrm>
            <a:off x="604521" y="71486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32" name="Oval 31"/>
          <p:cNvSpPr/>
          <p:nvPr/>
        </p:nvSpPr>
        <p:spPr>
          <a:xfrm>
            <a:off x="604521" y="76562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a:t>
            </a:r>
            <a:endParaRPr lang="en-US" dirty="0"/>
          </a:p>
        </p:txBody>
      </p:sp>
      <p:sp>
        <p:nvSpPr>
          <p:cNvPr id="33" name="Oval 32"/>
          <p:cNvSpPr/>
          <p:nvPr/>
        </p:nvSpPr>
        <p:spPr>
          <a:xfrm>
            <a:off x="604521" y="816386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4227767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0" name="Straight Connector 9"/>
          <p:cNvCxnSpPr/>
          <p:nvPr/>
        </p:nvCxnSpPr>
        <p:spPr>
          <a:xfrm>
            <a:off x="410117" y="4789715"/>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419101"/>
            <a:ext cx="6671310" cy="3888521"/>
          </a:xfrm>
          <a:prstGeom prst="rect">
            <a:avLst/>
          </a:prstGeom>
        </p:spPr>
        <p:txBody>
          <a:bodyPr wrap="square" lIns="101874" tIns="50937" rIns="101874" bIns="50937">
            <a:spAutoFit/>
          </a:bodyPr>
          <a:lstStyle/>
          <a:p>
            <a:pPr marL="382059" indent="-382059">
              <a:buFont typeface="+mj-lt"/>
              <a:buAutoNum type="arabicPeriod" startAt="11"/>
            </a:pPr>
            <a:r>
              <a:rPr lang="en-US" sz="1900" b="1" dirty="0">
                <a:latin typeface="Helvetica" pitchFamily="34" charset="0"/>
                <a:cs typeface="Helvetica" pitchFamily="34" charset="0"/>
              </a:rPr>
              <a:t>Why did the author most likely say, “I imagined that these things made it easier to be a stranger in a strange, new land”?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When </a:t>
            </a:r>
            <a:r>
              <a:rPr lang="en-US" sz="1700" dirty="0" smtClean="0">
                <a:latin typeface="Helvetica" pitchFamily="34" charset="0"/>
                <a:cs typeface="Helvetica" pitchFamily="34" charset="0"/>
              </a:rPr>
              <a:t>she </a:t>
            </a:r>
            <a:r>
              <a:rPr lang="en-US" sz="1700" dirty="0">
                <a:latin typeface="Helvetica" pitchFamily="34" charset="0"/>
                <a:cs typeface="Helvetica" pitchFamily="34" charset="0"/>
              </a:rPr>
              <a:t>walked through the door, he could feel the history.</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She </a:t>
            </a:r>
            <a:r>
              <a:rPr lang="en-US" sz="1700" dirty="0">
                <a:latin typeface="Helvetica" pitchFamily="34" charset="0"/>
                <a:cs typeface="Helvetica" pitchFamily="34" charset="0"/>
              </a:rPr>
              <a:t>saw colorful clothing from all parts of the world.</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She </a:t>
            </a:r>
            <a:r>
              <a:rPr lang="en-US" sz="1700" dirty="0">
                <a:latin typeface="Helvetica" pitchFamily="34" charset="0"/>
                <a:cs typeface="Helvetica" pitchFamily="34" charset="0"/>
              </a:rPr>
              <a:t>thought that all these things made the immigrants feel at home in a new land.</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smtClean="0">
                <a:latin typeface="Helvetica" pitchFamily="34" charset="0"/>
                <a:cs typeface="Helvetica" pitchFamily="34" charset="0"/>
              </a:rPr>
              <a:t>She </a:t>
            </a:r>
            <a:r>
              <a:rPr lang="en-US" sz="1700" dirty="0">
                <a:latin typeface="Helvetica" pitchFamily="34" charset="0"/>
                <a:cs typeface="Helvetica" pitchFamily="34" charset="0"/>
              </a:rPr>
              <a:t>knew they were asked countless personal questions.</a:t>
            </a:r>
          </a:p>
          <a:p>
            <a:pPr marL="483527"/>
            <a:endParaRPr lang="en-US" sz="1700" dirty="0">
              <a:latin typeface="Helvetica" pitchFamily="34" charset="0"/>
              <a:cs typeface="Helvetica" pitchFamily="34" charset="0"/>
            </a:endParaRPr>
          </a:p>
        </p:txBody>
      </p:sp>
      <p:sp>
        <p:nvSpPr>
          <p:cNvPr id="15" name="Oval 14"/>
          <p:cNvSpPr/>
          <p:nvPr/>
        </p:nvSpPr>
        <p:spPr>
          <a:xfrm>
            <a:off x="566738" y="36162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66738" y="23469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66738" y="28498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76228" y="15925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671493872"/>
              </p:ext>
            </p:extLst>
          </p:nvPr>
        </p:nvGraphicFramePr>
        <p:xfrm>
          <a:off x="5334000" y="4475771"/>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and explain how it is supported by key details; summarize the text.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20" name="Rectangle 19"/>
          <p:cNvSpPr/>
          <p:nvPr/>
        </p:nvSpPr>
        <p:spPr>
          <a:xfrm>
            <a:off x="410117" y="5410453"/>
            <a:ext cx="6671310" cy="3596133"/>
          </a:xfrm>
          <a:prstGeom prst="rect">
            <a:avLst/>
          </a:prstGeom>
        </p:spPr>
        <p:txBody>
          <a:bodyPr wrap="square" lIns="101874" tIns="50937" rIns="101874" bIns="50937">
            <a:spAutoFit/>
          </a:bodyPr>
          <a:lstStyle/>
          <a:p>
            <a:pPr marL="382059" indent="-382059">
              <a:buFont typeface="+mj-lt"/>
              <a:buAutoNum type="arabicPeriod" startAt="12"/>
            </a:pPr>
            <a:r>
              <a:rPr lang="en-US" sz="1900" b="1" dirty="0" smtClean="0">
                <a:latin typeface="Helvetica" pitchFamily="34" charset="0"/>
                <a:cs typeface="Helvetica" pitchFamily="34" charset="0"/>
              </a:rPr>
              <a:t>Which</a:t>
            </a:r>
            <a:r>
              <a:rPr lang="en-US" sz="1900" b="1" dirty="0" smtClean="0">
                <a:solidFill>
                  <a:srgbClr val="FFFF00"/>
                </a:solidFill>
                <a:latin typeface="Helvetica" pitchFamily="34" charset="0"/>
                <a:cs typeface="Helvetica" pitchFamily="34" charset="0"/>
              </a:rPr>
              <a:t> </a:t>
            </a:r>
            <a:r>
              <a:rPr lang="en-US" sz="1900" b="1" dirty="0" smtClean="0">
                <a:latin typeface="Helvetica" pitchFamily="34" charset="0"/>
                <a:cs typeface="Helvetica" pitchFamily="34" charset="0"/>
              </a:rPr>
              <a:t>clues </a:t>
            </a:r>
            <a:r>
              <a:rPr lang="en-US" sz="1900" b="1" dirty="0">
                <a:latin typeface="Helvetica" pitchFamily="34" charset="0"/>
                <a:cs typeface="Helvetica" pitchFamily="34" charset="0"/>
              </a:rPr>
              <a:t>help to identify why some of the immigrants in the photographs were sad? </a:t>
            </a:r>
            <a:endParaRPr lang="en-US" sz="1900" b="1" dirty="0" smtClean="0">
              <a:latin typeface="Helvetica" pitchFamily="34" charset="0"/>
              <a:cs typeface="Helvetica" pitchFamily="34" charset="0"/>
            </a:endParaRPr>
          </a:p>
          <a:p>
            <a:endParaRPr lang="en-US" sz="19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When they walked through the doors they could feel the history.</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They brought religious items and musical instruments with them.</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They were given medical exams and reading tests.</a:t>
            </a:r>
          </a:p>
          <a:p>
            <a:pPr marL="844917" indent="-361390">
              <a:buFont typeface="+mj-lt"/>
              <a:buAutoNum type="alphaUcPeriod"/>
            </a:pPr>
            <a:endParaRPr lang="en-US" sz="1700" dirty="0">
              <a:latin typeface="Helvetica" pitchFamily="34" charset="0"/>
              <a:cs typeface="Helvetica" pitchFamily="34" charset="0"/>
            </a:endParaRPr>
          </a:p>
          <a:p>
            <a:pPr marL="844917" indent="-361390">
              <a:buFont typeface="+mj-lt"/>
              <a:buAutoNum type="alphaUcPeriod"/>
            </a:pPr>
            <a:r>
              <a:rPr lang="en-US" sz="1700" dirty="0">
                <a:latin typeface="Helvetica" pitchFamily="34" charset="0"/>
                <a:cs typeface="Helvetica" pitchFamily="34" charset="0"/>
              </a:rPr>
              <a:t>Some families were split up and had to say goodbye.</a:t>
            </a:r>
          </a:p>
          <a:p>
            <a:pPr marL="483527"/>
            <a:endParaRPr lang="en-US" sz="1700" dirty="0">
              <a:latin typeface="Helvetica" pitchFamily="34" charset="0"/>
              <a:cs typeface="Helvetica" pitchFamily="34" charset="0"/>
            </a:endParaRPr>
          </a:p>
        </p:txBody>
      </p:sp>
      <p:sp>
        <p:nvSpPr>
          <p:cNvPr id="22" name="Oval 21"/>
          <p:cNvSpPr/>
          <p:nvPr/>
        </p:nvSpPr>
        <p:spPr>
          <a:xfrm>
            <a:off x="656041" y="836405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3" name="Oval 22"/>
          <p:cNvSpPr/>
          <p:nvPr/>
        </p:nvSpPr>
        <p:spPr>
          <a:xfrm>
            <a:off x="656041" y="709477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656041" y="77773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5" name="Oval 24"/>
          <p:cNvSpPr/>
          <p:nvPr/>
        </p:nvSpPr>
        <p:spPr>
          <a:xfrm>
            <a:off x="665531" y="634039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3446627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85775"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31174" y="4786546"/>
            <a:ext cx="6223788" cy="3903905"/>
          </a:xfrm>
          <a:prstGeom prst="rect">
            <a:avLst/>
          </a:prstGeom>
        </p:spPr>
        <p:txBody>
          <a:bodyPr wrap="square" lIns="101869" tIns="50935" rIns="101869" bIns="50935">
            <a:spAutoFit/>
          </a:bodyPr>
          <a:lstStyle/>
          <a:p>
            <a:pPr lvl="0"/>
            <a:r>
              <a:rPr lang="en-US" sz="1900" dirty="0">
                <a:latin typeface="Helvetica" pitchFamily="34" charset="0"/>
              </a:rPr>
              <a:t> </a:t>
            </a:r>
          </a:p>
          <a:p>
            <a:pPr marL="382059" indent="-382059">
              <a:buFont typeface="+mj-lt"/>
              <a:buAutoNum type="arabicPeriod" startAt="14"/>
            </a:pPr>
            <a:r>
              <a:rPr lang="en-US" sz="1900" b="1" dirty="0">
                <a:latin typeface="Helvetica" pitchFamily="34" charset="0"/>
              </a:rPr>
              <a:t>What caused the author of </a:t>
            </a:r>
            <a:r>
              <a:rPr lang="en-US" sz="1900" b="1" i="1" u="sng" dirty="0">
                <a:latin typeface="Helvetica" pitchFamily="34" charset="0"/>
              </a:rPr>
              <a:t>Ellis Island: The Hunt for Alois Hanousek</a:t>
            </a:r>
            <a:r>
              <a:rPr lang="en-US" sz="1900" b="1" dirty="0">
                <a:latin typeface="Helvetica" pitchFamily="34" charset="0"/>
              </a:rPr>
              <a:t> to travel to Ellis Island?  </a:t>
            </a:r>
            <a:endParaRPr lang="en-US" sz="1900" b="1" dirty="0" smtClean="0">
              <a:latin typeface="Helvetica" pitchFamily="34" charset="0"/>
            </a:endParaRPr>
          </a:p>
          <a:p>
            <a:endParaRPr lang="en-US" sz="1600" dirty="0">
              <a:latin typeface="Helvetica" pitchFamily="34" charset="0"/>
            </a:endParaRPr>
          </a:p>
          <a:p>
            <a:pPr marL="891471" lvl="1" indent="-382059">
              <a:buFont typeface="+mj-lt"/>
              <a:buAutoNum type="alphaUcPeriod"/>
            </a:pPr>
            <a:r>
              <a:rPr lang="en-US" sz="1700" dirty="0">
                <a:latin typeface="Helvetica" pitchFamily="34" charset="0"/>
              </a:rPr>
              <a:t>The author’s family is from </a:t>
            </a:r>
            <a:r>
              <a:rPr lang="en-US" sz="1700" dirty="0" err="1">
                <a:latin typeface="Helvetica" pitchFamily="34" charset="0"/>
              </a:rPr>
              <a:t>Kutna</a:t>
            </a:r>
            <a:r>
              <a:rPr lang="en-US" sz="1700" dirty="0">
                <a:latin typeface="Helvetica" pitchFamily="34" charset="0"/>
              </a:rPr>
              <a:t> Hora.</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The author’s father is an only child.</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The author hoped they would learn more about their family history. </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The author took a ferry trip past the Statue of Liberty.</a:t>
            </a:r>
          </a:p>
          <a:p>
            <a:pPr marL="361375" indent="-361375">
              <a:buFont typeface="+mj-lt"/>
              <a:buAutoNum type="alphaUcPeriod"/>
            </a:pPr>
            <a:endParaRPr lang="en-US" sz="1900" dirty="0">
              <a:latin typeface="Helvetica" pitchFamily="34" charset="0"/>
            </a:endParaRPr>
          </a:p>
          <a:p>
            <a:pPr marL="361375" indent="-361375">
              <a:buFont typeface="+mj-lt"/>
              <a:buAutoNum type="alphaUcPeriod"/>
            </a:pPr>
            <a:endParaRPr lang="en-US" sz="1900" dirty="0">
              <a:latin typeface="Helvetica" pitchFamily="34" charset="0"/>
            </a:endParaRPr>
          </a:p>
        </p:txBody>
      </p:sp>
      <p:sp>
        <p:nvSpPr>
          <p:cNvPr id="23" name="Oval 22"/>
          <p:cNvSpPr/>
          <p:nvPr/>
        </p:nvSpPr>
        <p:spPr>
          <a:xfrm>
            <a:off x="777241" y="3448594"/>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4" name="Oval 23"/>
          <p:cNvSpPr/>
          <p:nvPr/>
        </p:nvSpPr>
        <p:spPr>
          <a:xfrm>
            <a:off x="777241" y="168837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5" name="Oval 24"/>
          <p:cNvSpPr/>
          <p:nvPr/>
        </p:nvSpPr>
        <p:spPr>
          <a:xfrm>
            <a:off x="777241" y="244275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6" name="Oval 25"/>
          <p:cNvSpPr/>
          <p:nvPr/>
        </p:nvSpPr>
        <p:spPr>
          <a:xfrm>
            <a:off x="777241" y="2945674"/>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7" name="Oval 26"/>
          <p:cNvSpPr/>
          <p:nvPr/>
        </p:nvSpPr>
        <p:spPr>
          <a:xfrm>
            <a:off x="939009" y="7729399"/>
            <a:ext cx="242888" cy="239487"/>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8" name="Oval 27"/>
          <p:cNvSpPr/>
          <p:nvPr/>
        </p:nvSpPr>
        <p:spPr>
          <a:xfrm>
            <a:off x="939009" y="5925451"/>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9" name="Oval 28"/>
          <p:cNvSpPr/>
          <p:nvPr/>
        </p:nvSpPr>
        <p:spPr>
          <a:xfrm>
            <a:off x="939009" y="6492942"/>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30" name="Oval 29"/>
          <p:cNvSpPr/>
          <p:nvPr/>
        </p:nvSpPr>
        <p:spPr>
          <a:xfrm>
            <a:off x="949961" y="7007835"/>
            <a:ext cx="242888" cy="239487"/>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2369057963"/>
              </p:ext>
            </p:extLst>
          </p:nvPr>
        </p:nvGraphicFramePr>
        <p:xfrm>
          <a:off x="5334000" y="4187475"/>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dirty="0" smtClean="0"/>
                        <a:t>Explain events, procedures, ideas, or concepts in a historical, scientific, or technical text, including what happened and why, based on specific information in the text.</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8" name="Rectangle 17"/>
          <p:cNvSpPr/>
          <p:nvPr/>
        </p:nvSpPr>
        <p:spPr>
          <a:xfrm>
            <a:off x="604520" y="262393"/>
            <a:ext cx="6879022" cy="3842350"/>
          </a:xfrm>
          <a:prstGeom prst="rect">
            <a:avLst/>
          </a:prstGeom>
        </p:spPr>
        <p:txBody>
          <a:bodyPr wrap="square" lIns="101869" tIns="50935" rIns="101869" bIns="50935">
            <a:spAutoFit/>
          </a:bodyPr>
          <a:lstStyle/>
          <a:p>
            <a:pPr marL="361375" indent="-361375"/>
            <a:endParaRPr lang="en-US" sz="1900" dirty="0">
              <a:latin typeface="Helvetica" pitchFamily="34" charset="0"/>
              <a:cs typeface="Helvetica" pitchFamily="34" charset="0"/>
            </a:endParaRPr>
          </a:p>
          <a:p>
            <a:pPr marL="382059" indent="-382059">
              <a:buFont typeface="+mj-lt"/>
              <a:buAutoNum type="arabicPeriod" startAt="13"/>
            </a:pPr>
            <a:r>
              <a:rPr lang="en-US" sz="1900" b="1" dirty="0">
                <a:latin typeface="Helvetica" pitchFamily="34" charset="0"/>
              </a:rPr>
              <a:t>Why was it important that the author of </a:t>
            </a:r>
            <a:r>
              <a:rPr lang="en-US" sz="1900" b="1" i="1" u="sng" dirty="0">
                <a:latin typeface="Helvetica" pitchFamily="34" charset="0"/>
              </a:rPr>
              <a:t>Ellis Island: The Hunt for Alois Hanousek</a:t>
            </a:r>
            <a:r>
              <a:rPr lang="en-US" sz="1900" b="1" dirty="0">
                <a:latin typeface="Helvetica" pitchFamily="34" charset="0"/>
              </a:rPr>
              <a:t> searched other names when looking for great-grandfather’s last name? </a:t>
            </a:r>
            <a:endParaRPr lang="en-US" sz="1900" b="1" dirty="0" smtClean="0">
              <a:latin typeface="Helvetica" pitchFamily="34" charset="0"/>
            </a:endParaRPr>
          </a:p>
          <a:p>
            <a:endParaRPr lang="en-US" sz="1400" b="1" dirty="0">
              <a:latin typeface="Helvetica" pitchFamily="34" charset="0"/>
            </a:endParaRPr>
          </a:p>
          <a:p>
            <a:pPr marL="891471" lvl="1" indent="-382059">
              <a:buFont typeface="+mj-lt"/>
              <a:buAutoNum type="alphaUcPeriod"/>
            </a:pPr>
            <a:r>
              <a:rPr lang="en-US" sz="1700" dirty="0">
                <a:latin typeface="Helvetica" pitchFamily="34" charset="0"/>
              </a:rPr>
              <a:t>At the research center the author began searching the ships’ records.</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The name was spelled wrong at Ellis Island.</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He was a farmer and had $6.00 on him.</a:t>
            </a:r>
          </a:p>
          <a:p>
            <a:pPr marL="891471" lvl="1" indent="-382059">
              <a:buFont typeface="+mj-lt"/>
              <a:buAutoNum type="alphaUcPeriod"/>
            </a:pPr>
            <a:endParaRPr lang="en-US" sz="1700" dirty="0">
              <a:latin typeface="Helvetica" pitchFamily="34" charset="0"/>
            </a:endParaRPr>
          </a:p>
          <a:p>
            <a:pPr marL="891471" lvl="1" indent="-382059">
              <a:buFont typeface="+mj-lt"/>
              <a:buAutoNum type="alphaUcPeriod"/>
            </a:pPr>
            <a:r>
              <a:rPr lang="en-US" sz="1700" dirty="0">
                <a:latin typeface="Helvetica" pitchFamily="34" charset="0"/>
              </a:rPr>
              <a:t>The author will be making another trip to the Czech Republic.</a:t>
            </a:r>
          </a:p>
        </p:txBody>
      </p:sp>
    </p:spTree>
    <p:extLst>
      <p:ext uri="{BB962C8B-B14F-4D97-AF65-F5344CB8AC3E}">
        <p14:creationId xmlns:p14="http://schemas.microsoft.com/office/powerpoint/2010/main" val="8967439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781766688"/>
              </p:ext>
            </p:extLst>
          </p:nvPr>
        </p:nvGraphicFramePr>
        <p:xfrm>
          <a:off x="345441" y="251460"/>
          <a:ext cx="7043738" cy="4343369"/>
        </p:xfrm>
        <a:graphic>
          <a:graphicData uri="http://schemas.openxmlformats.org/drawingml/2006/table">
            <a:tbl>
              <a:tblPr firstRow="1" bandRow="1">
                <a:tableStyleId>{5940675A-B579-460E-94D1-54222C63F5DA}</a:tableStyleId>
              </a:tblPr>
              <a:tblGrid>
                <a:gridCol w="7043738"/>
              </a:tblGrid>
              <a:tr h="1196870">
                <a:tc>
                  <a:txBody>
                    <a:bodyPr/>
                    <a:lstStyle/>
                    <a:p>
                      <a:pPr marL="461963" marR="0" indent="-461963" algn="l" defTabSz="914400" rtl="0" eaLnBrk="1" fontAlgn="auto" latinLnBrk="0" hangingPunct="1">
                        <a:lnSpc>
                          <a:spcPct val="115000"/>
                        </a:lnSpc>
                        <a:spcBef>
                          <a:spcPts val="0"/>
                        </a:spcBef>
                        <a:spcAft>
                          <a:spcPts val="0"/>
                        </a:spcAft>
                        <a:buClrTx/>
                        <a:buSzTx/>
                        <a:buFontTx/>
                        <a:buNone/>
                        <a:tabLst/>
                        <a:defRPr/>
                      </a:pPr>
                      <a:r>
                        <a:rPr lang="en-US" sz="1500" b="1" dirty="0" smtClean="0">
                          <a:solidFill>
                            <a:schemeClr val="tx1"/>
                          </a:solidFill>
                        </a:rPr>
                        <a:t>15.</a:t>
                      </a:r>
                      <a:r>
                        <a:rPr lang="en-US" sz="1500" b="1" baseline="0" dirty="0" smtClean="0">
                          <a:solidFill>
                            <a:schemeClr val="tx1"/>
                          </a:solidFill>
                        </a:rPr>
                        <a:t> </a:t>
                      </a:r>
                      <a:r>
                        <a:rPr lang="en-US" sz="1500" b="1" kern="1200" dirty="0" smtClean="0">
                          <a:solidFill>
                            <a:srgbClr val="000000"/>
                          </a:solidFill>
                          <a:effectLst/>
                          <a:latin typeface="+mn-lt"/>
                          <a:ea typeface="Times New Roman"/>
                          <a:cs typeface="Arial"/>
                        </a:rPr>
                        <a:t>  </a:t>
                      </a:r>
                      <a:r>
                        <a:rPr lang="en-US" sz="1800" b="1" kern="1200" dirty="0" smtClean="0">
                          <a:solidFill>
                            <a:schemeClr val="tx1"/>
                          </a:solidFill>
                          <a:effectLst/>
                          <a:latin typeface="+mn-lt"/>
                          <a:ea typeface="Times New Roman"/>
                          <a:cs typeface="Arial"/>
                        </a:rPr>
                        <a:t>What is the main idea of the text,  </a:t>
                      </a:r>
                      <a:r>
                        <a:rPr lang="en-US" altLang="en-US" sz="1800" b="1" i="1" u="sng" dirty="0" smtClean="0">
                          <a:solidFill>
                            <a:schemeClr val="tx1"/>
                          </a:solidFill>
                          <a:latin typeface="Calibri" pitchFamily="34" charset="0"/>
                          <a:ea typeface="Calibri" pitchFamily="34" charset="0"/>
                        </a:rPr>
                        <a:t>Ellis Island: The Hunt for</a:t>
                      </a:r>
                    </a:p>
                    <a:p>
                      <a:pPr marL="341313" marR="0" indent="-341313" algn="l" defTabSz="914400" rtl="0" eaLnBrk="1" fontAlgn="auto" latinLnBrk="0" hangingPunct="1">
                        <a:lnSpc>
                          <a:spcPct val="115000"/>
                        </a:lnSpc>
                        <a:spcBef>
                          <a:spcPts val="0"/>
                        </a:spcBef>
                        <a:spcAft>
                          <a:spcPts val="0"/>
                        </a:spcAft>
                        <a:buClrTx/>
                        <a:buSzTx/>
                        <a:buFontTx/>
                        <a:buNone/>
                        <a:tabLst/>
                        <a:defRPr/>
                      </a:pPr>
                      <a:r>
                        <a:rPr lang="en-US" altLang="en-US" sz="1800" b="1" i="1" u="none" baseline="0" dirty="0" smtClean="0">
                          <a:solidFill>
                            <a:schemeClr val="tx1"/>
                          </a:solidFill>
                          <a:latin typeface="Calibri" pitchFamily="34" charset="0"/>
                          <a:ea typeface="Calibri" pitchFamily="34" charset="0"/>
                        </a:rPr>
                        <a:t>        </a:t>
                      </a:r>
                      <a:r>
                        <a:rPr lang="en-US" altLang="en-US" sz="1800" b="1" i="1" u="sng" dirty="0" err="1" smtClean="0">
                          <a:solidFill>
                            <a:schemeClr val="tx1"/>
                          </a:solidFill>
                          <a:latin typeface="Calibri" pitchFamily="34" charset="0"/>
                          <a:ea typeface="Calibri" pitchFamily="34" charset="0"/>
                        </a:rPr>
                        <a:t>Alois</a:t>
                      </a:r>
                      <a:r>
                        <a:rPr lang="en-US" altLang="en-US" sz="1800" b="1" i="1" u="sng" dirty="0" smtClean="0">
                          <a:solidFill>
                            <a:schemeClr val="tx1"/>
                          </a:solidFill>
                          <a:latin typeface="Calibri" pitchFamily="34" charset="0"/>
                          <a:ea typeface="Calibri" pitchFamily="34" charset="0"/>
                        </a:rPr>
                        <a:t> Hanousek</a:t>
                      </a:r>
                      <a:r>
                        <a:rPr lang="en-US" altLang="en-US" sz="1800" b="1" u="none" dirty="0" smtClean="0">
                          <a:solidFill>
                            <a:schemeClr val="tx1"/>
                          </a:solidFill>
                          <a:latin typeface="Calibri" pitchFamily="34" charset="0"/>
                          <a:ea typeface="Calibri" pitchFamily="34" charset="0"/>
                        </a:rPr>
                        <a:t>? Use</a:t>
                      </a:r>
                      <a:r>
                        <a:rPr lang="en-US" altLang="en-US" sz="1800" b="1" u="none" baseline="0" dirty="0" smtClean="0">
                          <a:solidFill>
                            <a:schemeClr val="tx1"/>
                          </a:solidFill>
                          <a:latin typeface="Calibri" pitchFamily="34" charset="0"/>
                          <a:ea typeface="Calibri" pitchFamily="34" charset="0"/>
                        </a:rPr>
                        <a:t> key details from the text to support your   </a:t>
                      </a:r>
                    </a:p>
                    <a:p>
                      <a:pPr marL="341313" marR="0" indent="-341313" algn="l" defTabSz="914400" rtl="0" eaLnBrk="1" fontAlgn="auto" latinLnBrk="0" hangingPunct="1">
                        <a:lnSpc>
                          <a:spcPct val="115000"/>
                        </a:lnSpc>
                        <a:spcBef>
                          <a:spcPts val="0"/>
                        </a:spcBef>
                        <a:spcAft>
                          <a:spcPts val="0"/>
                        </a:spcAft>
                        <a:buClrTx/>
                        <a:buSzTx/>
                        <a:buFontTx/>
                        <a:buNone/>
                        <a:tabLst/>
                        <a:defRPr/>
                      </a:pPr>
                      <a:r>
                        <a:rPr lang="en-US" altLang="en-US" sz="1800" b="1" u="none" baseline="0" dirty="0" smtClean="0">
                          <a:solidFill>
                            <a:schemeClr val="tx1"/>
                          </a:solidFill>
                          <a:latin typeface="Calibri" pitchFamily="34" charset="0"/>
                          <a:ea typeface="Calibri" pitchFamily="34" charset="0"/>
                        </a:rPr>
                        <a:t>       answer</a:t>
                      </a:r>
                      <a:r>
                        <a:rPr lang="en-US" altLang="en-US" sz="1500" b="1" u="none" baseline="0" dirty="0" smtClean="0">
                          <a:latin typeface="Calibri" pitchFamily="34" charset="0"/>
                          <a:ea typeface="Calibri" pitchFamily="34" charset="0"/>
                        </a:rPr>
                        <a:t>.                                                    </a:t>
                      </a:r>
                      <a:r>
                        <a:rPr lang="en-US" sz="1500" b="1" baseline="0" dirty="0" smtClean="0">
                          <a:solidFill>
                            <a:schemeClr val="tx1"/>
                          </a:solidFill>
                        </a:rPr>
                        <a:t>         </a:t>
                      </a:r>
                    </a:p>
                    <a:p>
                      <a:pPr marL="341313" marR="0" indent="-341313" algn="l" defTabSz="914400" rtl="0" eaLnBrk="1" fontAlgn="auto" latinLnBrk="0" hangingPunct="1">
                        <a:lnSpc>
                          <a:spcPct val="115000"/>
                        </a:lnSpc>
                        <a:spcBef>
                          <a:spcPts val="0"/>
                        </a:spcBef>
                        <a:spcAft>
                          <a:spcPts val="0"/>
                        </a:spcAft>
                        <a:buClrTx/>
                        <a:buSzTx/>
                        <a:buFontTx/>
                        <a:buNone/>
                        <a:tabLst/>
                        <a:defRPr/>
                      </a:pPr>
                      <a:r>
                        <a:rPr lang="en-US" sz="1500" b="0" baseline="0" dirty="0" smtClean="0">
                          <a:solidFill>
                            <a:schemeClr val="tx1"/>
                          </a:solidFill>
                        </a:rPr>
                        <a:t>                                                                                         </a:t>
                      </a:r>
                      <a:endParaRPr lang="en-US" sz="1900" b="1" baseline="0"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94729372"/>
              </p:ext>
            </p:extLst>
          </p:nvPr>
        </p:nvGraphicFramePr>
        <p:xfrm>
          <a:off x="340042" y="5257800"/>
          <a:ext cx="7043738" cy="4190206"/>
        </p:xfrm>
        <a:graphic>
          <a:graphicData uri="http://schemas.openxmlformats.org/drawingml/2006/table">
            <a:tbl>
              <a:tblPr firstRow="1" bandRow="1">
                <a:tableStyleId>{5940675A-B579-460E-94D1-54222C63F5DA}</a:tableStyleId>
              </a:tblPr>
              <a:tblGrid>
                <a:gridCol w="7043738"/>
              </a:tblGrid>
              <a:tr h="1158313">
                <a:tc>
                  <a:txBody>
                    <a:bodyPr/>
                    <a:lstStyle/>
                    <a:p>
                      <a:pPr marL="396875" marR="0" indent="-396875" algn="l">
                        <a:spcBef>
                          <a:spcPts val="0"/>
                        </a:spcBef>
                        <a:spcAft>
                          <a:spcPts val="0"/>
                        </a:spcAft>
                      </a:pPr>
                      <a:r>
                        <a:rPr lang="en-US" sz="1500" b="1" dirty="0" smtClean="0">
                          <a:solidFill>
                            <a:schemeClr val="tx1"/>
                          </a:solidFill>
                        </a:rPr>
                        <a:t>16.</a:t>
                      </a:r>
                      <a:r>
                        <a:rPr lang="en-US" sz="1500" b="1" baseline="0" dirty="0" smtClean="0">
                          <a:solidFill>
                            <a:schemeClr val="tx1"/>
                          </a:solidFill>
                        </a:rPr>
                        <a:t>    </a:t>
                      </a:r>
                      <a:r>
                        <a:rPr lang="en-US" sz="1800" b="1" baseline="0" dirty="0" smtClean="0">
                          <a:solidFill>
                            <a:schemeClr val="tx1"/>
                          </a:solidFill>
                        </a:rPr>
                        <a:t>What clues helped the narrator imagine what it might have been like to be an immigrant? Support your answer with details or examples from the text </a:t>
                      </a:r>
                      <a:r>
                        <a:rPr lang="en-US" sz="1800" b="1" i="1" u="sng" baseline="0" dirty="0" smtClean="0">
                          <a:solidFill>
                            <a:schemeClr val="tx1"/>
                          </a:solidFill>
                        </a:rPr>
                        <a:t>Ellis Island: The Hunt for Alois Hanousek</a:t>
                      </a:r>
                      <a:r>
                        <a:rPr lang="en-US" sz="1800" b="1" baseline="0" dirty="0" smtClean="0">
                          <a:solidFill>
                            <a:schemeClr val="tx1"/>
                          </a:solidFill>
                        </a:rPr>
                        <a:t>.</a:t>
                      </a:r>
                    </a:p>
                    <a:p>
                      <a:pPr marL="396875" marR="0" indent="-396875" algn="l">
                        <a:spcBef>
                          <a:spcPts val="0"/>
                        </a:spcBef>
                        <a:spcAft>
                          <a:spcPts val="0"/>
                        </a:spcAft>
                      </a:pPr>
                      <a:r>
                        <a:rPr lang="en-US" sz="1200" b="0" baseline="0" dirty="0" smtClean="0">
                          <a:solidFill>
                            <a:schemeClr val="tx1"/>
                          </a:solidFill>
                        </a:rPr>
                        <a:t>                                                                                                                                </a:t>
                      </a:r>
                      <a:endParaRPr lang="en-US" sz="1200" b="1"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43750724"/>
              </p:ext>
            </p:extLst>
          </p:nvPr>
        </p:nvGraphicFramePr>
        <p:xfrm>
          <a:off x="5029200" y="9230279"/>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dirty="0" smtClean="0"/>
                        <a:t>Explain events, procedures, ideas, or concepts in a historical, scientific, or technical text, including what happened and why, based on specific information in the text.</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352721990"/>
              </p:ext>
            </p:extLst>
          </p:nvPr>
        </p:nvGraphicFramePr>
        <p:xfrm>
          <a:off x="4876800" y="46482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and explain how it is supported by key details; summarize the text.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38293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583711737"/>
              </p:ext>
            </p:extLst>
          </p:nvPr>
        </p:nvGraphicFramePr>
        <p:xfrm>
          <a:off x="431801" y="656185"/>
          <a:ext cx="7043738" cy="5700783"/>
        </p:xfrm>
        <a:graphic>
          <a:graphicData uri="http://schemas.openxmlformats.org/drawingml/2006/table">
            <a:tbl>
              <a:tblPr firstRow="1" bandRow="1">
                <a:tableStyleId>{5940675A-B579-460E-94D1-54222C63F5DA}</a:tableStyleId>
              </a:tblPr>
              <a:tblGrid>
                <a:gridCol w="7043738"/>
              </a:tblGrid>
              <a:tr h="1309189">
                <a:tc>
                  <a:txBody>
                    <a:bodyPr/>
                    <a:lstStyle/>
                    <a:p>
                      <a:pPr marL="457200" indent="-457200">
                        <a:buAutoNum type="arabicPeriod" startAt="17"/>
                      </a:pPr>
                      <a:r>
                        <a:rPr lang="en-US" sz="2000" b="1" i="0" kern="1200" dirty="0" smtClean="0">
                          <a:solidFill>
                            <a:srgbClr val="000000"/>
                          </a:solidFill>
                          <a:effectLst/>
                          <a:latin typeface="+mn-lt"/>
                          <a:ea typeface="Times New Roman"/>
                          <a:cs typeface="Times New Roman"/>
                        </a:rPr>
                        <a:t>Write a brief paragraph supporting the opinion that it</a:t>
                      </a:r>
                      <a:r>
                        <a:rPr lang="en-US" sz="2000" b="1" i="0" kern="1200" baseline="0" dirty="0" smtClean="0">
                          <a:solidFill>
                            <a:srgbClr val="000000"/>
                          </a:solidFill>
                          <a:effectLst/>
                          <a:latin typeface="+mn-lt"/>
                          <a:ea typeface="Times New Roman"/>
                          <a:cs typeface="Times New Roman"/>
                        </a:rPr>
                        <a:t> is important to research about your ancestors.  Use details and examples from both passages as sources.            </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2000" b="0" i="1" kern="1200" baseline="0" dirty="0" smtClean="0">
                          <a:solidFill>
                            <a:schemeClr val="tx1"/>
                          </a:solidFill>
                          <a:effectLst/>
                          <a:latin typeface="+mn-lt"/>
                          <a:cs typeface="Times New Roman"/>
                        </a:rPr>
                        <a:t>      </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Writing Standard W.1b Opinion Writing</a:t>
                      </a:r>
                      <a:r>
                        <a:rPr kumimoji="0" lang="en-US" sz="1300" b="0" i="1" u="none" strike="noStrike" kern="1200" cap="none" spc="0" normalizeH="0" baseline="0" noProof="0" dirty="0" smtClean="0">
                          <a:ln>
                            <a:noFill/>
                          </a:ln>
                          <a:solidFill>
                            <a:prstClr val="black"/>
                          </a:solidFill>
                          <a:effectLst/>
                          <a:uLnTx/>
                          <a:uFillTx/>
                          <a:latin typeface="+mn-lt"/>
                          <a:ea typeface="Times New Roman"/>
                          <a:cs typeface="Times New Roman"/>
                        </a:rPr>
                        <a:t> - </a:t>
                      </a:r>
                      <a:r>
                        <a:rPr kumimoji="0" lang="en-US" sz="1300" b="0" i="1" u="none" strike="noStrike" kern="1200" cap="none" spc="0" normalizeH="0" baseline="0" noProof="0" dirty="0" smtClean="0">
                          <a:ln>
                            <a:noFill/>
                          </a:ln>
                          <a:solidFill>
                            <a:srgbClr val="000000"/>
                          </a:solidFill>
                          <a:effectLst/>
                          <a:uLnTx/>
                          <a:uFillTx/>
                          <a:latin typeface="+mn-lt"/>
                          <a:ea typeface="Times New Roman"/>
                          <a:cs typeface="Times New Roman"/>
                        </a:rPr>
                        <a:t>Target 6a</a:t>
                      </a:r>
                      <a:endParaRPr kumimoji="0" lang="en-US" sz="1300" b="0" i="1" u="none" strike="noStrike" kern="1200" cap="none" spc="0" normalizeH="0" baseline="0" noProof="0" dirty="0">
                        <a:ln>
                          <a:noFill/>
                        </a:ln>
                        <a:solidFill>
                          <a:prstClr val="black"/>
                        </a:solidFill>
                        <a:effectLst/>
                        <a:uLnTx/>
                        <a:uFillTx/>
                        <a:latin typeface="+mn-lt"/>
                        <a:ea typeface="Calibri"/>
                        <a:cs typeface="Times New Roman"/>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877">
                <a:tc>
                  <a:txBody>
                    <a:bodyPr/>
                    <a:lstStyle/>
                    <a:p>
                      <a:endParaRPr lang="en-US" sz="1500" dirty="0"/>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47697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121660856"/>
              </p:ext>
            </p:extLst>
          </p:nvPr>
        </p:nvGraphicFramePr>
        <p:xfrm>
          <a:off x="431801" y="652912"/>
          <a:ext cx="7043738" cy="4333415"/>
        </p:xfrm>
        <a:graphic>
          <a:graphicData uri="http://schemas.openxmlformats.org/drawingml/2006/table">
            <a:tbl>
              <a:tblPr firstRow="1" bandRow="1">
                <a:tableStyleId>{5940675A-B579-460E-94D1-54222C63F5DA}</a:tableStyleId>
              </a:tblPr>
              <a:tblGrid>
                <a:gridCol w="7043738"/>
              </a:tblGrid>
              <a:tr h="4333415">
                <a:tc>
                  <a:txBody>
                    <a:bodyPr/>
                    <a:lstStyle/>
                    <a:p>
                      <a:pPr marL="342900" marR="0" indent="-342900" algn="l" defTabSz="914400" rtl="0" eaLnBrk="1" fontAlgn="auto" latinLnBrk="0" hangingPunct="1">
                        <a:lnSpc>
                          <a:spcPct val="115000"/>
                        </a:lnSpc>
                        <a:spcBef>
                          <a:spcPts val="0"/>
                        </a:spcBef>
                        <a:spcAft>
                          <a:spcPts val="0"/>
                        </a:spcAft>
                        <a:buClrTx/>
                        <a:buSzTx/>
                        <a:buFontTx/>
                        <a:buAutoNum type="arabicPeriod" startAt="18"/>
                        <a:tabLst/>
                        <a:defRPr/>
                      </a:pPr>
                      <a:r>
                        <a:rPr lang="en-US" sz="1500" b="1" kern="1200" dirty="0" smtClean="0">
                          <a:solidFill>
                            <a:srgbClr val="000000"/>
                          </a:solidFill>
                          <a:effectLst/>
                          <a:latin typeface="Helvetica" panose="020B0604020202020204" pitchFamily="34" charset="0"/>
                          <a:ea typeface="Times New Roman"/>
                          <a:cs typeface="Helvetica" panose="020B0604020202020204" pitchFamily="34" charset="0"/>
                        </a:rPr>
                        <a:t>Read the paragraph below</a:t>
                      </a:r>
                      <a:r>
                        <a:rPr lang="en-US" sz="1500" kern="1200" dirty="0" smtClean="0">
                          <a:solidFill>
                            <a:srgbClr val="000000"/>
                          </a:solidFill>
                          <a:effectLst/>
                          <a:latin typeface="Helvetica" panose="020B0604020202020204" pitchFamily="34" charset="0"/>
                          <a:ea typeface="Times New Roman"/>
                          <a:cs typeface="Helvetica" panose="020B0604020202020204" pitchFamily="34" charset="0"/>
                        </a:rPr>
                        <a:t>.</a:t>
                      </a:r>
                      <a:r>
                        <a:rPr lang="en-US" sz="1500" b="1" dirty="0" smtClean="0">
                          <a:latin typeface="Helvetica" panose="020B0604020202020204" pitchFamily="34" charset="0"/>
                          <a:ea typeface="Times New Roman"/>
                          <a:cs typeface="Helvetica" panose="020B0604020202020204" pitchFamily="34" charset="0"/>
                        </a:rPr>
                        <a:t> Which is the correct way to reorder the sentences so that the opinion piece is in logical order? </a:t>
                      </a:r>
                    </a:p>
                    <a:p>
                      <a:pPr marL="0" marR="0" indent="0" algn="r" defTabSz="914400" rtl="0" eaLnBrk="1" fontAlgn="auto" latinLnBrk="0" hangingPunct="1">
                        <a:lnSpc>
                          <a:spcPct val="115000"/>
                        </a:lnSpc>
                        <a:spcBef>
                          <a:spcPts val="0"/>
                        </a:spcBef>
                        <a:spcAft>
                          <a:spcPts val="0"/>
                        </a:spcAft>
                        <a:buClrTx/>
                        <a:buSzTx/>
                        <a:buFontTx/>
                        <a:buNone/>
                        <a:tabLst/>
                        <a:defRPr/>
                      </a:pPr>
                      <a:r>
                        <a:rPr lang="en-US" sz="1000" b="0" i="1" dirty="0" smtClean="0">
                          <a:solidFill>
                            <a:schemeClr val="tx1"/>
                          </a:solidFill>
                          <a:latin typeface="Helvetica" panose="020B0604020202020204" pitchFamily="34" charset="0"/>
                          <a:ea typeface="Times New Roman"/>
                          <a:cs typeface="Helvetica" panose="020B0604020202020204" pitchFamily="34" charset="0"/>
                        </a:rPr>
                        <a:t>Revise a Text, text organization, W.4.1a, Target  6b</a:t>
                      </a:r>
                    </a:p>
                    <a:p>
                      <a:pPr marL="0" marR="0" indent="0" algn="l" defTabSz="914400" rtl="0" eaLnBrk="1" fontAlgn="auto" latinLnBrk="0" hangingPunct="1">
                        <a:lnSpc>
                          <a:spcPct val="115000"/>
                        </a:lnSpc>
                        <a:spcBef>
                          <a:spcPts val="0"/>
                        </a:spcBef>
                        <a:spcAft>
                          <a:spcPts val="0"/>
                        </a:spcAft>
                        <a:buClrTx/>
                        <a:buSzTx/>
                        <a:buFontTx/>
                        <a:buNone/>
                        <a:tabLst/>
                        <a:defRPr/>
                      </a:pPr>
                      <a:endParaRPr lang="en-US" sz="14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indent="0" algn="l">
                        <a:lnSpc>
                          <a:spcPct val="115000"/>
                        </a:lnSpc>
                        <a:spcBef>
                          <a:spcPts val="0"/>
                        </a:spcBef>
                        <a:spcAft>
                          <a:spcPts val="0"/>
                        </a:spcAft>
                        <a:buNone/>
                      </a:pP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(1)There</a:t>
                      </a:r>
                      <a:r>
                        <a:rPr lang="en-US" sz="1400" kern="1200" dirty="0" smtClean="0">
                          <a:solidFill>
                            <a:srgbClr val="00B0F0"/>
                          </a:solidFill>
                          <a:effectLst/>
                          <a:latin typeface="Helvetica" panose="020B0604020202020204" pitchFamily="34" charset="0"/>
                          <a:ea typeface="Times New Roman"/>
                          <a:cs typeface="Helvetica" panose="020B0604020202020204" pitchFamily="34" charset="0"/>
                        </a:rPr>
                        <a:t>,</a:t>
                      </a: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 Emily learned interesting facts about her grandfather and other people.  (2) On the boat back from the trip, she realized that it was nice to go to Ellis Island. (3) </a:t>
                      </a:r>
                      <a:r>
                        <a:rPr lang="en-US" sz="1400" dirty="0" smtClean="0">
                          <a:effectLst/>
                          <a:latin typeface="Helvetica" panose="020B0604020202020204" pitchFamily="34" charset="0"/>
                          <a:ea typeface="Times New Roman"/>
                          <a:cs typeface="Helvetica" panose="020B0604020202020204" pitchFamily="34" charset="0"/>
                        </a:rPr>
                        <a:t>In my opinion, Emily learned that keeping an open mind made for a better trip to Ellis Island.</a:t>
                      </a: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  (4) Not wanting to do what her family was doing, she instead discovered the Family Records Room.  (5) At first she was grumpy because she wanted to go to the Statue of Liberty and not another museum.   </a:t>
                      </a:r>
                    </a:p>
                    <a:p>
                      <a:pPr marL="0" marR="0" indent="0" algn="l">
                        <a:lnSpc>
                          <a:spcPct val="115000"/>
                        </a:lnSpc>
                        <a:spcBef>
                          <a:spcPts val="0"/>
                        </a:spcBef>
                        <a:spcAft>
                          <a:spcPts val="0"/>
                        </a:spcAft>
                        <a:buNone/>
                      </a:pPr>
                      <a:r>
                        <a:rPr lang="en-US" sz="1400" kern="1200" dirty="0" smtClean="0">
                          <a:solidFill>
                            <a:srgbClr val="000000"/>
                          </a:solidFill>
                          <a:effectLst/>
                          <a:latin typeface="Helvetica" panose="020B0604020202020204" pitchFamily="34" charset="0"/>
                          <a:ea typeface="Times New Roman"/>
                          <a:cs typeface="Helvetica" panose="020B0604020202020204" pitchFamily="34" charset="0"/>
                        </a:rPr>
                        <a:t>(6) She was so engrossed with what she was doing that she lost track of time and went to find her family</a:t>
                      </a:r>
                      <a:r>
                        <a:rPr lang="en-US" sz="15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n-US" sz="1500" b="0" dirty="0" smtClean="0">
                          <a:solidFill>
                            <a:schemeClr val="tx1"/>
                          </a:solidFill>
                          <a:latin typeface="Helvetica" panose="020B0604020202020204" pitchFamily="34" charset="0"/>
                          <a:cs typeface="Helvetica" panose="020B0604020202020204" pitchFamily="34" charset="0"/>
                        </a:rPr>
                        <a:t>                                      </a:t>
                      </a:r>
                    </a:p>
                    <a:p>
                      <a:pPr marL="0" marR="834390" algn="l" defTabSz="3713163">
                        <a:lnSpc>
                          <a:spcPct val="115000"/>
                        </a:lnSpc>
                        <a:spcBef>
                          <a:spcPts val="0"/>
                        </a:spcBef>
                        <a:spcAft>
                          <a:spcPts val="0"/>
                        </a:spcAft>
                        <a:tabLst>
                          <a:tab pos="5597525" algn="l"/>
                        </a:tabLst>
                      </a:pPr>
                      <a:endParaRPr lang="en-US" sz="1400" dirty="0" smtClean="0">
                        <a:effectLst/>
                        <a:latin typeface="Helvetica" panose="020B0604020202020204" pitchFamily="34" charset="0"/>
                        <a:ea typeface="Times New Roman"/>
                        <a:cs typeface="Helvetica" panose="020B0604020202020204" pitchFamily="34" charset="0"/>
                      </a:endParaRPr>
                    </a:p>
                    <a:p>
                      <a:pPr marL="0" marR="834390" algn="l" defTabSz="3713163">
                        <a:lnSpc>
                          <a:spcPct val="115000"/>
                        </a:lnSpc>
                        <a:spcBef>
                          <a:spcPts val="0"/>
                        </a:spcBef>
                        <a:spcAft>
                          <a:spcPts val="0"/>
                        </a:spcAft>
                        <a:tabLst>
                          <a:tab pos="5597525" algn="l"/>
                        </a:tabLst>
                      </a:pPr>
                      <a:r>
                        <a:rPr lang="en-US" sz="1400" baseline="0" dirty="0" smtClean="0">
                          <a:effectLst/>
                          <a:latin typeface="Helvetica" panose="020B0604020202020204" pitchFamily="34" charset="0"/>
                          <a:ea typeface="Times New Roman"/>
                          <a:cs typeface="Helvetica" panose="020B0604020202020204" pitchFamily="34" charset="0"/>
                        </a:rPr>
                        <a:t>Reorder </a:t>
                      </a:r>
                      <a:r>
                        <a:rPr lang="en-US" sz="1400" dirty="0" smtClean="0">
                          <a:effectLst/>
                          <a:latin typeface="Helvetica" panose="020B0604020202020204" pitchFamily="34" charset="0"/>
                          <a:ea typeface="Times New Roman"/>
                          <a:cs typeface="Helvetica" panose="020B0604020202020204" pitchFamily="34" charset="0"/>
                        </a:rPr>
                        <a:t>the sentences so that the opinion piece is in logical order.  </a:t>
                      </a:r>
                      <a:r>
                        <a:rPr lang="en-US" sz="1400" b="0" baseline="0" dirty="0" smtClean="0">
                          <a:solidFill>
                            <a:schemeClr val="tx1"/>
                          </a:solidFill>
                          <a:effectLst/>
                          <a:latin typeface="Helvetica" panose="020B0604020202020204" pitchFamily="34" charset="0"/>
                          <a:ea typeface="+mn-ea"/>
                          <a:cs typeface="Helvetica" panose="020B0604020202020204" pitchFamily="34" charset="0"/>
                        </a:rPr>
                        <a:t>                                                            </a:t>
                      </a:r>
                    </a:p>
                    <a:p>
                      <a:pPr marL="0" marR="834390" algn="l">
                        <a:lnSpc>
                          <a:spcPct val="115000"/>
                        </a:lnSpc>
                        <a:spcBef>
                          <a:spcPts val="0"/>
                        </a:spcBef>
                        <a:spcAft>
                          <a:spcPts val="0"/>
                        </a:spcAft>
                      </a:pPr>
                      <a:endParaRPr lang="en-US" sz="1200" b="1" dirty="0" smtClean="0">
                        <a:solidFill>
                          <a:schemeClr val="tx1"/>
                        </a:solidFill>
                      </a:endParaRPr>
                    </a:p>
                    <a:p>
                      <a:pPr marL="457200" indent="-457200">
                        <a:buNone/>
                      </a:pPr>
                      <a:endParaRPr lang="en-US" sz="1400" b="1" baseline="0" dirty="0" smtClean="0">
                        <a:solidFill>
                          <a:schemeClr val="tx1"/>
                        </a:solidFill>
                      </a:endParaRPr>
                    </a:p>
                    <a:p>
                      <a:r>
                        <a:rPr lang="en-US" sz="1500" dirty="0" smtClean="0">
                          <a:solidFill>
                            <a:schemeClr val="tx1"/>
                          </a:solidFill>
                        </a:rPr>
                        <a:t> </a:t>
                      </a:r>
                      <a:endParaRPr lang="en-US" sz="15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5" name="Rectangle 4"/>
          <p:cNvSpPr/>
          <p:nvPr/>
        </p:nvSpPr>
        <p:spPr>
          <a:xfrm>
            <a:off x="1036320" y="4324398"/>
            <a:ext cx="3100968" cy="1826414"/>
          </a:xfrm>
          <a:prstGeom prst="rect">
            <a:avLst/>
          </a:prstGeom>
          <a:noFill/>
        </p:spPr>
        <p:txBody>
          <a:bodyPr wrap="square" lIns="101869" tIns="50935" rIns="101869" bIns="50935">
            <a:spAutoFit/>
          </a:bodyPr>
          <a:lstStyle/>
          <a:p>
            <a:pPr fontAlgn="t"/>
            <a:r>
              <a:rPr lang="en-US" sz="1600" dirty="0"/>
              <a:t>A.      3, 5, 4, 1, 6, 2                         </a:t>
            </a:r>
          </a:p>
          <a:p>
            <a:pPr fontAlgn="t"/>
            <a:endParaRPr lang="en-US" sz="1600" dirty="0"/>
          </a:p>
          <a:p>
            <a:pPr fontAlgn="t"/>
            <a:r>
              <a:rPr lang="en-US" sz="1600" dirty="0"/>
              <a:t>B.       1, 2, 4, 6, 3, 5</a:t>
            </a:r>
          </a:p>
          <a:p>
            <a:pPr fontAlgn="t"/>
            <a:endParaRPr lang="en-US" sz="1600" dirty="0"/>
          </a:p>
          <a:p>
            <a:pPr fontAlgn="t"/>
            <a:r>
              <a:rPr lang="en-US" sz="1600" dirty="0"/>
              <a:t>C.       5, 2, 4, 1, 6, 3</a:t>
            </a:r>
          </a:p>
          <a:p>
            <a:pPr fontAlgn="t"/>
            <a:endParaRPr lang="en-US" sz="1600" dirty="0"/>
          </a:p>
          <a:p>
            <a:pPr fontAlgn="t"/>
            <a:r>
              <a:rPr lang="en-US" sz="1600" dirty="0"/>
              <a:t>D.       4, 1, 2, 5, 3, 6</a:t>
            </a:r>
          </a:p>
        </p:txBody>
      </p:sp>
      <p:sp>
        <p:nvSpPr>
          <p:cNvPr id="6" name="Rectangle 5"/>
          <p:cNvSpPr/>
          <p:nvPr/>
        </p:nvSpPr>
        <p:spPr>
          <a:xfrm>
            <a:off x="353432" y="1524000"/>
            <a:ext cx="7073528" cy="2263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t"/>
          <a:lstStyle/>
          <a:p>
            <a:endParaRPr lang="en-US" sz="1400" dirty="0">
              <a:solidFill>
                <a:schemeClr val="tx1"/>
              </a:solidFill>
            </a:endParaRPr>
          </a:p>
        </p:txBody>
      </p:sp>
      <p:sp>
        <p:nvSpPr>
          <p:cNvPr id="7" name="Oval 6"/>
          <p:cNvSpPr/>
          <p:nvPr/>
        </p:nvSpPr>
        <p:spPr>
          <a:xfrm>
            <a:off x="842807" y="43776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8" name="Oval 7"/>
          <p:cNvSpPr/>
          <p:nvPr/>
        </p:nvSpPr>
        <p:spPr>
          <a:xfrm>
            <a:off x="848173" y="47897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9" name="Oval 8"/>
          <p:cNvSpPr/>
          <p:nvPr/>
        </p:nvSpPr>
        <p:spPr>
          <a:xfrm>
            <a:off x="842521" y="52966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0" name="Oval 9"/>
          <p:cNvSpPr/>
          <p:nvPr/>
        </p:nvSpPr>
        <p:spPr>
          <a:xfrm>
            <a:off x="836869" y="58110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3696560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cxnSp>
        <p:nvCxnSpPr>
          <p:cNvPr id="10" name="Straight Connector 9"/>
          <p:cNvCxnSpPr/>
          <p:nvPr/>
        </p:nvCxnSpPr>
        <p:spPr>
          <a:xfrm>
            <a:off x="410117" y="48855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3850" y="4861561"/>
            <a:ext cx="7016750" cy="4802344"/>
          </a:xfrm>
          <a:prstGeom prst="rect">
            <a:avLst/>
          </a:prstGeom>
          <a:noFill/>
        </p:spPr>
        <p:txBody>
          <a:bodyPr wrap="square" lIns="107700" tIns="53850" rIns="107700" bIns="53850">
            <a:spAutoFit/>
          </a:bodyPr>
          <a:lstStyle/>
          <a:p>
            <a:r>
              <a:rPr lang="en-US" sz="1800" b="1" dirty="0">
                <a:latin typeface="Helvetica" panose="020B0604020202020204" pitchFamily="34" charset="0"/>
                <a:cs typeface="Helvetica" pitchFamily="34" charset="0"/>
              </a:rPr>
              <a:t>20. Read the paragraph below.       </a:t>
            </a:r>
            <a:endParaRPr lang="en-US" sz="1800" b="1" dirty="0" smtClean="0">
              <a:latin typeface="Helvetica" panose="020B0604020202020204" pitchFamily="34" charset="0"/>
              <a:cs typeface="Helvetica" pitchFamily="34" charset="0"/>
            </a:endParaRPr>
          </a:p>
          <a:p>
            <a:pPr algn="r"/>
            <a:r>
              <a:rPr lang="en-US" sz="1100" dirty="0" smtClean="0">
                <a:latin typeface="Helvetica" panose="020B0604020202020204" pitchFamily="34" charset="0"/>
                <a:cs typeface="Helvetica" panose="020B0604020202020204" pitchFamily="34" charset="0"/>
              </a:rPr>
              <a:t>L.4.2.c, Linking Sentences, Edit and Clarify Target 9, </a:t>
            </a:r>
            <a:endParaRPr lang="en-US" sz="1100" dirty="0">
              <a:latin typeface="Helvetica" panose="020B0604020202020204" pitchFamily="34" charset="0"/>
              <a:cs typeface="Helvetica" panose="020B0604020202020204" pitchFamily="34" charset="0"/>
            </a:endParaRPr>
          </a:p>
          <a:p>
            <a:r>
              <a:rPr lang="en-US" sz="1800" dirty="0" smtClean="0">
                <a:latin typeface="Helvetica" panose="020B0604020202020204" pitchFamily="34" charset="0"/>
                <a:cs typeface="Helvetica" panose="020B0604020202020204" pitchFamily="34" charset="0"/>
              </a:rPr>
              <a:t>“</a:t>
            </a:r>
            <a:r>
              <a:rPr lang="en-US" sz="1800" dirty="0">
                <a:latin typeface="Helvetica" panose="020B0604020202020204" pitchFamily="34" charset="0"/>
                <a:cs typeface="Helvetica" panose="020B0604020202020204" pitchFamily="34" charset="0"/>
              </a:rPr>
              <a:t>Oh my gosh, Dad!”  squealed Max.  “They have an exhibit all about maps!”  </a:t>
            </a:r>
            <a:r>
              <a:rPr lang="en-US" sz="1800" i="1" u="sng" dirty="0">
                <a:latin typeface="Helvetica" panose="020B0604020202020204" pitchFamily="34" charset="0"/>
                <a:cs typeface="Helvetica" panose="020B0604020202020204" pitchFamily="34" charset="0"/>
              </a:rPr>
              <a:t>Max loved maps.  Emily did not. </a:t>
            </a:r>
            <a:r>
              <a:rPr lang="en-US" sz="1800" dirty="0">
                <a:latin typeface="Helvetica" panose="020B0604020202020204" pitchFamily="34" charset="0"/>
                <a:cs typeface="Helvetica" panose="020B0604020202020204" pitchFamily="34" charset="0"/>
              </a:rPr>
              <a:t> The thought of spending two hours watching Max coo over 100-year-old maps made Emily fear she would actually fall asleep where she stood.</a:t>
            </a:r>
          </a:p>
          <a:p>
            <a:r>
              <a:rPr lang="en-US" sz="1800" dirty="0">
                <a:latin typeface="Helvetica" panose="020B0604020202020204" pitchFamily="34" charset="0"/>
                <a:cs typeface="Helvetica" panose="020B0604020202020204" pitchFamily="34" charset="0"/>
              </a:rPr>
              <a:t> </a:t>
            </a:r>
          </a:p>
          <a:p>
            <a:r>
              <a:rPr lang="en-US" sz="1600" b="1" dirty="0">
                <a:latin typeface="Helvetica" panose="020B0604020202020204" pitchFamily="34" charset="0"/>
                <a:cs typeface="Helvetica" panose="020B0604020202020204" pitchFamily="34" charset="0"/>
              </a:rPr>
              <a:t>Look at the underlined sentences.  Choose the correct response that correctly uses a comma and conjunction to combine these two sentences into a compound sentence.</a:t>
            </a:r>
          </a:p>
          <a:p>
            <a:endParaRPr lang="en-US" sz="19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Max loved maps but, Emily did not.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Max loved maps and Emily did not.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Max loved maps, and, Emily did not.</a:t>
            </a:r>
          </a:p>
          <a:p>
            <a:pPr marL="839896" indent="-361390">
              <a:buFont typeface="+mj-lt"/>
              <a:buAutoNum type="alphaUcPeriod"/>
            </a:pPr>
            <a:endParaRPr lang="en-US" sz="1700" dirty="0">
              <a:latin typeface="Helvetica" pitchFamily="34" charset="0"/>
              <a:cs typeface="Helvetica" pitchFamily="34" charset="0"/>
            </a:endParaRPr>
          </a:p>
          <a:p>
            <a:pPr marL="839896" indent="-361390">
              <a:buFont typeface="+mj-lt"/>
              <a:buAutoNum type="alphaUcPeriod"/>
            </a:pPr>
            <a:r>
              <a:rPr lang="en-US" sz="1700" dirty="0">
                <a:latin typeface="Helvetica" pitchFamily="34" charset="0"/>
                <a:cs typeface="Helvetica" pitchFamily="34" charset="0"/>
              </a:rPr>
              <a:t>Max loved maps, but Emily did not.</a:t>
            </a:r>
          </a:p>
        </p:txBody>
      </p:sp>
      <p:sp>
        <p:nvSpPr>
          <p:cNvPr id="3" name="Rectangle 2"/>
          <p:cNvSpPr/>
          <p:nvPr/>
        </p:nvSpPr>
        <p:spPr>
          <a:xfrm>
            <a:off x="323850" y="152400"/>
            <a:ext cx="7103110" cy="4550240"/>
          </a:xfrm>
          <a:prstGeom prst="rect">
            <a:avLst/>
          </a:prstGeom>
        </p:spPr>
        <p:txBody>
          <a:bodyPr wrap="square" lIns="101874" tIns="50937" rIns="101874" bIns="50937">
            <a:spAutoFit/>
          </a:bodyPr>
          <a:lstStyle/>
          <a:p>
            <a:r>
              <a:rPr lang="en-US" sz="1800" b="1" dirty="0">
                <a:latin typeface="Helvetica" panose="020B0604020202020204" pitchFamily="34" charset="0"/>
                <a:cs typeface="Helvetica" pitchFamily="34" charset="0"/>
              </a:rPr>
              <a:t>19. Read the paragraph below.              </a:t>
            </a:r>
            <a:endParaRPr lang="en-US" sz="1800" b="1" dirty="0" smtClean="0">
              <a:latin typeface="Helvetica" panose="020B0604020202020204" pitchFamily="34" charset="0"/>
              <a:cs typeface="Helvetica" pitchFamily="34" charset="0"/>
            </a:endParaRPr>
          </a:p>
          <a:p>
            <a:pPr algn="r"/>
            <a:r>
              <a:rPr lang="en-US" sz="1100" dirty="0" smtClean="0">
                <a:latin typeface="Helvetica" panose="020B0604020202020204" pitchFamily="34" charset="0"/>
                <a:cs typeface="Helvetica" panose="020B0604020202020204" pitchFamily="34" charset="0"/>
              </a:rPr>
              <a:t> </a:t>
            </a:r>
            <a:r>
              <a:rPr lang="en-US" sz="1100" dirty="0">
                <a:latin typeface="Helvetica" panose="020B0604020202020204" pitchFamily="34" charset="0"/>
                <a:cs typeface="Helvetica" panose="020B0604020202020204" pitchFamily="34" charset="0"/>
              </a:rPr>
              <a:t>L.4.3.a, </a:t>
            </a:r>
            <a:r>
              <a:rPr lang="en-US" sz="1100" dirty="0" smtClean="0">
                <a:latin typeface="Helvetica" panose="020B0604020202020204" pitchFamily="34" charset="0"/>
                <a:cs typeface="Helvetica" panose="020B0604020202020204" pitchFamily="34" charset="0"/>
              </a:rPr>
              <a:t>L.4.6, Language Use of Accurate Words,  Target 8,  </a:t>
            </a:r>
            <a:endParaRPr lang="en-US" sz="1100" dirty="0">
              <a:latin typeface="Helvetica" panose="020B0604020202020204" pitchFamily="34" charset="0"/>
              <a:cs typeface="Helvetica" panose="020B0604020202020204" pitchFamily="34" charset="0"/>
            </a:endParaRPr>
          </a:p>
          <a:p>
            <a:endParaRPr lang="en-US" sz="1100" dirty="0">
              <a:latin typeface="Helvetica" panose="020B0604020202020204" pitchFamily="34" charset="0"/>
              <a:cs typeface="Helvetica" panose="020B0604020202020204" pitchFamily="34" charset="0"/>
            </a:endParaRPr>
          </a:p>
          <a:p>
            <a:r>
              <a:rPr lang="en-US" sz="1600" i="1" dirty="0">
                <a:latin typeface="Helvetica" panose="020B0604020202020204" pitchFamily="34" charset="0"/>
                <a:cs typeface="Helvetica" panose="020B0604020202020204" pitchFamily="34" charset="0"/>
              </a:rPr>
              <a:t>She was so </a:t>
            </a:r>
            <a:r>
              <a:rPr lang="en-US" sz="1600" b="1" i="1" u="sng" dirty="0">
                <a:latin typeface="Helvetica" panose="020B0604020202020204" pitchFamily="34" charset="0"/>
                <a:cs typeface="Helvetica" panose="020B0604020202020204" pitchFamily="34" charset="0"/>
              </a:rPr>
              <a:t>engrossed</a:t>
            </a:r>
            <a:r>
              <a:rPr lang="en-US" sz="1600" i="1" dirty="0">
                <a:latin typeface="Helvetica" panose="020B0604020202020204" pitchFamily="34" charset="0"/>
                <a:cs typeface="Helvetica" panose="020B0604020202020204" pitchFamily="34" charset="0"/>
              </a:rPr>
              <a:t> that she forgot the time, and was shocked to hear the announcement:  “It is four o’clock.  The last boat leaves in five minutes.”  Emily looked up, and saw that the hall was nearly empty.  Her family was nowhere to be seen.  She ran down the hall, peering into the exhibit rooms, bathrooms and the coat check.</a:t>
            </a:r>
            <a:endParaRPr lang="en-US" sz="1600" dirty="0">
              <a:latin typeface="Helvetica" panose="020B0604020202020204" pitchFamily="34" charset="0"/>
              <a:cs typeface="Helvetica" panose="020B0604020202020204" pitchFamily="34" charset="0"/>
            </a:endParaRPr>
          </a:p>
          <a:p>
            <a:endParaRPr lang="en-US" sz="900" dirty="0"/>
          </a:p>
          <a:p>
            <a:r>
              <a:rPr lang="en-US" sz="1600" b="1" dirty="0">
                <a:latin typeface="Helvetica" panose="020B0604020202020204" pitchFamily="34" charset="0"/>
                <a:cs typeface="Helvetica" panose="020B0604020202020204" pitchFamily="34" charset="0"/>
              </a:rPr>
              <a:t>Choose a word to replace “</a:t>
            </a:r>
            <a:r>
              <a:rPr lang="en-US" sz="1600" b="1" u="sng" dirty="0">
                <a:latin typeface="Helvetica" panose="020B0604020202020204" pitchFamily="34" charset="0"/>
                <a:cs typeface="Helvetica" panose="020B0604020202020204" pitchFamily="34" charset="0"/>
              </a:rPr>
              <a:t>engrossed</a:t>
            </a:r>
            <a:r>
              <a:rPr lang="en-US" sz="1600" b="1" dirty="0">
                <a:latin typeface="Helvetica" panose="020B0604020202020204" pitchFamily="34" charset="0"/>
                <a:cs typeface="Helvetica" panose="020B0604020202020204" pitchFamily="34" charset="0"/>
              </a:rPr>
              <a:t>” that could also work in the text. </a:t>
            </a:r>
            <a:endParaRPr lang="en-US" sz="1600" b="1" dirty="0">
              <a:solidFill>
                <a:srgbClr val="FF0000"/>
              </a:solidFill>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smtClean="0">
                <a:latin typeface="Helvetica" pitchFamily="34" charset="0"/>
                <a:cs typeface="Helvetica" pitchFamily="34" charset="0"/>
              </a:rPr>
              <a:t>bored</a:t>
            </a:r>
            <a:endParaRPr lang="en-US" sz="1800"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smtClean="0">
                <a:latin typeface="Helvetica" pitchFamily="34" charset="0"/>
                <a:cs typeface="Helvetica" pitchFamily="34" charset="0"/>
              </a:rPr>
              <a:t>fascinated</a:t>
            </a:r>
            <a:endParaRPr lang="en-US" sz="1800"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smtClean="0">
                <a:latin typeface="Helvetica" pitchFamily="34" charset="0"/>
                <a:cs typeface="Helvetica" pitchFamily="34" charset="0"/>
              </a:rPr>
              <a:t>disgusted</a:t>
            </a:r>
            <a:endParaRPr lang="en-US" sz="1800" dirty="0">
              <a:latin typeface="Helvetica" pitchFamily="34" charset="0"/>
              <a:cs typeface="Helvetica" pitchFamily="34" charset="0"/>
            </a:endParaRPr>
          </a:p>
          <a:p>
            <a:pPr marL="844917" indent="-361390">
              <a:buFont typeface="+mj-lt"/>
              <a:buAutoNum type="alphaUcPeriod"/>
            </a:pPr>
            <a:endParaRPr lang="en-US" sz="1800" dirty="0">
              <a:latin typeface="Helvetica" pitchFamily="34" charset="0"/>
              <a:cs typeface="Helvetica" pitchFamily="34" charset="0"/>
            </a:endParaRPr>
          </a:p>
          <a:p>
            <a:pPr marL="844917" indent="-361390">
              <a:buFont typeface="+mj-lt"/>
              <a:buAutoNum type="alphaUcPeriod"/>
            </a:pPr>
            <a:r>
              <a:rPr lang="en-US" sz="1800" dirty="0" smtClean="0">
                <a:latin typeface="Helvetica" pitchFamily="34" charset="0"/>
                <a:cs typeface="Helvetica" pitchFamily="34" charset="0"/>
              </a:rPr>
              <a:t>happy</a:t>
            </a:r>
            <a:endParaRPr lang="en-US" sz="1800" dirty="0">
              <a:latin typeface="Helvetica" pitchFamily="34" charset="0"/>
              <a:cs typeface="Helvetica" pitchFamily="34" charset="0"/>
            </a:endParaRPr>
          </a:p>
        </p:txBody>
      </p:sp>
      <p:sp>
        <p:nvSpPr>
          <p:cNvPr id="15" name="Oval 14"/>
          <p:cNvSpPr/>
          <p:nvPr/>
        </p:nvSpPr>
        <p:spPr>
          <a:xfrm>
            <a:off x="582166" y="330163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84462" y="273157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1585" y="38409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8" name="Oval 17"/>
          <p:cNvSpPr/>
          <p:nvPr/>
        </p:nvSpPr>
        <p:spPr>
          <a:xfrm>
            <a:off x="578814" y="43676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71585" y="8229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91579" y="774920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78814" y="88392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4" name="Oval 13"/>
          <p:cNvSpPr/>
          <p:nvPr/>
        </p:nvSpPr>
        <p:spPr>
          <a:xfrm>
            <a:off x="578814" y="9296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 name="Rectangle 1"/>
          <p:cNvSpPr/>
          <p:nvPr/>
        </p:nvSpPr>
        <p:spPr>
          <a:xfrm>
            <a:off x="280669" y="5365230"/>
            <a:ext cx="7059929"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80670" y="762000"/>
            <a:ext cx="7059929"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7273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2" name="TextBox 1"/>
          <p:cNvSpPr txBox="1"/>
          <p:nvPr/>
        </p:nvSpPr>
        <p:spPr>
          <a:xfrm>
            <a:off x="658576" y="6545944"/>
            <a:ext cx="6396038" cy="983420"/>
          </a:xfrm>
          <a:prstGeom prst="rect">
            <a:avLst/>
          </a:prstGeom>
          <a:noFill/>
        </p:spPr>
        <p:txBody>
          <a:bodyPr wrap="square" lIns="96371" tIns="48186" rIns="96371" bIns="48186"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8"/>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240912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93438550"/>
              </p:ext>
            </p:extLst>
          </p:nvPr>
        </p:nvGraphicFramePr>
        <p:xfrm>
          <a:off x="431800" y="4087933"/>
          <a:ext cx="6649720" cy="3921777"/>
        </p:xfrm>
        <a:graphic>
          <a:graphicData uri="http://schemas.openxmlformats.org/drawingml/2006/table">
            <a:tbl>
              <a:tblPr firstRow="1" bandRow="1">
                <a:tableStyleId>{5940675A-B579-460E-94D1-54222C63F5DA}</a:tableStyleId>
              </a:tblPr>
              <a:tblGrid>
                <a:gridCol w="604520"/>
                <a:gridCol w="3459480"/>
                <a:gridCol w="527369"/>
                <a:gridCol w="629917"/>
                <a:gridCol w="737554"/>
                <a:gridCol w="690880"/>
              </a:tblGrid>
              <a:tr h="280199">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dirty="0" smtClean="0"/>
                        <a:t>Informational Text                 </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9 </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detail best summarizes why the author had a blank space on his family tree?</a:t>
                      </a:r>
                      <a:r>
                        <a:rPr kumimoji="0" lang="en-US" sz="11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RI.4.1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10</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information best supports the reason why the author said it looks like they would be making another trip to the Czech Republic? RI.4.1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11</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Why did the author most likely say, “I imagined that these things made it easier to be a stranger in a strange, new land”? RI.4.2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clues help to identify why some of the immigrants in the photographs were sad? RI.4.2</a:t>
                      </a:r>
                      <a:endPar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598715">
                <a:tc>
                  <a:txBody>
                    <a:bodyPr/>
                    <a:lstStyle/>
                    <a:p>
                      <a:pPr algn="ctr">
                        <a:lnSpc>
                          <a:spcPct val="100000"/>
                        </a:lnSpc>
                        <a:spcAft>
                          <a:spcPts val="0"/>
                        </a:spcAft>
                      </a:pPr>
                      <a:r>
                        <a:rPr lang="en-US" sz="1100" b="1" dirty="0" smtClean="0"/>
                        <a:t>13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rPr>
                        <a:t>Why was it important that the author of </a:t>
                      </a:r>
                      <a:r>
                        <a:rPr kumimoji="0" lang="en-US" sz="1100" b="1" i="1" u="sng" strike="noStrike" kern="1200" cap="none" spc="0" normalizeH="0" baseline="0" noProof="0" dirty="0" smtClean="0">
                          <a:ln>
                            <a:noFill/>
                          </a:ln>
                          <a:solidFill>
                            <a:schemeClr val="tx1"/>
                          </a:solidFill>
                          <a:effectLst/>
                          <a:uLnTx/>
                          <a:uFillTx/>
                          <a:latin typeface="+mn-lt"/>
                        </a:rPr>
                        <a:t>Ellis Island: The Hunt for </a:t>
                      </a:r>
                      <a:r>
                        <a:rPr kumimoji="0" lang="en-US" sz="1100" b="1" i="1" u="sng" strike="noStrike" kern="1200" cap="none" spc="0" normalizeH="0" baseline="0" noProof="0" dirty="0" err="1" smtClean="0">
                          <a:ln>
                            <a:noFill/>
                          </a:ln>
                          <a:solidFill>
                            <a:schemeClr val="tx1"/>
                          </a:solidFill>
                          <a:effectLst/>
                          <a:uLnTx/>
                          <a:uFillTx/>
                          <a:latin typeface="+mn-lt"/>
                        </a:rPr>
                        <a:t>Alois</a:t>
                      </a:r>
                      <a:r>
                        <a:rPr kumimoji="0" lang="en-US" sz="1100" b="1" i="1" u="sng" strike="noStrike" kern="1200" cap="none" spc="0" normalizeH="0" baseline="0" noProof="0" dirty="0" smtClean="0">
                          <a:ln>
                            <a:noFill/>
                          </a:ln>
                          <a:solidFill>
                            <a:schemeClr val="tx1"/>
                          </a:solidFill>
                          <a:effectLst/>
                          <a:uLnTx/>
                          <a:uFillTx/>
                          <a:latin typeface="+mn-lt"/>
                        </a:rPr>
                        <a:t> </a:t>
                      </a:r>
                      <a:r>
                        <a:rPr kumimoji="0" lang="en-US" sz="1100" b="1" i="1" u="sng" strike="noStrike" kern="1200" cap="none" spc="0" normalizeH="0" baseline="0" noProof="0" dirty="0" err="1" smtClean="0">
                          <a:ln>
                            <a:noFill/>
                          </a:ln>
                          <a:solidFill>
                            <a:schemeClr val="tx1"/>
                          </a:solidFill>
                          <a:effectLst/>
                          <a:uLnTx/>
                          <a:uFillTx/>
                          <a:latin typeface="+mn-lt"/>
                        </a:rPr>
                        <a:t>Hanousek</a:t>
                      </a:r>
                      <a:r>
                        <a:rPr kumimoji="0" lang="en-US" sz="1100" b="0" i="1" u="none" strike="noStrike" kern="1200" cap="none" spc="0" normalizeH="0" baseline="0" noProof="0" dirty="0" smtClean="0">
                          <a:ln>
                            <a:noFill/>
                          </a:ln>
                          <a:solidFill>
                            <a:schemeClr val="tx1"/>
                          </a:solidFill>
                          <a:effectLst/>
                          <a:uLnTx/>
                          <a:uFillTx/>
                          <a:latin typeface="+mn-lt"/>
                        </a:rPr>
                        <a:t> </a:t>
                      </a:r>
                      <a:r>
                        <a:rPr kumimoji="0" lang="en-US" sz="1100" b="0" i="0" u="none" strike="noStrike" kern="1200" cap="none" spc="0" normalizeH="0" baseline="0" noProof="0" dirty="0" smtClean="0">
                          <a:ln>
                            <a:noFill/>
                          </a:ln>
                          <a:solidFill>
                            <a:schemeClr val="tx1"/>
                          </a:solidFill>
                          <a:effectLst/>
                          <a:uLnTx/>
                          <a:uFillTx/>
                          <a:latin typeface="+mn-lt"/>
                        </a:rPr>
                        <a:t>searched other names when looking for great-grandfather’s last name? RI.4.3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14</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rPr>
                        <a:t>What caused the author of </a:t>
                      </a:r>
                      <a:r>
                        <a:rPr kumimoji="0" lang="en-US" sz="1100" b="1" i="1" u="sng" strike="noStrike" kern="1200" cap="none" spc="0" normalizeH="0" baseline="0" noProof="0" dirty="0" smtClean="0">
                          <a:ln>
                            <a:noFill/>
                          </a:ln>
                          <a:solidFill>
                            <a:schemeClr val="tx1"/>
                          </a:solidFill>
                          <a:effectLst/>
                          <a:uLnTx/>
                          <a:uFillTx/>
                          <a:latin typeface="+mn-lt"/>
                        </a:rPr>
                        <a:t>Ellis Island: The Hunt for Alois Hanousek</a:t>
                      </a:r>
                      <a:r>
                        <a:rPr kumimoji="0" lang="en-US" sz="1100" b="0" i="1" u="none" strike="noStrike" kern="1200" cap="none" spc="0" normalizeH="0" baseline="0" noProof="0" dirty="0" smtClean="0">
                          <a:ln>
                            <a:noFill/>
                          </a:ln>
                          <a:solidFill>
                            <a:schemeClr val="tx1"/>
                          </a:solidFill>
                          <a:effectLst/>
                          <a:uLnTx/>
                          <a:uFillTx/>
                          <a:latin typeface="+mn-lt"/>
                        </a:rPr>
                        <a:t> </a:t>
                      </a:r>
                      <a:r>
                        <a:rPr kumimoji="0" lang="en-US" sz="1100" b="0" i="0" u="none" strike="noStrike" kern="1200" cap="none" spc="0" normalizeH="0" baseline="0" noProof="0" dirty="0" smtClean="0">
                          <a:ln>
                            <a:noFill/>
                          </a:ln>
                          <a:solidFill>
                            <a:schemeClr val="tx1"/>
                          </a:solidFill>
                          <a:effectLst/>
                          <a:uLnTx/>
                          <a:uFillTx/>
                          <a:latin typeface="+mn-lt"/>
                        </a:rPr>
                        <a:t>to travel to Ellis Island?  RI.4.3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i="1"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15</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ea typeface="Calibri"/>
                          <a:cs typeface="Times New Roman"/>
                        </a:rPr>
                        <a:t>What is the main idea of the text</a:t>
                      </a:r>
                      <a:r>
                        <a:rPr lang="en-US" sz="1100" b="1" u="none" dirty="0" smtClean="0">
                          <a:solidFill>
                            <a:schemeClr val="tx1"/>
                          </a:solidFill>
                          <a:latin typeface="+mn-lt"/>
                          <a:ea typeface="Calibri"/>
                          <a:cs typeface="Times New Roman"/>
                        </a:rPr>
                        <a:t>, </a:t>
                      </a:r>
                      <a:r>
                        <a:rPr lang="en-US" sz="1100" b="1" i="1" u="sng" dirty="0" smtClean="0">
                          <a:solidFill>
                            <a:schemeClr val="tx1"/>
                          </a:solidFill>
                          <a:latin typeface="+mn-lt"/>
                          <a:ea typeface="Calibri"/>
                          <a:cs typeface="Times New Roman"/>
                        </a:rPr>
                        <a:t>Ellis Island: The Hunt for</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b="1" i="1" u="sng" dirty="0" err="1" smtClean="0">
                          <a:solidFill>
                            <a:schemeClr val="tx1"/>
                          </a:solidFill>
                          <a:latin typeface="+mn-lt"/>
                          <a:ea typeface="Calibri"/>
                          <a:cs typeface="Times New Roman"/>
                        </a:rPr>
                        <a:t>Alois</a:t>
                      </a:r>
                      <a:r>
                        <a:rPr lang="en-US" sz="1100" b="1" i="1" u="sng" dirty="0" smtClean="0">
                          <a:solidFill>
                            <a:schemeClr val="tx1"/>
                          </a:solidFill>
                          <a:latin typeface="+mn-lt"/>
                          <a:ea typeface="Calibri"/>
                          <a:cs typeface="Times New Roman"/>
                        </a:rPr>
                        <a:t> </a:t>
                      </a:r>
                      <a:r>
                        <a:rPr lang="en-US" sz="1100" b="1" i="1" u="sng" dirty="0" err="1" smtClean="0">
                          <a:solidFill>
                            <a:schemeClr val="tx1"/>
                          </a:solidFill>
                          <a:latin typeface="+mn-lt"/>
                          <a:ea typeface="Calibri"/>
                          <a:cs typeface="Times New Roman"/>
                        </a:rPr>
                        <a:t>Hanousek</a:t>
                      </a:r>
                      <a:r>
                        <a:rPr lang="en-US" sz="1100" b="0" dirty="0" smtClean="0">
                          <a:solidFill>
                            <a:schemeClr val="tx1"/>
                          </a:solidFill>
                          <a:latin typeface="+mn-lt"/>
                          <a:ea typeface="Calibri"/>
                          <a:cs typeface="Times New Roman"/>
                        </a:rPr>
                        <a:t>? RI.4.2</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456413">
                <a:tc>
                  <a:txBody>
                    <a:bodyPr/>
                    <a:lstStyle/>
                    <a:p>
                      <a:pPr algn="ctr">
                        <a:lnSpc>
                          <a:spcPct val="100000"/>
                        </a:lnSpc>
                        <a:spcAft>
                          <a:spcPts val="0"/>
                        </a:spcAft>
                      </a:pPr>
                      <a:r>
                        <a:rPr lang="en-US" sz="1100" b="1" dirty="0" smtClean="0"/>
                        <a:t>16</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ea typeface="Calibri"/>
                          <a:cs typeface="Times New Roman"/>
                        </a:rPr>
                        <a:t>What clues helped the narrator imagine what it might have been like to be an immigrant? RI.4.3 </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06107805"/>
              </p:ext>
            </p:extLst>
          </p:nvPr>
        </p:nvGraphicFramePr>
        <p:xfrm>
          <a:off x="431800" y="244542"/>
          <a:ext cx="6649720" cy="3848484"/>
        </p:xfrm>
        <a:graphic>
          <a:graphicData uri="http://schemas.openxmlformats.org/drawingml/2006/table">
            <a:tbl>
              <a:tblPr firstRow="1" bandRow="1">
                <a:tableStyleId>{5940675A-B579-460E-94D1-54222C63F5DA}</a:tableStyleId>
              </a:tblPr>
              <a:tblGrid>
                <a:gridCol w="604520"/>
                <a:gridCol w="3368040"/>
                <a:gridCol w="604520"/>
                <a:gridCol w="690880"/>
                <a:gridCol w="604520"/>
                <a:gridCol w="777240"/>
              </a:tblGrid>
              <a:tr h="407274">
                <a:tc gridSpan="6">
                  <a:txBody>
                    <a:bodyPr/>
                    <a:lstStyle/>
                    <a:p>
                      <a:r>
                        <a:rPr lang="en-US" sz="1000" u="sng" dirty="0" smtClean="0"/>
                        <a:t>Student Comprehension Scoring</a:t>
                      </a:r>
                      <a:r>
                        <a:rPr lang="en-US" sz="1000" u="sng" dirty="0" smtClean="0">
                          <a:solidFill>
                            <a:srgbClr val="FF0000"/>
                          </a:solidFill>
                        </a:rPr>
                        <a:t> </a:t>
                      </a:r>
                    </a:p>
                    <a:p>
                      <a:r>
                        <a:rPr lang="en-US" sz="1000" dirty="0" smtClean="0"/>
                        <a:t>Color the box green if your answer was correct.</a:t>
                      </a:r>
                      <a:r>
                        <a:rPr lang="en-US" sz="1000" baseline="0" dirty="0" smtClean="0"/>
                        <a:t> </a:t>
                      </a:r>
                      <a:r>
                        <a:rPr lang="en-US" sz="1000" dirty="0" smtClean="0"/>
                        <a:t>Color the box red if your answer was not correct</a:t>
                      </a:r>
                      <a:endParaRPr lang="en-US" sz="1000" b="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0199">
                <a:tc gridSpan="6">
                  <a:txBody>
                    <a:bodyPr/>
                    <a:lstStyle/>
                    <a:p>
                      <a:pPr algn="ctr">
                        <a:lnSpc>
                          <a:spcPct val="100000"/>
                        </a:lnSpc>
                        <a:spcAft>
                          <a:spcPts val="0"/>
                        </a:spcAft>
                      </a:pPr>
                      <a:r>
                        <a:rPr lang="en-US" sz="1200" b="1" dirty="0" smtClean="0"/>
                        <a:t>Literary Text</a:t>
                      </a:r>
                      <a:endParaRPr lang="en-US" sz="12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1</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kern="1200" dirty="0" smtClean="0">
                          <a:solidFill>
                            <a:srgbClr val="000000"/>
                          </a:solidFill>
                          <a:effectLst/>
                          <a:latin typeface="+mn-lt"/>
                          <a:ea typeface="Times New Roman"/>
                          <a:cs typeface="Times New Roman"/>
                        </a:rPr>
                        <a:t>Which room on Ellis Island did Emily find interesting? RL.4.1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2</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Why did Emily leave Ellis Island more interested than when she came? RL.4.1</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3</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Which response best summarizes Emily’s experience on Ellis Island? RL.4.2</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263435">
                <a:tc>
                  <a:txBody>
                    <a:bodyPr/>
                    <a:lstStyle/>
                    <a:p>
                      <a:pPr algn="ctr">
                        <a:lnSpc>
                          <a:spcPct val="100000"/>
                        </a:lnSpc>
                        <a:spcAft>
                          <a:spcPts val="0"/>
                        </a:spcAft>
                      </a:pPr>
                      <a:r>
                        <a:rPr lang="en-US" sz="1100" b="1" dirty="0" smtClean="0"/>
                        <a:t>4</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What is the theme of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Lost on Ellis Island</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RL.4.2</a:t>
                      </a:r>
                      <a:endParaRPr kumimoji="0" lang="en-US" sz="1100" b="0" i="0" u="none" strike="noStrike" kern="1200" cap="none" spc="0" normalizeH="0" baseline="0" noProof="0" dirty="0" smtClean="0">
                        <a:ln>
                          <a:noFill/>
                        </a:ln>
                        <a:solidFill>
                          <a:schemeClr val="tx1"/>
                        </a:solidFill>
                        <a:effectLst/>
                        <a:uLnTx/>
                        <a:uFillTx/>
                        <a:latin typeface="+mn-lt"/>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5</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Which statement supports Emily’s feeling that “there was such a thing as too much family vacation?” RL.4.3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a:p>
                  </a:txBody>
                  <a:tcPr marL="97155" marR="97155" marT="47897" marB="47897">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6</a:t>
                      </a:r>
                      <a:endParaRPr lang="en-US" sz="11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How does the author’s use of dialogue lead us to believe Emily’s family is frustrated with her? RL.4.3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100" dirty="0" smtClean="0"/>
                    </a:p>
                  </a:txBody>
                  <a:tcPr marL="97155" marR="97155" marT="47897" marB="47897">
                    <a:solidFill>
                      <a:schemeClr val="bg1"/>
                    </a:solidFill>
                  </a:tcPr>
                </a:tc>
                <a:tc hMerge="1">
                  <a:txBody>
                    <a:bodyPr/>
                    <a:lstStyle/>
                    <a:p>
                      <a:endParaRPr lang="en-US"/>
                    </a:p>
                  </a:txBody>
                  <a:tcPr/>
                </a:tc>
              </a:tr>
              <a:tr h="478766">
                <a:tc>
                  <a:txBody>
                    <a:bodyPr/>
                    <a:lstStyle/>
                    <a:p>
                      <a:pPr algn="ctr">
                        <a:lnSpc>
                          <a:spcPct val="100000"/>
                        </a:lnSpc>
                        <a:spcAft>
                          <a:spcPts val="0"/>
                        </a:spcAft>
                      </a:pPr>
                      <a:r>
                        <a:rPr lang="en-US" sz="1100" b="1" dirty="0" smtClean="0"/>
                        <a:t>7</a:t>
                      </a:r>
                      <a:endParaRPr lang="en-US" sz="11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effectLst/>
                          <a:latin typeface="+mn-lt"/>
                          <a:ea typeface="Calibri"/>
                          <a:cs typeface="Times New Roman"/>
                        </a:rPr>
                        <a:t>Locate key details and explain how they support the theme of   </a:t>
                      </a:r>
                      <a:r>
                        <a:rPr lang="en-US" sz="1100" b="1" i="1" u="sng" dirty="0" smtClean="0">
                          <a:solidFill>
                            <a:schemeClr val="tx1"/>
                          </a:solidFill>
                          <a:effectLst/>
                          <a:latin typeface="+mn-lt"/>
                          <a:ea typeface="Calibri"/>
                          <a:cs typeface="Times New Roman"/>
                        </a:rPr>
                        <a:t>Lost on Ellis Island</a:t>
                      </a:r>
                      <a:r>
                        <a:rPr lang="en-US" sz="1100" b="1" i="1" dirty="0" smtClean="0">
                          <a:solidFill>
                            <a:schemeClr val="tx1"/>
                          </a:solidFill>
                          <a:effectLst/>
                          <a:latin typeface="+mn-lt"/>
                          <a:ea typeface="Calibri"/>
                          <a:cs typeface="Times New Roman"/>
                        </a:rPr>
                        <a:t>.  </a:t>
                      </a:r>
                      <a:r>
                        <a:rPr lang="en-US" sz="1100" b="0" i="0" dirty="0" smtClean="0">
                          <a:solidFill>
                            <a:schemeClr val="tx1"/>
                          </a:solidFill>
                          <a:effectLst/>
                          <a:latin typeface="+mn-lt"/>
                          <a:ea typeface="Calibri"/>
                          <a:cs typeface="Times New Roman"/>
                        </a:rPr>
                        <a:t>RL.4.2</a:t>
                      </a:r>
                    </a:p>
                  </a:txBody>
                  <a:tcPr marL="97155" marR="97155" marT="47897" marB="47897"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598715">
                <a:tc>
                  <a:txBody>
                    <a:bodyPr/>
                    <a:lstStyle/>
                    <a:p>
                      <a:pPr algn="ctr">
                        <a:lnSpc>
                          <a:spcPct val="100000"/>
                        </a:lnSpc>
                        <a:spcAft>
                          <a:spcPts val="0"/>
                        </a:spcAft>
                      </a:pPr>
                      <a:r>
                        <a:rPr lang="en-US" sz="1100" b="1" dirty="0" smtClean="0"/>
                        <a:t>8</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latin typeface="+mn-lt"/>
                          <a:ea typeface="Calibri"/>
                          <a:cs typeface="Times New Roman"/>
                        </a:rPr>
                        <a:t>Describe Emily’s actions at Ellis Island that led to her enjoying the museum.  Use specific details from the text to support your answer.  RL.4.3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9" name="Curved Down Arrow 8"/>
          <p:cNvSpPr/>
          <p:nvPr/>
        </p:nvSpPr>
        <p:spPr>
          <a:xfrm rot="1521726">
            <a:off x="5616531" y="633674"/>
            <a:ext cx="897591" cy="3270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101870" tIns="50935" rIns="101870" bIns="50935" rtlCol="0" anchor="ctr"/>
          <a:lstStyle/>
          <a:p>
            <a:pPr algn="ctr"/>
            <a:endParaRPr lang="en-US" dirty="0">
              <a:solidFill>
                <a:schemeClr val="tx1"/>
              </a:solidFill>
            </a:endParaRPr>
          </a:p>
        </p:txBody>
      </p:sp>
      <p:sp>
        <p:nvSpPr>
          <p:cNvPr id="11" name="Curved Down Arrow 10"/>
          <p:cNvSpPr/>
          <p:nvPr/>
        </p:nvSpPr>
        <p:spPr>
          <a:xfrm rot="1573958">
            <a:off x="5496224" y="4074356"/>
            <a:ext cx="949566" cy="4214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solidFill>
                  <a:schemeClr val="tx1"/>
                </a:solidFill>
              </a:rPr>
              <a:t>                                                 </a:t>
            </a:r>
            <a:endParaRPr lang="en-US"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96852279"/>
              </p:ext>
            </p:extLst>
          </p:nvPr>
        </p:nvGraphicFramePr>
        <p:xfrm>
          <a:off x="431800" y="8024946"/>
          <a:ext cx="6649721" cy="1652454"/>
        </p:xfrm>
        <a:graphic>
          <a:graphicData uri="http://schemas.openxmlformats.org/drawingml/2006/table">
            <a:tbl>
              <a:tblPr firstRow="1" bandRow="1">
                <a:tableStyleId>{5940675A-B579-460E-94D1-54222C63F5DA}</a:tableStyleId>
              </a:tblPr>
              <a:tblGrid>
                <a:gridCol w="604520"/>
                <a:gridCol w="3459481"/>
                <a:gridCol w="419237"/>
                <a:gridCol w="557742"/>
                <a:gridCol w="431800"/>
                <a:gridCol w="1176941"/>
              </a:tblGrid>
              <a:tr h="263435">
                <a:tc gridSpan="6">
                  <a:txBody>
                    <a:bodyPr/>
                    <a:lstStyle/>
                    <a:p>
                      <a:pPr algn="ctr">
                        <a:lnSpc>
                          <a:spcPct val="100000"/>
                        </a:lnSpc>
                        <a:spcAft>
                          <a:spcPts val="0"/>
                        </a:spcAft>
                      </a:pPr>
                      <a:r>
                        <a:rPr lang="en-US" sz="1100" b="1" dirty="0" smtClean="0"/>
                        <a:t>Writing</a:t>
                      </a:r>
                      <a:endParaRPr lang="en-US" sz="1100" b="1" dirty="0"/>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63435">
                <a:tc>
                  <a:txBody>
                    <a:bodyPr/>
                    <a:lstStyle/>
                    <a:p>
                      <a:pPr algn="ctr">
                        <a:lnSpc>
                          <a:spcPct val="100000"/>
                        </a:lnSpc>
                        <a:spcAft>
                          <a:spcPts val="0"/>
                        </a:spcAft>
                      </a:pPr>
                      <a:r>
                        <a:rPr lang="en-US" sz="1100" b="1" dirty="0" smtClean="0"/>
                        <a:t>17</a:t>
                      </a:r>
                      <a:endParaRPr lang="en-US" sz="11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Brief Write W.1.4b</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dirty="0" smtClean="0">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100" b="1" dirty="0" smtClean="0">
                          <a:effectLst>
                            <a:outerShdw blurRad="38100" dist="38100" dir="2700000" algn="tl">
                              <a:srgbClr val="000000">
                                <a:alpha val="43137"/>
                              </a:srgbClr>
                            </a:outerShdw>
                          </a:effectLst>
                        </a:rPr>
                        <a:t>2</a:t>
                      </a:r>
                      <a:endParaRPr lang="en-US" sz="11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100" b="1" i="0" dirty="0" smtClean="0">
                          <a:effectLst>
                            <a:outerShdw blurRad="38100" dist="38100" dir="2700000" algn="tl">
                              <a:srgbClr val="000000">
                                <a:alpha val="43137"/>
                              </a:srgbClr>
                            </a:outerShdw>
                          </a:effectLst>
                        </a:rPr>
                        <a:t>1</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100" b="1" i="0" dirty="0" smtClean="0">
                          <a:effectLst>
                            <a:outerShdw blurRad="38100" dist="38100" dir="2700000" algn="tl">
                              <a:srgbClr val="000000">
                                <a:alpha val="43137"/>
                              </a:srgbClr>
                            </a:outerShdw>
                          </a:effectLst>
                        </a:rPr>
                        <a:t>0</a:t>
                      </a: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63435">
                <a:tc>
                  <a:txBody>
                    <a:bodyPr/>
                    <a:lstStyle/>
                    <a:p>
                      <a:pPr algn="ctr">
                        <a:lnSpc>
                          <a:spcPct val="100000"/>
                        </a:lnSpc>
                        <a:spcAft>
                          <a:spcPts val="0"/>
                        </a:spcAft>
                      </a:pPr>
                      <a:r>
                        <a:rPr lang="en-US" sz="1100" b="1" dirty="0" smtClean="0"/>
                        <a:t>18</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latin typeface="+mn-lt"/>
                          <a:ea typeface="Calibri"/>
                          <a:cs typeface="Times New Roman"/>
                        </a:rPr>
                        <a:t>Which is the correct way to re-order the sentences? W.4.1a</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431075">
                <a:tc>
                  <a:txBody>
                    <a:bodyPr/>
                    <a:lstStyle/>
                    <a:p>
                      <a:pPr algn="ctr">
                        <a:lnSpc>
                          <a:spcPct val="100000"/>
                        </a:lnSpc>
                        <a:spcAft>
                          <a:spcPts val="0"/>
                        </a:spcAft>
                      </a:pPr>
                      <a:r>
                        <a:rPr lang="en-US" sz="1100" b="1" dirty="0" smtClean="0"/>
                        <a:t>19</a:t>
                      </a:r>
                      <a:endParaRPr lang="en-US" sz="1100" b="1" dirty="0"/>
                    </a:p>
                  </a:txBody>
                  <a:tcPr marL="97155" marR="97155" marT="47897" marB="47897" anchor="ctr">
                    <a:solidFill>
                      <a:schemeClr val="bg1"/>
                    </a:solidFill>
                  </a:tcPr>
                </a:tc>
                <a:tc gridSpan="3">
                  <a:txBody>
                    <a:bodyPr/>
                    <a:lstStyle/>
                    <a:p>
                      <a:r>
                        <a:rPr lang="en-US" sz="1100" b="0" dirty="0" smtClean="0"/>
                        <a:t>Choose a word to replace “engrossed” that could also work in the text. L.4.3a, L.6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70114">
                <a:tc>
                  <a:txBody>
                    <a:bodyPr/>
                    <a:lstStyle/>
                    <a:p>
                      <a:pPr algn="ctr">
                        <a:lnSpc>
                          <a:spcPct val="100000"/>
                        </a:lnSpc>
                        <a:spcAft>
                          <a:spcPts val="0"/>
                        </a:spcAft>
                      </a:pPr>
                      <a:r>
                        <a:rPr lang="en-US" sz="1100" b="1" dirty="0" smtClean="0"/>
                        <a:t>20</a:t>
                      </a:r>
                      <a:endParaRPr lang="en-US" sz="11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100" b="0" dirty="0" smtClean="0"/>
                        <a:t>Choose the correct response that correctly uses a comma and conjunction to combine these two sentences into a compound sentence.  L.4.2c</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100" b="1" i="0" dirty="0">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2801045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87" y="922021"/>
            <a:ext cx="6822440" cy="7295830"/>
          </a:xfrm>
          <a:prstGeom prst="rect">
            <a:avLst/>
          </a:prstGeom>
        </p:spPr>
        <p:txBody>
          <a:bodyPr wrap="square" lIns="101870" tIns="50935" rIns="101870" bIns="50935">
            <a:spAutoFit/>
          </a:bodyPr>
          <a:lstStyle/>
          <a:p>
            <a:pPr algn="ctr"/>
            <a:r>
              <a:rPr lang="en-US" b="1" dirty="0" smtClean="0"/>
              <a:t>About this Assessment</a:t>
            </a:r>
          </a:p>
          <a:p>
            <a:endParaRPr lang="en-US" sz="1200" b="1" dirty="0"/>
          </a:p>
          <a:p>
            <a:r>
              <a:rPr lang="en-US" sz="1200" b="1" dirty="0"/>
              <a:t>SBAC assessments </a:t>
            </a:r>
            <a:r>
              <a:rPr lang="en-US" sz="1200" dirty="0"/>
              <a:t>are made up of </a:t>
            </a:r>
            <a:r>
              <a:rPr lang="en-US" sz="1200" b="1" dirty="0"/>
              <a:t>four item types</a:t>
            </a:r>
            <a:r>
              <a:rPr lang="en-US" sz="1200" dirty="0"/>
              <a:t>: </a:t>
            </a:r>
            <a:r>
              <a:rPr lang="en-US" sz="1200" dirty="0" smtClean="0"/>
              <a:t>Selected Response</a:t>
            </a:r>
            <a:r>
              <a:rPr lang="en-US" sz="1200" dirty="0"/>
              <a:t>, </a:t>
            </a:r>
            <a:r>
              <a:rPr lang="en-US" sz="1200" dirty="0" smtClean="0"/>
              <a:t>Constructed Response</a:t>
            </a:r>
            <a:r>
              <a:rPr lang="en-US" sz="1200" dirty="0"/>
              <a:t>,</a:t>
            </a:r>
          </a:p>
          <a:p>
            <a:r>
              <a:rPr lang="en-US" sz="1200" dirty="0"/>
              <a:t>Technology-Enhanced, and Performance Task.  HSD Quarter One Assessments consist of 20 questions </a:t>
            </a:r>
          </a:p>
          <a:p>
            <a:r>
              <a:rPr lang="en-US" sz="1200" dirty="0"/>
              <a:t>with </a:t>
            </a:r>
            <a:r>
              <a:rPr lang="en-US" sz="1200" b="1" i="1" dirty="0"/>
              <a:t>Writing </a:t>
            </a:r>
            <a:r>
              <a:rPr lang="en-US" sz="1200" dirty="0"/>
              <a:t>items </a:t>
            </a:r>
            <a:r>
              <a:rPr lang="en-US" sz="1200" b="1" i="1" dirty="0"/>
              <a:t>now included </a:t>
            </a:r>
            <a:r>
              <a:rPr lang="en-US" sz="1200" dirty="0"/>
              <a:t>in the assessment scores.</a:t>
            </a:r>
          </a:p>
          <a:p>
            <a:endParaRPr lang="en-US" sz="1200" b="1" dirty="0"/>
          </a:p>
          <a:p>
            <a:r>
              <a:rPr lang="en-US" sz="1200" b="1" dirty="0"/>
              <a:t>There are no  Performance Tasks (PT) in quarter 1 assessments.</a:t>
            </a:r>
          </a:p>
          <a:p>
            <a:r>
              <a:rPr lang="en-US" sz="1200" i="1" dirty="0"/>
              <a:t>The ELA Performance Tasks focus on reading, writing, speaking and listening, and research claims. They measure capacities such as depth of understanding, interpretive and analytical ability, basic recall, synthesis, and research. </a:t>
            </a:r>
          </a:p>
          <a:p>
            <a:endParaRPr lang="en-US" sz="1200" i="1" dirty="0"/>
          </a:p>
          <a:p>
            <a:r>
              <a:rPr lang="en-US" sz="1200" b="1" dirty="0"/>
              <a:t>There are  NO Technology-enhanced Items/Tasks (TE) Note:  It is </a:t>
            </a:r>
            <a:r>
              <a:rPr lang="en-US" sz="1200" b="1" i="1" u="sng" dirty="0"/>
              <a:t>highly recommended</a:t>
            </a:r>
            <a:r>
              <a:rPr lang="en-US" sz="1200" b="1" i="1" dirty="0"/>
              <a:t> </a:t>
            </a:r>
            <a:r>
              <a:rPr lang="en-US" sz="1200" b="1" dirty="0"/>
              <a:t>that students have experiences with the following types of tasks from various on-line instructional practice sites, as they are not on the HSD Elementary Assessments: </a:t>
            </a:r>
            <a:r>
              <a:rPr lang="en-US" sz="1200" i="1" dirty="0"/>
              <a:t>reordering text, selecting and changing text, selecting text, and selecting from drop-down menus.</a:t>
            </a:r>
          </a:p>
          <a:p>
            <a:endParaRPr lang="en-US" sz="1200" i="1" dirty="0"/>
          </a:p>
          <a:p>
            <a:r>
              <a:rPr lang="en-US" sz="1200" b="1" u="sng" dirty="0"/>
              <a:t>An Important Note:</a:t>
            </a:r>
          </a:p>
          <a:p>
            <a:endParaRPr lang="en-US" sz="1200" u="sng" dirty="0"/>
          </a:p>
          <a:p>
            <a:r>
              <a:rPr lang="en-US" sz="1200" dirty="0"/>
              <a:t>If students </a:t>
            </a:r>
            <a:r>
              <a:rPr lang="en-US" sz="1200" b="1" dirty="0"/>
              <a:t>are not </a:t>
            </a:r>
            <a:r>
              <a:rPr lang="en-US" sz="1200" dirty="0"/>
              <a:t>reading at grade level and can’t read the text, </a:t>
            </a:r>
            <a:r>
              <a:rPr lang="en-US" sz="1200" b="1" dirty="0"/>
              <a:t>please read the stories </a:t>
            </a:r>
            <a:r>
              <a:rPr lang="en-US" sz="1200" dirty="0"/>
              <a:t>to the students and ask the questions. Please note the level of  differentiation a student needed. Scaffold over the year  until students are reading and doing more of the assessment independently as they are able.</a:t>
            </a:r>
            <a:endParaRPr lang="en-US" sz="1200" i="1" dirty="0"/>
          </a:p>
          <a:p>
            <a:endParaRPr lang="en-US" sz="1200" b="1" u="sng" dirty="0">
              <a:cs typeface="Helvetica" pitchFamily="34" charset="0"/>
            </a:endParaRPr>
          </a:p>
          <a:p>
            <a:r>
              <a:rPr lang="en-US" sz="1200" b="1" u="sng" dirty="0">
                <a:effectLst>
                  <a:outerShdw blurRad="38100" dist="38100" dir="2700000" algn="tl">
                    <a:srgbClr val="000000">
                      <a:alpha val="43137"/>
                    </a:srgbClr>
                  </a:outerShdw>
                </a:effectLst>
                <a:cs typeface="Helvetica" pitchFamily="34" charset="0"/>
              </a:rPr>
              <a:t>Note:</a:t>
            </a:r>
            <a:r>
              <a:rPr lang="en-US" sz="1200" dirty="0">
                <a:cs typeface="Helvetica" pitchFamily="34" charset="0"/>
              </a:rPr>
              <a:t>  The reading constructed response questions do </a:t>
            </a:r>
            <a:r>
              <a:rPr lang="en-US" sz="1200" b="1" dirty="0">
                <a:cs typeface="Helvetica" pitchFamily="34" charset="0"/>
              </a:rPr>
              <a:t>NOT</a:t>
            </a:r>
            <a:r>
              <a:rPr lang="en-US" sz="1200" dirty="0">
                <a:cs typeface="Helvetica" pitchFamily="34" charset="0"/>
              </a:rPr>
              <a:t> assess writing proficiency and should not be scored as such.  These constructed responses are evidence of reading comprehension.</a:t>
            </a:r>
          </a:p>
          <a:p>
            <a:endParaRPr lang="en-US" sz="1200" dirty="0">
              <a:cs typeface="Helvetica" pitchFamily="34" charset="0"/>
            </a:endParaRPr>
          </a:p>
          <a:p>
            <a:r>
              <a:rPr lang="en-US" sz="1200" b="1" u="sng" dirty="0">
                <a:cs typeface="Helvetica" pitchFamily="34" charset="0"/>
              </a:rPr>
              <a:t>OPTIONAL SCORING SHEET AVAILABLE</a:t>
            </a:r>
            <a:r>
              <a:rPr lang="en-US" sz="1200" b="1" dirty="0">
                <a:cs typeface="Helvetica" pitchFamily="34" charset="0"/>
              </a:rPr>
              <a:t> ....(Assessment Class Summary Sheet)</a:t>
            </a:r>
          </a:p>
          <a:p>
            <a:endParaRPr lang="en-US" sz="1200" b="1" dirty="0">
              <a:cs typeface="Helvetica" pitchFamily="34" charset="0"/>
            </a:endParaRPr>
          </a:p>
          <a:p>
            <a:pPr marL="383784" indent="-191007">
              <a:buFont typeface="Arial" pitchFamily="34" charset="0"/>
              <a:buChar char="•"/>
            </a:pPr>
            <a:r>
              <a:rPr lang="en-US" sz="1200" dirty="0">
                <a:cs typeface="Helvetica" pitchFamily="34" charset="0"/>
              </a:rPr>
              <a:t>When students have finished the  assessment  you may enter the total number of correct selected and constructed responses on the Assessment Class Summary Sheet if desired.</a:t>
            </a:r>
          </a:p>
          <a:p>
            <a:pPr marL="383784" indent="-191007">
              <a:buFont typeface="Arial" pitchFamily="34" charset="0"/>
              <a:buChar char="•"/>
            </a:pPr>
            <a:endParaRPr lang="en-US" sz="1200" dirty="0">
              <a:cs typeface="Helvetica" pitchFamily="34" charset="0"/>
            </a:endParaRPr>
          </a:p>
          <a:p>
            <a:pPr marL="383784" indent="-191007">
              <a:buFont typeface="Arial" pitchFamily="34" charset="0"/>
              <a:buChar char="•"/>
            </a:pPr>
            <a:r>
              <a:rPr lang="en-US" sz="1200" dirty="0">
                <a:cs typeface="Helvetica" pitchFamily="34" charset="0"/>
              </a:rPr>
              <a:t>Return the scored test booklets to the students.  Students record their responses as correct or incorrect.</a:t>
            </a:r>
          </a:p>
          <a:p>
            <a:pPr marL="383784" indent="-191007">
              <a:buFont typeface="Arial" pitchFamily="34" charset="0"/>
              <a:buChar char="•"/>
            </a:pPr>
            <a:endParaRPr lang="en-US" sz="1200" dirty="0">
              <a:cs typeface="Helvetica" pitchFamily="34" charset="0"/>
            </a:endParaRPr>
          </a:p>
          <a:p>
            <a:pPr marL="383784" indent="-191007">
              <a:buFont typeface="Arial" pitchFamily="34" charset="0"/>
              <a:buChar char="•"/>
            </a:pPr>
            <a:r>
              <a:rPr lang="en-US" sz="1200" dirty="0">
                <a:cs typeface="Helvetica" pitchFamily="34" charset="0"/>
              </a:rPr>
              <a:t>The last page in the student booklet is a student reflection page.  This last page activity is invaluable for understanding how to differentiate student instructional needs.</a:t>
            </a:r>
          </a:p>
          <a:p>
            <a:pPr marL="383784" indent="-191007">
              <a:buFont typeface="Arial" pitchFamily="34" charset="0"/>
              <a:buChar char="•"/>
            </a:pPr>
            <a:endParaRPr lang="en-US" sz="1200" dirty="0">
              <a:solidFill>
                <a:srgbClr val="C00000"/>
              </a:solidFill>
              <a:cs typeface="Helvetica" pitchFamily="34" charset="0"/>
            </a:endParaRPr>
          </a:p>
          <a:p>
            <a:endParaRPr lang="en-US" sz="1200" i="1" dirty="0">
              <a:solidFill>
                <a:srgbClr val="C00000"/>
              </a:solidFill>
            </a:endParaRPr>
          </a:p>
        </p:txBody>
      </p:sp>
      <p:sp>
        <p:nvSpPr>
          <p:cNvPr id="6" name="Rectangle 5"/>
          <p:cNvSpPr/>
          <p:nvPr/>
        </p:nvSpPr>
        <p:spPr>
          <a:xfrm>
            <a:off x="5081434" y="1"/>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71" tIns="53685" rIns="107371" bIns="53685" rtlCol="0" anchor="t"/>
          <a:lstStyle/>
          <a:p>
            <a:r>
              <a:rPr lang="en-US" sz="1300" b="1" dirty="0">
                <a:solidFill>
                  <a:schemeClr val="tx1"/>
                </a:solidFill>
              </a:rPr>
              <a:t>Order at HSD Print Shop…</a:t>
            </a:r>
          </a:p>
          <a:p>
            <a:r>
              <a:rPr lang="en-US" sz="900" dirty="0">
                <a:solidFill>
                  <a:schemeClr val="tx1"/>
                </a:solidFill>
                <a:hlinkClick r:id="rId3"/>
              </a:rPr>
              <a:t>http://www.hsd.k12.or.us/Departments/PrintShop/WebSubmissionForms.aspx</a:t>
            </a:r>
            <a:endParaRPr lang="en-US" sz="900" dirty="0">
              <a:solidFill>
                <a:schemeClr val="tx1"/>
              </a:solidFill>
            </a:endParaRPr>
          </a:p>
          <a:p>
            <a:endParaRPr lang="en-US" sz="900" dirty="0">
              <a:solidFill>
                <a:schemeClr val="tx1"/>
              </a:solidFill>
            </a:endParaRPr>
          </a:p>
        </p:txBody>
      </p:sp>
    </p:spTree>
    <p:extLst>
      <p:ext uri="{BB962C8B-B14F-4D97-AF65-F5344CB8AC3E}">
        <p14:creationId xmlns:p14="http://schemas.microsoft.com/office/powerpoint/2010/main" val="2895253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pSp>
        <p:nvGrpSpPr>
          <p:cNvPr id="10" name="Group 9"/>
          <p:cNvGrpSpPr/>
          <p:nvPr/>
        </p:nvGrpSpPr>
        <p:grpSpPr>
          <a:xfrm>
            <a:off x="172720" y="41114"/>
            <a:ext cx="7467785" cy="9682006"/>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170411" y="3048000"/>
                <a:ext cx="6553200" cy="2438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188422" y="5638800"/>
                <a:ext cx="6553200" cy="3200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170236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817247061"/>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3599753136"/>
              </p:ext>
            </p:extLst>
          </p:nvPr>
        </p:nvGraphicFramePr>
        <p:xfrm>
          <a:off x="280670" y="526340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60880" y="6335998"/>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13345" y="8957790"/>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111444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04246355"/>
              </p:ext>
            </p:extLst>
          </p:nvPr>
        </p:nvGraphicFramePr>
        <p:xfrm>
          <a:off x="528405" y="922020"/>
          <a:ext cx="6553115" cy="6174984"/>
        </p:xfrm>
        <a:graphic>
          <a:graphicData uri="http://schemas.openxmlformats.org/drawingml/2006/table">
            <a:tbl>
              <a:tblPr firstRow="1" firstCol="1" bandRow="1"/>
              <a:tblGrid>
                <a:gridCol w="680634"/>
                <a:gridCol w="5872481"/>
              </a:tblGrid>
              <a:tr h="1115535">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n-US" sz="1500" b="1" kern="1200" dirty="0">
                          <a:solidFill>
                            <a:schemeClr val="tx1"/>
                          </a:solidFill>
                          <a:effectLst/>
                          <a:latin typeface="+mn-lt"/>
                          <a:ea typeface="Times New Roman"/>
                          <a:cs typeface="Arial"/>
                        </a:rPr>
                        <a:t>Standard </a:t>
                      </a:r>
                      <a:r>
                        <a:rPr lang="en-US" sz="1500" b="1" kern="1200" dirty="0" smtClean="0">
                          <a:solidFill>
                            <a:schemeClr val="tx1"/>
                          </a:solidFill>
                          <a:effectLst/>
                          <a:latin typeface="+mn-lt"/>
                          <a:ea typeface="Times New Roman"/>
                          <a:cs typeface="Arial"/>
                        </a:rPr>
                        <a:t>RL.4.2</a:t>
                      </a:r>
                      <a:r>
                        <a:rPr lang="en-US" sz="1500" b="1" kern="1200" dirty="0">
                          <a:solidFill>
                            <a:schemeClr val="tx1"/>
                          </a:solidFill>
                          <a:effectLst/>
                          <a:latin typeface="+mn-lt"/>
                          <a:ea typeface="Times New Roman"/>
                          <a:cs typeface="Arial"/>
                        </a:rPr>
                        <a:t>:   2 Point Short Reading Constructed Response Rubric</a:t>
                      </a:r>
                      <a:endParaRPr lang="en-US" sz="1500" b="1" dirty="0">
                        <a:solidFill>
                          <a:schemeClr val="tx1"/>
                        </a:solidFill>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671">
                <a:tc gridSpan="2">
                  <a:txBody>
                    <a:bodyPr/>
                    <a:lstStyle/>
                    <a:p>
                      <a:pPr marL="0" marR="0" algn="l">
                        <a:lnSpc>
                          <a:spcPct val="100000"/>
                        </a:lnSpc>
                        <a:spcBef>
                          <a:spcPts val="0"/>
                        </a:spcBef>
                        <a:spcAft>
                          <a:spcPts val="0"/>
                        </a:spcAft>
                      </a:pPr>
                      <a:r>
                        <a:rPr lang="en-US" sz="1300" b="1" kern="1200" dirty="0" smtClean="0">
                          <a:solidFill>
                            <a:schemeClr val="tx1"/>
                          </a:solidFill>
                          <a:effectLst/>
                          <a:latin typeface="+mn-lt"/>
                          <a:ea typeface="Times New Roman"/>
                          <a:cs typeface="Arial"/>
                        </a:rPr>
                        <a:t>Question #7 </a:t>
                      </a:r>
                      <a:r>
                        <a:rPr lang="en-US" sz="1300" b="1" kern="1200" dirty="0">
                          <a:solidFill>
                            <a:schemeClr val="tx1"/>
                          </a:solidFill>
                          <a:effectLst/>
                          <a:latin typeface="+mn-lt"/>
                          <a:ea typeface="Times New Roman"/>
                          <a:cs typeface="Arial"/>
                        </a:rPr>
                        <a:t>(prompt):</a:t>
                      </a:r>
                      <a:endParaRPr lang="en-US" sz="1100" b="1" dirty="0">
                        <a:solidFill>
                          <a:schemeClr val="tx1"/>
                        </a:solidFill>
                        <a:effectLst/>
                        <a:latin typeface="+mn-lt"/>
                        <a:ea typeface="Calibri"/>
                        <a:cs typeface="Times New Roman"/>
                      </a:endParaRPr>
                    </a:p>
                    <a:p>
                      <a:pPr marL="0" marR="0" algn="l">
                        <a:lnSpc>
                          <a:spcPct val="100000"/>
                        </a:lnSpc>
                        <a:spcBef>
                          <a:spcPts val="0"/>
                        </a:spcBef>
                        <a:spcAft>
                          <a:spcPts val="0"/>
                        </a:spcAft>
                      </a:pPr>
                      <a:r>
                        <a:rPr lang="en-US" sz="1500" b="1" kern="1200" dirty="0" smtClean="0">
                          <a:solidFill>
                            <a:schemeClr val="tx1"/>
                          </a:solidFill>
                          <a:effectLst/>
                          <a:latin typeface="+mn-lt"/>
                          <a:ea typeface="Times New Roman"/>
                          <a:cs typeface="Arial"/>
                        </a:rPr>
                        <a:t>Locate </a:t>
                      </a:r>
                      <a:r>
                        <a:rPr lang="en-US" sz="1500" b="1" kern="1200" dirty="0">
                          <a:solidFill>
                            <a:schemeClr val="tx1"/>
                          </a:solidFill>
                          <a:effectLst/>
                          <a:latin typeface="+mn-lt"/>
                          <a:ea typeface="Times New Roman"/>
                          <a:cs typeface="Arial"/>
                        </a:rPr>
                        <a:t>key details and explain how they support the theme of “Lost on </a:t>
                      </a:r>
                      <a:r>
                        <a:rPr lang="en-US" sz="1300" b="1" kern="1200" dirty="0">
                          <a:solidFill>
                            <a:schemeClr val="tx1"/>
                          </a:solidFill>
                          <a:effectLst/>
                          <a:latin typeface="+mn-lt"/>
                          <a:ea typeface="Times New Roman"/>
                          <a:cs typeface="Arial"/>
                        </a:rPr>
                        <a:t>Ellis </a:t>
                      </a:r>
                      <a:r>
                        <a:rPr lang="en-US" sz="1500" b="1" kern="1200" dirty="0">
                          <a:solidFill>
                            <a:schemeClr val="tx1"/>
                          </a:solidFill>
                          <a:effectLst/>
                          <a:latin typeface="+mn-lt"/>
                          <a:ea typeface="Times New Roman"/>
                          <a:cs typeface="Arial"/>
                        </a:rPr>
                        <a:t>Island”.   </a:t>
                      </a:r>
                      <a:endParaRPr lang="en-US" sz="1500" b="1" dirty="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68747">
                <a:tc gridSpan="2">
                  <a:txBody>
                    <a:bodyPr/>
                    <a:lstStyle/>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Teacher Language and Scoring Notes:</a:t>
                      </a:r>
                      <a:r>
                        <a:rPr lang="en-US" sz="1200" b="1" kern="1200" dirty="0" smtClean="0">
                          <a:solidFill>
                            <a:schemeClr val="tx1"/>
                          </a:solidFill>
                          <a:effectLst/>
                          <a:latin typeface="+mn-lt"/>
                          <a:ea typeface="Times New Roman"/>
                          <a:cs typeface="Arial"/>
                        </a:rPr>
                        <a:t>  </a:t>
                      </a:r>
                    </a:p>
                    <a:p>
                      <a:pPr marL="0" marR="0" algn="l">
                        <a:lnSpc>
                          <a:spcPct val="100000"/>
                        </a:lnSpc>
                        <a:spcBef>
                          <a:spcPts val="0"/>
                        </a:spcBef>
                        <a:spcAft>
                          <a:spcPts val="0"/>
                        </a:spcAft>
                      </a:pPr>
                      <a:r>
                        <a:rPr lang="en-US" sz="1200" kern="1200" dirty="0" smtClean="0">
                          <a:solidFill>
                            <a:schemeClr val="tx1"/>
                          </a:solidFill>
                          <a:effectLst/>
                          <a:latin typeface="+mn-lt"/>
                          <a:ea typeface="Times New Roman"/>
                          <a:cs typeface="Arial"/>
                        </a:rPr>
                        <a:t>The theme of this passage is that </a:t>
                      </a:r>
                      <a:r>
                        <a:rPr lang="en-US" sz="1200" dirty="0" smtClean="0">
                          <a:solidFill>
                            <a:schemeClr val="tx1"/>
                          </a:solidFill>
                          <a:effectLst/>
                          <a:latin typeface="+mn-lt"/>
                          <a:ea typeface="Times New Roman"/>
                          <a:cs typeface="Times New Roman"/>
                        </a:rPr>
                        <a:t>y</a:t>
                      </a:r>
                      <a:r>
                        <a:rPr lang="en-US" sz="1200" dirty="0" smtClean="0">
                          <a:solidFill>
                            <a:schemeClr val="tx1"/>
                          </a:solidFill>
                          <a:effectLst/>
                          <a:latin typeface="+mn-lt"/>
                          <a:ea typeface="Times New Roman"/>
                          <a:cs typeface="Arial"/>
                        </a:rPr>
                        <a:t>ou never know what interesting things you will discover when you keep your mind open.  In the passage, Emily is grumpy about being at yet another museum.  “They’d done nothing but walk, walk, walk, and visit more museums than she could count” </a:t>
                      </a:r>
                      <a:r>
                        <a:rPr lang="en-US" sz="1200" i="1" dirty="0" smtClean="0">
                          <a:solidFill>
                            <a:schemeClr val="tx1"/>
                          </a:solidFill>
                          <a:effectLst/>
                          <a:latin typeface="+mn-lt"/>
                          <a:ea typeface="Times New Roman"/>
                          <a:cs typeface="Arial"/>
                        </a:rPr>
                        <a:t>(</a:t>
                      </a:r>
                      <a:r>
                        <a:rPr lang="en-US" sz="1200" b="1" i="1" strike="noStrike" dirty="0" smtClean="0">
                          <a:solidFill>
                            <a:schemeClr val="tx1"/>
                          </a:solidFill>
                          <a:effectLst/>
                          <a:latin typeface="+mn-lt"/>
                          <a:ea typeface="Times New Roman"/>
                          <a:cs typeface="Arial"/>
                        </a:rPr>
                        <a:t>These are</a:t>
                      </a:r>
                      <a:r>
                        <a:rPr lang="en-US" sz="1200" b="1" i="1" strike="sngStrike" dirty="0" smtClean="0">
                          <a:solidFill>
                            <a:schemeClr val="tx1"/>
                          </a:solidFill>
                          <a:effectLst/>
                          <a:latin typeface="+mn-lt"/>
                          <a:ea typeface="Times New Roman"/>
                          <a:cs typeface="Arial"/>
                        </a:rPr>
                        <a:t> </a:t>
                      </a:r>
                      <a:r>
                        <a:rPr lang="en-US" sz="1200" b="1" i="1" dirty="0" smtClean="0">
                          <a:solidFill>
                            <a:schemeClr val="tx1"/>
                          </a:solidFill>
                          <a:effectLst/>
                          <a:latin typeface="+mn-lt"/>
                          <a:ea typeface="Times New Roman"/>
                          <a:cs typeface="Arial"/>
                        </a:rPr>
                        <a:t>specific details).</a:t>
                      </a:r>
                      <a:r>
                        <a:rPr lang="en-US" sz="1200" b="1" dirty="0" smtClean="0">
                          <a:solidFill>
                            <a:schemeClr val="tx1"/>
                          </a:solidFill>
                          <a:effectLst/>
                          <a:latin typeface="+mn-lt"/>
                          <a:ea typeface="Times New Roman"/>
                          <a:cs typeface="Arial"/>
                        </a:rPr>
                        <a:t>  </a:t>
                      </a:r>
                      <a:r>
                        <a:rPr lang="en-US" sz="1200" dirty="0" smtClean="0">
                          <a:solidFill>
                            <a:schemeClr val="tx1"/>
                          </a:solidFill>
                          <a:effectLst/>
                          <a:latin typeface="+mn-lt"/>
                          <a:ea typeface="Times New Roman"/>
                          <a:cs typeface="Arial"/>
                        </a:rPr>
                        <a:t>She wants to be at the Statue of Liberty as opposed to Ellis Island.  After she separated from her family, a machine caught her attention in the Family Records Room and “it made something stir inside Emily’s brain”. She allowed herself to become excited as she typed in her grandfather’s name.  “Emily read everything she could about the </a:t>
                      </a:r>
                      <a:r>
                        <a:rPr lang="en-US" sz="1200" dirty="0" err="1" smtClean="0">
                          <a:solidFill>
                            <a:schemeClr val="tx1"/>
                          </a:solidFill>
                          <a:effectLst/>
                          <a:latin typeface="+mn-lt"/>
                          <a:ea typeface="Times New Roman"/>
                          <a:cs typeface="Arial"/>
                        </a:rPr>
                        <a:t>Dombrowski</a:t>
                      </a:r>
                      <a:r>
                        <a:rPr lang="en-US" sz="1200" dirty="0" smtClean="0">
                          <a:solidFill>
                            <a:schemeClr val="tx1"/>
                          </a:solidFill>
                          <a:effectLst/>
                          <a:latin typeface="+mn-lt"/>
                          <a:ea typeface="Times New Roman"/>
                          <a:cs typeface="Arial"/>
                        </a:rPr>
                        <a:t> family, and then started searching for other people” </a:t>
                      </a:r>
                      <a:r>
                        <a:rPr lang="en-US" sz="1200" i="1" dirty="0" smtClean="0">
                          <a:solidFill>
                            <a:schemeClr val="tx1"/>
                          </a:solidFill>
                          <a:effectLst/>
                          <a:latin typeface="+mn-lt"/>
                          <a:ea typeface="Times New Roman"/>
                          <a:cs typeface="Arial"/>
                        </a:rPr>
                        <a:t>(this is </a:t>
                      </a:r>
                      <a:r>
                        <a:rPr lang="en-US" sz="1200" b="1" i="1" dirty="0" smtClean="0">
                          <a:solidFill>
                            <a:schemeClr val="tx1"/>
                          </a:solidFill>
                          <a:effectLst/>
                          <a:latin typeface="+mn-lt"/>
                          <a:ea typeface="Times New Roman"/>
                          <a:cs typeface="Arial"/>
                        </a:rPr>
                        <a:t>sufficient evidence </a:t>
                      </a:r>
                      <a:r>
                        <a:rPr lang="en-US" sz="1200" i="1" dirty="0" smtClean="0">
                          <a:solidFill>
                            <a:schemeClr val="tx1"/>
                          </a:solidFill>
                          <a:effectLst/>
                          <a:latin typeface="+mn-lt"/>
                          <a:ea typeface="Times New Roman"/>
                          <a:cs typeface="Arial"/>
                        </a:rPr>
                        <a:t>or details that </a:t>
                      </a:r>
                      <a:r>
                        <a:rPr lang="en-US" sz="1200" b="1" i="1" dirty="0" smtClean="0">
                          <a:solidFill>
                            <a:schemeClr val="tx1"/>
                          </a:solidFill>
                          <a:effectLst/>
                          <a:latin typeface="+mn-lt"/>
                          <a:ea typeface="Times New Roman"/>
                          <a:cs typeface="Arial"/>
                        </a:rPr>
                        <a:t>supports </a:t>
                      </a:r>
                      <a:r>
                        <a:rPr lang="en-US" sz="1200" i="1" dirty="0" smtClean="0">
                          <a:solidFill>
                            <a:schemeClr val="tx1"/>
                          </a:solidFill>
                          <a:effectLst/>
                          <a:latin typeface="+mn-lt"/>
                          <a:ea typeface="Times New Roman"/>
                          <a:cs typeface="Arial"/>
                        </a:rPr>
                        <a:t>the prompt).</a:t>
                      </a:r>
                      <a:r>
                        <a:rPr lang="en-US" sz="1200" dirty="0" smtClean="0">
                          <a:solidFill>
                            <a:schemeClr val="tx1"/>
                          </a:solidFill>
                          <a:effectLst/>
                          <a:latin typeface="+mn-lt"/>
                          <a:ea typeface="Times New Roman"/>
                          <a:cs typeface="Arial"/>
                        </a:rPr>
                        <a:t> </a:t>
                      </a:r>
                      <a:endParaRPr lang="en-US" sz="1200" dirty="0" smtClean="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48479">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proficient response by providing evidence of how details support the theme of “Lost on Ellis Island,” and uses specific examples from the text as well as details about (supports) each example.</a:t>
                      </a:r>
                      <a:endPar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endParaRPr>
                    </a:p>
                    <a:p>
                      <a:pPr marL="0" marR="0" algn="l">
                        <a:lnSpc>
                          <a:spcPct val="100000"/>
                        </a:lnSpc>
                        <a:spcBef>
                          <a:spcPts val="0"/>
                        </a:spcBef>
                        <a:spcAft>
                          <a:spcPts val="0"/>
                        </a:spcAft>
                      </a:pPr>
                      <a:r>
                        <a:rPr lang="en-US" sz="1200" kern="1200" dirty="0" smtClean="0">
                          <a:solidFill>
                            <a:srgbClr val="000000"/>
                          </a:solidFill>
                          <a:effectLst/>
                          <a:latin typeface="+mn-lt"/>
                          <a:ea typeface="Times New Roman"/>
                          <a:cs typeface="Arial"/>
                        </a:rPr>
                        <a:t> “When I read </a:t>
                      </a:r>
                      <a:r>
                        <a:rPr lang="en-US" sz="1200" b="1" u="sng" kern="1200" dirty="0" smtClean="0">
                          <a:solidFill>
                            <a:schemeClr val="tx1"/>
                          </a:solidFill>
                          <a:effectLst/>
                          <a:latin typeface="+mn-lt"/>
                          <a:ea typeface="Times New Roman"/>
                          <a:cs typeface="Arial"/>
                        </a:rPr>
                        <a:t>Lost on Ellis Island, </a:t>
                      </a:r>
                      <a:r>
                        <a:rPr lang="en-US" sz="1200" kern="1200" dirty="0" smtClean="0">
                          <a:solidFill>
                            <a:srgbClr val="000000"/>
                          </a:solidFill>
                          <a:effectLst/>
                          <a:latin typeface="+mn-lt"/>
                          <a:ea typeface="Times New Roman"/>
                          <a:cs typeface="Arial"/>
                        </a:rPr>
                        <a:t>I saw that in the beginning Emily was not happy to visit so many museums.  She wanted to go to the Statue of Liberty.  But then she started looking up information about her Grandfather and got excited that she found him.  She realized she could have fun at museums.”</a:t>
                      </a:r>
                      <a:endParaRPr lang="en-US"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7967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0" i="1" u="sng" strike="noStrike" kern="1200" cap="none" spc="0" normalizeH="0" baseline="0" noProof="0" dirty="0" smtClean="0">
                          <a:ln>
                            <a:noFill/>
                          </a:ln>
                          <a:solidFill>
                            <a:prstClr val="black"/>
                          </a:solidFill>
                          <a:effectLst/>
                          <a:uLnTx/>
                          <a:uFillTx/>
                          <a:latin typeface="+mn-lt"/>
                          <a:ea typeface="Calibri"/>
                          <a:cs typeface="Verdana"/>
                        </a:rPr>
                        <a:t>some</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 evidence of key details that support the theme of “Lost on Ellis Island,” and some specific examples that support the text.  </a:t>
                      </a:r>
                      <a:endParaRPr kumimoji="0" lang="en-US" sz="900" b="0" i="1" u="none" strike="noStrike" kern="1200" cap="none" spc="0" normalizeH="0" baseline="0" noProof="0" dirty="0" smtClean="0">
                        <a:ln>
                          <a:noFill/>
                        </a:ln>
                        <a:solidFill>
                          <a:prstClr val="black"/>
                        </a:solidFill>
                        <a:effectLst/>
                        <a:uLnTx/>
                        <a:uFillTx/>
                        <a:latin typeface="+mn-lt"/>
                        <a:ea typeface="Calibri"/>
                        <a:cs typeface="Verdana"/>
                      </a:endParaRPr>
                    </a:p>
                    <a:p>
                      <a:pPr marL="0" marR="0" algn="l">
                        <a:lnSpc>
                          <a:spcPct val="100000"/>
                        </a:lnSpc>
                        <a:spcBef>
                          <a:spcPts val="0"/>
                        </a:spcBef>
                        <a:spcAft>
                          <a:spcPts val="0"/>
                        </a:spcAft>
                      </a:pPr>
                      <a:r>
                        <a:rPr lang="en-US" sz="1200" kern="1200" dirty="0" smtClean="0">
                          <a:solidFill>
                            <a:srgbClr val="000000"/>
                          </a:solidFill>
                          <a:effectLst/>
                          <a:latin typeface="+mn-lt"/>
                          <a:ea typeface="Times New Roman"/>
                          <a:cs typeface="Arial"/>
                        </a:rPr>
                        <a:t>Emily didn’t want to be at Ellis Island, but she ended up having fun,</a:t>
                      </a:r>
                      <a:r>
                        <a:rPr lang="en-US" sz="1200" kern="1200" baseline="0" dirty="0" smtClean="0">
                          <a:solidFill>
                            <a:srgbClr val="000000"/>
                          </a:solidFill>
                          <a:effectLst/>
                          <a:latin typeface="+mn-lt"/>
                          <a:ea typeface="Times New Roman"/>
                          <a:cs typeface="Arial"/>
                        </a:rPr>
                        <a:t> because she learned something about her Grandfather.</a:t>
                      </a:r>
                      <a:endParaRPr lang="en-US" sz="1200" dirty="0" smtClean="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526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provides no evidence of key details that support the theme.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Ellis Island looks huge.</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179917755"/>
              </p:ext>
            </p:extLst>
          </p:nvPr>
        </p:nvGraphicFramePr>
        <p:xfrm>
          <a:off x="5029200" y="7162800"/>
          <a:ext cx="2072640" cy="685267"/>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RL.4.2</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462686">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Determine a theme of a story, drama, or poem from details in the text; summarize the text.</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1961826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3093"/>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pPr fontAlgn="base">
              <a:spcBef>
                <a:spcPct val="0"/>
              </a:spcBef>
              <a:spcAft>
                <a:spcPct val="0"/>
              </a:spcAft>
            </a:pPr>
            <a:endParaRPr lang="en-US" altLang="en-US">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21488342"/>
              </p:ext>
            </p:extLst>
          </p:nvPr>
        </p:nvGraphicFramePr>
        <p:xfrm>
          <a:off x="345440" y="924524"/>
          <a:ext cx="6995160" cy="6543076"/>
        </p:xfrm>
        <a:graphic>
          <a:graphicData uri="http://schemas.openxmlformats.org/drawingml/2006/table">
            <a:tbl>
              <a:tblPr firstRow="1" firstCol="1" bandRow="1"/>
              <a:tblGrid>
                <a:gridCol w="967413"/>
                <a:gridCol w="6027747"/>
              </a:tblGrid>
              <a:tr h="9220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u="none" dirty="0" smtClean="0">
                          <a:effectLst>
                            <a:outerShdw blurRad="38100" dist="38100" dir="2700000" algn="tl">
                              <a:srgbClr val="000000">
                                <a:alpha val="43137"/>
                              </a:srgbClr>
                            </a:outerShdw>
                          </a:effectLst>
                        </a:rPr>
                        <a:t>Quarter 1 CFA Constructed Response Answer Key</a:t>
                      </a: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51459">
                <a:tc gridSpan="2">
                  <a:txBody>
                    <a:bodyPr/>
                    <a:lstStyle/>
                    <a:p>
                      <a:pPr marL="0" marR="0" algn="ctr">
                        <a:lnSpc>
                          <a:spcPct val="100000"/>
                        </a:lnSpc>
                        <a:spcBef>
                          <a:spcPts val="0"/>
                        </a:spcBef>
                        <a:spcAft>
                          <a:spcPts val="0"/>
                        </a:spcAft>
                      </a:pPr>
                      <a:r>
                        <a:rPr lang="en-US" sz="1200" b="1" kern="1200" dirty="0">
                          <a:solidFill>
                            <a:schemeClr val="tx1"/>
                          </a:solidFill>
                          <a:effectLst/>
                          <a:latin typeface="+mn-lt"/>
                          <a:ea typeface="Times New Roman"/>
                          <a:cs typeface="Times New Roman"/>
                        </a:rPr>
                        <a:t>Standard </a:t>
                      </a:r>
                      <a:r>
                        <a:rPr lang="en-US" sz="1200" b="1" kern="1200" dirty="0" smtClean="0">
                          <a:solidFill>
                            <a:schemeClr val="tx1"/>
                          </a:solidFill>
                          <a:effectLst/>
                          <a:latin typeface="+mn-lt"/>
                          <a:ea typeface="Times New Roman"/>
                          <a:cs typeface="Times New Roman"/>
                        </a:rPr>
                        <a:t>RL.4.3</a:t>
                      </a:r>
                      <a:r>
                        <a:rPr lang="en-US" sz="1200" b="1" kern="1200" dirty="0">
                          <a:solidFill>
                            <a:schemeClr val="tx1"/>
                          </a:solidFill>
                          <a:effectLst/>
                          <a:latin typeface="+mn-lt"/>
                          <a:ea typeface="Times New Roman"/>
                          <a:cs typeface="Times New Roman"/>
                        </a:rPr>
                        <a:t>:   3 Point Reading Constructed Response Rubric</a:t>
                      </a:r>
                      <a:endParaRPr lang="en-US" sz="1200" dirty="0">
                        <a:solidFill>
                          <a:schemeClr val="tx1"/>
                        </a:solidFill>
                        <a:effectLst/>
                        <a:latin typeface="+mn-lt"/>
                        <a:ea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796">
                <a:tc gridSpan="2">
                  <a:txBody>
                    <a:bodyPr/>
                    <a:lstStyle/>
                    <a:p>
                      <a:pPr marL="0" marR="0" algn="l">
                        <a:lnSpc>
                          <a:spcPct val="100000"/>
                        </a:lnSpc>
                        <a:spcBef>
                          <a:spcPts val="0"/>
                        </a:spcBef>
                        <a:spcAft>
                          <a:spcPts val="0"/>
                        </a:spcAft>
                      </a:pPr>
                      <a:r>
                        <a:rPr lang="en-US" sz="1200" b="1" kern="1200" dirty="0">
                          <a:solidFill>
                            <a:schemeClr val="tx1"/>
                          </a:solidFill>
                          <a:effectLst/>
                          <a:latin typeface="+mn-lt"/>
                          <a:ea typeface="Times New Roman"/>
                          <a:cs typeface="Times New Roman"/>
                        </a:rPr>
                        <a:t>Question </a:t>
                      </a:r>
                      <a:r>
                        <a:rPr lang="en-US" sz="1200" b="1" kern="1200" dirty="0" smtClean="0">
                          <a:solidFill>
                            <a:schemeClr val="tx1"/>
                          </a:solidFill>
                          <a:effectLst/>
                          <a:latin typeface="+mn-lt"/>
                          <a:ea typeface="Times New Roman"/>
                          <a:cs typeface="Times New Roman"/>
                        </a:rPr>
                        <a:t>#8</a:t>
                      </a:r>
                      <a:r>
                        <a:rPr lang="en-US" sz="1200" b="1" kern="1200" baseline="0" dirty="0" smtClean="0">
                          <a:solidFill>
                            <a:schemeClr val="tx1"/>
                          </a:solidFill>
                          <a:effectLst/>
                          <a:latin typeface="+mn-lt"/>
                          <a:ea typeface="Times New Roman"/>
                          <a:cs typeface="Times New Roman"/>
                        </a:rPr>
                        <a:t> </a:t>
                      </a:r>
                      <a:r>
                        <a:rPr lang="en-US" sz="1200" b="1" kern="1200" dirty="0" smtClean="0">
                          <a:solidFill>
                            <a:schemeClr val="tx1"/>
                          </a:solidFill>
                          <a:effectLst/>
                          <a:latin typeface="+mn-lt"/>
                          <a:ea typeface="Times New Roman"/>
                          <a:cs typeface="Times New Roman"/>
                        </a:rPr>
                        <a:t>(prompt</a:t>
                      </a:r>
                      <a:r>
                        <a:rPr lang="en-US" sz="1200" b="1" kern="1200" dirty="0">
                          <a:solidFill>
                            <a:schemeClr val="tx1"/>
                          </a:solidFill>
                          <a:effectLst/>
                          <a:latin typeface="+mn-lt"/>
                          <a:ea typeface="Times New Roman"/>
                          <a:cs typeface="Times New Roman"/>
                        </a:rPr>
                        <a:t>):</a:t>
                      </a:r>
                      <a:endParaRPr lang="en-US" sz="1200" dirty="0">
                        <a:solidFill>
                          <a:schemeClr val="tx1"/>
                        </a:solidFill>
                        <a:effectLst/>
                        <a:latin typeface="+mn-lt"/>
                        <a:ea typeface="Times New Roman"/>
                      </a:endParaRPr>
                    </a:p>
                    <a:p>
                      <a:pPr marL="0" marR="0" algn="l">
                        <a:lnSpc>
                          <a:spcPct val="100000"/>
                        </a:lnSpc>
                        <a:spcBef>
                          <a:spcPts val="0"/>
                        </a:spcBef>
                        <a:spcAft>
                          <a:spcPts val="0"/>
                        </a:spcAft>
                      </a:pPr>
                      <a:r>
                        <a:rPr lang="en-US" sz="1500" b="1" kern="1200" dirty="0">
                          <a:solidFill>
                            <a:schemeClr val="tx1"/>
                          </a:solidFill>
                          <a:effectLst/>
                          <a:latin typeface="+mn-lt"/>
                          <a:ea typeface="Times New Roman"/>
                          <a:cs typeface="Times New Roman"/>
                        </a:rPr>
                        <a:t>Describe Emily’s actions at Ellis Island that led to her enjoying the museum.  Use specific details from the text to support your answer.</a:t>
                      </a:r>
                      <a:endParaRPr lang="en-US" sz="1500" b="1"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9636">
                <a:tc gridSpan="2">
                  <a:txBody>
                    <a:bodyPr/>
                    <a:lstStyle/>
                    <a:p>
                      <a:pPr marL="0" marR="0" algn="l">
                        <a:lnSpc>
                          <a:spcPct val="100000"/>
                        </a:lnSpc>
                      </a:pPr>
                      <a:r>
                        <a:rPr lang="en-US" sz="1200" b="1" u="sng" kern="1200" dirty="0">
                          <a:solidFill>
                            <a:schemeClr val="tx1"/>
                          </a:solidFill>
                          <a:effectLst/>
                          <a:latin typeface="+mn-lt"/>
                          <a:ea typeface="Times New Roman"/>
                          <a:cs typeface="Times New Roman"/>
                        </a:rPr>
                        <a:t>Teacher Language and Scoring Notes:</a:t>
                      </a:r>
                      <a:endParaRPr lang="en-US" sz="1200" b="1" u="sng" dirty="0">
                        <a:solidFill>
                          <a:schemeClr val="tx1"/>
                        </a:solidFill>
                        <a:effectLst/>
                        <a:latin typeface="+mn-lt"/>
                        <a:ea typeface="Times New Roman"/>
                      </a:endParaRPr>
                    </a:p>
                    <a:p>
                      <a:pPr marL="0" marR="0" algn="l">
                        <a:lnSpc>
                          <a:spcPct val="100000"/>
                        </a:lnSpc>
                      </a:pPr>
                      <a:r>
                        <a:rPr lang="en-US" sz="1200" kern="1200" dirty="0">
                          <a:solidFill>
                            <a:schemeClr val="tx1"/>
                          </a:solidFill>
                          <a:effectLst/>
                          <a:latin typeface="+mn-lt"/>
                          <a:ea typeface="Times New Roman"/>
                          <a:cs typeface="Times New Roman"/>
                        </a:rPr>
                        <a:t>Emily went from little enthusiasm for being at the museum to enjoying her visit there, so much so she got lost from her family </a:t>
                      </a:r>
                      <a:r>
                        <a:rPr lang="en-US" sz="1200" i="1" kern="1200" dirty="0">
                          <a:solidFill>
                            <a:schemeClr val="tx1"/>
                          </a:solidFill>
                          <a:effectLst/>
                          <a:latin typeface="+mn-lt"/>
                          <a:ea typeface="Times New Roman"/>
                          <a:cs typeface="Times New Roman"/>
                        </a:rPr>
                        <a:t>(</a:t>
                      </a:r>
                      <a:r>
                        <a:rPr lang="en-US" sz="1200" b="1" i="1" kern="1200" dirty="0">
                          <a:solidFill>
                            <a:schemeClr val="tx1"/>
                          </a:solidFill>
                          <a:effectLst/>
                          <a:latin typeface="+mn-lt"/>
                          <a:ea typeface="Times New Roman"/>
                          <a:cs typeface="Times New Roman"/>
                        </a:rPr>
                        <a:t>sufficient evidence</a:t>
                      </a:r>
                      <a:r>
                        <a:rPr lang="en-US" sz="1200" i="1" kern="1200" dirty="0">
                          <a:solidFill>
                            <a:schemeClr val="tx1"/>
                          </a:solidFill>
                          <a:effectLst/>
                          <a:latin typeface="+mn-lt"/>
                          <a:ea typeface="Times New Roman"/>
                          <a:cs typeface="Times New Roman"/>
                        </a:rPr>
                        <a:t>).</a:t>
                      </a:r>
                      <a:r>
                        <a:rPr lang="en-US" sz="1200" kern="1200" dirty="0">
                          <a:solidFill>
                            <a:schemeClr val="tx1"/>
                          </a:solidFill>
                          <a:effectLst/>
                          <a:latin typeface="+mn-lt"/>
                          <a:ea typeface="Times New Roman"/>
                          <a:cs typeface="Times New Roman"/>
                        </a:rPr>
                        <a:t> With a grumpy attitude, her father let her go on her own.  With this, “Emily felt her chest loosen slightly…Now that she was by herself, Ellis Island didn’t feel so bad.” </a:t>
                      </a:r>
                      <a:r>
                        <a:rPr lang="en-US" sz="1200" i="1" kern="1200" dirty="0">
                          <a:solidFill>
                            <a:schemeClr val="tx1"/>
                          </a:solidFill>
                          <a:effectLst/>
                          <a:latin typeface="+mn-lt"/>
                          <a:ea typeface="Times New Roman"/>
                          <a:cs typeface="Times New Roman"/>
                        </a:rPr>
                        <a:t>(</a:t>
                      </a:r>
                      <a:r>
                        <a:rPr lang="en-US" sz="1200" b="1" i="1" kern="1200" dirty="0">
                          <a:solidFill>
                            <a:schemeClr val="tx1"/>
                          </a:solidFill>
                          <a:effectLst/>
                          <a:latin typeface="+mn-lt"/>
                          <a:ea typeface="Times New Roman"/>
                          <a:cs typeface="Times New Roman"/>
                        </a:rPr>
                        <a:t>details to support the prompt</a:t>
                      </a:r>
                      <a:r>
                        <a:rPr lang="en-US" sz="1200" i="1" kern="1200" dirty="0">
                          <a:solidFill>
                            <a:schemeClr val="tx1"/>
                          </a:solidFill>
                          <a:effectLst/>
                          <a:latin typeface="+mn-lt"/>
                          <a:ea typeface="Times New Roman"/>
                          <a:cs typeface="Times New Roman"/>
                        </a:rPr>
                        <a:t>)</a:t>
                      </a:r>
                      <a:r>
                        <a:rPr lang="en-US" sz="1200" kern="1200" dirty="0">
                          <a:solidFill>
                            <a:schemeClr val="tx1"/>
                          </a:solidFill>
                          <a:effectLst/>
                          <a:latin typeface="+mn-lt"/>
                          <a:ea typeface="Times New Roman"/>
                          <a:cs typeface="Times New Roman"/>
                        </a:rPr>
                        <a:t>.    “The sign said “Family Records,” and it made something stir inside Emily’s brain,” remembering her grandfather’s stories of immigrating to the U.S. as a child.  “She began navigating” and found exciting information about her grandfather.  From there she became fascinated with searching for other people.  “She was so engrossed that she forgot the time.”  In the end, she realized it was nice to get to Ellis Island</a:t>
                      </a:r>
                      <a:r>
                        <a:rPr lang="en-US" sz="1200" kern="1200" dirty="0" smtClean="0">
                          <a:solidFill>
                            <a:schemeClr val="tx1"/>
                          </a:solidFill>
                          <a:effectLst/>
                          <a:latin typeface="+mn-lt"/>
                          <a:ea typeface="Times New Roman"/>
                          <a:cs typeface="Times New Roman"/>
                        </a:rPr>
                        <a:t>.</a:t>
                      </a:r>
                      <a:endParaRPr lang="en-US" sz="1200"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6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chemeClr val="tx1"/>
                          </a:solidFill>
                          <a:effectLst/>
                          <a:latin typeface="+mn-lt"/>
                          <a:ea typeface="Calibri"/>
                          <a:cs typeface="Verdana"/>
                        </a:rPr>
                        <a:t>The student gives a proficient response by providing evidence of </a:t>
                      </a:r>
                      <a:r>
                        <a:rPr lang="en-US" sz="1000" i="1" kern="1200" baseline="0" dirty="0" smtClean="0">
                          <a:solidFill>
                            <a:schemeClr val="tx1"/>
                          </a:solidFill>
                          <a:effectLst/>
                          <a:latin typeface="+mn-lt"/>
                          <a:ea typeface="Calibri"/>
                          <a:cs typeface="Verdana"/>
                        </a:rPr>
                        <a:t> how Emily’s actions led to her enjoying the museum </a:t>
                      </a:r>
                      <a:r>
                        <a:rPr lang="en-US" sz="1000" i="1" kern="1200" dirty="0" smtClean="0">
                          <a:solidFill>
                            <a:schemeClr val="tx1"/>
                          </a:solidFill>
                          <a:effectLst/>
                          <a:latin typeface="+mn-lt"/>
                          <a:ea typeface="Calibri"/>
                          <a:cs typeface="Verdana"/>
                        </a:rPr>
                        <a:t>and uses specific details  from the text to support  each example.</a:t>
                      </a:r>
                      <a:endParaRPr lang="en-US" sz="1000" dirty="0" smtClean="0">
                        <a:solidFill>
                          <a:schemeClr val="tx1"/>
                        </a:solidFill>
                        <a:effectLst/>
                        <a:latin typeface="+mn-lt"/>
                        <a:ea typeface="Calibri"/>
                        <a:cs typeface="Times New Roman"/>
                      </a:endParaRPr>
                    </a:p>
                    <a:p>
                      <a:pPr marL="0" marR="0" algn="l">
                        <a:lnSpc>
                          <a:spcPct val="100000"/>
                        </a:lnSpc>
                        <a:spcBef>
                          <a:spcPts val="0"/>
                        </a:spcBef>
                        <a:spcAft>
                          <a:spcPts val="0"/>
                        </a:spcAft>
                      </a:pPr>
                      <a:r>
                        <a:rPr lang="en-US" sz="1200" dirty="0" smtClean="0">
                          <a:solidFill>
                            <a:schemeClr val="tx1"/>
                          </a:solidFill>
                          <a:effectLst/>
                          <a:latin typeface="+mn-lt"/>
                          <a:ea typeface="Calibri"/>
                          <a:cs typeface="Verdana"/>
                        </a:rPr>
                        <a:t>In </a:t>
                      </a:r>
                      <a:r>
                        <a:rPr lang="en-US" sz="1200" dirty="0">
                          <a:solidFill>
                            <a:schemeClr val="tx1"/>
                          </a:solidFill>
                          <a:effectLst/>
                          <a:latin typeface="+mn-lt"/>
                          <a:ea typeface="Calibri"/>
                          <a:cs typeface="Verdana"/>
                        </a:rPr>
                        <a:t>the story, </a:t>
                      </a:r>
                      <a:r>
                        <a:rPr lang="en-US" sz="1200" b="1" u="sng" dirty="0">
                          <a:solidFill>
                            <a:schemeClr val="tx1"/>
                          </a:solidFill>
                          <a:effectLst/>
                          <a:latin typeface="+mn-lt"/>
                          <a:ea typeface="Calibri"/>
                          <a:cs typeface="Verdana"/>
                        </a:rPr>
                        <a:t>Lost on Ellis Island</a:t>
                      </a:r>
                      <a:r>
                        <a:rPr lang="en-US" sz="1200" dirty="0">
                          <a:solidFill>
                            <a:schemeClr val="tx1"/>
                          </a:solidFill>
                          <a:effectLst/>
                          <a:latin typeface="+mn-lt"/>
                          <a:ea typeface="Calibri"/>
                          <a:cs typeface="Verdana"/>
                        </a:rPr>
                        <a:t>, Emily actions showed that she liked going to Ellis Island.  I know this because she was grumpy at first but in the end she said that it was nice.  She also felt better being away from her family and exploring on her own.  She was excited about what she found about her grandpa and others</a:t>
                      </a:r>
                      <a:r>
                        <a:rPr lang="en-US" sz="1200" dirty="0" smtClean="0">
                          <a:solidFill>
                            <a:schemeClr val="tx1"/>
                          </a:solidFill>
                          <a:effectLst/>
                          <a:latin typeface="+mn-lt"/>
                          <a:ea typeface="Calibri"/>
                          <a:cs typeface="Verdana"/>
                        </a:rPr>
                        <a:t>.</a:t>
                      </a:r>
                      <a:endParaRPr lang="en-US" sz="1200" dirty="0">
                        <a:solidFill>
                          <a:schemeClr val="tx1"/>
                        </a:solidFill>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16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proficient response by providing some evidence of </a:t>
                      </a:r>
                      <a:r>
                        <a:rPr lang="en-US" sz="1000" i="1" kern="1200" baseline="0" dirty="0" smtClean="0">
                          <a:solidFill>
                            <a:srgbClr val="000000"/>
                          </a:solidFill>
                          <a:effectLst/>
                          <a:latin typeface="+mn-lt"/>
                          <a:ea typeface="Calibri"/>
                          <a:cs typeface="Verdana"/>
                        </a:rPr>
                        <a:t> how Emily’s actions led to her enjoying the museum </a:t>
                      </a:r>
                      <a:r>
                        <a:rPr lang="en-US" sz="1000" i="1" kern="1200" dirty="0" smtClean="0">
                          <a:solidFill>
                            <a:srgbClr val="000000"/>
                          </a:solidFill>
                          <a:effectLst/>
                          <a:latin typeface="+mn-lt"/>
                          <a:ea typeface="Calibri"/>
                          <a:cs typeface="Verdana"/>
                        </a:rPr>
                        <a:t>and some specific details  from the text to support each example.</a:t>
                      </a:r>
                      <a:endParaRPr lang="en-US" sz="1000" dirty="0" smtClean="0">
                        <a:effectLst/>
                        <a:latin typeface="+mn-lt"/>
                        <a:ea typeface="Calibri"/>
                        <a:cs typeface="Times New Roman"/>
                      </a:endParaRPr>
                    </a:p>
                    <a:p>
                      <a:pPr marL="0" marR="0" algn="l">
                        <a:lnSpc>
                          <a:spcPct val="100000"/>
                        </a:lnSpc>
                        <a:spcBef>
                          <a:spcPts val="0"/>
                        </a:spcBef>
                        <a:spcAft>
                          <a:spcPts val="0"/>
                        </a:spcAft>
                      </a:pPr>
                      <a:r>
                        <a:rPr lang="en-US" sz="1200" dirty="0" smtClean="0">
                          <a:effectLst/>
                          <a:latin typeface="+mn-lt"/>
                          <a:ea typeface="Calibri"/>
                          <a:cs typeface="Verdana"/>
                        </a:rPr>
                        <a:t>In </a:t>
                      </a:r>
                      <a:r>
                        <a:rPr lang="en-US" sz="1200" dirty="0">
                          <a:effectLst/>
                          <a:latin typeface="+mn-lt"/>
                          <a:ea typeface="Calibri"/>
                          <a:cs typeface="Verdana"/>
                        </a:rPr>
                        <a:t>the story, Emily enjoyed Ellis Island.  She went off on her own in the museum.  She went to the Family Records Room and found out information about her grandfather</a:t>
                      </a:r>
                      <a:r>
                        <a:rPr lang="en-US" sz="1200" dirty="0" smtClean="0">
                          <a:effectLst/>
                          <a:latin typeface="+mn-lt"/>
                          <a:ea typeface="Calibri"/>
                          <a:cs typeface="Verdana"/>
                        </a:rPr>
                        <a:t>.</a:t>
                      </a:r>
                      <a:endParaRPr lang="en-US" sz="120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770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minimal response by providing limited evidence of </a:t>
                      </a:r>
                      <a:r>
                        <a:rPr lang="en-US" sz="1000" i="1" kern="1200" baseline="0" dirty="0" smtClean="0">
                          <a:solidFill>
                            <a:srgbClr val="000000"/>
                          </a:solidFill>
                          <a:effectLst/>
                          <a:latin typeface="+mn-lt"/>
                          <a:ea typeface="Calibri"/>
                          <a:cs typeface="Verdana"/>
                        </a:rPr>
                        <a:t> how Emily’s actions led to her enjoying the museum </a:t>
                      </a:r>
                      <a:r>
                        <a:rPr lang="en-US" sz="1000" i="1" kern="1200" dirty="0" smtClean="0">
                          <a:solidFill>
                            <a:srgbClr val="000000"/>
                          </a:solidFill>
                          <a:effectLst/>
                          <a:latin typeface="+mn-lt"/>
                          <a:ea typeface="Calibri"/>
                          <a:cs typeface="Verdana"/>
                        </a:rPr>
                        <a:t>with</a:t>
                      </a:r>
                      <a:r>
                        <a:rPr lang="en-US" sz="1000" i="1" kern="1200" baseline="0" dirty="0" smtClean="0">
                          <a:solidFill>
                            <a:srgbClr val="000000"/>
                          </a:solidFill>
                          <a:effectLst/>
                          <a:latin typeface="+mn-lt"/>
                          <a:ea typeface="Calibri"/>
                          <a:cs typeface="Verdana"/>
                        </a:rPr>
                        <a:t> few </a:t>
                      </a:r>
                      <a:r>
                        <a:rPr lang="en-US" sz="1000" i="1" kern="1200" dirty="0" smtClean="0">
                          <a:solidFill>
                            <a:srgbClr val="000000"/>
                          </a:solidFill>
                          <a:effectLst/>
                          <a:latin typeface="+mn-lt"/>
                          <a:ea typeface="Calibri"/>
                          <a:cs typeface="Verdana"/>
                        </a:rPr>
                        <a:t>specific details  from</a:t>
                      </a:r>
                      <a:r>
                        <a:rPr lang="en-US" sz="1000" i="1" kern="1200" baseline="0" dirty="0" smtClean="0">
                          <a:solidFill>
                            <a:srgbClr val="000000"/>
                          </a:solidFill>
                          <a:effectLst/>
                          <a:latin typeface="+mn-lt"/>
                          <a:ea typeface="Calibri"/>
                          <a:cs typeface="Verdana"/>
                        </a:rPr>
                        <a:t> the text.</a:t>
                      </a:r>
                    </a:p>
                    <a:p>
                      <a:pPr marL="0" marR="0">
                        <a:lnSpc>
                          <a:spcPct val="100000"/>
                        </a:lnSpc>
                        <a:spcBef>
                          <a:spcPts val="0"/>
                        </a:spcBef>
                        <a:spcAft>
                          <a:spcPts val="0"/>
                        </a:spcAft>
                      </a:pPr>
                      <a:r>
                        <a:rPr lang="en-US" sz="1200" dirty="0" smtClean="0">
                          <a:effectLst/>
                          <a:latin typeface="+mn-lt"/>
                          <a:ea typeface="Calibri"/>
                          <a:cs typeface="Verdana"/>
                        </a:rPr>
                        <a:t>Emily </a:t>
                      </a:r>
                      <a:r>
                        <a:rPr lang="en-US" sz="1200" dirty="0">
                          <a:effectLst/>
                          <a:latin typeface="+mn-lt"/>
                          <a:ea typeface="Calibri"/>
                          <a:cs typeface="Verdana"/>
                        </a:rPr>
                        <a:t>had fun at Ellis Island.  She learned a lot about her grandpa</a:t>
                      </a:r>
                      <a:r>
                        <a:rPr lang="en-US" sz="1200" dirty="0" smtClean="0">
                          <a:effectLst/>
                          <a:latin typeface="+mn-lt"/>
                          <a:ea typeface="Calibri"/>
                          <a:cs typeface="Verdana"/>
                        </a:rPr>
                        <a:t>.</a:t>
                      </a:r>
                      <a:endParaRPr lang="en-US" sz="120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54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provides no evidence of how Emily’s actions led to her enjoying the museum.</a:t>
                      </a:r>
                    </a:p>
                    <a:p>
                      <a:pPr marL="0" marR="0">
                        <a:lnSpc>
                          <a:spcPct val="100000"/>
                        </a:lnSpc>
                        <a:spcBef>
                          <a:spcPts val="0"/>
                        </a:spcBef>
                        <a:spcAft>
                          <a:spcPts val="0"/>
                        </a:spcAft>
                      </a:pPr>
                      <a:r>
                        <a:rPr lang="en-US" sz="1200" i="0" kern="1200" dirty="0" smtClean="0">
                          <a:solidFill>
                            <a:srgbClr val="000000"/>
                          </a:solidFill>
                          <a:effectLst/>
                          <a:latin typeface="+mn-lt"/>
                          <a:ea typeface="Calibri"/>
                          <a:cs typeface="Verdana"/>
                        </a:rPr>
                        <a:t>Emily is a girl in the story about Ellis Island.</a:t>
                      </a:r>
                      <a:endParaRPr lang="en-US" sz="1200" i="0" dirty="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62062893"/>
              </p:ext>
            </p:extLst>
          </p:nvPr>
        </p:nvGraphicFramePr>
        <p:xfrm>
          <a:off x="5334000" y="7615199"/>
          <a:ext cx="2072640" cy="843001"/>
        </p:xfrm>
        <a:graphic>
          <a:graphicData uri="http://schemas.openxmlformats.org/drawingml/2006/table">
            <a:tbl>
              <a:tblPr/>
              <a:tblGrid>
                <a:gridCol w="2072640"/>
              </a:tblGrid>
              <a:tr h="212065">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Standard RL.4.3</a:t>
                      </a:r>
                      <a:endParaRPr lang="en-US" sz="900" b="1" dirty="0">
                        <a:latin typeface="Calibri"/>
                        <a:ea typeface="Calibri"/>
                        <a:cs typeface="Times New Roman"/>
                      </a:endParaRPr>
                    </a:p>
                  </a:txBody>
                  <a:tcPr marL="38353" marR="3835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6169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b="0" dirty="0" smtClean="0"/>
                        <a:t>Describe in depth a character, setting, or event in a story or drama, drawing on specific details in the text (e.g., a character's thoughts, words, or actions).</a:t>
                      </a:r>
                      <a:endParaRPr lang="en-US" sz="900" b="0" dirty="0" smtClean="0">
                        <a:latin typeface="+mn-lt"/>
                        <a:ea typeface="Times New Roman"/>
                        <a:cs typeface="Times New Roman"/>
                      </a:endParaRPr>
                    </a:p>
                  </a:txBody>
                  <a:tcPr marL="38353" marR="3835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Tree>
    <p:extLst>
      <p:ext uri="{BB962C8B-B14F-4D97-AF65-F5344CB8AC3E}">
        <p14:creationId xmlns:p14="http://schemas.microsoft.com/office/powerpoint/2010/main" val="2406830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61889762"/>
              </p:ext>
            </p:extLst>
          </p:nvPr>
        </p:nvGraphicFramePr>
        <p:xfrm>
          <a:off x="614765" y="586740"/>
          <a:ext cx="6553115" cy="7668669"/>
        </p:xfrm>
        <a:graphic>
          <a:graphicData uri="http://schemas.openxmlformats.org/drawingml/2006/table">
            <a:tbl>
              <a:tblPr firstRow="1" firstCol="1" bandRow="1"/>
              <a:tblGrid>
                <a:gridCol w="680634"/>
                <a:gridCol w="5872481"/>
              </a:tblGrid>
              <a:tr h="8610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77335">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u="none" dirty="0" smtClean="0">
                          <a:effectLst>
                            <a:outerShdw blurRad="38100" dist="38100" dir="2700000" algn="tl">
                              <a:srgbClr val="000000">
                                <a:alpha val="43137"/>
                              </a:srgbClr>
                            </a:outerShdw>
                          </a:effectLst>
                        </a:rPr>
                        <a:t>Quarter 1 CFA Constructed Response Answer Key</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43807">
                <a:tc gridSpan="2">
                  <a:txBody>
                    <a:bodyPr/>
                    <a:lstStyle/>
                    <a:p>
                      <a:pPr marL="0" marR="0" algn="ctr">
                        <a:lnSpc>
                          <a:spcPct val="100000"/>
                        </a:lnSpc>
                        <a:spcBef>
                          <a:spcPts val="0"/>
                        </a:spcBef>
                        <a:spcAft>
                          <a:spcPts val="0"/>
                        </a:spcAft>
                      </a:pPr>
                      <a:r>
                        <a:rPr lang="en-US" sz="1500" b="1" kern="1200" dirty="0">
                          <a:solidFill>
                            <a:srgbClr val="000000"/>
                          </a:solidFill>
                          <a:effectLst/>
                          <a:latin typeface="+mn-lt"/>
                          <a:ea typeface="Times New Roman"/>
                          <a:cs typeface="Arial"/>
                        </a:rPr>
                        <a:t>Standard </a:t>
                      </a:r>
                      <a:r>
                        <a:rPr lang="en-US" sz="1500" b="1" kern="1200" dirty="0" smtClean="0">
                          <a:solidFill>
                            <a:srgbClr val="000000"/>
                          </a:solidFill>
                          <a:effectLst/>
                          <a:latin typeface="+mn-lt"/>
                          <a:ea typeface="Times New Roman"/>
                          <a:cs typeface="Arial"/>
                        </a:rPr>
                        <a:t>RI.4.2</a:t>
                      </a:r>
                      <a:r>
                        <a:rPr lang="en-US" sz="1500" b="1" kern="1200" dirty="0">
                          <a:solidFill>
                            <a:srgbClr val="000000"/>
                          </a:solidFill>
                          <a:effectLst/>
                          <a:latin typeface="+mn-lt"/>
                          <a:ea typeface="Times New Roman"/>
                          <a:cs typeface="Arial"/>
                        </a:rPr>
                        <a:t>:   2 Point Short Reading Constructed Response Rubric</a:t>
                      </a:r>
                      <a:endParaRPr lang="en-US" sz="1500" b="1" dirty="0">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8503">
                <a:tc gridSpan="2">
                  <a:txBody>
                    <a:bodyPr/>
                    <a:lstStyle/>
                    <a:p>
                      <a:pPr marL="0" marR="0" algn="l">
                        <a:lnSpc>
                          <a:spcPct val="100000"/>
                        </a:lnSpc>
                        <a:spcBef>
                          <a:spcPts val="0"/>
                        </a:spcBef>
                        <a:spcAft>
                          <a:spcPts val="0"/>
                        </a:spcAft>
                      </a:pPr>
                      <a:r>
                        <a:rPr lang="en-US" sz="1500" b="1" kern="1200" dirty="0" smtClean="0">
                          <a:solidFill>
                            <a:schemeClr val="tx1"/>
                          </a:solidFill>
                          <a:effectLst/>
                          <a:latin typeface="+mn-lt"/>
                          <a:ea typeface="Times New Roman"/>
                          <a:cs typeface="Arial"/>
                        </a:rPr>
                        <a:t>Questions #15 (Prompt): What is the main idea of the text,  </a:t>
                      </a:r>
                      <a:r>
                        <a:rPr lang="en-US" sz="1500" b="1" i="1" u="sng" kern="1200" dirty="0" smtClean="0">
                          <a:solidFill>
                            <a:schemeClr val="tx1"/>
                          </a:solidFill>
                          <a:effectLst/>
                          <a:latin typeface="+mn-lt"/>
                          <a:ea typeface="Times New Roman"/>
                          <a:cs typeface="Arial"/>
                        </a:rPr>
                        <a:t>Ellis Island: The Hunt for</a:t>
                      </a:r>
                      <a:r>
                        <a:rPr lang="en-US" sz="1500" b="1" i="1" u="sng" kern="1200" baseline="0" dirty="0" smtClean="0">
                          <a:solidFill>
                            <a:schemeClr val="tx1"/>
                          </a:solidFill>
                          <a:effectLst/>
                          <a:latin typeface="+mn-lt"/>
                          <a:ea typeface="Times New Roman"/>
                          <a:cs typeface="Arial"/>
                        </a:rPr>
                        <a:t> </a:t>
                      </a:r>
                      <a:r>
                        <a:rPr lang="en-US" sz="1500" b="1" i="1" u="sng" kern="1200" dirty="0" smtClean="0">
                          <a:solidFill>
                            <a:schemeClr val="tx1"/>
                          </a:solidFill>
                          <a:effectLst/>
                          <a:latin typeface="+mn-lt"/>
                          <a:ea typeface="Times New Roman"/>
                          <a:cs typeface="Arial"/>
                        </a:rPr>
                        <a:t> Alois Hanousek</a:t>
                      </a:r>
                      <a:r>
                        <a:rPr lang="en-US" sz="1500" b="1" kern="1200" dirty="0" smtClean="0">
                          <a:solidFill>
                            <a:schemeClr val="tx1"/>
                          </a:solidFill>
                          <a:effectLst/>
                          <a:latin typeface="+mn-lt"/>
                          <a:ea typeface="Times New Roman"/>
                          <a:cs typeface="Arial"/>
                        </a:rPr>
                        <a:t>? Use key details from the text to support your answer. </a:t>
                      </a:r>
                      <a:endParaRPr lang="en-US" sz="1500" b="1" dirty="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78384">
                <a:tc gridSpan="2">
                  <a:txBody>
                    <a:bodyPr/>
                    <a:lstStyle/>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Teacher Language and Scoring Notes:</a:t>
                      </a:r>
                    </a:p>
                    <a:p>
                      <a:pPr marL="0" marR="0" algn="l">
                        <a:lnSpc>
                          <a:spcPct val="100000"/>
                        </a:lnSpc>
                        <a:spcBef>
                          <a:spcPts val="0"/>
                        </a:spcBef>
                        <a:spcAft>
                          <a:spcPts val="0"/>
                        </a:spcAft>
                      </a:pPr>
                      <a:r>
                        <a:rPr lang="en-US" sz="1200" b="1" u="sng" kern="1200" dirty="0" smtClean="0">
                          <a:solidFill>
                            <a:schemeClr val="tx1"/>
                          </a:solidFill>
                          <a:effectLst/>
                          <a:latin typeface="+mn-lt"/>
                          <a:ea typeface="Times New Roman"/>
                          <a:cs typeface="Arial"/>
                        </a:rPr>
                        <a:t>Sufficient Evidence</a:t>
                      </a:r>
                      <a:r>
                        <a:rPr lang="en-US" sz="1200" b="1" kern="1200" dirty="0" smtClean="0">
                          <a:solidFill>
                            <a:schemeClr val="tx1"/>
                          </a:solidFill>
                          <a:effectLst/>
                          <a:latin typeface="+mn-lt"/>
                          <a:ea typeface="Times New Roman"/>
                          <a:cs typeface="Arial"/>
                        </a:rPr>
                        <a:t>:</a:t>
                      </a:r>
                      <a:r>
                        <a:rPr lang="en-US" sz="1200" b="1" kern="1200" baseline="0" dirty="0" smtClean="0">
                          <a:solidFill>
                            <a:schemeClr val="tx1"/>
                          </a:solidFill>
                          <a:effectLst/>
                          <a:latin typeface="+mn-lt"/>
                          <a:ea typeface="Times New Roman"/>
                          <a:cs typeface="Arial"/>
                        </a:rPr>
                        <a:t>  </a:t>
                      </a:r>
                      <a:r>
                        <a:rPr lang="en-US" sz="1200" b="0" kern="1200" baseline="0" dirty="0" smtClean="0">
                          <a:solidFill>
                            <a:schemeClr val="tx1"/>
                          </a:solidFill>
                          <a:effectLst/>
                          <a:latin typeface="+mn-lt"/>
                          <a:ea typeface="Times New Roman"/>
                          <a:cs typeface="Arial"/>
                        </a:rPr>
                        <a:t>The main idea of the text is how the two sisters found information about their </a:t>
                      </a:r>
                      <a:endParaRPr lang="en-US" sz="1200" b="0" kern="1200" dirty="0" smtClean="0">
                        <a:solidFill>
                          <a:schemeClr val="tx1"/>
                        </a:solidFill>
                        <a:effectLst/>
                        <a:latin typeface="+mn-lt"/>
                        <a:ea typeface="Times New Roman"/>
                        <a:cs typeface="Arial"/>
                      </a:endParaRPr>
                    </a:p>
                    <a:p>
                      <a:pPr marL="0" marR="0" algn="l">
                        <a:lnSpc>
                          <a:spcPct val="100000"/>
                        </a:lnSpc>
                        <a:spcBef>
                          <a:spcPts val="0"/>
                        </a:spcBef>
                        <a:spcAft>
                          <a:spcPts val="0"/>
                        </a:spcAft>
                      </a:pPr>
                      <a:r>
                        <a:rPr lang="en-US" sz="1200" b="0" kern="1200" dirty="0" smtClean="0">
                          <a:solidFill>
                            <a:schemeClr val="tx1"/>
                          </a:solidFill>
                          <a:effectLst/>
                          <a:latin typeface="+mn-lt"/>
                          <a:ea typeface="Calibri"/>
                          <a:cs typeface="Arial"/>
                        </a:rPr>
                        <a:t>great-grandfather Alois Hanousek.  </a:t>
                      </a:r>
                    </a:p>
                    <a:p>
                      <a:pPr marL="0" marR="0" algn="l">
                        <a:lnSpc>
                          <a:spcPct val="100000"/>
                        </a:lnSpc>
                        <a:spcBef>
                          <a:spcPts val="0"/>
                        </a:spcBef>
                        <a:spcAft>
                          <a:spcPts val="0"/>
                        </a:spcAft>
                      </a:pPr>
                      <a:r>
                        <a:rPr lang="en-US" sz="1200" b="1" u="sng" kern="1200" dirty="0" smtClean="0">
                          <a:solidFill>
                            <a:schemeClr val="tx1"/>
                          </a:solidFill>
                          <a:effectLst/>
                          <a:latin typeface="+mn-lt"/>
                          <a:ea typeface="Calibri"/>
                          <a:cs typeface="Arial"/>
                        </a:rPr>
                        <a:t>Specific</a:t>
                      </a:r>
                      <a:r>
                        <a:rPr lang="en-US" sz="1200" b="1" kern="1200" dirty="0" smtClean="0">
                          <a:solidFill>
                            <a:schemeClr val="tx1"/>
                          </a:solidFill>
                          <a:effectLst/>
                          <a:latin typeface="+mn-lt"/>
                          <a:ea typeface="Calibri"/>
                          <a:cs typeface="Arial"/>
                        </a:rPr>
                        <a:t> </a:t>
                      </a:r>
                      <a:r>
                        <a:rPr lang="en-US" sz="1200" b="0" kern="1200" dirty="0" smtClean="0">
                          <a:solidFill>
                            <a:schemeClr val="tx1"/>
                          </a:solidFill>
                          <a:effectLst/>
                          <a:latin typeface="+mn-lt"/>
                          <a:ea typeface="Calibri"/>
                          <a:cs typeface="Arial"/>
                        </a:rPr>
                        <a:t>indications</a:t>
                      </a:r>
                      <a:r>
                        <a:rPr lang="en-US" sz="1200" b="0" kern="1200" baseline="0" dirty="0" smtClean="0">
                          <a:solidFill>
                            <a:schemeClr val="tx1"/>
                          </a:solidFill>
                          <a:effectLst/>
                          <a:latin typeface="+mn-lt"/>
                          <a:ea typeface="Calibri"/>
                          <a:cs typeface="Arial"/>
                        </a:rPr>
                        <a:t> could include details that support the main idea in a sequential style. Details could include (1) the sisters went to Ellis Island, (2) their great-grandfather probably went through Ellis Island, (3) Ellis Island kept records of immigrants and (4) they found records about Alois Hanousek.</a:t>
                      </a:r>
                    </a:p>
                    <a:p>
                      <a:pPr marL="0" marR="0" algn="l">
                        <a:lnSpc>
                          <a:spcPct val="100000"/>
                        </a:lnSpc>
                        <a:spcBef>
                          <a:spcPts val="0"/>
                        </a:spcBef>
                        <a:spcAft>
                          <a:spcPts val="0"/>
                        </a:spcAft>
                      </a:pPr>
                      <a:r>
                        <a:rPr lang="en-US" sz="1200" b="1" u="sng" kern="1200" dirty="0" smtClean="0">
                          <a:solidFill>
                            <a:schemeClr val="tx1"/>
                          </a:solidFill>
                          <a:effectLst/>
                          <a:latin typeface="+mn-lt"/>
                          <a:ea typeface="Calibri"/>
                          <a:cs typeface="Arial"/>
                        </a:rPr>
                        <a:t>Full</a:t>
                      </a:r>
                      <a:r>
                        <a:rPr lang="en-US" sz="1200" b="1" u="sng" kern="1200" baseline="0" dirty="0" smtClean="0">
                          <a:solidFill>
                            <a:schemeClr val="tx1"/>
                          </a:solidFill>
                          <a:effectLst/>
                          <a:latin typeface="+mn-lt"/>
                          <a:ea typeface="Calibri"/>
                          <a:cs typeface="Arial"/>
                        </a:rPr>
                        <a:t> Support </a:t>
                      </a:r>
                      <a:r>
                        <a:rPr lang="en-US" sz="1200" b="0" kern="1200" baseline="0" dirty="0" smtClean="0">
                          <a:solidFill>
                            <a:schemeClr val="tx1"/>
                          </a:solidFill>
                          <a:effectLst/>
                          <a:latin typeface="+mn-lt"/>
                          <a:ea typeface="Calibri"/>
                          <a:cs typeface="Arial"/>
                        </a:rPr>
                        <a:t>are the examples given around or about each detail.  The first detail ( the sisters went to Ellis Island) is supported by the example that the sisters took a ferry from Battery Park on the southern tip of Manhattan and passed the Statue of Liberty to get to Ellis Island.  The second details (their grandfather probably went through Ellis Island) is supported by the example that most immigrants arrived there from 1892 to 1954.  The third detail (Ellis Island kept immigrant records) is supported by the example that the sisters arrived at the research center and began looking on a computer.  The fourth detail (finding records of Alois) is supported by the example that “ My great-grandfather’s name. It was written as “</a:t>
                      </a:r>
                      <a:r>
                        <a:rPr lang="en-US" sz="1200" b="0" kern="1200" baseline="0" dirty="0" err="1" smtClean="0">
                          <a:solidFill>
                            <a:schemeClr val="tx1"/>
                          </a:solidFill>
                          <a:effectLst/>
                          <a:latin typeface="+mn-lt"/>
                          <a:ea typeface="Calibri"/>
                          <a:cs typeface="Arial"/>
                        </a:rPr>
                        <a:t>Canousek</a:t>
                      </a:r>
                      <a:r>
                        <a:rPr lang="en-US" sz="1200" b="0" kern="1200" baseline="0" dirty="0" smtClean="0">
                          <a:solidFill>
                            <a:schemeClr val="tx1"/>
                          </a:solidFill>
                          <a:effectLst/>
                          <a:latin typeface="+mn-lt"/>
                          <a:ea typeface="Calibri"/>
                          <a:cs typeface="Arial"/>
                        </a:rPr>
                        <a:t>. It had been spelled wrong at Ellis Island,” and the information they learned about their great-grandfather.</a:t>
                      </a:r>
                      <a:endParaRPr lang="en-US" sz="1200" b="1" dirty="0" smtClean="0">
                        <a:solidFill>
                          <a:schemeClr val="tx1"/>
                        </a:solidFill>
                        <a:effectLst/>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601691">
                <a:tc>
                  <a:txBody>
                    <a:bodyPr/>
                    <a:lstStyle/>
                    <a:p>
                      <a:pPr marL="0" marR="0" algn="ctr">
                        <a:lnSpc>
                          <a:spcPct val="100000"/>
                        </a:lnSpc>
                        <a:spcBef>
                          <a:spcPts val="0"/>
                        </a:spcBef>
                        <a:spcAft>
                          <a:spcPts val="0"/>
                        </a:spcAft>
                      </a:pPr>
                      <a:r>
                        <a:rPr lang="en-US" sz="2600" b="1" dirty="0" smtClean="0">
                          <a:solidFill>
                            <a:schemeClr val="tx1"/>
                          </a:solidFill>
                          <a:effectLst/>
                          <a:latin typeface="+mn-lt"/>
                          <a:ea typeface="Calibri"/>
                          <a:cs typeface="Times New Roman"/>
                        </a:rPr>
                        <a:t>2</a:t>
                      </a:r>
                      <a:endParaRPr lang="en-US" sz="2600" b="1" dirty="0">
                        <a:solidFill>
                          <a:schemeClr val="tx1"/>
                        </a:solidFill>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Calibri"/>
                          <a:cs typeface="Verdana"/>
                        </a:rPr>
                        <a:t>The student gives a proficient response by providing evidence of the main idea and uses specific examples from the text as well as details about (supports) each example.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In the text about </a:t>
                      </a:r>
                      <a:r>
                        <a:rPr kumimoji="0" lang="en-US" sz="1200" b="0" i="0" u="none" strike="noStrike" kern="1200" cap="none" spc="0" normalizeH="0" baseline="0" noProof="0" dirty="0" err="1" smtClean="0">
                          <a:ln>
                            <a:noFill/>
                          </a:ln>
                          <a:solidFill>
                            <a:schemeClr val="tx1"/>
                          </a:solidFill>
                          <a:effectLst/>
                          <a:uLnTx/>
                          <a:uFillTx/>
                          <a:latin typeface="+mn-lt"/>
                          <a:ea typeface="Calibri"/>
                          <a:cs typeface="Verdana"/>
                        </a:rPr>
                        <a:t>Alois</a:t>
                      </a: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 Hanousek, the main idea is that two sisters wanted to learn more about their great-grandfather and how they did learn more.  The sisters went to Ellis Island on a Ferry.  They passed the Statue of Liberty.  When they arrived they were amazed at how big it was.  They also read that most immigrants had passed through there from 1892 to 1954.  The girls went to the research center where immigrant records were kept.  They found out that their great-grandfather did go through Ellis Island but his name was spelled </a:t>
                      </a:r>
                      <a:r>
                        <a:rPr kumimoji="0" lang="en-US" sz="1200" b="0" i="0" u="none" strike="noStrike" kern="1200" cap="none" spc="0" normalizeH="0" baseline="0" noProof="0" dirty="0" err="1" smtClean="0">
                          <a:ln>
                            <a:noFill/>
                          </a:ln>
                          <a:solidFill>
                            <a:schemeClr val="tx1"/>
                          </a:solidFill>
                          <a:effectLst/>
                          <a:uLnTx/>
                          <a:uFillTx/>
                          <a:latin typeface="+mn-lt"/>
                          <a:ea typeface="Calibri"/>
                          <a:cs typeface="Verdana"/>
                        </a:rPr>
                        <a:t>Canousek</a:t>
                      </a:r>
                      <a:r>
                        <a:rPr kumimoji="0" lang="en-US" sz="1200" b="0" i="0" u="none" strike="noStrike" kern="1200" cap="none" spc="0" normalizeH="0" baseline="0" noProof="0" dirty="0" smtClean="0">
                          <a:ln>
                            <a:noFill/>
                          </a:ln>
                          <a:solidFill>
                            <a:schemeClr val="tx1"/>
                          </a:solidFill>
                          <a:effectLst/>
                          <a:uLnTx/>
                          <a:uFillTx/>
                          <a:latin typeface="+mn-lt"/>
                          <a:ea typeface="Calibri"/>
                          <a:cs typeface="Verdana"/>
                        </a:rPr>
                        <a:t> instead of Hanousek.  Their journey was successful.</a:t>
                      </a:r>
                      <a:endParaRPr kumimoji="0" lang="en-US" sz="12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4075">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gives a partial response by providing </a:t>
                      </a:r>
                      <a:r>
                        <a:rPr kumimoji="0" lang="en-US" sz="1000" b="0" i="1" u="sng" strike="noStrike" kern="1200" cap="none" spc="0" normalizeH="0" baseline="0" noProof="0" dirty="0" smtClean="0">
                          <a:ln>
                            <a:noFill/>
                          </a:ln>
                          <a:solidFill>
                            <a:prstClr val="black"/>
                          </a:solidFill>
                          <a:effectLst/>
                          <a:uLnTx/>
                          <a:uFillTx/>
                          <a:latin typeface="+mn-lt"/>
                          <a:ea typeface="Calibri"/>
                          <a:cs typeface="Verdana"/>
                        </a:rPr>
                        <a:t>some</a:t>
                      </a: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 evidence of the main idea and some specific examples that reference the text  as well as details about each example</a:t>
                      </a:r>
                      <a:r>
                        <a:rPr kumimoji="0" lang="en-US" sz="9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Two sisters wanted to learn about their great-grandfather because no one really knew much about him.  They planned a trip to Ellis Island to learn more and they did! They learned about his age and health.</a:t>
                      </a: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5267">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7586" marR="67586" marT="91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Verdana"/>
                        </a:rPr>
                        <a:t>The student provides no evidence about the main idea and no relevant information or examples from the 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Calibri"/>
                          <a:cs typeface="Verdana"/>
                        </a:rPr>
                        <a:t>I think the Statue of Liberty was really neat for the immigrants to see!</a:t>
                      </a:r>
                      <a:endParaRPr kumimoji="0" lang="en-US" sz="1200" b="0" i="0" u="none" strike="noStrike" kern="1200" cap="none" spc="0" normalizeH="0" baseline="0" noProof="0" dirty="0">
                        <a:ln>
                          <a:noFill/>
                        </a:ln>
                        <a:solidFill>
                          <a:prstClr val="black"/>
                        </a:solidFill>
                        <a:effectLst/>
                        <a:uLnTx/>
                        <a:uFillTx/>
                        <a:latin typeface="+mn-lt"/>
                        <a:ea typeface="Calibri"/>
                        <a:cs typeface="Times New Roman"/>
                      </a:endParaRPr>
                    </a:p>
                  </a:txBody>
                  <a:tcPr marL="67586" marR="67586" marT="911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8404575"/>
              </p:ext>
            </p:extLst>
          </p:nvPr>
        </p:nvGraphicFramePr>
        <p:xfrm>
          <a:off x="5181600" y="84582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RI.4.2</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Determine the main idea of a text and explain how it is supported by key details; summarize the text.</a:t>
                      </a:r>
                      <a:endParaRPr lang="en-US" sz="800" dirty="0" smtClean="0"/>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976773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90576113"/>
              </p:ext>
            </p:extLst>
          </p:nvPr>
        </p:nvGraphicFramePr>
        <p:xfrm>
          <a:off x="372428" y="419100"/>
          <a:ext cx="6995160" cy="8319516"/>
        </p:xfrm>
        <a:graphic>
          <a:graphicData uri="http://schemas.openxmlformats.org/drawingml/2006/table">
            <a:tbl>
              <a:tblPr firstRow="1" firstCol="1" bandRow="1"/>
              <a:tblGrid>
                <a:gridCol w="663892"/>
                <a:gridCol w="6331268"/>
              </a:tblGrid>
              <a:tr h="9220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kumimoji="0" lang="en-US" sz="1200" b="0" i="1" u="none" strike="noStrike" kern="1200" cap="none" spc="0" normalizeH="0" baseline="0" noProof="0" dirty="0" smtClean="0">
                          <a:ln>
                            <a:noFill/>
                          </a:ln>
                          <a:solidFill>
                            <a:prstClr val="black"/>
                          </a:solidFill>
                          <a:effectLst/>
                          <a:uLnTx/>
                          <a:uFillTx/>
                          <a:latin typeface="+mn-l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algn="ctr"/>
                      <a:r>
                        <a:rPr lang="en-US" sz="1500" b="1" u="none" dirty="0" smtClean="0">
                          <a:effectLst>
                            <a:outerShdw blurRad="38100" dist="38100" dir="2700000" algn="tl">
                              <a:srgbClr val="000000">
                                <a:alpha val="43137"/>
                              </a:srgbClr>
                            </a:outerShdw>
                          </a:effectLst>
                        </a:rPr>
                        <a:t>Quarter 1 CFA Constructed Response Answer Key</a:t>
                      </a:r>
                      <a:endParaRPr lang="en-US" sz="1500" b="1" u="none" dirty="0">
                        <a:effectLst>
                          <a:outerShdw blurRad="38100" dist="38100" dir="2700000" algn="tl">
                            <a:srgbClr val="000000">
                              <a:alpha val="43137"/>
                            </a:srgbClr>
                          </a:outerShdw>
                        </a:effectLst>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ctr">
                        <a:lnSpc>
                          <a:spcPct val="100000"/>
                        </a:lnSpc>
                        <a:spcBef>
                          <a:spcPts val="0"/>
                        </a:spcBef>
                        <a:spcAft>
                          <a:spcPts val="0"/>
                        </a:spcAft>
                      </a:pPr>
                      <a:r>
                        <a:rPr lang="en-US" sz="1500" b="1" kern="1200" dirty="0">
                          <a:solidFill>
                            <a:schemeClr val="tx1"/>
                          </a:solidFill>
                          <a:effectLst/>
                          <a:latin typeface="+mn-lt"/>
                          <a:ea typeface="Times New Roman"/>
                          <a:cs typeface="Times New Roman"/>
                        </a:rPr>
                        <a:t>Standard </a:t>
                      </a:r>
                      <a:r>
                        <a:rPr lang="en-US" sz="1500" b="1" kern="1200" dirty="0" smtClean="0">
                          <a:solidFill>
                            <a:schemeClr val="tx1"/>
                          </a:solidFill>
                          <a:effectLst/>
                          <a:latin typeface="+mn-lt"/>
                          <a:ea typeface="Times New Roman"/>
                          <a:cs typeface="Times New Roman"/>
                        </a:rPr>
                        <a:t>RI.4.3</a:t>
                      </a:r>
                      <a:r>
                        <a:rPr lang="en-US" sz="1500" b="1" kern="1200" dirty="0">
                          <a:solidFill>
                            <a:schemeClr val="tx1"/>
                          </a:solidFill>
                          <a:effectLst/>
                          <a:latin typeface="+mn-lt"/>
                          <a:ea typeface="Times New Roman"/>
                          <a:cs typeface="Times New Roman"/>
                        </a:rPr>
                        <a:t>:   3 Point Reading Constructed Response Rubric</a:t>
                      </a:r>
                      <a:endParaRPr lang="en-US" sz="1500"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88">
                <a:tc gridSpan="2">
                  <a:txBody>
                    <a:bodyPr/>
                    <a:lstStyle/>
                    <a:p>
                      <a:pPr marL="0" marR="0" algn="l">
                        <a:lnSpc>
                          <a:spcPct val="100000"/>
                        </a:lnSpc>
                        <a:spcBef>
                          <a:spcPts val="0"/>
                        </a:spcBef>
                        <a:spcAft>
                          <a:spcPts val="0"/>
                        </a:spcAft>
                      </a:pPr>
                      <a:r>
                        <a:rPr lang="en-US" sz="1500" b="1" kern="1200" dirty="0" smtClean="0">
                          <a:solidFill>
                            <a:schemeClr val="tx1"/>
                          </a:solidFill>
                          <a:effectLst/>
                          <a:latin typeface="+mn-lt"/>
                          <a:ea typeface="Times New Roman"/>
                          <a:cs typeface="Times New Roman"/>
                        </a:rPr>
                        <a:t>Question #16 </a:t>
                      </a:r>
                      <a:r>
                        <a:rPr lang="en-US" sz="1500" b="1" kern="1200" dirty="0">
                          <a:solidFill>
                            <a:schemeClr val="tx1"/>
                          </a:solidFill>
                          <a:effectLst/>
                          <a:latin typeface="+mn-lt"/>
                          <a:ea typeface="Times New Roman"/>
                          <a:cs typeface="Times New Roman"/>
                        </a:rPr>
                        <a:t>(prompt</a:t>
                      </a:r>
                      <a:r>
                        <a:rPr lang="en-US" sz="1500" b="1" kern="1200" dirty="0" smtClean="0">
                          <a:solidFill>
                            <a:schemeClr val="tx1"/>
                          </a:solidFill>
                          <a:effectLst/>
                          <a:latin typeface="+mn-lt"/>
                          <a:ea typeface="Times New Roman"/>
                          <a:cs typeface="Times New Roman"/>
                        </a:rPr>
                        <a:t>): What clues helped the narrator imagine what it might have been like</a:t>
                      </a:r>
                      <a:r>
                        <a:rPr lang="en-US" sz="1500" b="1" kern="1200" baseline="0" dirty="0" smtClean="0">
                          <a:solidFill>
                            <a:schemeClr val="tx1"/>
                          </a:solidFill>
                          <a:effectLst/>
                          <a:latin typeface="+mn-lt"/>
                          <a:ea typeface="Times New Roman"/>
                          <a:cs typeface="Times New Roman"/>
                        </a:rPr>
                        <a:t> </a:t>
                      </a:r>
                      <a:r>
                        <a:rPr lang="en-US" sz="1500" b="1" kern="1200" dirty="0" smtClean="0">
                          <a:solidFill>
                            <a:schemeClr val="tx1"/>
                          </a:solidFill>
                          <a:effectLst/>
                          <a:latin typeface="+mn-lt"/>
                          <a:ea typeface="Times New Roman"/>
                          <a:cs typeface="Times New Roman"/>
                        </a:rPr>
                        <a:t>to be an immigrant?  Support your answer with details or examples from the text </a:t>
                      </a:r>
                      <a:r>
                        <a:rPr lang="en-US" sz="1500" b="1" i="1" u="sng" kern="1200" dirty="0" smtClean="0">
                          <a:solidFill>
                            <a:schemeClr val="tx1"/>
                          </a:solidFill>
                          <a:effectLst/>
                          <a:latin typeface="+mn-lt"/>
                          <a:ea typeface="Times New Roman"/>
                          <a:cs typeface="Times New Roman"/>
                        </a:rPr>
                        <a:t>Ellis Island: The Hunt for Alois Hanousek</a:t>
                      </a:r>
                      <a:r>
                        <a:rPr lang="en-US" sz="1500" b="1" kern="1200" dirty="0" smtClean="0">
                          <a:solidFill>
                            <a:schemeClr val="tx1"/>
                          </a:solidFill>
                          <a:effectLst/>
                          <a:latin typeface="+mn-lt"/>
                          <a:ea typeface="Times New Roman"/>
                          <a:cs typeface="Times New Roman"/>
                        </a:rPr>
                        <a:t>.</a:t>
                      </a:r>
                      <a:endParaRPr lang="en-US" sz="1500" dirty="0">
                        <a:solidFill>
                          <a:schemeClr val="tx1"/>
                        </a:solidFill>
                        <a:effectLst/>
                        <a:latin typeface="+mn-lt"/>
                        <a:ea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8400">
                <a:tc gridSpan="2">
                  <a:txBody>
                    <a:bodyPr/>
                    <a:lstStyle/>
                    <a:p>
                      <a:pPr marL="0" marR="0" algn="l">
                        <a:lnSpc>
                          <a:spcPct val="100000"/>
                        </a:lnSpc>
                      </a:pPr>
                      <a:r>
                        <a:rPr lang="en-US" sz="1100" b="1" u="sng" kern="1200" dirty="0">
                          <a:solidFill>
                            <a:schemeClr val="tx1"/>
                          </a:solidFill>
                          <a:effectLst/>
                          <a:latin typeface="+mn-lt"/>
                          <a:ea typeface="Times New Roman"/>
                          <a:cs typeface="Times New Roman"/>
                        </a:rPr>
                        <a:t>Teacher Language and Scoring Notes</a:t>
                      </a:r>
                      <a:r>
                        <a:rPr lang="en-US" sz="1100" b="1" u="sng" kern="1200" dirty="0" smtClean="0">
                          <a:solidFill>
                            <a:schemeClr val="tx1"/>
                          </a:solidFill>
                          <a:effectLst/>
                          <a:latin typeface="+mn-lt"/>
                          <a:ea typeface="Times New Roman"/>
                          <a:cs typeface="Times New Roman"/>
                        </a:rPr>
                        <a:t>: </a:t>
                      </a:r>
                      <a:r>
                        <a:rPr lang="en-US" sz="1100" kern="1200" dirty="0" smtClean="0">
                          <a:solidFill>
                            <a:schemeClr val="tx1"/>
                          </a:solidFill>
                          <a:effectLst/>
                          <a:latin typeface="+mn-lt"/>
                          <a:ea typeface="Times New Roman"/>
                          <a:cs typeface="Times New Roman"/>
                        </a:rPr>
                        <a:t>Students will need to infer.</a:t>
                      </a:r>
                      <a:endParaRPr lang="en-US" sz="1100" b="1" kern="1200" dirty="0" smtClean="0">
                        <a:solidFill>
                          <a:schemeClr val="tx1"/>
                        </a:solidFill>
                        <a:effectLst/>
                        <a:latin typeface="+mn-lt"/>
                        <a:ea typeface="Times New Roman"/>
                        <a:cs typeface="Times New Roman"/>
                      </a:endParaRPr>
                    </a:p>
                    <a:p>
                      <a:pPr marL="0" marR="0" algn="l">
                        <a:lnSpc>
                          <a:spcPct val="100000"/>
                        </a:lnSpc>
                      </a:pPr>
                      <a:r>
                        <a:rPr lang="en-US" sz="1100" b="1" kern="1200" dirty="0" smtClean="0">
                          <a:solidFill>
                            <a:schemeClr val="tx1"/>
                          </a:solidFill>
                          <a:effectLst/>
                          <a:latin typeface="+mn-lt"/>
                          <a:ea typeface="Times New Roman"/>
                          <a:cs typeface="Times New Roman"/>
                        </a:rPr>
                        <a:t>Sufficient</a:t>
                      </a:r>
                      <a:r>
                        <a:rPr lang="en-US" sz="1100" b="1" kern="1200" baseline="0" dirty="0" smtClean="0">
                          <a:solidFill>
                            <a:schemeClr val="tx1"/>
                          </a:solidFill>
                          <a:effectLst/>
                          <a:latin typeface="+mn-lt"/>
                          <a:ea typeface="Times New Roman"/>
                          <a:cs typeface="Times New Roman"/>
                        </a:rPr>
                        <a:t> Evidence</a:t>
                      </a:r>
                      <a:r>
                        <a:rPr lang="en-US" sz="1100" b="0" kern="1200" baseline="0" dirty="0" smtClean="0">
                          <a:solidFill>
                            <a:schemeClr val="tx1"/>
                          </a:solidFill>
                          <a:effectLst/>
                          <a:latin typeface="+mn-lt"/>
                          <a:ea typeface="Times New Roman"/>
                          <a:cs typeface="Times New Roman"/>
                        </a:rPr>
                        <a:t> would include all details and/or examples provided in the student response that supports what the sister (the narrator) learned about being an immigrant that are explicitly stated in the text                  (</a:t>
                      </a:r>
                      <a:r>
                        <a:rPr lang="en-US" sz="1100" b="1" i="1" u="sng" kern="1200" dirty="0" smtClean="0">
                          <a:solidFill>
                            <a:schemeClr val="tx1"/>
                          </a:solidFill>
                          <a:effectLst/>
                          <a:latin typeface="+mn-lt"/>
                          <a:ea typeface="Times New Roman"/>
                          <a:cs typeface="Times New Roman"/>
                        </a:rPr>
                        <a:t>Ellis Island: The Hunt for Alois Hanousek</a:t>
                      </a:r>
                      <a:r>
                        <a:rPr lang="en-US" sz="1100" b="0" kern="1200" baseline="0" dirty="0" smtClean="0">
                          <a:solidFill>
                            <a:schemeClr val="tx1"/>
                          </a:solidFill>
                          <a:effectLst/>
                          <a:latin typeface="+mn-lt"/>
                          <a:ea typeface="Times New Roman"/>
                          <a:cs typeface="Times New Roman"/>
                        </a:rPr>
                        <a:t>). </a:t>
                      </a:r>
                    </a:p>
                    <a:p>
                      <a:pPr marL="0" marR="0" algn="l">
                        <a:lnSpc>
                          <a:spcPct val="100000"/>
                        </a:lnSpc>
                      </a:pPr>
                      <a:r>
                        <a:rPr lang="en-US" sz="1100" b="1" u="sng" kern="1200" baseline="0" dirty="0" smtClean="0">
                          <a:solidFill>
                            <a:schemeClr val="tx1"/>
                          </a:solidFill>
                          <a:effectLst/>
                          <a:latin typeface="+mn-lt"/>
                          <a:ea typeface="Times New Roman"/>
                          <a:cs typeface="Times New Roman"/>
                        </a:rPr>
                        <a:t>Specific Inferences </a:t>
                      </a:r>
                      <a:r>
                        <a:rPr lang="en-US" sz="1100" b="0" kern="1200" baseline="0" dirty="0" smtClean="0">
                          <a:solidFill>
                            <a:schemeClr val="tx1"/>
                          </a:solidFill>
                          <a:effectLst/>
                          <a:latin typeface="+mn-lt"/>
                          <a:ea typeface="Times New Roman"/>
                          <a:cs typeface="Times New Roman"/>
                        </a:rPr>
                        <a:t>could include (1) inferring how immigrants felt when they first saw the Statue of Liberty, (2) inferring how immigrants felt in the photographs at the museum, (3) inferring how family treasures made it easier to be in a new country and (4) inferring how immigrants felt if they were split up.</a:t>
                      </a:r>
                      <a:endParaRPr lang="en-US" sz="1100" b="1" kern="1200" baseline="0" dirty="0" smtClean="0">
                        <a:solidFill>
                          <a:schemeClr val="tx1"/>
                        </a:solidFill>
                        <a:effectLst/>
                        <a:latin typeface="+mn-lt"/>
                        <a:ea typeface="Times New Roman"/>
                        <a:cs typeface="Times New Roman"/>
                      </a:endParaRPr>
                    </a:p>
                    <a:p>
                      <a:pPr defTabSz="820583" eaLnBrk="0" hangingPunct="0"/>
                      <a:r>
                        <a:rPr lang="en-US" sz="1100" b="1" u="sng" kern="1200" baseline="0" dirty="0" smtClean="0">
                          <a:solidFill>
                            <a:schemeClr val="tx1"/>
                          </a:solidFill>
                          <a:effectLst/>
                          <a:latin typeface="+mn-lt"/>
                          <a:ea typeface="Times New Roman"/>
                          <a:cs typeface="Times New Roman"/>
                        </a:rPr>
                        <a:t>Full Support  </a:t>
                      </a:r>
                      <a:r>
                        <a:rPr lang="en-US" sz="1100" b="0" kern="1200" baseline="0" dirty="0" smtClean="0">
                          <a:solidFill>
                            <a:schemeClr val="tx1"/>
                          </a:solidFill>
                          <a:effectLst/>
                          <a:latin typeface="+mn-lt"/>
                          <a:ea typeface="Times New Roman"/>
                          <a:cs typeface="Times New Roman"/>
                        </a:rPr>
                        <a:t>of the </a:t>
                      </a:r>
                      <a:r>
                        <a:rPr lang="en-US" sz="1100" b="0" kern="1200" baseline="0" dirty="0" smtClean="0">
                          <a:solidFill>
                            <a:srgbClr val="000000"/>
                          </a:solidFill>
                          <a:effectLst/>
                          <a:latin typeface="+mn-lt"/>
                          <a:ea typeface="Times New Roman"/>
                          <a:cs typeface="Times New Roman"/>
                        </a:rPr>
                        <a:t>inferences could be the examples of (1) “</a:t>
                      </a:r>
                      <a:r>
                        <a:rPr lang="en-US" altLang="en-US" sz="1100" dirty="0" smtClean="0">
                          <a:latin typeface="Calibri" pitchFamily="34" charset="0"/>
                          <a:ea typeface="Calibri" pitchFamily="34" charset="0"/>
                        </a:rPr>
                        <a:t>I imagined how my great-grandfather must have felt when he first saw the </a:t>
                      </a:r>
                      <a:r>
                        <a:rPr lang="en-US" altLang="en-US" sz="1100" b="1" u="sng" dirty="0" smtClean="0">
                          <a:latin typeface="Calibri" pitchFamily="34" charset="0"/>
                          <a:ea typeface="Calibri" pitchFamily="34" charset="0"/>
                        </a:rPr>
                        <a:t>majestic</a:t>
                      </a:r>
                      <a:r>
                        <a:rPr lang="en-US" altLang="en-US" sz="1100" b="1" dirty="0" smtClean="0">
                          <a:latin typeface="Calibri" pitchFamily="34" charset="0"/>
                          <a:ea typeface="Calibri" pitchFamily="34" charset="0"/>
                        </a:rPr>
                        <a:t> </a:t>
                      </a:r>
                      <a:r>
                        <a:rPr lang="en-US" altLang="en-US" sz="1100" dirty="0" smtClean="0">
                          <a:latin typeface="Calibri" pitchFamily="34" charset="0"/>
                          <a:ea typeface="Calibri" pitchFamily="34" charset="0"/>
                        </a:rPr>
                        <a:t>lady with the golden torch,”  (2)  “The museum had photographs of immigrants everywhere. Some looked </a:t>
                      </a:r>
                      <a:r>
                        <a:rPr lang="en-US" altLang="en-US" sz="1100" b="1" u="sng" dirty="0" smtClean="0">
                          <a:latin typeface="Calibri" pitchFamily="34" charset="0"/>
                          <a:ea typeface="Calibri" pitchFamily="34" charset="0"/>
                        </a:rPr>
                        <a:t>weary</a:t>
                      </a:r>
                      <a:r>
                        <a:rPr lang="en-US" altLang="en-US" sz="1100" b="1" dirty="0" smtClean="0">
                          <a:latin typeface="Calibri" pitchFamily="34" charset="0"/>
                          <a:ea typeface="Calibri" pitchFamily="34" charset="0"/>
                        </a:rPr>
                        <a:t> </a:t>
                      </a:r>
                      <a:r>
                        <a:rPr lang="en-US" altLang="en-US" sz="1100" dirty="0" smtClean="0">
                          <a:latin typeface="Calibri" pitchFamily="34" charset="0"/>
                          <a:ea typeface="Calibri" pitchFamily="34" charset="0"/>
                        </a:rPr>
                        <a:t>from their long voyage. Others looked excited. Still others looked sad,</a:t>
                      </a:r>
                      <a:r>
                        <a:rPr lang="en-US" altLang="en-US" sz="1100" baseline="0" dirty="0" smtClean="0">
                          <a:latin typeface="Calibri" pitchFamily="34" charset="0"/>
                          <a:ea typeface="Calibri" pitchFamily="34" charset="0"/>
                        </a:rPr>
                        <a:t> </a:t>
                      </a:r>
                      <a:r>
                        <a:rPr lang="en-US" altLang="en-US" sz="1100" dirty="0" smtClean="0">
                          <a:latin typeface="Calibri" pitchFamily="34" charset="0"/>
                          <a:ea typeface="Calibri" pitchFamily="34" charset="0"/>
                        </a:rPr>
                        <a:t>” </a:t>
                      </a:r>
                      <a:r>
                        <a:rPr lang="en-US" altLang="en-US" sz="1100" baseline="0" dirty="0" smtClean="0">
                          <a:latin typeface="Calibri" pitchFamily="34" charset="0"/>
                          <a:ea typeface="Calibri" pitchFamily="34" charset="0"/>
                        </a:rPr>
                        <a:t> (3) “</a:t>
                      </a:r>
                      <a:r>
                        <a:rPr lang="en-US" altLang="en-US" sz="1100" dirty="0" smtClean="0">
                          <a:latin typeface="Calibri" pitchFamily="34" charset="0"/>
                          <a:ea typeface="Calibri" pitchFamily="34" charset="0"/>
                        </a:rPr>
                        <a:t>As we walked around the building, you could see all the things people brought with them. There were also religious items and family treasures, such as musical instruments. I imagined that these things made it easier to be a stranger in a strange, new land,” and (4) “Some families were split</a:t>
                      </a:r>
                      <a:r>
                        <a:rPr lang="en-US" altLang="en-US" sz="1100" dirty="0" smtClean="0"/>
                        <a:t> </a:t>
                      </a:r>
                      <a:r>
                        <a:rPr lang="en-US" altLang="en-US" sz="1100" dirty="0" smtClean="0">
                          <a:latin typeface="Calibri" pitchFamily="34" charset="0"/>
                          <a:ea typeface="Calibri" pitchFamily="34" charset="0"/>
                        </a:rPr>
                        <a:t>up, and had to say goodbye to each other in tears.”</a:t>
                      </a:r>
                    </a:p>
                    <a:p>
                      <a:pPr defTabSz="820583" eaLnBrk="0" hangingPunct="0"/>
                      <a:r>
                        <a:rPr lang="en-US" altLang="en-US" sz="1100" i="1" dirty="0" smtClean="0">
                          <a:latin typeface="Calibri" pitchFamily="34" charset="0"/>
                          <a:ea typeface="Calibri" pitchFamily="34" charset="0"/>
                        </a:rPr>
                        <a:t>Other</a:t>
                      </a:r>
                      <a:r>
                        <a:rPr lang="en-US" altLang="en-US" sz="1100" i="1" baseline="0" dirty="0" smtClean="0">
                          <a:latin typeface="Calibri" pitchFamily="34" charset="0"/>
                          <a:ea typeface="Calibri" pitchFamily="34" charset="0"/>
                        </a:rPr>
                        <a:t> examples are acceptable if they are adequately supported by details about </a:t>
                      </a:r>
                      <a:r>
                        <a:rPr lang="en-US" altLang="en-US" sz="1100" i="1" baseline="0" dirty="0" smtClean="0">
                          <a:solidFill>
                            <a:schemeClr val="tx1"/>
                          </a:solidFill>
                          <a:latin typeface="Calibri" pitchFamily="34" charset="0"/>
                          <a:ea typeface="Calibri" pitchFamily="34" charset="0"/>
                        </a:rPr>
                        <a:t>what the sisters </a:t>
                      </a:r>
                      <a:r>
                        <a:rPr lang="en-US" altLang="en-US" sz="1100" i="1" baseline="0" dirty="0" smtClean="0">
                          <a:latin typeface="Calibri" pitchFamily="34" charset="0"/>
                          <a:ea typeface="Calibri" pitchFamily="34" charset="0"/>
                        </a:rPr>
                        <a:t>could learn about being an immigrant</a:t>
                      </a:r>
                      <a:r>
                        <a:rPr lang="en-US" altLang="en-US" sz="1100" baseline="0" dirty="0" smtClean="0">
                          <a:latin typeface="Calibri" pitchFamily="34" charset="0"/>
                          <a:ea typeface="Calibri" pitchFamily="34" charset="0"/>
                        </a:rPr>
                        <a:t>.</a:t>
                      </a:r>
                      <a:endParaRPr lang="en-US" altLang="en-US" sz="1100" dirty="0" smtClean="0">
                        <a:latin typeface="Calibri" pitchFamily="34" charset="0"/>
                        <a:ea typeface="Calibri" pitchFamily="34" charset="0"/>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endParaRPr lang="en-US" sz="1000" dirty="0">
                        <a:effectLst/>
                        <a:latin typeface="Calibri"/>
                        <a:ea typeface="Times New Roman"/>
                      </a:endParaRPr>
                    </a:p>
                  </a:txBody>
                  <a:tcPr marL="61619" marR="61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02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proficient response by providing evidence of how the narrator learned what it was like to be an immigran</a:t>
                      </a:r>
                      <a:r>
                        <a:rPr lang="en-US" sz="1000" i="1" kern="1200" baseline="0" dirty="0" smtClean="0">
                          <a:solidFill>
                            <a:srgbClr val="000000"/>
                          </a:solidFill>
                          <a:effectLst/>
                          <a:latin typeface="+mn-lt"/>
                          <a:ea typeface="Calibri"/>
                          <a:cs typeface="Verdana"/>
                        </a:rPr>
                        <a:t>t by going to Ellis Island</a:t>
                      </a:r>
                      <a:r>
                        <a:rPr lang="en-US" sz="1000" i="1" kern="1200" dirty="0" smtClean="0">
                          <a:solidFill>
                            <a:srgbClr val="000000"/>
                          </a:solidFill>
                          <a:effectLst/>
                          <a:latin typeface="+mn-lt"/>
                          <a:ea typeface="Calibri"/>
                          <a:cs typeface="Verdana"/>
                        </a:rPr>
                        <a:t> and uses specific examples from the text as well as details about (supports) each example</a:t>
                      </a:r>
                      <a:r>
                        <a:rPr lang="en-US" sz="1200" i="1" kern="1200" dirty="0" smtClean="0">
                          <a:solidFill>
                            <a:srgbClr val="000000"/>
                          </a:solidFill>
                          <a:effectLst/>
                          <a:latin typeface="+mn-lt"/>
                          <a:ea typeface="Calibri"/>
                          <a:cs typeface="Verdana"/>
                        </a:rPr>
                        <a:t>.</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The sisters went to Ellis Island to learn about</a:t>
                      </a:r>
                      <a:r>
                        <a:rPr lang="en-US" sz="1100" i="0" kern="1200" baseline="0" dirty="0" smtClean="0">
                          <a:solidFill>
                            <a:srgbClr val="000000"/>
                          </a:solidFill>
                          <a:effectLst/>
                          <a:latin typeface="+mn-lt"/>
                          <a:ea typeface="Calibri"/>
                          <a:cs typeface="Verdana"/>
                        </a:rPr>
                        <a:t> their great-grandfather but one of them also learned about what it would have been like to be an immigrant arriving to Ellis Island.  She imagined  what an immigrant went through because they are at the very place immigrants came to.  Almost like going back in time!  </a:t>
                      </a:r>
                      <a:r>
                        <a:rPr lang="en-US" sz="1100" i="0" kern="1200" baseline="0" dirty="0" smtClean="0">
                          <a:solidFill>
                            <a:schemeClr val="tx1"/>
                          </a:solidFill>
                          <a:effectLst/>
                          <a:latin typeface="+mn-lt"/>
                          <a:ea typeface="Calibri"/>
                          <a:cs typeface="Verdana"/>
                        </a:rPr>
                        <a:t>They passed </a:t>
                      </a:r>
                      <a:r>
                        <a:rPr lang="en-US" sz="1100" i="0" kern="1200" baseline="0" dirty="0" smtClean="0">
                          <a:solidFill>
                            <a:srgbClr val="000000"/>
                          </a:solidFill>
                          <a:effectLst/>
                          <a:latin typeface="+mn-lt"/>
                          <a:ea typeface="Calibri"/>
                          <a:cs typeface="Verdana"/>
                        </a:rPr>
                        <a:t>the statue of liberty just like the immigrants did and she imagines how their great-grandfather felt when he saw it.  At the museum she could imagine how the immigrants felt by looking at the photographs and what they must have went through because of the sad faces.  She could imagine how the treasures they brought with them to America helped them come to a new land</a:t>
                      </a:r>
                      <a:r>
                        <a:rPr lang="en-US" sz="1200" i="0" kern="1200" baseline="0" dirty="0" smtClean="0">
                          <a:solidFill>
                            <a:srgbClr val="000000"/>
                          </a:solidFill>
                          <a:effectLst/>
                          <a:latin typeface="+mn-lt"/>
                          <a:ea typeface="Calibri"/>
                          <a:cs typeface="Verdana"/>
                        </a:rPr>
                        <a:t>.</a:t>
                      </a:r>
                      <a:endParaRPr lang="en-US" sz="1200" i="0" dirty="0" smtClean="0">
                        <a:effectLst/>
                        <a:latin typeface="+mn-lt"/>
                        <a:ea typeface="Calibri"/>
                        <a:cs typeface="Times New Roman"/>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partial response by providing some evidence of how the narrator learned what it was like to be an immigrant by going to Ellis Island and some specific examples from the text as well as details about (supports) each example.</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Two </a:t>
                      </a:r>
                      <a:r>
                        <a:rPr lang="en-US" sz="1100" i="0" kern="1200" baseline="0" dirty="0" smtClean="0">
                          <a:solidFill>
                            <a:srgbClr val="000000"/>
                          </a:solidFill>
                          <a:effectLst/>
                          <a:latin typeface="+mn-lt"/>
                          <a:ea typeface="Calibri"/>
                          <a:cs typeface="Verdana"/>
                        </a:rPr>
                        <a:t>sisters went to Ellis Island to learn more about their great-grandfather. One of them started thinking about how it must have been to be an immigrant.  She was Rebekah’s sister and is telling the story but they don’t mention her name. She saw pictures of sad immigrants and knew they must have felt sad and scared.</a:t>
                      </a:r>
                      <a:endParaRPr lang="en-US" sz="1100" i="0" kern="120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56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gives a minimal response but provides limited evidence of how the narrator learned what it was like to be an immigrant by going to Ellis Island and limited examples or details from the text.</a:t>
                      </a:r>
                    </a:p>
                    <a:p>
                      <a:pPr marL="0" marR="0">
                        <a:lnSpc>
                          <a:spcPct val="100000"/>
                        </a:lnSpc>
                        <a:spcBef>
                          <a:spcPts val="0"/>
                        </a:spcBef>
                        <a:spcAft>
                          <a:spcPts val="0"/>
                        </a:spcAft>
                      </a:pPr>
                      <a:r>
                        <a:rPr lang="en-US" sz="1100" i="0" kern="1200" dirty="0" smtClean="0">
                          <a:solidFill>
                            <a:srgbClr val="000000"/>
                          </a:solidFill>
                          <a:effectLst/>
                          <a:latin typeface="+mn-lt"/>
                          <a:ea typeface="Calibri"/>
                          <a:cs typeface="Verdana"/>
                        </a:rPr>
                        <a:t>One girl wanted to know about her great-grandfather so she went</a:t>
                      </a:r>
                      <a:r>
                        <a:rPr lang="en-US" sz="1100" i="0" kern="1200" baseline="0" dirty="0" smtClean="0">
                          <a:solidFill>
                            <a:srgbClr val="000000"/>
                          </a:solidFill>
                          <a:effectLst/>
                          <a:latin typeface="+mn-lt"/>
                          <a:ea typeface="Calibri"/>
                          <a:cs typeface="Verdana"/>
                        </a:rPr>
                        <a:t> to Ellis Island and learned about other immigrants too.</a:t>
                      </a:r>
                      <a:endParaRPr lang="en-US" sz="1100" i="0" kern="120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69835" marR="698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000" i="1" kern="1200" dirty="0" smtClean="0">
                          <a:solidFill>
                            <a:srgbClr val="000000"/>
                          </a:solidFill>
                          <a:effectLst/>
                          <a:latin typeface="+mn-lt"/>
                          <a:ea typeface="Calibri"/>
                          <a:cs typeface="Verdana"/>
                        </a:rPr>
                        <a:t>The student provides</a:t>
                      </a:r>
                      <a:r>
                        <a:rPr lang="en-US" sz="1000" i="1" kern="1200" baseline="0" dirty="0" smtClean="0">
                          <a:solidFill>
                            <a:srgbClr val="000000"/>
                          </a:solidFill>
                          <a:effectLst/>
                          <a:latin typeface="+mn-lt"/>
                          <a:ea typeface="Calibri"/>
                          <a:cs typeface="Verdana"/>
                        </a:rPr>
                        <a:t> no</a:t>
                      </a:r>
                      <a:r>
                        <a:rPr lang="en-US" sz="1000" i="1" kern="1200" dirty="0" smtClean="0">
                          <a:solidFill>
                            <a:srgbClr val="000000"/>
                          </a:solidFill>
                          <a:effectLst/>
                          <a:latin typeface="+mn-lt"/>
                          <a:ea typeface="Calibri"/>
                          <a:cs typeface="Verdana"/>
                        </a:rPr>
                        <a:t> evidence,</a:t>
                      </a:r>
                      <a:r>
                        <a:rPr lang="en-US" sz="1000" i="1" kern="1200" baseline="0" dirty="0" smtClean="0">
                          <a:solidFill>
                            <a:srgbClr val="000000"/>
                          </a:solidFill>
                          <a:effectLst/>
                          <a:latin typeface="+mn-lt"/>
                          <a:ea typeface="Calibri"/>
                          <a:cs typeface="Verdana"/>
                        </a:rPr>
                        <a:t> details or supports for examples in response to the prompt.</a:t>
                      </a:r>
                    </a:p>
                    <a:p>
                      <a:pPr marL="0" marR="0">
                        <a:lnSpc>
                          <a:spcPct val="100000"/>
                        </a:lnSpc>
                        <a:spcBef>
                          <a:spcPts val="0"/>
                        </a:spcBef>
                        <a:spcAft>
                          <a:spcPts val="0"/>
                        </a:spcAft>
                      </a:pPr>
                      <a:r>
                        <a:rPr lang="en-US" sz="1100" i="0" kern="1200" baseline="0" dirty="0" smtClean="0">
                          <a:solidFill>
                            <a:srgbClr val="000000"/>
                          </a:solidFill>
                          <a:effectLst/>
                          <a:latin typeface="+mn-lt"/>
                          <a:ea typeface="Calibri"/>
                          <a:cs typeface="Verdana"/>
                        </a:rPr>
                        <a:t>Immigrants were people who came to America a long time ago.</a:t>
                      </a:r>
                      <a:endParaRPr lang="en-US" sz="1100" i="0" kern="1200" dirty="0" smtClean="0">
                        <a:solidFill>
                          <a:srgbClr val="000000"/>
                        </a:solidFill>
                        <a:effectLst/>
                        <a:latin typeface="+mn-lt"/>
                        <a:ea typeface="Calibri"/>
                        <a:cs typeface="Verdana"/>
                      </a:endParaRPr>
                    </a:p>
                  </a:txBody>
                  <a:tcPr marL="69835" marR="698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49402292"/>
              </p:ext>
            </p:extLst>
          </p:nvPr>
        </p:nvGraphicFramePr>
        <p:xfrm>
          <a:off x="5367337" y="8763000"/>
          <a:ext cx="2024063" cy="627888"/>
        </p:xfrm>
        <a:graphic>
          <a:graphicData uri="http://schemas.openxmlformats.org/drawingml/2006/table">
            <a:tbl>
              <a:tblPr/>
              <a:tblGrid>
                <a:gridCol w="2024063"/>
              </a:tblGrid>
              <a:tr h="140208">
                <a:tc>
                  <a:txBody>
                    <a:bodyPr/>
                    <a:lstStyle/>
                    <a:p>
                      <a:pPr marL="0" marR="0" algn="l">
                        <a:lnSpc>
                          <a:spcPct val="115000"/>
                        </a:lnSpc>
                        <a:spcBef>
                          <a:spcPts val="0"/>
                        </a:spcBef>
                        <a:spcAft>
                          <a:spcPts val="0"/>
                        </a:spcAft>
                      </a:pPr>
                      <a:r>
                        <a:rPr lang="en-US" sz="800" b="1" dirty="0" smtClean="0">
                          <a:solidFill>
                            <a:srgbClr val="000000"/>
                          </a:solidFill>
                          <a:latin typeface="+mn-lt"/>
                          <a:ea typeface="Times New Roman"/>
                          <a:cs typeface="Times New Roman"/>
                        </a:rPr>
                        <a:t>Standard RI.4.3</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876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800" dirty="0" smtClean="0"/>
                        <a:t>Explain events, procedures, ideas, or concepts in a historical, scientific, or technical text, including what happened and why, based on specific information in the text.</a:t>
                      </a: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4242624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73825754"/>
              </p:ext>
            </p:extLst>
          </p:nvPr>
        </p:nvGraphicFramePr>
        <p:xfrm>
          <a:off x="388620" y="413372"/>
          <a:ext cx="6995160" cy="7630686"/>
        </p:xfrm>
        <a:graphic>
          <a:graphicData uri="http://schemas.openxmlformats.org/drawingml/2006/table">
            <a:tbl>
              <a:tblPr firstRow="1" firstCol="1" bandRow="1"/>
              <a:tblGrid>
                <a:gridCol w="561340"/>
                <a:gridCol w="6433820"/>
              </a:tblGrid>
              <a:tr h="445201">
                <a:tc gridSpan="2">
                  <a:txBody>
                    <a:bodyPr/>
                    <a:lstStyle/>
                    <a:p>
                      <a:pPr marL="0" marR="0" algn="ctr">
                        <a:lnSpc>
                          <a:spcPct val="100000"/>
                        </a:lnSpc>
                        <a:spcBef>
                          <a:spcPts val="0"/>
                        </a:spcBef>
                        <a:spcAft>
                          <a:spcPts val="0"/>
                        </a:spcAft>
                      </a:pPr>
                      <a:r>
                        <a:rPr lang="en-US" sz="1400" b="1" u="sng" kern="1200" dirty="0" smtClean="0">
                          <a:solidFill>
                            <a:schemeClr val="tx1"/>
                          </a:solidFill>
                          <a:effectLst/>
                          <a:latin typeface="Calibri"/>
                          <a:ea typeface="Times New Roman"/>
                          <a:cs typeface="Times New Roman"/>
                        </a:rPr>
                        <a:t>Brief Write</a:t>
                      </a:r>
                      <a:r>
                        <a:rPr lang="en-US" sz="1400" b="1" u="none" kern="1200" dirty="0" smtClean="0">
                          <a:solidFill>
                            <a:schemeClr val="tx1"/>
                          </a:solidFill>
                          <a:effectLst/>
                          <a:latin typeface="Calibri"/>
                          <a:ea typeface="Times New Roman"/>
                          <a:cs typeface="Times New Roman"/>
                        </a:rPr>
                        <a:t> </a:t>
                      </a:r>
                      <a:r>
                        <a:rPr lang="en-US" sz="1400" b="1" kern="1200" dirty="0" smtClean="0">
                          <a:solidFill>
                            <a:schemeClr val="tx1"/>
                          </a:solidFill>
                          <a:effectLst/>
                          <a:latin typeface="Calibri"/>
                          <a:ea typeface="Times New Roman"/>
                          <a:cs typeface="Times New Roman"/>
                        </a:rPr>
                        <a:t>Rubric Answer Key</a:t>
                      </a:r>
                      <a:endParaRPr lang="en-US" sz="1400" b="1" dirty="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400" b="1" kern="1200" dirty="0">
                          <a:solidFill>
                            <a:schemeClr val="tx1"/>
                          </a:solidFill>
                          <a:effectLst/>
                          <a:latin typeface="Calibri"/>
                          <a:ea typeface="Times New Roman"/>
                          <a:cs typeface="Times New Roman"/>
                        </a:rPr>
                        <a:t>Writing Standard </a:t>
                      </a:r>
                      <a:r>
                        <a:rPr lang="en-US" sz="1400" b="1" kern="1200" dirty="0" smtClean="0">
                          <a:solidFill>
                            <a:schemeClr val="tx1"/>
                          </a:solidFill>
                          <a:effectLst/>
                          <a:latin typeface="Calibri"/>
                          <a:ea typeface="Times New Roman"/>
                          <a:cs typeface="Times New Roman"/>
                        </a:rPr>
                        <a:t>W.4.1b </a:t>
                      </a:r>
                      <a:r>
                        <a:rPr lang="en-US" sz="1400" b="1" kern="1200" dirty="0">
                          <a:solidFill>
                            <a:schemeClr val="tx1"/>
                          </a:solidFill>
                          <a:effectLst/>
                          <a:latin typeface="Calibri"/>
                          <a:ea typeface="Times New Roman"/>
                          <a:cs typeface="Times New Roman"/>
                        </a:rPr>
                        <a:t>Opinion </a:t>
                      </a:r>
                      <a:r>
                        <a:rPr lang="en-US" sz="1400" b="1" kern="1200" dirty="0" smtClean="0">
                          <a:solidFill>
                            <a:schemeClr val="tx1"/>
                          </a:solidFill>
                          <a:effectLst/>
                          <a:latin typeface="Calibri"/>
                          <a:ea typeface="Times New Roman"/>
                          <a:cs typeface="Times New Roman"/>
                        </a:rPr>
                        <a:t>Writing</a:t>
                      </a:r>
                      <a:r>
                        <a:rPr lang="en-US" sz="1400" b="1" kern="1200" baseline="0" dirty="0">
                          <a:solidFill>
                            <a:schemeClr val="tx1"/>
                          </a:solidFill>
                          <a:effectLst/>
                          <a:latin typeface="Calibri"/>
                          <a:ea typeface="Times New Roman"/>
                          <a:cs typeface="Times New Roman"/>
                        </a:rPr>
                        <a:t> </a:t>
                      </a:r>
                      <a:r>
                        <a:rPr lang="en-US" sz="1400" b="1" kern="1200" baseline="0" dirty="0" smtClean="0">
                          <a:solidFill>
                            <a:schemeClr val="tx1"/>
                          </a:solidFill>
                          <a:effectLst/>
                          <a:latin typeface="Calibri"/>
                          <a:ea typeface="Times New Roman"/>
                          <a:cs typeface="Times New Roman"/>
                        </a:rPr>
                        <a:t>- </a:t>
                      </a:r>
                      <a:r>
                        <a:rPr lang="en-US" sz="1400" b="1" kern="1200" dirty="0" smtClean="0">
                          <a:solidFill>
                            <a:schemeClr val="tx1"/>
                          </a:solidFill>
                          <a:effectLst/>
                          <a:latin typeface="Calibri"/>
                          <a:ea typeface="Times New Roman"/>
                          <a:cs typeface="Times New Roman"/>
                        </a:rPr>
                        <a:t>Target 6a</a:t>
                      </a:r>
                      <a:endParaRPr lang="en-US" sz="1400" b="1" dirty="0">
                        <a:solidFill>
                          <a:schemeClr val="tx1"/>
                        </a:solidFill>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134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u="sng" kern="1200" dirty="0" smtClean="0">
                          <a:solidFill>
                            <a:schemeClr val="tx1"/>
                          </a:solidFill>
                          <a:effectLst/>
                          <a:latin typeface="Calibri"/>
                          <a:ea typeface="Times New Roman"/>
                          <a:cs typeface="Times New Roman"/>
                        </a:rPr>
                        <a:t>Question # 17  (Prompt)</a:t>
                      </a:r>
                      <a:r>
                        <a:rPr lang="en-US" sz="1500" kern="1200" dirty="0" smtClean="0">
                          <a:solidFill>
                            <a:schemeClr val="tx1"/>
                          </a:solidFill>
                          <a:effectLst/>
                          <a:latin typeface="Calibri"/>
                          <a:ea typeface="Times New Roman"/>
                          <a:cs typeface="Times New Roman"/>
                        </a:rPr>
                        <a:t>:  </a:t>
                      </a:r>
                      <a:r>
                        <a:rPr lang="en-US" sz="1500" b="1" i="0" kern="1200" dirty="0" smtClean="0">
                          <a:solidFill>
                            <a:schemeClr val="tx1"/>
                          </a:solidFill>
                          <a:effectLst/>
                          <a:latin typeface="+mn-lt"/>
                          <a:ea typeface="Times New Roman"/>
                          <a:cs typeface="Times New Roman"/>
                        </a:rPr>
                        <a:t>Write a brief paragraph supporting the opinion that it</a:t>
                      </a:r>
                      <a:r>
                        <a:rPr lang="en-US" sz="1500" b="1" i="0" kern="1200" baseline="0" dirty="0" smtClean="0">
                          <a:solidFill>
                            <a:schemeClr val="tx1"/>
                          </a:solidFill>
                          <a:effectLst/>
                          <a:latin typeface="+mn-lt"/>
                          <a:ea typeface="Times New Roman"/>
                          <a:cs typeface="Times New Roman"/>
                        </a:rPr>
                        <a:t> is important to research about your ancestors and how to do so.  Use details and examples from both passages as sources to support this opinion.</a:t>
                      </a:r>
                      <a:endParaRPr kumimoji="0" lang="en-US" sz="1500" b="0" i="0" u="none" strike="noStrike" kern="1200" cap="none" spc="0" normalizeH="0" baseline="0" noProof="0" dirty="0" smtClean="0">
                        <a:ln>
                          <a:noFill/>
                        </a:ln>
                        <a:solidFill>
                          <a:schemeClr val="tx1"/>
                        </a:solidFill>
                        <a:effectLst/>
                        <a:uLnTx/>
                        <a:uFillTx/>
                        <a:latin typeface="+mn-lt"/>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484569">
                <a:tc gridSpan="2">
                  <a:txBody>
                    <a:bodyPr/>
                    <a:lstStyle/>
                    <a:p>
                      <a:pPr marL="0" marR="0" algn="l">
                        <a:lnSpc>
                          <a:spcPct val="100000"/>
                        </a:lnSpc>
                        <a:spcBef>
                          <a:spcPts val="0"/>
                        </a:spcBef>
                        <a:spcAft>
                          <a:spcPts val="0"/>
                        </a:spcAft>
                      </a:pPr>
                      <a:r>
                        <a:rPr lang="en-US" sz="1200" b="1" i="1" u="sng" kern="1200" dirty="0">
                          <a:solidFill>
                            <a:srgbClr val="000000"/>
                          </a:solidFill>
                          <a:effectLst/>
                          <a:latin typeface="Calibri"/>
                          <a:ea typeface="Times New Roman"/>
                          <a:cs typeface="Arial"/>
                        </a:rPr>
                        <a:t>Scoring Notes</a:t>
                      </a:r>
                      <a:r>
                        <a:rPr lang="en-US" sz="1200" b="0" kern="1200" dirty="0">
                          <a:solidFill>
                            <a:srgbClr val="000000"/>
                          </a:solidFill>
                          <a:effectLst/>
                          <a:latin typeface="Calibri"/>
                          <a:ea typeface="Times New Roman"/>
                          <a:cs typeface="Arial"/>
                        </a:rPr>
                        <a:t>:</a:t>
                      </a:r>
                      <a:endParaRPr lang="en-US" sz="1200" b="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Essential elements </a:t>
                      </a:r>
                      <a:r>
                        <a:rPr lang="en-US" sz="1200" kern="1200" dirty="0">
                          <a:solidFill>
                            <a:srgbClr val="000000"/>
                          </a:solidFill>
                          <a:effectLst/>
                          <a:latin typeface="Calibri"/>
                          <a:ea typeface="Times New Roman"/>
                          <a:cs typeface="Times New Roman"/>
                        </a:rPr>
                        <a:t>of a complete interpretation of the </a:t>
                      </a:r>
                      <a:r>
                        <a:rPr lang="en-US" sz="1200" kern="1200" dirty="0" smtClean="0">
                          <a:solidFill>
                            <a:srgbClr val="000000"/>
                          </a:solidFill>
                          <a:effectLst/>
                          <a:latin typeface="Calibri"/>
                          <a:ea typeface="Times New Roman"/>
                          <a:cs typeface="Times New Roman"/>
                        </a:rPr>
                        <a:t>prompt would be a</a:t>
                      </a:r>
                      <a:r>
                        <a:rPr lang="en-US" sz="1200" kern="1200" baseline="0" dirty="0" smtClean="0">
                          <a:solidFill>
                            <a:srgbClr val="000000"/>
                          </a:solidFill>
                          <a:effectLst/>
                          <a:latin typeface="Calibri"/>
                          <a:ea typeface="Times New Roman"/>
                          <a:cs typeface="Times New Roman"/>
                        </a:rPr>
                        <a:t> definite supportive opinion that it is important to research about your ancestors.</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Aspects </a:t>
                      </a:r>
                      <a:r>
                        <a:rPr lang="en-US" sz="1200" b="1" kern="1200" dirty="0">
                          <a:solidFill>
                            <a:srgbClr val="000000"/>
                          </a:solidFill>
                          <a:effectLst/>
                          <a:latin typeface="Calibri"/>
                          <a:ea typeface="Times New Roman"/>
                          <a:cs typeface="Times New Roman"/>
                        </a:rPr>
                        <a:t>of the task </a:t>
                      </a:r>
                      <a:r>
                        <a:rPr lang="en-US" sz="1200" kern="1200" dirty="0">
                          <a:solidFill>
                            <a:srgbClr val="000000"/>
                          </a:solidFill>
                          <a:effectLst/>
                          <a:latin typeface="Calibri"/>
                          <a:ea typeface="Times New Roman"/>
                          <a:cs typeface="Times New Roman"/>
                        </a:rPr>
                        <a:t>and </a:t>
                      </a:r>
                      <a:r>
                        <a:rPr lang="en-US" sz="1200" kern="1200" dirty="0" smtClean="0">
                          <a:solidFill>
                            <a:srgbClr val="000000"/>
                          </a:solidFill>
                          <a:effectLst/>
                          <a:latin typeface="Calibri"/>
                          <a:ea typeface="Times New Roman"/>
                          <a:cs typeface="Times New Roman"/>
                        </a:rPr>
                        <a:t>sufficient </a:t>
                      </a:r>
                      <a:r>
                        <a:rPr lang="en-US" sz="1200" b="1" kern="1200" dirty="0">
                          <a:solidFill>
                            <a:srgbClr val="000000"/>
                          </a:solidFill>
                          <a:effectLst/>
                          <a:latin typeface="Calibri"/>
                          <a:ea typeface="Times New Roman"/>
                          <a:cs typeface="Times New Roman"/>
                        </a:rPr>
                        <a:t>relevant evidence </a:t>
                      </a:r>
                      <a:r>
                        <a:rPr lang="en-US" sz="1200" kern="1200" dirty="0">
                          <a:solidFill>
                            <a:srgbClr val="000000"/>
                          </a:solidFill>
                          <a:effectLst/>
                          <a:latin typeface="Calibri"/>
                          <a:ea typeface="Times New Roman"/>
                          <a:cs typeface="Times New Roman"/>
                        </a:rPr>
                        <a:t>to support </a:t>
                      </a:r>
                      <a:r>
                        <a:rPr lang="en-US" sz="1200" kern="1200" dirty="0" smtClean="0">
                          <a:solidFill>
                            <a:srgbClr val="000000"/>
                          </a:solidFill>
                          <a:effectLst/>
                          <a:latin typeface="Calibri"/>
                          <a:ea typeface="Times New Roman"/>
                          <a:cs typeface="Times New Roman"/>
                        </a:rPr>
                        <a:t>development of the paragraph would include details and examples from both passages as sources to support the opinion that it is important to research about your ancestors.  </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Focused and </a:t>
                      </a:r>
                      <a:r>
                        <a:rPr lang="en-US" sz="1200" b="1" kern="1200" dirty="0">
                          <a:solidFill>
                            <a:srgbClr val="000000"/>
                          </a:solidFill>
                          <a:effectLst/>
                          <a:latin typeface="Calibri"/>
                          <a:ea typeface="Times New Roman"/>
                          <a:cs typeface="Times New Roman"/>
                        </a:rPr>
                        <a:t>organized</a:t>
                      </a:r>
                      <a:r>
                        <a:rPr lang="en-US" sz="1200" kern="1200" dirty="0">
                          <a:solidFill>
                            <a:srgbClr val="000000"/>
                          </a:solidFill>
                          <a:effectLst/>
                          <a:latin typeface="Calibri"/>
                          <a:ea typeface="Times New Roman"/>
                          <a:cs typeface="Times New Roman"/>
                        </a:rPr>
                        <a:t>, </a:t>
                      </a:r>
                      <a:r>
                        <a:rPr lang="en-US" sz="1200" kern="1200" dirty="0" smtClean="0">
                          <a:solidFill>
                            <a:srgbClr val="000000"/>
                          </a:solidFill>
                          <a:effectLst/>
                          <a:latin typeface="Calibri"/>
                          <a:ea typeface="Times New Roman"/>
                          <a:cs typeface="Times New Roman"/>
                        </a:rPr>
                        <a:t>the student’s response consistently addresses </a:t>
                      </a:r>
                      <a:r>
                        <a:rPr lang="en-US" sz="1200" kern="1200" dirty="0">
                          <a:solidFill>
                            <a:srgbClr val="000000"/>
                          </a:solidFill>
                          <a:effectLst/>
                          <a:latin typeface="Calibri"/>
                          <a:ea typeface="Times New Roman"/>
                          <a:cs typeface="Times New Roman"/>
                        </a:rPr>
                        <a:t>the purpose, audience, and </a:t>
                      </a:r>
                      <a:r>
                        <a:rPr lang="en-US" sz="1200" kern="1200" dirty="0" smtClean="0">
                          <a:solidFill>
                            <a:srgbClr val="000000"/>
                          </a:solidFill>
                          <a:effectLst/>
                          <a:latin typeface="Calibri"/>
                          <a:ea typeface="Times New Roman"/>
                          <a:cs typeface="Times New Roman"/>
                        </a:rPr>
                        <a:t>task.</a:t>
                      </a:r>
                      <a:endParaRPr lang="en-US" sz="1100" dirty="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n-US" sz="1200" b="1" kern="1200" dirty="0" smtClean="0">
                          <a:solidFill>
                            <a:srgbClr val="000000"/>
                          </a:solidFill>
                          <a:effectLst/>
                          <a:latin typeface="Calibri"/>
                          <a:ea typeface="Times New Roman"/>
                          <a:cs typeface="Times New Roman"/>
                        </a:rPr>
                        <a:t>Sentences</a:t>
                      </a:r>
                      <a:r>
                        <a:rPr lang="en-US" sz="1200" kern="1200" dirty="0" smtClean="0">
                          <a:solidFill>
                            <a:srgbClr val="000000"/>
                          </a:solidFill>
                          <a:effectLst/>
                          <a:latin typeface="Calibri"/>
                          <a:ea typeface="Times New Roman"/>
                          <a:cs typeface="Times New Roman"/>
                        </a:rPr>
                        <a:t> are of </a:t>
                      </a:r>
                      <a:r>
                        <a:rPr lang="en-US" sz="1200" kern="1200" dirty="0">
                          <a:solidFill>
                            <a:srgbClr val="000000"/>
                          </a:solidFill>
                          <a:effectLst/>
                          <a:latin typeface="Calibri"/>
                          <a:ea typeface="Times New Roman"/>
                          <a:cs typeface="Times New Roman"/>
                        </a:rPr>
                        <a:t>varied length and </a:t>
                      </a:r>
                      <a:r>
                        <a:rPr lang="en-US" sz="1200" kern="1200" dirty="0" smtClean="0">
                          <a:solidFill>
                            <a:srgbClr val="000000"/>
                          </a:solidFill>
                          <a:effectLst/>
                          <a:latin typeface="Calibri"/>
                          <a:ea typeface="Times New Roman"/>
                          <a:cs typeface="Times New Roman"/>
                        </a:rPr>
                        <a:t>structure.</a:t>
                      </a:r>
                      <a:endParaRPr lang="en-US" sz="11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82023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3</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i="1" dirty="0" smtClean="0">
                          <a:effectLst/>
                          <a:latin typeface="Calibri"/>
                          <a:ea typeface="Calibri"/>
                          <a:cs typeface="Times New Roman"/>
                        </a:rPr>
                        <a:t>The student response gives a definite supportive opinion statement supporting that it is important to research about your ancestors.  The statement is supported by  </a:t>
                      </a:r>
                      <a:r>
                        <a:rPr lang="en-US" sz="1100" b="1" i="1" dirty="0" smtClean="0">
                          <a:effectLst/>
                          <a:latin typeface="Calibri"/>
                          <a:ea typeface="Calibri"/>
                          <a:cs typeface="Times New Roman"/>
                        </a:rPr>
                        <a:t>sufficient</a:t>
                      </a:r>
                      <a:r>
                        <a:rPr lang="en-US" sz="1100" b="1" i="1" baseline="0" dirty="0" smtClean="0">
                          <a:effectLst/>
                          <a:latin typeface="Calibri"/>
                          <a:ea typeface="Calibri"/>
                          <a:cs typeface="Times New Roman"/>
                        </a:rPr>
                        <a:t> </a:t>
                      </a:r>
                      <a:r>
                        <a:rPr lang="en-US" sz="1100" b="1" i="1" dirty="0" smtClean="0">
                          <a:effectLst/>
                          <a:latin typeface="Calibri"/>
                          <a:ea typeface="Calibri"/>
                          <a:cs typeface="Times New Roman"/>
                        </a:rPr>
                        <a:t>details and examples </a:t>
                      </a:r>
                      <a:r>
                        <a:rPr lang="en-US" sz="1100" i="1" dirty="0" smtClean="0">
                          <a:effectLst/>
                          <a:latin typeface="Calibri"/>
                          <a:ea typeface="Calibri"/>
                          <a:cs typeface="Times New Roman"/>
                        </a:rPr>
                        <a:t>from both passages.</a:t>
                      </a:r>
                    </a:p>
                    <a:p>
                      <a:pPr marL="0" marR="0" algn="l">
                        <a:lnSpc>
                          <a:spcPct val="100000"/>
                        </a:lnSpc>
                        <a:spcBef>
                          <a:spcPts val="0"/>
                        </a:spcBef>
                        <a:spcAft>
                          <a:spcPts val="0"/>
                        </a:spcAft>
                      </a:pPr>
                      <a:r>
                        <a:rPr lang="en-US" sz="1200" i="0" dirty="0" smtClean="0">
                          <a:effectLst/>
                          <a:latin typeface="Calibri"/>
                          <a:ea typeface="Calibri"/>
                          <a:cs typeface="Times New Roman"/>
                        </a:rPr>
                        <a:t>It is important to research and</a:t>
                      </a:r>
                      <a:r>
                        <a:rPr lang="en-US" sz="1200" i="0" baseline="0" dirty="0" smtClean="0">
                          <a:effectLst/>
                          <a:latin typeface="Calibri"/>
                          <a:ea typeface="Calibri"/>
                          <a:cs typeface="Times New Roman"/>
                        </a:rPr>
                        <a:t> learn about your ancestors.  Sometimes we hear stories about grandparents or other family members who came to America.  The family history may be lost or no one really knows much about the family member who immigrated. Sometimes you can’t find out much about the ancestor because names were changed to be American names, so history records can be hard to find.  If you do find family records you can learn about your ancestors age, health, where they came from, why they left and maybe more information about other family members.  If grandparents have passed away there is no one left to share the family history.  It’s nice to know where they lived because it’s like a part of you that you can pass on to your children.</a:t>
                      </a:r>
                      <a:endParaRPr lang="en-US" sz="1200" i="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71600">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2</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i="1" dirty="0" smtClean="0">
                          <a:effectLst/>
                          <a:latin typeface="+mn-lt"/>
                          <a:ea typeface="Calibri"/>
                          <a:cs typeface="Times New Roman"/>
                        </a:rPr>
                        <a:t>The student response gives a definite supportive opinion statement supporting that it is important to research about your ancestors.  The statement is supported by  </a:t>
                      </a:r>
                      <a:r>
                        <a:rPr lang="en-US" sz="1100" b="1" i="1" dirty="0" smtClean="0">
                          <a:effectLst/>
                          <a:latin typeface="+mn-lt"/>
                          <a:ea typeface="Calibri"/>
                          <a:cs typeface="Times New Roman"/>
                        </a:rPr>
                        <a:t>some details and examples </a:t>
                      </a:r>
                      <a:r>
                        <a:rPr lang="en-US" sz="1100" i="1" dirty="0" smtClean="0">
                          <a:effectLst/>
                          <a:latin typeface="+mn-lt"/>
                          <a:ea typeface="Calibri"/>
                          <a:cs typeface="Times New Roman"/>
                        </a:rPr>
                        <a:t>from both passages.</a:t>
                      </a:r>
                    </a:p>
                    <a:p>
                      <a:pPr marL="0" marR="0" algn="l">
                        <a:lnSpc>
                          <a:spcPct val="100000"/>
                        </a:lnSpc>
                        <a:spcBef>
                          <a:spcPts val="0"/>
                        </a:spcBef>
                        <a:spcAft>
                          <a:spcPts val="0"/>
                        </a:spcAft>
                      </a:pPr>
                      <a:r>
                        <a:rPr lang="en-US" sz="1200" i="0" dirty="0" smtClean="0">
                          <a:effectLst/>
                          <a:latin typeface="+mn-lt"/>
                          <a:ea typeface="Calibri"/>
                          <a:cs typeface="Times New Roman"/>
                        </a:rPr>
                        <a:t>If</a:t>
                      </a:r>
                      <a:r>
                        <a:rPr lang="en-US" sz="1200" i="0" baseline="0" dirty="0" smtClean="0">
                          <a:effectLst/>
                          <a:latin typeface="+mn-lt"/>
                          <a:ea typeface="Calibri"/>
                          <a:cs typeface="Times New Roman"/>
                        </a:rPr>
                        <a:t> you don’t know who your ancestors were you might be able to find out.  It can be important because it is family history you can share with your brothers or sisters or even parents or other relatives.  Everyone likes to know where their family came from and why.  You can go to Ellis Island to find out about some ancestors if they came to Ellis Island.  They have history records about millions of people.</a:t>
                      </a:r>
                      <a:endParaRPr lang="en-US" sz="1200" i="0" dirty="0" smtClean="0">
                        <a:effectLst/>
                        <a:latin typeface="+mn-lt"/>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49873">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1</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i="1" dirty="0" smtClean="0">
                          <a:effectLst/>
                          <a:latin typeface="+mn-lt"/>
                          <a:ea typeface="Calibri"/>
                          <a:cs typeface="Times New Roman"/>
                        </a:rPr>
                        <a:t>The student response gives a vague supportive opinion statement supporting that it is important to research about your ancestors.  The statement </a:t>
                      </a:r>
                      <a:r>
                        <a:rPr lang="en-US" sz="1100" b="1" i="1" dirty="0" smtClean="0">
                          <a:effectLst/>
                          <a:latin typeface="+mn-lt"/>
                          <a:ea typeface="Calibri"/>
                          <a:cs typeface="Times New Roman"/>
                        </a:rPr>
                        <a:t>is not  supported </a:t>
                      </a:r>
                      <a:r>
                        <a:rPr lang="en-US" sz="1100" i="1" dirty="0" smtClean="0">
                          <a:effectLst/>
                          <a:latin typeface="+mn-lt"/>
                          <a:ea typeface="Calibri"/>
                          <a:cs typeface="Times New Roman"/>
                        </a:rPr>
                        <a:t>by  sufficient details and examples from both passages.</a:t>
                      </a:r>
                    </a:p>
                    <a:p>
                      <a:pPr marL="0" marR="0" algn="l">
                        <a:lnSpc>
                          <a:spcPct val="100000"/>
                        </a:lnSpc>
                        <a:spcBef>
                          <a:spcPts val="0"/>
                        </a:spcBef>
                        <a:spcAft>
                          <a:spcPts val="0"/>
                        </a:spcAft>
                      </a:pPr>
                      <a:r>
                        <a:rPr lang="en-US" sz="1200" dirty="0" smtClean="0">
                          <a:effectLst/>
                          <a:latin typeface="Calibri"/>
                          <a:ea typeface="Calibri"/>
                          <a:cs typeface="Times New Roman"/>
                        </a:rPr>
                        <a:t>Ancestors are people in your family that lived a long time ago or are really old today.  Some</a:t>
                      </a:r>
                      <a:r>
                        <a:rPr lang="en-US" sz="1200" baseline="0" dirty="0" smtClean="0">
                          <a:effectLst/>
                          <a:latin typeface="Calibri"/>
                          <a:ea typeface="Calibri"/>
                          <a:cs typeface="Times New Roman"/>
                        </a:rPr>
                        <a:t> families don’t know who their ancestors were.  You should know because that is your family. I think I know who my ancestors are or at least some of them.  I look into some old family albums and find out a lot of information, but not all of it.  I still need to learn more.</a:t>
                      </a:r>
                      <a:endParaRPr lang="en-US" sz="1200" dirty="0">
                        <a:effectLst/>
                        <a:latin typeface="Calibri"/>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5785">
                <a:tc>
                  <a:txBody>
                    <a:bodyPr/>
                    <a:lstStyle/>
                    <a:p>
                      <a:pPr marL="0" marR="0" algn="ctr">
                        <a:lnSpc>
                          <a:spcPct val="100000"/>
                        </a:lnSpc>
                        <a:spcBef>
                          <a:spcPts val="0"/>
                        </a:spcBef>
                        <a:spcAft>
                          <a:spcPts val="0"/>
                        </a:spcAft>
                      </a:pPr>
                      <a:r>
                        <a:rPr lang="en-US" sz="2600" b="1" dirty="0" smtClean="0">
                          <a:effectLst/>
                          <a:latin typeface="Calibri"/>
                          <a:ea typeface="Calibri"/>
                          <a:cs typeface="Times New Roman"/>
                        </a:rPr>
                        <a:t>0</a:t>
                      </a:r>
                      <a:endParaRPr lang="en-US" sz="2600" b="1" dirty="0">
                        <a:effectLst/>
                        <a:latin typeface="Calibri"/>
                        <a:ea typeface="Calibri"/>
                        <a:cs typeface="Times New Roman"/>
                      </a:endParaRPr>
                    </a:p>
                  </a:txBody>
                  <a:tcPr marL="69259" marR="69259" marT="93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n-US" sz="1100" i="1" dirty="0" smtClean="0">
                          <a:effectLst/>
                          <a:latin typeface="+mn-lt"/>
                          <a:ea typeface="Calibri"/>
                          <a:cs typeface="Times New Roman"/>
                        </a:rPr>
                        <a:t>The student response does not give a definite supportive opinion statement.</a:t>
                      </a:r>
                      <a:endParaRPr lang="en-US" sz="1200" i="0" dirty="0" smtClean="0">
                        <a:effectLst/>
                        <a:latin typeface="+mn-lt"/>
                        <a:ea typeface="Calibri"/>
                        <a:cs typeface="Times New Roman"/>
                      </a:endParaRPr>
                    </a:p>
                    <a:p>
                      <a:pPr marL="0" marR="0" algn="l">
                        <a:lnSpc>
                          <a:spcPct val="100000"/>
                        </a:lnSpc>
                        <a:spcBef>
                          <a:spcPts val="0"/>
                        </a:spcBef>
                        <a:spcAft>
                          <a:spcPts val="0"/>
                        </a:spcAft>
                      </a:pPr>
                      <a:r>
                        <a:rPr lang="en-US" sz="1200" i="0" dirty="0" smtClean="0">
                          <a:effectLst/>
                          <a:latin typeface="+mn-lt"/>
                          <a:ea typeface="Calibri"/>
                          <a:cs typeface="Times New Roman"/>
                        </a:rPr>
                        <a:t>I have two grandmas and my dad</a:t>
                      </a:r>
                      <a:r>
                        <a:rPr lang="en-US" sz="1200" i="0" baseline="0" dirty="0" smtClean="0">
                          <a:effectLst/>
                          <a:latin typeface="+mn-lt"/>
                          <a:ea typeface="Calibri"/>
                          <a:cs typeface="Times New Roman"/>
                        </a:rPr>
                        <a:t> said I also have a great grandpa who lives somewhere near New York.  I’m not sure but I think so.  He is an ancestor.</a:t>
                      </a:r>
                      <a:endParaRPr lang="en-US" sz="1200" i="0" dirty="0" smtClean="0">
                        <a:effectLst/>
                        <a:latin typeface="+mn-lt"/>
                        <a:ea typeface="Calibri"/>
                        <a:cs typeface="Times New Roman"/>
                      </a:endParaRPr>
                    </a:p>
                  </a:txBody>
                  <a:tcPr marL="69259" marR="69259" marT="933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96733531"/>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983</TotalTime>
  <Words>8508</Words>
  <Application>Microsoft Office PowerPoint</Application>
  <PresentationFormat>Custom</PresentationFormat>
  <Paragraphs>815</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163</cp:revision>
  <dcterms:created xsi:type="dcterms:W3CDTF">2014-06-19T22:41:39Z</dcterms:created>
  <dcterms:modified xsi:type="dcterms:W3CDTF">2015-09-01T21:57:27Z</dcterms:modified>
</cp:coreProperties>
</file>