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7"/>
  </p:notesMasterIdLst>
  <p:handoutMasterIdLst>
    <p:handoutMasterId r:id="rId48"/>
  </p:handoutMasterIdLst>
  <p:sldIdLst>
    <p:sldId id="522" r:id="rId3"/>
    <p:sldId id="567" r:id="rId4"/>
    <p:sldId id="524" r:id="rId5"/>
    <p:sldId id="568" r:id="rId6"/>
    <p:sldId id="461" r:id="rId7"/>
    <p:sldId id="526" r:id="rId8"/>
    <p:sldId id="355" r:id="rId9"/>
    <p:sldId id="528" r:id="rId10"/>
    <p:sldId id="529" r:id="rId11"/>
    <p:sldId id="530" r:id="rId12"/>
    <p:sldId id="531" r:id="rId13"/>
    <p:sldId id="532" r:id="rId14"/>
    <p:sldId id="533" r:id="rId15"/>
    <p:sldId id="534" r:id="rId16"/>
    <p:sldId id="535" r:id="rId17"/>
    <p:sldId id="536" r:id="rId18"/>
    <p:sldId id="537" r:id="rId19"/>
    <p:sldId id="538" r:id="rId20"/>
    <p:sldId id="566" r:id="rId21"/>
    <p:sldId id="540" r:id="rId22"/>
    <p:sldId id="541" r:id="rId23"/>
    <p:sldId id="542" r:id="rId24"/>
    <p:sldId id="543" r:id="rId25"/>
    <p:sldId id="501" r:id="rId26"/>
    <p:sldId id="436" r:id="rId27"/>
    <p:sldId id="546" r:id="rId28"/>
    <p:sldId id="547" r:id="rId29"/>
    <p:sldId id="330" r:id="rId30"/>
    <p:sldId id="499" r:id="rId31"/>
    <p:sldId id="550" r:id="rId32"/>
    <p:sldId id="551" r:id="rId33"/>
    <p:sldId id="552" r:id="rId34"/>
    <p:sldId id="553" r:id="rId35"/>
    <p:sldId id="495" r:id="rId36"/>
    <p:sldId id="555" r:id="rId37"/>
    <p:sldId id="513" r:id="rId38"/>
    <p:sldId id="557" r:id="rId39"/>
    <p:sldId id="558" r:id="rId40"/>
    <p:sldId id="559" r:id="rId41"/>
    <p:sldId id="560" r:id="rId42"/>
    <p:sldId id="561" r:id="rId43"/>
    <p:sldId id="562" r:id="rId44"/>
    <p:sldId id="563" r:id="rId45"/>
    <p:sldId id="564" r:id="rId46"/>
  </p:sldIdLst>
  <p:sldSz cx="7315200" cy="9601200"/>
  <p:notesSz cx="7010400" cy="9296400"/>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99097" autoAdjust="0"/>
  </p:normalViewPr>
  <p:slideViewPr>
    <p:cSldViewPr>
      <p:cViewPr varScale="1">
        <p:scale>
          <a:sx n="76" d="100"/>
          <a:sy n="76" d="100"/>
        </p:scale>
        <p:origin x="1686" y="120"/>
      </p:cViewPr>
      <p:guideLst>
        <p:guide orient="horz" pos="3024"/>
        <p:guide pos="230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pPr/>
              <a:t>6/2/2016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pPr/>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6/2/2016</a:t>
            </a:fld>
            <a:endParaRPr lang="en-US" dirty="0"/>
          </a:p>
        </p:txBody>
      </p:sp>
      <p:sp>
        <p:nvSpPr>
          <p:cNvPr id="4" name="Slide Image Placeholder 3"/>
          <p:cNvSpPr>
            <a:spLocks noGrp="1" noRot="1" noChangeAspect="1"/>
          </p:cNvSpPr>
          <p:nvPr>
            <p:ph type="sldImg" idx="2"/>
          </p:nvPr>
        </p:nvSpPr>
        <p:spPr>
          <a:xfrm>
            <a:off x="2176463" y="696913"/>
            <a:ext cx="2657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966612" rtl="0" eaLnBrk="1" latinLnBrk="0" hangingPunct="1">
      <a:defRPr sz="1300" kern="1200">
        <a:solidFill>
          <a:schemeClr val="tx1"/>
        </a:solidFill>
        <a:latin typeface="+mn-lt"/>
        <a:ea typeface="+mn-ea"/>
        <a:cs typeface="+mn-cs"/>
      </a:defRPr>
    </a:lvl1pPr>
    <a:lvl2pPr marL="483306" algn="l" defTabSz="966612" rtl="0" eaLnBrk="1" latinLnBrk="0" hangingPunct="1">
      <a:defRPr sz="1300" kern="1200">
        <a:solidFill>
          <a:schemeClr val="tx1"/>
        </a:solidFill>
        <a:latin typeface="+mn-lt"/>
        <a:ea typeface="+mn-ea"/>
        <a:cs typeface="+mn-cs"/>
      </a:defRPr>
    </a:lvl2pPr>
    <a:lvl3pPr marL="966612" algn="l" defTabSz="966612" rtl="0" eaLnBrk="1" latinLnBrk="0" hangingPunct="1">
      <a:defRPr sz="1300" kern="1200">
        <a:solidFill>
          <a:schemeClr val="tx1"/>
        </a:solidFill>
        <a:latin typeface="+mn-lt"/>
        <a:ea typeface="+mn-ea"/>
        <a:cs typeface="+mn-cs"/>
      </a:defRPr>
    </a:lvl3pPr>
    <a:lvl4pPr marL="1449918" algn="l" defTabSz="966612" rtl="0" eaLnBrk="1" latinLnBrk="0" hangingPunct="1">
      <a:defRPr sz="1300" kern="1200">
        <a:solidFill>
          <a:schemeClr val="tx1"/>
        </a:solidFill>
        <a:latin typeface="+mn-lt"/>
        <a:ea typeface="+mn-ea"/>
        <a:cs typeface="+mn-cs"/>
      </a:defRPr>
    </a:lvl4pPr>
    <a:lvl5pPr marL="1933224" algn="l" defTabSz="966612" rtl="0" eaLnBrk="1" latinLnBrk="0" hangingPunct="1">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14" name="Shape 114"/>
          <p:cNvSpPr>
            <a:spLocks noGrp="1" noRot="1" noChangeAspect="1"/>
          </p:cNvSpPr>
          <p:nvPr>
            <p:ph type="sldImg" idx="2"/>
          </p:nvPr>
        </p:nvSpPr>
        <p:spPr>
          <a:xfrm>
            <a:off x="2176463" y="696913"/>
            <a:ext cx="265747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5989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696913"/>
            <a:ext cx="2654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31</a:t>
            </a:fld>
            <a:endParaRPr lang="en-US" dirty="0"/>
          </a:p>
        </p:txBody>
      </p:sp>
    </p:spTree>
    <p:extLst>
      <p:ext uri="{BB962C8B-B14F-4D97-AF65-F5344CB8AC3E}">
        <p14:creationId xmlns:p14="http://schemas.microsoft.com/office/powerpoint/2010/main" val="281827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146048" y="503857"/>
            <a:ext cx="5925312" cy="2061058"/>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146048" y="2590090"/>
            <a:ext cx="5925312" cy="245364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323ABC3-F9D5-41E6-920C-361B5D1D5261}" type="datetime1">
              <a:rPr lang="en-US" smtClean="0"/>
              <a:pPr/>
              <a:t>6/2/2016</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8" name="Oval 7"/>
          <p:cNvSpPr/>
          <p:nvPr/>
        </p:nvSpPr>
        <p:spPr>
          <a:xfrm>
            <a:off x="737146" y="1979323"/>
            <a:ext cx="168250" cy="294437"/>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925741" y="1883023"/>
            <a:ext cx="51206" cy="89611"/>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6/2/2016</a:t>
            </a:fld>
            <a:endParaRPr lang="en-US"/>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7" name="Rectangle 6"/>
          <p:cNvSpPr/>
          <p:nvPr userDrawn="1"/>
        </p:nvSpPr>
        <p:spPr>
          <a:xfrm>
            <a:off x="3276600" y="9376056"/>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04/12/</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2015 HSD – OSP and Susan Richmond</a:t>
            </a:r>
            <a:endParaRPr lang="en-US" sz="9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826312" y="-76"/>
            <a:ext cx="5486400" cy="9601276"/>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062714" y="3640455"/>
            <a:ext cx="5120640" cy="32004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062714" y="1493520"/>
            <a:ext cx="5120640" cy="2113597"/>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3BEE7BD-3C42-46C4-A835-3E3BDF1AE10E}" type="datetime1">
              <a:rPr lang="en-US" smtClean="0"/>
              <a:pPr/>
              <a:t>6/2/2016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10" name="Rectangle 9"/>
          <p:cNvSpPr/>
          <p:nvPr/>
        </p:nvSpPr>
        <p:spPr bwMode="invGray">
          <a:xfrm>
            <a:off x="1828800" y="0"/>
            <a:ext cx="60960" cy="9601276"/>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737857" y="3940518"/>
            <a:ext cx="168250" cy="294437"/>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926451" y="3844218"/>
            <a:ext cx="51206" cy="89611"/>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8486" y="384048"/>
            <a:ext cx="5998464" cy="16002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148486" y="2133600"/>
            <a:ext cx="2926080" cy="652881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20870" y="2133600"/>
            <a:ext cx="2926080" cy="652881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1C9F3C-5175-4E3A-98BB-AD089760102E}" type="datetime1">
              <a:rPr lang="en-US" smtClean="0"/>
              <a:pPr/>
              <a:t>6/2/2016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7224470"/>
            <a:ext cx="6583680" cy="16002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459589"/>
            <a:ext cx="3218688" cy="896112"/>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30752" y="459589"/>
            <a:ext cx="3218688" cy="896112"/>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1357070"/>
            <a:ext cx="3218688" cy="576072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30752" y="1357070"/>
            <a:ext cx="3218688" cy="576072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AC7CBA6-CA2A-4158-A07A-774E5EDEE07A}" type="datetime1">
              <a:rPr lang="en-US" smtClean="0"/>
              <a:pPr/>
              <a:t>6/2/2016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8486" y="384048"/>
            <a:ext cx="5998464" cy="16002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B2DE2B7-079F-4A3E-85C4-519141386CD3}" type="datetime1">
              <a:rPr lang="en-US" smtClean="0"/>
              <a:pPr/>
              <a:t>6/2/2016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811987" y="0"/>
            <a:ext cx="6503213" cy="96012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C8DBED1-8F41-4E2A-84FA-EC900252CBF6}" type="datetime1">
              <a:rPr lang="en-US" smtClean="0"/>
              <a:pPr/>
              <a:t>6/2/2016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6" name="Rectangle 5"/>
          <p:cNvSpPr/>
          <p:nvPr/>
        </p:nvSpPr>
        <p:spPr bwMode="invGray">
          <a:xfrm>
            <a:off x="811987" y="-76"/>
            <a:ext cx="58522" cy="9601276"/>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03489"/>
            <a:ext cx="3048000" cy="162687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65760" y="1969750"/>
            <a:ext cx="3048000" cy="9779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760" y="2987041"/>
            <a:ext cx="6522720" cy="5589588"/>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33E275-2333-457D-B231-ACDEC9BE2BD1}" type="datetime1">
              <a:rPr lang="en-US" smtClean="0"/>
              <a:pPr/>
              <a:t>6/2/2016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p:spPr>
        <p:txBody>
          <a:bodyPr/>
          <a:lstStyle/>
          <a:p>
            <a:endParaRPr lang="en-US" dirty="0"/>
          </a:p>
        </p:txBody>
      </p:sp>
      <p:sp>
        <p:nvSpPr>
          <p:cNvPr id="6" name="Slide Number Placeholder 5"/>
          <p:cNvSpPr>
            <a:spLocks noGrp="1"/>
          </p:cNvSpPr>
          <p:nvPr>
            <p:ph type="sldNum" sz="quarter" idx="12"/>
          </p:nvPr>
        </p:nvSpPr>
        <p:spPr>
          <a:xfrm>
            <a:off x="6522720" y="9220200"/>
            <a:ext cx="792480" cy="381000"/>
          </a:xfrm>
        </p:spPr>
        <p:txBody>
          <a:bodyPr/>
          <a:lstStyle>
            <a:lvl1pPr algn="r">
              <a:defRPr sz="1200"/>
            </a:lvl1pPr>
          </a:lstStyle>
          <a:p>
            <a:fld id="{F177B04D-AEB5-43ED-B9BA-B3D1EC9C9067}" type="slidenum">
              <a:rPr lang="en-US" smtClean="0"/>
              <a:pPr/>
              <a:t>‹#›</a:t>
            </a:fld>
            <a:endParaRPr lang="en-US" dirty="0"/>
          </a:p>
        </p:txBody>
      </p:sp>
      <p:sp>
        <p:nvSpPr>
          <p:cNvPr id="7" name="Rectangle 6"/>
          <p:cNvSpPr/>
          <p:nvPr userDrawn="1"/>
        </p:nvSpPr>
        <p:spPr>
          <a:xfrm>
            <a:off x="3276600" y="9376056"/>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07/08/</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2015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09517" y="1493520"/>
            <a:ext cx="2194560" cy="277368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1E07EFA-7667-4272-80CC-C78D5DB339E5}" type="datetime1">
              <a:rPr lang="en-US" smtClean="0"/>
              <a:pPr/>
              <a:t>6/2/2016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8" name="Rectangle 7"/>
          <p:cNvSpPr/>
          <p:nvPr/>
        </p:nvSpPr>
        <p:spPr>
          <a:xfrm>
            <a:off x="609600" y="1493520"/>
            <a:ext cx="3657600" cy="64008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670560" y="1600205"/>
            <a:ext cx="3535680" cy="4920343"/>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17380" y="1336077"/>
            <a:ext cx="548640" cy="286034"/>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4002934" y="1311500"/>
            <a:ext cx="519379" cy="286034"/>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670560" y="6720840"/>
            <a:ext cx="3535680" cy="10668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C7A764-92AC-498C-A948-6B40651C68CD}" type="datetime1">
              <a:rPr lang="en-US" smtClean="0"/>
              <a:pPr/>
              <a:t>6/2/2016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6400" y="384495"/>
            <a:ext cx="1463040" cy="819213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384497"/>
            <a:ext cx="4450080" cy="819213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569223-152C-48B7-829B-A8B733C6AC0A}" type="datetime1">
              <a:rPr lang="en-US" smtClean="0"/>
              <a:pPr/>
              <a:t>6/2/2016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6/2/2016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6/2/2016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6/2/2016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3783A756-94F7-43CF-A3C1-1FB444D8776B}" type="datetime1">
              <a:rPr lang="en-US" smtClean="0"/>
              <a:pPr/>
              <a:t>6/2/2016</a:t>
            </a:fld>
            <a:endParaRPr lang="en-US" dirty="0"/>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652741" y="-1142290"/>
            <a:ext cx="1311110" cy="2294442"/>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35053" y="29544"/>
            <a:ext cx="1361753" cy="238306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46305" y="1477108"/>
            <a:ext cx="900574" cy="154367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810299" y="-76"/>
            <a:ext cx="6504902" cy="9601276"/>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148486" y="384493"/>
            <a:ext cx="5998464" cy="16002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148486" y="2026920"/>
            <a:ext cx="5998464" cy="672084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2865120" y="8827770"/>
            <a:ext cx="1706880" cy="6667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783A756-94F7-43CF-A3C1-1FB444D8776B}" type="datetime1">
              <a:rPr lang="en-US" smtClean="0"/>
              <a:pPr/>
              <a:t>6/2/2016</a:t>
            </a:fld>
            <a:endParaRPr lang="en-US" dirty="0"/>
          </a:p>
        </p:txBody>
      </p:sp>
      <p:sp>
        <p:nvSpPr>
          <p:cNvPr id="10" name="Footer Placeholder 9"/>
          <p:cNvSpPr>
            <a:spLocks noGrp="1"/>
          </p:cNvSpPr>
          <p:nvPr>
            <p:ph type="ftr" sz="quarter" idx="3"/>
          </p:nvPr>
        </p:nvSpPr>
        <p:spPr>
          <a:xfrm>
            <a:off x="4572000" y="8827770"/>
            <a:ext cx="2316480" cy="6667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6890918" y="8827770"/>
            <a:ext cx="365760" cy="6667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177B04D-AEB5-43ED-B9BA-B3D1EC9C9067}" type="slidenum">
              <a:rPr lang="en-US" smtClean="0"/>
              <a:pPr/>
              <a:t>‹#›</a:t>
            </a:fld>
            <a:endParaRPr lang="en-US" dirty="0"/>
          </a:p>
        </p:txBody>
      </p:sp>
      <p:sp>
        <p:nvSpPr>
          <p:cNvPr id="15" name="Rectangle 14"/>
          <p:cNvSpPr/>
          <p:nvPr/>
        </p:nvSpPr>
        <p:spPr bwMode="invGray">
          <a:xfrm>
            <a:off x="811987" y="-76"/>
            <a:ext cx="58522" cy="9601276"/>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oodle.kingsley.k12.mi.us/course/view.php?id=52" TargetMode="External"/><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oodle.kingsley.k12.mi.us/course/view.php?id=52" TargetMode="Externa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fAcw4839DM" TargetMode="External"/><Relationship Id="rId2" Type="http://schemas.openxmlformats.org/officeDocument/2006/relationships/hyperlink" Target="https://www.youtube.com/watch?v=owNotwe9ml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74001" y="565797"/>
            <a:ext cx="3240233" cy="2357903"/>
            <a:chOff x="3938156" y="232897"/>
            <a:chExt cx="3036281" cy="2586503"/>
          </a:xfrm>
        </p:grpSpPr>
        <p:grpSp>
          <p:nvGrpSpPr>
            <p:cNvPr id="31" name="Group 30"/>
            <p:cNvGrpSpPr/>
            <p:nvPr/>
          </p:nvGrpSpPr>
          <p:grpSpPr>
            <a:xfrm>
              <a:off x="3938156" y="678698"/>
              <a:ext cx="3036281" cy="2140702"/>
              <a:chOff x="3513083" y="274258"/>
              <a:chExt cx="3623568" cy="2568003"/>
            </a:xfrm>
          </p:grpSpPr>
          <p:grpSp>
            <p:nvGrpSpPr>
              <p:cNvPr id="33" name="Group 32"/>
              <p:cNvGrpSpPr/>
              <p:nvPr/>
            </p:nvGrpSpPr>
            <p:grpSpPr>
              <a:xfrm>
                <a:off x="3513083" y="274258"/>
                <a:ext cx="3623568" cy="2538281"/>
                <a:chOff x="3754558" y="937499"/>
                <a:chExt cx="3445410" cy="2329487"/>
              </a:xfrm>
            </p:grpSpPr>
            <p:sp>
              <p:nvSpPr>
                <p:cNvPr id="36" name="Parallelogram 35"/>
                <p:cNvSpPr/>
                <p:nvPr/>
              </p:nvSpPr>
              <p:spPr>
                <a:xfrm rot="1469992" flipH="1">
                  <a:off x="3754558" y="1059785"/>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37" name="Parallelogram 36"/>
                <p:cNvSpPr/>
                <p:nvPr/>
              </p:nvSpPr>
              <p:spPr>
                <a:xfrm>
                  <a:off x="4260432" y="937499"/>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34" name="Picture 2" descr="http://images-partners-tbn.google.com/images?q=tbn:ANd9GcSDUr2vK4W2TDygHktobuceelfcUzesZB8Q9EYo-dpZi4Qo6Z3Wvq_kS_tVIA:http://moodle.kingsley.k12.mi.us/pluginfile.php/3143/course/section/1521/FirstGrade.gif">
                <a:hlinkClick r:id="rId2"/>
              </p:cNvPr>
              <p:cNvPicPr>
                <a:picLocks noChangeAspect="1" noChangeArrowheads="1"/>
              </p:cNvPicPr>
              <p:nvPr/>
            </p:nvPicPr>
            <p:blipFill>
              <a:blip r:embed="rId3"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5" name="Picture 6" descr="reading"/>
              <p:cNvPicPr>
                <a:picLocks noChangeAspect="1" noChangeArrowheads="1"/>
              </p:cNvPicPr>
              <p:nvPr/>
            </p:nvPicPr>
            <p:blipFill>
              <a:blip r:embed="rId4" cstate="print"/>
              <a:srcRect/>
              <a:stretch>
                <a:fillRect/>
              </a:stretch>
            </p:blipFill>
            <p:spPr bwMode="auto">
              <a:xfrm>
                <a:off x="4501915" y="535168"/>
                <a:ext cx="1820972" cy="1596664"/>
              </a:xfrm>
              <a:prstGeom prst="rect">
                <a:avLst/>
              </a:prstGeom>
              <a:noFill/>
            </p:spPr>
          </p:pic>
        </p:grpSp>
        <p:sp>
          <p:nvSpPr>
            <p:cNvPr id="32" name="Rectangle 31"/>
            <p:cNvSpPr/>
            <p:nvPr/>
          </p:nvSpPr>
          <p:spPr>
            <a:xfrm>
              <a:off x="4114800" y="232897"/>
              <a:ext cx="1143000"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cap="none" spc="0" dirty="0" smtClean="0">
                  <a:ln w="11430"/>
                  <a:effectLst>
                    <a:outerShdw blurRad="80000" dist="40000" dir="5040000" algn="tl">
                      <a:srgbClr val="000000">
                        <a:alpha val="30000"/>
                      </a:srgbClr>
                    </a:outerShdw>
                  </a:effectLst>
                </a:rPr>
                <a:t>1</a:t>
              </a:r>
              <a:r>
                <a:rPr lang="en-US" sz="5400" b="1" cap="none" spc="0" baseline="30000" dirty="0" smtClean="0">
                  <a:ln w="11430"/>
                  <a:effectLst>
                    <a:outerShdw blurRad="80000" dist="40000" dir="5040000" algn="tl">
                      <a:srgbClr val="000000">
                        <a:alpha val="30000"/>
                      </a:srgbClr>
                    </a:outerShdw>
                  </a:effectLst>
                </a:rPr>
                <a:t>st</a:t>
              </a:r>
              <a:endParaRPr lang="en-US" sz="5400" b="1" cap="none" spc="0" dirty="0" smtClean="0">
                <a:ln w="11430"/>
                <a:effectLst>
                  <a:outerShdw blurRad="80000" dist="40000" dir="5040000" algn="tl">
                    <a:srgbClr val="000000">
                      <a:alpha val="30000"/>
                    </a:srgbClr>
                  </a:outerShdw>
                </a:effectLst>
              </a:endParaRPr>
            </a:p>
          </p:txBody>
        </p:sp>
      </p:grpSp>
      <p:graphicFrame>
        <p:nvGraphicFramePr>
          <p:cNvPr id="26" name="Table 25"/>
          <p:cNvGraphicFramePr>
            <a:graphicFrameLocks noGrp="1"/>
          </p:cNvGraphicFramePr>
          <p:nvPr>
            <p:extLst>
              <p:ext uri="{D42A27DB-BD31-4B8C-83A1-F6EECF244321}">
                <p14:modId xmlns:p14="http://schemas.microsoft.com/office/powerpoint/2010/main" val="3847742394"/>
              </p:ext>
            </p:extLst>
          </p:nvPr>
        </p:nvGraphicFramePr>
        <p:xfrm>
          <a:off x="1137922" y="6149132"/>
          <a:ext cx="5369518" cy="211953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06401"/>
                <a:gridCol w="2113279"/>
                <a:gridCol w="2275840"/>
                <a:gridCol w="573998"/>
              </a:tblGrid>
              <a:tr h="272034">
                <a:tc gridSpan="4">
                  <a:txBody>
                    <a:bodyPr/>
                    <a:lstStyle/>
                    <a:p>
                      <a:pPr algn="ctr"/>
                      <a:r>
                        <a:rPr lang="en-US" sz="1100" b="1" dirty="0" smtClean="0"/>
                        <a:t>Opinion Writing and Language</a:t>
                      </a:r>
                      <a:endParaRPr lang="en-US" sz="1100" b="1" dirty="0"/>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n-US" sz="1100" b="1" dirty="0" smtClean="0"/>
                        <a:t>Targets</a:t>
                      </a:r>
                      <a:endParaRPr lang="en-US" sz="1100" b="1" dirty="0"/>
                    </a:p>
                  </a:txBody>
                  <a:tcPr marL="97536" marR="97536" marT="48006" marB="48006">
                    <a:solidFill>
                      <a:schemeClr val="bg1"/>
                    </a:solidFill>
                  </a:tcPr>
                </a:tc>
                <a:tc hMerge="1">
                  <a:txBody>
                    <a:bodyPr/>
                    <a:lstStyle/>
                    <a:p>
                      <a:endParaRPr lang="en-US" dirty="0"/>
                    </a:p>
                  </a:txBody>
                  <a:tcPr/>
                </a:tc>
                <a:tc>
                  <a:txBody>
                    <a:bodyPr/>
                    <a:lstStyle/>
                    <a:p>
                      <a:pPr algn="ctr"/>
                      <a:r>
                        <a:rPr lang="en-US" sz="1100" b="1" dirty="0" smtClean="0"/>
                        <a:t>Standards</a:t>
                      </a:r>
                      <a:endParaRPr lang="en-US" sz="1100" b="1" dirty="0"/>
                    </a:p>
                  </a:txBody>
                  <a:tcPr marL="97536" marR="97536" marT="48006" marB="48006">
                    <a:solidFill>
                      <a:schemeClr val="bg1"/>
                    </a:solidFill>
                  </a:tcPr>
                </a:tc>
                <a:tc>
                  <a:txBody>
                    <a:bodyPr/>
                    <a:lstStyle/>
                    <a:p>
                      <a:pPr algn="ctr"/>
                      <a:r>
                        <a:rPr lang="en-US" sz="1100" b="1" dirty="0" smtClean="0"/>
                        <a:t>DOK</a:t>
                      </a:r>
                      <a:endParaRPr lang="en-US" sz="1100" b="1" dirty="0"/>
                    </a:p>
                  </a:txBody>
                  <a:tcPr marL="97536" marR="97536" marT="48006" marB="48006">
                    <a:solidFill>
                      <a:schemeClr val="bg1"/>
                    </a:solidFill>
                  </a:tcPr>
                </a:tc>
              </a:tr>
              <a:tr h="290945">
                <a:tc>
                  <a:txBody>
                    <a:bodyPr/>
                    <a:lstStyle/>
                    <a:p>
                      <a:r>
                        <a:rPr lang="en-US" sz="1100" b="1" dirty="0" smtClean="0"/>
                        <a:t>1a</a:t>
                      </a:r>
                      <a:endParaRPr lang="en-US" sz="1100" b="1" dirty="0"/>
                    </a:p>
                  </a:txBody>
                  <a:tcPr marL="97536" marR="97536" marT="48006" marB="48006">
                    <a:solidFill>
                      <a:srgbClr val="FFFFCC"/>
                    </a:solidFill>
                  </a:tcPr>
                </a:tc>
                <a:tc>
                  <a:txBody>
                    <a:bodyPr/>
                    <a:lstStyle/>
                    <a:p>
                      <a:r>
                        <a:rPr lang="en-US" sz="1100" b="1" dirty="0" smtClean="0"/>
                        <a:t>Brief Opinion</a:t>
                      </a:r>
                      <a:r>
                        <a:rPr lang="en-US" sz="1100" b="1" baseline="0" dirty="0" smtClean="0"/>
                        <a:t> </a:t>
                      </a:r>
                      <a:r>
                        <a:rPr lang="en-US" sz="1100" b="1" dirty="0" smtClean="0"/>
                        <a:t>Write</a:t>
                      </a:r>
                      <a:endParaRPr lang="en-US" sz="1100" b="1" dirty="0"/>
                    </a:p>
                  </a:txBody>
                  <a:tcPr marL="97536" marR="97536" marT="48006" marB="48006">
                    <a:solidFill>
                      <a:srgbClr val="FFFFCC"/>
                    </a:solidFill>
                  </a:tcPr>
                </a:tc>
                <a:tc>
                  <a:txBody>
                    <a:bodyPr/>
                    <a:lstStyle/>
                    <a:p>
                      <a:r>
                        <a:rPr lang="en-US" sz="1100" b="1" dirty="0" smtClean="0"/>
                        <a:t>W.1a,</a:t>
                      </a:r>
                      <a:r>
                        <a:rPr lang="en-US" sz="1100" b="1" baseline="0" dirty="0" smtClean="0"/>
                        <a:t> W.1b,  W.1c, W.1d</a:t>
                      </a:r>
                      <a:endParaRPr lang="en-US" sz="1100" b="1" dirty="0"/>
                    </a:p>
                  </a:txBody>
                  <a:tcPr marL="97536" marR="97536" marT="48006" marB="48006">
                    <a:solidFill>
                      <a:srgbClr val="FFFFCC"/>
                    </a:solidFill>
                  </a:tcPr>
                </a:tc>
                <a:tc>
                  <a:txBody>
                    <a:bodyPr/>
                    <a:lstStyle/>
                    <a:p>
                      <a:pPr algn="ctr"/>
                      <a:r>
                        <a:rPr lang="en-US" sz="1100" b="1" dirty="0" smtClean="0"/>
                        <a:t>3</a:t>
                      </a:r>
                      <a:endParaRPr lang="en-US" sz="1100" b="1" dirty="0"/>
                    </a:p>
                  </a:txBody>
                  <a:tcPr marL="97536" marR="97536" marT="48006" marB="48006" anchor="ctr">
                    <a:solidFill>
                      <a:srgbClr val="FFFFCC"/>
                    </a:solidFill>
                  </a:tcPr>
                </a:tc>
              </a:tr>
              <a:tr h="290945">
                <a:tc>
                  <a:txBody>
                    <a:bodyPr/>
                    <a:lstStyle/>
                    <a:p>
                      <a:r>
                        <a:rPr lang="en-US" sz="1100" b="1" dirty="0" smtClean="0"/>
                        <a:t>1b</a:t>
                      </a:r>
                      <a:endParaRPr lang="en-US" sz="1100" b="1" dirty="0"/>
                    </a:p>
                  </a:txBody>
                  <a:tcPr marL="97536" marR="97536" marT="48006" marB="48006">
                    <a:solidFill>
                      <a:srgbClr val="FFFFCC"/>
                    </a:solidFill>
                  </a:tcPr>
                </a:tc>
                <a:tc>
                  <a:txBody>
                    <a:bodyPr/>
                    <a:lstStyle/>
                    <a:p>
                      <a:r>
                        <a:rPr lang="en-US" sz="1100" b="1" dirty="0" smtClean="0"/>
                        <a:t>Write-Revise Opinion</a:t>
                      </a:r>
                      <a:endParaRPr lang="en-US" sz="1100" b="1" dirty="0"/>
                    </a:p>
                  </a:txBody>
                  <a:tcPr marL="97536" marR="97536" marT="48006" marB="48006">
                    <a:solidFill>
                      <a:srgbClr val="FFFFCC"/>
                    </a:solidFill>
                  </a:tcPr>
                </a:tc>
                <a:tc>
                  <a:txBody>
                    <a:bodyPr/>
                    <a:lstStyle/>
                    <a:p>
                      <a:r>
                        <a:rPr lang="en-US" sz="1100" b="1" dirty="0" smtClean="0"/>
                        <a:t>W.1a,</a:t>
                      </a:r>
                      <a:r>
                        <a:rPr lang="en-US" sz="1100" b="1" baseline="0" dirty="0" smtClean="0"/>
                        <a:t> W.1b,  W.1c, W1.3d</a:t>
                      </a:r>
                      <a:endParaRPr lang="en-US" sz="1100" b="1" dirty="0"/>
                    </a:p>
                  </a:txBody>
                  <a:tcPr marL="97536" marR="97536" marT="48006" marB="48006">
                    <a:solidFill>
                      <a:srgbClr val="FFFFCC"/>
                    </a:solidFill>
                  </a:tcPr>
                </a:tc>
                <a:tc>
                  <a:txBody>
                    <a:bodyPr/>
                    <a:lstStyle/>
                    <a:p>
                      <a:pPr algn="ctr"/>
                      <a:r>
                        <a:rPr lang="en-US" sz="1100" b="1" dirty="0" smtClean="0"/>
                        <a:t>2</a:t>
                      </a:r>
                      <a:endParaRPr lang="en-US" sz="1100" b="1" dirty="0"/>
                    </a:p>
                  </a:txBody>
                  <a:tcPr marL="97536" marR="97536" marT="48006" marB="48006" anchor="ctr">
                    <a:solidFill>
                      <a:srgbClr val="FFFFCC"/>
                    </a:solidFill>
                  </a:tcPr>
                </a:tc>
              </a:tr>
              <a:tr h="450965">
                <a:tc>
                  <a:txBody>
                    <a:bodyPr/>
                    <a:lstStyle/>
                    <a:p>
                      <a:r>
                        <a:rPr lang="en-US" sz="1100" b="1" dirty="0" smtClean="0"/>
                        <a:t>2</a:t>
                      </a:r>
                      <a:endParaRPr lang="en-US" sz="1100" b="1" dirty="0"/>
                    </a:p>
                  </a:txBody>
                  <a:tcPr marL="97536" marR="97536" marT="48006" marB="48006">
                    <a:solidFill>
                      <a:srgbClr val="FFFFCC"/>
                    </a:solidFill>
                  </a:tcPr>
                </a:tc>
                <a:tc>
                  <a:txBody>
                    <a:bodyPr/>
                    <a:lstStyle/>
                    <a:p>
                      <a:r>
                        <a:rPr lang="en-US" sz="1100" b="1" dirty="0" smtClean="0"/>
                        <a:t>Full Opinion Composition</a:t>
                      </a:r>
                      <a:endParaRPr lang="en-US" sz="1100" b="1" dirty="0"/>
                    </a:p>
                  </a:txBody>
                  <a:tcPr marL="97536" marR="97536" marT="48006" marB="48006">
                    <a:solidFill>
                      <a:srgbClr val="FFFFCC"/>
                    </a:solidFill>
                  </a:tcPr>
                </a:tc>
                <a:tc>
                  <a:txBody>
                    <a:bodyPr/>
                    <a:lstStyle/>
                    <a:p>
                      <a:r>
                        <a:rPr lang="pl-PL" sz="1100" b="1" dirty="0" smtClean="0"/>
                        <a:t>W-</a:t>
                      </a:r>
                      <a:r>
                        <a:rPr lang="en-US" sz="1100" b="1" dirty="0" smtClean="0"/>
                        <a:t>1</a:t>
                      </a:r>
                      <a:r>
                        <a:rPr lang="pl-PL" sz="1100" b="1" dirty="0" smtClean="0"/>
                        <a:t>a, W-</a:t>
                      </a:r>
                      <a:r>
                        <a:rPr lang="en-US" sz="1100" b="1" dirty="0" smtClean="0"/>
                        <a:t>1</a:t>
                      </a:r>
                      <a:r>
                        <a:rPr lang="pl-PL" sz="1100" b="1" dirty="0" smtClean="0"/>
                        <a:t>b, W-</a:t>
                      </a:r>
                      <a:r>
                        <a:rPr lang="en-US" sz="1100" b="1" dirty="0" smtClean="0"/>
                        <a:t>1</a:t>
                      </a:r>
                      <a:r>
                        <a:rPr lang="pl-PL" sz="1100" b="1" dirty="0" smtClean="0"/>
                        <a:t>c, W-</a:t>
                      </a:r>
                      <a:r>
                        <a:rPr lang="en-US" sz="1100" b="1" dirty="0" smtClean="0"/>
                        <a:t>1d</a:t>
                      </a:r>
                      <a:r>
                        <a:rPr lang="pl-PL" sz="1100" b="1" dirty="0" smtClean="0"/>
                        <a:t>,W-5, W-8</a:t>
                      </a:r>
                      <a:endParaRPr lang="en-US" sz="1100" b="1" dirty="0"/>
                    </a:p>
                  </a:txBody>
                  <a:tcPr marL="97536" marR="97536" marT="48006" marB="48006">
                    <a:solidFill>
                      <a:srgbClr val="FFFFCC"/>
                    </a:solidFill>
                  </a:tcPr>
                </a:tc>
                <a:tc>
                  <a:txBody>
                    <a:bodyPr/>
                    <a:lstStyle/>
                    <a:p>
                      <a:pPr algn="ctr"/>
                      <a:r>
                        <a:rPr lang="en-US" sz="1100" b="1" dirty="0" smtClean="0"/>
                        <a:t>4</a:t>
                      </a:r>
                      <a:endParaRPr lang="en-US" sz="1100" b="1" dirty="0"/>
                    </a:p>
                  </a:txBody>
                  <a:tcPr marL="97536" marR="97536" marT="48006" marB="48006" anchor="ctr">
                    <a:solidFill>
                      <a:srgbClr val="FFFFCC"/>
                    </a:solidFill>
                  </a:tcPr>
                </a:tc>
              </a:tr>
              <a:tr h="272034">
                <a:tc>
                  <a:txBody>
                    <a:bodyPr/>
                    <a:lstStyle/>
                    <a:p>
                      <a:r>
                        <a:rPr lang="en-US" sz="1100" b="1" dirty="0" smtClean="0"/>
                        <a:t>8</a:t>
                      </a:r>
                      <a:endParaRPr lang="en-US" sz="1100" b="1" dirty="0"/>
                    </a:p>
                  </a:txBody>
                  <a:tcPr marL="97536" marR="97536" marT="48006" marB="48006">
                    <a:solidFill>
                      <a:srgbClr val="FFFFCC"/>
                    </a:solidFill>
                  </a:tcPr>
                </a:tc>
                <a:tc>
                  <a:txBody>
                    <a:bodyPr/>
                    <a:lstStyle/>
                    <a:p>
                      <a:r>
                        <a:rPr lang="en-US" sz="1100" b="1" dirty="0" smtClean="0"/>
                        <a:t>Language-Vocabulary Use</a:t>
                      </a:r>
                      <a:endParaRPr lang="en-US" sz="1100" b="1" dirty="0"/>
                    </a:p>
                  </a:txBody>
                  <a:tcPr marL="97536" marR="97536" marT="48006" marB="48006">
                    <a:solidFill>
                      <a:srgbClr val="FFFFCC"/>
                    </a:solidFill>
                  </a:tcPr>
                </a:tc>
                <a:tc>
                  <a:txBody>
                    <a:bodyPr/>
                    <a:lstStyle/>
                    <a:p>
                      <a:r>
                        <a:rPr lang="en-US" sz="1100" b="1" dirty="0" smtClean="0">
                          <a:solidFill>
                            <a:schemeClr val="tx1"/>
                          </a:solidFill>
                        </a:rPr>
                        <a:t>L.1.6</a:t>
                      </a:r>
                      <a:endParaRPr lang="en-US" sz="1100" b="1" dirty="0">
                        <a:solidFill>
                          <a:srgbClr val="FF0000"/>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t>9</a:t>
                      </a:r>
                      <a:endParaRPr lang="en-US" sz="1100" b="1" dirty="0"/>
                    </a:p>
                  </a:txBody>
                  <a:tcPr marL="97536" marR="97536" marT="48006" marB="48006">
                    <a:solidFill>
                      <a:srgbClr val="FFFFCC"/>
                    </a:solidFill>
                  </a:tcPr>
                </a:tc>
                <a:tc>
                  <a:txBody>
                    <a:bodyPr/>
                    <a:lstStyle/>
                    <a:p>
                      <a:r>
                        <a:rPr lang="en-US" sz="1100" b="1" dirty="0" smtClean="0"/>
                        <a:t>Edit and Clarify</a:t>
                      </a:r>
                      <a:endParaRPr lang="en-US" sz="1100" b="1" dirty="0"/>
                    </a:p>
                  </a:txBody>
                  <a:tcPr marL="97536" marR="97536" marT="48006" marB="48006">
                    <a:solidFill>
                      <a:srgbClr val="FFFFCC"/>
                    </a:solidFill>
                  </a:tcPr>
                </a:tc>
                <a:tc>
                  <a:txBody>
                    <a:bodyPr/>
                    <a:lstStyle/>
                    <a:p>
                      <a:r>
                        <a:rPr lang="en-US" sz="1100" b="1" dirty="0" smtClean="0">
                          <a:solidFill>
                            <a:schemeClr val="tx1"/>
                          </a:solidFill>
                        </a:rPr>
                        <a:t>L.1.1.c</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bl>
          </a:graphicData>
        </a:graphic>
      </p:graphicFrame>
      <p:sp>
        <p:nvSpPr>
          <p:cNvPr id="7" name="TextBox 6"/>
          <p:cNvSpPr txBox="1"/>
          <p:nvPr/>
        </p:nvSpPr>
        <p:spPr>
          <a:xfrm>
            <a:off x="3570922" y="1619338"/>
            <a:ext cx="2673001" cy="83626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6655" tIns="48328" rIns="96655" bIns="48328" rtlCol="0">
            <a:spAutoFit/>
          </a:bodyPr>
          <a:lstStyle/>
          <a:p>
            <a:r>
              <a:rPr lang="en-US" sz="2500" b="1" dirty="0">
                <a:solidFill>
                  <a:schemeClr val="accent1">
                    <a:lumMod val="75000"/>
                  </a:schemeClr>
                </a:solidFill>
                <a:latin typeface="Bookman Old Style" pitchFamily="18" charset="0"/>
              </a:rPr>
              <a:t>Quarter </a:t>
            </a:r>
            <a:r>
              <a:rPr lang="en-US" sz="2500" b="1" dirty="0" smtClean="0">
                <a:solidFill>
                  <a:schemeClr val="accent1">
                    <a:lumMod val="75000"/>
                  </a:schemeClr>
                </a:solidFill>
                <a:latin typeface="Bookman Old Style" pitchFamily="18" charset="0"/>
              </a:rPr>
              <a:t>Four </a:t>
            </a:r>
            <a:r>
              <a:rPr lang="en-US" sz="2300" b="1" dirty="0" smtClean="0">
                <a:latin typeface="Bookman Old Style" pitchFamily="18" charset="0"/>
              </a:rPr>
              <a:t>CFA</a:t>
            </a:r>
            <a:endParaRPr lang="en-US" b="1" dirty="0" smtClean="0">
              <a:latin typeface="Bookman Old Style" pitchFamily="18" charset="0"/>
            </a:endParaRPr>
          </a:p>
        </p:txBody>
      </p:sp>
      <p:sp>
        <p:nvSpPr>
          <p:cNvPr id="25" name="TextBox 24"/>
          <p:cNvSpPr txBox="1"/>
          <p:nvPr/>
        </p:nvSpPr>
        <p:spPr>
          <a:xfrm>
            <a:off x="1082546" y="5715000"/>
            <a:ext cx="5382459" cy="374599"/>
          </a:xfrm>
          <a:prstGeom prst="rect">
            <a:avLst/>
          </a:prstGeom>
          <a:noFill/>
        </p:spPr>
        <p:txBody>
          <a:bodyPr wrap="square" lIns="96655" tIns="48328" rIns="96655" bIns="48328" rtlCol="0">
            <a:spAutoFit/>
          </a:bodyPr>
          <a:lstStyle/>
          <a:p>
            <a:pPr algn="ctr"/>
            <a:r>
              <a:rPr lang="en-US" sz="900" b="1" i="1" dirty="0">
                <a:latin typeface="Calibri" panose="020F0502020204030204" pitchFamily="34" charset="0"/>
              </a:rPr>
              <a:t>Note:  There may be more </a:t>
            </a:r>
            <a:r>
              <a:rPr lang="en-US" sz="900" b="1" i="1" dirty="0" smtClean="0">
                <a:latin typeface="Calibri" panose="020F0502020204030204" pitchFamily="34" charset="0"/>
              </a:rPr>
              <a:t>than one standard </a:t>
            </a:r>
            <a:r>
              <a:rPr lang="en-US" sz="900" b="1" i="1" dirty="0">
                <a:latin typeface="Calibri" panose="020F0502020204030204" pitchFamily="34" charset="0"/>
              </a:rPr>
              <a:t>per target</a:t>
            </a:r>
            <a:r>
              <a:rPr lang="en-US" sz="900" b="1" i="1" dirty="0" smtClean="0">
                <a:latin typeface="Calibri" panose="020F0502020204030204" pitchFamily="34" charset="0"/>
              </a:rPr>
              <a:t>. Standards can have different DOKs per target.</a:t>
            </a:r>
          </a:p>
          <a:p>
            <a:pPr algn="ctr"/>
            <a:r>
              <a:rPr lang="en-US" sz="900" b="1" i="1" dirty="0" smtClean="0">
                <a:latin typeface="Calibri" panose="020F0502020204030204" pitchFamily="34" charset="0"/>
              </a:rPr>
              <a:t>  Writing standards assessed are boxed.</a:t>
            </a:r>
            <a:endParaRPr lang="en-US" sz="900" b="1" i="1" dirty="0">
              <a:latin typeface="Calibri" panose="020F050202020403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794514793"/>
              </p:ext>
            </p:extLst>
          </p:nvPr>
        </p:nvGraphicFramePr>
        <p:xfrm>
          <a:off x="1545450" y="2856370"/>
          <a:ext cx="4479961" cy="1357260"/>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35779"/>
                <a:gridCol w="2509021"/>
                <a:gridCol w="989702"/>
                <a:gridCol w="645459"/>
              </a:tblGrid>
              <a:tr h="272034">
                <a:tc gridSpan="4">
                  <a:txBody>
                    <a:bodyPr/>
                    <a:lstStyle/>
                    <a:p>
                      <a:pPr algn="ctr"/>
                      <a:r>
                        <a:rPr lang="en-US" sz="1100" b="1" dirty="0" smtClean="0">
                          <a:solidFill>
                            <a:schemeClr val="tx1"/>
                          </a:solidFill>
                        </a:rPr>
                        <a:t>Reading: Literature Grade One</a:t>
                      </a:r>
                      <a:endParaRPr lang="en-US" sz="1100" b="1"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n-US" sz="1100" b="1" dirty="0" smtClean="0">
                          <a:solidFill>
                            <a:schemeClr val="tx1"/>
                          </a:solidFill>
                        </a:rPr>
                        <a:t>Targets</a:t>
                      </a:r>
                      <a:endParaRPr lang="en-US" sz="1100" b="1" dirty="0">
                        <a:solidFill>
                          <a:schemeClr val="tx1"/>
                        </a:solidFill>
                      </a:endParaRPr>
                    </a:p>
                  </a:txBody>
                  <a:tcPr marL="97536" marR="97536" marT="48006" marB="48006">
                    <a:solidFill>
                      <a:schemeClr val="bg1"/>
                    </a:solidFill>
                  </a:tcPr>
                </a:tc>
                <a:tc hMerge="1">
                  <a:txBody>
                    <a:bodyPr/>
                    <a:lstStyle/>
                    <a:p>
                      <a:endParaRPr lang="en-US" dirty="0"/>
                    </a:p>
                  </a:txBody>
                  <a:tcPr/>
                </a:tc>
                <a:tc>
                  <a:txBody>
                    <a:bodyPr/>
                    <a:lstStyle/>
                    <a:p>
                      <a:pPr algn="ctr"/>
                      <a:r>
                        <a:rPr lang="en-US" sz="1100" b="1" dirty="0" smtClean="0">
                          <a:solidFill>
                            <a:schemeClr val="tx1"/>
                          </a:solidFill>
                        </a:rPr>
                        <a:t>Standards</a:t>
                      </a:r>
                      <a:endParaRPr lang="en-US" sz="1100" b="1" dirty="0">
                        <a:solidFill>
                          <a:schemeClr val="tx1"/>
                        </a:solidFill>
                      </a:endParaRPr>
                    </a:p>
                  </a:txBody>
                  <a:tcPr marL="97536" marR="97536" marT="48006" marB="48006">
                    <a:solidFill>
                      <a:schemeClr val="bg1"/>
                    </a:solidFill>
                  </a:tcPr>
                </a:tc>
                <a:tc>
                  <a:txBody>
                    <a:bodyPr/>
                    <a:lstStyle/>
                    <a:p>
                      <a:pPr algn="ctr"/>
                      <a:r>
                        <a:rPr lang="en-US" sz="1100" b="1" dirty="0" smtClean="0">
                          <a:solidFill>
                            <a:schemeClr val="tx1"/>
                          </a:solidFill>
                        </a:rPr>
                        <a:t>DOK</a:t>
                      </a:r>
                      <a:endParaRPr lang="en-US" sz="1100" b="1" dirty="0">
                        <a:solidFill>
                          <a:schemeClr val="tx1"/>
                        </a:solidFill>
                      </a:endParaRPr>
                    </a:p>
                  </a:txBody>
                  <a:tcPr marL="97536" marR="97536" marT="48006" marB="48006">
                    <a:solidFill>
                      <a:schemeClr val="bg1"/>
                    </a:solidFill>
                  </a:tcPr>
                </a:tc>
              </a:tr>
              <a:tr h="272034">
                <a:tc>
                  <a:txBody>
                    <a:bodyPr/>
                    <a:lstStyle/>
                    <a:p>
                      <a:r>
                        <a:rPr lang="en-US" sz="1100" b="1" dirty="0" smtClean="0">
                          <a:solidFill>
                            <a:schemeClr val="tx1"/>
                          </a:solidFill>
                        </a:rPr>
                        <a:t>3</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Reasoning and Evidence</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RL.3</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0579">
                <a:tc>
                  <a:txBody>
                    <a:bodyPr/>
                    <a:lstStyle/>
                    <a:p>
                      <a:r>
                        <a:rPr lang="en-US" sz="1100" b="1" dirty="0" smtClean="0">
                          <a:solidFill>
                            <a:schemeClr val="tx1"/>
                          </a:solidFill>
                        </a:rPr>
                        <a:t>6</a:t>
                      </a:r>
                      <a:endParaRPr lang="en-US" sz="1100" b="1" dirty="0">
                        <a:solidFill>
                          <a:schemeClr val="tx1"/>
                        </a:solidFill>
                      </a:endParaRPr>
                    </a:p>
                  </a:txBody>
                  <a:tcPr marL="97536" marR="97536" marT="48006" marB="48006">
                    <a:solidFill>
                      <a:srgbClr val="FFFFCC"/>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Reasoning and Evidence</a:t>
                      </a:r>
                      <a:endParaRPr kumimoji="0" lang="en-US" sz="1100" b="1" i="0" u="none" strike="noStrike" kern="1200" cap="none" spc="0" normalizeH="0" baseline="0" noProof="0" dirty="0">
                        <a:ln>
                          <a:noFill/>
                        </a:ln>
                        <a:solidFill>
                          <a:prstClr val="black"/>
                        </a:solidFill>
                        <a:effectLst/>
                        <a:uLnTx/>
                        <a:uFillTx/>
                        <a:latin typeface="+mn-lt"/>
                        <a:ea typeface="+mn-ea"/>
                        <a:cs typeface="+mn-cs"/>
                      </a:endParaRPr>
                    </a:p>
                  </a:txBody>
                  <a:tcPr marL="97536" marR="97536" marT="48006" marB="48006">
                    <a:solidFill>
                      <a:srgbClr val="FFFFCC"/>
                    </a:solidFill>
                  </a:tcPr>
                </a:tc>
                <a:tc>
                  <a:txBody>
                    <a:bodyPr/>
                    <a:lstStyle/>
                    <a:p>
                      <a:r>
                        <a:rPr lang="en-US" sz="1100" b="1" dirty="0" smtClean="0">
                          <a:solidFill>
                            <a:schemeClr val="tx1"/>
                          </a:solidFill>
                        </a:rPr>
                        <a:t>RL.6</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t>5</a:t>
                      </a:r>
                      <a:endParaRPr lang="en-US" sz="1100" b="1" dirty="0"/>
                    </a:p>
                  </a:txBody>
                  <a:tcPr marL="97536" marR="97536" marT="48006" marB="48006">
                    <a:solidFill>
                      <a:srgbClr val="FFFFCC"/>
                    </a:solidFill>
                  </a:tcPr>
                </a:tc>
                <a:tc>
                  <a:txBody>
                    <a:bodyPr/>
                    <a:lstStyle/>
                    <a:p>
                      <a:r>
                        <a:rPr lang="en-US" sz="1100" b="1" dirty="0" smtClean="0"/>
                        <a:t>Analysis Within</a:t>
                      </a:r>
                      <a:r>
                        <a:rPr lang="en-US" sz="1100" b="1" baseline="0" dirty="0" smtClean="0"/>
                        <a:t> and Across Texts</a:t>
                      </a:r>
                      <a:endParaRPr lang="en-US" sz="1100" b="1" dirty="0"/>
                    </a:p>
                  </a:txBody>
                  <a:tcPr marL="97536" marR="97536" marT="48006" marB="48006">
                    <a:solidFill>
                      <a:srgbClr val="FFFFCC"/>
                    </a:solidFill>
                  </a:tcPr>
                </a:tc>
                <a:tc>
                  <a:txBody>
                    <a:bodyPr/>
                    <a:lstStyle/>
                    <a:p>
                      <a:r>
                        <a:rPr lang="en-US" sz="1100" b="1" dirty="0" smtClean="0">
                          <a:solidFill>
                            <a:schemeClr val="tx1"/>
                          </a:solidFill>
                        </a:rPr>
                        <a:t>RL.9</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4</a:t>
                      </a:r>
                      <a:endParaRPr lang="en-US" sz="1100" b="1" dirty="0">
                        <a:solidFill>
                          <a:schemeClr val="tx1"/>
                        </a:solidFill>
                      </a:endParaRPr>
                    </a:p>
                  </a:txBody>
                  <a:tcPr marL="97536" marR="97536" marT="48006" marB="48006"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4254697433"/>
              </p:ext>
            </p:extLst>
          </p:nvPr>
        </p:nvGraphicFramePr>
        <p:xfrm>
          <a:off x="1544322" y="4280085"/>
          <a:ext cx="4479961" cy="1358715"/>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6878"/>
                <a:gridCol w="2407922"/>
                <a:gridCol w="989702"/>
                <a:gridCol w="645459"/>
              </a:tblGrid>
              <a:tr h="272034">
                <a:tc gridSpan="4">
                  <a:txBody>
                    <a:bodyPr/>
                    <a:lstStyle/>
                    <a:p>
                      <a:pPr algn="ctr"/>
                      <a:r>
                        <a:rPr lang="en-US" sz="1100" b="1" dirty="0" smtClean="0">
                          <a:solidFill>
                            <a:schemeClr val="tx1"/>
                          </a:solidFill>
                        </a:rPr>
                        <a:t>Reading: Informational Grade One</a:t>
                      </a:r>
                      <a:endParaRPr lang="en-US" sz="1100" b="1"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n-US" sz="1100" b="1" dirty="0" smtClean="0">
                          <a:solidFill>
                            <a:schemeClr val="tx1"/>
                          </a:solidFill>
                        </a:rPr>
                        <a:t>Targets</a:t>
                      </a:r>
                      <a:endParaRPr lang="en-US" sz="1100" b="1" dirty="0">
                        <a:solidFill>
                          <a:schemeClr val="tx1"/>
                        </a:solidFill>
                      </a:endParaRPr>
                    </a:p>
                  </a:txBody>
                  <a:tcPr marL="97536" marR="97536" marT="48006" marB="48006">
                    <a:solidFill>
                      <a:schemeClr val="bg1"/>
                    </a:solidFill>
                  </a:tcPr>
                </a:tc>
                <a:tc hMerge="1">
                  <a:txBody>
                    <a:bodyPr/>
                    <a:lstStyle/>
                    <a:p>
                      <a:endParaRPr lang="en-US" dirty="0"/>
                    </a:p>
                  </a:txBody>
                  <a:tcPr/>
                </a:tc>
                <a:tc>
                  <a:txBody>
                    <a:bodyPr/>
                    <a:lstStyle/>
                    <a:p>
                      <a:pPr algn="ctr"/>
                      <a:r>
                        <a:rPr lang="en-US" sz="1100" b="1" dirty="0" smtClean="0">
                          <a:solidFill>
                            <a:schemeClr val="tx1"/>
                          </a:solidFill>
                        </a:rPr>
                        <a:t>Standards</a:t>
                      </a:r>
                      <a:endParaRPr lang="en-US" sz="1100" b="1" dirty="0">
                        <a:solidFill>
                          <a:schemeClr val="tx1"/>
                        </a:solidFill>
                      </a:endParaRPr>
                    </a:p>
                  </a:txBody>
                  <a:tcPr marL="97536" marR="97536" marT="48006" marB="48006">
                    <a:solidFill>
                      <a:schemeClr val="bg1"/>
                    </a:solidFill>
                  </a:tcPr>
                </a:tc>
                <a:tc>
                  <a:txBody>
                    <a:bodyPr/>
                    <a:lstStyle/>
                    <a:p>
                      <a:pPr algn="ctr"/>
                      <a:r>
                        <a:rPr lang="en-US" sz="1100" b="1" dirty="0" smtClean="0">
                          <a:solidFill>
                            <a:schemeClr val="tx1"/>
                          </a:solidFill>
                        </a:rPr>
                        <a:t>DOK</a:t>
                      </a:r>
                      <a:endParaRPr lang="en-US" sz="1100" b="1" dirty="0">
                        <a:solidFill>
                          <a:schemeClr val="tx1"/>
                        </a:solidFill>
                      </a:endParaRPr>
                    </a:p>
                  </a:txBody>
                  <a:tcPr marL="97536" marR="97536" marT="48006" marB="48006">
                    <a:solidFill>
                      <a:schemeClr val="bg1"/>
                    </a:solidFill>
                  </a:tcPr>
                </a:tc>
              </a:tr>
              <a:tr h="272034">
                <a:tc>
                  <a:txBody>
                    <a:bodyPr/>
                    <a:lstStyle/>
                    <a:p>
                      <a:r>
                        <a:rPr lang="en-US" sz="1100" b="1" dirty="0" smtClean="0">
                          <a:solidFill>
                            <a:schemeClr val="tx1"/>
                          </a:solidFill>
                        </a:rPr>
                        <a:t>10</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Reasoning and Evidence</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RI.3</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solidFill>
                            <a:schemeClr val="tx1"/>
                          </a:solidFill>
                        </a:rPr>
                        <a:t>11</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Reasoning and Evidence</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RI.6</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3-4</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solidFill>
                            <a:schemeClr val="tx1"/>
                          </a:solidFill>
                        </a:rPr>
                        <a:t>12</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t>Analysis Within</a:t>
                      </a:r>
                      <a:r>
                        <a:rPr lang="en-US" sz="1100" b="1" baseline="0" dirty="0" smtClean="0"/>
                        <a:t> and Across Texts</a:t>
                      </a:r>
                      <a:endParaRPr lang="en-US" sz="1100" b="1" dirty="0"/>
                    </a:p>
                  </a:txBody>
                  <a:tcPr marL="97536" marR="97536" marT="48006" marB="48006">
                    <a:solidFill>
                      <a:srgbClr val="FFFFCC"/>
                    </a:solidFill>
                  </a:tcPr>
                </a:tc>
                <a:tc>
                  <a:txBody>
                    <a:bodyPr/>
                    <a:lstStyle/>
                    <a:p>
                      <a:r>
                        <a:rPr lang="en-US" sz="1100" b="1" dirty="0" smtClean="0">
                          <a:solidFill>
                            <a:schemeClr val="tx1"/>
                          </a:solidFill>
                        </a:rPr>
                        <a:t>RI.9</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2-3-4</a:t>
                      </a:r>
                      <a:endParaRPr lang="en-US" sz="1100" b="1" dirty="0">
                        <a:solidFill>
                          <a:schemeClr val="tx1"/>
                        </a:solidFill>
                      </a:endParaRPr>
                    </a:p>
                  </a:txBody>
                  <a:tcPr marL="97536" marR="97536" marT="48006" marB="48006" anchor="ctr">
                    <a:solidFill>
                      <a:srgbClr val="FFFFCC"/>
                    </a:solidFill>
                  </a:tcPr>
                </a:tc>
              </a:tr>
            </a:tbl>
          </a:graphicData>
        </a:graphic>
      </p:graphicFrame>
      <p:sp>
        <p:nvSpPr>
          <p:cNvPr id="2" name="Rectangle 1"/>
          <p:cNvSpPr/>
          <p:nvPr/>
        </p:nvSpPr>
        <p:spPr>
          <a:xfrm>
            <a:off x="4646742" y="6716107"/>
            <a:ext cx="458658" cy="218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dirty="0"/>
          </a:p>
        </p:txBody>
      </p:sp>
      <p:sp>
        <p:nvSpPr>
          <p:cNvPr id="24" name="Rectangle 23"/>
          <p:cNvSpPr/>
          <p:nvPr/>
        </p:nvSpPr>
        <p:spPr>
          <a:xfrm>
            <a:off x="4125686" y="7010399"/>
            <a:ext cx="430306" cy="218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dirty="0"/>
          </a:p>
        </p:txBody>
      </p:sp>
      <p:sp>
        <p:nvSpPr>
          <p:cNvPr id="29" name="Rectangle 28"/>
          <p:cNvSpPr/>
          <p:nvPr/>
        </p:nvSpPr>
        <p:spPr>
          <a:xfrm>
            <a:off x="3657600" y="7315200"/>
            <a:ext cx="2209800" cy="3636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dirty="0"/>
          </a:p>
        </p:txBody>
      </p:sp>
    </p:spTree>
    <p:extLst>
      <p:ext uri="{BB962C8B-B14F-4D97-AF65-F5344CB8AC3E}">
        <p14:creationId xmlns:p14="http://schemas.microsoft.com/office/powerpoint/2010/main" val="3227359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10</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187232419"/>
              </p:ext>
            </p:extLst>
          </p:nvPr>
        </p:nvGraphicFramePr>
        <p:xfrm>
          <a:off x="362761" y="525618"/>
          <a:ext cx="6421120" cy="6233160"/>
        </p:xfrm>
        <a:graphic>
          <a:graphicData uri="http://schemas.openxmlformats.org/drawingml/2006/table">
            <a:tbl>
              <a:tblPr firstRow="1" bandRow="1">
                <a:tableStyleId>{5940675A-B579-460E-94D1-54222C63F5DA}</a:tableStyleId>
              </a:tblPr>
              <a:tblGrid>
                <a:gridCol w="508000"/>
                <a:gridCol w="5913120"/>
              </a:tblGrid>
              <a:tr h="686969">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effectLst/>
                        </a:rPr>
                        <a:t>Quarter 4 CFA</a:t>
                      </a:r>
                      <a:r>
                        <a:rPr lang="en-US" sz="1400" b="1" baseline="0" dirty="0" smtClean="0">
                          <a:solidFill>
                            <a:schemeClr val="tx1"/>
                          </a:solidFill>
                          <a:effectLst/>
                        </a:rPr>
                        <a:t> </a:t>
                      </a:r>
                      <a:r>
                        <a:rPr lang="en-US" sz="1400" b="1" u="sng" dirty="0" smtClean="0">
                          <a:solidFill>
                            <a:schemeClr val="tx1"/>
                          </a:solidFill>
                          <a:effectLst/>
                        </a:rPr>
                        <a:t>Research Constructed Response</a:t>
                      </a:r>
                      <a:r>
                        <a:rPr lang="en-US" sz="1400" b="1" dirty="0" smtClean="0">
                          <a:solidFill>
                            <a:schemeClr val="tx1"/>
                          </a:solidFill>
                          <a:effectLst/>
                        </a:rPr>
                        <a:t> Answer Key</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32004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rPr>
                        <a:t>Constructed Response Research Rubric Target 2</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Locate, Select, Interpret and Integrate Information</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50333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Question # 15  RI.1.6 Prompt: </a:t>
                      </a:r>
                    </a:p>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Choose one American symbol.  Tell one thing you learned about it from the text, and one thing you learned</a:t>
                      </a:r>
                      <a:r>
                        <a:rPr lang="en-US" sz="1400" b="1" baseline="0" dirty="0" smtClean="0">
                          <a:solidFill>
                            <a:schemeClr val="tx1"/>
                          </a:solidFill>
                        </a:rPr>
                        <a:t> </a:t>
                      </a:r>
                      <a:r>
                        <a:rPr lang="en-US" sz="1400" b="1" dirty="0" smtClean="0">
                          <a:solidFill>
                            <a:schemeClr val="tx1"/>
                          </a:solidFill>
                        </a:rPr>
                        <a:t>about it from the photograph.</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dirty="0"/>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Teacher</a:t>
                      </a:r>
                      <a:r>
                        <a:rPr lang="en-US" sz="1400" b="1" baseline="0" dirty="0" smtClean="0">
                          <a:solidFill>
                            <a:schemeClr val="tx1"/>
                          </a:solidFill>
                        </a:rPr>
                        <a:t> /Rubric Language Response</a:t>
                      </a:r>
                      <a:endParaRPr lang="en-US" sz="1400" b="1"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a:p>
                  </a:txBody>
                  <a:tcPr/>
                </a:tc>
              </a:tr>
              <a:tr h="756034">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The response</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gives sufficient evidence of the ability to locate and select information about the prompt.  Students must locate and then select the information from  the text American Symbols in order to answer the prompt. Students should locate the specific symbol in the text and select information they wish to use to answer the prompt.</a:t>
                      </a:r>
                    </a:p>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The response</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gives sufficient evidence of the ability to interpret and integrate information about the prompt.  Students interpret information about what they’ve learned from the text and photograph.  Students integrate information from the text and photograph.  Responses could include:  (1) the Bald Eagle, (2) the American Flag, (3) the White House, (4) the Statue of Liberty and (5) Mount Rushmore.  Responses can be many and varied but key is that no extraneous information (not in text) is used to answer the prompt and there should be information from both the text and the photograph.</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sz="1200" baseline="0" dirty="0" smtClean="0"/>
                    </a:p>
                  </a:txBody>
                  <a:tcPr marL="97536" marR="97536" marT="50292" marB="50292"/>
                </a:tc>
              </a:tr>
              <a:tr h="288036">
                <a:tc gridSpan="2">
                  <a:txBody>
                    <a:bodyPr/>
                    <a:lstStyle/>
                    <a:p>
                      <a:pPr algn="ctr"/>
                      <a:r>
                        <a:rPr lang="en-US" sz="1200" b="1" dirty="0" smtClean="0">
                          <a:solidFill>
                            <a:schemeClr val="tx1"/>
                          </a:solidFill>
                        </a:rPr>
                        <a:t>Student Language Response Examples</a:t>
                      </a:r>
                      <a:endParaRPr lang="en-US" sz="1200" b="1" dirty="0">
                        <a:solidFill>
                          <a:schemeClr val="tx1"/>
                        </a:solidFill>
                      </a:endParaRP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sz="1000" dirty="0"/>
                    </a:p>
                  </a:txBody>
                  <a:tcPr/>
                </a:tc>
              </a:tr>
              <a:tr h="387226">
                <a:tc>
                  <a:txBody>
                    <a:bodyPr/>
                    <a:lstStyle/>
                    <a:p>
                      <a:pPr algn="ctr"/>
                      <a:r>
                        <a:rPr lang="en-US" sz="1900" b="1" dirty="0" smtClean="0">
                          <a:solidFill>
                            <a:schemeClr val="tx1"/>
                          </a:solidFill>
                        </a:rPr>
                        <a:t>2</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n-US" sz="1000" i="1" dirty="0" smtClean="0"/>
                        <a:t>Student identifies the symbol and gives </a:t>
                      </a:r>
                      <a:r>
                        <a:rPr lang="en-US" sz="1000" b="0" i="1" dirty="0" smtClean="0"/>
                        <a:t>details from the text and from</a:t>
                      </a:r>
                      <a:r>
                        <a:rPr lang="en-US" sz="1000" b="0" i="1" baseline="0" dirty="0" smtClean="0"/>
                        <a:t> the photograph.</a:t>
                      </a:r>
                      <a:endParaRPr lang="en-US" sz="1000" b="0" i="1" dirty="0" smtClean="0"/>
                    </a:p>
                    <a:p>
                      <a:r>
                        <a:rPr lang="en-US" sz="1100" dirty="0" smtClean="0"/>
                        <a:t>I chose the Statue of Liberty.  It is in New York.  In</a:t>
                      </a:r>
                      <a:r>
                        <a:rPr lang="en-US" sz="1100" baseline="0" dirty="0" smtClean="0"/>
                        <a:t> the picture the Statue of Liberty is </a:t>
                      </a:r>
                      <a:r>
                        <a:rPr lang="en-US" sz="1100" dirty="0" smtClean="0"/>
                        <a:t>holding a torch in her hand.  She was given to American by France.</a:t>
                      </a:r>
                      <a:endParaRPr lang="en-US" sz="1100" dirty="0"/>
                    </a:p>
                  </a:txBody>
                  <a:tcPr marL="97536" marR="97536" marT="48006" marB="48006"/>
                </a:tc>
              </a:tr>
              <a:tr h="237744">
                <a:tc>
                  <a:txBody>
                    <a:bodyPr/>
                    <a:lstStyle/>
                    <a:p>
                      <a:pPr algn="ctr"/>
                      <a:r>
                        <a:rPr lang="en-US" sz="1900" b="1" dirty="0" smtClean="0">
                          <a:solidFill>
                            <a:schemeClr val="tx1"/>
                          </a:solidFill>
                        </a:rPr>
                        <a:t>1</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n-US" sz="1000" i="1" dirty="0" smtClean="0"/>
                        <a:t>Student </a:t>
                      </a:r>
                      <a:r>
                        <a:rPr lang="en-US" sz="1000" b="0" i="1" dirty="0" smtClean="0"/>
                        <a:t>identifies the symbol and gives details from the text, but none from the photograph.</a:t>
                      </a:r>
                    </a:p>
                    <a:p>
                      <a:r>
                        <a:rPr lang="en-US" sz="1100" dirty="0" smtClean="0"/>
                        <a:t>The Statue of Liberty is in New York.  France gave it to us.</a:t>
                      </a:r>
                      <a:endParaRPr lang="en-US" sz="1100" dirty="0"/>
                    </a:p>
                  </a:txBody>
                  <a:tcPr marL="97536" marR="97536" marT="48006" marB="48006"/>
                </a:tc>
              </a:tr>
              <a:tr h="278514">
                <a:tc>
                  <a:txBody>
                    <a:bodyPr/>
                    <a:lstStyle/>
                    <a:p>
                      <a:pPr algn="ctr"/>
                      <a:r>
                        <a:rPr lang="en-US" sz="1900" b="1" dirty="0" smtClean="0">
                          <a:solidFill>
                            <a:schemeClr val="tx1"/>
                          </a:solidFill>
                        </a:rPr>
                        <a:t>0</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n-US" sz="1000" i="1" dirty="0" smtClean="0"/>
                        <a:t>The student does not respond to the prompt.</a:t>
                      </a:r>
                    </a:p>
                    <a:p>
                      <a:r>
                        <a:rPr lang="en-US" sz="1100" dirty="0" smtClean="0"/>
                        <a:t>I live in America.  </a:t>
                      </a:r>
                      <a:endParaRPr lang="en-US" sz="1100" dirty="0"/>
                    </a:p>
                  </a:txBody>
                  <a:tcPr marL="97536" marR="97536" marT="48006" marB="48006"/>
                </a:tc>
              </a:tr>
            </a:tbl>
          </a:graphicData>
        </a:graphic>
      </p:graphicFrame>
    </p:spTree>
    <p:extLst>
      <p:ext uri="{BB962C8B-B14F-4D97-AF65-F5344CB8AC3E}">
        <p14:creationId xmlns:p14="http://schemas.microsoft.com/office/powerpoint/2010/main" val="4175736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010482839"/>
              </p:ext>
            </p:extLst>
          </p:nvPr>
        </p:nvGraphicFramePr>
        <p:xfrm>
          <a:off x="362761" y="525618"/>
          <a:ext cx="6421120" cy="5867400"/>
        </p:xfrm>
        <a:graphic>
          <a:graphicData uri="http://schemas.openxmlformats.org/drawingml/2006/table">
            <a:tbl>
              <a:tblPr firstRow="1" bandRow="1">
                <a:tableStyleId>{5940675A-B579-460E-94D1-54222C63F5DA}</a:tableStyleId>
              </a:tblPr>
              <a:tblGrid>
                <a:gridCol w="508000"/>
                <a:gridCol w="5913120"/>
              </a:tblGrid>
              <a:tr h="686969">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effectLst/>
                        </a:rPr>
                        <a:t>Quarter 4 CFA</a:t>
                      </a:r>
                      <a:r>
                        <a:rPr lang="en-US" sz="1400" b="1" baseline="0" dirty="0" smtClean="0">
                          <a:solidFill>
                            <a:schemeClr val="tx1"/>
                          </a:solidFill>
                          <a:effectLst/>
                        </a:rPr>
                        <a:t> </a:t>
                      </a:r>
                      <a:r>
                        <a:rPr lang="en-US" sz="1400" b="1" u="sng" dirty="0" smtClean="0">
                          <a:solidFill>
                            <a:schemeClr val="tx1"/>
                          </a:solidFill>
                          <a:effectLst/>
                        </a:rPr>
                        <a:t>Research Constructed Response</a:t>
                      </a:r>
                      <a:r>
                        <a:rPr lang="en-US" sz="1400" b="1" dirty="0" smtClean="0">
                          <a:solidFill>
                            <a:schemeClr val="tx1"/>
                          </a:solidFill>
                          <a:effectLst/>
                        </a:rPr>
                        <a:t> Answer Key</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32004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rPr>
                        <a:t>Constructed Response Research Rubrics Target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Ability to cite evidence to support opinions and ideas</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50333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Question # 16 RI.1.9 Prompt: </a:t>
                      </a:r>
                    </a:p>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Why are there more bald eagles now than there were before?  Use information from both passages.</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dirty="0"/>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Teacher</a:t>
                      </a:r>
                      <a:r>
                        <a:rPr lang="en-US" sz="1400" b="1" baseline="0" dirty="0" smtClean="0">
                          <a:solidFill>
                            <a:schemeClr val="tx1"/>
                          </a:solidFill>
                        </a:rPr>
                        <a:t> /Rubric Language Response</a:t>
                      </a:r>
                      <a:endParaRPr lang="en-US" sz="1400" b="1"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a:p>
                  </a:txBody>
                  <a:tcPr/>
                </a:tc>
              </a:tr>
              <a:tr h="756034">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The response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gives sufficient evidence of the ability to cite evidence to support an opinion or idea.  The prompt asks students to explain why there are more bald eagles now than before.  Students should cite evidence from both texts.  Student responses from the text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American Symbols</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could include: (1) there are more bald eagles because people work to help protect the bird. Students responses from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Bald Eagles are Safe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could include: (1) Bald eagles used to be in danger, (2) they had been killed by hunters, (3) they were hurt by DDT, (4) farmers and hunters do not use DDT any longer.  Responses must include information from both texts to support the idea that there are more bald eagles now that there were before.  Responses can’t include extraneous information.</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sz="1200" baseline="0" dirty="0" smtClean="0"/>
                    </a:p>
                  </a:txBody>
                  <a:tcPr marL="97536" marR="97536" marT="50292" marB="50292"/>
                </a:tc>
              </a:tr>
              <a:tr h="288036">
                <a:tc gridSpan="2">
                  <a:txBody>
                    <a:bodyPr/>
                    <a:lstStyle/>
                    <a:p>
                      <a:pPr algn="ctr"/>
                      <a:r>
                        <a:rPr lang="en-US" sz="1200" b="1" dirty="0" smtClean="0">
                          <a:solidFill>
                            <a:schemeClr val="tx1"/>
                          </a:solidFill>
                        </a:rPr>
                        <a:t>Student Language Response Examples</a:t>
                      </a:r>
                      <a:endParaRPr lang="en-US" sz="1200" b="1" dirty="0">
                        <a:solidFill>
                          <a:schemeClr val="tx1"/>
                        </a:solidFill>
                      </a:endParaRP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sz="1000" dirty="0"/>
                    </a:p>
                  </a:txBody>
                  <a:tcPr/>
                </a:tc>
              </a:tr>
              <a:tr h="387226">
                <a:tc>
                  <a:txBody>
                    <a:bodyPr/>
                    <a:lstStyle/>
                    <a:p>
                      <a:pPr algn="ctr"/>
                      <a:r>
                        <a:rPr lang="en-US" sz="1900" b="1" dirty="0" smtClean="0">
                          <a:solidFill>
                            <a:schemeClr val="tx1"/>
                          </a:solidFill>
                        </a:rPr>
                        <a:t>2</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n-US" sz="1000" i="1" dirty="0" smtClean="0"/>
                        <a:t>Student supports the prompt with </a:t>
                      </a:r>
                      <a:r>
                        <a:rPr lang="en-US" sz="1000" b="0" i="1" u="none" dirty="0" smtClean="0"/>
                        <a:t>sufficient details </a:t>
                      </a:r>
                      <a:r>
                        <a:rPr lang="en-US" sz="1000" i="1" baseline="0" dirty="0" smtClean="0"/>
                        <a:t>from both texts.</a:t>
                      </a:r>
                      <a:endParaRPr lang="en-US" sz="1000" i="1" dirty="0" smtClean="0"/>
                    </a:p>
                    <a:p>
                      <a:r>
                        <a:rPr lang="en-US" sz="1100" dirty="0" smtClean="0"/>
                        <a:t>Bald eagles used to be in danger.</a:t>
                      </a:r>
                      <a:r>
                        <a:rPr lang="en-US" sz="1100" baseline="0" dirty="0" smtClean="0"/>
                        <a:t>  Now p</a:t>
                      </a:r>
                      <a:r>
                        <a:rPr lang="en-US" sz="1100" dirty="0" smtClean="0"/>
                        <a:t>eople protect the birds.  We don’t hunt them and farmers don’t use DDT anymore.  There are also laws to protect them.  </a:t>
                      </a:r>
                      <a:endParaRPr lang="en-US" sz="1100" dirty="0"/>
                    </a:p>
                  </a:txBody>
                  <a:tcPr marL="97536" marR="97536" marT="48006" marB="48006"/>
                </a:tc>
              </a:tr>
              <a:tr h="237744">
                <a:tc>
                  <a:txBody>
                    <a:bodyPr/>
                    <a:lstStyle/>
                    <a:p>
                      <a:pPr algn="ctr"/>
                      <a:r>
                        <a:rPr lang="en-US" sz="1900" b="1" dirty="0" smtClean="0">
                          <a:solidFill>
                            <a:schemeClr val="tx1"/>
                          </a:solidFill>
                        </a:rPr>
                        <a:t>1</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n-US" sz="1000" i="1" dirty="0" smtClean="0"/>
                        <a:t>Student supports the prompt with</a:t>
                      </a:r>
                      <a:r>
                        <a:rPr lang="en-US" sz="1000" i="1" baseline="0" dirty="0" smtClean="0"/>
                        <a:t> </a:t>
                      </a:r>
                      <a:r>
                        <a:rPr lang="en-US" sz="1000" i="1" dirty="0" smtClean="0"/>
                        <a:t> </a:t>
                      </a:r>
                      <a:r>
                        <a:rPr lang="en-US" sz="1000" b="0" i="1" u="none" dirty="0" smtClean="0"/>
                        <a:t>details from one text only.</a:t>
                      </a:r>
                    </a:p>
                    <a:p>
                      <a:r>
                        <a:rPr lang="en-US" sz="1100" dirty="0" smtClean="0"/>
                        <a:t>We don’t hunt them and farmers don’t use DDT anymore.  There are also laws to protect them. </a:t>
                      </a:r>
                      <a:endParaRPr lang="en-US" sz="1100" dirty="0"/>
                    </a:p>
                  </a:txBody>
                  <a:tcPr marL="97536" marR="97536" marT="48006" marB="48006"/>
                </a:tc>
              </a:tr>
              <a:tr h="278514">
                <a:tc>
                  <a:txBody>
                    <a:bodyPr/>
                    <a:lstStyle/>
                    <a:p>
                      <a:pPr algn="ctr"/>
                      <a:r>
                        <a:rPr lang="en-US" sz="1900" b="1" dirty="0" smtClean="0">
                          <a:solidFill>
                            <a:schemeClr val="tx1"/>
                          </a:solidFill>
                        </a:rPr>
                        <a:t>0</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n-US" sz="1000" i="1" dirty="0" smtClean="0"/>
                        <a:t>The response does not support the prompt.</a:t>
                      </a:r>
                    </a:p>
                    <a:p>
                      <a:r>
                        <a:rPr lang="en-US" sz="1100" dirty="0" smtClean="0"/>
                        <a:t>I like bald eagles. </a:t>
                      </a:r>
                      <a:endParaRPr lang="en-US" sz="1100" dirty="0"/>
                    </a:p>
                  </a:txBody>
                  <a:tcPr marL="97536" marR="97536" marT="48006" marB="48006"/>
                </a:tc>
              </a:tr>
            </a:tbl>
          </a:graphicData>
        </a:graphic>
      </p:graphicFrame>
    </p:spTree>
    <p:extLst>
      <p:ext uri="{BB962C8B-B14F-4D97-AF65-F5344CB8AC3E}">
        <p14:creationId xmlns:p14="http://schemas.microsoft.com/office/powerpoint/2010/main" val="370022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42169953"/>
              </p:ext>
            </p:extLst>
          </p:nvPr>
        </p:nvGraphicFramePr>
        <p:xfrm>
          <a:off x="304800" y="366455"/>
          <a:ext cx="6629400" cy="7117080"/>
        </p:xfrm>
        <a:graphic>
          <a:graphicData uri="http://schemas.openxmlformats.org/drawingml/2006/table">
            <a:tbl>
              <a:tblPr firstRow="1" bandRow="1">
                <a:tableStyleId>{5940675A-B579-460E-94D1-54222C63F5DA}</a:tableStyleId>
              </a:tblPr>
              <a:tblGrid>
                <a:gridCol w="533400"/>
                <a:gridCol w="6096000"/>
              </a:tblGrid>
              <a:tr h="53243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Calibri"/>
                          <a:cs typeface="Times New Roman"/>
                        </a:rPr>
                        <a:t>Note:  “Brief Writes” should take no longer than 10 minutes.   Brief writes are scored with a 2-3 point rubric. Full compositions are scored with a 4 point rubric.   The difference between this rubric and the constructed response reading rubrics, is that the </a:t>
                      </a:r>
                      <a:r>
                        <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rPr>
                        <a:t>Brief Write Rubric is assessing writing proficiency </a:t>
                      </a:r>
                      <a:r>
                        <a:rPr kumimoji="0" lang="en-US" sz="1000" b="0" i="0" u="none" strike="noStrike" kern="1200" cap="none" spc="0" normalizeH="0" baseline="0" noProof="0" dirty="0" smtClean="0">
                          <a:ln>
                            <a:noFill/>
                          </a:ln>
                          <a:solidFill>
                            <a:schemeClr val="tx1"/>
                          </a:solidFill>
                          <a:effectLst/>
                          <a:uLnTx/>
                          <a:uFillTx/>
                          <a:latin typeface="+mn-lt"/>
                          <a:ea typeface="Calibri"/>
                          <a:cs typeface="Times New Roman"/>
                        </a:rPr>
                        <a:t>in a specific area, while the reading rubrics are assessing comprehension.  </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14221">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Quarter 4 CFA </a:t>
                      </a:r>
                      <a:r>
                        <a:rPr kumimoji="0" lang="en-US" sz="1400" b="1" i="0" u="sng" strike="noStrike" kern="1200" cap="none" spc="0" normalizeH="0" baseline="0" noProof="0" dirty="0" smtClean="0">
                          <a:ln>
                            <a:noFill/>
                          </a:ln>
                          <a:solidFill>
                            <a:schemeClr val="tx1"/>
                          </a:solidFill>
                          <a:effectLst/>
                          <a:uLnTx/>
                          <a:uFillTx/>
                          <a:latin typeface="+mn-lt"/>
                          <a:ea typeface="+mn-ea"/>
                          <a:cs typeface="+mn-cs"/>
                        </a:rPr>
                        <a:t>Brief Write Constructed Response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Answer Key </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61971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rPr>
                        <a:t>Organization:  Conclusion</a:t>
                      </a:r>
                    </a:p>
                    <a:p>
                      <a:pPr marL="0" marR="0" indent="0" algn="ctr" defTabSz="966612"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W.1.1c  Target: 1a</a:t>
                      </a:r>
                      <a:br>
                        <a:rPr lang="en-US" sz="1100" dirty="0" smtClean="0">
                          <a:solidFill>
                            <a:schemeClr val="tx1"/>
                          </a:solidFill>
                        </a:rPr>
                      </a:br>
                      <a:r>
                        <a:rPr lang="en-US" sz="1100" dirty="0" smtClean="0">
                          <a:solidFill>
                            <a:schemeClr val="tx1"/>
                          </a:solidFill>
                        </a:rPr>
                        <a:t>….connect opinion and reasons</a:t>
                      </a:r>
                      <a:endParaRPr lang="en-US" sz="1100" b="1"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584798">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1" kern="1200" dirty="0" smtClean="0">
                          <a:solidFill>
                            <a:schemeClr val="tx1"/>
                          </a:solidFill>
                          <a:effectLst/>
                          <a:latin typeface="+mn-lt"/>
                          <a:ea typeface="+mn-ea"/>
                          <a:cs typeface="+mn-cs"/>
                        </a:rPr>
                        <a:t>CCSS.ELA-LITERACY.W.1.1</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1" kern="1200" dirty="0" smtClean="0">
                          <a:solidFill>
                            <a:schemeClr val="tx1"/>
                          </a:solidFill>
                          <a:effectLst/>
                          <a:latin typeface="+mn-lt"/>
                          <a:ea typeface="+mn-ea"/>
                          <a:cs typeface="+mn-cs"/>
                        </a:rPr>
                        <a:t>Write opinion pieces in which they introduce the topic or name the book they are writing about, state an opinion, supply a reason for the opinion, and provide some sense of closure.</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586066">
                <a:tc gridSpan="2">
                  <a:txBody>
                    <a:bodyPr/>
                    <a:lstStyle/>
                    <a:p>
                      <a:pPr marL="401638" marR="0" lvl="0" indent="-346075" algn="l" defTabSz="1018809" rtl="0" eaLnBrk="1" fontAlgn="auto" latinLnBrk="0" hangingPunct="1">
                        <a:lnSpc>
                          <a:spcPct val="100000"/>
                        </a:lnSpc>
                        <a:spcBef>
                          <a:spcPts val="0"/>
                        </a:spcBef>
                        <a:spcAft>
                          <a:spcPts val="0"/>
                        </a:spcAft>
                        <a:buClrTx/>
                        <a:buSzTx/>
                        <a:buFont typeface="+mj-lt"/>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17.  Read the end of the story </a:t>
                      </a:r>
                      <a:r>
                        <a:rPr kumimoji="0" lang="en-US" sz="1600" b="1" i="1" u="sng" strike="noStrike" kern="1200" cap="none" spc="0" normalizeH="0" baseline="0" noProof="0" dirty="0" smtClean="0">
                          <a:ln>
                            <a:noFill/>
                          </a:ln>
                          <a:solidFill>
                            <a:schemeClr val="tx1"/>
                          </a:solidFill>
                          <a:effectLst/>
                          <a:uLnTx/>
                          <a:uFillTx/>
                          <a:latin typeface="+mn-lt"/>
                          <a:ea typeface="+mn-ea"/>
                          <a:cs typeface="+mn-cs"/>
                        </a:rPr>
                        <a:t>The Fun Day</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The first part of the story is missing.  Write the first part of the story.</a:t>
                      </a:r>
                    </a:p>
                    <a:p>
                      <a:pPr marL="401638" marR="0" lvl="0" indent="-346075" algn="l" defTabSz="1018809" rtl="0" eaLnBrk="1" fontAlgn="auto" latinLnBrk="0" hangingPunct="1">
                        <a:lnSpc>
                          <a:spcPct val="100000"/>
                        </a:lnSpc>
                        <a:spcBef>
                          <a:spcPts val="0"/>
                        </a:spcBef>
                        <a:spcAft>
                          <a:spcPts val="0"/>
                        </a:spcAft>
                        <a:buClrTx/>
                        <a:buSzTx/>
                        <a:buFont typeface="+mj-lt"/>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401638" marR="0" lvl="0" indent="-346075" algn="ctr" defTabSz="1018809" rtl="0" eaLnBrk="1" fontAlgn="auto" latinLnBrk="0" hangingPunct="1">
                        <a:lnSpc>
                          <a:spcPct val="100000"/>
                        </a:lnSpc>
                        <a:spcBef>
                          <a:spcPts val="0"/>
                        </a:spcBef>
                        <a:spcAft>
                          <a:spcPts val="0"/>
                        </a:spcAft>
                        <a:buClrTx/>
                        <a:buSzTx/>
                        <a:buFont typeface="+mj-lt"/>
                        <a:buNone/>
                        <a:tabLst/>
                        <a:defRPr/>
                      </a:pPr>
                      <a:r>
                        <a:rPr kumimoji="0" lang="en-US" sz="1600" b="1" i="0" u="sng" strike="noStrike" kern="1200" cap="none" spc="0" normalizeH="0" baseline="0" noProof="0" dirty="0" smtClean="0">
                          <a:ln>
                            <a:noFill/>
                          </a:ln>
                          <a:solidFill>
                            <a:schemeClr val="tx1"/>
                          </a:solidFill>
                          <a:effectLst/>
                          <a:uLnTx/>
                          <a:uFillTx/>
                          <a:latin typeface="+mn-lt"/>
                          <a:ea typeface="+mn-ea"/>
                          <a:cs typeface="+mn-cs"/>
                        </a:rPr>
                        <a:t>The Fun Day</a:t>
                      </a:r>
                    </a:p>
                    <a:p>
                      <a:pPr marL="401638" marR="0" lvl="0" indent="-346075" algn="l" defTabSz="1018809" rtl="0" eaLnBrk="1" fontAlgn="auto" latinLnBrk="0" hangingPunct="1">
                        <a:lnSpc>
                          <a:spcPct val="100000"/>
                        </a:lnSpc>
                        <a:spcBef>
                          <a:spcPts val="0"/>
                        </a:spcBef>
                        <a:spcAft>
                          <a:spcPts val="0"/>
                        </a:spcAft>
                        <a:buClrTx/>
                        <a:buSzTx/>
                        <a:buFont typeface="+mj-lt"/>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401638" marR="0" lvl="0" indent="-346075" algn="l" defTabSz="1018809"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Later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 was sad when it was time for the trip to end and it was time for my family to go home.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But</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 had a lot of great pictures to show my teacher. I can’t wait to share what I learned about America.</a:t>
                      </a: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85127">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Teacher</a:t>
                      </a:r>
                      <a:r>
                        <a:rPr lang="en-US" sz="1200" b="1" baseline="0" dirty="0" smtClean="0">
                          <a:solidFill>
                            <a:schemeClr val="tx1"/>
                          </a:solidFill>
                        </a:rPr>
                        <a:t> /Rubric Language Response</a:t>
                      </a:r>
                      <a:endParaRPr lang="en-US" sz="1200" b="1"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868123">
                <a:tc gridSpan="2">
                  <a:txBody>
                    <a:bodyPr/>
                    <a:lstStyle/>
                    <a:p>
                      <a:pPr lvl="0" algn="l">
                        <a:defRPr sz="1800" b="0" i="0"/>
                      </a:pPr>
                      <a:r>
                        <a:rPr lang="en-US" sz="1100" u="sng" dirty="0" smtClean="0">
                          <a:solidFill>
                            <a:schemeClr val="tx1"/>
                          </a:solidFill>
                        </a:rPr>
                        <a:t>T</a:t>
                      </a:r>
                      <a:r>
                        <a:rPr lang="en-US" sz="1100" u="sng" dirty="0" smtClean="0">
                          <a:solidFill>
                            <a:schemeClr val="tx1"/>
                          </a:solidFill>
                          <a:latin typeface="+mn-lt"/>
                        </a:rPr>
                        <a:t>eacher Language and Scoring Notes</a:t>
                      </a:r>
                      <a:r>
                        <a:rPr lang="en-US" sz="1100" dirty="0" smtClean="0">
                          <a:solidFill>
                            <a:schemeClr val="tx1"/>
                          </a:solidFill>
                          <a:latin typeface="+mn-lt"/>
                        </a:rPr>
                        <a:t>:</a:t>
                      </a:r>
                      <a:endParaRPr lang="en-US" sz="1100" b="1" dirty="0" smtClean="0">
                        <a:solidFill>
                          <a:schemeClr val="tx1"/>
                        </a:solidFill>
                        <a:latin typeface="+mn-lt"/>
                      </a:endParaRPr>
                    </a:p>
                    <a:p>
                      <a:pPr lvl="0" algn="l">
                        <a:defRPr sz="1800" b="0" i="0"/>
                      </a:pPr>
                      <a:r>
                        <a:rPr lang="en-US" sz="1100" b="1" dirty="0" smtClean="0">
                          <a:solidFill>
                            <a:schemeClr val="tx1"/>
                          </a:solidFill>
                          <a:latin typeface="+mn-lt"/>
                        </a:rPr>
                        <a:t>The student response </a:t>
                      </a:r>
                      <a:r>
                        <a:rPr lang="en-US" sz="1100" b="0" dirty="0" smtClean="0">
                          <a:solidFill>
                            <a:schemeClr val="tx1"/>
                          </a:solidFill>
                          <a:latin typeface="+mn-lt"/>
                        </a:rPr>
                        <a:t>should include an opening paragraph that states the opinion of the writer based on the reasons in</a:t>
                      </a:r>
                      <a:r>
                        <a:rPr lang="en-US" sz="1100" b="0" baseline="0" dirty="0" smtClean="0">
                          <a:solidFill>
                            <a:schemeClr val="tx1"/>
                          </a:solidFill>
                          <a:latin typeface="+mn-lt"/>
                        </a:rPr>
                        <a:t> the text. </a:t>
                      </a:r>
                      <a:r>
                        <a:rPr lang="en-US" sz="1100" b="0" dirty="0" smtClean="0">
                          <a:solidFill>
                            <a:schemeClr val="tx1"/>
                          </a:solidFill>
                          <a:latin typeface="+mn-lt"/>
                        </a:rPr>
                        <a:t>Some of the reasons the writer states in</a:t>
                      </a:r>
                      <a:r>
                        <a:rPr lang="en-US" sz="1100" b="0" baseline="0" dirty="0" smtClean="0">
                          <a:solidFill>
                            <a:schemeClr val="tx1"/>
                          </a:solidFill>
                          <a:latin typeface="+mn-lt"/>
                        </a:rPr>
                        <a:t> </a:t>
                      </a:r>
                      <a:r>
                        <a:rPr lang="en-US" sz="1100" b="1" i="1" u="sng" baseline="0" dirty="0" smtClean="0">
                          <a:solidFill>
                            <a:schemeClr val="tx1"/>
                          </a:solidFill>
                          <a:latin typeface="+mn-lt"/>
                        </a:rPr>
                        <a:t>The Fun Day</a:t>
                      </a:r>
                      <a:r>
                        <a:rPr lang="en-US" sz="1100" b="1" i="1" u="none" baseline="0" dirty="0" smtClean="0">
                          <a:solidFill>
                            <a:schemeClr val="tx1"/>
                          </a:solidFill>
                          <a:latin typeface="+mn-lt"/>
                        </a:rPr>
                        <a:t> </a:t>
                      </a:r>
                      <a:r>
                        <a:rPr lang="en-US" sz="1100" b="0" u="none" baseline="0" dirty="0" smtClean="0">
                          <a:solidFill>
                            <a:schemeClr val="tx1"/>
                          </a:solidFill>
                          <a:latin typeface="+mn-lt"/>
                        </a:rPr>
                        <a:t>include </a:t>
                      </a:r>
                      <a:r>
                        <a:rPr lang="en-US" sz="1100" b="0" baseline="0" dirty="0" smtClean="0">
                          <a:solidFill>
                            <a:schemeClr val="tx1"/>
                          </a:solidFill>
                          <a:latin typeface="+mn-lt"/>
                        </a:rPr>
                        <a:t>that (1) they were heading home, (2) he had pictures for his teacher to see and (3) he was excited to share his pictures.  The opening statement or opinion “statement” should encompass these ideas in some way.</a:t>
                      </a:r>
                      <a:endParaRPr lang="en-US" sz="1100" b="0" dirty="0" smtClean="0">
                        <a:solidFill>
                          <a:schemeClr val="tx1"/>
                        </a:solidFill>
                        <a:uFill>
                          <a:solidFill/>
                        </a:uFill>
                        <a:latin typeface="+mn-lt"/>
                      </a:endParaRP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8665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Student Language Response Examples for a Brief</a:t>
                      </a:r>
                      <a:r>
                        <a:rPr lang="en-US" sz="1200" b="1" baseline="0" dirty="0" smtClean="0">
                          <a:solidFill>
                            <a:schemeClr val="tx1"/>
                          </a:solidFill>
                        </a:rPr>
                        <a:t> Write</a:t>
                      </a:r>
                      <a:endParaRPr lang="en-US" sz="1200" b="1" dirty="0" smtClean="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416052">
                <a:tc>
                  <a:txBody>
                    <a:bodyPr/>
                    <a:lstStyle/>
                    <a:p>
                      <a:pPr algn="ctr"/>
                      <a:r>
                        <a:rPr lang="en-US" sz="1400" b="1" i="0" baseline="0" dirty="0" smtClean="0">
                          <a:solidFill>
                            <a:schemeClr val="tx1"/>
                          </a:solidFill>
                        </a:rPr>
                        <a:t>2</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solidFill>
                            <a:schemeClr val="tx1"/>
                          </a:solidFill>
                        </a:rPr>
                        <a:t>Student provides an opening paragraph with an opinion statement(s) which</a:t>
                      </a:r>
                      <a:r>
                        <a:rPr lang="en-US" sz="1000" b="0" i="1" baseline="0" dirty="0" smtClean="0">
                          <a:solidFill>
                            <a:schemeClr val="tx1"/>
                          </a:solidFill>
                        </a:rPr>
                        <a:t> sufficiently supports the story.</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0" baseline="0" dirty="0" smtClean="0">
                          <a:solidFill>
                            <a:schemeClr val="tx1"/>
                          </a:solidFill>
                        </a:rPr>
                        <a:t>Learning about my country is great!  My family and I went on a trip to see the Statue of Liberty. My teacher asked if I could share when I got back.  We had so much fun.</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052">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rPr>
                        <a:t>1</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solidFill>
                            <a:schemeClr val="tx1"/>
                          </a:solidFill>
                        </a:rPr>
                        <a:t>Student provides an opening paragraph with a</a:t>
                      </a:r>
                      <a:r>
                        <a:rPr lang="en-US" sz="1000" b="0" i="1" baseline="0" dirty="0" smtClean="0">
                          <a:solidFill>
                            <a:schemeClr val="tx1"/>
                          </a:solidFill>
                        </a:rPr>
                        <a:t> minimal opinion statement partially supporting the story (may not really understand the concept of an opening paragraph supporting pre-existing ideas).</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0" baseline="0" dirty="0" smtClean="0">
                          <a:solidFill>
                            <a:schemeClr val="tx1"/>
                          </a:solidFill>
                        </a:rPr>
                        <a:t>I like to go on trips.  I want to go camping too.  America has lots of places to see.</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052">
                <a:tc>
                  <a:txBody>
                    <a:bodyPr/>
                    <a:lstStyle/>
                    <a:p>
                      <a:pPr algn="ctr"/>
                      <a:r>
                        <a:rPr lang="en-US" sz="1400" b="1" i="0" dirty="0" smtClean="0">
                          <a:solidFill>
                            <a:schemeClr val="tx1"/>
                          </a:solidFill>
                        </a:rPr>
                        <a:t>0</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000" b="0" i="1" u="none" strike="noStrike" kern="1200" cap="none" spc="0" normalizeH="0" baseline="0" noProof="0" dirty="0" smtClean="0">
                          <a:ln>
                            <a:noFill/>
                          </a:ln>
                          <a:solidFill>
                            <a:schemeClr val="tx1"/>
                          </a:solidFill>
                          <a:effectLst/>
                          <a:uLnTx/>
                          <a:uFillTx/>
                          <a:latin typeface="+mn-lt"/>
                          <a:ea typeface="+mn-ea"/>
                          <a:cs typeface="+mn-cs"/>
                        </a:rPr>
                        <a:t>Student does not provide an opening paragraph with  an opinion supporting the story.</a:t>
                      </a:r>
                    </a:p>
                    <a:p>
                      <a:r>
                        <a:rPr kumimoji="0" lang="en-US" sz="1100" b="0" i="0" u="none" strike="noStrike" kern="1200" cap="none" spc="0" normalizeH="0" baseline="0" noProof="0" dirty="0" smtClean="0">
                          <a:ln>
                            <a:noFill/>
                          </a:ln>
                          <a:solidFill>
                            <a:schemeClr val="tx1"/>
                          </a:solidFill>
                          <a:effectLst/>
                          <a:uLnTx/>
                          <a:uFillTx/>
                          <a:latin typeface="+mn-lt"/>
                          <a:ea typeface="+mn-ea"/>
                          <a:cs typeface="+mn-cs"/>
                        </a:rPr>
                        <a:t>I like to read books and learn about stuff.</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9531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99565947"/>
              </p:ext>
            </p:extLst>
          </p:nvPr>
        </p:nvGraphicFramePr>
        <p:xfrm>
          <a:off x="152400" y="406693"/>
          <a:ext cx="7019818" cy="4677108"/>
        </p:xfrm>
        <a:graphic>
          <a:graphicData uri="http://schemas.openxmlformats.org/drawingml/2006/table">
            <a:tbl>
              <a:tblPr firstRow="1" bandRow="1">
                <a:tableStyleId>{5940675A-B579-460E-94D1-54222C63F5DA}</a:tableStyleId>
              </a:tblPr>
              <a:tblGrid>
                <a:gridCol w="762000"/>
                <a:gridCol w="1219200"/>
                <a:gridCol w="1143000"/>
                <a:gridCol w="1283053"/>
                <a:gridCol w="1337916"/>
                <a:gridCol w="1274649"/>
              </a:tblGrid>
              <a:tr h="484984">
                <a:tc gridSpan="6">
                  <a:txBody>
                    <a:bodyPr/>
                    <a:lstStyle/>
                    <a:p>
                      <a:pPr marL="0" marR="0" algn="l">
                        <a:lnSpc>
                          <a:spcPct val="100000"/>
                        </a:lnSpc>
                        <a:spcBef>
                          <a:spcPts val="0"/>
                        </a:spcBef>
                        <a:spcAft>
                          <a:spcPts val="0"/>
                        </a:spcAft>
                      </a:pPr>
                      <a:r>
                        <a:rPr lang="en-US" sz="900" b="1" dirty="0" smtClean="0">
                          <a:solidFill>
                            <a:schemeClr val="tx1"/>
                          </a:solidFill>
                        </a:rPr>
                        <a:t>CCSS.ELA-LITERACY.W.1.1</a:t>
                      </a:r>
                    </a:p>
                    <a:p>
                      <a:pPr marL="0" marR="0" algn="l">
                        <a:lnSpc>
                          <a:spcPct val="100000"/>
                        </a:lnSpc>
                        <a:spcBef>
                          <a:spcPts val="0"/>
                        </a:spcBef>
                        <a:spcAft>
                          <a:spcPts val="0"/>
                        </a:spcAft>
                      </a:pPr>
                      <a:r>
                        <a:rPr lang="en-US" sz="900" b="1" dirty="0" smtClean="0">
                          <a:solidFill>
                            <a:schemeClr val="tx1"/>
                          </a:solidFill>
                        </a:rPr>
                        <a:t>Write opinion pieces in which they </a:t>
                      </a:r>
                      <a:r>
                        <a:rPr lang="en-US" sz="900" b="1" baseline="0" dirty="0" smtClean="0">
                          <a:solidFill>
                            <a:schemeClr val="tx1"/>
                          </a:solidFill>
                        </a:rPr>
                        <a:t> </a:t>
                      </a:r>
                      <a:r>
                        <a:rPr lang="en-US" sz="900" b="1" dirty="0" smtClean="0">
                          <a:solidFill>
                            <a:schemeClr val="tx1"/>
                          </a:solidFill>
                        </a:rPr>
                        <a:t>a. introduce the topic or name the book they are writing about,</a:t>
                      </a:r>
                      <a:r>
                        <a:rPr lang="en-US" sz="900" b="1" baseline="0" dirty="0" smtClean="0">
                          <a:solidFill>
                            <a:schemeClr val="tx1"/>
                          </a:solidFill>
                        </a:rPr>
                        <a:t> </a:t>
                      </a:r>
                      <a:r>
                        <a:rPr lang="en-US" sz="900" b="1" dirty="0" smtClean="0">
                          <a:solidFill>
                            <a:schemeClr val="tx1"/>
                          </a:solidFill>
                        </a:rPr>
                        <a:t>b. state an opinion, </a:t>
                      </a:r>
                      <a:r>
                        <a:rPr lang="en-US" sz="900" b="1" baseline="0" dirty="0" smtClean="0">
                          <a:solidFill>
                            <a:schemeClr val="tx1"/>
                          </a:solidFill>
                        </a:rPr>
                        <a:t> </a:t>
                      </a:r>
                      <a:r>
                        <a:rPr lang="en-US" sz="900" b="1" dirty="0" smtClean="0">
                          <a:solidFill>
                            <a:schemeClr val="tx1"/>
                          </a:solidFill>
                        </a:rPr>
                        <a:t>c. supply a reason for the opinion, </a:t>
                      </a:r>
                      <a:r>
                        <a:rPr lang="en-US" sz="900" b="1" baseline="0" dirty="0" smtClean="0">
                          <a:solidFill>
                            <a:schemeClr val="tx1"/>
                          </a:solidFill>
                        </a:rPr>
                        <a:t> </a:t>
                      </a:r>
                      <a:r>
                        <a:rPr lang="en-US" sz="900" b="1" dirty="0" smtClean="0">
                          <a:solidFill>
                            <a:schemeClr val="tx1"/>
                          </a:solidFill>
                        </a:rPr>
                        <a:t>d. and provide some sense of closure.</a:t>
                      </a:r>
                    </a:p>
                  </a:txBody>
                  <a:tcPr marR="72474" marT="36752" marB="3675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2618">
                <a:tc gridSpan="6">
                  <a:txBody>
                    <a:bodyPr/>
                    <a:lstStyle/>
                    <a:p>
                      <a:pPr marL="0" marR="0" algn="ctr">
                        <a:lnSpc>
                          <a:spcPct val="100000"/>
                        </a:lnSpc>
                        <a:spcBef>
                          <a:spcPts val="0"/>
                        </a:spcBef>
                        <a:spcAft>
                          <a:spcPts val="0"/>
                        </a:spcAft>
                      </a:pPr>
                      <a:r>
                        <a:rPr lang="en-US" sz="1200" kern="1200" dirty="0" smtClean="0">
                          <a:effectLst/>
                        </a:rPr>
                        <a:t>Opinion Full </a:t>
                      </a:r>
                      <a:r>
                        <a:rPr lang="en-US" sz="1200" kern="1200" dirty="0">
                          <a:effectLst/>
                        </a:rPr>
                        <a:t>Composition </a:t>
                      </a:r>
                      <a:r>
                        <a:rPr lang="en-US" sz="1200" kern="1200" dirty="0" smtClean="0">
                          <a:effectLst/>
                        </a:rPr>
                        <a:t>Performance Task Score “4” Example</a:t>
                      </a:r>
                      <a:endParaRPr lang="en-US" sz="900" dirty="0">
                        <a:effectLst/>
                        <a:latin typeface="Calibri"/>
                        <a:ea typeface="Calibri"/>
                        <a:cs typeface="Times New Roman"/>
                      </a:endParaRPr>
                    </a:p>
                  </a:txBody>
                  <a:tcPr marR="72474" marT="36752" marB="3675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621">
                <a:tc rowSpan="2">
                  <a:txBody>
                    <a:bodyPr/>
                    <a:lstStyle/>
                    <a:p>
                      <a:pPr marL="0" marR="0" algn="ctr">
                        <a:lnSpc>
                          <a:spcPct val="100000"/>
                        </a:lnSpc>
                        <a:spcBef>
                          <a:spcPts val="0"/>
                        </a:spcBef>
                        <a:spcAft>
                          <a:spcPts val="0"/>
                        </a:spcAft>
                      </a:pPr>
                      <a:r>
                        <a:rPr lang="en-US" sz="1400" b="1" kern="1200" dirty="0">
                          <a:effectLst/>
                        </a:rPr>
                        <a:t>score</a:t>
                      </a:r>
                      <a:endParaRPr lang="en-US" sz="900" b="1" dirty="0">
                        <a:effectLst/>
                        <a:latin typeface="Calibri"/>
                        <a:ea typeface="Calibri"/>
                        <a:cs typeface="Times New Roman"/>
                      </a:endParaRPr>
                    </a:p>
                  </a:txBody>
                  <a:tcPr marR="72474" marT="36752" marB="36752" anchor="ctr"/>
                </a:tc>
                <a:tc gridSpan="2">
                  <a:txBody>
                    <a:bodyPr/>
                    <a:lstStyle/>
                    <a:p>
                      <a:pPr marL="0" marR="0" algn="ctr">
                        <a:lnSpc>
                          <a:spcPct val="100000"/>
                        </a:lnSpc>
                        <a:spcBef>
                          <a:spcPts val="0"/>
                        </a:spcBef>
                        <a:spcAft>
                          <a:spcPts val="0"/>
                        </a:spcAft>
                      </a:pPr>
                      <a:r>
                        <a:rPr lang="en-US" sz="1000" b="1" kern="1200" dirty="0">
                          <a:effectLst/>
                        </a:rPr>
                        <a:t>Statement of Purpose/Focus and Organization</a:t>
                      </a:r>
                      <a:endParaRPr lang="en-US" sz="900" b="1" dirty="0">
                        <a:effectLst/>
                        <a:latin typeface="Calibri"/>
                        <a:ea typeface="Calibri"/>
                        <a:cs typeface="Times New Roman"/>
                      </a:endParaRPr>
                    </a:p>
                  </a:txBody>
                  <a:tcPr marR="72474" marT="36752" marB="36752" anchor="ctr">
                    <a:solidFill>
                      <a:schemeClr val="accent1">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000" b="1" kern="1200" dirty="0">
                          <a:effectLst/>
                        </a:rPr>
                        <a:t>Development: Language and Elaboration</a:t>
                      </a:r>
                      <a:endParaRPr lang="en-US" sz="900" b="1" dirty="0">
                        <a:effectLst/>
                      </a:endParaRPr>
                    </a:p>
                    <a:p>
                      <a:pPr marL="0" marR="0" algn="ctr">
                        <a:lnSpc>
                          <a:spcPct val="100000"/>
                        </a:lnSpc>
                        <a:spcBef>
                          <a:spcPts val="0"/>
                        </a:spcBef>
                        <a:spcAft>
                          <a:spcPts val="0"/>
                        </a:spcAft>
                      </a:pPr>
                      <a:r>
                        <a:rPr lang="en-US" sz="1000" b="1" kern="1200" dirty="0">
                          <a:effectLst/>
                        </a:rPr>
                        <a:t>of Evidence</a:t>
                      </a:r>
                      <a:endParaRPr lang="en-US" sz="900" b="1" dirty="0">
                        <a:effectLst/>
                        <a:latin typeface="Calibri"/>
                        <a:ea typeface="Calibri"/>
                        <a:cs typeface="Times New Roman"/>
                      </a:endParaRPr>
                    </a:p>
                  </a:txBody>
                  <a:tcPr marR="72474" marT="36752" marB="36752" anchor="ctr">
                    <a:solidFill>
                      <a:schemeClr val="accent3">
                        <a:lumMod val="40000"/>
                        <a:lumOff val="60000"/>
                      </a:schemeClr>
                    </a:solidFill>
                  </a:tcPr>
                </a:tc>
                <a:tc hMerge="1">
                  <a:txBody>
                    <a:bodyPr/>
                    <a:lstStyle/>
                    <a:p>
                      <a:endParaRPr lang="en-US"/>
                    </a:p>
                  </a:txBody>
                  <a:tcPr/>
                </a:tc>
                <a:tc rowSpan="2">
                  <a:txBody>
                    <a:bodyPr/>
                    <a:lstStyle/>
                    <a:p>
                      <a:pPr marL="0" marR="0" algn="ctr">
                        <a:lnSpc>
                          <a:spcPct val="100000"/>
                        </a:lnSpc>
                        <a:spcBef>
                          <a:spcPts val="0"/>
                        </a:spcBef>
                        <a:spcAft>
                          <a:spcPts val="0"/>
                        </a:spcAft>
                      </a:pPr>
                      <a:r>
                        <a:rPr lang="en-US" sz="900" b="1" dirty="0" smtClean="0">
                          <a:effectLst/>
                          <a:latin typeface="Calibri"/>
                          <a:ea typeface="Calibri"/>
                          <a:cs typeface="Times New Roman"/>
                        </a:rPr>
                        <a:t>Conventions</a:t>
                      </a:r>
                      <a:endParaRPr lang="en-US" sz="900" b="1" dirty="0">
                        <a:effectLst/>
                        <a:latin typeface="Calibri"/>
                        <a:ea typeface="Calibri"/>
                        <a:cs typeface="Times New Roman"/>
                      </a:endParaRPr>
                    </a:p>
                  </a:txBody>
                  <a:tcPr marR="72474" marT="36752" marB="36752" anchor="ctr">
                    <a:solidFill>
                      <a:schemeClr val="accent6">
                        <a:lumMod val="40000"/>
                        <a:lumOff val="60000"/>
                      </a:schemeClr>
                    </a:solidFill>
                  </a:tcPr>
                </a:tc>
              </a:tr>
              <a:tr h="411621">
                <a:tc vMerge="1">
                  <a:txBody>
                    <a:bodyPr/>
                    <a:lstStyle/>
                    <a:p>
                      <a:endParaRPr lang="en-US"/>
                    </a:p>
                  </a:txBody>
                  <a:tcPr/>
                </a:tc>
                <a:tc>
                  <a:txBody>
                    <a:bodyPr/>
                    <a:lstStyle/>
                    <a:p>
                      <a:pPr marL="0" marR="0" algn="ctr">
                        <a:lnSpc>
                          <a:spcPct val="100000"/>
                        </a:lnSpc>
                        <a:spcBef>
                          <a:spcPts val="0"/>
                        </a:spcBef>
                        <a:spcAft>
                          <a:spcPts val="0"/>
                        </a:spcAft>
                      </a:pPr>
                      <a:r>
                        <a:rPr lang="en-US" sz="1000" kern="1200" dirty="0">
                          <a:effectLst/>
                        </a:rPr>
                        <a:t>Statement of</a:t>
                      </a:r>
                      <a:endParaRPr lang="en-US" sz="900" dirty="0">
                        <a:effectLst/>
                      </a:endParaRPr>
                    </a:p>
                    <a:p>
                      <a:pPr marL="0" marR="0" algn="ctr">
                        <a:lnSpc>
                          <a:spcPct val="100000"/>
                        </a:lnSpc>
                        <a:spcBef>
                          <a:spcPts val="0"/>
                        </a:spcBef>
                        <a:spcAft>
                          <a:spcPts val="0"/>
                        </a:spcAft>
                      </a:pPr>
                      <a:r>
                        <a:rPr lang="en-US" sz="1000" kern="1200" dirty="0">
                          <a:effectLst/>
                        </a:rPr>
                        <a:t>Purpose/Focus</a:t>
                      </a:r>
                      <a:endParaRPr lang="en-US" sz="900" dirty="0">
                        <a:effectLst/>
                        <a:latin typeface="Calibri"/>
                        <a:ea typeface="Calibri"/>
                        <a:cs typeface="Times New Roman"/>
                      </a:endParaRPr>
                    </a:p>
                  </a:txBody>
                  <a:tcPr marR="72474" marT="36752" marB="3675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Organization</a:t>
                      </a:r>
                      <a:endParaRPr lang="en-US" sz="900" dirty="0">
                        <a:effectLst/>
                        <a:latin typeface="Calibri"/>
                        <a:ea typeface="Calibri"/>
                        <a:cs typeface="Times New Roman"/>
                      </a:endParaRPr>
                    </a:p>
                  </a:txBody>
                  <a:tcPr marR="72474" marT="36752" marB="3675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Elaboration of</a:t>
                      </a:r>
                      <a:endParaRPr lang="en-US" sz="900" dirty="0">
                        <a:effectLst/>
                      </a:endParaRPr>
                    </a:p>
                    <a:p>
                      <a:pPr marL="0" marR="0" algn="ctr">
                        <a:lnSpc>
                          <a:spcPct val="100000"/>
                        </a:lnSpc>
                        <a:spcBef>
                          <a:spcPts val="0"/>
                        </a:spcBef>
                        <a:spcAft>
                          <a:spcPts val="0"/>
                        </a:spcAft>
                      </a:pPr>
                      <a:r>
                        <a:rPr lang="en-US" sz="1000" kern="1200" dirty="0">
                          <a:effectLst/>
                        </a:rPr>
                        <a:t>Evidence</a:t>
                      </a:r>
                      <a:endParaRPr lang="en-US" sz="900" dirty="0">
                        <a:effectLst/>
                        <a:latin typeface="Calibri"/>
                        <a:ea typeface="Calibri"/>
                        <a:cs typeface="Times New Roman"/>
                      </a:endParaRPr>
                    </a:p>
                  </a:txBody>
                  <a:tcPr marR="72474" marT="36752" marB="36752" anchor="ctr">
                    <a:solidFill>
                      <a:schemeClr val="accent3">
                        <a:lumMod val="20000"/>
                        <a:lumOff val="80000"/>
                      </a:schemeClr>
                    </a:solidFill>
                  </a:tcPr>
                </a:tc>
                <a:tc>
                  <a:txBody>
                    <a:bodyPr/>
                    <a:lstStyle/>
                    <a:p>
                      <a:pPr marL="0" marR="0" algn="ctr">
                        <a:lnSpc>
                          <a:spcPct val="100000"/>
                        </a:lnSpc>
                        <a:spcBef>
                          <a:spcPts val="0"/>
                        </a:spcBef>
                        <a:spcAft>
                          <a:spcPts val="0"/>
                        </a:spcAft>
                      </a:pPr>
                      <a:r>
                        <a:rPr lang="en-US" sz="1000" kern="1200" dirty="0">
                          <a:effectLst/>
                        </a:rPr>
                        <a:t>Language and</a:t>
                      </a:r>
                      <a:endParaRPr lang="en-US" sz="900" dirty="0">
                        <a:effectLst/>
                      </a:endParaRPr>
                    </a:p>
                    <a:p>
                      <a:pPr marL="0" marR="0" algn="ctr">
                        <a:lnSpc>
                          <a:spcPct val="100000"/>
                        </a:lnSpc>
                        <a:spcBef>
                          <a:spcPts val="0"/>
                        </a:spcBef>
                        <a:spcAft>
                          <a:spcPts val="0"/>
                        </a:spcAft>
                      </a:pPr>
                      <a:r>
                        <a:rPr lang="en-US" sz="1000" kern="1200" dirty="0">
                          <a:effectLst/>
                        </a:rPr>
                        <a:t>Vocabulary</a:t>
                      </a:r>
                      <a:endParaRPr lang="en-US" sz="900" dirty="0">
                        <a:effectLst/>
                        <a:latin typeface="Calibri"/>
                        <a:ea typeface="Calibri"/>
                        <a:cs typeface="Times New Roman"/>
                      </a:endParaRPr>
                    </a:p>
                  </a:txBody>
                  <a:tcPr marR="72474" marT="36752" marB="36752" anchor="ctr">
                    <a:solidFill>
                      <a:schemeClr val="accent3">
                        <a:lumMod val="20000"/>
                        <a:lumOff val="80000"/>
                      </a:schemeClr>
                    </a:solidFill>
                  </a:tcPr>
                </a:tc>
                <a:tc vMerge="1">
                  <a:txBody>
                    <a:bodyPr/>
                    <a:lstStyle/>
                    <a:p>
                      <a:pPr marL="0" marR="0" algn="ctr">
                        <a:lnSpc>
                          <a:spcPct val="100000"/>
                        </a:lnSpc>
                        <a:spcBef>
                          <a:spcPts val="0"/>
                        </a:spcBef>
                        <a:spcAft>
                          <a:spcPts val="0"/>
                        </a:spcAft>
                      </a:pPr>
                      <a:endParaRPr lang="en-US" sz="900" dirty="0">
                        <a:effectLst/>
                        <a:latin typeface="Calibri"/>
                        <a:ea typeface="Calibri"/>
                        <a:cs typeface="Times New Roman"/>
                      </a:endParaRPr>
                    </a:p>
                  </a:txBody>
                  <a:tcPr marR="72474" marT="36752" marB="36752" anchor="ctr">
                    <a:solidFill>
                      <a:schemeClr val="accent6">
                        <a:lumMod val="20000"/>
                        <a:lumOff val="80000"/>
                      </a:schemeClr>
                    </a:solidFill>
                  </a:tcPr>
                </a:tc>
              </a:tr>
              <a:tr h="1508760">
                <a:tc>
                  <a:txBody>
                    <a:bodyPr/>
                    <a:lstStyle/>
                    <a:p>
                      <a:pPr marL="0" marR="0" algn="ctr">
                        <a:lnSpc>
                          <a:spcPct val="100000"/>
                        </a:lnSpc>
                        <a:spcBef>
                          <a:spcPts val="0"/>
                        </a:spcBef>
                        <a:spcAft>
                          <a:spcPts val="0"/>
                        </a:spcAft>
                      </a:pPr>
                      <a:r>
                        <a:rPr lang="en-US" sz="1600" b="1" dirty="0" smtClean="0">
                          <a:effectLst/>
                          <a:latin typeface="Calibri"/>
                          <a:ea typeface="Calibri"/>
                          <a:cs typeface="Times New Roman"/>
                        </a:rPr>
                        <a:t>4</a:t>
                      </a:r>
                    </a:p>
                    <a:p>
                      <a:pPr marL="0" marR="0" algn="ctr">
                        <a:lnSpc>
                          <a:spcPct val="100000"/>
                        </a:lnSpc>
                        <a:spcBef>
                          <a:spcPts val="0"/>
                        </a:spcBef>
                        <a:spcAft>
                          <a:spcPts val="0"/>
                        </a:spcAft>
                      </a:pPr>
                      <a:r>
                        <a:rPr lang="en-US" sz="1600" b="1" dirty="0" smtClean="0">
                          <a:effectLst/>
                          <a:latin typeface="Calibri"/>
                          <a:ea typeface="Calibri"/>
                          <a:cs typeface="Times New Roman"/>
                        </a:rPr>
                        <a:t>Rubric</a:t>
                      </a:r>
                    </a:p>
                    <a:p>
                      <a:pPr marL="0" marR="0" algn="ctr">
                        <a:lnSpc>
                          <a:spcPct val="100000"/>
                        </a:lnSpc>
                        <a:spcBef>
                          <a:spcPts val="0"/>
                        </a:spcBef>
                        <a:spcAft>
                          <a:spcPts val="0"/>
                        </a:spcAft>
                      </a:pPr>
                      <a:endParaRPr lang="en-US" sz="1600" b="1" dirty="0">
                        <a:effectLst/>
                        <a:latin typeface="Calibri"/>
                        <a:ea typeface="Calibri"/>
                        <a:cs typeface="Times New Roman"/>
                      </a:endParaRPr>
                    </a:p>
                  </a:txBody>
                  <a:tcPr marR="72474" marT="36752" marB="36752" anchor="ctr"/>
                </a:tc>
                <a:tc>
                  <a:txBody>
                    <a:bodyPr/>
                    <a:lstStyle/>
                    <a:p>
                      <a:pPr marL="53975" indent="0" algn="l"/>
                      <a:r>
                        <a:rPr lang="en-US" sz="900" baseline="0" dirty="0" smtClean="0">
                          <a:latin typeface="+mn-lt"/>
                        </a:rPr>
                        <a:t>Uses a combination of</a:t>
                      </a:r>
                    </a:p>
                    <a:p>
                      <a:pPr marL="53975" indent="0" algn="l"/>
                      <a:r>
                        <a:rPr lang="en-US" sz="900" baseline="0" dirty="0" smtClean="0">
                          <a:latin typeface="+mn-lt"/>
                        </a:rPr>
                        <a:t>drawing, dictation, &amp;</a:t>
                      </a:r>
                    </a:p>
                    <a:p>
                      <a:pPr marL="53975" indent="0" algn="l"/>
                      <a:r>
                        <a:rPr lang="en-US" sz="900" baseline="0" dirty="0" smtClean="0">
                          <a:latin typeface="+mn-lt"/>
                        </a:rPr>
                        <a:t>writing (K) to compose</a:t>
                      </a:r>
                    </a:p>
                    <a:p>
                      <a:pPr marL="53975" indent="0" algn="l"/>
                      <a:r>
                        <a:rPr lang="en-US" sz="900" baseline="0" dirty="0" smtClean="0">
                          <a:latin typeface="+mn-lt"/>
                        </a:rPr>
                        <a:t>Explains something</a:t>
                      </a:r>
                    </a:p>
                    <a:p>
                      <a:pPr marL="53975" indent="0" algn="l"/>
                      <a:r>
                        <a:rPr lang="en-US" sz="900" baseline="0" dirty="0" smtClean="0">
                          <a:latin typeface="+mn-lt"/>
                        </a:rPr>
                        <a:t>more about the topic</a:t>
                      </a:r>
                    </a:p>
                    <a:p>
                      <a:pPr marL="53975" indent="0" algn="l"/>
                      <a:r>
                        <a:rPr lang="en-US" sz="900" baseline="0" dirty="0" smtClean="0">
                          <a:latin typeface="+mn-lt"/>
                        </a:rPr>
                        <a:t>OR</a:t>
                      </a:r>
                    </a:p>
                    <a:p>
                      <a:pPr marL="53975" indent="0" algn="l"/>
                      <a:r>
                        <a:rPr lang="en-US" sz="900" baseline="0" dirty="0" smtClean="0">
                          <a:latin typeface="+mn-lt"/>
                        </a:rPr>
                        <a:t>A connection is made</a:t>
                      </a:r>
                    </a:p>
                    <a:p>
                      <a:pPr marL="53975" indent="0" algn="l"/>
                      <a:r>
                        <a:rPr lang="en-US" sz="900" baseline="0" dirty="0" smtClean="0">
                          <a:latin typeface="+mn-lt"/>
                        </a:rPr>
                        <a:t>between topic &amp;</a:t>
                      </a:r>
                    </a:p>
                    <a:p>
                      <a:pPr marL="53975" indent="0" algn="l"/>
                      <a:r>
                        <a:rPr lang="en-US" sz="900" baseline="0" dirty="0" smtClean="0">
                          <a:latin typeface="+mn-lt"/>
                        </a:rPr>
                        <a:t>broader idea(s)</a:t>
                      </a:r>
                      <a:endParaRPr lang="en-US" sz="900" b="0" i="0" u="none" strike="noStrike" dirty="0">
                        <a:solidFill>
                          <a:srgbClr val="000000"/>
                        </a:solidFill>
                        <a:latin typeface="+mn-lt"/>
                      </a:endParaRPr>
                    </a:p>
                  </a:txBody>
                  <a:tcPr marL="87093" marR="9897" marT="9348" marB="0"/>
                </a:tc>
                <a:tc>
                  <a:txBody>
                    <a:bodyPr/>
                    <a:lstStyle/>
                    <a:p>
                      <a:pPr algn="l"/>
                      <a:r>
                        <a:rPr lang="en-US" sz="900" baseline="0" dirty="0" smtClean="0">
                          <a:latin typeface="+mn-lt"/>
                        </a:rPr>
                        <a:t>Intro, body, and</a:t>
                      </a:r>
                    </a:p>
                    <a:p>
                      <a:pPr algn="l"/>
                      <a:r>
                        <a:rPr lang="en-US" sz="900" baseline="0" dirty="0" smtClean="0">
                          <a:latin typeface="+mn-lt"/>
                        </a:rPr>
                        <a:t>conclusion support</a:t>
                      </a:r>
                    </a:p>
                    <a:p>
                      <a:pPr algn="l"/>
                      <a:r>
                        <a:rPr lang="en-US" sz="900" baseline="0" dirty="0" smtClean="0">
                          <a:latin typeface="+mn-lt"/>
                        </a:rPr>
                        <a:t>focus and reason(s)</a:t>
                      </a:r>
                    </a:p>
                    <a:p>
                      <a:pPr algn="l"/>
                      <a:r>
                        <a:rPr lang="en-US" sz="900" baseline="0" dirty="0" smtClean="0">
                          <a:latin typeface="+mn-lt"/>
                        </a:rPr>
                        <a:t>Uses several transitions</a:t>
                      </a:r>
                    </a:p>
                    <a:p>
                      <a:pPr algn="l"/>
                      <a:r>
                        <a:rPr lang="en-US" sz="900" baseline="0" dirty="0" smtClean="0">
                          <a:latin typeface="+mn-lt"/>
                        </a:rPr>
                        <a:t>appropriately (e.g.,</a:t>
                      </a:r>
                    </a:p>
                    <a:p>
                      <a:pPr algn="l"/>
                      <a:r>
                        <a:rPr lang="en-US" sz="900" baseline="0" dirty="0" smtClean="0">
                          <a:latin typeface="+mn-lt"/>
                        </a:rPr>
                        <a:t>because, since, and,</a:t>
                      </a:r>
                    </a:p>
                    <a:p>
                      <a:pPr algn="l"/>
                      <a:r>
                        <a:rPr lang="en-US" sz="900" baseline="0" dirty="0" smtClean="0">
                          <a:latin typeface="+mn-lt"/>
                        </a:rPr>
                        <a:t>also, for example,</a:t>
                      </a:r>
                    </a:p>
                    <a:p>
                      <a:pPr algn="l"/>
                      <a:r>
                        <a:rPr lang="en-US" sz="900" baseline="0" dirty="0" smtClean="0">
                          <a:latin typeface="+mn-lt"/>
                        </a:rPr>
                        <a:t>since) to connect ideas</a:t>
                      </a:r>
                      <a:endParaRPr lang="en-US" sz="900" dirty="0">
                        <a:latin typeface="+mn-lt"/>
                      </a:endParaRPr>
                    </a:p>
                  </a:txBody>
                  <a:tcPr marL="87093" marR="9897" marT="9348" marB="0"/>
                </a:tc>
                <a:tc>
                  <a:txBody>
                    <a:bodyPr/>
                    <a:lstStyle/>
                    <a:p>
                      <a:pPr algn="l"/>
                      <a:r>
                        <a:rPr lang="en-US" sz="900" baseline="0" dirty="0" smtClean="0">
                          <a:latin typeface="+mn-lt"/>
                        </a:rPr>
                        <a:t>Elaborates using a</a:t>
                      </a:r>
                    </a:p>
                    <a:p>
                      <a:pPr algn="l"/>
                      <a:r>
                        <a:rPr lang="en-US" sz="900" baseline="0" dirty="0" smtClean="0">
                          <a:latin typeface="+mn-lt"/>
                        </a:rPr>
                        <a:t>variety of relevant</a:t>
                      </a:r>
                    </a:p>
                    <a:p>
                      <a:pPr algn="l"/>
                      <a:r>
                        <a:rPr lang="en-US" sz="900" baseline="0" dirty="0" smtClean="0">
                          <a:latin typeface="+mn-lt"/>
                        </a:rPr>
                        <a:t>details, examples,</a:t>
                      </a:r>
                    </a:p>
                    <a:p>
                      <a:pPr algn="l"/>
                      <a:r>
                        <a:rPr lang="en-US" sz="900" baseline="0" dirty="0" smtClean="0">
                          <a:latin typeface="+mn-lt"/>
                        </a:rPr>
                        <a:t>quotes, etc. to support</a:t>
                      </a:r>
                    </a:p>
                    <a:p>
                      <a:pPr algn="l"/>
                      <a:r>
                        <a:rPr lang="en-US" sz="900" baseline="0" dirty="0" smtClean="0">
                          <a:latin typeface="+mn-lt"/>
                        </a:rPr>
                        <a:t>focus (opinion) or</a:t>
                      </a:r>
                    </a:p>
                    <a:p>
                      <a:pPr algn="l"/>
                      <a:r>
                        <a:rPr lang="en-US" sz="900" baseline="0" dirty="0" smtClean="0">
                          <a:latin typeface="+mn-lt"/>
                        </a:rPr>
                        <a:t>explain reasons</a:t>
                      </a:r>
                    </a:p>
                    <a:p>
                      <a:pPr algn="l"/>
                      <a:r>
                        <a:rPr lang="en-US" sz="900" baseline="0" dirty="0" smtClean="0">
                          <a:latin typeface="+mn-lt"/>
                        </a:rPr>
                        <a:t>May use figurative</a:t>
                      </a:r>
                    </a:p>
                    <a:p>
                      <a:pPr algn="l"/>
                      <a:r>
                        <a:rPr lang="en-US" sz="900" baseline="0" dirty="0" smtClean="0">
                          <a:latin typeface="+mn-lt"/>
                        </a:rPr>
                        <a:t>language (e.g., imagery,</a:t>
                      </a:r>
                    </a:p>
                    <a:p>
                      <a:pPr algn="l"/>
                      <a:r>
                        <a:rPr lang="en-US" sz="900" baseline="0" dirty="0" smtClean="0">
                          <a:latin typeface="+mn-lt"/>
                        </a:rPr>
                        <a:t>simile, exaggeration)</a:t>
                      </a:r>
                      <a:endParaRPr lang="en-US" sz="900" b="0" i="0" u="none" strike="noStrike" kern="1200" baseline="0" dirty="0" smtClean="0">
                        <a:solidFill>
                          <a:schemeClr val="tx1"/>
                        </a:solidFill>
                        <a:latin typeface="+mn-lt"/>
                        <a:ea typeface="+mn-ea"/>
                        <a:cs typeface="+mn-cs"/>
                      </a:endParaRPr>
                    </a:p>
                  </a:txBody>
                  <a:tcPr marL="87093" marR="9897" marT="9348" marB="0"/>
                </a:tc>
                <a:tc>
                  <a:txBody>
                    <a:bodyPr/>
                    <a:lstStyle/>
                    <a:p>
                      <a:pPr algn="l"/>
                      <a:r>
                        <a:rPr lang="en-US" sz="900" baseline="0" dirty="0" smtClean="0">
                          <a:latin typeface="+mn-lt"/>
                        </a:rPr>
                        <a:t>Chooses words and</a:t>
                      </a:r>
                    </a:p>
                    <a:p>
                      <a:pPr algn="l"/>
                      <a:r>
                        <a:rPr lang="en-US" sz="900" baseline="0" dirty="0" smtClean="0">
                          <a:latin typeface="+mn-lt"/>
                        </a:rPr>
                        <a:t>phrases for effect (e.g.,</a:t>
                      </a:r>
                    </a:p>
                    <a:p>
                      <a:pPr algn="l"/>
                      <a:r>
                        <a:rPr lang="en-US" sz="900" baseline="0" dirty="0" smtClean="0">
                          <a:latin typeface="+mn-lt"/>
                        </a:rPr>
                        <a:t>precise, concrete, or</a:t>
                      </a:r>
                    </a:p>
                    <a:p>
                      <a:pPr algn="l"/>
                      <a:r>
                        <a:rPr lang="en-US" sz="900" baseline="0" dirty="0" smtClean="0">
                          <a:latin typeface="+mn-lt"/>
                        </a:rPr>
                        <a:t>sensory vocabulary)</a:t>
                      </a:r>
                    </a:p>
                    <a:p>
                      <a:pPr algn="l"/>
                      <a:r>
                        <a:rPr lang="en-US" sz="900" baseline="0" dirty="0" smtClean="0">
                          <a:latin typeface="+mn-lt"/>
                        </a:rPr>
                        <a:t>Uses variety of</a:t>
                      </a:r>
                    </a:p>
                    <a:p>
                      <a:pPr algn="l"/>
                      <a:r>
                        <a:rPr lang="en-US" sz="900" baseline="0" dirty="0" smtClean="0">
                          <a:latin typeface="+mn-lt"/>
                        </a:rPr>
                        <a:t>sentences (simple,</a:t>
                      </a:r>
                    </a:p>
                    <a:p>
                      <a:pPr algn="l"/>
                      <a:r>
                        <a:rPr lang="en-US" sz="900" baseline="0" dirty="0" smtClean="0">
                          <a:latin typeface="+mn-lt"/>
                        </a:rPr>
                        <a:t>compound, with</a:t>
                      </a:r>
                    </a:p>
                    <a:p>
                      <a:pPr algn="l"/>
                      <a:r>
                        <a:rPr lang="en-US" sz="900" baseline="0" dirty="0" smtClean="0">
                          <a:latin typeface="+mn-lt"/>
                        </a:rPr>
                        <a:t>prepositional phrases)</a:t>
                      </a:r>
                      <a:endParaRPr lang="en-US" sz="900" dirty="0">
                        <a:latin typeface="+mn-lt"/>
                      </a:endParaRPr>
                    </a:p>
                  </a:txBody>
                  <a:tcPr marL="87093" marR="9897" marT="9348" marB="0"/>
                </a:tc>
                <a:tc>
                  <a:txBody>
                    <a:bodyPr/>
                    <a:lstStyle/>
                    <a:p>
                      <a:pPr algn="l"/>
                      <a:r>
                        <a:rPr lang="en-US" sz="900" baseline="0" dirty="0" smtClean="0">
                          <a:latin typeface="+mn-lt"/>
                        </a:rPr>
                        <a:t>Edits with support/</a:t>
                      </a:r>
                    </a:p>
                    <a:p>
                      <a:pPr algn="l"/>
                      <a:r>
                        <a:rPr lang="en-US" sz="900" baseline="0" dirty="0" smtClean="0">
                          <a:latin typeface="+mn-lt"/>
                        </a:rPr>
                        <a:t>resources</a:t>
                      </a:r>
                    </a:p>
                    <a:p>
                      <a:pPr algn="l"/>
                      <a:r>
                        <a:rPr lang="en-US" sz="900" baseline="0" dirty="0" smtClean="0">
                          <a:latin typeface="+mn-lt"/>
                        </a:rPr>
                        <a:t>Has few or no errors in</a:t>
                      </a:r>
                    </a:p>
                    <a:p>
                      <a:pPr algn="l"/>
                      <a:r>
                        <a:rPr lang="en-US" sz="900" baseline="0" dirty="0" smtClean="0">
                          <a:latin typeface="+mn-lt"/>
                        </a:rPr>
                        <a:t>grammar, word usage,</a:t>
                      </a:r>
                    </a:p>
                    <a:p>
                      <a:pPr algn="l"/>
                      <a:r>
                        <a:rPr lang="en-US" sz="900" baseline="0" dirty="0" smtClean="0">
                          <a:latin typeface="+mn-lt"/>
                        </a:rPr>
                        <a:t>or mechanics as</a:t>
                      </a:r>
                    </a:p>
                    <a:p>
                      <a:pPr algn="l"/>
                      <a:r>
                        <a:rPr lang="en-US" sz="900" baseline="0" dirty="0" smtClean="0">
                          <a:latin typeface="+mn-lt"/>
                        </a:rPr>
                        <a:t>appropriate to grade</a:t>
                      </a:r>
                      <a:endParaRPr lang="en-US" sz="900" b="0" i="0" u="none" strike="noStrike" kern="1200" baseline="0" dirty="0" smtClean="0">
                        <a:solidFill>
                          <a:schemeClr val="tx1"/>
                        </a:solidFill>
                        <a:latin typeface="+mn-lt"/>
                        <a:ea typeface="+mn-ea"/>
                        <a:cs typeface="+mn-cs"/>
                      </a:endParaRPr>
                    </a:p>
                  </a:txBody>
                  <a:tcPr marL="87093" marR="9897" marT="9348" marB="0"/>
                </a:tc>
              </a:tr>
              <a:tr h="1597504">
                <a:tc>
                  <a:txBody>
                    <a:bodyPr/>
                    <a:lstStyle/>
                    <a:p>
                      <a:pPr marL="0" marR="0" algn="ctr">
                        <a:lnSpc>
                          <a:spcPct val="100000"/>
                        </a:lnSpc>
                        <a:spcBef>
                          <a:spcPts val="0"/>
                        </a:spcBef>
                        <a:spcAft>
                          <a:spcPts val="0"/>
                        </a:spcAft>
                      </a:pPr>
                      <a:r>
                        <a:rPr lang="en-US" sz="900" b="1" kern="1200" dirty="0" smtClean="0">
                          <a:effectLst>
                            <a:outerShdw blurRad="38100" dist="38100" dir="2700000" algn="tl">
                              <a:srgbClr val="000000">
                                <a:alpha val="43137"/>
                              </a:srgbClr>
                            </a:outerShdw>
                          </a:effectLst>
                        </a:rPr>
                        <a:t>Student Scoring</a:t>
                      </a:r>
                    </a:p>
                    <a:p>
                      <a:pPr marL="0" marR="0" algn="ctr">
                        <a:lnSpc>
                          <a:spcPct val="100000"/>
                        </a:lnSpc>
                        <a:spcBef>
                          <a:spcPts val="0"/>
                        </a:spcBef>
                        <a:spcAft>
                          <a:spcPts val="0"/>
                        </a:spcAft>
                      </a:pPr>
                      <a:r>
                        <a:rPr lang="en-US" sz="900" b="1" kern="1200" dirty="0" smtClean="0">
                          <a:effectLst>
                            <a:outerShdw blurRad="38100" dist="38100" dir="2700000" algn="tl">
                              <a:srgbClr val="000000">
                                <a:alpha val="43137"/>
                              </a:srgbClr>
                            </a:outerShdw>
                          </a:effectLst>
                        </a:rPr>
                        <a:t>Explanation</a:t>
                      </a:r>
                      <a:endParaRPr lang="en-US" sz="900" b="1" dirty="0">
                        <a:effectLst>
                          <a:outerShdw blurRad="38100" dist="38100" dir="2700000" algn="tl">
                            <a:srgbClr val="000000">
                              <a:alpha val="43137"/>
                            </a:srgbClr>
                          </a:outerShdw>
                        </a:effectLst>
                        <a:latin typeface="Calibri"/>
                        <a:ea typeface="Calibri"/>
                        <a:cs typeface="Times New Roman"/>
                      </a:endParaRPr>
                    </a:p>
                  </a:txBody>
                  <a:tcPr marR="72474" marT="36752" marB="36752" anchor="ctr"/>
                </a:tc>
                <a:tc>
                  <a:txBody>
                    <a:bodyPr/>
                    <a:lstStyle/>
                    <a:p>
                      <a:pPr marL="0" marR="0">
                        <a:lnSpc>
                          <a:spcPct val="100000"/>
                        </a:lnSpc>
                        <a:spcBef>
                          <a:spcPts val="0"/>
                        </a:spcBef>
                        <a:spcAft>
                          <a:spcPts val="0"/>
                        </a:spcAft>
                      </a:pPr>
                      <a:r>
                        <a:rPr lang="en-US" sz="1000" dirty="0">
                          <a:solidFill>
                            <a:schemeClr val="tx1"/>
                          </a:solidFill>
                          <a:effectLst/>
                        </a:rPr>
                        <a:t>The </a:t>
                      </a:r>
                      <a:r>
                        <a:rPr lang="en-US" sz="1000" dirty="0" smtClean="0">
                          <a:solidFill>
                            <a:schemeClr val="tx1"/>
                          </a:solidFill>
                          <a:effectLst/>
                        </a:rPr>
                        <a:t>student</a:t>
                      </a:r>
                      <a:r>
                        <a:rPr lang="en-US" sz="1000" baseline="0" dirty="0" smtClean="0">
                          <a:solidFill>
                            <a:schemeClr val="tx1"/>
                          </a:solidFill>
                          <a:effectLst/>
                        </a:rPr>
                        <a:t> states an opinion and connects the opinion to the Statue of Liberty, the Lincoln Memorial and the bald eagle.</a:t>
                      </a:r>
                      <a:endParaRPr lang="en-US" sz="900" dirty="0">
                        <a:solidFill>
                          <a:schemeClr val="tx1"/>
                        </a:solidFill>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n-US" sz="1000" dirty="0">
                          <a:solidFill>
                            <a:schemeClr val="tx1"/>
                          </a:solidFill>
                          <a:effectLst/>
                        </a:rPr>
                        <a:t>The student </a:t>
                      </a:r>
                      <a:r>
                        <a:rPr lang="en-US" sz="1000" baseline="0" dirty="0" smtClean="0">
                          <a:solidFill>
                            <a:schemeClr val="tx1"/>
                          </a:solidFill>
                          <a:effectLst/>
                        </a:rPr>
                        <a:t>moves the opinion piece forward  by stating an introductory opinion and then facts about the topic.</a:t>
                      </a:r>
                      <a:endParaRPr lang="en-US" sz="900" dirty="0">
                        <a:solidFill>
                          <a:schemeClr val="tx1"/>
                        </a:solidFill>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n-US" sz="1000" dirty="0">
                          <a:solidFill>
                            <a:schemeClr val="tx1"/>
                          </a:solidFill>
                          <a:effectLst/>
                        </a:rPr>
                        <a:t>The </a:t>
                      </a:r>
                      <a:r>
                        <a:rPr lang="en-US" sz="1000" dirty="0" smtClean="0">
                          <a:solidFill>
                            <a:schemeClr val="tx1"/>
                          </a:solidFill>
                          <a:effectLst/>
                        </a:rPr>
                        <a:t>student elaborates on the topics</a:t>
                      </a:r>
                      <a:r>
                        <a:rPr lang="en-US" sz="1000" baseline="0" dirty="0" smtClean="0">
                          <a:solidFill>
                            <a:schemeClr val="tx1"/>
                          </a:solidFill>
                          <a:effectLst/>
                        </a:rPr>
                        <a:t> </a:t>
                      </a:r>
                      <a:r>
                        <a:rPr lang="en-US" sz="1000" dirty="0" smtClean="0">
                          <a:solidFill>
                            <a:schemeClr val="tx1"/>
                          </a:solidFill>
                          <a:effectLst/>
                        </a:rPr>
                        <a:t>of why you should visit the U.S.</a:t>
                      </a:r>
                      <a:r>
                        <a:rPr lang="en-US" sz="1000" baseline="0" dirty="0" smtClean="0">
                          <a:solidFill>
                            <a:schemeClr val="tx1"/>
                          </a:solidFill>
                          <a:effectLst/>
                        </a:rPr>
                        <a:t> symbols and uses details and language from the texts about each symbol.</a:t>
                      </a:r>
                      <a:endParaRPr lang="en-US" sz="900" dirty="0">
                        <a:solidFill>
                          <a:schemeClr val="tx1"/>
                        </a:solidFill>
                        <a:effectLst/>
                        <a:latin typeface="Calibri"/>
                        <a:ea typeface="Calibri"/>
                        <a:cs typeface="Times New Roman"/>
                      </a:endParaRPr>
                    </a:p>
                  </a:txBody>
                  <a:tcPr marR="72474" marT="36752" marB="36752"/>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dirty="0">
                          <a:solidFill>
                            <a:schemeClr val="tx1"/>
                          </a:solidFill>
                          <a:effectLst/>
                        </a:rPr>
                        <a:t>The student’s voice is knowledgeable about the information.  The student </a:t>
                      </a:r>
                      <a:r>
                        <a:rPr lang="en-US" sz="1000" dirty="0" smtClean="0">
                          <a:solidFill>
                            <a:schemeClr val="tx1"/>
                          </a:solidFill>
                          <a:effectLst/>
                        </a:rPr>
                        <a:t>uses </a:t>
                      </a:r>
                      <a:r>
                        <a:rPr lang="en-US" sz="1000" b="1" dirty="0" smtClean="0">
                          <a:solidFill>
                            <a:schemeClr val="tx1"/>
                          </a:solidFill>
                          <a:effectLst/>
                        </a:rPr>
                        <a:t>precise vocabulary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(i.e., spikes, crown, torch, statue, president, stone, strength, DDT).</a:t>
                      </a: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a:lnSpc>
                          <a:spcPct val="100000"/>
                        </a:lnSpc>
                        <a:spcBef>
                          <a:spcPts val="0"/>
                        </a:spcBef>
                        <a:spcAft>
                          <a:spcPts val="0"/>
                        </a:spcAft>
                      </a:pPr>
                      <a:r>
                        <a:rPr lang="en-US" sz="1000" dirty="0" smtClean="0">
                          <a:solidFill>
                            <a:srgbClr val="FF0000"/>
                          </a:solidFill>
                          <a:effectLst/>
                        </a:rPr>
                        <a:t>.</a:t>
                      </a:r>
                      <a:endParaRPr lang="en-US" sz="900" dirty="0">
                        <a:solidFill>
                          <a:srgbClr val="FF0000"/>
                        </a:solidFill>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n-US" sz="1000" dirty="0">
                          <a:solidFill>
                            <a:schemeClr val="tx1"/>
                          </a:solidFill>
                          <a:effectLst/>
                        </a:rPr>
                        <a:t>The student has </a:t>
                      </a:r>
                      <a:r>
                        <a:rPr lang="en-US" sz="1000" dirty="0" smtClean="0">
                          <a:solidFill>
                            <a:schemeClr val="tx1"/>
                          </a:solidFill>
                          <a:effectLst/>
                        </a:rPr>
                        <a:t> few </a:t>
                      </a:r>
                      <a:r>
                        <a:rPr lang="en-US" sz="1000" dirty="0">
                          <a:solidFill>
                            <a:schemeClr val="tx1"/>
                          </a:solidFill>
                          <a:effectLst/>
                        </a:rPr>
                        <a:t>or no errors in grammar, word usage, or mechanics as appropriate to grade</a:t>
                      </a:r>
                      <a:r>
                        <a:rPr lang="en-US" sz="1000" dirty="0" smtClean="0">
                          <a:solidFill>
                            <a:schemeClr val="tx1"/>
                          </a:solidFill>
                          <a:effectLst/>
                        </a:rPr>
                        <a:t>.  </a:t>
                      </a:r>
                      <a:endParaRPr lang="en-US" sz="900" b="1" dirty="0">
                        <a:solidFill>
                          <a:schemeClr val="tx1"/>
                        </a:solidFill>
                        <a:effectLst/>
                        <a:latin typeface="Calibri"/>
                        <a:ea typeface="Calibri"/>
                        <a:cs typeface="Times New Roman"/>
                      </a:endParaRPr>
                    </a:p>
                  </a:txBody>
                  <a:tcPr marR="72474" marT="36752" marB="36752"/>
                </a:tc>
              </a:tr>
            </a:tbl>
          </a:graphicData>
        </a:graphic>
      </p:graphicFrame>
      <p:sp>
        <p:nvSpPr>
          <p:cNvPr id="6" name="Rectangle 5"/>
          <p:cNvSpPr/>
          <p:nvPr/>
        </p:nvSpPr>
        <p:spPr>
          <a:xfrm>
            <a:off x="304800" y="5670828"/>
            <a:ext cx="6813176" cy="1415772"/>
          </a:xfrm>
          <a:prstGeom prst="rect">
            <a:avLst/>
          </a:prstGeom>
        </p:spPr>
        <p:txBody>
          <a:bodyPr wrap="square">
            <a:spAutoFit/>
          </a:bodyPr>
          <a:lstStyle/>
          <a:p>
            <a:r>
              <a:rPr lang="en-US" sz="1400" b="1" u="sng" dirty="0"/>
              <a:t>Performance </a:t>
            </a:r>
            <a:r>
              <a:rPr lang="en-US" sz="1400" b="1" u="sng" dirty="0" smtClean="0"/>
              <a:t>Task Example Responses</a:t>
            </a:r>
          </a:p>
          <a:p>
            <a:endParaRPr lang="en-US" sz="1400" b="1" u="sng" dirty="0"/>
          </a:p>
          <a:p>
            <a:r>
              <a:rPr lang="en-US" sz="1800" dirty="0" smtClean="0"/>
              <a:t>Students </a:t>
            </a:r>
            <a:r>
              <a:rPr lang="en-US" sz="1800" dirty="0" smtClean="0"/>
              <a:t>are asked to make a 3 page brochure.  The following 3 pages are examples of what this completed performance task may look like.</a:t>
            </a:r>
          </a:p>
          <a:p>
            <a:endParaRPr lang="en-US" sz="1100" b="1" u="sng" dirty="0"/>
          </a:p>
          <a:p>
            <a:endParaRPr lang="en-US" sz="1100" b="1" u="sng" dirty="0"/>
          </a:p>
        </p:txBody>
      </p:sp>
    </p:spTree>
    <p:extLst>
      <p:ext uri="{BB962C8B-B14F-4D97-AF65-F5344CB8AC3E}">
        <p14:creationId xmlns:p14="http://schemas.microsoft.com/office/powerpoint/2010/main" val="18778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63534650"/>
              </p:ext>
            </p:extLst>
          </p:nvPr>
        </p:nvGraphicFramePr>
        <p:xfrm>
          <a:off x="762000" y="533400"/>
          <a:ext cx="5715000" cy="7517892"/>
        </p:xfrm>
        <a:graphic>
          <a:graphicData uri="http://schemas.openxmlformats.org/drawingml/2006/table">
            <a:tbl>
              <a:tblPr firstRow="1" bandRow="1">
                <a:tableStyleId>{5940675A-B579-460E-94D1-54222C63F5DA}</a:tableStyleId>
              </a:tblPr>
              <a:tblGrid>
                <a:gridCol w="5715000"/>
              </a:tblGrid>
              <a:tr h="370840">
                <a:tc>
                  <a:txBody>
                    <a:bodyPr/>
                    <a:lstStyle/>
                    <a:p>
                      <a:r>
                        <a:rPr lang="en-US" sz="1400" b="1" dirty="0" smtClean="0"/>
                        <a:t>Performance Task Example</a:t>
                      </a:r>
                    </a:p>
                    <a:p>
                      <a:endParaRPr lang="en-US" sz="1400" b="1" dirty="0"/>
                    </a:p>
                  </a:txBody>
                  <a:tcPr>
                    <a:lnB w="12700" cap="flat" cmpd="sng" algn="ctr">
                      <a:noFill/>
                      <a:prstDash val="solid"/>
                      <a:round/>
                      <a:headEnd type="none" w="med" len="med"/>
                      <a:tailEnd type="none" w="med" len="med"/>
                    </a:lnB>
                  </a:tcPr>
                </a:tc>
              </a:tr>
              <a:tr h="741680">
                <a:tc>
                  <a:txBody>
                    <a:bodyPr/>
                    <a:lstStyle/>
                    <a:p>
                      <a:pPr algn="ctr"/>
                      <a:r>
                        <a:rPr lang="en-US" sz="1800" b="1" u="sng" dirty="0" smtClean="0">
                          <a:latin typeface="Helvetica" pitchFamily="34" charset="0"/>
                        </a:rPr>
                        <a:t>Statue of Liberty</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Helvetica" pitchFamily="34" charset="0"/>
                          <a:ea typeface="+mn-ea"/>
                          <a:cs typeface="+mn-cs"/>
                        </a:rPr>
                        <a:t>Student should draw the picture</a:t>
                      </a:r>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r>
                        <a:rPr lang="en-US" sz="1600" b="1" dirty="0" smtClean="0">
                          <a:latin typeface="Helvetica" pitchFamily="34" charset="0"/>
                        </a:rPr>
                        <a:t>You should go see the Statue of Liberty because </a:t>
                      </a:r>
                    </a:p>
                    <a:p>
                      <a:pPr algn="ctr"/>
                      <a:endParaRPr lang="en-US" sz="1600" b="1" dirty="0" smtClean="0">
                        <a:latin typeface="Helvetica" pitchFamily="34" charset="0"/>
                      </a:endParaRPr>
                    </a:p>
                    <a:p>
                      <a:pPr marL="0" marR="0">
                        <a:lnSpc>
                          <a:spcPct val="115000"/>
                        </a:lnSpc>
                        <a:spcBef>
                          <a:spcPts val="0"/>
                        </a:spcBef>
                        <a:spcAft>
                          <a:spcPts val="0"/>
                        </a:spcAft>
                      </a:pPr>
                      <a:r>
                        <a:rPr lang="en-US" sz="1600" u="sng" dirty="0" smtClean="0">
                          <a:effectLst/>
                          <a:latin typeface="+mn-lt"/>
                          <a:ea typeface="Calibri"/>
                          <a:cs typeface="Times New Roman"/>
                        </a:rPr>
                        <a:t>Everyone should go see the Statue of Liberty!  It is a symbol of friendship.  It tells other people welcome to America!</a:t>
                      </a:r>
                    </a:p>
                    <a:p>
                      <a:pPr algn="ctr"/>
                      <a:endParaRPr lang="en-US" sz="1400" b="1" dirty="0" smtClean="0"/>
                    </a:p>
                    <a:p>
                      <a:pPr algn="ctr"/>
                      <a:r>
                        <a:rPr lang="en-US" sz="1400" b="1" u="sng" dirty="0" smtClean="0">
                          <a:latin typeface="Helvetica" pitchFamily="34" charset="0"/>
                        </a:rPr>
                        <a:t>Facts about the Statue of Liberty</a:t>
                      </a:r>
                    </a:p>
                    <a:p>
                      <a:pPr algn="ctr"/>
                      <a:endParaRPr lang="en-US" sz="1400" b="1" u="sng" dirty="0" smtClean="0">
                        <a:latin typeface="Helvetica" pitchFamily="34" charset="0"/>
                      </a:endParaRPr>
                    </a:p>
                    <a:p>
                      <a:pPr algn="ctr"/>
                      <a:r>
                        <a:rPr lang="en-US" sz="1000" b="0" u="none" dirty="0" smtClean="0">
                          <a:latin typeface="Helvetica" pitchFamily="34" charset="0"/>
                        </a:rPr>
                        <a:t>(write a paragraph not a list)</a:t>
                      </a:r>
                    </a:p>
                    <a:p>
                      <a:pPr marL="0" marR="0">
                        <a:lnSpc>
                          <a:spcPct val="115000"/>
                        </a:lnSpc>
                        <a:spcBef>
                          <a:spcPts val="0"/>
                        </a:spcBef>
                        <a:spcAft>
                          <a:spcPts val="0"/>
                        </a:spcAft>
                      </a:pPr>
                      <a:r>
                        <a:rPr lang="en-US" sz="1400" dirty="0" smtClean="0">
                          <a:effectLst/>
                          <a:latin typeface="+mn-lt"/>
                          <a:ea typeface="Calibri"/>
                          <a:cs typeface="Times New Roman"/>
                        </a:rPr>
                        <a:t>France gave the Statue of Liberty to us.  You will find this big statue in New York.  She is on an island so you have to take a ferryboat to get there.  When you get there you will walk up 354 steps to get to the crown.  Her crown has 7 spikes.  Each spike stands for the 7 continents.  The Statue of Liberty holds a torch in her hand to show freedom.  She is enormous</a:t>
                      </a:r>
                    </a:p>
                  </a:txBody>
                  <a:tcPr>
                    <a:lnT w="12700" cap="flat" cmpd="sng" algn="ctr">
                      <a:noFill/>
                      <a:prstDash val="solid"/>
                      <a:round/>
                      <a:headEnd type="none" w="med" len="med"/>
                      <a:tailEnd type="none" w="med" len="med"/>
                    </a:lnT>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sp>
        <p:nvSpPr>
          <p:cNvPr id="6" name="Rectangle 5"/>
          <p:cNvSpPr/>
          <p:nvPr/>
        </p:nvSpPr>
        <p:spPr>
          <a:xfrm>
            <a:off x="1524000" y="1676400"/>
            <a:ext cx="42672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rc_mi" descr="http://www.badiklat.kemhan.go.id/images/bdk/StatueLiberty.jpg"/>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0"/>
                    </a14:imgEffect>
                    <a14:imgEffect>
                      <a14:brightnessContrast contrast="63000"/>
                    </a14:imgEffect>
                  </a14:imgLayer>
                </a14:imgProps>
              </a:ext>
              <a:ext uri="{28A0092B-C50C-407E-A947-70E740481C1C}">
                <a14:useLocalDpi xmlns:a14="http://schemas.microsoft.com/office/drawing/2010/main" val="0"/>
              </a:ext>
            </a:extLst>
          </a:blip>
          <a:srcRect/>
          <a:stretch>
            <a:fillRect/>
          </a:stretch>
        </p:blipFill>
        <p:spPr bwMode="auto">
          <a:xfrm>
            <a:off x="2318657" y="1943100"/>
            <a:ext cx="27432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6188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2602994"/>
              </p:ext>
            </p:extLst>
          </p:nvPr>
        </p:nvGraphicFramePr>
        <p:xfrm>
          <a:off x="762000" y="533400"/>
          <a:ext cx="5715000" cy="7498080"/>
        </p:xfrm>
        <a:graphic>
          <a:graphicData uri="http://schemas.openxmlformats.org/drawingml/2006/table">
            <a:tbl>
              <a:tblPr firstRow="1" bandRow="1">
                <a:tableStyleId>{5940675A-B579-460E-94D1-54222C63F5DA}</a:tableStyleId>
              </a:tblPr>
              <a:tblGrid>
                <a:gridCol w="5715000"/>
              </a:tblGrid>
              <a:tr h="370840">
                <a:tc>
                  <a:txBody>
                    <a:bodyPr/>
                    <a:lstStyle/>
                    <a:p>
                      <a:r>
                        <a:rPr lang="en-US" sz="1400" b="1" dirty="0" smtClean="0"/>
                        <a:t>Performance Task Example</a:t>
                      </a:r>
                    </a:p>
                    <a:p>
                      <a:endParaRPr lang="en-US" sz="1400" b="1" dirty="0"/>
                    </a:p>
                  </a:txBody>
                  <a:tcPr>
                    <a:lnB w="12700" cap="flat" cmpd="sng" algn="ctr">
                      <a:noFill/>
                      <a:prstDash val="solid"/>
                      <a:round/>
                      <a:headEnd type="none" w="med" len="med"/>
                      <a:tailEnd type="none" w="med" len="med"/>
                    </a:lnB>
                  </a:tcPr>
                </a:tc>
              </a:tr>
              <a:tr h="741680">
                <a:tc>
                  <a:txBody>
                    <a:bodyPr/>
                    <a:lstStyle/>
                    <a:p>
                      <a:pPr algn="ctr"/>
                      <a:r>
                        <a:rPr lang="en-US" sz="1800" b="1" u="sng" dirty="0" smtClean="0">
                          <a:latin typeface="Helvetica" pitchFamily="34" charset="0"/>
                        </a:rPr>
                        <a:t>Lincoln Memorial</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Helvetica" pitchFamily="34" charset="0"/>
                          <a:ea typeface="+mn-ea"/>
                          <a:cs typeface="+mn-cs"/>
                        </a:rPr>
                        <a:t>Student should draw the picture</a:t>
                      </a:r>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r>
                        <a:rPr lang="en-US" sz="1600" b="1" dirty="0" smtClean="0">
                          <a:latin typeface="Helvetica" pitchFamily="34" charset="0"/>
                        </a:rPr>
                        <a:t>You should go see the Lincoln Memorial because </a:t>
                      </a:r>
                    </a:p>
                    <a:p>
                      <a:pPr algn="ctr"/>
                      <a:endParaRPr lang="en-US" sz="1600" b="1" dirty="0" smtClean="0">
                        <a:latin typeface="Helvetica" pitchFamily="34" charset="0"/>
                      </a:endParaRPr>
                    </a:p>
                    <a:p>
                      <a:pPr algn="l"/>
                      <a:r>
                        <a:rPr lang="en-US" sz="1600" b="0" u="sng" dirty="0" smtClean="0">
                          <a:latin typeface="Helvetica" pitchFamily="34" charset="0"/>
                        </a:rPr>
                        <a:t>It is one of the U.S. Presidents from long ago!  He was very famous too! </a:t>
                      </a:r>
                      <a:endParaRPr lang="en-US" sz="1400" b="0" u="sng" dirty="0" smtClean="0"/>
                    </a:p>
                    <a:p>
                      <a:pPr algn="ctr"/>
                      <a:endParaRPr lang="en-US" sz="1400" b="1" dirty="0" smtClean="0"/>
                    </a:p>
                    <a:p>
                      <a:pPr algn="ctr"/>
                      <a:r>
                        <a:rPr lang="en-US" sz="1400" b="1" u="sng" dirty="0" smtClean="0">
                          <a:latin typeface="Helvetica" pitchFamily="34" charset="0"/>
                        </a:rPr>
                        <a:t>Facts about the Lincoln Memorial</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Helvetica" pitchFamily="34" charset="0"/>
                          <a:ea typeface="+mn-ea"/>
                          <a:cs typeface="+mn-cs"/>
                        </a:rPr>
                        <a:t>(write a paragraph not a list)</a:t>
                      </a:r>
                    </a:p>
                    <a:p>
                      <a:pPr algn="ctr"/>
                      <a:endParaRPr lang="en-US" sz="1400" b="1" u="sng" dirty="0" smtClean="0">
                        <a:latin typeface="Helvetica" pitchFamily="34" charset="0"/>
                      </a:endParaRPr>
                    </a:p>
                    <a:p>
                      <a:pPr algn="ctr"/>
                      <a:r>
                        <a:rPr lang="en-US" sz="1400" dirty="0" smtClean="0">
                          <a:effectLst/>
                          <a:latin typeface="+mn-lt"/>
                          <a:ea typeface="Calibri"/>
                          <a:cs typeface="Times New Roman"/>
                        </a:rPr>
                        <a:t>The Lincoln Memorial would be fun to visit.  You would see what Abraham Lincoln really looked like long ago.  First you would have to walk up many steps but then you would see the statue of Abraham Lincoln. He is sitting down just like he is staring at you!  He is huge.  The statue is made of stone</a:t>
                      </a:r>
                      <a:endParaRPr lang="en-US" sz="1400" b="1" dirty="0" smtClean="0"/>
                    </a:p>
                    <a:p>
                      <a:pPr algn="ctr"/>
                      <a:endParaRPr lang="en-US" sz="1400" b="1" dirty="0" smtClean="0"/>
                    </a:p>
                    <a:p>
                      <a:pPr algn="ctr"/>
                      <a:endParaRPr lang="en-US" sz="1400" b="1" dirty="0" smtClean="0"/>
                    </a:p>
                  </a:txBody>
                  <a:tcPr>
                    <a:lnT w="12700" cap="flat" cmpd="sng" algn="ctr">
                      <a:noFill/>
                      <a:prstDash val="solid"/>
                      <a:round/>
                      <a:headEnd type="none" w="med" len="med"/>
                      <a:tailEnd type="none" w="med" len="med"/>
                    </a:lnT>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sp>
        <p:nvSpPr>
          <p:cNvPr id="6" name="Rectangle 5"/>
          <p:cNvSpPr/>
          <p:nvPr/>
        </p:nvSpPr>
        <p:spPr>
          <a:xfrm>
            <a:off x="1524000" y="1676400"/>
            <a:ext cx="42672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www.yeodoug.com/resources/dc_french/lincoln_memorial/lincoln_memorial_03.jpg"/>
          <p:cNvPicPr/>
          <p:nvPr/>
        </p:nvPicPr>
        <p:blipFill>
          <a:blip r:embed="rId2">
            <a:extLst>
              <a:ext uri="{BEBA8EAE-BF5A-486C-A8C5-ECC9F3942E4B}">
                <a14:imgProps xmlns:a14="http://schemas.microsoft.com/office/drawing/2010/main">
                  <a14:imgLayer r:embed="rId3">
                    <a14:imgEffect>
                      <a14:saturation sat="0"/>
                    </a14:imgEffect>
                    <a14:imgEffect>
                      <a14:brightnessContrast contrast="23000"/>
                    </a14:imgEffect>
                  </a14:imgLayer>
                </a14:imgProps>
              </a:ext>
              <a:ext uri="{28A0092B-C50C-407E-A947-70E740481C1C}">
                <a14:useLocalDpi xmlns:a14="http://schemas.microsoft.com/office/drawing/2010/main" val="0"/>
              </a:ext>
            </a:extLst>
          </a:blip>
          <a:srcRect/>
          <a:stretch>
            <a:fillRect/>
          </a:stretch>
        </p:blipFill>
        <p:spPr bwMode="auto">
          <a:xfrm>
            <a:off x="2514600" y="1828800"/>
            <a:ext cx="24384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975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71080922"/>
              </p:ext>
            </p:extLst>
          </p:nvPr>
        </p:nvGraphicFramePr>
        <p:xfrm>
          <a:off x="762000" y="533400"/>
          <a:ext cx="5715000" cy="7478268"/>
        </p:xfrm>
        <a:graphic>
          <a:graphicData uri="http://schemas.openxmlformats.org/drawingml/2006/table">
            <a:tbl>
              <a:tblPr firstRow="1" bandRow="1">
                <a:tableStyleId>{5940675A-B579-460E-94D1-54222C63F5DA}</a:tableStyleId>
              </a:tblPr>
              <a:tblGrid>
                <a:gridCol w="5715000"/>
              </a:tblGrid>
              <a:tr h="370840">
                <a:tc>
                  <a:txBody>
                    <a:bodyPr/>
                    <a:lstStyle/>
                    <a:p>
                      <a:r>
                        <a:rPr lang="en-US" sz="1400" b="1" dirty="0" smtClean="0"/>
                        <a:t>Performance Task Example</a:t>
                      </a:r>
                    </a:p>
                    <a:p>
                      <a:endParaRPr lang="en-US" sz="1400" b="1" dirty="0"/>
                    </a:p>
                  </a:txBody>
                  <a:tcPr>
                    <a:lnB w="12700" cap="flat" cmpd="sng" algn="ctr">
                      <a:noFill/>
                      <a:prstDash val="solid"/>
                      <a:round/>
                      <a:headEnd type="none" w="med" len="med"/>
                      <a:tailEnd type="none" w="med" len="med"/>
                    </a:lnB>
                  </a:tcPr>
                </a:tc>
              </a:tr>
              <a:tr h="741680">
                <a:tc>
                  <a:txBody>
                    <a:bodyPr/>
                    <a:lstStyle/>
                    <a:p>
                      <a:pPr algn="ctr"/>
                      <a:r>
                        <a:rPr lang="en-US" sz="1800" b="1" u="sng" dirty="0" smtClean="0">
                          <a:latin typeface="Helvetica" pitchFamily="34" charset="0"/>
                        </a:rPr>
                        <a:t>Bald Eagle</a:t>
                      </a:r>
                      <a:endParaRPr lang="en-US" sz="1400" b="1" dirty="0" smtClean="0"/>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Helvetica" pitchFamily="34" charset="0"/>
                          <a:ea typeface="+mn-ea"/>
                          <a:cs typeface="+mn-cs"/>
                        </a:rPr>
                        <a:t>(illustration)</a:t>
                      </a:r>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r>
                        <a:rPr lang="en-US" sz="1600" b="1" dirty="0" smtClean="0">
                          <a:latin typeface="Helvetica" pitchFamily="34" charset="0"/>
                        </a:rPr>
                        <a:t>You should go see a bald eagle because </a:t>
                      </a:r>
                    </a:p>
                    <a:p>
                      <a:pPr algn="ctr"/>
                      <a:endParaRPr lang="en-US" sz="1600" b="1" dirty="0" smtClean="0">
                        <a:latin typeface="Helvetica" pitchFamily="34" charset="0"/>
                      </a:endParaRPr>
                    </a:p>
                    <a:p>
                      <a:pPr algn="ctr"/>
                      <a:r>
                        <a:rPr lang="en-US" sz="1600" b="0" u="sng" dirty="0" smtClean="0">
                          <a:latin typeface="Helvetica" pitchFamily="34" charset="0"/>
                        </a:rPr>
                        <a:t>They are a symbol for our nation and they are beautiful! </a:t>
                      </a:r>
                      <a:endParaRPr lang="en-US" sz="1400" b="0" u="sng" dirty="0" smtClean="0"/>
                    </a:p>
                    <a:p>
                      <a:pPr algn="ctr"/>
                      <a:endParaRPr lang="en-US" sz="1400" b="1" dirty="0" smtClean="0"/>
                    </a:p>
                    <a:p>
                      <a:pPr algn="ctr"/>
                      <a:r>
                        <a:rPr lang="en-US" sz="1400" b="1" u="sng" dirty="0" smtClean="0">
                          <a:latin typeface="Helvetica" pitchFamily="34" charset="0"/>
                        </a:rPr>
                        <a:t>Facts about Bald Eagles</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Helvetica" pitchFamily="34" charset="0"/>
                          <a:ea typeface="+mn-ea"/>
                          <a:cs typeface="+mn-cs"/>
                        </a:rPr>
                        <a:t>(write a paragraph not a list)</a:t>
                      </a:r>
                    </a:p>
                    <a:p>
                      <a:pPr algn="ctr"/>
                      <a:endParaRPr lang="en-US" sz="1400" b="1" dirty="0" smtClean="0"/>
                    </a:p>
                    <a:p>
                      <a:pPr marL="0" marR="0">
                        <a:lnSpc>
                          <a:spcPct val="115000"/>
                        </a:lnSpc>
                        <a:spcBef>
                          <a:spcPts val="0"/>
                        </a:spcBef>
                        <a:spcAft>
                          <a:spcPts val="0"/>
                        </a:spcAft>
                      </a:pPr>
                      <a:r>
                        <a:rPr lang="en-US" sz="1400" dirty="0" smtClean="0">
                          <a:effectLst/>
                          <a:latin typeface="+mn-lt"/>
                          <a:ea typeface="Calibri"/>
                          <a:cs typeface="Times New Roman"/>
                        </a:rPr>
                        <a:t>Bald eagles are the symbol for our nation.  They mean strength, like we are a strong nation.</a:t>
                      </a:r>
                      <a:r>
                        <a:rPr lang="en-US" sz="1400" baseline="0" dirty="0" smtClean="0">
                          <a:effectLst/>
                          <a:latin typeface="+mn-lt"/>
                          <a:ea typeface="Calibri"/>
                          <a:cs typeface="Times New Roman"/>
                        </a:rPr>
                        <a:t> </a:t>
                      </a:r>
                      <a:r>
                        <a:rPr lang="en-US" sz="1400" dirty="0" smtClean="0">
                          <a:effectLst/>
                          <a:latin typeface="+mn-lt"/>
                          <a:ea typeface="Calibri"/>
                          <a:cs typeface="Times New Roman"/>
                        </a:rPr>
                        <a:t>Many years ago they were all dying and then people worked to keep them safe.  Farmers were</a:t>
                      </a:r>
                      <a:r>
                        <a:rPr lang="en-US" sz="1400" baseline="0" dirty="0" smtClean="0">
                          <a:effectLst/>
                          <a:latin typeface="+mn-lt"/>
                          <a:ea typeface="Calibri"/>
                          <a:cs typeface="Times New Roman"/>
                        </a:rPr>
                        <a:t> </a:t>
                      </a:r>
                      <a:r>
                        <a:rPr lang="en-US" sz="1400" dirty="0" smtClean="0">
                          <a:effectLst/>
                          <a:latin typeface="+mn-lt"/>
                          <a:ea typeface="Calibri"/>
                          <a:cs typeface="Times New Roman"/>
                        </a:rPr>
                        <a:t>spraying insects with DDT but it killed many eagles.  Now you can’t use DDT.  Wildlife laws protect the eagles and now they are safe again.   Did you know you can see an eagle on the back of some coins.</a:t>
                      </a:r>
                    </a:p>
                    <a:p>
                      <a:pPr marL="0" marR="0">
                        <a:lnSpc>
                          <a:spcPct val="115000"/>
                        </a:lnSpc>
                        <a:spcBef>
                          <a:spcPts val="0"/>
                        </a:spcBef>
                        <a:spcAft>
                          <a:spcPts val="0"/>
                        </a:spcAft>
                      </a:pPr>
                      <a:endParaRPr lang="en-US" sz="1400" dirty="0" smtClean="0">
                        <a:effectLst/>
                        <a:latin typeface="+mn-lt"/>
                        <a:ea typeface="Calibri"/>
                        <a:cs typeface="Times New Roman"/>
                      </a:endParaRPr>
                    </a:p>
                  </a:txBody>
                  <a:tcPr>
                    <a:lnT w="12700" cap="flat" cmpd="sng" algn="ctr">
                      <a:noFill/>
                      <a:prstDash val="solid"/>
                      <a:round/>
                      <a:headEnd type="none" w="med" len="med"/>
                      <a:tailEnd type="none" w="med" len="med"/>
                    </a:lnT>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sp>
        <p:nvSpPr>
          <p:cNvPr id="6" name="Rectangle 5"/>
          <p:cNvSpPr/>
          <p:nvPr/>
        </p:nvSpPr>
        <p:spPr>
          <a:xfrm>
            <a:off x="1524000" y="1676400"/>
            <a:ext cx="42672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s://encrypted-tbn0.gstatic.com/images?q=tbn:ANd9GcSYEe9UTPO2pr5GRuPVP43xKBrLD31PNEq605Bqgy1NYChrUKWn7A"/>
          <p:cNvPicPr/>
          <p:nvPr/>
        </p:nvPicPr>
        <p:blipFill>
          <a:blip r:embed="rId2">
            <a:extLst>
              <a:ext uri="{BEBA8EAE-BF5A-486C-A8C5-ECC9F3942E4B}">
                <a14:imgProps xmlns:a14="http://schemas.microsoft.com/office/drawing/2010/main">
                  <a14:imgLayer r:embed="rId3">
                    <a14:imgEffect>
                      <a14:brightnessContrast contrast="43000"/>
                    </a14:imgEffect>
                  </a14:imgLayer>
                </a14:imgProps>
              </a:ext>
              <a:ext uri="{28A0092B-C50C-407E-A947-70E740481C1C}">
                <a14:useLocalDpi xmlns:a14="http://schemas.microsoft.com/office/drawing/2010/main" val="0"/>
              </a:ext>
            </a:extLst>
          </a:blip>
          <a:srcRect/>
          <a:stretch>
            <a:fillRect/>
          </a:stretch>
        </p:blipFill>
        <p:spPr bwMode="auto">
          <a:xfrm>
            <a:off x="2052917" y="1905613"/>
            <a:ext cx="3209365" cy="2393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2601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24007327"/>
              </p:ext>
            </p:extLst>
          </p:nvPr>
        </p:nvGraphicFramePr>
        <p:xfrm>
          <a:off x="173884" y="396100"/>
          <a:ext cx="6967435" cy="5550815"/>
        </p:xfrm>
        <a:graphic>
          <a:graphicData uri="http://schemas.openxmlformats.org/drawingml/2006/table">
            <a:tbl>
              <a:tblPr/>
              <a:tblGrid>
                <a:gridCol w="1898758"/>
                <a:gridCol w="731521"/>
                <a:gridCol w="426721"/>
                <a:gridCol w="426721"/>
                <a:gridCol w="365760"/>
                <a:gridCol w="3117954"/>
              </a:tblGrid>
              <a:tr h="620440">
                <a:tc rowSpan="2">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Receptive modalities*:</a:t>
                      </a:r>
                      <a:r>
                        <a:rPr lang="en-US" sz="900" kern="1200" dirty="0">
                          <a:solidFill>
                            <a:srgbClr val="7F7F7F"/>
                          </a:solidFill>
                          <a:effectLst/>
                          <a:latin typeface="Calibri"/>
                          <a:ea typeface="Calibri"/>
                          <a:cs typeface="Times New Roman"/>
                        </a:rPr>
                        <a:t>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reading</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1</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construct meaning </a:t>
                      </a:r>
                      <a:r>
                        <a:rPr lang="en-US" sz="9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9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Calibri"/>
                          <a:cs typeface="Times New Roman"/>
                        </a:rPr>
                        <a:t>8</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determine the meaning</a:t>
                      </a:r>
                      <a:r>
                        <a:rPr lang="en-US" sz="900" kern="1200" dirty="0">
                          <a:solidFill>
                            <a:srgbClr val="7F7F7F"/>
                          </a:solidFill>
                          <a:effectLst/>
                          <a:latin typeface="Calibri"/>
                          <a:ea typeface="Calibri"/>
                          <a:cs typeface="GillSansMT"/>
                        </a:rPr>
                        <a:t> of words and phrases in oral presentations and literary and informational text</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87860">
                <a:tc rowSpan="3">
                  <a:txBody>
                    <a:bodyPr/>
                    <a:lstStyle/>
                    <a:p>
                      <a:pPr marL="0" marR="0">
                        <a:lnSpc>
                          <a:spcPct val="115000"/>
                        </a:lnSpc>
                        <a:spcBef>
                          <a:spcPts val="0"/>
                        </a:spcBef>
                        <a:spcAft>
                          <a:spcPts val="0"/>
                        </a:spcAft>
                      </a:pPr>
                      <a:r>
                        <a:rPr lang="en-US" sz="2000" b="1" kern="1200" dirty="0">
                          <a:effectLst/>
                          <a:latin typeface="Calibri"/>
                          <a:ea typeface="Calibri"/>
                          <a:cs typeface="Times New Roman"/>
                        </a:rPr>
                        <a:t>Productive modalities*:</a:t>
                      </a:r>
                      <a:r>
                        <a:rPr lang="en-US" sz="2000" kern="1200" dirty="0">
                          <a:effectLst/>
                          <a:latin typeface="Calibri"/>
                          <a:ea typeface="Calibri"/>
                          <a:cs typeface="Times New Roman"/>
                        </a:rPr>
                        <a:t> </a:t>
                      </a:r>
                      <a:r>
                        <a:rPr lang="en-US" sz="1200" kern="1200" dirty="0">
                          <a:effectLst/>
                          <a:latin typeface="Calibri"/>
                          <a:ea typeface="Calibri"/>
                          <a:cs typeface="Times New Roman"/>
                        </a:rPr>
                        <a:t>Ways in which students communicate to others (e.g., speaking, writing, and drawing). Instruction and assessment of productive modalities focus on students’ communication of their own understanding or interpretation.</a:t>
                      </a:r>
                      <a:endParaRPr lang="en-US" sz="12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200" kern="1200" dirty="0">
                          <a:effectLst/>
                          <a:latin typeface="Calibri"/>
                          <a:ea typeface="Calibri"/>
                          <a:cs typeface="Times New Roman"/>
                        </a:rPr>
                        <a:t>Speaking </a:t>
                      </a:r>
                      <a:br>
                        <a:rPr lang="en-US" sz="1200" kern="1200" dirty="0">
                          <a:effectLst/>
                          <a:latin typeface="Calibri"/>
                          <a:ea typeface="Calibri"/>
                          <a:cs typeface="Times New Roman"/>
                        </a:rPr>
                      </a:br>
                      <a:r>
                        <a:rPr lang="en-US" sz="1200" kern="1200" dirty="0">
                          <a:effectLst/>
                          <a:latin typeface="Calibri"/>
                          <a:ea typeface="Calibri"/>
                          <a:cs typeface="Times New Roman"/>
                        </a:rPr>
                        <a:t>&amp;</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kern="1200" dirty="0">
                          <a:effectLst/>
                          <a:latin typeface="Calibri"/>
                          <a:ea typeface="Calibri"/>
                          <a:cs typeface="Times New Roman"/>
                        </a:rPr>
                        <a:t>Writing</a:t>
                      </a:r>
                      <a:endParaRPr lang="en-US" sz="12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dirty="0">
                          <a:effectLst/>
                          <a:latin typeface="Calibri"/>
                          <a:ea typeface="Times New Roman"/>
                          <a:cs typeface="GillSansMT"/>
                        </a:rPr>
                        <a:t>3</a:t>
                      </a:r>
                      <a:endParaRPr lang="en-US" sz="15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8113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b="1" kern="1200" dirty="0">
                          <a:effectLst/>
                          <a:latin typeface="Calibri"/>
                          <a:ea typeface="Times New Roman"/>
                          <a:cs typeface="Times New Roman"/>
                        </a:rPr>
                        <a:t>4</a:t>
                      </a:r>
                      <a:endParaRPr lang="en-US" sz="15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a:effectLst/>
                          <a:latin typeface="Calibri"/>
                          <a:ea typeface="Calibri"/>
                          <a:cs typeface="GillSansMT"/>
                        </a:rPr>
                        <a:t>construct grade-appropriate oral and written claims and support them with reasoning and evidence</a:t>
                      </a:r>
                      <a:endParaRPr lang="en-US" sz="150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7650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dirty="0">
                          <a:effectLst/>
                          <a:latin typeface="Calibri"/>
                          <a:ea typeface="Times New Roman"/>
                          <a:cs typeface="Times New Roman"/>
                        </a:rPr>
                        <a:t>7</a:t>
                      </a:r>
                      <a:endParaRPr lang="en-US" sz="15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adapt language choices to purpose, task, and audience when speaking and writing</a:t>
                      </a:r>
                      <a:endParaRPr lang="en-US" sz="15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8122">
                <a:tc rowSpan="3">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Interactive modalities*: </a:t>
                      </a:r>
                      <a:r>
                        <a:rPr lang="en-US" sz="900" kern="1200" dirty="0">
                          <a:solidFill>
                            <a:srgbClr val="7F7F7F"/>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9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00" kern="1200" dirty="0">
                          <a:solidFill>
                            <a:srgbClr val="7F7F7F"/>
                          </a:solidFill>
                          <a:effectLst/>
                          <a:latin typeface="Calibri"/>
                          <a:ea typeface="Calibri"/>
                          <a:cs typeface="Times New Roman"/>
                        </a:rPr>
                        <a:t>Listening, speaking, reading,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and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writing</a:t>
                      </a:r>
                      <a:endParaRPr lang="en-US" sz="900" dirty="0">
                        <a:effectLst/>
                        <a:latin typeface="Calibri"/>
                        <a:ea typeface="Calibri"/>
                        <a:cs typeface="Times New Roman"/>
                      </a:endParaRPr>
                    </a:p>
                  </a:txBody>
                  <a:tcPr marL="32271" marR="32271" marT="1160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GillSansMT"/>
                        </a:rPr>
                        <a:t>2</a:t>
                      </a:r>
                      <a:endParaRPr lang="en-US" sz="9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participate in grade-appropriate oral and written exchanges</a:t>
                      </a:r>
                      <a:r>
                        <a:rPr lang="en-US" sz="900" kern="1200" dirty="0">
                          <a:solidFill>
                            <a:srgbClr val="7F7F7F"/>
                          </a:solidFill>
                          <a:effectLst/>
                          <a:latin typeface="Calibri"/>
                          <a:ea typeface="Calibri"/>
                          <a:cs typeface="GillSansMT"/>
                        </a:rPr>
                        <a:t> of information, ideas, and analyses, responding to peer, audience, or reader comments and questions</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5</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conduct research and evaluate and communicate</a:t>
                      </a:r>
                      <a:r>
                        <a:rPr lang="en-US" sz="900" kern="1200" dirty="0">
                          <a:solidFill>
                            <a:srgbClr val="7F7F7F"/>
                          </a:solidFill>
                          <a:effectLst/>
                          <a:latin typeface="Calibri"/>
                          <a:ea typeface="Calibri"/>
                          <a:cs typeface="GillSansMT"/>
                        </a:rPr>
                        <a:t> findings to answer questions or solve problems</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9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6</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analyze and critique</a:t>
                      </a:r>
                      <a:r>
                        <a:rPr lang="en-US" sz="900" kern="1200" dirty="0">
                          <a:solidFill>
                            <a:srgbClr val="7F7F7F"/>
                          </a:solidFill>
                          <a:effectLst/>
                          <a:latin typeface="Calibri"/>
                          <a:ea typeface="Calibri"/>
                          <a:cs typeface="GillSansMT"/>
                        </a:rPr>
                        <a:t> the arguments of others orally and in writing</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01723654"/>
              </p:ext>
            </p:extLst>
          </p:nvPr>
        </p:nvGraphicFramePr>
        <p:xfrm>
          <a:off x="173883" y="5922271"/>
          <a:ext cx="6967433" cy="2402356"/>
        </p:xfrm>
        <a:graphic>
          <a:graphicData uri="http://schemas.openxmlformats.org/drawingml/2006/table">
            <a:tbl>
              <a:tblPr firstRow="1" firstCol="1" bandRow="1"/>
              <a:tblGrid>
                <a:gridCol w="791855"/>
                <a:gridCol w="877427"/>
                <a:gridCol w="870930"/>
                <a:gridCol w="798352"/>
                <a:gridCol w="1016084"/>
                <a:gridCol w="1088661"/>
                <a:gridCol w="1524124"/>
              </a:tblGrid>
              <a:tr h="584765">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Standard</a:t>
                      </a:r>
                      <a:endParaRPr lang="en-US" sz="14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in </a:t>
                      </a:r>
                      <a:r>
                        <a:rPr lang="en-US" sz="1700" b="1" dirty="0" smtClean="0">
                          <a:solidFill>
                            <a:srgbClr val="000000"/>
                          </a:solidFill>
                          <a:effectLst/>
                          <a:latin typeface="Calibri"/>
                          <a:ea typeface="Times New Roman"/>
                          <a:cs typeface="Times New Roman"/>
                        </a:rPr>
                        <a:t>1</a:t>
                      </a:r>
                      <a:r>
                        <a:rPr lang="en-US" sz="1700" b="1" baseline="30000" dirty="0" smtClean="0">
                          <a:solidFill>
                            <a:srgbClr val="000000"/>
                          </a:solidFill>
                          <a:effectLst/>
                          <a:latin typeface="Calibri"/>
                          <a:ea typeface="Times New Roman"/>
                          <a:cs typeface="Times New Roman"/>
                        </a:rPr>
                        <a:t>st</a:t>
                      </a:r>
                      <a:r>
                        <a:rPr lang="en-US" sz="1700" b="1" dirty="0" smtClean="0">
                          <a:solidFill>
                            <a:srgbClr val="000000"/>
                          </a:solidFill>
                          <a:effectLst/>
                          <a:latin typeface="Calibri"/>
                          <a:ea typeface="Times New Roman"/>
                          <a:cs typeface="Times New Roman"/>
                        </a:rPr>
                        <a:t> Grade </a:t>
                      </a:r>
                      <a:r>
                        <a:rPr lang="en-US" sz="1700" b="1" dirty="0">
                          <a:solidFill>
                            <a:srgbClr val="000000"/>
                          </a:solidFill>
                          <a:effectLst/>
                          <a:latin typeface="Calibri"/>
                          <a:ea typeface="Times New Roman"/>
                          <a:cs typeface="Times New Roman"/>
                        </a:rPr>
                        <a:t>can . . . </a:t>
                      </a:r>
                      <a:endParaRPr lang="en-US" sz="17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4798">
                <a:tc rowSpan="2">
                  <a:txBody>
                    <a:bodyPr/>
                    <a:lstStyle/>
                    <a:p>
                      <a:pPr marL="0" marR="0" algn="ctr">
                        <a:lnSpc>
                          <a:spcPct val="115000"/>
                        </a:lnSpc>
                        <a:spcBef>
                          <a:spcPts val="0"/>
                        </a:spcBef>
                        <a:spcAft>
                          <a:spcPts val="0"/>
                        </a:spcAft>
                      </a:pPr>
                      <a:r>
                        <a:rPr lang="en-US" sz="30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900" b="1" dirty="0">
                          <a:effectLst/>
                          <a:latin typeface="Calibri"/>
                          <a:ea typeface="Times New Roman"/>
                          <a:cs typeface="Times New Roman"/>
                        </a:rPr>
                        <a:t>…construct grade-appropriate oral and written claims and support them with reasoning and evidence. </a:t>
                      </a:r>
                      <a:endParaRPr lang="en-US" sz="9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a:t>
                      </a:r>
                      <a:endParaRPr lang="en-US" sz="20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2</a:t>
                      </a:r>
                      <a:endParaRPr lang="en-US" sz="2000" dirty="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3</a:t>
                      </a:r>
                      <a:endParaRPr lang="en-US" sz="200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4</a:t>
                      </a:r>
                      <a:endParaRPr lang="en-US" sz="200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5</a:t>
                      </a:r>
                      <a:endParaRPr lang="en-US" sz="2000" dirty="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35134">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…express </a:t>
                      </a:r>
                      <a:r>
                        <a:rPr lang="en-US" sz="900" dirty="0" smtClean="0">
                          <a:solidFill>
                            <a:srgbClr val="000000"/>
                          </a:solidFill>
                          <a:effectLst/>
                          <a:latin typeface="Calibri"/>
                          <a:ea typeface="Times New Roman"/>
                          <a:cs typeface="Times New Roman"/>
                        </a:rPr>
                        <a:t>a preference or opinion about </a:t>
                      </a:r>
                      <a:r>
                        <a:rPr lang="en-US" sz="900" dirty="0">
                          <a:solidFill>
                            <a:srgbClr val="000000"/>
                          </a:solidFill>
                          <a:effectLst/>
                          <a:latin typeface="Calibri"/>
                          <a:ea typeface="Times New Roman"/>
                          <a:cs typeface="Times New Roman"/>
                        </a:rPr>
                        <a:t>a familiar topic. </a:t>
                      </a: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900" dirty="0" smtClean="0">
                          <a:solidFill>
                            <a:srgbClr val="000000"/>
                          </a:solidFill>
                          <a:effectLst/>
                          <a:latin typeface="Calibri"/>
                          <a:ea typeface="Times New Roman"/>
                          <a:cs typeface="Times New Roman"/>
                        </a:rPr>
                        <a:t>…express an opinion about a familiar topic. </a:t>
                      </a: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an opinion about a familiar topic or story, &amp; give a reason for the opinion.</a:t>
                      </a:r>
                      <a:r>
                        <a:rPr lang="en-US" sz="900" b="0" dirty="0" smtClean="0">
                          <a:effectLst/>
                        </a:rPr>
                        <a:t/>
                      </a:r>
                      <a:br>
                        <a:rPr lang="en-US" sz="900" b="0" dirty="0" smtClean="0">
                          <a:effectLst/>
                        </a:rPr>
                      </a:b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texts &amp; topics, &amp; give a reason for the opinion. </a:t>
                      </a:r>
                      <a:r>
                        <a:rPr lang="en-US" sz="900" b="0" dirty="0" smtClean="0">
                          <a:effectLst/>
                        </a:rPr>
                        <a:t/>
                      </a:r>
                      <a:br>
                        <a:rPr lang="en-US" sz="900" b="0" dirty="0" smtClean="0">
                          <a:effectLst/>
                        </a:rPr>
                      </a:b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texts &amp; topics, introducing the topic &amp; giving a reason for the opinion, &amp; providing a sense of closure.</a:t>
                      </a: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68241" y="8153400"/>
            <a:ext cx="7141316" cy="1011359"/>
          </a:xfrm>
          <a:prstGeom prst="rect">
            <a:avLst/>
          </a:prstGeom>
          <a:solidFill>
            <a:schemeClr val="bg1"/>
          </a:solidFill>
        </p:spPr>
        <p:txBody>
          <a:bodyPr wrap="square" lIns="87179" tIns="43589" rIns="87179" bIns="43589">
            <a:spAutoFit/>
          </a:bodyPr>
          <a:lstStyle/>
          <a:p>
            <a:r>
              <a:rPr lang="en-US" sz="10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01307" y="29057"/>
            <a:ext cx="7040009" cy="380417"/>
          </a:xfrm>
          <a:prstGeom prst="rect">
            <a:avLst/>
          </a:prstGeom>
        </p:spPr>
        <p:txBody>
          <a:bodyPr wrap="square" lIns="87179" tIns="43589" rIns="87179" bIns="43589">
            <a:spAutoFit/>
          </a:bodyPr>
          <a:lstStyle/>
          <a:p>
            <a:pPr algn="ctr"/>
            <a:r>
              <a:rPr lang="en-US" b="1" i="1" dirty="0"/>
              <a:t>ELP </a:t>
            </a:r>
            <a:r>
              <a:rPr lang="en-US" b="1" i="1" dirty="0" smtClean="0"/>
              <a:t>1</a:t>
            </a:r>
            <a:r>
              <a:rPr lang="en-US" b="1" i="1" baseline="30000" dirty="0" smtClean="0"/>
              <a:t>st</a:t>
            </a:r>
            <a:r>
              <a:rPr lang="en-US" b="1" i="1" dirty="0" smtClean="0"/>
              <a:t> Grade Band Standards </a:t>
            </a:r>
            <a:r>
              <a:rPr lang="en-US" b="1" i="1" dirty="0"/>
              <a:t>Organized by </a:t>
            </a:r>
            <a:r>
              <a:rPr lang="en-US" b="1" i="1" dirty="0" smtClean="0"/>
              <a:t>Modality</a:t>
            </a:r>
          </a:p>
        </p:txBody>
      </p:sp>
      <p:sp>
        <p:nvSpPr>
          <p:cNvPr id="6" name="TextBox 5"/>
          <p:cNvSpPr txBox="1"/>
          <p:nvPr/>
        </p:nvSpPr>
        <p:spPr>
          <a:xfrm>
            <a:off x="136296" y="9144000"/>
            <a:ext cx="3597504" cy="215444"/>
          </a:xfrm>
          <a:prstGeom prst="rect">
            <a:avLst/>
          </a:prstGeom>
          <a:noFill/>
        </p:spPr>
        <p:txBody>
          <a:bodyPr wrap="square" rtlCol="0">
            <a:spAutoFit/>
          </a:bodyPr>
          <a:lstStyle/>
          <a:p>
            <a:r>
              <a:rPr lang="en-US" sz="800" b="1" i="1" dirty="0" smtClean="0"/>
              <a:t>Oregon ELP Standards Aligned with Performance Task, 2014; Arcema Tovar</a:t>
            </a:r>
            <a:endParaRPr lang="en-US" sz="800" b="1" i="1" dirty="0"/>
          </a:p>
        </p:txBody>
      </p:sp>
    </p:spTree>
    <p:extLst>
      <p:ext uri="{BB962C8B-B14F-4D97-AF65-F5344CB8AC3E}">
        <p14:creationId xmlns:p14="http://schemas.microsoft.com/office/powerpoint/2010/main" val="201971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52967119"/>
              </p:ext>
            </p:extLst>
          </p:nvPr>
        </p:nvGraphicFramePr>
        <p:xfrm>
          <a:off x="246459" y="86656"/>
          <a:ext cx="6894854" cy="8915983"/>
        </p:xfrm>
        <a:graphic>
          <a:graphicData uri="http://schemas.openxmlformats.org/drawingml/2006/table">
            <a:tbl>
              <a:tblPr/>
              <a:tblGrid>
                <a:gridCol w="362889"/>
                <a:gridCol w="455205"/>
                <a:gridCol w="2634531"/>
                <a:gridCol w="859691"/>
                <a:gridCol w="859691"/>
                <a:gridCol w="779961"/>
                <a:gridCol w="526907"/>
                <a:gridCol w="415979"/>
              </a:tblGrid>
              <a:tr h="229163">
                <a:tc gridSpan="8">
                  <a:txBody>
                    <a:bodyPr/>
                    <a:lstStyle/>
                    <a:p>
                      <a:pPr algn="l" fontAlgn="ctr"/>
                      <a:r>
                        <a:rPr lang="en-US" sz="1300" b="1" i="0" u="none" strike="noStrike" dirty="0" smtClean="0">
                          <a:solidFill>
                            <a:srgbClr val="000000"/>
                          </a:solidFill>
                          <a:latin typeface="Calibri"/>
                        </a:rPr>
                        <a:t>Opinion Writing  </a:t>
                      </a:r>
                      <a:r>
                        <a:rPr lang="en-US" sz="1300" b="1" i="0" u="none" strike="noStrike" dirty="0" smtClean="0">
                          <a:solidFill>
                            <a:srgbClr val="000000"/>
                          </a:solidFill>
                          <a:latin typeface="Calibri"/>
                        </a:rPr>
                        <a:t>CFA</a:t>
                      </a:r>
                      <a:endParaRPr lang="en-US" sz="13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4927">
                <a:tc gridSpan="3">
                  <a:txBody>
                    <a:bodyPr/>
                    <a:lstStyle/>
                    <a:p>
                      <a:pPr algn="l" fontAlgn="t"/>
                      <a:r>
                        <a:rPr lang="en-US" sz="11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sngStrike" dirty="0">
                        <a:solidFill>
                          <a:srgbClr val="FFC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085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3231">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0831">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510">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0831">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0957">
                <a:tc>
                  <a:txBody>
                    <a:bodyPr/>
                    <a:lstStyle/>
                    <a:p>
                      <a:pPr algn="ctr" fontAlgn="ctr"/>
                      <a:r>
                        <a:rPr lang="en-US" sz="10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07250" y="676152"/>
            <a:ext cx="145150" cy="13213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05894" y="834440"/>
            <a:ext cx="154773" cy="133445"/>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06825" y="980552"/>
            <a:ext cx="150231" cy="12705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07006" y="1127368"/>
            <a:ext cx="150231" cy="129171"/>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575866" y="698198"/>
            <a:ext cx="544652" cy="1243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576048" y="845015"/>
            <a:ext cx="544652" cy="12571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578209" y="989186"/>
            <a:ext cx="544652" cy="1243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583066" y="1136004"/>
            <a:ext cx="544652" cy="12157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391616" y="540624"/>
            <a:ext cx="569174" cy="1272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187328" y="681331"/>
            <a:ext cx="307936" cy="131261"/>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180900" y="839711"/>
            <a:ext cx="311076" cy="13369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181831" y="984693"/>
            <a:ext cx="308034" cy="136657"/>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182012" y="1132638"/>
            <a:ext cx="308034" cy="13369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059801" y="542916"/>
            <a:ext cx="659896" cy="1150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3283575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aphicFrame>
        <p:nvGraphicFramePr>
          <p:cNvPr id="108" name="Shape 108"/>
          <p:cNvGraphicFramePr/>
          <p:nvPr/>
        </p:nvGraphicFramePr>
        <p:xfrm>
          <a:off x="116535" y="983364"/>
          <a:ext cx="7071342" cy="7239769"/>
        </p:xfrm>
        <a:graphic>
          <a:graphicData uri="http://schemas.openxmlformats.org/drawingml/2006/table">
            <a:tbl>
              <a:tblPr>
                <a:noFill/>
              </a:tblPr>
              <a:tblGrid>
                <a:gridCol w="757129"/>
                <a:gridCol w="1233812"/>
                <a:gridCol w="1233812"/>
                <a:gridCol w="1326918"/>
                <a:gridCol w="1219200"/>
                <a:gridCol w="1300471"/>
              </a:tblGrid>
              <a:tr h="371438">
                <a:tc row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Score</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Organization</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Conventions</a:t>
                      </a:r>
                    </a:p>
                    <a:p>
                      <a:pPr marL="0" marR="0" lvl="0" indent="0" algn="ctr" rtl="0">
                        <a:lnSpc>
                          <a:spcPct val="115000"/>
                        </a:lnSpc>
                        <a:spcBef>
                          <a:spcPts val="0"/>
                        </a:spcBef>
                        <a:spcAft>
                          <a:spcPts val="0"/>
                        </a:spcAft>
                        <a:buSzPct val="25000"/>
                        <a:buNone/>
                      </a:pPr>
                      <a:r>
                        <a:rPr lang="en-US" sz="600" b="1" i="1" u="sng">
                          <a:solidFill>
                            <a:schemeClr val="dk1"/>
                          </a:solidFill>
                          <a:latin typeface="Calibri"/>
                          <a:ea typeface="Calibri"/>
                          <a:cs typeface="Calibri"/>
                          <a:sym typeface="Calibri"/>
                        </a:rPr>
                        <a:t>CCSS and Report Card Alignment</a:t>
                      </a:r>
                    </a:p>
                    <a:p>
                      <a:pPr marL="0" marR="0" lvl="0" indent="0" algn="ctr" rtl="0">
                        <a:lnSpc>
                          <a:spcPct val="115000"/>
                        </a:lnSpc>
                        <a:spcBef>
                          <a:spcPts val="0"/>
                        </a:spcBef>
                        <a:spcAft>
                          <a:spcPts val="0"/>
                        </a:spcAft>
                        <a:buSzPct val="25000"/>
                        <a:buNone/>
                      </a:pPr>
                      <a:r>
                        <a:rPr lang="en-US" sz="600" b="1">
                          <a:latin typeface="Calibri"/>
                          <a:ea typeface="Calibri"/>
                          <a:cs typeface="Calibri"/>
                          <a:sym typeface="Calibri"/>
                        </a:rPr>
                        <a:t>Conventions:</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Kinder</a:t>
                      </a:r>
                      <a:r>
                        <a:rPr lang="en-US" sz="600" b="1">
                          <a:latin typeface="Calibri"/>
                          <a:ea typeface="Calibri"/>
                          <a:cs typeface="Calibri"/>
                          <a:sym typeface="Calibri"/>
                        </a:rPr>
                        <a:t>-L.K.1a, L.K.2a, &amp; L.K.2d </a:t>
                      </a:r>
                      <a:r>
                        <a:rPr lang="en-US" sz="600" b="1" u="sng">
                          <a:latin typeface="Calibri"/>
                          <a:ea typeface="Calibri"/>
                          <a:cs typeface="Calibri"/>
                          <a:sym typeface="Calibri"/>
                        </a:rPr>
                        <a:t>1st</a:t>
                      </a:r>
                      <a:r>
                        <a:rPr lang="en-US" sz="600" b="1">
                          <a:latin typeface="Calibri"/>
                          <a:ea typeface="Calibri"/>
                          <a:cs typeface="Calibri"/>
                          <a:sym typeface="Calibri"/>
                        </a:rPr>
                        <a:t>-L.1.1a, L.1.2</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2nd</a:t>
                      </a:r>
                      <a:r>
                        <a:rPr lang="en-US" sz="600" b="1">
                          <a:latin typeface="Calibri"/>
                          <a:ea typeface="Calibri"/>
                          <a:cs typeface="Calibri"/>
                          <a:sym typeface="Calibri"/>
                        </a:rPr>
                        <a:t>-L.2.2</a:t>
                      </a:r>
                    </a:p>
                    <a:p>
                      <a:pPr marL="0" marR="0" lvl="0" indent="0" algn="ctr" rtl="0">
                        <a:lnSpc>
                          <a:spcPct val="115000"/>
                        </a:lnSpc>
                        <a:spcBef>
                          <a:spcPts val="0"/>
                        </a:spcBef>
                        <a:spcAft>
                          <a:spcPts val="0"/>
                        </a:spcAft>
                        <a:buNone/>
                      </a:pPr>
                      <a:endParaRPr sz="600" b="1">
                        <a:latin typeface="Calibri"/>
                        <a:ea typeface="Calibri"/>
                        <a:cs typeface="Calibri"/>
                        <a:sym typeface="Calibri"/>
                      </a:endParaRP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1003762">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t>
                      </a:r>
                    </a:p>
                    <a:p>
                      <a:pPr marL="0" marR="0" lvl="0" indent="0" algn="ctr" rtl="0">
                        <a:lnSpc>
                          <a:spcPct val="115000"/>
                        </a:lnSpc>
                        <a:spcBef>
                          <a:spcPts val="0"/>
                        </a:spcBef>
                        <a:spcAft>
                          <a:spcPts val="0"/>
                        </a:spcAft>
                        <a:buSzPct val="25000"/>
                        <a:buNone/>
                      </a:pPr>
                      <a:r>
                        <a:rPr lang="en-US" sz="600" b="1" i="1" u="sng">
                          <a:latin typeface="Calibri"/>
                          <a:ea typeface="Calibri"/>
                          <a:cs typeface="Calibri"/>
                          <a:sym typeface="Calibri"/>
                        </a:rPr>
                        <a:t>CCSS and Report Card Alignment</a:t>
                      </a:r>
                    </a:p>
                    <a:p>
                      <a:pPr marL="0" marR="0" lvl="0" indent="0" algn="ctr" rtl="0">
                        <a:lnSpc>
                          <a:spcPct val="115000"/>
                        </a:lnSpc>
                        <a:spcBef>
                          <a:spcPts val="0"/>
                        </a:spcBef>
                        <a:spcAft>
                          <a:spcPts val="0"/>
                        </a:spcAft>
                        <a:buSzPct val="25000"/>
                        <a:buNone/>
                      </a:pPr>
                      <a:r>
                        <a:rPr lang="en-US" sz="600" b="1">
                          <a:latin typeface="Calibri"/>
                          <a:ea typeface="Calibri"/>
                          <a:cs typeface="Calibri"/>
                          <a:sym typeface="Calibri"/>
                        </a:rPr>
                        <a:t>Text Types &amp; Purposes:</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Kinder</a:t>
                      </a:r>
                      <a:r>
                        <a:rPr lang="en-US" sz="600" b="1">
                          <a:latin typeface="Calibri"/>
                          <a:ea typeface="Calibri"/>
                          <a:cs typeface="Calibri"/>
                          <a:sym typeface="Calibri"/>
                        </a:rPr>
                        <a:t>-W.K.1</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1st</a:t>
                      </a:r>
                      <a:r>
                        <a:rPr lang="en-US" sz="600" b="1">
                          <a:latin typeface="Calibri"/>
                          <a:ea typeface="Calibri"/>
                          <a:cs typeface="Calibri"/>
                          <a:sym typeface="Calibri"/>
                        </a:rPr>
                        <a:t>-W.1.1.1-4</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2nd</a:t>
                      </a:r>
                      <a:r>
                        <a:rPr lang="en-US" sz="600" b="1">
                          <a:latin typeface="Calibri"/>
                          <a:ea typeface="Calibri"/>
                          <a:cs typeface="Calibri"/>
                          <a:sym typeface="Calibri"/>
                        </a:rPr>
                        <a:t>-W.2.1.1-4</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EFEFEF"/>
                    </a:solidFill>
                  </a:tcPr>
                </a:tc>
                <a:tc>
                  <a:txBody>
                    <a:bodyPr/>
                    <a:lstStyle/>
                    <a:p>
                      <a:pPr marL="0" marR="0" lvl="0" indent="0" algn="ctr" rtl="0">
                        <a:spcBef>
                          <a:spcPts val="0"/>
                        </a:spcBef>
                        <a:buSzPct val="25000"/>
                        <a:buNone/>
                      </a:pPr>
                      <a:r>
                        <a:rPr lang="en-US" sz="1100" b="1" u="none" strike="noStrike" cap="none" baseline="0">
                          <a:latin typeface="Calibri"/>
                          <a:ea typeface="Calibri"/>
                          <a:cs typeface="Calibri"/>
                          <a:sym typeface="Calibri"/>
                        </a:rPr>
                        <a:t>Organization</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marL="0" marR="0" lvl="0" indent="0" algn="ctr" rtl="0">
                        <a:spcBef>
                          <a:spcPts val="0"/>
                        </a:spcBef>
                        <a:buSzPct val="25000"/>
                        <a:buNone/>
                      </a:pPr>
                      <a:r>
                        <a:rPr lang="en-US" sz="600" b="1">
                          <a:latin typeface="Calibri"/>
                          <a:ea typeface="Calibri"/>
                          <a:cs typeface="Calibri"/>
                          <a:sym typeface="Calibri"/>
                        </a:rPr>
                        <a:t>Text Types &amp; Purposes:</a:t>
                      </a:r>
                    </a:p>
                    <a:p>
                      <a:pPr marL="0" marR="0" lvl="0" indent="0" algn="ctr" rtl="0">
                        <a:spcBef>
                          <a:spcPts val="0"/>
                        </a:spcBef>
                        <a:buSzPct val="25000"/>
                        <a:buNone/>
                      </a:pPr>
                      <a:r>
                        <a:rPr lang="en-US" sz="600" b="1" u="sng">
                          <a:latin typeface="Calibri"/>
                          <a:ea typeface="Calibri"/>
                          <a:cs typeface="Calibri"/>
                          <a:sym typeface="Calibri"/>
                        </a:rPr>
                        <a:t>Kinder</a:t>
                      </a:r>
                      <a:r>
                        <a:rPr lang="en-US" sz="600" b="1">
                          <a:latin typeface="Calibri"/>
                          <a:ea typeface="Calibri"/>
                          <a:cs typeface="Calibri"/>
                          <a:sym typeface="Calibri"/>
                        </a:rPr>
                        <a:t>-none</a:t>
                      </a:r>
                    </a:p>
                    <a:p>
                      <a:pPr marL="0" marR="0" lvl="0" indent="0" algn="ctr" rtl="0">
                        <a:spcBef>
                          <a:spcPts val="0"/>
                        </a:spcBef>
                        <a:buSzPct val="25000"/>
                        <a:buNone/>
                      </a:pPr>
                      <a:r>
                        <a:rPr lang="en-US" sz="600" b="1" u="sng">
                          <a:latin typeface="Calibri"/>
                          <a:ea typeface="Calibri"/>
                          <a:cs typeface="Calibri"/>
                          <a:sym typeface="Calibri"/>
                        </a:rPr>
                        <a:t>1st</a:t>
                      </a:r>
                      <a:r>
                        <a:rPr lang="en-US" sz="600" b="1">
                          <a:latin typeface="Calibri"/>
                          <a:ea typeface="Calibri"/>
                          <a:cs typeface="Calibri"/>
                          <a:sym typeface="Calibri"/>
                        </a:rPr>
                        <a:t>-W.1.1.5</a:t>
                      </a:r>
                    </a:p>
                    <a:p>
                      <a:pPr marL="0" marR="0" lvl="0" indent="0" algn="ctr" rtl="0">
                        <a:spcBef>
                          <a:spcPts val="0"/>
                        </a:spcBef>
                        <a:buSzPct val="25000"/>
                        <a:buNone/>
                      </a:pPr>
                      <a:r>
                        <a:rPr lang="en-US" sz="600" b="1" u="sng">
                          <a:latin typeface="Calibri"/>
                          <a:ea typeface="Calibri"/>
                          <a:cs typeface="Calibri"/>
                          <a:sym typeface="Calibri"/>
                        </a:rPr>
                        <a:t>2nd</a:t>
                      </a:r>
                      <a:r>
                        <a:rPr lang="en-US" sz="600" b="1">
                          <a:latin typeface="Calibri"/>
                          <a:ea typeface="Calibri"/>
                          <a:cs typeface="Calibri"/>
                          <a:sym typeface="Calibri"/>
                        </a:rPr>
                        <a:t>-W.2.1.4-5</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marL="0" marR="0" lvl="0" indent="0" algn="ctr" rtl="0">
                        <a:lnSpc>
                          <a:spcPct val="115000"/>
                        </a:lnSpc>
                        <a:spcBef>
                          <a:spcPts val="0"/>
                        </a:spcBef>
                        <a:spcAft>
                          <a:spcPts val="0"/>
                        </a:spcAft>
                        <a:buSzPct val="25000"/>
                        <a:buNone/>
                      </a:pPr>
                      <a:r>
                        <a:rPr lang="en-US" sz="600" b="1">
                          <a:latin typeface="Calibri"/>
                          <a:ea typeface="Calibri"/>
                          <a:cs typeface="Calibri"/>
                          <a:sym typeface="Calibri"/>
                        </a:rPr>
                        <a:t>Text Types &amp; Purposes/Production and Distribution of Writing:</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Kinder</a:t>
                      </a:r>
                      <a:r>
                        <a:rPr lang="en-US" sz="600" b="1">
                          <a:latin typeface="Calibri"/>
                          <a:ea typeface="Calibri"/>
                          <a:cs typeface="Calibri"/>
                          <a:sym typeface="Calibri"/>
                        </a:rPr>
                        <a:t>-W.K.1.3</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1st</a:t>
                      </a:r>
                      <a:r>
                        <a:rPr lang="en-US" sz="600" b="1">
                          <a:latin typeface="Calibri"/>
                          <a:ea typeface="Calibri"/>
                          <a:cs typeface="Calibri"/>
                          <a:sym typeface="Calibri"/>
                        </a:rPr>
                        <a:t>-W.1.1.4 &amp; W.1.5.2</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2nd</a:t>
                      </a:r>
                      <a:r>
                        <a:rPr lang="en-US" sz="600" b="1">
                          <a:latin typeface="Calibri"/>
                          <a:ea typeface="Calibri"/>
                          <a:cs typeface="Calibri"/>
                          <a:sym typeface="Calibri"/>
                        </a:rPr>
                        <a:t>-W.2.1.4</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Language and Vocabulary</a:t>
                      </a:r>
                    </a:p>
                    <a:p>
                      <a:pPr marL="0" marR="0" lvl="0" indent="0" algn="ctr" rtl="0">
                        <a:lnSpc>
                          <a:spcPct val="115000"/>
                        </a:lnSpc>
                        <a:spcBef>
                          <a:spcPts val="0"/>
                        </a:spcBef>
                        <a:spcAft>
                          <a:spcPts val="0"/>
                        </a:spcAft>
                        <a:buSzPct val="25000"/>
                        <a:buNone/>
                      </a:pPr>
                      <a:r>
                        <a:rPr lang="en-US" sz="600" b="1" i="1" u="sng">
                          <a:solidFill>
                            <a:schemeClr val="dk1"/>
                          </a:solidFill>
                          <a:latin typeface="Calibri"/>
                          <a:ea typeface="Calibri"/>
                          <a:cs typeface="Calibri"/>
                          <a:sym typeface="Calibri"/>
                        </a:rPr>
                        <a:t>CCSS and Report Card Alignment</a:t>
                      </a:r>
                    </a:p>
                    <a:p>
                      <a:pPr marL="0" marR="0" lvl="0" indent="0" algn="ctr" rtl="0">
                        <a:lnSpc>
                          <a:spcPct val="115000"/>
                        </a:lnSpc>
                        <a:spcBef>
                          <a:spcPts val="0"/>
                        </a:spcBef>
                        <a:spcAft>
                          <a:spcPts val="0"/>
                        </a:spcAft>
                        <a:buSzPct val="25000"/>
                        <a:buNone/>
                      </a:pPr>
                      <a:r>
                        <a:rPr lang="en-US" sz="600" b="1">
                          <a:latin typeface="Calibri"/>
                          <a:ea typeface="Calibri"/>
                          <a:cs typeface="Calibri"/>
                          <a:sym typeface="Calibri"/>
                        </a:rPr>
                        <a:t>Conventions &amp; Vocab.  Acquisition: </a:t>
                      </a:r>
                      <a:r>
                        <a:rPr lang="en-US" sz="600" b="1" u="sng">
                          <a:latin typeface="Calibri"/>
                          <a:ea typeface="Calibri"/>
                          <a:cs typeface="Calibri"/>
                          <a:sym typeface="Calibri"/>
                        </a:rPr>
                        <a:t>Kinder</a:t>
                      </a:r>
                      <a:r>
                        <a:rPr lang="en-US" sz="600" b="1">
                          <a:latin typeface="Calibri"/>
                          <a:ea typeface="Calibri"/>
                          <a:cs typeface="Calibri"/>
                          <a:sym typeface="Calibri"/>
                        </a:rPr>
                        <a:t>-L.K.1b-f &amp; L.K.6</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1st</a:t>
                      </a:r>
                      <a:r>
                        <a:rPr lang="en-US" sz="600" b="1">
                          <a:latin typeface="Calibri"/>
                          <a:ea typeface="Calibri"/>
                          <a:cs typeface="Calibri"/>
                          <a:sym typeface="Calibri"/>
                        </a:rPr>
                        <a:t>-L.1.1b-j &amp; L.1.6</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2nd</a:t>
                      </a:r>
                      <a:r>
                        <a:rPr lang="en-US" sz="600" b="1">
                          <a:latin typeface="Calibri"/>
                          <a:ea typeface="Calibri"/>
                          <a:cs typeface="Calibri"/>
                          <a:sym typeface="Calibri"/>
                        </a:rPr>
                        <a:t>-L.2.1 &amp; L.2.6</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253223">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(E)</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53975" marR="0" lvl="0" indent="-3175" algn="l" rtl="0">
                        <a:spcBef>
                          <a:spcPts val="0"/>
                        </a:spcBef>
                        <a:buSzPct val="25000"/>
                        <a:buNone/>
                      </a:pPr>
                      <a:r>
                        <a:rPr lang="en-US" sz="900" u="none" strike="noStrike" cap="none" baseline="0">
                          <a:latin typeface="Calibri"/>
                          <a:ea typeface="Calibri"/>
                          <a:cs typeface="Calibri"/>
                          <a:sym typeface="Calibri"/>
                        </a:rPr>
                        <a:t>Uses a combination of</a:t>
                      </a:r>
                    </a:p>
                    <a:p>
                      <a:pPr marL="53975" marR="0" lvl="0" indent="-3175" algn="l" rtl="0">
                        <a:spcBef>
                          <a:spcPts val="0"/>
                        </a:spcBef>
                        <a:buSzPct val="25000"/>
                        <a:buNone/>
                      </a:pPr>
                      <a:r>
                        <a:rPr lang="en-US" sz="900" u="none" strike="noStrike" cap="none" baseline="0">
                          <a:latin typeface="Calibri"/>
                          <a:ea typeface="Calibri"/>
                          <a:cs typeface="Calibri"/>
                          <a:sym typeface="Calibri"/>
                        </a:rPr>
                        <a:t>drawing, dictation, &amp;</a:t>
                      </a:r>
                    </a:p>
                    <a:p>
                      <a:pPr marL="53975" marR="0" lvl="0" indent="-3175" algn="l" rtl="0">
                        <a:spcBef>
                          <a:spcPts val="0"/>
                        </a:spcBef>
                        <a:buSzPct val="25000"/>
                        <a:buNone/>
                      </a:pPr>
                      <a:r>
                        <a:rPr lang="en-US" sz="900" u="none" strike="noStrike" cap="none" baseline="0">
                          <a:latin typeface="Calibri"/>
                          <a:ea typeface="Calibri"/>
                          <a:cs typeface="Calibri"/>
                          <a:sym typeface="Calibri"/>
                        </a:rPr>
                        <a:t>writing (K) to compose</a:t>
                      </a:r>
                    </a:p>
                    <a:p>
                      <a:pPr marL="53975" marR="0" lvl="0" indent="-3175" algn="l" rtl="0">
                        <a:spcBef>
                          <a:spcPts val="0"/>
                        </a:spcBef>
                        <a:buSzPct val="25000"/>
                        <a:buNone/>
                      </a:pPr>
                      <a:r>
                        <a:rPr lang="en-US" sz="900" u="none" strike="noStrike" cap="none" baseline="0">
                          <a:latin typeface="Calibri"/>
                          <a:ea typeface="Calibri"/>
                          <a:cs typeface="Calibri"/>
                          <a:sym typeface="Calibri"/>
                        </a:rPr>
                        <a:t>Explains something</a:t>
                      </a:r>
                    </a:p>
                    <a:p>
                      <a:pPr marL="53975" marR="0" lvl="0" indent="-3175" algn="l" rtl="0">
                        <a:spcBef>
                          <a:spcPts val="0"/>
                        </a:spcBef>
                        <a:buSzPct val="25000"/>
                        <a:buNone/>
                      </a:pPr>
                      <a:r>
                        <a:rPr lang="en-US" sz="900" u="none" strike="noStrike" cap="none" baseline="0">
                          <a:latin typeface="Calibri"/>
                          <a:ea typeface="Calibri"/>
                          <a:cs typeface="Calibri"/>
                          <a:sym typeface="Calibri"/>
                        </a:rPr>
                        <a:t>more about the topic</a:t>
                      </a:r>
                    </a:p>
                    <a:p>
                      <a:pPr marL="53975" marR="0" lvl="0" indent="-3175" algn="l" rtl="0">
                        <a:spcBef>
                          <a:spcPts val="0"/>
                        </a:spcBef>
                        <a:buSzPct val="25000"/>
                        <a:buNone/>
                      </a:pPr>
                      <a:r>
                        <a:rPr lang="en-US" sz="900" u="none" strike="noStrike" cap="none" baseline="0">
                          <a:latin typeface="Calibri"/>
                          <a:ea typeface="Calibri"/>
                          <a:cs typeface="Calibri"/>
                          <a:sym typeface="Calibri"/>
                        </a:rPr>
                        <a:t>OR</a:t>
                      </a:r>
                    </a:p>
                    <a:p>
                      <a:pPr marL="53975" marR="0" lvl="0" indent="-3175" algn="l" rtl="0">
                        <a:spcBef>
                          <a:spcPts val="0"/>
                        </a:spcBef>
                        <a:buSzPct val="25000"/>
                        <a:buNone/>
                      </a:pPr>
                      <a:r>
                        <a:rPr lang="en-US" sz="900" u="none" strike="noStrike" cap="none" baseline="0">
                          <a:latin typeface="Calibri"/>
                          <a:ea typeface="Calibri"/>
                          <a:cs typeface="Calibri"/>
                          <a:sym typeface="Calibri"/>
                        </a:rPr>
                        <a:t>A connection is made</a:t>
                      </a:r>
                    </a:p>
                    <a:p>
                      <a:pPr marL="53975" marR="0" lvl="0" indent="-3175" algn="l" rtl="0">
                        <a:spcBef>
                          <a:spcPts val="0"/>
                        </a:spcBef>
                        <a:buSzPct val="25000"/>
                        <a:buNone/>
                      </a:pPr>
                      <a:r>
                        <a:rPr lang="en-US" sz="900" u="none" strike="noStrike" cap="none" baseline="0">
                          <a:latin typeface="Calibri"/>
                          <a:ea typeface="Calibri"/>
                          <a:cs typeface="Calibri"/>
                          <a:sym typeface="Calibri"/>
                        </a:rPr>
                        <a:t>between topic &amp;</a:t>
                      </a:r>
                    </a:p>
                    <a:p>
                      <a:pPr marL="53975" marR="0" lvl="0" indent="-3175" algn="l" rtl="0">
                        <a:spcBef>
                          <a:spcPts val="0"/>
                        </a:spcBef>
                        <a:buSzPct val="25000"/>
                        <a:buNone/>
                      </a:pPr>
                      <a:r>
                        <a:rPr lang="en-US" sz="900" u="none" strike="noStrike" cap="none" baseline="0">
                          <a:latin typeface="Calibri"/>
                          <a:ea typeface="Calibri"/>
                          <a:cs typeface="Calibri"/>
                          <a:sym typeface="Calibri"/>
                        </a:rPr>
                        <a:t>broader idea(s)</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Intro, body, and</a:t>
                      </a:r>
                    </a:p>
                    <a:p>
                      <a:pPr marL="0" marR="0" lvl="0" indent="0" algn="l" rtl="0">
                        <a:spcBef>
                          <a:spcPts val="0"/>
                        </a:spcBef>
                        <a:buSzPct val="25000"/>
                        <a:buNone/>
                      </a:pPr>
                      <a:r>
                        <a:rPr lang="en-US" sz="900" u="none" strike="noStrike" cap="none" baseline="0">
                          <a:latin typeface="Calibri"/>
                          <a:ea typeface="Calibri"/>
                          <a:cs typeface="Calibri"/>
                          <a:sym typeface="Calibri"/>
                        </a:rPr>
                        <a:t>conclusion support</a:t>
                      </a:r>
                    </a:p>
                    <a:p>
                      <a:pPr marL="0" marR="0" lvl="0" indent="0" algn="l" rtl="0">
                        <a:spcBef>
                          <a:spcPts val="0"/>
                        </a:spcBef>
                        <a:buSzPct val="25000"/>
                        <a:buNone/>
                      </a:pPr>
                      <a:r>
                        <a:rPr lang="en-US" sz="900" u="none" strike="noStrike" cap="none" baseline="0">
                          <a:latin typeface="Calibri"/>
                          <a:ea typeface="Calibri"/>
                          <a:cs typeface="Calibri"/>
                          <a:sym typeface="Calibri"/>
                        </a:rPr>
                        <a:t>focus and reason(s)</a:t>
                      </a:r>
                    </a:p>
                    <a:p>
                      <a:pPr marL="0" marR="0" lvl="0" indent="0" algn="l" rtl="0">
                        <a:spcBef>
                          <a:spcPts val="0"/>
                        </a:spcBef>
                        <a:buSzPct val="25000"/>
                        <a:buNone/>
                      </a:pPr>
                      <a:r>
                        <a:rPr lang="en-US" sz="900" u="none" strike="noStrike" cap="none" baseline="0">
                          <a:latin typeface="Calibri"/>
                          <a:ea typeface="Calibri"/>
                          <a:cs typeface="Calibri"/>
                          <a:sym typeface="Calibri"/>
                        </a:rPr>
                        <a:t>Uses several transitions</a:t>
                      </a:r>
                    </a:p>
                    <a:p>
                      <a:pPr marL="0" marR="0" lvl="0" indent="0" algn="l" rtl="0">
                        <a:spcBef>
                          <a:spcPts val="0"/>
                        </a:spcBef>
                        <a:buSzPct val="25000"/>
                        <a:buNone/>
                      </a:pPr>
                      <a:r>
                        <a:rPr lang="en-US" sz="900" u="none" strike="noStrike" cap="none" baseline="0">
                          <a:latin typeface="Calibri"/>
                          <a:ea typeface="Calibri"/>
                          <a:cs typeface="Calibri"/>
                          <a:sym typeface="Calibri"/>
                        </a:rPr>
                        <a:t>appropriately (e.g.,</a:t>
                      </a:r>
                    </a:p>
                    <a:p>
                      <a:pPr marL="0" marR="0" lvl="0" indent="0" algn="l" rtl="0">
                        <a:spcBef>
                          <a:spcPts val="0"/>
                        </a:spcBef>
                        <a:buSzPct val="25000"/>
                        <a:buNone/>
                      </a:pPr>
                      <a:r>
                        <a:rPr lang="en-US" sz="900" u="none" strike="noStrike" cap="none" baseline="0">
                          <a:latin typeface="Calibri"/>
                          <a:ea typeface="Calibri"/>
                          <a:cs typeface="Calibri"/>
                          <a:sym typeface="Calibri"/>
                        </a:rPr>
                        <a:t>because, since, and,</a:t>
                      </a:r>
                    </a:p>
                    <a:p>
                      <a:pPr marL="0" marR="0" lvl="0" indent="0" algn="l" rtl="0">
                        <a:spcBef>
                          <a:spcPts val="0"/>
                        </a:spcBef>
                        <a:buSzPct val="25000"/>
                        <a:buNone/>
                      </a:pPr>
                      <a:r>
                        <a:rPr lang="en-US" sz="900" u="none" strike="noStrike" cap="none" baseline="0">
                          <a:latin typeface="Calibri"/>
                          <a:ea typeface="Calibri"/>
                          <a:cs typeface="Calibri"/>
                          <a:sym typeface="Calibri"/>
                        </a:rPr>
                        <a:t>also, for example,</a:t>
                      </a:r>
                    </a:p>
                    <a:p>
                      <a:pPr marL="0" marR="0" lvl="0" indent="0" algn="l" rtl="0">
                        <a:spcBef>
                          <a:spcPts val="0"/>
                        </a:spcBef>
                        <a:buSzPct val="25000"/>
                        <a:buNone/>
                      </a:pPr>
                      <a:r>
                        <a:rPr lang="en-US" sz="900" u="none" strike="noStrike" cap="none" baseline="0">
                          <a:latin typeface="Calibri"/>
                          <a:ea typeface="Calibri"/>
                          <a:cs typeface="Calibri"/>
                          <a:sym typeface="Calibri"/>
                        </a:rPr>
                        <a:t>since) to connect ideas</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Elaborates using a</a:t>
                      </a:r>
                    </a:p>
                    <a:p>
                      <a:pPr marL="0" marR="0" lvl="0" indent="0" algn="l" rtl="0">
                        <a:spcBef>
                          <a:spcPts val="0"/>
                        </a:spcBef>
                        <a:buSzPct val="25000"/>
                        <a:buNone/>
                      </a:pPr>
                      <a:r>
                        <a:rPr lang="en-US" sz="900" u="none" strike="noStrike" cap="none" baseline="0">
                          <a:latin typeface="Calibri"/>
                          <a:ea typeface="Calibri"/>
                          <a:cs typeface="Calibri"/>
                          <a:sym typeface="Calibri"/>
                        </a:rPr>
                        <a:t>variety of relevant</a:t>
                      </a:r>
                    </a:p>
                    <a:p>
                      <a:pPr marL="0" marR="0" lvl="0" indent="0" algn="l" rtl="0">
                        <a:spcBef>
                          <a:spcPts val="0"/>
                        </a:spcBef>
                        <a:buSzPct val="25000"/>
                        <a:buNone/>
                      </a:pPr>
                      <a:r>
                        <a:rPr lang="en-US" sz="900" u="none" strike="noStrike" cap="none" baseline="0">
                          <a:latin typeface="Calibri"/>
                          <a:ea typeface="Calibri"/>
                          <a:cs typeface="Calibri"/>
                          <a:sym typeface="Calibri"/>
                        </a:rPr>
                        <a:t>details, examples,</a:t>
                      </a:r>
                    </a:p>
                    <a:p>
                      <a:pPr marL="0" marR="0" lvl="0" indent="0" algn="l" rtl="0">
                        <a:spcBef>
                          <a:spcPts val="0"/>
                        </a:spcBef>
                        <a:buSzPct val="25000"/>
                        <a:buNone/>
                      </a:pPr>
                      <a:r>
                        <a:rPr lang="en-US" sz="900" u="none" strike="noStrike" cap="none" baseline="0">
                          <a:latin typeface="Calibri"/>
                          <a:ea typeface="Calibri"/>
                          <a:cs typeface="Calibri"/>
                          <a:sym typeface="Calibri"/>
                        </a:rPr>
                        <a:t>quotes, etc. to support</a:t>
                      </a:r>
                    </a:p>
                    <a:p>
                      <a:pPr marL="0" marR="0" lvl="0" indent="0" algn="l" rtl="0">
                        <a:spcBef>
                          <a:spcPts val="0"/>
                        </a:spcBef>
                        <a:buSzPct val="25000"/>
                        <a:buNone/>
                      </a:pPr>
                      <a:r>
                        <a:rPr lang="en-US" sz="900" u="none" strike="noStrike" cap="none" baseline="0">
                          <a:latin typeface="Calibri"/>
                          <a:ea typeface="Calibri"/>
                          <a:cs typeface="Calibri"/>
                          <a:sym typeface="Calibri"/>
                        </a:rPr>
                        <a:t>focus (opinion) or</a:t>
                      </a:r>
                    </a:p>
                    <a:p>
                      <a:pPr marL="0" marR="0" lvl="0" indent="0" algn="l" rtl="0">
                        <a:spcBef>
                          <a:spcPts val="0"/>
                        </a:spcBef>
                        <a:buSzPct val="25000"/>
                        <a:buNone/>
                      </a:pPr>
                      <a:r>
                        <a:rPr lang="en-US" sz="900" u="none" strike="noStrike" cap="none" baseline="0">
                          <a:latin typeface="Calibri"/>
                          <a:ea typeface="Calibri"/>
                          <a:cs typeface="Calibri"/>
                          <a:sym typeface="Calibri"/>
                        </a:rPr>
                        <a:t>explain reasons</a:t>
                      </a:r>
                    </a:p>
                    <a:p>
                      <a:pPr marL="0" marR="0" lvl="0" indent="0" algn="l" rtl="0">
                        <a:spcBef>
                          <a:spcPts val="0"/>
                        </a:spcBef>
                        <a:buSzPct val="25000"/>
                        <a:buNone/>
                      </a:pPr>
                      <a:r>
                        <a:rPr lang="en-US" sz="900" u="none" strike="noStrike" cap="none" baseline="0">
                          <a:latin typeface="Calibri"/>
                          <a:ea typeface="Calibri"/>
                          <a:cs typeface="Calibri"/>
                          <a:sym typeface="Calibri"/>
                        </a:rPr>
                        <a:t>May use figurative</a:t>
                      </a:r>
                    </a:p>
                    <a:p>
                      <a:pPr marL="0" marR="0" lvl="0" indent="0" algn="l" rtl="0">
                        <a:spcBef>
                          <a:spcPts val="0"/>
                        </a:spcBef>
                        <a:buSzPct val="25000"/>
                        <a:buNone/>
                      </a:pPr>
                      <a:r>
                        <a:rPr lang="en-US" sz="900" u="none" strike="noStrike" cap="none" baseline="0">
                          <a:latin typeface="Calibri"/>
                          <a:ea typeface="Calibri"/>
                          <a:cs typeface="Calibri"/>
                          <a:sym typeface="Calibri"/>
                        </a:rPr>
                        <a:t>language (e.g., imagery,</a:t>
                      </a:r>
                    </a:p>
                    <a:p>
                      <a:pPr marL="0" marR="0" lvl="0" indent="0" algn="l" rtl="0">
                        <a:spcBef>
                          <a:spcPts val="0"/>
                        </a:spcBef>
                        <a:buSzPct val="25000"/>
                        <a:buNone/>
                      </a:pPr>
                      <a:r>
                        <a:rPr lang="en-US" sz="900" u="none" strike="noStrike" cap="none" baseline="0">
                          <a:latin typeface="Calibri"/>
                          <a:ea typeface="Calibri"/>
                          <a:cs typeface="Calibri"/>
                          <a:sym typeface="Calibri"/>
                        </a:rPr>
                        <a:t>simile, exaggeration)</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Chooses words and</a:t>
                      </a:r>
                    </a:p>
                    <a:p>
                      <a:pPr marL="0" marR="0" lvl="0" indent="0" algn="l" rtl="0">
                        <a:spcBef>
                          <a:spcPts val="0"/>
                        </a:spcBef>
                        <a:buSzPct val="25000"/>
                        <a:buNone/>
                      </a:pPr>
                      <a:r>
                        <a:rPr lang="en-US" sz="900" u="none" strike="noStrike" cap="none" baseline="0">
                          <a:latin typeface="Calibri"/>
                          <a:ea typeface="Calibri"/>
                          <a:cs typeface="Calibri"/>
                          <a:sym typeface="Calibri"/>
                        </a:rPr>
                        <a:t>phrases for effect (e.g.,</a:t>
                      </a:r>
                    </a:p>
                    <a:p>
                      <a:pPr marL="0" marR="0" lvl="0" indent="0" algn="l" rtl="0">
                        <a:spcBef>
                          <a:spcPts val="0"/>
                        </a:spcBef>
                        <a:buSzPct val="25000"/>
                        <a:buNone/>
                      </a:pPr>
                      <a:r>
                        <a:rPr lang="en-US" sz="900" u="none" strike="noStrike" cap="none" baseline="0">
                          <a:latin typeface="Calibri"/>
                          <a:ea typeface="Calibri"/>
                          <a:cs typeface="Calibri"/>
                          <a:sym typeface="Calibri"/>
                        </a:rPr>
                        <a:t>precise, concrete, or</a:t>
                      </a:r>
                    </a:p>
                    <a:p>
                      <a:pPr marL="0" marR="0" lvl="0" indent="0" algn="l" rtl="0">
                        <a:spcBef>
                          <a:spcPts val="0"/>
                        </a:spcBef>
                        <a:buSzPct val="25000"/>
                        <a:buNone/>
                      </a:pPr>
                      <a:r>
                        <a:rPr lang="en-US" sz="900" u="none" strike="noStrike" cap="none" baseline="0">
                          <a:latin typeface="Calibri"/>
                          <a:ea typeface="Calibri"/>
                          <a:cs typeface="Calibri"/>
                          <a:sym typeface="Calibri"/>
                        </a:rPr>
                        <a:t>sensory vocabulary)</a:t>
                      </a:r>
                    </a:p>
                    <a:p>
                      <a:pPr marL="0" marR="0" lvl="0" indent="0" algn="l" rtl="0">
                        <a:spcBef>
                          <a:spcPts val="0"/>
                        </a:spcBef>
                        <a:buSzPct val="25000"/>
                        <a:buNone/>
                      </a:pPr>
                      <a:r>
                        <a:rPr lang="en-US" sz="900" u="none" strike="noStrike" cap="none" baseline="0">
                          <a:latin typeface="Calibri"/>
                          <a:ea typeface="Calibri"/>
                          <a:cs typeface="Calibri"/>
                          <a:sym typeface="Calibri"/>
                        </a:rPr>
                        <a:t>Uses variety of</a:t>
                      </a:r>
                    </a:p>
                    <a:p>
                      <a:pPr marL="0" marR="0" lvl="0" indent="0" algn="l" rtl="0">
                        <a:spcBef>
                          <a:spcPts val="0"/>
                        </a:spcBef>
                        <a:buSzPct val="25000"/>
                        <a:buNone/>
                      </a:pPr>
                      <a:r>
                        <a:rPr lang="en-US" sz="900" u="none" strike="noStrike" cap="none" baseline="0">
                          <a:latin typeface="Calibri"/>
                          <a:ea typeface="Calibri"/>
                          <a:cs typeface="Calibri"/>
                          <a:sym typeface="Calibri"/>
                        </a:rPr>
                        <a:t>sentences (simple,</a:t>
                      </a:r>
                    </a:p>
                    <a:p>
                      <a:pPr marL="0" marR="0" lvl="0" indent="0" algn="l" rtl="0">
                        <a:spcBef>
                          <a:spcPts val="0"/>
                        </a:spcBef>
                        <a:buSzPct val="25000"/>
                        <a:buNone/>
                      </a:pPr>
                      <a:r>
                        <a:rPr lang="en-US" sz="900" u="none" strike="noStrike" cap="none" baseline="0">
                          <a:latin typeface="Calibri"/>
                          <a:ea typeface="Calibri"/>
                          <a:cs typeface="Calibri"/>
                          <a:sym typeface="Calibri"/>
                        </a:rPr>
                        <a:t>compound, with</a:t>
                      </a:r>
                    </a:p>
                    <a:p>
                      <a:pPr marL="0" marR="0" lvl="0" indent="0" algn="l" rtl="0">
                        <a:spcBef>
                          <a:spcPts val="0"/>
                        </a:spcBef>
                        <a:buSzPct val="25000"/>
                        <a:buNone/>
                      </a:pPr>
                      <a:r>
                        <a:rPr lang="en-US" sz="900" u="none" strike="noStrike" cap="none" baseline="0">
                          <a:latin typeface="Calibri"/>
                          <a:ea typeface="Calibri"/>
                          <a:cs typeface="Calibri"/>
                          <a:sym typeface="Calibri"/>
                        </a:rPr>
                        <a:t>prepositional phrases)</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a:t>
                      </a:r>
                    </a:p>
                    <a:p>
                      <a:pPr marL="0" marR="0" lvl="0" indent="0" algn="l" rtl="0">
                        <a:spcBef>
                          <a:spcPts val="0"/>
                        </a:spcBef>
                        <a:buSzPct val="25000"/>
                        <a:buNone/>
                      </a:pPr>
                      <a:r>
                        <a:rPr lang="en-US" sz="900" u="none" strike="noStrike" cap="none" baseline="0">
                          <a:latin typeface="Calibri"/>
                          <a:ea typeface="Calibri"/>
                          <a:cs typeface="Calibri"/>
                          <a:sym typeface="Calibri"/>
                        </a:rPr>
                        <a:t>resources</a:t>
                      </a:r>
                    </a:p>
                    <a:p>
                      <a:pPr marL="0" marR="0" lvl="0" indent="0" algn="l" rtl="0">
                        <a:spcBef>
                          <a:spcPts val="0"/>
                        </a:spcBef>
                        <a:buSzPct val="25000"/>
                        <a:buNone/>
                      </a:pPr>
                      <a:r>
                        <a:rPr lang="en-US" sz="900" u="none" strike="noStrike" cap="none" baseline="0">
                          <a:latin typeface="Calibri"/>
                          <a:ea typeface="Calibri"/>
                          <a:cs typeface="Calibri"/>
                          <a:sym typeface="Calibri"/>
                        </a:rPr>
                        <a:t>Has few or no errors in</a:t>
                      </a:r>
                    </a:p>
                    <a:p>
                      <a:pPr marL="0" marR="0" lvl="0" indent="0" algn="l" rtl="0">
                        <a:spcBef>
                          <a:spcPts val="0"/>
                        </a:spcBef>
                        <a:buSzPct val="25000"/>
                        <a:buNone/>
                      </a:pPr>
                      <a:r>
                        <a:rPr lang="en-US" sz="900" u="none" strike="noStrike" cap="none" baseline="0">
                          <a:latin typeface="Calibri"/>
                          <a:ea typeface="Calibri"/>
                          <a:cs typeface="Calibri"/>
                          <a:sym typeface="Calibri"/>
                        </a:rPr>
                        <a:t>grammar, word usage,</a:t>
                      </a:r>
                    </a:p>
                    <a:p>
                      <a:pPr marL="0" marR="0" lvl="0" indent="0" algn="l" rtl="0">
                        <a:spcBef>
                          <a:spcPts val="0"/>
                        </a:spcBef>
                        <a:buSzPct val="25000"/>
                        <a:buNone/>
                      </a:pPr>
                      <a:r>
                        <a:rPr lang="en-US" sz="900" u="none" strike="noStrike" cap="none" baseline="0">
                          <a:latin typeface="Calibri"/>
                          <a:ea typeface="Calibri"/>
                          <a:cs typeface="Calibri"/>
                          <a:sym typeface="Calibri"/>
                        </a:rPr>
                        <a:t>or mechanics as</a:t>
                      </a:r>
                    </a:p>
                    <a:p>
                      <a:pPr marL="0" marR="0" lvl="0" indent="0" algn="l" rtl="0">
                        <a:spcBef>
                          <a:spcPts val="0"/>
                        </a:spcBef>
                        <a:buSzPct val="25000"/>
                        <a:buNone/>
                      </a:pPr>
                      <a:r>
                        <a:rPr lang="en-US" sz="900" u="none" strike="noStrike" cap="none" baseline="0">
                          <a:latin typeface="Calibri"/>
                          <a:ea typeface="Calibri"/>
                          <a:cs typeface="Calibri"/>
                          <a:sym typeface="Calibri"/>
                        </a:rPr>
                        <a:t>appropriate to grade</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537510">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Uses a combination of</a:t>
                      </a:r>
                    </a:p>
                    <a:p>
                      <a:pPr marL="0" marR="0" lvl="0" indent="0" algn="l" rtl="0">
                        <a:spcBef>
                          <a:spcPts val="0"/>
                        </a:spcBef>
                        <a:buSzPct val="25000"/>
                        <a:buNone/>
                      </a:pPr>
                      <a:r>
                        <a:rPr lang="en-US" sz="900" b="0" i="0" u="none" strike="noStrike" cap="none" baseline="0">
                          <a:latin typeface="Calibri"/>
                          <a:ea typeface="Calibri"/>
                          <a:cs typeface="Calibri"/>
                          <a:sym typeface="Calibri"/>
                        </a:rPr>
                        <a:t>drawing, dictation, &amp;</a:t>
                      </a:r>
                    </a:p>
                    <a:p>
                      <a:pPr marL="0" marR="0" lvl="0" indent="0" algn="l" rtl="0">
                        <a:spcBef>
                          <a:spcPts val="0"/>
                        </a:spcBef>
                        <a:buSzPct val="25000"/>
                        <a:buNone/>
                      </a:pPr>
                      <a:r>
                        <a:rPr lang="en-US" sz="900" b="0" i="0" u="none" strike="noStrike" cap="none" baseline="0">
                          <a:latin typeface="Calibri"/>
                          <a:ea typeface="Calibri"/>
                          <a:cs typeface="Calibri"/>
                          <a:sym typeface="Calibri"/>
                        </a:rPr>
                        <a:t>writing (K) to compose</a:t>
                      </a:r>
                    </a:p>
                    <a:p>
                      <a:pPr marL="0" marR="0" lvl="0" indent="0" algn="l" rtl="0">
                        <a:spcBef>
                          <a:spcPts val="0"/>
                        </a:spcBef>
                        <a:buSzPct val="25000"/>
                        <a:buNone/>
                      </a:pPr>
                      <a:r>
                        <a:rPr lang="en-US" sz="900" b="0" i="0" u="none" strike="noStrike" cap="none" baseline="0">
                          <a:latin typeface="Calibri"/>
                          <a:ea typeface="Calibri"/>
                          <a:cs typeface="Calibri"/>
                          <a:sym typeface="Calibri"/>
                        </a:rPr>
                        <a:t>Clearly identifies topic</a:t>
                      </a:r>
                    </a:p>
                    <a:p>
                      <a:pPr marL="0" marR="0" lvl="0" indent="0" algn="l" rtl="0">
                        <a:spcBef>
                          <a:spcPts val="0"/>
                        </a:spcBef>
                        <a:buSzPct val="25000"/>
                        <a:buNone/>
                      </a:pPr>
                      <a:r>
                        <a:rPr lang="en-US" sz="900" b="0" i="0" u="none" strike="noStrike" cap="none" baseline="0">
                          <a:latin typeface="Calibri"/>
                          <a:ea typeface="Calibri"/>
                          <a:cs typeface="Calibri"/>
                          <a:sym typeface="Calibri"/>
                        </a:rPr>
                        <a:t>(gr K-3)</a:t>
                      </a:r>
                    </a:p>
                    <a:p>
                      <a:pPr marL="0" marR="0" lvl="0" indent="0" algn="l" rtl="0">
                        <a:spcBef>
                          <a:spcPts val="0"/>
                        </a:spcBef>
                        <a:buSzPct val="25000"/>
                        <a:buNone/>
                      </a:pPr>
                      <a:r>
                        <a:rPr lang="en-US" sz="900" b="0" i="0" u="none" strike="noStrike" cap="none" baseline="0">
                          <a:latin typeface="Calibri"/>
                          <a:ea typeface="Calibri"/>
                          <a:cs typeface="Calibri"/>
                          <a:sym typeface="Calibri"/>
                        </a:rPr>
                        <a:t>Focus (opinion) about</a:t>
                      </a:r>
                    </a:p>
                    <a:p>
                      <a:pPr marL="0" marR="0" lvl="0" indent="0" algn="l" rtl="0">
                        <a:spcBef>
                          <a:spcPts val="0"/>
                        </a:spcBef>
                        <a:buSzPct val="25000"/>
                        <a:buNone/>
                      </a:pPr>
                      <a:r>
                        <a:rPr lang="en-US" sz="900" b="0" i="0" u="none" strike="noStrike" cap="none" baseline="0">
                          <a:latin typeface="Calibri"/>
                          <a:ea typeface="Calibri"/>
                          <a:cs typeface="Calibri"/>
                          <a:sym typeface="Calibri"/>
                        </a:rPr>
                        <a:t>topic is clearly stated</a:t>
                      </a:r>
                    </a:p>
                    <a:p>
                      <a:pPr marL="0" marR="0" lvl="0" indent="0" algn="l" rtl="0">
                        <a:spcBef>
                          <a:spcPts val="0"/>
                        </a:spcBef>
                        <a:buSzPct val="25000"/>
                        <a:buNone/>
                      </a:pPr>
                      <a:r>
                        <a:rPr lang="en-US" sz="900" b="0" i="0" u="none" strike="noStrike" cap="none" baseline="0">
                          <a:latin typeface="Calibri"/>
                          <a:ea typeface="Calibri"/>
                          <a:cs typeface="Calibri"/>
                          <a:sym typeface="Calibri"/>
                        </a:rPr>
                        <a:t>(gr K-3</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Has intro, body, and</a:t>
                      </a:r>
                    </a:p>
                    <a:p>
                      <a:pPr marL="0" marR="0" lvl="0" indent="0" algn="l" rtl="0">
                        <a:spcBef>
                          <a:spcPts val="0"/>
                        </a:spcBef>
                        <a:buSzPct val="25000"/>
                        <a:buNone/>
                      </a:pPr>
                      <a:r>
                        <a:rPr lang="en-US" sz="900" b="0" i="0" u="none" strike="noStrike" cap="none" baseline="0">
                          <a:latin typeface="Calibri"/>
                          <a:ea typeface="Calibri"/>
                          <a:cs typeface="Calibri"/>
                          <a:sym typeface="Calibri"/>
                        </a:rPr>
                        <a:t>concluding statement</a:t>
                      </a:r>
                    </a:p>
                    <a:p>
                      <a:pPr marL="0" marR="0" lvl="0" indent="0" algn="l" rtl="0">
                        <a:spcBef>
                          <a:spcPts val="0"/>
                        </a:spcBef>
                        <a:buSzPct val="25000"/>
                        <a:buNone/>
                      </a:pPr>
                      <a:r>
                        <a:rPr lang="en-US" sz="900" b="0" i="0" u="none" strike="noStrike" cap="none" baseline="0">
                          <a:latin typeface="Calibri"/>
                          <a:ea typeface="Calibri"/>
                          <a:cs typeface="Calibri"/>
                          <a:sym typeface="Calibri"/>
                        </a:rPr>
                        <a:t>or section (gr 1-3) that</a:t>
                      </a:r>
                    </a:p>
                    <a:p>
                      <a:pPr marL="0" marR="0" lvl="0" indent="0" algn="l" rtl="0">
                        <a:spcBef>
                          <a:spcPts val="0"/>
                        </a:spcBef>
                        <a:buSzPct val="25000"/>
                        <a:buNone/>
                      </a:pPr>
                      <a:r>
                        <a:rPr lang="en-US" sz="900" b="0" i="0" u="none" strike="noStrike" cap="none" baseline="0">
                          <a:latin typeface="Calibri"/>
                          <a:ea typeface="Calibri"/>
                          <a:cs typeface="Calibri"/>
                          <a:sym typeface="Calibri"/>
                        </a:rPr>
                        <a:t>support focus (opinion)</a:t>
                      </a:r>
                    </a:p>
                    <a:p>
                      <a:pPr marL="0" marR="0" lvl="0" indent="0" algn="l" rtl="0">
                        <a:spcBef>
                          <a:spcPts val="0"/>
                        </a:spcBef>
                        <a:buSzPct val="25000"/>
                        <a:buNone/>
                      </a:pPr>
                      <a:r>
                        <a:rPr lang="en-US" sz="900" b="0" i="0" u="none" strike="noStrike" cap="none" baseline="0">
                          <a:latin typeface="Calibri"/>
                          <a:ea typeface="Calibri"/>
                          <a:cs typeface="Calibri"/>
                          <a:sym typeface="Calibri"/>
                        </a:rPr>
                        <a:t>States one or more</a:t>
                      </a:r>
                    </a:p>
                    <a:p>
                      <a:pPr marL="0" marR="0" lvl="0" indent="0" algn="l" rtl="0">
                        <a:spcBef>
                          <a:spcPts val="0"/>
                        </a:spcBef>
                        <a:buSzPct val="25000"/>
                        <a:buNone/>
                      </a:pPr>
                      <a:r>
                        <a:rPr lang="en-US" sz="900" b="0" i="0" u="none" strike="noStrike" cap="none" baseline="0">
                          <a:latin typeface="Calibri"/>
                          <a:ea typeface="Calibri"/>
                          <a:cs typeface="Calibri"/>
                          <a:sym typeface="Calibri"/>
                        </a:rPr>
                        <a:t>reasons for opinion</a:t>
                      </a:r>
                    </a:p>
                    <a:p>
                      <a:pPr marL="0" marR="0" lvl="0" indent="0" algn="l" rtl="0">
                        <a:spcBef>
                          <a:spcPts val="0"/>
                        </a:spcBef>
                        <a:buSzPct val="25000"/>
                        <a:buNone/>
                      </a:pPr>
                      <a:r>
                        <a:rPr lang="en-US" sz="900" b="0" i="0" u="none" strike="noStrike" cap="none" baseline="0">
                          <a:latin typeface="Calibri"/>
                          <a:ea typeface="Calibri"/>
                          <a:cs typeface="Calibri"/>
                          <a:sym typeface="Calibri"/>
                        </a:rPr>
                        <a:t>(gr 1-3)</a:t>
                      </a:r>
                    </a:p>
                    <a:p>
                      <a:pPr marL="0" marR="0" lvl="0" indent="0" algn="l" rtl="0">
                        <a:spcBef>
                          <a:spcPts val="0"/>
                        </a:spcBef>
                        <a:buSzPct val="25000"/>
                        <a:buNone/>
                      </a:pPr>
                      <a:r>
                        <a:rPr lang="en-US" sz="900" b="0" i="0" u="none" strike="noStrike" cap="none" baseline="0">
                          <a:latin typeface="Calibri"/>
                          <a:ea typeface="Calibri"/>
                          <a:cs typeface="Calibri"/>
                          <a:sym typeface="Calibri"/>
                        </a:rPr>
                        <a:t>Uses transitions (e.g.,</a:t>
                      </a:r>
                    </a:p>
                    <a:p>
                      <a:pPr marL="0" marR="0" lvl="0" indent="0" algn="l" rtl="0">
                        <a:spcBef>
                          <a:spcPts val="0"/>
                        </a:spcBef>
                        <a:buSzPct val="25000"/>
                        <a:buNone/>
                      </a:pPr>
                      <a:r>
                        <a:rPr lang="en-US" sz="900" b="0" i="0" u="none" strike="noStrike" cap="none" baseline="0">
                          <a:latin typeface="Calibri"/>
                          <a:ea typeface="Calibri"/>
                          <a:cs typeface="Calibri"/>
                          <a:sym typeface="Calibri"/>
                        </a:rPr>
                        <a:t>because, and) to</a:t>
                      </a:r>
                    </a:p>
                    <a:p>
                      <a:pPr marL="0" marR="0" lvl="0" indent="0" algn="l" rtl="0">
                        <a:spcBef>
                          <a:spcPts val="0"/>
                        </a:spcBef>
                        <a:buSzPct val="25000"/>
                        <a:buNone/>
                      </a:pPr>
                      <a:r>
                        <a:rPr lang="en-US" sz="900" b="0" i="0" u="none" strike="noStrike" cap="none" baseline="0">
                          <a:latin typeface="Calibri"/>
                          <a:ea typeface="Calibri"/>
                          <a:cs typeface="Calibri"/>
                          <a:sym typeface="Calibri"/>
                        </a:rPr>
                        <a:t>connect ideas (gr 2-3)</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Drawings or writing</a:t>
                      </a:r>
                    </a:p>
                    <a:p>
                      <a:pPr marL="0" marR="0" lvl="0" indent="0" algn="l" rtl="0">
                        <a:spcBef>
                          <a:spcPts val="0"/>
                        </a:spcBef>
                        <a:buSzPct val="25000"/>
                        <a:buNone/>
                      </a:pPr>
                      <a:r>
                        <a:rPr lang="en-US" sz="900" b="0" i="0" u="none" strike="noStrike" cap="none" baseline="0">
                          <a:latin typeface="Calibri"/>
                          <a:ea typeface="Calibri"/>
                          <a:cs typeface="Calibri"/>
                          <a:sym typeface="Calibri"/>
                        </a:rPr>
                        <a:t>include relevant and</a:t>
                      </a:r>
                    </a:p>
                    <a:p>
                      <a:pPr marL="0" marR="0" lvl="0" indent="0" algn="l" rtl="0">
                        <a:spcBef>
                          <a:spcPts val="0"/>
                        </a:spcBef>
                        <a:buSzPct val="25000"/>
                        <a:buNone/>
                      </a:pPr>
                      <a:r>
                        <a:rPr lang="en-US" sz="900" b="0" i="0" u="none" strike="noStrike" cap="none" baseline="0">
                          <a:latin typeface="Calibri"/>
                          <a:ea typeface="Calibri"/>
                          <a:cs typeface="Calibri"/>
                          <a:sym typeface="Calibri"/>
                        </a:rPr>
                        <a:t>descriptive details,</a:t>
                      </a:r>
                    </a:p>
                    <a:p>
                      <a:pPr marL="0" marR="0" lvl="0" indent="0" algn="l" rtl="0">
                        <a:spcBef>
                          <a:spcPts val="0"/>
                        </a:spcBef>
                        <a:buSzPct val="25000"/>
                        <a:buNone/>
                      </a:pPr>
                      <a:r>
                        <a:rPr lang="en-US" sz="900" b="0" i="0" u="none" strike="noStrike" cap="none" baseline="0">
                          <a:latin typeface="Calibri"/>
                          <a:ea typeface="Calibri"/>
                          <a:cs typeface="Calibri"/>
                          <a:sym typeface="Calibri"/>
                        </a:rPr>
                        <a:t>labels/captions, facts,</a:t>
                      </a:r>
                    </a:p>
                    <a:p>
                      <a:pPr marL="0" marR="0" lvl="0" indent="0" algn="l" rtl="0">
                        <a:spcBef>
                          <a:spcPts val="0"/>
                        </a:spcBef>
                        <a:buSzPct val="25000"/>
                        <a:buNone/>
                      </a:pPr>
                      <a:r>
                        <a:rPr lang="en-US" sz="900" b="0" i="0" u="none" strike="noStrike" cap="none" baseline="0">
                          <a:latin typeface="Calibri"/>
                          <a:ea typeface="Calibri"/>
                          <a:cs typeface="Calibri"/>
                          <a:sym typeface="Calibri"/>
                        </a:rPr>
                        <a:t>or elaboration that</a:t>
                      </a:r>
                    </a:p>
                    <a:p>
                      <a:pPr marL="0" marR="0" lvl="0" indent="0" algn="l" rtl="0">
                        <a:spcBef>
                          <a:spcPts val="0"/>
                        </a:spcBef>
                        <a:buSzPct val="25000"/>
                        <a:buNone/>
                      </a:pPr>
                      <a:r>
                        <a:rPr lang="en-US" sz="900" b="0" i="0" u="none" strike="noStrike" cap="none" baseline="0">
                          <a:latin typeface="Calibri"/>
                          <a:ea typeface="Calibri"/>
                          <a:cs typeface="Calibri"/>
                          <a:sym typeface="Calibri"/>
                        </a:rPr>
                        <a:t>support the opinion or</a:t>
                      </a:r>
                    </a:p>
                    <a:p>
                      <a:pPr marL="0" marR="0" lvl="0" indent="0" algn="l" rtl="0">
                        <a:spcBef>
                          <a:spcPts val="0"/>
                        </a:spcBef>
                        <a:buSzPct val="25000"/>
                        <a:buNone/>
                      </a:pPr>
                      <a:r>
                        <a:rPr lang="en-US" sz="900" b="0" i="0" u="none" strike="noStrike" cap="none" baseline="0">
                          <a:latin typeface="Calibri"/>
                          <a:ea typeface="Calibri"/>
                          <a:cs typeface="Calibri"/>
                          <a:sym typeface="Calibri"/>
                        </a:rPr>
                        <a:t>reasons</a:t>
                      </a:r>
                    </a:p>
                    <a:p>
                      <a:pPr marL="0" marR="0" lvl="0" indent="0" algn="l" rtl="0">
                        <a:spcBef>
                          <a:spcPts val="0"/>
                        </a:spcBef>
                        <a:buSzPct val="25000"/>
                        <a:buNone/>
                      </a:pPr>
                      <a:r>
                        <a:rPr lang="en-US" sz="900" b="0" i="0" u="none" strike="noStrike" cap="none" baseline="0">
                          <a:latin typeface="Calibri"/>
                          <a:ea typeface="Calibri"/>
                          <a:cs typeface="Calibri"/>
                          <a:sym typeface="Calibri"/>
                        </a:rPr>
                        <a:t>Details are explained,</a:t>
                      </a:r>
                    </a:p>
                    <a:p>
                      <a:pPr marL="0" marR="0" lvl="0" indent="0" algn="l" rtl="0">
                        <a:spcBef>
                          <a:spcPts val="0"/>
                        </a:spcBef>
                        <a:buSzPct val="25000"/>
                        <a:buNone/>
                      </a:pPr>
                      <a:r>
                        <a:rPr lang="en-US" sz="900" b="0" i="0" u="none" strike="noStrike" cap="none" baseline="0">
                          <a:latin typeface="Calibri"/>
                          <a:ea typeface="Calibri"/>
                          <a:cs typeface="Calibri"/>
                          <a:sym typeface="Calibri"/>
                        </a:rPr>
                        <a:t>not simply listed</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Appropriate use of</a:t>
                      </a:r>
                    </a:p>
                    <a:p>
                      <a:pPr marL="0" marR="0" lvl="0" indent="0" algn="l" rtl="0">
                        <a:spcBef>
                          <a:spcPts val="0"/>
                        </a:spcBef>
                        <a:buSzPct val="25000"/>
                        <a:buNone/>
                      </a:pPr>
                      <a:r>
                        <a:rPr lang="en-US" sz="900" b="0" i="0" u="none" strike="noStrike" cap="none" baseline="0">
                          <a:latin typeface="Calibri"/>
                          <a:ea typeface="Calibri"/>
                          <a:cs typeface="Calibri"/>
                          <a:sym typeface="Calibri"/>
                        </a:rPr>
                        <a:t>vocabulary (nouns, verbs,</a:t>
                      </a:r>
                    </a:p>
                    <a:p>
                      <a:pPr marL="0" marR="0" lvl="0" indent="0" algn="l" rtl="0">
                        <a:spcBef>
                          <a:spcPts val="0"/>
                        </a:spcBef>
                        <a:buSzPct val="25000"/>
                        <a:buNone/>
                      </a:pPr>
                      <a:r>
                        <a:rPr lang="en-US" sz="900" b="0" i="0" u="none" strike="noStrike" cap="none" baseline="0">
                          <a:latin typeface="Calibri"/>
                          <a:ea typeface="Calibri"/>
                          <a:cs typeface="Calibri"/>
                          <a:sym typeface="Calibri"/>
                        </a:rPr>
                        <a:t>plurals, adjectives, etc.)</a:t>
                      </a:r>
                    </a:p>
                    <a:p>
                      <a:pPr marL="0" marR="0" lvl="0" indent="0" algn="l" rtl="0">
                        <a:spcBef>
                          <a:spcPts val="0"/>
                        </a:spcBef>
                        <a:buSzPct val="25000"/>
                        <a:buNone/>
                      </a:pPr>
                      <a:r>
                        <a:rPr lang="en-US" sz="900" b="0" i="0" u="none" strike="noStrike" cap="none" baseline="0">
                          <a:latin typeface="Calibri"/>
                          <a:ea typeface="Calibri"/>
                          <a:cs typeface="Calibri"/>
                          <a:sym typeface="Calibri"/>
                        </a:rPr>
                        <a:t>Uses some variety of</a:t>
                      </a:r>
                    </a:p>
                    <a:p>
                      <a:pPr marL="0" marR="0" lvl="0" indent="0" algn="l" rtl="0">
                        <a:spcBef>
                          <a:spcPts val="0"/>
                        </a:spcBef>
                        <a:buSzPct val="25000"/>
                        <a:buNone/>
                      </a:pPr>
                      <a:r>
                        <a:rPr lang="en-US" sz="900" b="0" i="0" u="none" strike="noStrike" cap="none" baseline="0">
                          <a:latin typeface="Calibri"/>
                          <a:ea typeface="Calibri"/>
                          <a:cs typeface="Calibri"/>
                          <a:sym typeface="Calibri"/>
                        </a:rPr>
                        <a:t>sentence types</a:t>
                      </a:r>
                    </a:p>
                    <a:p>
                      <a:pPr marL="0" marR="0" lvl="0" indent="0" algn="l" rtl="0">
                        <a:spcBef>
                          <a:spcPts val="0"/>
                        </a:spcBef>
                        <a:buSzPct val="25000"/>
                        <a:buNone/>
                      </a:pPr>
                      <a:r>
                        <a:rPr lang="en-US" sz="900" b="0" i="0" u="none" strike="noStrike" cap="none" baseline="0">
                          <a:latin typeface="Calibri"/>
                          <a:ea typeface="Calibri"/>
                          <a:cs typeface="Calibri"/>
                          <a:sym typeface="Calibri"/>
                        </a:rPr>
                        <a:t>(statement, question,</a:t>
                      </a:r>
                    </a:p>
                    <a:p>
                      <a:pPr marL="0" marR="0" lvl="0" indent="0" algn="l" rtl="0">
                        <a:spcBef>
                          <a:spcPts val="0"/>
                        </a:spcBef>
                        <a:buSzPct val="25000"/>
                        <a:buNone/>
                      </a:pPr>
                      <a:r>
                        <a:rPr lang="en-US" sz="900" b="0" i="0" u="none" strike="noStrike" cap="none" baseline="0">
                          <a:latin typeface="Calibri"/>
                          <a:ea typeface="Calibri"/>
                          <a:cs typeface="Calibri"/>
                          <a:sym typeface="Calibri"/>
                        </a:rPr>
                        <a:t>exclamation)</a:t>
                      </a:r>
                    </a:p>
                    <a:p>
                      <a:pPr marL="0" marR="0" lvl="0" indent="0" algn="l" rtl="0">
                        <a:spcBef>
                          <a:spcPts val="0"/>
                        </a:spcBef>
                        <a:buSzPct val="25000"/>
                        <a:buNone/>
                      </a:pPr>
                      <a:r>
                        <a:rPr lang="en-US" sz="900" b="0" i="0" u="none" strike="noStrike" cap="none" baseline="0">
                          <a:latin typeface="Calibri"/>
                          <a:ea typeface="Calibri"/>
                          <a:cs typeface="Calibri"/>
                          <a:sym typeface="Calibri"/>
                        </a:rPr>
                        <a:t>Uses adult/peer feedback to revise</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Edits with support from</a:t>
                      </a:r>
                    </a:p>
                    <a:p>
                      <a:pPr marL="0" marR="0" lvl="0" indent="0" algn="l" rtl="0">
                        <a:spcBef>
                          <a:spcPts val="0"/>
                        </a:spcBef>
                        <a:buSzPct val="25000"/>
                        <a:buNone/>
                      </a:pPr>
                      <a:r>
                        <a:rPr lang="en-US" sz="900" b="0" i="0" u="none" strike="noStrike" cap="none" baseline="0">
                          <a:latin typeface="Calibri"/>
                          <a:ea typeface="Calibri"/>
                          <a:cs typeface="Calibri"/>
                          <a:sym typeface="Calibri"/>
                        </a:rPr>
                        <a:t>peers, adults, resources</a:t>
                      </a:r>
                    </a:p>
                    <a:p>
                      <a:pPr marL="0" marR="0" lvl="0" indent="0" algn="l" rtl="0">
                        <a:spcBef>
                          <a:spcPts val="0"/>
                        </a:spcBef>
                        <a:buSzPct val="25000"/>
                        <a:buNone/>
                      </a:pPr>
                      <a:r>
                        <a:rPr lang="en-US" sz="900" b="0" i="0" u="none" strike="noStrike" cap="none" baseline="0">
                          <a:latin typeface="Calibri"/>
                          <a:ea typeface="Calibri"/>
                          <a:cs typeface="Calibri"/>
                          <a:sym typeface="Calibri"/>
                        </a:rPr>
                        <a:t>(gr 2-3)</a:t>
                      </a:r>
                    </a:p>
                    <a:p>
                      <a:pPr marL="0" marR="0" lvl="0" indent="0" algn="l" rtl="0">
                        <a:spcBef>
                          <a:spcPts val="0"/>
                        </a:spcBef>
                        <a:buSzPct val="25000"/>
                        <a:buNone/>
                      </a:pPr>
                      <a:r>
                        <a:rPr lang="en-US" sz="900" b="0" i="0" u="none" strike="noStrike" cap="none" baseline="0">
                          <a:latin typeface="Calibri"/>
                          <a:ea typeface="Calibri"/>
                          <a:cs typeface="Calibri"/>
                          <a:sym typeface="Calibri"/>
                        </a:rPr>
                        <a:t>Minor errors do not</a:t>
                      </a:r>
                    </a:p>
                    <a:p>
                      <a:pPr marL="0" marR="0" lvl="0" indent="0" algn="l" rtl="0">
                        <a:spcBef>
                          <a:spcPts val="0"/>
                        </a:spcBef>
                        <a:buSzPct val="25000"/>
                        <a:buNone/>
                      </a:pPr>
                      <a:r>
                        <a:rPr lang="en-US" sz="900" b="0" i="0" u="none" strike="noStrike" cap="none" baseline="0">
                          <a:latin typeface="Calibri"/>
                          <a:ea typeface="Calibri"/>
                          <a:cs typeface="Calibri"/>
                          <a:sym typeface="Calibri"/>
                        </a:rPr>
                        <a:t>interfere with reader’s</a:t>
                      </a:r>
                    </a:p>
                    <a:p>
                      <a:pPr marL="0" marR="0" lvl="0" indent="0" algn="l" rtl="0">
                        <a:spcBef>
                          <a:spcPts val="0"/>
                        </a:spcBef>
                        <a:buSzPct val="25000"/>
                        <a:buNone/>
                      </a:pPr>
                      <a:r>
                        <a:rPr lang="en-US" sz="900" b="0" i="0" u="none" strike="noStrike" cap="none" baseline="0">
                          <a:latin typeface="Calibri"/>
                          <a:ea typeface="Calibri"/>
                          <a:cs typeface="Calibri"/>
                          <a:sym typeface="Calibri"/>
                        </a:rPr>
                        <a:t>understanding</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7933">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(NM)</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Uses a combination of</a:t>
                      </a:r>
                    </a:p>
                    <a:p>
                      <a:pPr marL="0" marR="0" lvl="0" indent="0" algn="l" rtl="0">
                        <a:spcBef>
                          <a:spcPts val="0"/>
                        </a:spcBef>
                        <a:buSzPct val="25000"/>
                        <a:buNone/>
                      </a:pPr>
                      <a:r>
                        <a:rPr lang="en-US" sz="900" u="none" strike="noStrike" cap="none" baseline="0">
                          <a:latin typeface="Calibri"/>
                          <a:ea typeface="Calibri"/>
                          <a:cs typeface="Calibri"/>
                          <a:sym typeface="Calibri"/>
                        </a:rPr>
                        <a:t>drawing, dictation, &amp;</a:t>
                      </a:r>
                    </a:p>
                    <a:p>
                      <a:pPr marL="0" marR="0" lvl="0" indent="0" algn="l" rtl="0">
                        <a:spcBef>
                          <a:spcPts val="0"/>
                        </a:spcBef>
                        <a:buSzPct val="25000"/>
                        <a:buNone/>
                      </a:pPr>
                      <a:r>
                        <a:rPr lang="en-US" sz="900" u="none" strike="noStrike" cap="none" baseline="0">
                          <a:latin typeface="Calibri"/>
                          <a:ea typeface="Calibri"/>
                          <a:cs typeface="Calibri"/>
                          <a:sym typeface="Calibri"/>
                        </a:rPr>
                        <a:t>writing (K) to compose</a:t>
                      </a:r>
                    </a:p>
                    <a:p>
                      <a:pPr marL="0" marR="0" lvl="0" indent="0" algn="l" rtl="0">
                        <a:spcBef>
                          <a:spcPts val="0"/>
                        </a:spcBef>
                        <a:buSzPct val="25000"/>
                        <a:buNone/>
                      </a:pPr>
                      <a:r>
                        <a:rPr lang="en-US" sz="900" u="none" strike="noStrike" cap="none" baseline="0">
                          <a:latin typeface="Calibri"/>
                          <a:ea typeface="Calibri"/>
                          <a:cs typeface="Calibri"/>
                          <a:sym typeface="Calibri"/>
                        </a:rPr>
                        <a:t>Has topic and attempts</a:t>
                      </a:r>
                    </a:p>
                    <a:p>
                      <a:pPr marL="0" marR="0" lvl="0" indent="0" algn="l" rtl="0">
                        <a:spcBef>
                          <a:spcPts val="0"/>
                        </a:spcBef>
                        <a:buSzPct val="25000"/>
                        <a:buNone/>
                      </a:pPr>
                      <a:r>
                        <a:rPr lang="en-US" sz="900" u="none" strike="noStrike" cap="none" baseline="0">
                          <a:latin typeface="Calibri"/>
                          <a:ea typeface="Calibri"/>
                          <a:cs typeface="Calibri"/>
                          <a:sym typeface="Calibri"/>
                        </a:rPr>
                        <a:t>a focus (opinion), but</a:t>
                      </a:r>
                    </a:p>
                    <a:p>
                      <a:pPr marL="0" marR="0" lvl="0" indent="0" algn="l" rtl="0">
                        <a:spcBef>
                          <a:spcPts val="0"/>
                        </a:spcBef>
                        <a:buSzPct val="25000"/>
                        <a:buNone/>
                      </a:pPr>
                      <a:r>
                        <a:rPr lang="en-US" sz="900" u="none" strike="noStrike" cap="none" baseline="0">
                          <a:latin typeface="Calibri"/>
                          <a:ea typeface="Calibri"/>
                          <a:cs typeface="Calibri"/>
                          <a:sym typeface="Calibri"/>
                        </a:rPr>
                        <a:t>focus may shift or not</a:t>
                      </a:r>
                    </a:p>
                    <a:p>
                      <a:pPr marL="0" marR="0" lvl="0" indent="0" algn="l" rtl="0">
                        <a:spcBef>
                          <a:spcPts val="0"/>
                        </a:spcBef>
                        <a:buSzPct val="25000"/>
                        <a:buNone/>
                      </a:pPr>
                      <a:r>
                        <a:rPr lang="en-US" sz="900" u="none" strike="noStrike" cap="none" baseline="0">
                          <a:latin typeface="Calibri"/>
                          <a:ea typeface="Calibri"/>
                          <a:cs typeface="Calibri"/>
                          <a:sym typeface="Calibri"/>
                        </a:rPr>
                        <a:t>be relevant to the topic</a:t>
                      </a:r>
                    </a:p>
                    <a:p>
                      <a:pPr marL="0" marR="0" lvl="0" indent="0" algn="l" rtl="0">
                        <a:spcBef>
                          <a:spcPts val="0"/>
                        </a:spcBef>
                        <a:buSzPct val="25000"/>
                        <a:buNone/>
                      </a:pPr>
                      <a:r>
                        <a:rPr lang="en-US" sz="900" u="none" strike="noStrike" cap="none" baseline="0">
                          <a:latin typeface="Calibri"/>
                          <a:ea typeface="Calibri"/>
                          <a:cs typeface="Calibri"/>
                          <a:sym typeface="Calibri"/>
                        </a:rPr>
                        <a:t>chosen</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Introduction, body, and</a:t>
                      </a:r>
                    </a:p>
                    <a:p>
                      <a:pPr marL="0" marR="0" lvl="0" indent="0" algn="l" rtl="0">
                        <a:spcBef>
                          <a:spcPts val="0"/>
                        </a:spcBef>
                        <a:buSzPct val="25000"/>
                        <a:buNone/>
                      </a:pPr>
                      <a:r>
                        <a:rPr lang="en-US" sz="900" u="none" strike="noStrike" cap="none" baseline="0">
                          <a:latin typeface="Calibri"/>
                          <a:ea typeface="Calibri"/>
                          <a:cs typeface="Calibri"/>
                          <a:sym typeface="Calibri"/>
                        </a:rPr>
                        <a:t>conclusion are evident,</a:t>
                      </a:r>
                    </a:p>
                    <a:p>
                      <a:pPr marL="0" marR="0" lvl="0" indent="0" algn="l" rtl="0">
                        <a:spcBef>
                          <a:spcPts val="0"/>
                        </a:spcBef>
                        <a:buSzPct val="25000"/>
                        <a:buNone/>
                      </a:pPr>
                      <a:r>
                        <a:rPr lang="en-US" sz="900" u="none" strike="noStrike" cap="none" baseline="0">
                          <a:latin typeface="Calibri"/>
                          <a:ea typeface="Calibri"/>
                          <a:cs typeface="Calibri"/>
                          <a:sym typeface="Calibri"/>
                        </a:rPr>
                        <a:t>but may lack clarity or</a:t>
                      </a:r>
                    </a:p>
                    <a:p>
                      <a:pPr marL="0" marR="0" lvl="0" indent="0" algn="l" rtl="0">
                        <a:spcBef>
                          <a:spcPts val="0"/>
                        </a:spcBef>
                        <a:buSzPct val="25000"/>
                        <a:buNone/>
                      </a:pPr>
                      <a:r>
                        <a:rPr lang="en-US" sz="900" u="none" strike="noStrike" cap="none" baseline="0">
                          <a:latin typeface="Calibri"/>
                          <a:ea typeface="Calibri"/>
                          <a:cs typeface="Calibri"/>
                          <a:sym typeface="Calibri"/>
                        </a:rPr>
                        <a:t>coherence</a:t>
                      </a:r>
                    </a:p>
                    <a:p>
                      <a:pPr marL="0" marR="0" lvl="0" indent="0" algn="l" rtl="0">
                        <a:spcBef>
                          <a:spcPts val="0"/>
                        </a:spcBef>
                        <a:buSzPct val="25000"/>
                        <a:buNone/>
                      </a:pPr>
                      <a:r>
                        <a:rPr lang="en-US" sz="900" u="none" strike="noStrike" cap="none" baseline="0">
                          <a:latin typeface="Calibri"/>
                          <a:ea typeface="Calibri"/>
                          <a:cs typeface="Calibri"/>
                          <a:sym typeface="Calibri"/>
                        </a:rPr>
                        <a:t>(e.g., attempts to</a:t>
                      </a:r>
                    </a:p>
                    <a:p>
                      <a:pPr marL="0" marR="0" lvl="0" indent="0" algn="l" rtl="0">
                        <a:spcBef>
                          <a:spcPts val="0"/>
                        </a:spcBef>
                        <a:buSzPct val="25000"/>
                        <a:buNone/>
                      </a:pPr>
                      <a:r>
                        <a:rPr lang="en-US" sz="900" u="none" strike="noStrike" cap="none" baseline="0">
                          <a:latin typeface="Calibri"/>
                          <a:ea typeface="Calibri"/>
                          <a:cs typeface="Calibri"/>
                          <a:sym typeface="Calibri"/>
                        </a:rPr>
                        <a:t>connect opinion to a</a:t>
                      </a:r>
                    </a:p>
                    <a:p>
                      <a:pPr marL="0" marR="0" lvl="0" indent="0" algn="l" rtl="0">
                        <a:spcBef>
                          <a:spcPts val="0"/>
                        </a:spcBef>
                        <a:buSzPct val="25000"/>
                        <a:buNone/>
                      </a:pPr>
                      <a:r>
                        <a:rPr lang="en-US" sz="900" u="none" strike="noStrike" cap="none" baseline="0">
                          <a:latin typeface="Calibri"/>
                          <a:ea typeface="Calibri"/>
                          <a:cs typeface="Calibri"/>
                          <a:sym typeface="Calibri"/>
                        </a:rPr>
                        <a:t>reason, but reason may</a:t>
                      </a:r>
                    </a:p>
                    <a:p>
                      <a:pPr marL="0" marR="0" lvl="0" indent="0" algn="l" rtl="0">
                        <a:spcBef>
                          <a:spcPts val="0"/>
                        </a:spcBef>
                        <a:buSzPct val="25000"/>
                        <a:buNone/>
                      </a:pPr>
                      <a:r>
                        <a:rPr lang="en-US" sz="900" u="none" strike="noStrike" cap="none" baseline="0">
                          <a:latin typeface="Calibri"/>
                          <a:ea typeface="Calibri"/>
                          <a:cs typeface="Calibri"/>
                          <a:sym typeface="Calibri"/>
                        </a:rPr>
                        <a:t>not make sense)</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Some elaboration</a:t>
                      </a:r>
                    </a:p>
                    <a:p>
                      <a:pPr marL="0" marR="0" lvl="0" indent="0" algn="l" rtl="0">
                        <a:spcBef>
                          <a:spcPts val="0"/>
                        </a:spcBef>
                        <a:buSzPct val="25000"/>
                        <a:buNone/>
                      </a:pPr>
                      <a:r>
                        <a:rPr lang="en-US" sz="900" u="none" strike="noStrike" cap="none" baseline="0">
                          <a:latin typeface="Calibri"/>
                          <a:ea typeface="Calibri"/>
                          <a:cs typeface="Calibri"/>
                          <a:sym typeface="Calibri"/>
                        </a:rPr>
                        <a:t>strategies are evident in</a:t>
                      </a:r>
                    </a:p>
                    <a:p>
                      <a:pPr marL="0" marR="0" lvl="0" indent="0" algn="l" rtl="0">
                        <a:spcBef>
                          <a:spcPts val="0"/>
                        </a:spcBef>
                        <a:buSzPct val="25000"/>
                        <a:buNone/>
                      </a:pPr>
                      <a:r>
                        <a:rPr lang="en-US" sz="900" u="none" strike="noStrike" cap="none" baseline="0">
                          <a:latin typeface="Calibri"/>
                          <a:ea typeface="Calibri"/>
                          <a:cs typeface="Calibri"/>
                          <a:sym typeface="Calibri"/>
                        </a:rPr>
                        <a:t>drawings or writing (gr</a:t>
                      </a:r>
                    </a:p>
                    <a:p>
                      <a:pPr marL="0" marR="0" lvl="0" indent="0" algn="l" rtl="0">
                        <a:spcBef>
                          <a:spcPts val="0"/>
                        </a:spcBef>
                        <a:buSzPct val="25000"/>
                        <a:buNone/>
                      </a:pPr>
                      <a:r>
                        <a:rPr lang="en-US" sz="900" u="none" strike="noStrike" cap="none" baseline="0">
                          <a:latin typeface="Calibri"/>
                          <a:ea typeface="Calibri"/>
                          <a:cs typeface="Calibri"/>
                          <a:sym typeface="Calibri"/>
                        </a:rPr>
                        <a:t>K-3), or added with</a:t>
                      </a:r>
                    </a:p>
                    <a:p>
                      <a:pPr marL="0" marR="0" lvl="0" indent="0" algn="l" rtl="0">
                        <a:spcBef>
                          <a:spcPts val="0"/>
                        </a:spcBef>
                        <a:buSzPct val="25000"/>
                        <a:buNone/>
                      </a:pPr>
                      <a:r>
                        <a:rPr lang="en-US" sz="900" u="none" strike="noStrike" cap="none" baseline="0">
                          <a:latin typeface="Calibri"/>
                          <a:ea typeface="Calibri"/>
                          <a:cs typeface="Calibri"/>
                          <a:sym typeface="Calibri"/>
                        </a:rPr>
                        <a:t>support/ questioning</a:t>
                      </a:r>
                    </a:p>
                    <a:p>
                      <a:pPr marL="0" marR="0" lvl="0" indent="0" algn="l" rtl="0">
                        <a:spcBef>
                          <a:spcPts val="0"/>
                        </a:spcBef>
                        <a:buSzPct val="25000"/>
                        <a:buNone/>
                      </a:pPr>
                      <a:r>
                        <a:rPr lang="en-US" sz="900" u="none" strike="noStrike" cap="none" baseline="0">
                          <a:latin typeface="Calibri"/>
                          <a:ea typeface="Calibri"/>
                          <a:cs typeface="Calibri"/>
                          <a:sym typeface="Calibri"/>
                        </a:rPr>
                        <a:t>from peers or adults</a:t>
                      </a:r>
                    </a:p>
                    <a:p>
                      <a:pPr marL="0" marR="0" lvl="0" indent="0" algn="l" rtl="0">
                        <a:spcBef>
                          <a:spcPts val="0"/>
                        </a:spcBef>
                        <a:buSzPct val="25000"/>
                        <a:buNone/>
                      </a:pPr>
                      <a:r>
                        <a:rPr lang="en-US" sz="900" u="none" strike="noStrike" cap="none" baseline="0">
                          <a:latin typeface="Calibri"/>
                          <a:ea typeface="Calibri"/>
                          <a:cs typeface="Calibri"/>
                          <a:sym typeface="Calibri"/>
                        </a:rPr>
                        <a:t>Ideas may not be fully</a:t>
                      </a:r>
                    </a:p>
                    <a:p>
                      <a:pPr marL="0" marR="0" lvl="0" indent="0" algn="l" rtl="0">
                        <a:spcBef>
                          <a:spcPts val="0"/>
                        </a:spcBef>
                        <a:buSzPct val="25000"/>
                        <a:buNone/>
                      </a:pPr>
                      <a:r>
                        <a:rPr lang="en-US" sz="900" u="none" strike="noStrike" cap="none" baseline="0">
                          <a:latin typeface="Calibri"/>
                          <a:ea typeface="Calibri"/>
                          <a:cs typeface="Calibri"/>
                          <a:sym typeface="Calibri"/>
                        </a:rPr>
                        <a:t>elaborated or details</a:t>
                      </a:r>
                    </a:p>
                    <a:p>
                      <a:pPr marL="0" marR="0" lvl="0" indent="0" algn="l" rtl="0">
                        <a:spcBef>
                          <a:spcPts val="0"/>
                        </a:spcBef>
                        <a:buSzPct val="25000"/>
                        <a:buNone/>
                      </a:pPr>
                      <a:r>
                        <a:rPr lang="en-US" sz="900" u="none" strike="noStrike" cap="none" baseline="0">
                          <a:latin typeface="Calibri"/>
                          <a:ea typeface="Calibri"/>
                          <a:cs typeface="Calibri"/>
                          <a:sym typeface="Calibri"/>
                        </a:rPr>
                        <a:t>may be insufficient to</a:t>
                      </a:r>
                    </a:p>
                    <a:p>
                      <a:pPr marL="0" marR="0" lvl="0" indent="0" algn="l" rtl="0">
                        <a:spcBef>
                          <a:spcPts val="0"/>
                        </a:spcBef>
                        <a:buSzPct val="25000"/>
                        <a:buNone/>
                      </a:pPr>
                      <a:r>
                        <a:rPr lang="en-US" sz="900" u="none" strike="noStrike" cap="none" baseline="0">
                          <a:latin typeface="Calibri"/>
                          <a:ea typeface="Calibri"/>
                          <a:cs typeface="Calibri"/>
                          <a:sym typeface="Calibri"/>
                        </a:rPr>
                        <a:t>support opinion</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Vocabulary use has</a:t>
                      </a:r>
                    </a:p>
                    <a:p>
                      <a:pPr marL="0" marR="0" lvl="0" indent="0" algn="l" rtl="0">
                        <a:spcBef>
                          <a:spcPts val="0"/>
                        </a:spcBef>
                        <a:buSzPct val="25000"/>
                        <a:buNone/>
                      </a:pPr>
                      <a:r>
                        <a:rPr lang="en-US" sz="900" u="none" strike="noStrike" cap="none" baseline="0">
                          <a:latin typeface="Calibri"/>
                          <a:ea typeface="Calibri"/>
                          <a:cs typeface="Calibri"/>
                          <a:sym typeface="Calibri"/>
                        </a:rPr>
                        <a:t>minor errors</a:t>
                      </a:r>
                    </a:p>
                    <a:p>
                      <a:pPr marL="0" marR="0" lvl="0" indent="0" algn="l" rtl="0">
                        <a:spcBef>
                          <a:spcPts val="0"/>
                        </a:spcBef>
                        <a:buSzPct val="25000"/>
                        <a:buNone/>
                      </a:pPr>
                      <a:r>
                        <a:rPr lang="en-US" sz="900" u="none" strike="noStrike" cap="none" baseline="0">
                          <a:latin typeface="Calibri"/>
                          <a:ea typeface="Calibri"/>
                          <a:cs typeface="Calibri"/>
                          <a:sym typeface="Calibri"/>
                        </a:rPr>
                        <a:t>Dictates, writes, and</a:t>
                      </a:r>
                    </a:p>
                    <a:p>
                      <a:pPr marL="0" marR="0" lvl="0" indent="0" algn="l" rtl="0">
                        <a:spcBef>
                          <a:spcPts val="0"/>
                        </a:spcBef>
                        <a:buSzPct val="25000"/>
                        <a:buNone/>
                      </a:pPr>
                      <a:r>
                        <a:rPr lang="en-US" sz="900" u="none" strike="noStrike" cap="none" baseline="0">
                          <a:latin typeface="Calibri"/>
                          <a:ea typeface="Calibri"/>
                          <a:cs typeface="Calibri"/>
                          <a:sym typeface="Calibri"/>
                        </a:rPr>
                        <a:t>expands simple</a:t>
                      </a:r>
                    </a:p>
                    <a:p>
                      <a:pPr marL="0" marR="0" lvl="0" indent="0" algn="l" rtl="0">
                        <a:spcBef>
                          <a:spcPts val="0"/>
                        </a:spcBef>
                        <a:buSzPct val="25000"/>
                        <a:buNone/>
                      </a:pPr>
                      <a:r>
                        <a:rPr lang="en-US" sz="900" u="none" strike="noStrike" cap="none" baseline="0">
                          <a:latin typeface="Calibri"/>
                          <a:ea typeface="Calibri"/>
                          <a:cs typeface="Calibri"/>
                          <a:sym typeface="Calibri"/>
                        </a:rPr>
                        <a:t>complete sentences</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 revise</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a:t>
                      </a:r>
                    </a:p>
                    <a:p>
                      <a:pPr marL="0" marR="0" lvl="0" indent="0" algn="l" rtl="0">
                        <a:spcBef>
                          <a:spcPts val="0"/>
                        </a:spcBef>
                        <a:buSzPct val="25000"/>
                        <a:buNone/>
                      </a:pPr>
                      <a:r>
                        <a:rPr lang="en-US" sz="900" u="none" strike="noStrike" cap="none" baseline="0">
                          <a:latin typeface="Calibri"/>
                          <a:ea typeface="Calibri"/>
                          <a:cs typeface="Calibri"/>
                          <a:sym typeface="Calibri"/>
                        </a:rPr>
                        <a:t>peers or adults (gr 2-3)</a:t>
                      </a:r>
                    </a:p>
                    <a:p>
                      <a:pPr marL="0" marR="0" lvl="0" indent="0" algn="l" rtl="0">
                        <a:spcBef>
                          <a:spcPts val="0"/>
                        </a:spcBef>
                        <a:buSzPct val="25000"/>
                        <a:buNone/>
                      </a:pPr>
                      <a:r>
                        <a:rPr lang="en-US" sz="900" u="none" strike="noStrike" cap="none" baseline="0">
                          <a:latin typeface="Calibri"/>
                          <a:ea typeface="Calibri"/>
                          <a:cs typeface="Calibri"/>
                          <a:sym typeface="Calibri"/>
                        </a:rPr>
                        <a:t>Uses grade-appropriate</a:t>
                      </a:r>
                    </a:p>
                    <a:p>
                      <a:pPr marL="0" marR="0" lvl="0" indent="0" algn="l" rtl="0">
                        <a:spcBef>
                          <a:spcPts val="0"/>
                        </a:spcBef>
                        <a:buSzPct val="25000"/>
                        <a:buNone/>
                      </a:pPr>
                      <a:r>
                        <a:rPr lang="en-US" sz="900" u="none" strike="noStrike" cap="none" baseline="0">
                          <a:latin typeface="Calibri"/>
                          <a:ea typeface="Calibri"/>
                          <a:cs typeface="Calibri"/>
                          <a:sym typeface="Calibri"/>
                        </a:rPr>
                        <a:t>basic mechanics and</a:t>
                      </a:r>
                    </a:p>
                    <a:p>
                      <a:pPr marL="0" marR="0" lvl="0" indent="0" algn="l" rtl="0">
                        <a:spcBef>
                          <a:spcPts val="0"/>
                        </a:spcBef>
                        <a:buSzPct val="25000"/>
                        <a:buNone/>
                      </a:pPr>
                      <a:r>
                        <a:rPr lang="en-US" sz="900" u="none" strike="noStrike" cap="none" baseline="0">
                          <a:latin typeface="Calibri"/>
                          <a:ea typeface="Calibri"/>
                          <a:cs typeface="Calibri"/>
                          <a:sym typeface="Calibri"/>
                        </a:rPr>
                        <a:t>word use with some</a:t>
                      </a:r>
                    </a:p>
                    <a:p>
                      <a:pPr marL="0" marR="0" lvl="0" indent="0" algn="l" rtl="0">
                        <a:spcBef>
                          <a:spcPts val="0"/>
                        </a:spcBef>
                        <a:buSzPct val="25000"/>
                        <a:buNone/>
                      </a:pPr>
                      <a:r>
                        <a:rPr lang="en-US" sz="900" u="none" strike="noStrike" cap="none" baseline="0">
                          <a:latin typeface="Calibri"/>
                          <a:ea typeface="Calibri"/>
                          <a:cs typeface="Calibri"/>
                          <a:sym typeface="Calibri"/>
                        </a:rPr>
                        <a:t>errors</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21353">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Uses a combination of</a:t>
                      </a:r>
                    </a:p>
                    <a:p>
                      <a:pPr marL="0" marR="0" lvl="0" indent="0" algn="l" rtl="0">
                        <a:spcBef>
                          <a:spcPts val="0"/>
                        </a:spcBef>
                        <a:buSzPct val="25000"/>
                        <a:buNone/>
                      </a:pPr>
                      <a:r>
                        <a:rPr lang="en-US" sz="900" u="none" strike="noStrike" cap="none" baseline="0">
                          <a:latin typeface="Calibri"/>
                          <a:ea typeface="Calibri"/>
                          <a:cs typeface="Calibri"/>
                          <a:sym typeface="Calibri"/>
                        </a:rPr>
                        <a:t>drawing, dictation, &amp;</a:t>
                      </a:r>
                    </a:p>
                    <a:p>
                      <a:pPr marL="0" marR="0" lvl="0" indent="0" algn="l" rtl="0">
                        <a:spcBef>
                          <a:spcPts val="0"/>
                        </a:spcBef>
                        <a:buSzPct val="25000"/>
                        <a:buNone/>
                      </a:pPr>
                      <a:r>
                        <a:rPr lang="en-US" sz="900" u="none" strike="noStrike" cap="none" baseline="0">
                          <a:latin typeface="Calibri"/>
                          <a:ea typeface="Calibri"/>
                          <a:cs typeface="Calibri"/>
                          <a:sym typeface="Calibri"/>
                        </a:rPr>
                        <a:t>writing (K) to compose</a:t>
                      </a:r>
                    </a:p>
                    <a:p>
                      <a:pPr marL="0" marR="0" lvl="0" indent="0" algn="l" rtl="0">
                        <a:spcBef>
                          <a:spcPts val="0"/>
                        </a:spcBef>
                        <a:buSzPct val="25000"/>
                        <a:buNone/>
                      </a:pPr>
                      <a:r>
                        <a:rPr lang="en-US" sz="900" u="none" strike="noStrike" cap="none" baseline="0">
                          <a:latin typeface="Calibri"/>
                          <a:ea typeface="Calibri"/>
                          <a:cs typeface="Calibri"/>
                          <a:sym typeface="Calibri"/>
                        </a:rPr>
                        <a:t>Attempts to identify a</a:t>
                      </a:r>
                    </a:p>
                    <a:p>
                      <a:pPr marL="0" marR="0" lvl="0" indent="0" algn="l" rtl="0">
                        <a:spcBef>
                          <a:spcPts val="0"/>
                        </a:spcBef>
                        <a:buSzPct val="25000"/>
                        <a:buNone/>
                      </a:pPr>
                      <a:r>
                        <a:rPr lang="en-US" sz="900" u="none" strike="noStrike" cap="none" baseline="0">
                          <a:latin typeface="Calibri"/>
                          <a:ea typeface="Calibri"/>
                          <a:cs typeface="Calibri"/>
                          <a:sym typeface="Calibri"/>
                        </a:rPr>
                        <a:t>topic, but lacks a focus</a:t>
                      </a:r>
                    </a:p>
                    <a:p>
                      <a:pPr marL="0" marR="0" lvl="0" indent="0" algn="l" rtl="0">
                        <a:spcBef>
                          <a:spcPts val="0"/>
                        </a:spcBef>
                        <a:buSzPct val="25000"/>
                        <a:buNone/>
                      </a:pPr>
                      <a:r>
                        <a:rPr lang="en-US" sz="900" u="none" strike="noStrike" cap="none" baseline="0">
                          <a:latin typeface="Calibri"/>
                          <a:ea typeface="Calibri"/>
                          <a:cs typeface="Calibri"/>
                          <a:sym typeface="Calibri"/>
                        </a:rPr>
                        <a:t>(opinion) or may have</a:t>
                      </a:r>
                    </a:p>
                    <a:p>
                      <a:pPr marL="0" marR="0" lvl="0" indent="0" algn="l" rtl="0">
                        <a:spcBef>
                          <a:spcPts val="0"/>
                        </a:spcBef>
                        <a:buSzPct val="25000"/>
                        <a:buNone/>
                      </a:pPr>
                      <a:r>
                        <a:rPr lang="en-US" sz="900" u="none" strike="noStrike" cap="none" baseline="0">
                          <a:latin typeface="Calibri"/>
                          <a:ea typeface="Calibri"/>
                          <a:cs typeface="Calibri"/>
                          <a:sym typeface="Calibri"/>
                        </a:rPr>
                        <a:t>more than one topic or</a:t>
                      </a:r>
                    </a:p>
                    <a:p>
                      <a:pPr marL="0" marR="0" lvl="0" indent="0" algn="l" rtl="0">
                        <a:spcBef>
                          <a:spcPts val="0"/>
                        </a:spcBef>
                        <a:buSzPct val="25000"/>
                        <a:buNone/>
                      </a:pPr>
                      <a:r>
                        <a:rPr lang="en-US" sz="900" u="none" strike="noStrike" cap="none" baseline="0">
                          <a:latin typeface="Calibri"/>
                          <a:ea typeface="Calibri"/>
                          <a:cs typeface="Calibri"/>
                          <a:sym typeface="Calibri"/>
                        </a:rPr>
                        <a:t>confusing topic as</a:t>
                      </a:r>
                    </a:p>
                    <a:p>
                      <a:pPr marL="0" marR="0" lvl="0" indent="0" algn="l" rtl="0">
                        <a:spcBef>
                          <a:spcPts val="0"/>
                        </a:spcBef>
                        <a:buSzPct val="25000"/>
                        <a:buNone/>
                      </a:pPr>
                      <a:r>
                        <a:rPr lang="en-US" sz="900" u="none" strike="noStrike" cap="none" baseline="0">
                          <a:latin typeface="Calibri"/>
                          <a:ea typeface="Calibri"/>
                          <a:cs typeface="Calibri"/>
                          <a:sym typeface="Calibri"/>
                        </a:rPr>
                        <a:t>stated</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Attempts introduction,</a:t>
                      </a:r>
                    </a:p>
                    <a:p>
                      <a:pPr marL="0" marR="0" lvl="0" indent="0" algn="l" rtl="0">
                        <a:spcBef>
                          <a:spcPts val="0"/>
                        </a:spcBef>
                        <a:buSzPct val="25000"/>
                        <a:buNone/>
                      </a:pPr>
                      <a:r>
                        <a:rPr lang="en-US" sz="900" u="none" strike="noStrike" cap="none" baseline="0">
                          <a:latin typeface="Calibri"/>
                          <a:ea typeface="Calibri"/>
                          <a:cs typeface="Calibri"/>
                          <a:sym typeface="Calibri"/>
                        </a:rPr>
                        <a:t>body, and conclusion,</a:t>
                      </a:r>
                    </a:p>
                    <a:p>
                      <a:pPr marL="0" marR="0" lvl="0" indent="0" algn="l" rtl="0">
                        <a:spcBef>
                          <a:spcPts val="0"/>
                        </a:spcBef>
                        <a:buSzPct val="25000"/>
                        <a:buNone/>
                      </a:pPr>
                      <a:r>
                        <a:rPr lang="en-US" sz="900" u="none" strike="noStrike" cap="none" baseline="0">
                          <a:latin typeface="Calibri"/>
                          <a:ea typeface="Calibri"/>
                          <a:cs typeface="Calibri"/>
                          <a:sym typeface="Calibri"/>
                        </a:rPr>
                        <a:t>but one or more parts</a:t>
                      </a:r>
                    </a:p>
                    <a:p>
                      <a:pPr marL="0" marR="0" lvl="0" indent="0" algn="l" rtl="0">
                        <a:spcBef>
                          <a:spcPts val="0"/>
                        </a:spcBef>
                        <a:buSzPct val="25000"/>
                        <a:buNone/>
                      </a:pPr>
                      <a:r>
                        <a:rPr lang="en-US" sz="900" u="none" strike="noStrike" cap="none" baseline="0">
                          <a:latin typeface="Calibri"/>
                          <a:ea typeface="Calibri"/>
                          <a:cs typeface="Calibri"/>
                          <a:sym typeface="Calibri"/>
                        </a:rPr>
                        <a:t>are missing</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No details provided or</a:t>
                      </a:r>
                    </a:p>
                    <a:p>
                      <a:pPr marL="0" marR="0" lvl="0" indent="0" algn="l" rtl="0">
                        <a:spcBef>
                          <a:spcPts val="0"/>
                        </a:spcBef>
                        <a:buSzPct val="25000"/>
                        <a:buNone/>
                      </a:pPr>
                      <a:r>
                        <a:rPr lang="en-US" sz="900" u="none" strike="noStrike" cap="none" baseline="0">
                          <a:latin typeface="Calibri"/>
                          <a:ea typeface="Calibri"/>
                          <a:cs typeface="Calibri"/>
                          <a:sym typeface="Calibri"/>
                        </a:rPr>
                        <a:t>attempts to add details</a:t>
                      </a:r>
                    </a:p>
                    <a:p>
                      <a:pPr marL="0" marR="0" lvl="0" indent="0" algn="l" rtl="0">
                        <a:spcBef>
                          <a:spcPts val="0"/>
                        </a:spcBef>
                        <a:buSzPct val="25000"/>
                        <a:buNone/>
                      </a:pPr>
                      <a:r>
                        <a:rPr lang="en-US" sz="900" u="none" strike="noStrike" cap="none" baseline="0">
                          <a:latin typeface="Calibri"/>
                          <a:ea typeface="Calibri"/>
                          <a:cs typeface="Calibri"/>
                          <a:sym typeface="Calibri"/>
                        </a:rPr>
                        <a:t>to drawings or writing</a:t>
                      </a:r>
                    </a:p>
                    <a:p>
                      <a:pPr marL="0" marR="0" lvl="0" indent="0" algn="l" rtl="0">
                        <a:spcBef>
                          <a:spcPts val="0"/>
                        </a:spcBef>
                        <a:buSzPct val="25000"/>
                        <a:buNone/>
                      </a:pPr>
                      <a:r>
                        <a:rPr lang="en-US" sz="900" u="none" strike="noStrike" cap="none" baseline="0">
                          <a:latin typeface="Calibri"/>
                          <a:ea typeface="Calibri"/>
                          <a:cs typeface="Calibri"/>
                          <a:sym typeface="Calibri"/>
                        </a:rPr>
                        <a:t>which may be random,</a:t>
                      </a:r>
                    </a:p>
                    <a:p>
                      <a:pPr marL="0" marR="0" lvl="0" indent="0" algn="l" rtl="0">
                        <a:spcBef>
                          <a:spcPts val="0"/>
                        </a:spcBef>
                        <a:buSzPct val="25000"/>
                        <a:buNone/>
                      </a:pPr>
                      <a:r>
                        <a:rPr lang="en-US" sz="900" u="none" strike="noStrike" cap="none" baseline="0">
                          <a:latin typeface="Calibri"/>
                          <a:ea typeface="Calibri"/>
                          <a:cs typeface="Calibri"/>
                          <a:sym typeface="Calibri"/>
                        </a:rPr>
                        <a:t>inaccurate, or irrelevant</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Generally uses basic,</a:t>
                      </a:r>
                    </a:p>
                    <a:p>
                      <a:pPr marL="0" marR="0" lvl="0" indent="0" algn="l" rtl="0">
                        <a:spcBef>
                          <a:spcPts val="0"/>
                        </a:spcBef>
                        <a:buSzPct val="25000"/>
                        <a:buNone/>
                      </a:pPr>
                      <a:r>
                        <a:rPr lang="en-US" sz="900" u="none" strike="noStrike" cap="none" baseline="0">
                          <a:latin typeface="Calibri"/>
                          <a:ea typeface="Calibri"/>
                          <a:cs typeface="Calibri"/>
                          <a:sym typeface="Calibri"/>
                        </a:rPr>
                        <a:t>incorrect, or below</a:t>
                      </a:r>
                    </a:p>
                    <a:p>
                      <a:pPr marL="0" marR="0" lvl="0" indent="0" algn="l" rtl="0">
                        <a:spcBef>
                          <a:spcPts val="0"/>
                        </a:spcBef>
                        <a:buSzPct val="25000"/>
                        <a:buNone/>
                      </a:pPr>
                      <a:r>
                        <a:rPr lang="en-US" sz="900" u="none" strike="noStrike" cap="none" baseline="0">
                          <a:latin typeface="Calibri"/>
                          <a:ea typeface="Calibri"/>
                          <a:cs typeface="Calibri"/>
                          <a:sym typeface="Calibri"/>
                        </a:rPr>
                        <a:t>grade level vocabulary</a:t>
                      </a:r>
                    </a:p>
                    <a:p>
                      <a:pPr marL="0" marR="0" lvl="0" indent="0" algn="l" rtl="0">
                        <a:spcBef>
                          <a:spcPts val="0"/>
                        </a:spcBef>
                        <a:buSzPct val="25000"/>
                        <a:buNone/>
                      </a:pPr>
                      <a:r>
                        <a:rPr lang="en-US" sz="900" u="none" strike="noStrike" cap="none" baseline="0">
                          <a:latin typeface="Calibri"/>
                          <a:ea typeface="Calibri"/>
                          <a:cs typeface="Calibri"/>
                          <a:sym typeface="Calibri"/>
                        </a:rPr>
                        <a:t>when dictating (K) or</a:t>
                      </a:r>
                    </a:p>
                    <a:p>
                      <a:pPr marL="0" marR="0" lvl="0" indent="0" algn="l" rtl="0">
                        <a:spcBef>
                          <a:spcPts val="0"/>
                        </a:spcBef>
                        <a:buSzPct val="25000"/>
                        <a:buNone/>
                      </a:pPr>
                      <a:r>
                        <a:rPr lang="en-US" sz="900" u="none" strike="noStrike" cap="none" baseline="0">
                          <a:latin typeface="Calibri"/>
                          <a:ea typeface="Calibri"/>
                          <a:cs typeface="Calibri"/>
                          <a:sym typeface="Calibri"/>
                        </a:rPr>
                        <a:t>writing</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 revise</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a:t>
                      </a:r>
                    </a:p>
                    <a:p>
                      <a:pPr marL="0" marR="0" lvl="0" indent="0" algn="l" rtl="0">
                        <a:spcBef>
                          <a:spcPts val="0"/>
                        </a:spcBef>
                        <a:buSzPct val="25000"/>
                        <a:buNone/>
                      </a:pPr>
                      <a:r>
                        <a:rPr lang="en-US" sz="900" u="none" strike="noStrike" cap="none" baseline="0">
                          <a:latin typeface="Calibri"/>
                          <a:ea typeface="Calibri"/>
                          <a:cs typeface="Calibri"/>
                          <a:sym typeface="Calibri"/>
                        </a:rPr>
                        <a:t>peers or adults (gr 2-3)</a:t>
                      </a:r>
                    </a:p>
                    <a:p>
                      <a:pPr marL="0" marR="0" lvl="0" indent="0" algn="l" rtl="0">
                        <a:spcBef>
                          <a:spcPts val="0"/>
                        </a:spcBef>
                        <a:buSzPct val="25000"/>
                        <a:buNone/>
                      </a:pPr>
                      <a:r>
                        <a:rPr lang="en-US" sz="900" u="none" strike="noStrike" cap="none" baseline="0">
                          <a:latin typeface="Calibri"/>
                          <a:ea typeface="Calibri"/>
                          <a:cs typeface="Calibri"/>
                          <a:sym typeface="Calibri"/>
                        </a:rPr>
                        <a:t>Uses below grade-level</a:t>
                      </a:r>
                    </a:p>
                    <a:p>
                      <a:pPr marL="0" marR="0" lvl="0" indent="0" algn="l" rtl="0">
                        <a:spcBef>
                          <a:spcPts val="0"/>
                        </a:spcBef>
                        <a:buSzPct val="25000"/>
                        <a:buNone/>
                      </a:pPr>
                      <a:r>
                        <a:rPr lang="en-US" sz="900" u="none" strike="noStrike" cap="none" baseline="0">
                          <a:latin typeface="Calibri"/>
                          <a:ea typeface="Calibri"/>
                          <a:cs typeface="Calibri"/>
                          <a:sym typeface="Calibri"/>
                        </a:rPr>
                        <a:t>basic mechanics with</a:t>
                      </a:r>
                    </a:p>
                    <a:p>
                      <a:pPr marL="0" marR="0" lvl="0" indent="0" algn="l" rtl="0">
                        <a:spcBef>
                          <a:spcPts val="0"/>
                        </a:spcBef>
                        <a:buSzPct val="25000"/>
                        <a:buNone/>
                      </a:pPr>
                      <a:r>
                        <a:rPr lang="en-US" sz="900" u="none" strike="noStrike" cap="none" baseline="0">
                          <a:latin typeface="Calibri"/>
                          <a:ea typeface="Calibri"/>
                          <a:cs typeface="Calibri"/>
                          <a:sym typeface="Calibri"/>
                        </a:rPr>
                        <a:t>frequent errors</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37670">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0</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87082" marR="9906" marT="9355"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9" name="Shape 109"/>
          <p:cNvSpPr/>
          <p:nvPr/>
        </p:nvSpPr>
        <p:spPr>
          <a:xfrm>
            <a:off x="685800" y="626737"/>
            <a:ext cx="5544612" cy="330489"/>
          </a:xfrm>
          <a:prstGeom prst="rect">
            <a:avLst/>
          </a:prstGeom>
          <a:noFill/>
          <a:ln>
            <a:noFill/>
          </a:ln>
        </p:spPr>
        <p:txBody>
          <a:bodyPr lIns="91905" tIns="45941" rIns="91905" bIns="45941" anchor="t" anchorCtr="0">
            <a:noAutofit/>
          </a:bodyPr>
          <a:lstStyle/>
          <a:p>
            <a:pPr algn="ctr">
              <a:buSzPct val="25000"/>
            </a:pPr>
            <a:r>
              <a:rPr lang="en-US" sz="1500" b="1" dirty="0">
                <a:solidFill>
                  <a:schemeClr val="dk1"/>
                </a:solidFill>
                <a:latin typeface="Calibri"/>
                <a:ea typeface="Calibri"/>
                <a:cs typeface="Calibri"/>
                <a:sym typeface="Calibri"/>
              </a:rPr>
              <a:t> Grades K - 2: Generic 4-Point Opinion Writing Rubric </a:t>
            </a:r>
          </a:p>
        </p:txBody>
      </p:sp>
      <p:sp>
        <p:nvSpPr>
          <p:cNvPr id="111" name="Shape 111"/>
          <p:cNvSpPr txBox="1">
            <a:spLocks noGrp="1"/>
          </p:cNvSpPr>
          <p:nvPr>
            <p:ph type="sldNum" idx="12"/>
          </p:nvPr>
        </p:nvSpPr>
        <p:spPr>
          <a:xfrm>
            <a:off x="6741460" y="9090026"/>
            <a:ext cx="554472" cy="511173"/>
          </a:xfrm>
          <a:prstGeom prst="rect">
            <a:avLst/>
          </a:prstGeom>
          <a:noFill/>
          <a:ln>
            <a:noFill/>
          </a:ln>
        </p:spPr>
        <p:txBody>
          <a:bodyPr lIns="96649" tIns="48313" rIns="96649" bIns="48313" anchor="ctr" anchorCtr="0">
            <a:noAutofit/>
          </a:bodyPr>
          <a:lstStyle/>
          <a:p>
            <a:pPr>
              <a:buSzPct val="25000"/>
            </a:pPr>
            <a:r>
              <a:rPr lang="en-US"/>
              <a:t> </a:t>
            </a:r>
          </a:p>
        </p:txBody>
      </p:sp>
    </p:spTree>
    <p:extLst>
      <p:ext uri="{BB962C8B-B14F-4D97-AF65-F5344CB8AC3E}">
        <p14:creationId xmlns:p14="http://schemas.microsoft.com/office/powerpoint/2010/main" val="1636445344"/>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7315200" cy="960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rtlCol="0" anchor="ctr"/>
          <a:lstStyle/>
          <a:p>
            <a:pPr algn="ctr"/>
            <a:endParaRPr lang="en-US" dirty="0"/>
          </a:p>
        </p:txBody>
      </p:sp>
      <p:sp>
        <p:nvSpPr>
          <p:cNvPr id="9" name="Rectangle 8"/>
          <p:cNvSpPr/>
          <p:nvPr/>
        </p:nvSpPr>
        <p:spPr>
          <a:xfrm>
            <a:off x="101600" y="560070"/>
            <a:ext cx="7152640" cy="8241030"/>
          </a:xfrm>
          <a:prstGeom prst="rect">
            <a:avLst/>
          </a:prstGeom>
          <a:gradFill>
            <a:gsLst>
              <a:gs pos="0">
                <a:srgbClr val="00206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rtlCol="0" anchor="ctr"/>
          <a:lstStyle/>
          <a:p>
            <a:pPr algn="ctr"/>
            <a:endParaRPr lang="en-US" dirty="0"/>
          </a:p>
        </p:txBody>
      </p:sp>
      <p:sp>
        <p:nvSpPr>
          <p:cNvPr id="4" name="Slide Number Placeholder 3"/>
          <p:cNvSpPr>
            <a:spLocks noGrp="1"/>
          </p:cNvSpPr>
          <p:nvPr>
            <p:ph type="sldNum" sz="quarter" idx="12"/>
          </p:nvPr>
        </p:nvSpPr>
        <p:spPr/>
        <p:txBody>
          <a:bodyPr lIns="96661" tIns="48331" rIns="96661" bIns="48331"/>
          <a:lstStyle/>
          <a:p>
            <a:fld id="{F177B04D-AEB5-43ED-B9BA-B3D1EC9C9067}" type="slidenum">
              <a:rPr lang="en-US" smtClean="0"/>
              <a:pPr/>
              <a:t>2</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404092993"/>
              </p:ext>
            </p:extLst>
          </p:nvPr>
        </p:nvGraphicFramePr>
        <p:xfrm>
          <a:off x="335878" y="5334000"/>
          <a:ext cx="6684085" cy="3100647"/>
        </p:xfrm>
        <a:graphic>
          <a:graphicData uri="http://schemas.openxmlformats.org/drawingml/2006/table">
            <a:tbl>
              <a:tblPr firstRow="1" bandRow="1">
                <a:tableStyleId>{5940675A-B579-460E-94D1-54222C63F5DA}</a:tableStyleId>
              </a:tblPr>
              <a:tblGrid>
                <a:gridCol w="2394678"/>
                <a:gridCol w="1922724"/>
                <a:gridCol w="2366683"/>
              </a:tblGrid>
              <a:tr h="439328">
                <a:tc gridSpan="3">
                  <a:txBody>
                    <a:bodyPr/>
                    <a:lstStyle/>
                    <a:p>
                      <a:pPr algn="ctr"/>
                      <a:r>
                        <a:rPr kumimoji="0" lang="en-US" sz="12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2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grade teachers.</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000" b="0" dirty="0">
                        <a:latin typeface="Lucida Handwriting" panose="03010101010101010101" pitchFamily="66" charset="0"/>
                      </a:endParaRPr>
                    </a:p>
                  </a:txBody>
                  <a:tcPr/>
                </a:tc>
                <a:tc hMerge="1">
                  <a:txBody>
                    <a:bodyPr/>
                    <a:lstStyle/>
                    <a:p>
                      <a:pPr algn="l"/>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8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8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8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8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8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8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8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12" name="TextBox 11"/>
          <p:cNvSpPr txBox="1"/>
          <p:nvPr/>
        </p:nvSpPr>
        <p:spPr>
          <a:xfrm>
            <a:off x="306832" y="869230"/>
            <a:ext cx="6701536" cy="4350179"/>
          </a:xfrm>
          <a:prstGeom prst="rect">
            <a:avLst/>
          </a:prstGeom>
          <a:solidFill>
            <a:schemeClr val="bg1"/>
          </a:solidFill>
        </p:spPr>
        <p:txBody>
          <a:bodyPr wrap="square" lIns="101868" tIns="50934" rIns="101868" bIns="50934" rtlCol="0">
            <a:spAutoFit/>
          </a:bodyPr>
          <a:lstStyle/>
          <a:p>
            <a:pPr algn="ctr"/>
            <a:r>
              <a:rPr lang="en-US" sz="1600" b="1" u="sng" dirty="0"/>
              <a:t>Quarter Four English Language Arts Common Formative Assessments</a:t>
            </a:r>
          </a:p>
          <a:p>
            <a:pPr algn="ctr"/>
            <a:r>
              <a:rPr lang="en-US" sz="1600" b="1" u="sng" dirty="0"/>
              <a:t>Team Members and Writers</a:t>
            </a:r>
          </a:p>
          <a:p>
            <a:pPr algn="ctr"/>
            <a:endParaRPr lang="en-US" sz="700" b="1" u="sng" dirty="0"/>
          </a:p>
          <a:p>
            <a:pPr algn="ctr"/>
            <a:r>
              <a:rPr lang="en-US" sz="1300" dirty="0"/>
              <a:t>This assessment was developed working backwards by identifying the deep understanding of the two passages.  Key Ideas were identified to support constructed responses and key details were aligned with the selected response questions.  All questions support students’ background knowledge of a central insight or message.</a:t>
            </a:r>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r>
              <a:rPr lang="en-US" sz="1300" b="1" i="1" dirty="0"/>
              <a:t>Thank you to all of those who reviewed and edited and a special appreciation to Vicki Daniels and her amazing editing skills and our “in-house” writer Ginger Jay.</a:t>
            </a:r>
          </a:p>
        </p:txBody>
      </p:sp>
      <p:graphicFrame>
        <p:nvGraphicFramePr>
          <p:cNvPr id="13" name="Table 12"/>
          <p:cNvGraphicFramePr>
            <a:graphicFrameLocks noGrp="1"/>
          </p:cNvGraphicFramePr>
          <p:nvPr>
            <p:extLst>
              <p:ext uri="{D42A27DB-BD31-4B8C-83A1-F6EECF244321}">
                <p14:modId xmlns:p14="http://schemas.microsoft.com/office/powerpoint/2010/main" val="1453438250"/>
              </p:ext>
            </p:extLst>
          </p:nvPr>
        </p:nvGraphicFramePr>
        <p:xfrm>
          <a:off x="327153" y="2629116"/>
          <a:ext cx="6662928" cy="2019084"/>
        </p:xfrm>
        <a:graphic>
          <a:graphicData uri="http://schemas.openxmlformats.org/drawingml/2006/table">
            <a:tbl>
              <a:tblPr firstRow="1" bandRow="1">
                <a:tableStyleId>{5940675A-B579-460E-94D1-54222C63F5DA}</a:tableStyleId>
              </a:tblPr>
              <a:tblGrid>
                <a:gridCol w="2122817"/>
                <a:gridCol w="1554480"/>
                <a:gridCol w="1723602"/>
                <a:gridCol w="1262029"/>
              </a:tblGrid>
              <a:tr h="489422">
                <a:tc>
                  <a:txBody>
                    <a:bodyPr/>
                    <a:lstStyle/>
                    <a:p>
                      <a:pPr algn="l"/>
                      <a:r>
                        <a:rPr lang="en-US" sz="1300" b="1" dirty="0" smtClean="0">
                          <a:solidFill>
                            <a:schemeClr val="tx1"/>
                          </a:solidFill>
                        </a:rPr>
                        <a:t>Deborah</a:t>
                      </a:r>
                      <a:r>
                        <a:rPr lang="en-US" sz="1300" b="1" baseline="0" dirty="0" smtClean="0">
                          <a:solidFill>
                            <a:schemeClr val="tx1"/>
                          </a:solidFill>
                        </a:rPr>
                        <a:t> Alvarado</a:t>
                      </a:r>
                      <a:endParaRPr lang="en-US" sz="1300" b="1" dirty="0">
                        <a:solidFill>
                          <a:schemeClr val="tx1"/>
                        </a:solidFill>
                      </a:endParaRPr>
                    </a:p>
                  </a:txBody>
                  <a:tcPr marL="110109" marR="110109" marT="52687" marB="52687"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Patty Gallardo</a:t>
                      </a:r>
                    </a:p>
                  </a:txBody>
                  <a:tcPr marL="110109" marR="110109" marT="52687" marB="52687" anchor="ct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Sandra Maines</a:t>
                      </a:r>
                    </a:p>
                  </a:txBody>
                  <a:tcPr marL="110109" marR="110109" marT="52687" marB="52687" anchor="ct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Jennifer</a:t>
                      </a:r>
                      <a:r>
                        <a:rPr lang="en-US" sz="1300" b="1" baseline="0" dirty="0" smtClean="0">
                          <a:solidFill>
                            <a:schemeClr val="tx1"/>
                          </a:solidFill>
                        </a:rPr>
                        <a:t> Robbins</a:t>
                      </a:r>
                      <a:endParaRPr lang="en-US" sz="1300" b="1" dirty="0" smtClean="0">
                        <a:solidFill>
                          <a:schemeClr val="tx1"/>
                        </a:solidFill>
                      </a:endParaRPr>
                    </a:p>
                  </a:txBody>
                  <a:tcPr marL="110109" marR="110109" marT="52687" marB="52687"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20000"/>
                        <a:lumOff val="80000"/>
                      </a:schemeClr>
                    </a:solidFill>
                  </a:tcPr>
                </a:tc>
              </a:tr>
              <a:tr h="297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rPr>
                        <a:t>Aliceson Brandt</a:t>
                      </a:r>
                    </a:p>
                  </a:txBody>
                  <a:tcPr marL="110109" marR="110109" marT="52687" marB="52687" anchor="ct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300" b="1" dirty="0" smtClean="0"/>
                        <a:t>Dori George</a:t>
                      </a:r>
                      <a:endParaRPr lang="en-US" sz="1300" b="1" dirty="0"/>
                    </a:p>
                  </a:txBody>
                  <a:tcPr marL="110109" marR="110109" marT="52687" marB="52687" anchor="ctr">
                    <a:solidFill>
                      <a:schemeClr val="accent4">
                        <a:lumMod val="20000"/>
                        <a:lumOff val="80000"/>
                      </a:schemeClr>
                    </a:solidFill>
                  </a:tcPr>
                </a:tc>
                <a:tc>
                  <a:txBody>
                    <a:bodyPr/>
                    <a:lstStyle/>
                    <a:p>
                      <a:pPr algn="l"/>
                      <a:r>
                        <a:rPr lang="en-US" sz="1300" b="1" smtClean="0">
                          <a:solidFill>
                            <a:schemeClr val="tx1"/>
                          </a:solidFill>
                        </a:rPr>
                        <a:t>Gina McLain</a:t>
                      </a:r>
                      <a:endParaRPr lang="en-US" sz="1300" b="1" dirty="0">
                        <a:solidFill>
                          <a:schemeClr val="tx1"/>
                        </a:solidFill>
                      </a:endParaRPr>
                    </a:p>
                  </a:txBody>
                  <a:tcPr marL="110109" marR="110109" marT="52687" marB="52687" anchor="ctr">
                    <a:solidFill>
                      <a:schemeClr val="accent4">
                        <a:lumMod val="20000"/>
                        <a:lumOff val="80000"/>
                      </a:schemeClr>
                    </a:solidFill>
                  </a:tcPr>
                </a:tc>
                <a:tc>
                  <a:txBody>
                    <a:bodyPr/>
                    <a:lstStyle/>
                    <a:p>
                      <a:pPr algn="l"/>
                      <a:r>
                        <a:rPr lang="en-US" sz="1300" b="1" dirty="0" smtClean="0">
                          <a:solidFill>
                            <a:schemeClr val="tx1"/>
                          </a:solidFill>
                        </a:rPr>
                        <a:t>Kelly Rooke</a:t>
                      </a:r>
                      <a:endParaRPr lang="en-US" sz="1300" b="1" dirty="0">
                        <a:solidFill>
                          <a:schemeClr val="tx1"/>
                        </a:solidFill>
                      </a:endParaRPr>
                    </a:p>
                  </a:txBody>
                  <a:tcPr marL="110109" marR="110109" marT="52687" marB="52687" anchor="ctr">
                    <a:lnR w="12700" cap="flat" cmpd="sng" algn="ctr">
                      <a:solidFill>
                        <a:schemeClr val="tx1"/>
                      </a:solidFill>
                      <a:prstDash val="solid"/>
                      <a:round/>
                      <a:headEnd type="none" w="med" len="med"/>
                      <a:tailEnd type="none" w="med" len="med"/>
                    </a:lnR>
                    <a:solidFill>
                      <a:schemeClr val="accent4">
                        <a:lumMod val="20000"/>
                        <a:lumOff val="80000"/>
                      </a:schemeClr>
                    </a:solidFill>
                  </a:tcPr>
                </a:tc>
              </a:tr>
              <a:tr h="297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Linda Benson</a:t>
                      </a:r>
                    </a:p>
                  </a:txBody>
                  <a:tcPr marL="110109" marR="110109" marT="52687" marB="52687" anchor="ct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300" b="1" dirty="0" smtClean="0"/>
                        <a:t>Heather Giard</a:t>
                      </a:r>
                      <a:endParaRPr lang="en-US" sz="1300" b="1" dirty="0"/>
                    </a:p>
                  </a:txBody>
                  <a:tcPr marL="110109" marR="110109" marT="52687" marB="52687" anchor="ctr">
                    <a:solidFill>
                      <a:schemeClr val="accent4">
                        <a:lumMod val="20000"/>
                        <a:lumOff val="80000"/>
                      </a:schemeClr>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Christina Orozco</a:t>
                      </a:r>
                    </a:p>
                  </a:txBody>
                  <a:tcPr marL="110109" marR="110109" marT="52687" marB="52687"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endParaRPr>
                    </a:p>
                  </a:txBody>
                  <a:tcPr marL="97155" marR="97155" marT="47897" marB="47897" anchor="ctr">
                    <a:solidFill>
                      <a:schemeClr val="bg1"/>
                    </a:solidFill>
                  </a:tcPr>
                </a:tc>
              </a:tr>
              <a:tr h="297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Hailey Christenson</a:t>
                      </a:r>
                    </a:p>
                  </a:txBody>
                  <a:tcPr marL="110109" marR="110109" marT="52687" marB="52687" anchor="ct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300" b="1" dirty="0" smtClean="0"/>
                        <a:t>Sonja Grabel</a:t>
                      </a:r>
                      <a:endParaRPr lang="en-US" sz="1300" b="1" dirty="0"/>
                    </a:p>
                  </a:txBody>
                  <a:tcPr marL="110109" marR="110109" marT="52687" marB="52687" anchor="ctr">
                    <a:solidFill>
                      <a:schemeClr val="accent4">
                        <a:lumMod val="20000"/>
                        <a:lumOff val="80000"/>
                      </a:schemeClr>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chemeClr val="tx1"/>
                          </a:solidFill>
                          <a:effectLst/>
                          <a:uLnTx/>
                          <a:uFillTx/>
                          <a:latin typeface="+mn-lt"/>
                        </a:rPr>
                        <a:t>Teresa Portinga</a:t>
                      </a:r>
                    </a:p>
                  </a:txBody>
                  <a:tcPr marL="110109" marR="110109" marT="52687" marB="52687"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ndParaRPr>
                    </a:p>
                  </a:txBody>
                  <a:tcPr marL="97155" marR="97155" marT="47897" marB="47897" anchor="ctr">
                    <a:solidFill>
                      <a:schemeClr val="bg1"/>
                    </a:solidFill>
                  </a:tcPr>
                </a:tc>
              </a:tr>
              <a:tr h="297398">
                <a:tc>
                  <a:txBody>
                    <a:bodyPr/>
                    <a:lstStyle/>
                    <a:p>
                      <a:pPr algn="l"/>
                      <a:r>
                        <a:rPr lang="en-US" sz="1300" b="1" dirty="0" smtClean="0">
                          <a:solidFill>
                            <a:schemeClr val="tx1"/>
                          </a:solidFill>
                        </a:rPr>
                        <a:t>Tammy Cole</a:t>
                      </a:r>
                      <a:endParaRPr lang="en-US" sz="1300" b="1" dirty="0">
                        <a:solidFill>
                          <a:schemeClr val="tx1"/>
                        </a:solidFill>
                      </a:endParaRPr>
                    </a:p>
                  </a:txBody>
                  <a:tcPr marL="110109" marR="110109" marT="52687" marB="52687" anchor="ct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rPr>
                        <a:t>Dovina Greco</a:t>
                      </a:r>
                    </a:p>
                  </a:txBody>
                  <a:tcPr marL="110109" marR="110109" marT="52687" marB="52687" anchor="ctr">
                    <a:solidFill>
                      <a:schemeClr val="accent4">
                        <a:lumMod val="20000"/>
                        <a:lumOff val="80000"/>
                      </a:schemeClr>
                    </a:solidFill>
                  </a:tcPr>
                </a:tc>
                <a:tc gridSpan="2">
                  <a:txBody>
                    <a:bodyPr/>
                    <a:lstStyle/>
                    <a:p>
                      <a:pPr algn="l"/>
                      <a:r>
                        <a:rPr lang="en-US" sz="1300" b="1" dirty="0" smtClean="0">
                          <a:solidFill>
                            <a:schemeClr val="tx1"/>
                          </a:solidFill>
                        </a:rPr>
                        <a:t>Judy Ramer</a:t>
                      </a:r>
                      <a:endParaRPr lang="en-US" sz="1300" b="1" dirty="0">
                        <a:solidFill>
                          <a:schemeClr val="tx1"/>
                        </a:solidFill>
                      </a:endParaRPr>
                    </a:p>
                  </a:txBody>
                  <a:tcPr marL="110109" marR="110109" marT="52687" marB="52687"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algn="l"/>
                      <a:endParaRPr lang="en-US" sz="1300" b="1" dirty="0">
                        <a:solidFill>
                          <a:schemeClr val="tx1"/>
                        </a:solidFill>
                      </a:endParaRPr>
                    </a:p>
                  </a:txBody>
                  <a:tcPr marL="97155" marR="97155" marT="47897" marB="47897" anchor="ctr">
                    <a:solidFill>
                      <a:schemeClr val="bg1"/>
                    </a:solidFill>
                  </a:tcPr>
                </a:tc>
              </a:tr>
              <a:tr h="297398">
                <a:tc gridSpan="2">
                  <a:txBody>
                    <a:bodyPr/>
                    <a:lstStyle/>
                    <a:p>
                      <a:pPr algn="l"/>
                      <a:r>
                        <a:rPr lang="en-US" sz="1300" b="1" dirty="0" smtClean="0">
                          <a:solidFill>
                            <a:schemeClr val="tx1"/>
                          </a:solidFill>
                        </a:rPr>
                        <a:t>Translator:  Zaida Rosa</a:t>
                      </a:r>
                      <a:endParaRPr lang="en-US" sz="1300" b="1" dirty="0">
                        <a:solidFill>
                          <a:schemeClr val="tx1"/>
                        </a:solidFill>
                      </a:endParaRPr>
                    </a:p>
                  </a:txBody>
                  <a:tcPr marL="110109" marR="110109" marT="52687" marB="52687"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prstClr val="black"/>
                        </a:solidFill>
                        <a:effectLst/>
                        <a:uLnTx/>
                        <a:uFillTx/>
                        <a:latin typeface="+mn-lt"/>
                      </a:endParaRPr>
                    </a:p>
                  </a:txBody>
                  <a:tcPr marL="97155" marR="97155" marT="47897" marB="47897" anchor="ctr">
                    <a:solidFill>
                      <a:schemeClr val="bg1"/>
                    </a:solidFill>
                  </a:tcPr>
                </a:tc>
                <a:tc gridSpan="2">
                  <a:txBody>
                    <a:bodyPr/>
                    <a:lstStyle/>
                    <a:p>
                      <a:pPr algn="l"/>
                      <a:r>
                        <a:rPr lang="en-US" sz="1300" b="1" dirty="0" smtClean="0">
                          <a:solidFill>
                            <a:schemeClr val="tx1"/>
                          </a:solidFill>
                        </a:rPr>
                        <a:t>Translator:</a:t>
                      </a:r>
                      <a:r>
                        <a:rPr lang="en-US" sz="1300" b="1" baseline="0" dirty="0" smtClean="0">
                          <a:solidFill>
                            <a:schemeClr val="tx1"/>
                          </a:solidFill>
                        </a:rPr>
                        <a:t>  </a:t>
                      </a:r>
                      <a:r>
                        <a:rPr lang="en-US" sz="1300" b="1" baseline="0" dirty="0" smtClean="0">
                          <a:solidFill>
                            <a:schemeClr val="tx1"/>
                          </a:solidFill>
                        </a:rPr>
                        <a:t>Martha Mendez</a:t>
                      </a:r>
                      <a:endParaRPr lang="en-US" sz="1300" b="1" dirty="0">
                        <a:solidFill>
                          <a:schemeClr val="tx1"/>
                        </a:solidFill>
                      </a:endParaRPr>
                    </a:p>
                  </a:txBody>
                  <a:tcPr marL="110109" marR="110109" marT="52687" marB="52687"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l"/>
                      <a:endParaRPr lang="en-US" sz="1300" b="1" dirty="0">
                        <a:solidFill>
                          <a:schemeClr val="tx1"/>
                        </a:solidFill>
                      </a:endParaRPr>
                    </a:p>
                  </a:txBody>
                  <a:tcPr marL="97155" marR="97155" marT="47897" marB="47897" anchor="ctr">
                    <a:solidFill>
                      <a:schemeClr val="bg1"/>
                    </a:solidFill>
                  </a:tcPr>
                </a:tc>
              </a:tr>
            </a:tbl>
          </a:graphicData>
        </a:graphic>
      </p:graphicFrame>
    </p:spTree>
    <p:extLst>
      <p:ext uri="{BB962C8B-B14F-4D97-AF65-F5344CB8AC3E}">
        <p14:creationId xmlns:p14="http://schemas.microsoft.com/office/powerpoint/2010/main" val="206635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sp>
        <p:nvSpPr>
          <p:cNvPr id="2" name="Rectangle 1"/>
          <p:cNvSpPr/>
          <p:nvPr/>
        </p:nvSpPr>
        <p:spPr>
          <a:xfrm>
            <a:off x="304800" y="304800"/>
            <a:ext cx="6629400" cy="384713"/>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2" tIns="45716" rIns="91432" bIns="45716">
            <a:spAutoFit/>
          </a:bodyPr>
          <a:lstStyle/>
          <a:p>
            <a:pPr algn="ctr"/>
            <a:r>
              <a:rPr lang="en-US" b="1" dirty="0" smtClean="0">
                <a:effectLst>
                  <a:outerShdw blurRad="38100" dist="38100" dir="2700000" algn="tl">
                    <a:srgbClr val="000000">
                      <a:alpha val="43137"/>
                    </a:srgbClr>
                  </a:outerShdw>
                </a:effectLst>
              </a:rPr>
              <a:t>Grade1: Quarter </a:t>
            </a:r>
            <a:r>
              <a:rPr lang="en-US" b="1" dirty="0" smtClean="0">
                <a:effectLst>
                  <a:outerShdw blurRad="38100" dist="38100" dir="2700000" algn="tl">
                    <a:srgbClr val="000000">
                      <a:alpha val="43137"/>
                    </a:srgbClr>
                  </a:outerShdw>
                </a:effectLst>
              </a:rPr>
              <a:t>4 CFA Selected </a:t>
            </a:r>
            <a:r>
              <a:rPr lang="en-US" b="1" dirty="0">
                <a:effectLst>
                  <a:outerShdw blurRad="38100" dist="38100" dir="2700000" algn="tl">
                    <a:srgbClr val="000000">
                      <a:alpha val="43137"/>
                    </a:srgbClr>
                  </a:outerShdw>
                </a:effectLst>
              </a:rPr>
              <a:t>Response </a:t>
            </a:r>
            <a:r>
              <a:rPr lang="en-US" b="1" dirty="0" smtClean="0">
                <a:effectLst>
                  <a:outerShdw blurRad="38100" dist="38100" dir="2700000" algn="tl">
                    <a:srgbClr val="000000">
                      <a:alpha val="43137"/>
                    </a:srgbClr>
                  </a:outerShdw>
                </a:effectLst>
              </a:rPr>
              <a:t>Answer/Points Key</a:t>
            </a:r>
          </a:p>
        </p:txBody>
      </p:sp>
      <p:graphicFrame>
        <p:nvGraphicFramePr>
          <p:cNvPr id="3" name="Table 2"/>
          <p:cNvGraphicFramePr>
            <a:graphicFrameLocks noGrp="1"/>
          </p:cNvGraphicFramePr>
          <p:nvPr>
            <p:extLst>
              <p:ext uri="{D42A27DB-BD31-4B8C-83A1-F6EECF244321}">
                <p14:modId xmlns:p14="http://schemas.microsoft.com/office/powerpoint/2010/main" val="986826327"/>
              </p:ext>
            </p:extLst>
          </p:nvPr>
        </p:nvGraphicFramePr>
        <p:xfrm>
          <a:off x="304800" y="867920"/>
          <a:ext cx="6629401" cy="7536179"/>
        </p:xfrm>
        <a:graphic>
          <a:graphicData uri="http://schemas.openxmlformats.org/drawingml/2006/table">
            <a:tbl>
              <a:tblPr firstRow="1" bandRow="1">
                <a:effectLst>
                  <a:innerShdw blurRad="114300">
                    <a:prstClr val="black"/>
                  </a:innerShdw>
                </a:effectLst>
                <a:tableStyleId>{5C22544A-7EE6-4342-B048-85BDC9FD1C3A}</a:tableStyleId>
              </a:tblPr>
              <a:tblGrid>
                <a:gridCol w="5386387"/>
                <a:gridCol w="621507"/>
                <a:gridCol w="621507"/>
              </a:tblGrid>
              <a:tr h="30480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a:t>
                      </a:r>
                      <a:r>
                        <a:rPr lang="en-US" sz="12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How did Nick know what the statue was made from?</a:t>
                      </a:r>
                      <a:r>
                        <a:rPr lang="en-US" sz="1200" b="0" u="none" baseline="0" dirty="0" smtClean="0">
                          <a:solidFill>
                            <a:schemeClr val="tx1"/>
                          </a:solidFill>
                          <a:effectLst/>
                        </a:rPr>
                        <a:t> </a:t>
                      </a:r>
                      <a:r>
                        <a:rPr lang="en-US" sz="1100" b="0" baseline="0" dirty="0" smtClean="0">
                          <a:solidFill>
                            <a:schemeClr val="tx1"/>
                          </a:solidFill>
                          <a:effectLst/>
                          <a:latin typeface="+mn-lt"/>
                          <a:cs typeface="Helvetica" panose="020B0604020202020204" pitchFamily="34" charset="0"/>
                          <a:sym typeface="Helvetica"/>
                        </a:rPr>
                        <a:t>RL.1.3</a:t>
                      </a:r>
                      <a:endParaRPr lang="en-US" sz="1100" b="0" dirty="0" smtClean="0">
                        <a:solidFill>
                          <a:schemeClr val="tx1"/>
                        </a:solidFill>
                        <a:effectLst/>
                        <a:latin typeface="+mn-lt"/>
                        <a:cs typeface="Helvetica" panose="020B0604020202020204" pitchFamily="34" charset="0"/>
                        <a:sym typeface="Helvetica"/>
                      </a:endParaRPr>
                    </a:p>
                  </a:txBody>
                  <a:tcPr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B</a:t>
                      </a:r>
                      <a:endParaRPr lang="en-US"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1</a:t>
                      </a:r>
                      <a:endParaRPr lang="en-US"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7432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2</a:t>
                      </a:r>
                      <a:r>
                        <a:rPr lang="en-US" sz="12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How did Andy and his Mom get to the crown of the Statue of Liberty?</a:t>
                      </a:r>
                      <a:r>
                        <a:rPr lang="en-US" sz="1200" b="0" u="none" baseline="0" dirty="0" smtClean="0">
                          <a:solidFill>
                            <a:schemeClr val="tx1"/>
                          </a:solidFill>
                          <a:effectLst/>
                        </a:rPr>
                        <a:t> </a:t>
                      </a:r>
                      <a:r>
                        <a:rPr lang="en-US" sz="1100" b="0" baseline="0" dirty="0" smtClean="0">
                          <a:solidFill>
                            <a:schemeClr val="tx1"/>
                          </a:solidFill>
                          <a:effectLst/>
                          <a:latin typeface="+mn-lt"/>
                          <a:cs typeface="Helvetica" panose="020B0604020202020204" pitchFamily="34" charset="0"/>
                          <a:sym typeface="Helvetica"/>
                        </a:rPr>
                        <a:t>RL.1.3</a:t>
                      </a:r>
                      <a:endParaRPr lang="en-US" sz="1100" b="0" dirty="0" smtClean="0">
                        <a:solidFill>
                          <a:schemeClr val="tx1"/>
                        </a:solidFill>
                        <a:effectLst/>
                        <a:latin typeface="+mn-lt"/>
                        <a:cs typeface="Helvetica" panose="020B0604020202020204" pitchFamily="34" charset="0"/>
                        <a:sym typeface="Helvetica"/>
                      </a:endParaRPr>
                    </a:p>
                  </a:txBody>
                  <a:tcPr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B</a:t>
                      </a:r>
                      <a:endParaRPr lang="en-US" sz="11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1</a:t>
                      </a:r>
                      <a:endParaRPr lang="en-US" sz="11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7051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3</a:t>
                      </a:r>
                      <a:r>
                        <a:rPr lang="en-US" sz="1200" b="0" i="0" u="none" dirty="0" smtClean="0">
                          <a:solidFill>
                            <a:schemeClr val="tx1"/>
                          </a:solidFill>
                          <a:effectLst>
                            <a:outerShdw blurRad="38100" dist="38100" dir="2700000" algn="tl">
                              <a:srgbClr val="000000">
                                <a:alpha val="43137"/>
                              </a:srgbClr>
                            </a:outerShdw>
                          </a:effectLst>
                        </a:rPr>
                        <a:t>  </a:t>
                      </a:r>
                      <a:r>
                        <a:rPr lang="en-US" sz="1200" b="0" i="0" u="none" dirty="0" smtClean="0">
                          <a:solidFill>
                            <a:schemeClr val="tx1"/>
                          </a:solidFill>
                          <a:effectLst/>
                        </a:rPr>
                        <a:t>Who is the person telling the story in </a:t>
                      </a:r>
                      <a:r>
                        <a:rPr lang="en-US" sz="1200" b="1" i="1" u="sng" dirty="0" smtClean="0">
                          <a:solidFill>
                            <a:schemeClr val="tx1"/>
                          </a:solidFill>
                          <a:effectLst/>
                        </a:rPr>
                        <a:t>Nick’s Visit to the Lincoln Memorial</a:t>
                      </a:r>
                      <a:r>
                        <a:rPr lang="en-US" sz="1200" b="0" i="0" u="none" dirty="0" smtClean="0">
                          <a:solidFill>
                            <a:schemeClr val="tx1"/>
                          </a:solidFill>
                          <a:effectLst/>
                        </a:rPr>
                        <a:t>?</a:t>
                      </a:r>
                      <a:r>
                        <a:rPr lang="en-US" sz="1200" b="0" i="0" u="none" baseline="0" dirty="0" smtClean="0">
                          <a:solidFill>
                            <a:schemeClr val="tx1"/>
                          </a:solidFill>
                          <a:effectLst/>
                        </a:rPr>
                        <a:t> </a:t>
                      </a:r>
                      <a:r>
                        <a:rPr lang="en-US" sz="1100" b="0" baseline="0" dirty="0" smtClean="0">
                          <a:solidFill>
                            <a:schemeClr val="tx1"/>
                          </a:solidFill>
                          <a:effectLst/>
                          <a:latin typeface="+mn-lt"/>
                        </a:rPr>
                        <a:t>RL.1.6</a:t>
                      </a:r>
                      <a:endParaRPr lang="en-US" sz="1100" b="0" dirty="0" smtClean="0">
                        <a:solidFill>
                          <a:schemeClr val="tx1"/>
                        </a:solidFill>
                        <a:effectLst/>
                        <a:latin typeface="+mn-lt"/>
                      </a:endParaRPr>
                    </a:p>
                  </a:txBody>
                  <a:tcPr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C</a:t>
                      </a:r>
                      <a:endParaRPr lang="en-US"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1</a:t>
                      </a:r>
                      <a:endParaRPr lang="en-US"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8956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4</a:t>
                      </a:r>
                      <a:r>
                        <a:rPr lang="en-US" sz="1200" b="1" u="none" dirty="0" smtClean="0">
                          <a:solidFill>
                            <a:schemeClr val="tx1"/>
                          </a:solidFill>
                          <a:effectLst>
                            <a:outerShdw blurRad="38100" dist="38100" dir="2700000" algn="tl">
                              <a:srgbClr val="000000">
                                <a:alpha val="43137"/>
                              </a:srgbClr>
                            </a:outerShdw>
                          </a:effectLst>
                        </a:rPr>
                        <a:t> </a:t>
                      </a:r>
                      <a:r>
                        <a:rPr lang="en-US" sz="1200" b="1" u="none" baseline="0" dirty="0" smtClean="0">
                          <a:solidFill>
                            <a:schemeClr val="tx1"/>
                          </a:solidFill>
                          <a:effectLst>
                            <a:outerShdw blurRad="38100" dist="38100" dir="2700000" algn="tl">
                              <a:srgbClr val="000000">
                                <a:alpha val="43137"/>
                              </a:srgbClr>
                            </a:outerShdw>
                          </a:effectLst>
                        </a:rPr>
                        <a:t> </a:t>
                      </a:r>
                      <a:r>
                        <a:rPr lang="en-US" sz="1200" b="0" u="none" baseline="0" dirty="0" smtClean="0">
                          <a:solidFill>
                            <a:schemeClr val="tx1"/>
                          </a:solidFill>
                          <a:effectLst/>
                        </a:rPr>
                        <a:t>Who is the person telling the story in </a:t>
                      </a:r>
                      <a:r>
                        <a:rPr lang="en-US" sz="1200" b="1" i="1" u="sng" baseline="0" dirty="0" smtClean="0">
                          <a:solidFill>
                            <a:schemeClr val="tx1"/>
                          </a:solidFill>
                          <a:effectLst/>
                        </a:rPr>
                        <a:t>Andy’s Trip to the Statue of Liberty? </a:t>
                      </a:r>
                      <a:r>
                        <a:rPr lang="en-US" sz="1100" b="0" u="none" baseline="0" dirty="0" smtClean="0">
                          <a:solidFill>
                            <a:schemeClr val="tx1"/>
                          </a:solidFill>
                          <a:effectLst/>
                        </a:rPr>
                        <a:t>RL.1.6</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txBody>
                  <a:tcPr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A</a:t>
                      </a:r>
                      <a:endParaRPr lang="en-US" sz="11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1</a:t>
                      </a:r>
                      <a:endParaRPr lang="en-US" sz="11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122680">
                <a:tc>
                  <a:txBody>
                    <a:bodyPr/>
                    <a:lstStyle/>
                    <a:p>
                      <a:pPr marL="0" marR="0" lvl="0" indent="0" algn="l" defTabSz="966612" rtl="0" eaLnBrk="1" fontAlgn="auto" latinLnBrk="0" hangingPunct="1">
                        <a:lnSpc>
                          <a:spcPct val="115000"/>
                        </a:lnSpc>
                        <a:spcBef>
                          <a:spcPts val="0"/>
                        </a:spcBef>
                        <a:spcAft>
                          <a:spcPts val="0"/>
                        </a:spcAft>
                        <a:buClrTx/>
                        <a:buSzTx/>
                        <a:buFontTx/>
                        <a:buNone/>
                        <a:tabLst/>
                        <a:defRPr sz="1800" b="0" i="0"/>
                      </a:pPr>
                      <a:r>
                        <a:rPr lang="en-US" sz="1200" b="1" u="sng" dirty="0" smtClean="0">
                          <a:solidFill>
                            <a:schemeClr val="tx1"/>
                          </a:solidFill>
                          <a:effectLst>
                            <a:outerShdw blurRad="38100" dist="38100" dir="2700000" algn="tl">
                              <a:srgbClr val="000000">
                                <a:alpha val="43137"/>
                              </a:srgbClr>
                            </a:outerShdw>
                          </a:effectLst>
                        </a:rPr>
                        <a:t>Question 5</a:t>
                      </a:r>
                      <a:r>
                        <a:rPr lang="en-US" sz="12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Based on the two stories, what can you conclude about both statues? </a:t>
                      </a:r>
                      <a:r>
                        <a:rPr lang="en-US" sz="1100" b="0" u="none" baseline="0" dirty="0" smtClean="0">
                          <a:solidFill>
                            <a:schemeClr val="tx1"/>
                          </a:solidFill>
                          <a:effectLst/>
                        </a:rPr>
                        <a:t>RL.1.9</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C</a:t>
                      </a:r>
                      <a:endParaRPr lang="en-US"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1</a:t>
                      </a:r>
                      <a:endParaRPr lang="en-US"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139253">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6</a:t>
                      </a:r>
                      <a:r>
                        <a:rPr lang="en-US" sz="12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In both stories, what is something that both main characters do when they visit the statues?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RL.1.9</a:t>
                      </a:r>
                    </a:p>
                  </a:txBody>
                  <a:tcPr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A</a:t>
                      </a:r>
                      <a:endParaRPr lang="en-US" sz="11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1</a:t>
                      </a:r>
                      <a:endParaRPr lang="en-US" sz="11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4593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7</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Literature</a:t>
                      </a:r>
                      <a:r>
                        <a:rPr lang="en-US" sz="1200" b="1" u="sng" baseline="0" dirty="0" smtClean="0">
                          <a:solidFill>
                            <a:schemeClr val="tx1"/>
                          </a:solidFill>
                          <a:effectLst>
                            <a:outerShdw blurRad="38100" dist="38100" dir="2700000" algn="tl">
                              <a:srgbClr val="000000">
                                <a:alpha val="43137"/>
                              </a:srgbClr>
                            </a:outerShdw>
                          </a:effectLst>
                        </a:rPr>
                        <a:t> Text Constructed Response</a:t>
                      </a:r>
                      <a:endParaRPr lang="en-US" sz="1200" b="0" u="none" baseline="0" dirty="0" smtClean="0">
                        <a:solidFill>
                          <a:schemeClr val="tx1"/>
                        </a:solidFill>
                        <a:effectLst/>
                      </a:endParaRPr>
                    </a:p>
                  </a:txBody>
                  <a:tcPr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RL.1.6</a:t>
                      </a:r>
                      <a:endParaRPr lang="en-US"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3</a:t>
                      </a:r>
                      <a:endParaRPr lang="en-US"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200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8</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Literature</a:t>
                      </a:r>
                      <a:r>
                        <a:rPr lang="en-US" sz="1200" b="1" u="sng" baseline="0" dirty="0" smtClean="0">
                          <a:solidFill>
                            <a:schemeClr val="tx1"/>
                          </a:solidFill>
                          <a:effectLst>
                            <a:outerShdw blurRad="38100" dist="38100" dir="2700000" algn="tl">
                              <a:srgbClr val="000000">
                                <a:alpha val="43137"/>
                              </a:srgbClr>
                            </a:outerShdw>
                          </a:effectLst>
                        </a:rPr>
                        <a:t> Text Constructed Response</a:t>
                      </a:r>
                      <a:endParaRPr lang="en-US" sz="1200" b="0" u="none" dirty="0" smtClean="0">
                        <a:solidFill>
                          <a:schemeClr val="tx1"/>
                        </a:solidFill>
                        <a:effectLst/>
                      </a:endParaRPr>
                    </a:p>
                  </a:txBody>
                  <a:tcPr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RL.1.9</a:t>
                      </a:r>
                      <a:endParaRPr lang="en-US" sz="11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3</a:t>
                      </a:r>
                      <a:endParaRPr lang="en-US" sz="11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0021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9</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b="0" u="none" dirty="0" smtClean="0">
                          <a:solidFill>
                            <a:schemeClr val="tx1"/>
                          </a:solidFill>
                          <a:effectLst/>
                          <a:latin typeface="+mn-lt"/>
                        </a:rPr>
                        <a:t>Why does the American flag have 50 stars? </a:t>
                      </a:r>
                      <a:r>
                        <a:rPr lang="en-US" sz="1200" b="0" u="none" baseline="0" dirty="0" smtClean="0">
                          <a:solidFill>
                            <a:schemeClr val="tx1"/>
                          </a:solidFill>
                          <a:effectLst/>
                          <a:latin typeface="+mn-lt"/>
                        </a:rPr>
                        <a:t> </a:t>
                      </a:r>
                      <a:r>
                        <a:rPr lang="en-US" sz="1100" b="0" baseline="0" dirty="0" smtClean="0">
                          <a:solidFill>
                            <a:srgbClr val="000000"/>
                          </a:solidFill>
                          <a:effectLst/>
                          <a:latin typeface="+mn-lt"/>
                          <a:ea typeface="Times New Roman"/>
                          <a:cs typeface="Times New Roman"/>
                        </a:rPr>
                        <a:t>RI.1.3</a:t>
                      </a:r>
                      <a:endParaRPr lang="en-US" sz="1100" b="0" dirty="0" smtClean="0">
                        <a:effectLst/>
                        <a:latin typeface="+mn-lt"/>
                        <a:ea typeface="Calibri"/>
                        <a:cs typeface="Times New Roman"/>
                      </a:endParaRPr>
                    </a:p>
                  </a:txBody>
                  <a:tcPr>
                    <a:solidFill>
                      <a:schemeClr val="bg1">
                        <a:lumMod val="85000"/>
                      </a:schemeClr>
                    </a:solidFill>
                  </a:tcPr>
                </a:tc>
                <a:tc>
                  <a:txBody>
                    <a:bodyPr/>
                    <a:lstStyle/>
                    <a:p>
                      <a:pPr algn="ctr"/>
                      <a:r>
                        <a:rPr lang="en-US" sz="1100" b="1" dirty="0" smtClean="0">
                          <a:effectLst>
                            <a:outerShdw blurRad="38100" dist="38100" dir="2700000" algn="tl">
                              <a:srgbClr val="000000">
                                <a:alpha val="43137"/>
                              </a:srgbClr>
                            </a:outerShdw>
                          </a:effectLst>
                        </a:rPr>
                        <a:t>B</a:t>
                      </a:r>
                      <a:endParaRPr lang="en-US" sz="11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100" b="1" dirty="0" smtClean="0">
                          <a:effectLst>
                            <a:outerShdw blurRad="38100" dist="38100" dir="2700000" algn="tl">
                              <a:srgbClr val="000000">
                                <a:alpha val="43137"/>
                              </a:srgbClr>
                            </a:outerShdw>
                          </a:effectLst>
                        </a:rPr>
                        <a:t>1</a:t>
                      </a:r>
                      <a:endParaRPr lang="en-US" sz="1100" b="1" dirty="0">
                        <a:effectLst>
                          <a:outerShdw blurRad="38100" dist="38100" dir="2700000" algn="tl">
                            <a:srgbClr val="000000">
                              <a:alpha val="43137"/>
                            </a:srgbClr>
                          </a:outerShdw>
                        </a:effectLst>
                      </a:endParaRPr>
                    </a:p>
                  </a:txBody>
                  <a:tcPr anchor="ctr">
                    <a:solidFill>
                      <a:schemeClr val="bg1">
                        <a:lumMod val="85000"/>
                      </a:schemeClr>
                    </a:solidFill>
                  </a:tcPr>
                </a:tc>
              </a:tr>
              <a:tr h="276413">
                <a:tc>
                  <a:txBody>
                    <a:bodyPr/>
                    <a:lstStyle/>
                    <a:p>
                      <a:r>
                        <a:rPr lang="en-US" sz="1200" b="1" u="sng" dirty="0" smtClean="0">
                          <a:solidFill>
                            <a:schemeClr val="tx1"/>
                          </a:solidFill>
                          <a:effectLst>
                            <a:outerShdw blurRad="38100" dist="38100" dir="2700000" algn="tl">
                              <a:srgbClr val="000000">
                                <a:alpha val="43137"/>
                              </a:srgbClr>
                            </a:outerShdw>
                          </a:effectLst>
                          <a:latin typeface="+mn-lt"/>
                        </a:rPr>
                        <a:t>Question 10</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b="0" u="none" dirty="0" smtClean="0">
                          <a:solidFill>
                            <a:schemeClr val="tx1"/>
                          </a:solidFill>
                          <a:effectLst/>
                          <a:latin typeface="+mn-lt"/>
                        </a:rPr>
                        <a:t>Why do we have American</a:t>
                      </a:r>
                      <a:r>
                        <a:rPr lang="en-US" sz="1200" b="0" u="none" baseline="0" dirty="0" smtClean="0">
                          <a:solidFill>
                            <a:schemeClr val="tx1"/>
                          </a:solidFill>
                          <a:effectLst/>
                          <a:latin typeface="+mn-lt"/>
                        </a:rPr>
                        <a:t> </a:t>
                      </a:r>
                      <a:r>
                        <a:rPr lang="en-US" sz="1200" b="0" u="none" dirty="0" smtClean="0">
                          <a:solidFill>
                            <a:schemeClr val="tx1"/>
                          </a:solidFill>
                          <a:effectLst/>
                          <a:latin typeface="+mn-lt"/>
                        </a:rPr>
                        <a:t>symbols</a:t>
                      </a:r>
                      <a:r>
                        <a:rPr lang="en-US" sz="1200" b="0" u="none" dirty="0" smtClean="0">
                          <a:solidFill>
                            <a:schemeClr val="tx1"/>
                          </a:solidFill>
                          <a:effectLst>
                            <a:outerShdw blurRad="38100" dist="38100" dir="2700000" algn="tl">
                              <a:srgbClr val="000000">
                                <a:alpha val="43137"/>
                              </a:srgbClr>
                            </a:outerShdw>
                          </a:effectLst>
                          <a:latin typeface="+mn-lt"/>
                        </a:rPr>
                        <a:t>?</a:t>
                      </a:r>
                      <a:r>
                        <a:rPr lang="en-US" sz="1200" b="0" u="none" baseline="0" dirty="0" smtClean="0">
                          <a:solidFill>
                            <a:schemeClr val="tx1"/>
                          </a:solidFill>
                          <a:effectLst>
                            <a:outerShdw blurRad="38100" dist="38100" dir="2700000" algn="tl">
                              <a:srgbClr val="000000">
                                <a:alpha val="43137"/>
                              </a:srgbClr>
                            </a:outerShdw>
                          </a:effectLst>
                          <a:latin typeface="+mn-lt"/>
                        </a:rPr>
                        <a:t> </a:t>
                      </a:r>
                      <a:r>
                        <a:rPr lang="en-US" sz="1100" b="0" dirty="0" smtClean="0">
                          <a:solidFill>
                            <a:srgbClr val="000000"/>
                          </a:solidFill>
                          <a:effectLst/>
                          <a:latin typeface="+mn-lt"/>
                          <a:ea typeface="Times New Roman"/>
                          <a:cs typeface="Times New Roman"/>
                        </a:rPr>
                        <a:t>RI.1.3</a:t>
                      </a:r>
                      <a:endParaRPr lang="en-US" sz="1100" b="0" dirty="0" smtClean="0">
                        <a:effectLst/>
                        <a:latin typeface="+mn-lt"/>
                        <a:ea typeface="Calibri"/>
                        <a:cs typeface="Times New Roman"/>
                      </a:endParaRPr>
                    </a:p>
                  </a:txBody>
                  <a:tcPr anchor="ctr">
                    <a:solidFill>
                      <a:schemeClr val="bg2"/>
                    </a:solidFill>
                  </a:tcPr>
                </a:tc>
                <a:tc>
                  <a:txBody>
                    <a:bodyPr/>
                    <a:lstStyle/>
                    <a:p>
                      <a:pPr algn="ctr"/>
                      <a:r>
                        <a:rPr lang="en-US" sz="1100" b="1" dirty="0" smtClean="0">
                          <a:effectLst>
                            <a:outerShdw blurRad="38100" dist="38100" dir="2700000" algn="tl">
                              <a:srgbClr val="000000">
                                <a:alpha val="43137"/>
                              </a:srgbClr>
                            </a:outerShdw>
                          </a:effectLst>
                        </a:rPr>
                        <a:t>A</a:t>
                      </a:r>
                      <a:endParaRPr lang="en-US" sz="11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100" b="1" dirty="0" smtClean="0">
                          <a:effectLst>
                            <a:outerShdw blurRad="38100" dist="38100" dir="2700000" algn="tl">
                              <a:srgbClr val="000000">
                                <a:alpha val="43137"/>
                              </a:srgbClr>
                            </a:outerShdw>
                          </a:effectLst>
                        </a:rPr>
                        <a:t>1</a:t>
                      </a:r>
                      <a:endParaRPr lang="en-US" sz="1100" b="1" dirty="0">
                        <a:effectLst>
                          <a:outerShdw blurRad="38100" dist="38100" dir="2700000" algn="tl">
                            <a:srgbClr val="000000">
                              <a:alpha val="43137"/>
                            </a:srgbClr>
                          </a:outerShdw>
                        </a:effectLst>
                      </a:endParaRPr>
                    </a:p>
                  </a:txBody>
                  <a:tcPr anchor="ctr">
                    <a:solidFill>
                      <a:schemeClr val="bg2"/>
                    </a:solidFill>
                  </a:tcPr>
                </a:tc>
              </a:tr>
              <a:tr h="284226">
                <a:tc>
                  <a:txBody>
                    <a:bodyPr/>
                    <a:lstStyle/>
                    <a:p>
                      <a:r>
                        <a:rPr lang="en-US" sz="1200" b="1" u="sng" dirty="0" smtClean="0">
                          <a:solidFill>
                            <a:schemeClr val="tx1"/>
                          </a:solidFill>
                          <a:effectLst>
                            <a:outerShdw blurRad="38100" dist="38100" dir="2700000" algn="tl">
                              <a:srgbClr val="000000">
                                <a:alpha val="43137"/>
                              </a:srgbClr>
                            </a:outerShdw>
                          </a:effectLst>
                          <a:latin typeface="+mn-lt"/>
                        </a:rPr>
                        <a:t>Question 11</a:t>
                      </a:r>
                      <a:r>
                        <a:rPr lang="en-US" sz="1200" b="0" u="none" dirty="0" smtClean="0">
                          <a:solidFill>
                            <a:schemeClr val="tx1"/>
                          </a:solidFill>
                          <a:effectLst/>
                          <a:latin typeface="+mn-lt"/>
                        </a:rPr>
                        <a:t>  What can you learn about the American flag from both the text and the photograph? </a:t>
                      </a:r>
                      <a:r>
                        <a:rPr lang="en-US" sz="1200" b="0" u="none" baseline="0" dirty="0" smtClean="0">
                          <a:solidFill>
                            <a:schemeClr val="tx1"/>
                          </a:solidFill>
                          <a:effectLst/>
                          <a:latin typeface="+mn-lt"/>
                        </a:rPr>
                        <a:t> </a:t>
                      </a:r>
                      <a:r>
                        <a:rPr lang="en-US" sz="1100" b="0" dirty="0" smtClean="0">
                          <a:latin typeface="+mn-lt"/>
                          <a:ea typeface="Calibri"/>
                          <a:cs typeface="Times New Roman"/>
                        </a:rPr>
                        <a:t>RI.1.6</a:t>
                      </a:r>
                    </a:p>
                  </a:txBody>
                  <a:tcPr anchor="ctr">
                    <a:solidFill>
                      <a:schemeClr val="bg1">
                        <a:lumMod val="85000"/>
                      </a:schemeClr>
                    </a:solidFill>
                  </a:tcPr>
                </a:tc>
                <a:tc>
                  <a:txBody>
                    <a:bodyPr/>
                    <a:lstStyle/>
                    <a:p>
                      <a:pPr algn="ctr"/>
                      <a:r>
                        <a:rPr lang="en-US" sz="1100" b="1" dirty="0" smtClean="0">
                          <a:effectLst>
                            <a:outerShdw blurRad="38100" dist="38100" dir="2700000" algn="tl">
                              <a:srgbClr val="000000">
                                <a:alpha val="43137"/>
                              </a:srgbClr>
                            </a:outerShdw>
                          </a:effectLst>
                        </a:rPr>
                        <a:t>C</a:t>
                      </a:r>
                      <a:endParaRPr lang="en-US" sz="11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100" b="1" dirty="0" smtClean="0">
                          <a:effectLst>
                            <a:outerShdw blurRad="38100" dist="38100" dir="2700000" algn="tl">
                              <a:srgbClr val="000000">
                                <a:alpha val="43137"/>
                              </a:srgbClr>
                            </a:outerShdw>
                          </a:effectLst>
                        </a:rPr>
                        <a:t>1</a:t>
                      </a:r>
                      <a:endParaRPr lang="en-US" sz="1100" b="1" dirty="0">
                        <a:effectLst>
                          <a:outerShdw blurRad="38100" dist="38100" dir="2700000" algn="tl">
                            <a:srgbClr val="000000">
                              <a:alpha val="43137"/>
                            </a:srgbClr>
                          </a:outerShdw>
                        </a:effectLst>
                      </a:endParaRPr>
                    </a:p>
                  </a:txBody>
                  <a:tcPr anchor="ctr">
                    <a:solidFill>
                      <a:schemeClr val="bg1">
                        <a:lumMod val="85000"/>
                      </a:schemeClr>
                    </a:solidFill>
                  </a:tcPr>
                </a:tc>
              </a:tr>
              <a:tr h="250889">
                <a:tc>
                  <a:txBody>
                    <a:bodyPr/>
                    <a:lstStyle/>
                    <a:p>
                      <a:r>
                        <a:rPr lang="en-US" sz="1200" b="1" u="sng" dirty="0" smtClean="0">
                          <a:solidFill>
                            <a:schemeClr val="tx1"/>
                          </a:solidFill>
                          <a:effectLst>
                            <a:outerShdw blurRad="38100" dist="38100" dir="2700000" algn="tl">
                              <a:srgbClr val="000000">
                                <a:alpha val="43137"/>
                              </a:srgbClr>
                            </a:outerShdw>
                          </a:effectLst>
                          <a:latin typeface="+mn-lt"/>
                        </a:rPr>
                        <a:t>Question 12</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b="0" u="none" baseline="0" dirty="0" smtClean="0">
                          <a:solidFill>
                            <a:schemeClr val="tx1"/>
                          </a:solidFill>
                          <a:effectLst>
                            <a:outerShdw blurRad="38100" dist="38100" dir="2700000" algn="tl">
                              <a:srgbClr val="000000">
                                <a:alpha val="43137"/>
                              </a:srgbClr>
                            </a:outerShdw>
                          </a:effectLst>
                          <a:latin typeface="+mn-lt"/>
                        </a:rPr>
                        <a:t> </a:t>
                      </a:r>
                      <a:r>
                        <a:rPr lang="en-US" sz="1200" b="0" u="none" baseline="0" dirty="0" smtClean="0">
                          <a:solidFill>
                            <a:schemeClr val="tx1"/>
                          </a:solidFill>
                          <a:effectLst/>
                          <a:latin typeface="+mn-lt"/>
                        </a:rPr>
                        <a:t>What is another name for this picture? </a:t>
                      </a:r>
                      <a:r>
                        <a:rPr lang="en-US" sz="1100" b="0" dirty="0" smtClean="0">
                          <a:solidFill>
                            <a:srgbClr val="000000"/>
                          </a:solidFill>
                          <a:effectLst/>
                          <a:latin typeface="+mn-lt"/>
                          <a:ea typeface="Times New Roman"/>
                          <a:cs typeface="Times New Roman"/>
                        </a:rPr>
                        <a:t>RI.1.6</a:t>
                      </a:r>
                      <a:endParaRPr lang="en-US" sz="1100" b="0" dirty="0" smtClean="0">
                        <a:effectLst/>
                        <a:latin typeface="+mn-lt"/>
                        <a:ea typeface="Calibri"/>
                        <a:cs typeface="Times New Roman"/>
                      </a:endParaRPr>
                    </a:p>
                  </a:txBody>
                  <a:tcPr anchor="ctr">
                    <a:solidFill>
                      <a:schemeClr val="bg2"/>
                    </a:solidFill>
                  </a:tcPr>
                </a:tc>
                <a:tc>
                  <a:txBody>
                    <a:bodyPr/>
                    <a:lstStyle/>
                    <a:p>
                      <a:pPr algn="ctr"/>
                      <a:r>
                        <a:rPr lang="en-US" sz="1100" b="1" dirty="0" smtClean="0">
                          <a:effectLst>
                            <a:outerShdw blurRad="38100" dist="38100" dir="2700000" algn="tl">
                              <a:srgbClr val="000000">
                                <a:alpha val="43137"/>
                              </a:srgbClr>
                            </a:outerShdw>
                          </a:effectLst>
                        </a:rPr>
                        <a:t>B</a:t>
                      </a:r>
                      <a:endParaRPr lang="en-US" sz="11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100" b="1" dirty="0" smtClean="0">
                          <a:effectLst>
                            <a:outerShdw blurRad="38100" dist="38100" dir="2700000" algn="tl">
                              <a:srgbClr val="000000">
                                <a:alpha val="43137"/>
                              </a:srgbClr>
                            </a:outerShdw>
                          </a:effectLst>
                        </a:rPr>
                        <a:t>1</a:t>
                      </a:r>
                      <a:endParaRPr lang="en-US" sz="1100" b="1" dirty="0">
                        <a:effectLst>
                          <a:outerShdw blurRad="38100" dist="38100" dir="2700000" algn="tl">
                            <a:srgbClr val="000000">
                              <a:alpha val="43137"/>
                            </a:srgbClr>
                          </a:outerShdw>
                        </a:effectLst>
                      </a:endParaRPr>
                    </a:p>
                  </a:txBody>
                  <a:tcPr anchor="ctr">
                    <a:solidFill>
                      <a:schemeClr val="bg2"/>
                    </a:solidFill>
                  </a:tcPr>
                </a:tc>
              </a:tr>
              <a:tr h="327089">
                <a:tc>
                  <a:txBody>
                    <a:bodyPr/>
                    <a:lstStyle/>
                    <a:p>
                      <a:pPr marL="0" indent="0">
                        <a:buNone/>
                      </a:pPr>
                      <a:r>
                        <a:rPr lang="en-US" sz="1200" b="1" u="sng" dirty="0" smtClean="0">
                          <a:solidFill>
                            <a:schemeClr val="tx1"/>
                          </a:solidFill>
                          <a:effectLst>
                            <a:outerShdw blurRad="38100" dist="38100" dir="2700000" algn="tl">
                              <a:srgbClr val="000000">
                                <a:alpha val="43137"/>
                              </a:srgbClr>
                            </a:outerShdw>
                          </a:effectLst>
                          <a:latin typeface="+mn-lt"/>
                        </a:rPr>
                        <a:t>Question</a:t>
                      </a:r>
                      <a:r>
                        <a:rPr lang="en-US" sz="1200" b="1" u="sng" baseline="0" dirty="0" smtClean="0">
                          <a:solidFill>
                            <a:schemeClr val="tx1"/>
                          </a:solidFill>
                          <a:effectLst>
                            <a:outerShdw blurRad="38100" dist="38100" dir="2700000" algn="tl">
                              <a:srgbClr val="000000">
                                <a:alpha val="43137"/>
                              </a:srgbClr>
                            </a:outerShdw>
                          </a:effectLst>
                          <a:latin typeface="+mn-lt"/>
                        </a:rPr>
                        <a:t> 13</a:t>
                      </a:r>
                      <a:r>
                        <a:rPr lang="en-US" sz="1200" b="0" u="none" baseline="0" dirty="0" smtClean="0">
                          <a:solidFill>
                            <a:schemeClr val="tx1"/>
                          </a:solidFill>
                          <a:effectLst/>
                          <a:latin typeface="+mn-lt"/>
                        </a:rPr>
                        <a:t>  What do both passages tell you about bald eagles?  </a:t>
                      </a:r>
                      <a:r>
                        <a:rPr kumimoji="0" lang="en-US" sz="1100" b="0" i="0" u="none" strike="noStrike" kern="1200" cap="none" spc="0" normalizeH="0" baseline="0" noProof="0" dirty="0" smtClean="0">
                          <a:ln>
                            <a:noFill/>
                          </a:ln>
                          <a:solidFill>
                            <a:srgbClr val="000000"/>
                          </a:solidFill>
                          <a:effectLst/>
                          <a:uLnTx/>
                          <a:uFillTx/>
                          <a:latin typeface="+mn-lt"/>
                          <a:ea typeface="Times New Roman"/>
                          <a:cs typeface="Times New Roman"/>
                        </a:rPr>
                        <a:t>RI.1.9</a:t>
                      </a:r>
                      <a:endParaRPr lang="en-US" sz="1100" b="0" dirty="0" smtClean="0">
                        <a:latin typeface="+mn-lt"/>
                        <a:cs typeface="Helvetica" pitchFamily="34" charset="0"/>
                      </a:endParaRPr>
                    </a:p>
                  </a:txBody>
                  <a:tcPr anchor="ctr">
                    <a:solidFill>
                      <a:schemeClr val="bg2"/>
                    </a:solidFill>
                  </a:tcPr>
                </a:tc>
                <a:tc>
                  <a:txBody>
                    <a:bodyPr/>
                    <a:lstStyle/>
                    <a:p>
                      <a:pPr algn="ctr"/>
                      <a:r>
                        <a:rPr lang="en-US" sz="1100" b="1" dirty="0" smtClean="0">
                          <a:effectLst>
                            <a:outerShdw blurRad="38100" dist="38100" dir="2700000" algn="tl">
                              <a:srgbClr val="000000">
                                <a:alpha val="43137"/>
                              </a:srgbClr>
                            </a:outerShdw>
                          </a:effectLst>
                        </a:rPr>
                        <a:t>B</a:t>
                      </a:r>
                      <a:endParaRPr lang="en-US" sz="11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100" b="1" dirty="0" smtClean="0">
                          <a:effectLst>
                            <a:outerShdw blurRad="38100" dist="38100" dir="2700000" algn="tl">
                              <a:srgbClr val="000000">
                                <a:alpha val="43137"/>
                              </a:srgbClr>
                            </a:outerShdw>
                          </a:effectLst>
                        </a:rPr>
                        <a:t>1</a:t>
                      </a:r>
                      <a:endParaRPr lang="en-US" sz="1100" b="1" dirty="0">
                        <a:effectLst>
                          <a:outerShdw blurRad="38100" dist="38100" dir="2700000" algn="tl">
                            <a:srgbClr val="000000">
                              <a:alpha val="43137"/>
                            </a:srgbClr>
                          </a:outerShdw>
                        </a:effectLst>
                      </a:endParaRPr>
                    </a:p>
                  </a:txBody>
                  <a:tcPr anchor="ctr">
                    <a:solidFill>
                      <a:schemeClr val="bg2"/>
                    </a:solidFill>
                  </a:tcPr>
                </a:tc>
              </a:tr>
              <a:tr h="320801">
                <a:tc>
                  <a:txBody>
                    <a:bodyPr/>
                    <a:lstStyle/>
                    <a:p>
                      <a:pPr marL="0" indent="0">
                        <a:buNone/>
                      </a:pPr>
                      <a:r>
                        <a:rPr lang="en-US" sz="1200" b="1" u="sng" dirty="0" smtClean="0">
                          <a:solidFill>
                            <a:schemeClr val="tx1"/>
                          </a:solidFill>
                          <a:effectLst>
                            <a:outerShdw blurRad="38100" dist="38100" dir="2700000" algn="tl">
                              <a:srgbClr val="000000">
                                <a:alpha val="43137"/>
                              </a:srgbClr>
                            </a:outerShdw>
                          </a:effectLst>
                          <a:latin typeface="+mn-lt"/>
                        </a:rPr>
                        <a:t>Question</a:t>
                      </a:r>
                      <a:r>
                        <a:rPr lang="en-US" sz="1200" b="1" u="sng" baseline="0" dirty="0" smtClean="0">
                          <a:solidFill>
                            <a:schemeClr val="tx1"/>
                          </a:solidFill>
                          <a:effectLst>
                            <a:outerShdw blurRad="38100" dist="38100" dir="2700000" algn="tl">
                              <a:srgbClr val="000000">
                                <a:alpha val="43137"/>
                              </a:srgbClr>
                            </a:outerShdw>
                          </a:effectLst>
                          <a:latin typeface="+mn-lt"/>
                        </a:rPr>
                        <a:t> </a:t>
                      </a:r>
                      <a:r>
                        <a:rPr lang="en-US" sz="1200" b="1" u="sng" baseline="0" dirty="0" smtClean="0">
                          <a:solidFill>
                            <a:schemeClr val="tx1"/>
                          </a:solidFill>
                          <a:effectLst/>
                          <a:latin typeface="+mn-lt"/>
                        </a:rPr>
                        <a:t>14</a:t>
                      </a:r>
                      <a:r>
                        <a:rPr lang="en-US" sz="1200" b="1" u="none" baseline="0" dirty="0" smtClean="0">
                          <a:solidFill>
                            <a:schemeClr val="tx1"/>
                          </a:solidFill>
                          <a:effectLst/>
                          <a:latin typeface="+mn-lt"/>
                        </a:rPr>
                        <a:t>   </a:t>
                      </a:r>
                      <a:r>
                        <a:rPr lang="en-US" sz="1200" b="0" u="none" baseline="0" dirty="0" smtClean="0">
                          <a:solidFill>
                            <a:schemeClr val="tx1"/>
                          </a:solidFill>
                          <a:effectLst/>
                          <a:latin typeface="+mn-lt"/>
                        </a:rPr>
                        <a:t>What can you learn about bald eagles by looking at the photographs in both passages? </a:t>
                      </a: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RI.1.9</a:t>
                      </a:r>
                      <a:endParaRPr lang="en-US" sz="1100" b="0" dirty="0" smtClean="0">
                        <a:effectLst/>
                        <a:latin typeface="+mn-lt"/>
                        <a:cs typeface="Helvetica" pitchFamily="34" charset="0"/>
                      </a:endParaRPr>
                    </a:p>
                  </a:txBody>
                  <a:tcPr anchor="ctr">
                    <a:solidFill>
                      <a:schemeClr val="bg2"/>
                    </a:solidFill>
                  </a:tcPr>
                </a:tc>
                <a:tc>
                  <a:txBody>
                    <a:bodyPr/>
                    <a:lstStyle/>
                    <a:p>
                      <a:pPr algn="ctr"/>
                      <a:r>
                        <a:rPr lang="en-US" sz="1100" b="1" dirty="0" smtClean="0">
                          <a:effectLst>
                            <a:outerShdw blurRad="38100" dist="38100" dir="2700000" algn="tl">
                              <a:srgbClr val="000000">
                                <a:alpha val="43137"/>
                              </a:srgbClr>
                            </a:outerShdw>
                          </a:effectLst>
                        </a:rPr>
                        <a:t>A</a:t>
                      </a:r>
                      <a:endParaRPr lang="en-US" sz="11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100" b="1" dirty="0" smtClean="0">
                          <a:effectLst>
                            <a:outerShdw blurRad="38100" dist="38100" dir="2700000" algn="tl">
                              <a:srgbClr val="000000">
                                <a:alpha val="43137"/>
                              </a:srgbClr>
                            </a:outerShdw>
                          </a:effectLst>
                        </a:rPr>
                        <a:t>1</a:t>
                      </a:r>
                      <a:endParaRPr lang="en-US" sz="1100" b="1" dirty="0">
                        <a:effectLst>
                          <a:outerShdw blurRad="38100" dist="38100" dir="2700000" algn="tl">
                            <a:srgbClr val="000000">
                              <a:alpha val="43137"/>
                            </a:srgbClr>
                          </a:outerShdw>
                        </a:effectLst>
                      </a:endParaRPr>
                    </a:p>
                  </a:txBody>
                  <a:tcPr anchor="ctr">
                    <a:solidFill>
                      <a:schemeClr val="bg2"/>
                    </a:solidFill>
                  </a:tcPr>
                </a:tc>
              </a:tr>
              <a:tr h="34366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15</a:t>
                      </a:r>
                      <a:r>
                        <a:rPr lang="en-US" sz="1200" b="1" u="none" dirty="0" smtClean="0">
                          <a:solidFill>
                            <a:schemeClr val="tx1"/>
                          </a:solidFill>
                          <a:effectLst>
                            <a:outerShdw blurRad="38100" dist="38100" dir="2700000" algn="tl">
                              <a:srgbClr val="000000">
                                <a:alpha val="43137"/>
                              </a:srgbClr>
                            </a:outerShdw>
                          </a:effectLst>
                        </a:rPr>
                        <a:t>                                </a:t>
                      </a:r>
                      <a:r>
                        <a:rPr lang="en-US" sz="1200" b="1" u="none" dirty="0" smtClean="0">
                          <a:solidFill>
                            <a:schemeClr val="tx1"/>
                          </a:solidFill>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a:t>
                      </a:r>
                      <a:r>
                        <a:rPr lang="en-US" sz="1200" b="1" u="sng" baseline="0" dirty="0" smtClean="0">
                          <a:solidFill>
                            <a:schemeClr val="tx1"/>
                          </a:solidFill>
                          <a:effectLst>
                            <a:outerShdw blurRad="38100" dist="38100" dir="2700000" algn="tl">
                              <a:srgbClr val="000000">
                                <a:alpha val="43137"/>
                              </a:srgbClr>
                            </a:outerShdw>
                          </a:effectLst>
                        </a:rPr>
                        <a:t> Response</a:t>
                      </a:r>
                      <a:r>
                        <a:rPr lang="en-US" sz="1200" b="0" i="1" u="none" baseline="0" dirty="0" smtClean="0">
                          <a:solidFill>
                            <a:schemeClr val="tx1"/>
                          </a:solidFill>
                          <a:effectLst/>
                        </a:rPr>
                        <a:t>          </a:t>
                      </a:r>
                      <a:endParaRPr lang="en-US" sz="1200" b="0" i="1" u="none" dirty="0" smtClean="0">
                        <a:solidFill>
                          <a:schemeClr val="tx1"/>
                        </a:solidFill>
                        <a:effectLst/>
                      </a:endParaRPr>
                    </a:p>
                  </a:txBody>
                  <a:tcPr anchor="ctr">
                    <a:solidFill>
                      <a:schemeClr val="bg1">
                        <a:lumMod val="85000"/>
                      </a:schemeClr>
                    </a:solidFill>
                  </a:tcPr>
                </a:tc>
                <a:tc>
                  <a:txBody>
                    <a:bodyPr/>
                    <a:lstStyle/>
                    <a:p>
                      <a:pPr algn="ctr"/>
                      <a:r>
                        <a:rPr lang="en-US" sz="1100" b="1" dirty="0" smtClean="0">
                          <a:solidFill>
                            <a:schemeClr val="tx1"/>
                          </a:solidFill>
                          <a:effectLst/>
                        </a:rPr>
                        <a:t>RI.1.6</a:t>
                      </a:r>
                      <a:endParaRPr lang="en-US" sz="1100" b="1" dirty="0">
                        <a:solidFill>
                          <a:schemeClr val="tx1"/>
                        </a:solidFill>
                        <a:effectLst/>
                      </a:endParaRPr>
                    </a:p>
                  </a:txBody>
                  <a:tcPr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2</a:t>
                      </a:r>
                      <a:endParaRPr lang="en-US"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200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16</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 Response</a:t>
                      </a:r>
                    </a:p>
                  </a:txBody>
                  <a:tcPr anchor="ctr">
                    <a:solidFill>
                      <a:schemeClr val="bg2"/>
                    </a:solidFill>
                  </a:tcPr>
                </a:tc>
                <a:tc>
                  <a:txBody>
                    <a:bodyPr/>
                    <a:lstStyle/>
                    <a:p>
                      <a:pPr algn="ctr"/>
                      <a:r>
                        <a:rPr lang="en-US" sz="1100" b="1" dirty="0" smtClean="0">
                          <a:solidFill>
                            <a:schemeClr val="tx1"/>
                          </a:solidFill>
                          <a:effectLst/>
                        </a:rPr>
                        <a:t>RI.1.9</a:t>
                      </a:r>
                      <a:endParaRPr lang="en-US" sz="1100" b="1" dirty="0">
                        <a:solidFill>
                          <a:schemeClr val="tx1"/>
                        </a:solidFill>
                        <a:effectLst/>
                      </a:endParaRPr>
                    </a:p>
                  </a:txBody>
                  <a:tcPr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2</a:t>
                      </a:r>
                      <a:endParaRPr lang="en-US" sz="11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9641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Write</a:t>
                      </a:r>
                      <a:r>
                        <a:rPr lang="en-US" sz="1200" b="1" u="sng" baseline="0" dirty="0" smtClean="0">
                          <a:solidFill>
                            <a:schemeClr val="tx1"/>
                          </a:solidFill>
                          <a:effectLst>
                            <a:outerShdw blurRad="38100" dist="38100" dir="2700000" algn="tl">
                              <a:srgbClr val="000000">
                                <a:alpha val="43137"/>
                              </a:srgbClr>
                            </a:outerShdw>
                          </a:effectLst>
                        </a:rPr>
                        <a:t> and Revise</a:t>
                      </a:r>
                      <a:endParaRPr lang="en-US" sz="1200" b="1" u="sng" dirty="0" smtClean="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endParaRPr lang="en-US"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endParaRPr lang="en-US"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9641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17</a:t>
                      </a:r>
                      <a:r>
                        <a:rPr lang="en-US" sz="1200" b="1" u="none" dirty="0" smtClean="0">
                          <a:solidFill>
                            <a:schemeClr val="tx1"/>
                          </a:solidFill>
                          <a:effectLst>
                            <a:outerShdw blurRad="38100" dist="38100" dir="2700000" algn="tl">
                              <a:srgbClr val="000000">
                                <a:alpha val="43137"/>
                              </a:srgbClr>
                            </a:outerShdw>
                          </a:effectLst>
                        </a:rPr>
                        <a:t>                                                          </a:t>
                      </a:r>
                      <a:r>
                        <a:rPr lang="en-US" sz="1200" b="1" u="sng" baseline="0" dirty="0" smtClean="0">
                          <a:solidFill>
                            <a:schemeClr val="tx1"/>
                          </a:solidFill>
                          <a:effectLst>
                            <a:outerShdw blurRad="38100" dist="38100" dir="2700000" algn="tl">
                              <a:srgbClr val="000000">
                                <a:alpha val="43137"/>
                              </a:srgbClr>
                            </a:outerShdw>
                          </a:effectLst>
                        </a:rPr>
                        <a:t>Brief Write</a:t>
                      </a:r>
                      <a:endParaRPr lang="en-US" sz="1200" b="1" u="sng" dirty="0" smtClean="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W.1.1c</a:t>
                      </a:r>
                      <a:endParaRPr lang="en-US" sz="11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2</a:t>
                      </a:r>
                      <a:endParaRPr lang="en-US" sz="11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30480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18</a:t>
                      </a:r>
                      <a:r>
                        <a:rPr lang="en-US" sz="12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Which sentence could begin the paragraph that tells the student’s opinion about bald eagles?  W.1.1b</a:t>
                      </a:r>
                    </a:p>
                  </a:txBody>
                  <a:tcPr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C</a:t>
                      </a:r>
                      <a:endParaRPr lang="en-US"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1</a:t>
                      </a:r>
                      <a:endParaRPr lang="en-US"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12116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19</a:t>
                      </a:r>
                      <a:r>
                        <a:rPr lang="en-US" sz="1200" b="0" u="none" dirty="0" smtClean="0">
                          <a:solidFill>
                            <a:schemeClr val="tx1"/>
                          </a:solidFill>
                          <a:effectLst/>
                        </a:rPr>
                        <a:t>  What is the best way to join these two sentences together?</a:t>
                      </a:r>
                      <a:r>
                        <a:rPr lang="en-US" sz="1200" b="0" u="none" baseline="0" dirty="0" smtClean="0">
                          <a:solidFill>
                            <a:schemeClr val="tx1"/>
                          </a:solidFill>
                          <a:effectLst/>
                        </a:rPr>
                        <a:t> </a:t>
                      </a:r>
                      <a:r>
                        <a:rPr lang="en-US" sz="1200" b="0" u="none" dirty="0" smtClean="0">
                          <a:solidFill>
                            <a:schemeClr val="tx1"/>
                          </a:solidFill>
                          <a:effectLst/>
                        </a:rPr>
                        <a:t>L.1.6</a:t>
                      </a:r>
                      <a:endParaRPr lang="en-US" sz="1200" b="0" u="sng" dirty="0" smtClean="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C</a:t>
                      </a:r>
                      <a:endParaRPr lang="en-US" sz="11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1</a:t>
                      </a:r>
                      <a:endParaRPr lang="en-US" sz="11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1516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20</a:t>
                      </a:r>
                      <a:r>
                        <a:rPr lang="en-US" sz="1200" b="0" u="none" dirty="0" smtClean="0">
                          <a:solidFill>
                            <a:schemeClr val="tx1"/>
                          </a:solidFill>
                          <a:effectLst/>
                        </a:rPr>
                        <a:t>  Which word should go in the blank to finish the sentence?</a:t>
                      </a:r>
                      <a:r>
                        <a:rPr lang="en-US" sz="1200" b="0" u="none" baseline="0" dirty="0" smtClean="0">
                          <a:solidFill>
                            <a:schemeClr val="tx1"/>
                          </a:solidFill>
                          <a:effectLst/>
                        </a:rPr>
                        <a:t> </a:t>
                      </a:r>
                      <a:r>
                        <a:rPr lang="en-US" sz="1200" b="0" u="none" dirty="0" smtClean="0">
                          <a:solidFill>
                            <a:schemeClr val="tx1"/>
                          </a:solidFill>
                          <a:effectLst/>
                        </a:rPr>
                        <a:t>L.1.1c</a:t>
                      </a:r>
                      <a:endParaRPr lang="en-US" sz="1200" b="0" u="none" dirty="0" smtClean="0">
                        <a:latin typeface="+mn-lt"/>
                        <a:cs typeface="Helvetica" pitchFamily="34" charset="0"/>
                      </a:endParaRPr>
                    </a:p>
                  </a:txBody>
                  <a:tcPr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A</a:t>
                      </a:r>
                      <a:endParaRPr lang="en-US"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1</a:t>
                      </a:r>
                      <a:endParaRPr lang="en-US" sz="11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bl>
          </a:graphicData>
        </a:graphic>
      </p:graphicFrame>
    </p:spTree>
    <p:extLst>
      <p:ext uri="{BB962C8B-B14F-4D97-AF65-F5344CB8AC3E}">
        <p14:creationId xmlns:p14="http://schemas.microsoft.com/office/powerpoint/2010/main" val="2193365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9740" y="699739"/>
            <a:ext cx="7667699" cy="8381396"/>
            <a:chOff x="-127134" y="171118"/>
            <a:chExt cx="7188468" cy="7982282"/>
          </a:xfrm>
        </p:grpSpPr>
        <p:sp>
          <p:nvSpPr>
            <p:cNvPr id="6" name="Rectangle 5"/>
            <p:cNvSpPr/>
            <p:nvPr/>
          </p:nvSpPr>
          <p:spPr>
            <a:xfrm>
              <a:off x="381000" y="228600"/>
              <a:ext cx="6172200" cy="7924800"/>
            </a:xfrm>
            <a:prstGeom prst="rect">
              <a:avLst/>
            </a:prstGeom>
            <a:gradFill>
              <a:gsLst>
                <a:gs pos="30000">
                  <a:srgbClr val="7030A0"/>
                </a:gs>
                <a:gs pos="87000">
                  <a:schemeClr val="accent1">
                    <a:tint val="44500"/>
                    <a:satMod val="160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27134" y="171118"/>
              <a:ext cx="7188468" cy="6351172"/>
              <a:chOff x="119309" y="23913"/>
              <a:chExt cx="7188468" cy="6351172"/>
            </a:xfrm>
          </p:grpSpPr>
          <p:sp>
            <p:nvSpPr>
              <p:cNvPr id="2" name="Diamond 1"/>
              <p:cNvSpPr/>
              <p:nvPr/>
            </p:nvSpPr>
            <p:spPr>
              <a:xfrm rot="2132198">
                <a:off x="119309" y="23913"/>
                <a:ext cx="7188468" cy="6351172"/>
              </a:xfrm>
              <a:prstGeom prst="diamond">
                <a:avLst/>
              </a:prstGeom>
              <a:solidFill>
                <a:srgbClr val="81C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845887" y="2807580"/>
                <a:ext cx="4162221" cy="1363010"/>
              </a:xfrm>
              <a:prstGeom prst="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200" b="1" dirty="0">
                    <a:effectLst>
                      <a:outerShdw blurRad="38100" dist="38100" dir="2700000" algn="tl">
                        <a:srgbClr val="000000">
                          <a:alpha val="43137"/>
                        </a:srgbClr>
                      </a:outerShdw>
                    </a:effectLst>
                  </a:rPr>
                  <a:t>Quarter </a:t>
                </a:r>
                <a:r>
                  <a:rPr lang="en-US" sz="4200" b="1" dirty="0" smtClean="0">
                    <a:effectLst>
                      <a:outerShdw blurRad="38100" dist="38100" dir="2700000" algn="tl">
                        <a:srgbClr val="000000">
                          <a:alpha val="43137"/>
                        </a:srgbClr>
                      </a:outerShdw>
                    </a:effectLst>
                  </a:rPr>
                  <a:t>Four </a:t>
                </a:r>
                <a:endParaRPr lang="en-US" sz="4200" b="1" dirty="0">
                  <a:effectLst>
                    <a:outerShdw blurRad="38100" dist="38100" dir="2700000" algn="tl">
                      <a:srgbClr val="000000">
                        <a:alpha val="43137"/>
                      </a:srgbClr>
                    </a:outerShdw>
                  </a:effectLst>
                </a:endParaRPr>
              </a:p>
              <a:p>
                <a:pPr algn="ctr"/>
                <a:r>
                  <a:rPr lang="en-US" sz="2200" b="1" dirty="0" smtClean="0">
                    <a:effectLst>
                      <a:outerShdw blurRad="38100" dist="38100" dir="2700000" algn="tl">
                        <a:srgbClr val="000000">
                          <a:alpha val="43137"/>
                        </a:srgbClr>
                      </a:outerShdw>
                    </a:effectLst>
                  </a:rPr>
                  <a:t>ELA </a:t>
                </a:r>
                <a:r>
                  <a:rPr lang="en-US" sz="2200" b="1" dirty="0">
                    <a:effectLst>
                      <a:outerShdw blurRad="38100" dist="38100" dir="2700000" algn="tl">
                        <a:srgbClr val="000000">
                          <a:alpha val="43137"/>
                        </a:srgbClr>
                      </a:outerShdw>
                    </a:effectLst>
                  </a:rPr>
                  <a:t>CFAssessment</a:t>
                </a:r>
              </a:p>
              <a:p>
                <a:pPr algn="ctr"/>
                <a:r>
                  <a:rPr lang="en-US" sz="2300" b="1" dirty="0">
                    <a:effectLst>
                      <a:outerShdw blurRad="38100" dist="38100" dir="2700000" algn="tl">
                        <a:srgbClr val="000000">
                          <a:alpha val="43137"/>
                        </a:srgbClr>
                      </a:outerShdw>
                    </a:effectLst>
                  </a:rPr>
                  <a:t>Student Copy</a:t>
                </a:r>
              </a:p>
            </p:txBody>
          </p:sp>
        </p:grpSp>
        <p:sp>
          <p:nvSpPr>
            <p:cNvPr id="11" name="Rectangle 10"/>
            <p:cNvSpPr/>
            <p:nvPr/>
          </p:nvSpPr>
          <p:spPr>
            <a:xfrm>
              <a:off x="916942" y="5676900"/>
              <a:ext cx="5486400" cy="1961972"/>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rPr>
                <a:t>Student Name</a:t>
              </a:r>
            </a:p>
            <a:p>
              <a:pPr algn="ctr"/>
              <a:r>
                <a:rPr lang="en-US" sz="3400" b="1" dirty="0">
                  <a:solidFill>
                    <a:schemeClr val="tx1"/>
                  </a:solidFill>
                </a:rPr>
                <a:t>_______________________</a:t>
              </a:r>
            </a:p>
          </p:txBody>
        </p:sp>
      </p:grpSp>
      <p:grpSp>
        <p:nvGrpSpPr>
          <p:cNvPr id="13" name="Group 12"/>
          <p:cNvGrpSpPr/>
          <p:nvPr/>
        </p:nvGrpSpPr>
        <p:grpSpPr>
          <a:xfrm>
            <a:off x="183974" y="369745"/>
            <a:ext cx="3056327" cy="2715828"/>
            <a:chOff x="4038600" y="232897"/>
            <a:chExt cx="2865307" cy="2586503"/>
          </a:xfrm>
        </p:grpSpPr>
        <p:grpSp>
          <p:nvGrpSpPr>
            <p:cNvPr id="14" name="Group 13"/>
            <p:cNvGrpSpPr/>
            <p:nvPr/>
          </p:nvGrpSpPr>
          <p:grpSpPr>
            <a:xfrm>
              <a:off x="4038600" y="460090"/>
              <a:ext cx="2865307" cy="2359310"/>
              <a:chOff x="3632956" y="12014"/>
              <a:chExt cx="3419524" cy="2830247"/>
            </a:xfrm>
          </p:grpSpPr>
          <p:grpSp>
            <p:nvGrpSpPr>
              <p:cNvPr id="16" name="Group 15"/>
              <p:cNvGrpSpPr/>
              <p:nvPr/>
            </p:nvGrpSpPr>
            <p:grpSpPr>
              <a:xfrm>
                <a:off x="3632956" y="12014"/>
                <a:ext cx="3419524" cy="2784885"/>
                <a:chOff x="3868537" y="696827"/>
                <a:chExt cx="3251398" cy="2555805"/>
              </a:xfrm>
            </p:grpSpPr>
            <p:sp>
              <p:nvSpPr>
                <p:cNvPr id="19" name="Parallelogram 18"/>
                <p:cNvSpPr/>
                <p:nvPr/>
              </p:nvSpPr>
              <p:spPr>
                <a:xfrm rot="1469992" flipH="1">
                  <a:off x="3868537" y="696827"/>
                  <a:ext cx="3251398" cy="2555805"/>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20" name="Parallelogram 19"/>
                <p:cNvSpPr/>
                <p:nvPr/>
              </p:nvSpPr>
              <p:spPr>
                <a:xfrm>
                  <a:off x="4326691" y="895597"/>
                  <a:ext cx="2467608" cy="2028026"/>
                </a:xfrm>
                <a:prstGeom prst="parallelogram">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17" name="Picture 2" descr="http://images-partners-tbn.google.com/images?q=tbn:ANd9GcSDUr2vK4W2TDygHktobuceelfcUzesZB8Q9EYo-dpZi4Qo6Z3Wvq_kS_tVIA:http://moodle.kingsley.k12.mi.us/pluginfile.php/3143/course/section/1521/FirstGrade.gif">
                <a:hlinkClick r:id="rId2"/>
              </p:cNvPr>
              <p:cNvPicPr>
                <a:picLocks noChangeAspect="1" noChangeArrowheads="1"/>
              </p:cNvPicPr>
              <p:nvPr/>
            </p:nvPicPr>
            <p:blipFill>
              <a:blip r:embed="rId3"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8" name="Picture 6" descr="reading"/>
              <p:cNvPicPr>
                <a:picLocks noChangeAspect="1" noChangeArrowheads="1"/>
              </p:cNvPicPr>
              <p:nvPr/>
            </p:nvPicPr>
            <p:blipFill>
              <a:blip r:embed="rId4" cstate="print"/>
              <a:srcRect/>
              <a:stretch>
                <a:fillRect/>
              </a:stretch>
            </p:blipFill>
            <p:spPr bwMode="auto">
              <a:xfrm>
                <a:off x="4501914" y="535168"/>
                <a:ext cx="1820972" cy="1596664"/>
              </a:xfrm>
              <a:prstGeom prst="rect">
                <a:avLst/>
              </a:prstGeom>
              <a:noFill/>
            </p:spPr>
          </p:pic>
        </p:grpSp>
        <p:sp>
          <p:nvSpPr>
            <p:cNvPr id="15" name="Rectangle 14"/>
            <p:cNvSpPr/>
            <p:nvPr/>
          </p:nvSpPr>
          <p:spPr>
            <a:xfrm>
              <a:off x="4114800" y="232897"/>
              <a:ext cx="1143000"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700" b="1" dirty="0">
                  <a:ln w="11430"/>
                  <a:effectLst>
                    <a:outerShdw blurRad="80000" dist="40000" dir="5040000" algn="tl">
                      <a:srgbClr val="000000">
                        <a:alpha val="30000"/>
                      </a:srgbClr>
                    </a:outerShdw>
                  </a:effectLst>
                </a:rPr>
                <a:t>1</a:t>
              </a:r>
              <a:r>
                <a:rPr lang="en-US" sz="5700" b="1" baseline="30000" dirty="0">
                  <a:ln w="11430"/>
                  <a:effectLst>
                    <a:outerShdw blurRad="80000" dist="40000" dir="5040000" algn="tl">
                      <a:srgbClr val="000000">
                        <a:alpha val="30000"/>
                      </a:srgbClr>
                    </a:outerShdw>
                  </a:effectLst>
                </a:rPr>
                <a:t>st</a:t>
              </a:r>
              <a:endParaRPr lang="en-US" sz="5700" b="1" dirty="0">
                <a:ln w="11430"/>
                <a:effectLst>
                  <a:outerShdw blurRad="80000" dist="40000" dir="5040000" algn="tl">
                    <a:srgbClr val="000000">
                      <a:alpha val="30000"/>
                    </a:srgbClr>
                  </a:outerShdw>
                </a:effectLst>
              </a:endParaRPr>
            </a:p>
          </p:txBody>
        </p:sp>
      </p:grpSp>
    </p:spTree>
    <p:extLst>
      <p:ext uri="{BB962C8B-B14F-4D97-AF65-F5344CB8AC3E}">
        <p14:creationId xmlns:p14="http://schemas.microsoft.com/office/powerpoint/2010/main" val="878729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sp>
        <p:nvSpPr>
          <p:cNvPr id="5" name="TextBox 4"/>
          <p:cNvSpPr txBox="1"/>
          <p:nvPr/>
        </p:nvSpPr>
        <p:spPr>
          <a:xfrm>
            <a:off x="304800" y="290945"/>
            <a:ext cx="6781800" cy="7200314"/>
          </a:xfrm>
          <a:prstGeom prst="rect">
            <a:avLst/>
          </a:prstGeom>
          <a:noFill/>
        </p:spPr>
        <p:txBody>
          <a:bodyPr wrap="square" lIns="86749" tIns="43375" rIns="86749" bIns="43375" rtlCol="0">
            <a:spAutoFit/>
          </a:bodyPr>
          <a:lstStyle/>
          <a:p>
            <a:r>
              <a:rPr lang="en-US" sz="1700" u="sng" dirty="0"/>
              <a:t>Student Directions</a:t>
            </a:r>
            <a:r>
              <a:rPr lang="en-US" sz="1300" dirty="0"/>
              <a:t>:  </a:t>
            </a:r>
          </a:p>
          <a:p>
            <a:endParaRPr lang="en-US" sz="1500" u="sng" dirty="0"/>
          </a:p>
          <a:p>
            <a:r>
              <a:rPr lang="en-US" sz="1500" b="1" u="sng" dirty="0"/>
              <a:t>Part 1</a:t>
            </a:r>
            <a:r>
              <a:rPr lang="en-US" sz="1500" b="1" dirty="0"/>
              <a:t> </a:t>
            </a:r>
          </a:p>
          <a:p>
            <a:endParaRPr lang="en-US" sz="900" b="1" dirty="0"/>
          </a:p>
          <a:p>
            <a:r>
              <a:rPr lang="en-US" sz="1500" b="1" u="sng" dirty="0"/>
              <a:t>Your assignment</a:t>
            </a:r>
            <a:r>
              <a:rPr lang="en-US" sz="1500" b="1" dirty="0"/>
              <a:t>:</a:t>
            </a:r>
          </a:p>
          <a:p>
            <a:r>
              <a:rPr lang="en-US" sz="1500" dirty="0"/>
              <a:t>You will read </a:t>
            </a:r>
            <a:r>
              <a:rPr lang="en-US" sz="1500" dirty="0" smtClean="0"/>
              <a:t>texts about American symbols.</a:t>
            </a:r>
          </a:p>
          <a:p>
            <a:endParaRPr lang="en-US" sz="1500" dirty="0"/>
          </a:p>
          <a:p>
            <a:pPr marL="325309" indent="-325309">
              <a:buAutoNum type="arabicPeriod"/>
            </a:pPr>
            <a:r>
              <a:rPr lang="en-US" sz="1500" dirty="0"/>
              <a:t>Read </a:t>
            </a:r>
            <a:r>
              <a:rPr lang="en-US" sz="1500" dirty="0" smtClean="0"/>
              <a:t>all the </a:t>
            </a:r>
            <a:r>
              <a:rPr lang="en-US" sz="1500" dirty="0"/>
              <a:t>texts.</a:t>
            </a:r>
          </a:p>
          <a:p>
            <a:pPr marL="325309" indent="-325309">
              <a:buAutoNum type="arabicPeriod"/>
            </a:pPr>
            <a:endParaRPr lang="en-US" sz="900" dirty="0"/>
          </a:p>
          <a:p>
            <a:pPr marL="325309" indent="-325309">
              <a:buAutoNum type="arabicPeriod" startAt="2"/>
            </a:pPr>
            <a:r>
              <a:rPr lang="en-US" sz="1500" dirty="0"/>
              <a:t>Take notes about the texts.</a:t>
            </a:r>
          </a:p>
          <a:p>
            <a:pPr marL="325309" indent="-325309">
              <a:buAutoNum type="arabicPeriod" startAt="2"/>
            </a:pPr>
            <a:endParaRPr lang="en-US" sz="900" dirty="0"/>
          </a:p>
          <a:p>
            <a:pPr marL="325309" indent="-325309">
              <a:buAutoNum type="arabicPeriod" startAt="2"/>
            </a:pPr>
            <a:r>
              <a:rPr lang="en-US" sz="1500" dirty="0"/>
              <a:t>Answer the questions.</a:t>
            </a:r>
          </a:p>
          <a:p>
            <a:pPr lvl="0"/>
            <a:endParaRPr lang="en-US" sz="800" dirty="0">
              <a:solidFill>
                <a:prstClr val="black"/>
              </a:solidFill>
            </a:endParaRPr>
          </a:p>
          <a:p>
            <a:pPr lvl="0"/>
            <a:r>
              <a:rPr lang="en-US" sz="1500" b="1" u="sng" dirty="0">
                <a:solidFill>
                  <a:prstClr val="black"/>
                </a:solidFill>
              </a:rPr>
              <a:t>Part 2</a:t>
            </a:r>
          </a:p>
          <a:p>
            <a:pPr lvl="0"/>
            <a:r>
              <a:rPr lang="en-US" sz="1500" b="1" u="sng" dirty="0">
                <a:solidFill>
                  <a:prstClr val="black"/>
                </a:solidFill>
              </a:rPr>
              <a:t>Your assignment</a:t>
            </a:r>
            <a:r>
              <a:rPr lang="en-US" sz="1500" b="1" dirty="0">
                <a:solidFill>
                  <a:prstClr val="black"/>
                </a:solidFill>
              </a:rPr>
              <a:t>:</a:t>
            </a:r>
          </a:p>
          <a:p>
            <a:pPr lvl="0"/>
            <a:endParaRPr lang="en-US" sz="1500" b="1" dirty="0">
              <a:solidFill>
                <a:prstClr val="black"/>
              </a:solidFill>
            </a:endParaRPr>
          </a:p>
          <a:p>
            <a:pPr lvl="0"/>
            <a:r>
              <a:rPr lang="en-US" sz="1500" dirty="0">
                <a:solidFill>
                  <a:prstClr val="black"/>
                </a:solidFill>
              </a:rPr>
              <a:t>You are going to </a:t>
            </a:r>
            <a:r>
              <a:rPr lang="en-US" sz="1500" dirty="0" smtClean="0">
                <a:solidFill>
                  <a:prstClr val="black"/>
                </a:solidFill>
              </a:rPr>
              <a:t>make a brochure.  You will need to make your </a:t>
            </a:r>
            <a:r>
              <a:rPr lang="en-US" sz="1500" b="1" dirty="0" smtClean="0">
                <a:solidFill>
                  <a:prstClr val="black"/>
                </a:solidFill>
              </a:rPr>
              <a:t>opinion</a:t>
            </a:r>
            <a:r>
              <a:rPr lang="en-US" sz="1500" dirty="0" smtClean="0">
                <a:solidFill>
                  <a:prstClr val="black"/>
                </a:solidFill>
              </a:rPr>
              <a:t> </a:t>
            </a:r>
            <a:r>
              <a:rPr lang="en-US" sz="1500" b="1" dirty="0" smtClean="0">
                <a:solidFill>
                  <a:prstClr val="black"/>
                </a:solidFill>
              </a:rPr>
              <a:t>clear</a:t>
            </a:r>
            <a:r>
              <a:rPr lang="en-US" sz="1500" dirty="0" smtClean="0">
                <a:solidFill>
                  <a:prstClr val="black"/>
                </a:solidFill>
              </a:rPr>
              <a:t>. </a:t>
            </a:r>
            <a:r>
              <a:rPr lang="en-US" sz="1500" dirty="0">
                <a:solidFill>
                  <a:prstClr val="black"/>
                </a:solidFill>
              </a:rPr>
              <a:t>This means you will tell how you feel about something. You will write </a:t>
            </a:r>
            <a:r>
              <a:rPr lang="en-US" sz="1500" b="1" dirty="0">
                <a:solidFill>
                  <a:prstClr val="black"/>
                </a:solidFill>
              </a:rPr>
              <a:t>reasons</a:t>
            </a:r>
            <a:r>
              <a:rPr lang="en-US" sz="1500" dirty="0">
                <a:solidFill>
                  <a:prstClr val="black"/>
                </a:solidFill>
              </a:rPr>
              <a:t> to explain why you feel the way you do.  Use information from the stories you read.</a:t>
            </a:r>
          </a:p>
          <a:p>
            <a:pPr lvl="0"/>
            <a:endParaRPr lang="en-US" sz="800" b="1" dirty="0">
              <a:solidFill>
                <a:prstClr val="black"/>
              </a:solidFill>
            </a:endParaRPr>
          </a:p>
          <a:p>
            <a:pPr lvl="0">
              <a:lnSpc>
                <a:spcPct val="115000"/>
              </a:lnSpc>
            </a:pPr>
            <a:r>
              <a:rPr lang="en-US" sz="1500" b="1" dirty="0">
                <a:solidFill>
                  <a:prstClr val="black"/>
                </a:solidFill>
              </a:rPr>
              <a:t>Create a brochure telling visitors, in your opinion,  why you feel they should go see the Statue of Liberty, the Lincoln Memorial and the bald eagle.  Draw a picture of each one. Then, use as many details as possible from the texts to tell facts about each symbol</a:t>
            </a:r>
            <a:r>
              <a:rPr lang="en-US" sz="1500" b="1" dirty="0" smtClean="0">
                <a:solidFill>
                  <a:prstClr val="black"/>
                </a:solidFill>
              </a:rPr>
              <a:t>. </a:t>
            </a:r>
            <a:endParaRPr lang="en-US" sz="1500" b="1" dirty="0">
              <a:solidFill>
                <a:prstClr val="black"/>
              </a:solidFill>
            </a:endParaRPr>
          </a:p>
          <a:p>
            <a:pPr lvl="0">
              <a:lnSpc>
                <a:spcPct val="115000"/>
              </a:lnSpc>
            </a:pPr>
            <a:endParaRPr lang="en-US" sz="800" dirty="0">
              <a:solidFill>
                <a:prstClr val="black"/>
              </a:solidFill>
            </a:endParaRPr>
          </a:p>
          <a:p>
            <a:pPr marL="325309" lvl="0" indent="-325309">
              <a:buFontTx/>
              <a:buAutoNum type="arabicPeriod"/>
            </a:pPr>
            <a:r>
              <a:rPr lang="en-US" sz="1500" dirty="0"/>
              <a:t>Plan</a:t>
            </a:r>
            <a:r>
              <a:rPr lang="en-US" sz="1500" dirty="0">
                <a:solidFill>
                  <a:prstClr val="black"/>
                </a:solidFill>
              </a:rPr>
              <a:t> your writing.  You may use your notes and answers.</a:t>
            </a:r>
          </a:p>
          <a:p>
            <a:pPr marL="325309" lvl="0" indent="-325309">
              <a:buFontTx/>
              <a:buAutoNum type="arabicPeriod"/>
            </a:pPr>
            <a:endParaRPr lang="en-US" sz="800" dirty="0">
              <a:solidFill>
                <a:prstClr val="black"/>
              </a:solidFill>
            </a:endParaRPr>
          </a:p>
          <a:p>
            <a:pPr marL="325309" lvl="0" indent="-325309">
              <a:buFontTx/>
              <a:buAutoNum type="arabicPeriod"/>
            </a:pPr>
            <a:r>
              <a:rPr lang="en-US" sz="1500" dirty="0">
                <a:solidFill>
                  <a:prstClr val="black"/>
                </a:solidFill>
              </a:rPr>
              <a:t>Write – Revise and Edit your first draft.</a:t>
            </a:r>
          </a:p>
          <a:p>
            <a:pPr marL="325309" lvl="0" indent="-325309">
              <a:buFontTx/>
              <a:buAutoNum type="arabicPeriod"/>
            </a:pPr>
            <a:endParaRPr lang="en-US" sz="800" dirty="0">
              <a:solidFill>
                <a:prstClr val="black"/>
              </a:solidFill>
            </a:endParaRPr>
          </a:p>
          <a:p>
            <a:pPr marL="325309" lvl="0" indent="-325309">
              <a:buFontTx/>
              <a:buAutoNum type="arabicPeriod"/>
            </a:pPr>
            <a:r>
              <a:rPr lang="en-US" sz="1500" dirty="0">
                <a:solidFill>
                  <a:prstClr val="black"/>
                </a:solidFill>
              </a:rPr>
              <a:t>Write a final draft of your brochure of the Statue of Liberty, the Lincoln Memorial and the bald eagle. </a:t>
            </a:r>
          </a:p>
          <a:p>
            <a:pPr algn="ctr"/>
            <a:endParaRPr lang="en-US" sz="800" dirty="0"/>
          </a:p>
          <a:p>
            <a:pPr algn="ctr"/>
            <a:r>
              <a:rPr lang="en-US" sz="1500" b="1" u="sng" dirty="0" smtClean="0"/>
              <a:t>How You Will be Scored</a:t>
            </a:r>
          </a:p>
          <a:p>
            <a:r>
              <a:rPr lang="en-US" sz="1500" b="1" dirty="0" smtClean="0"/>
              <a:t>	</a:t>
            </a:r>
            <a:endParaRPr lang="en-US" sz="1100" b="1" dirty="0"/>
          </a:p>
        </p:txBody>
      </p:sp>
      <p:graphicFrame>
        <p:nvGraphicFramePr>
          <p:cNvPr id="7" name="Table 6"/>
          <p:cNvGraphicFramePr>
            <a:graphicFrameLocks noGrp="1"/>
          </p:cNvGraphicFramePr>
          <p:nvPr>
            <p:extLst>
              <p:ext uri="{D42A27DB-BD31-4B8C-83A1-F6EECF244321}">
                <p14:modId xmlns:p14="http://schemas.microsoft.com/office/powerpoint/2010/main" val="2592366827"/>
              </p:ext>
            </p:extLst>
          </p:nvPr>
        </p:nvGraphicFramePr>
        <p:xfrm>
          <a:off x="1371600" y="7239000"/>
          <a:ext cx="4876800" cy="1753985"/>
        </p:xfrm>
        <a:graphic>
          <a:graphicData uri="http://schemas.openxmlformats.org/drawingml/2006/table">
            <a:tbl>
              <a:tblPr firstRow="1" bandRow="1">
                <a:tableStyleId>{5940675A-B579-460E-94D1-54222C63F5DA}</a:tableStyleId>
              </a:tblPr>
              <a:tblGrid>
                <a:gridCol w="1143000"/>
                <a:gridCol w="3733800"/>
              </a:tblGrid>
              <a:tr h="290945">
                <a:tc>
                  <a:txBody>
                    <a:bodyPr/>
                    <a:lstStyle/>
                    <a:p>
                      <a:pPr algn="r"/>
                      <a:r>
                        <a:rPr lang="en-US" sz="900" b="0" dirty="0" smtClean="0"/>
                        <a:t>Purpose</a:t>
                      </a:r>
                      <a:endParaRPr lang="en-US" sz="900" b="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Did  you tell your opinion?   Is all of your writing about the topic?</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63682">
                <a:tc>
                  <a:txBody>
                    <a:bodyPr/>
                    <a:lstStyle/>
                    <a:p>
                      <a:pPr algn="r"/>
                      <a:r>
                        <a:rPr lang="en-US" sz="900" b="0" dirty="0" smtClean="0"/>
                        <a:t>Organization</a:t>
                      </a:r>
                      <a:endParaRPr lang="en-US" sz="900" b="0" dirty="0"/>
                    </a:p>
                  </a:txBody>
                  <a:tcPr anchor="ctr">
                    <a:lnT w="12700" cap="flat" cmpd="sng" algn="ctr">
                      <a:noFill/>
                      <a:prstDash val="solid"/>
                      <a:round/>
                      <a:headEnd type="none" w="med" len="med"/>
                      <a:tailEnd type="none" w="med" len="med"/>
                    </a:lnT>
                    <a:solidFill>
                      <a:schemeClr val="bg2"/>
                    </a:solidFill>
                  </a:tcPr>
                </a:tc>
                <a:tc>
                  <a:txBody>
                    <a:bodyPr/>
                    <a:lstStyle/>
                    <a:p>
                      <a:r>
                        <a:rPr lang="en-US" sz="900" b="1" dirty="0" smtClean="0"/>
                        <a:t>Are your ideas easy to understand from the first of your writing to the end?</a:t>
                      </a:r>
                      <a:r>
                        <a:rPr lang="en-US" sz="900" b="1" baseline="0" dirty="0" smtClean="0"/>
                        <a:t>    Did you use words like because, and , also?</a:t>
                      </a:r>
                      <a:endParaRPr lang="en-US" sz="900" b="1" dirty="0" smtClean="0"/>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65760">
                <a:tc>
                  <a:txBody>
                    <a:bodyPr/>
                    <a:lstStyle/>
                    <a:p>
                      <a:pPr algn="r"/>
                      <a:r>
                        <a:rPr lang="en-US" sz="900" b="0" dirty="0" smtClean="0"/>
                        <a:t>Elaboration:</a:t>
                      </a:r>
                    </a:p>
                    <a:p>
                      <a:pPr algn="r"/>
                      <a:r>
                        <a:rPr lang="en-US" sz="900" b="0" dirty="0" smtClean="0"/>
                        <a:t>of evidence</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n-US" sz="900" b="1" dirty="0" smtClean="0"/>
                        <a:t>Did</a:t>
                      </a:r>
                      <a:r>
                        <a:rPr lang="en-US" sz="900" b="1" baseline="0" dirty="0" smtClean="0"/>
                        <a:t> </a:t>
                      </a:r>
                      <a:r>
                        <a:rPr lang="en-US" sz="900" b="1" dirty="0" smtClean="0"/>
                        <a:t> you get ideas  (evidence) from the texts to tell more about your opinion?</a:t>
                      </a:r>
                      <a:r>
                        <a:rPr lang="en-US" sz="900" b="1" baseline="0" dirty="0" smtClean="0"/>
                        <a:t> </a:t>
                      </a:r>
                      <a:r>
                        <a:rPr lang="en-US" sz="900" b="1" dirty="0" smtClean="0"/>
                        <a:t> Did you use examples?</a:t>
                      </a:r>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84216">
                <a:tc>
                  <a:txBody>
                    <a:bodyPr/>
                    <a:lstStyle/>
                    <a:p>
                      <a:pPr algn="r"/>
                      <a:r>
                        <a:rPr lang="en-US" sz="900" b="0" dirty="0" smtClean="0"/>
                        <a:t>Elaboration:</a:t>
                      </a:r>
                    </a:p>
                    <a:p>
                      <a:pPr algn="r"/>
                      <a:r>
                        <a:rPr lang="en-US" sz="900" b="0" dirty="0" smtClean="0"/>
                        <a:t>of language and vocabulary</a:t>
                      </a:r>
                      <a:endParaRPr lang="en-US" sz="900" b="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n-US" sz="900" b="1" dirty="0" smtClean="0"/>
                        <a:t>Do your ideas make sense?  Did you use words from the passages to help write about your ideas?</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28600">
                <a:tc>
                  <a:txBody>
                    <a:bodyPr/>
                    <a:lstStyle/>
                    <a:p>
                      <a:pPr algn="r"/>
                      <a:r>
                        <a:rPr lang="en-US" sz="900" b="0" dirty="0" smtClean="0"/>
                        <a:t>Conventions</a:t>
                      </a:r>
                      <a:endParaRPr lang="en-US" sz="900" b="0" dirty="0"/>
                    </a:p>
                  </a:txBody>
                  <a:tcPr anchor="ctr">
                    <a:solidFill>
                      <a:schemeClr val="accent6">
                        <a:lumMod val="20000"/>
                        <a:lumOff val="80000"/>
                      </a:schemeClr>
                    </a:solidFill>
                  </a:tcPr>
                </a:tc>
                <a:tc>
                  <a:txBody>
                    <a:bodyPr/>
                    <a:lstStyle/>
                    <a:p>
                      <a:r>
                        <a:rPr lang="en-US" sz="900" b="1" dirty="0" smtClean="0"/>
                        <a:t>Did you follow rules for capitals, punctuation and spelling?</a:t>
                      </a:r>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598258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547" y="960947"/>
            <a:ext cx="6172200" cy="6918048"/>
          </a:xfrm>
          <a:prstGeom prst="rect">
            <a:avLst/>
          </a:prstGeom>
        </p:spPr>
        <p:txBody>
          <a:bodyPr wrap="square">
            <a:spAutoFit/>
          </a:bodyPr>
          <a:lstStyle/>
          <a:p>
            <a:pPr algn="ctr">
              <a:lnSpc>
                <a:spcPct val="115000"/>
              </a:lnSpc>
              <a:spcAft>
                <a:spcPts val="1000"/>
              </a:spcAft>
            </a:pPr>
            <a:r>
              <a:rPr lang="en-US" sz="1600" b="1" u="sng" dirty="0">
                <a:ea typeface="Calibri"/>
                <a:cs typeface="Times New Roman"/>
              </a:rPr>
              <a:t>Nick Visits the Lincoln </a:t>
            </a:r>
            <a:r>
              <a:rPr lang="en-US" sz="1600" b="1" u="sng" dirty="0" smtClean="0">
                <a:ea typeface="Calibri"/>
                <a:cs typeface="Times New Roman"/>
              </a:rPr>
              <a:t>Memorial</a:t>
            </a:r>
          </a:p>
          <a:p>
            <a:pPr algn="ctr">
              <a:lnSpc>
                <a:spcPct val="115000"/>
              </a:lnSpc>
              <a:spcAft>
                <a:spcPts val="1000"/>
              </a:spcAft>
            </a:pPr>
            <a:r>
              <a:rPr lang="en-US" sz="1200" b="1" dirty="0" smtClean="0">
                <a:ea typeface="Calibri"/>
                <a:cs typeface="Times New Roman"/>
              </a:rPr>
              <a:t>By Elizabeth Yeo</a:t>
            </a:r>
            <a:endParaRPr lang="en-US" sz="1200" dirty="0">
              <a:ea typeface="Calibri"/>
              <a:cs typeface="Times New Roman"/>
            </a:endParaRPr>
          </a:p>
          <a:p>
            <a:pPr marL="971550" marR="0">
              <a:lnSpc>
                <a:spcPct val="115000"/>
              </a:lnSpc>
              <a:spcBef>
                <a:spcPts val="0"/>
              </a:spcBef>
              <a:spcAft>
                <a:spcPts val="1000"/>
              </a:spcAft>
            </a:pPr>
            <a:r>
              <a:rPr lang="en-US" sz="1400" dirty="0">
                <a:ea typeface="Calibri"/>
                <a:cs typeface="Times New Roman"/>
              </a:rPr>
              <a:t>Nick and </a:t>
            </a:r>
            <a:r>
              <a:rPr lang="en-US" sz="1400" dirty="0" smtClean="0">
                <a:ea typeface="Calibri"/>
                <a:cs typeface="Times New Roman"/>
              </a:rPr>
              <a:t>his dad </a:t>
            </a:r>
            <a:r>
              <a:rPr lang="en-US" sz="1400" dirty="0">
                <a:ea typeface="Calibri"/>
                <a:cs typeface="Times New Roman"/>
              </a:rPr>
              <a:t>went to Washington, D.C. They saw many things. </a:t>
            </a:r>
            <a:endParaRPr lang="en-US" sz="1100" dirty="0">
              <a:ea typeface="Calibri"/>
              <a:cs typeface="Times New Roman"/>
            </a:endParaRPr>
          </a:p>
          <a:p>
            <a:pPr marL="971550" marR="0">
              <a:lnSpc>
                <a:spcPct val="115000"/>
              </a:lnSpc>
              <a:spcBef>
                <a:spcPts val="0"/>
              </a:spcBef>
              <a:spcAft>
                <a:spcPts val="1000"/>
              </a:spcAft>
            </a:pPr>
            <a:r>
              <a:rPr lang="en-US" sz="1400" dirty="0">
                <a:ea typeface="Calibri"/>
                <a:cs typeface="Times New Roman"/>
              </a:rPr>
              <a:t>Today they will go to the Lincoln Memorial. Nick read about it in school. </a:t>
            </a:r>
            <a:endParaRPr lang="en-US" sz="1100" dirty="0">
              <a:ea typeface="Calibri"/>
              <a:cs typeface="Times New Roman"/>
            </a:endParaRPr>
          </a:p>
          <a:p>
            <a:pPr marL="971550" marR="0">
              <a:lnSpc>
                <a:spcPct val="115000"/>
              </a:lnSpc>
              <a:spcBef>
                <a:spcPts val="0"/>
              </a:spcBef>
              <a:spcAft>
                <a:spcPts val="1000"/>
              </a:spcAft>
            </a:pPr>
            <a:r>
              <a:rPr lang="en-US" sz="1400" dirty="0">
                <a:ea typeface="Calibri"/>
                <a:cs typeface="Times New Roman"/>
              </a:rPr>
              <a:t>He knew it was made to honor Abraham Lincoln. He was the president of the U.S. long ago.</a:t>
            </a:r>
            <a:r>
              <a:rPr lang="en-US" sz="1100" dirty="0">
                <a:ea typeface="Calibri"/>
                <a:cs typeface="Times New Roman"/>
              </a:rPr>
              <a:t> </a:t>
            </a:r>
            <a:endParaRPr lang="en-US" sz="1100" dirty="0" smtClean="0">
              <a:ea typeface="Calibri"/>
              <a:cs typeface="Times New Roman"/>
            </a:endParaRPr>
          </a:p>
          <a:p>
            <a:pPr marL="971550" marR="0">
              <a:lnSpc>
                <a:spcPct val="115000"/>
              </a:lnSpc>
              <a:spcBef>
                <a:spcPts val="0"/>
              </a:spcBef>
              <a:spcAft>
                <a:spcPts val="1000"/>
              </a:spcAft>
            </a:pPr>
            <a:endParaRPr lang="en-US" sz="1100" dirty="0">
              <a:ea typeface="Calibri"/>
              <a:cs typeface="Times New Roman"/>
            </a:endParaRPr>
          </a:p>
          <a:p>
            <a:pPr marL="971550" marR="0">
              <a:lnSpc>
                <a:spcPct val="115000"/>
              </a:lnSpc>
              <a:spcBef>
                <a:spcPts val="0"/>
              </a:spcBef>
              <a:spcAft>
                <a:spcPts val="1000"/>
              </a:spcAft>
            </a:pPr>
            <a:endParaRPr lang="en-US" sz="1100" dirty="0" smtClean="0">
              <a:ea typeface="Calibri"/>
              <a:cs typeface="Times New Roman"/>
            </a:endParaRPr>
          </a:p>
          <a:p>
            <a:pPr marL="971550" marR="0">
              <a:lnSpc>
                <a:spcPct val="115000"/>
              </a:lnSpc>
              <a:spcBef>
                <a:spcPts val="0"/>
              </a:spcBef>
              <a:spcAft>
                <a:spcPts val="1000"/>
              </a:spcAft>
            </a:pPr>
            <a:endParaRPr lang="en-US" sz="1100" dirty="0" smtClean="0">
              <a:ea typeface="Calibri"/>
              <a:cs typeface="Times New Roman"/>
            </a:endParaRPr>
          </a:p>
          <a:p>
            <a:pPr marL="971550" marR="0">
              <a:lnSpc>
                <a:spcPct val="115000"/>
              </a:lnSpc>
              <a:spcBef>
                <a:spcPts val="0"/>
              </a:spcBef>
              <a:spcAft>
                <a:spcPts val="1000"/>
              </a:spcAft>
            </a:pPr>
            <a:endParaRPr lang="en-US" sz="1100" dirty="0">
              <a:ea typeface="Calibri"/>
              <a:cs typeface="Times New Roman"/>
            </a:endParaRPr>
          </a:p>
          <a:p>
            <a:pPr marL="971550" marR="0">
              <a:lnSpc>
                <a:spcPct val="115000"/>
              </a:lnSpc>
              <a:spcBef>
                <a:spcPts val="0"/>
              </a:spcBef>
              <a:spcAft>
                <a:spcPts val="1000"/>
              </a:spcAft>
            </a:pPr>
            <a:endParaRPr lang="en-US" sz="1100" dirty="0">
              <a:ea typeface="Calibri"/>
              <a:cs typeface="Times New Roman"/>
            </a:endParaRPr>
          </a:p>
          <a:p>
            <a:pPr marL="971550" marR="0">
              <a:lnSpc>
                <a:spcPct val="115000"/>
              </a:lnSpc>
              <a:spcBef>
                <a:spcPts val="0"/>
              </a:spcBef>
              <a:spcAft>
                <a:spcPts val="1000"/>
              </a:spcAft>
            </a:pPr>
            <a:endParaRPr lang="en-US" sz="1100" dirty="0">
              <a:ea typeface="Calibri"/>
              <a:cs typeface="Times New Roman"/>
            </a:endParaRPr>
          </a:p>
          <a:p>
            <a:pPr marL="971550" marR="0">
              <a:lnSpc>
                <a:spcPct val="115000"/>
              </a:lnSpc>
              <a:spcBef>
                <a:spcPts val="0"/>
              </a:spcBef>
              <a:spcAft>
                <a:spcPts val="1000"/>
              </a:spcAft>
            </a:pPr>
            <a:r>
              <a:rPr lang="en-US" sz="1400" dirty="0">
                <a:ea typeface="Calibri"/>
                <a:cs typeface="Times New Roman"/>
              </a:rPr>
              <a:t>Nick and </a:t>
            </a:r>
            <a:r>
              <a:rPr lang="en-US" sz="1400" dirty="0" smtClean="0">
                <a:ea typeface="Calibri"/>
                <a:cs typeface="Times New Roman"/>
              </a:rPr>
              <a:t>his dad </a:t>
            </a:r>
            <a:r>
              <a:rPr lang="en-US" sz="1400" dirty="0">
                <a:ea typeface="Calibri"/>
                <a:cs typeface="Times New Roman"/>
              </a:rPr>
              <a:t>walk up many steps. At the top of the steps Nick sees the big statue. The statue shows Lincoln sitting down. </a:t>
            </a:r>
            <a:endParaRPr lang="en-US" sz="1400" dirty="0" smtClean="0">
              <a:ea typeface="Calibri"/>
              <a:cs typeface="Times New Roman"/>
            </a:endParaRPr>
          </a:p>
          <a:p>
            <a:pPr marL="971550" marR="0">
              <a:lnSpc>
                <a:spcPct val="115000"/>
              </a:lnSpc>
              <a:spcBef>
                <a:spcPts val="0"/>
              </a:spcBef>
              <a:spcAft>
                <a:spcPts val="1000"/>
              </a:spcAft>
            </a:pPr>
            <a:endParaRPr lang="en-US" sz="1100" dirty="0">
              <a:ea typeface="Calibri"/>
              <a:cs typeface="Times New Roman"/>
            </a:endParaRPr>
          </a:p>
          <a:p>
            <a:pPr marL="2397125" marR="0">
              <a:lnSpc>
                <a:spcPct val="115000"/>
              </a:lnSpc>
              <a:spcBef>
                <a:spcPts val="0"/>
              </a:spcBef>
              <a:spcAft>
                <a:spcPts val="1000"/>
              </a:spcAft>
            </a:pPr>
            <a:r>
              <a:rPr lang="en-US" sz="1400" dirty="0">
                <a:ea typeface="Calibri"/>
                <a:cs typeface="Times New Roman"/>
              </a:rPr>
              <a:t>Nick’s father asked, “Nick, do you know what the statue is made from?”</a:t>
            </a:r>
            <a:endParaRPr lang="en-US" sz="1100" dirty="0">
              <a:ea typeface="Calibri"/>
              <a:cs typeface="Times New Roman"/>
            </a:endParaRPr>
          </a:p>
          <a:p>
            <a:pPr marL="2397125" marR="0">
              <a:lnSpc>
                <a:spcPct val="115000"/>
              </a:lnSpc>
              <a:spcBef>
                <a:spcPts val="0"/>
              </a:spcBef>
              <a:spcAft>
                <a:spcPts val="1000"/>
              </a:spcAft>
            </a:pPr>
            <a:r>
              <a:rPr lang="en-US" sz="1400" dirty="0">
                <a:ea typeface="Calibri"/>
                <a:cs typeface="Times New Roman"/>
              </a:rPr>
              <a:t> “It is made from  stone,” Nick said. </a:t>
            </a:r>
            <a:endParaRPr lang="en-US" sz="1100" dirty="0">
              <a:ea typeface="Calibri"/>
              <a:cs typeface="Times New Roman"/>
            </a:endParaRPr>
          </a:p>
          <a:p>
            <a:pPr marL="2397125" marR="0">
              <a:lnSpc>
                <a:spcPct val="115000"/>
              </a:lnSpc>
              <a:spcBef>
                <a:spcPts val="0"/>
              </a:spcBef>
              <a:spcAft>
                <a:spcPts val="1000"/>
              </a:spcAft>
            </a:pPr>
            <a:r>
              <a:rPr lang="en-US" sz="1400" dirty="0">
                <a:ea typeface="Calibri"/>
                <a:cs typeface="Times New Roman"/>
              </a:rPr>
              <a:t>“I see you know a lot about it,” said his father. “Good job!”</a:t>
            </a:r>
            <a:endParaRPr lang="en-US" sz="1100" dirty="0">
              <a:ea typeface="Calibri"/>
              <a:cs typeface="Times New Roman"/>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sp>
        <p:nvSpPr>
          <p:cNvPr id="5" name="AutoShape 6" descr="Image result for geese flock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geese flocks clip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Image result for the lincoln memorial"/>
          <p:cNvPicPr/>
          <p:nvPr/>
        </p:nvPicPr>
        <p:blipFill>
          <a:blip r:embed="rId2">
            <a:extLst>
              <a:ext uri="{28A0092B-C50C-407E-A947-70E740481C1C}">
                <a14:useLocalDpi xmlns:a14="http://schemas.microsoft.com/office/drawing/2010/main" val="0"/>
              </a:ext>
            </a:extLst>
          </a:blip>
          <a:srcRect/>
          <a:stretch>
            <a:fillRect/>
          </a:stretch>
        </p:blipFill>
        <p:spPr bwMode="auto">
          <a:xfrm>
            <a:off x="1596207" y="3352800"/>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http://www.yeodoug.com/resources/dc_french/lincoln_memorial/lincoln_memorial_03.jpg"/>
          <p:cNvPicPr/>
          <p:nvPr/>
        </p:nvPicPr>
        <p:blipFill>
          <a:blip r:embed="rId3">
            <a:extLst>
              <a:ext uri="{28A0092B-C50C-407E-A947-70E740481C1C}">
                <a14:useLocalDpi xmlns:a14="http://schemas.microsoft.com/office/drawing/2010/main" val="0"/>
              </a:ext>
            </a:extLst>
          </a:blip>
          <a:srcRect/>
          <a:stretch>
            <a:fillRect/>
          </a:stretch>
        </p:blipFill>
        <p:spPr bwMode="auto">
          <a:xfrm>
            <a:off x="1486670" y="5867400"/>
            <a:ext cx="1419225" cy="1699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4953000" y="7937"/>
            <a:ext cx="2362200" cy="707886"/>
          </a:xfrm>
          <a:prstGeom prst="rect">
            <a:avLst/>
          </a:prstGeom>
        </p:spPr>
        <p:txBody>
          <a:bodyPr wrap="square">
            <a:spAutoFit/>
          </a:bodyPr>
          <a:lstStyle/>
          <a:p>
            <a:pPr algn="r"/>
            <a:r>
              <a:rPr lang="en-US" sz="800" dirty="0">
                <a:ea typeface="Calibri"/>
                <a:cs typeface="Times New Roman"/>
              </a:rPr>
              <a:t>Lexile Measure 480L</a:t>
            </a:r>
          </a:p>
          <a:p>
            <a:pPr algn="r"/>
            <a:r>
              <a:rPr lang="en-US" sz="800" dirty="0">
                <a:ea typeface="Calibri"/>
                <a:cs typeface="Times New Roman"/>
              </a:rPr>
              <a:t>Mean Sentence Length 8.31</a:t>
            </a:r>
          </a:p>
          <a:p>
            <a:pPr algn="r"/>
            <a:r>
              <a:rPr lang="en-US" sz="800" dirty="0">
                <a:ea typeface="Calibri"/>
                <a:cs typeface="Times New Roman"/>
              </a:rPr>
              <a:t>Mean Log Word Frequency 3.68</a:t>
            </a:r>
          </a:p>
          <a:p>
            <a:pPr algn="r"/>
            <a:r>
              <a:rPr lang="en-US" sz="800" dirty="0">
                <a:ea typeface="Calibri"/>
                <a:cs typeface="Times New Roman"/>
              </a:rPr>
              <a:t>Word Count 108</a:t>
            </a:r>
          </a:p>
          <a:p>
            <a:pPr algn="r"/>
            <a:r>
              <a:rPr lang="en-US" sz="800" dirty="0">
                <a:ea typeface="Calibri"/>
                <a:cs typeface="Times New Roman"/>
              </a:rPr>
              <a:t>Grade Equivalent 2.8</a:t>
            </a:r>
          </a:p>
        </p:txBody>
      </p:sp>
    </p:spTree>
    <p:extLst>
      <p:ext uri="{BB962C8B-B14F-4D97-AF65-F5344CB8AC3E}">
        <p14:creationId xmlns:p14="http://schemas.microsoft.com/office/powerpoint/2010/main" val="3048449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sp>
        <p:nvSpPr>
          <p:cNvPr id="5" name="Rectangle 4"/>
          <p:cNvSpPr/>
          <p:nvPr/>
        </p:nvSpPr>
        <p:spPr>
          <a:xfrm>
            <a:off x="735724" y="914400"/>
            <a:ext cx="5943600" cy="6494085"/>
          </a:xfrm>
          <a:prstGeom prst="rect">
            <a:avLst/>
          </a:prstGeom>
        </p:spPr>
        <p:txBody>
          <a:bodyPr wrap="square">
            <a:spAutoFit/>
          </a:bodyPr>
          <a:lstStyle/>
          <a:p>
            <a:pPr algn="ctr"/>
            <a:r>
              <a:rPr lang="en-US" sz="1600" b="1" u="sng" dirty="0" smtClean="0"/>
              <a:t>Andy’s Trip to The </a:t>
            </a:r>
            <a:r>
              <a:rPr lang="en-US" sz="1600" b="1" u="sng" dirty="0"/>
              <a:t>Statue of </a:t>
            </a:r>
            <a:r>
              <a:rPr lang="en-US" sz="1600" b="1" u="sng" dirty="0" smtClean="0"/>
              <a:t>Liberty</a:t>
            </a:r>
          </a:p>
          <a:p>
            <a:pPr algn="ctr"/>
            <a:endParaRPr lang="en-US" sz="1600" b="1" u="sng" dirty="0"/>
          </a:p>
          <a:p>
            <a:pPr algn="ctr"/>
            <a:r>
              <a:rPr lang="en-US" sz="1200" b="1" dirty="0" smtClean="0"/>
              <a:t>By Elizabeth Yeo</a:t>
            </a:r>
          </a:p>
          <a:p>
            <a:pPr algn="ctr"/>
            <a:endParaRPr lang="en-US" sz="1600" dirty="0"/>
          </a:p>
          <a:p>
            <a:r>
              <a:rPr lang="en-US" sz="1600" dirty="0" smtClean="0"/>
              <a:t>Hi!  My name is Andy.</a:t>
            </a:r>
          </a:p>
          <a:p>
            <a:endParaRPr lang="en-US" sz="1600" dirty="0"/>
          </a:p>
          <a:p>
            <a:r>
              <a:rPr lang="en-US" sz="1600" dirty="0" smtClean="0"/>
              <a:t>Today Mom and I are </a:t>
            </a:r>
            <a:r>
              <a:rPr lang="en-US" sz="1600" dirty="0"/>
              <a:t>going to see a big statue of a woman</a:t>
            </a:r>
            <a:r>
              <a:rPr lang="en-US" sz="1600" dirty="0" smtClean="0"/>
              <a:t>.</a:t>
            </a:r>
          </a:p>
          <a:p>
            <a:endParaRPr lang="en-US" sz="1600" dirty="0"/>
          </a:p>
          <a:p>
            <a:r>
              <a:rPr lang="en-US" sz="1600" dirty="0"/>
              <a:t>W</a:t>
            </a:r>
            <a:r>
              <a:rPr lang="en-US" sz="1600" dirty="0" smtClean="0"/>
              <a:t>e </a:t>
            </a:r>
            <a:r>
              <a:rPr lang="en-US" sz="1600" dirty="0"/>
              <a:t>take a ferryboat to get there. </a:t>
            </a:r>
          </a:p>
          <a:p>
            <a:r>
              <a:rPr lang="en-US" sz="1600" dirty="0"/>
              <a:t>The statue stands on an island near New York City. It is the Statue of Liberty. </a:t>
            </a:r>
            <a:endParaRPr lang="en-US" sz="1600" dirty="0" smtClean="0"/>
          </a:p>
          <a:p>
            <a:endParaRPr lang="en-US" sz="1600" dirty="0"/>
          </a:p>
          <a:p>
            <a:r>
              <a:rPr lang="en-US" sz="1600" dirty="0"/>
              <a:t>The woman has a large crown on her head. The crown has seven spikes.  Each spike stands for the seven seas and seven continents of the world</a:t>
            </a:r>
            <a:r>
              <a:rPr lang="en-US" sz="1600" dirty="0" smtClean="0"/>
              <a:t>.</a:t>
            </a:r>
          </a:p>
          <a:p>
            <a:endParaRPr lang="en-US" sz="1600" dirty="0"/>
          </a:p>
          <a:p>
            <a:r>
              <a:rPr lang="en-US" sz="1600" dirty="0"/>
              <a:t>She is holding a torch.  The torch stands for freedom.</a:t>
            </a:r>
          </a:p>
          <a:p>
            <a:r>
              <a:rPr lang="en-US" sz="1600" dirty="0"/>
              <a:t>We go inside the statue. We climb up 354 steps to the crown! </a:t>
            </a:r>
            <a:endParaRPr lang="en-US" sz="1600" dirty="0" smtClean="0"/>
          </a:p>
          <a:p>
            <a:endParaRPr lang="en-US" sz="1600" dirty="0"/>
          </a:p>
          <a:p>
            <a:r>
              <a:rPr lang="en-US" sz="1600" dirty="0"/>
              <a:t>Now we look out the windows of one of the biggest statues in the </a:t>
            </a:r>
            <a:r>
              <a:rPr lang="en-US" sz="1600" dirty="0" smtClean="0"/>
              <a:t>world.</a:t>
            </a:r>
          </a:p>
          <a:p>
            <a:endParaRPr lang="en-US" sz="1600" dirty="0"/>
          </a:p>
          <a:p>
            <a:endParaRPr lang="en-US" sz="1600" dirty="0" smtClean="0"/>
          </a:p>
          <a:p>
            <a:endParaRPr lang="en-US" sz="1600" dirty="0"/>
          </a:p>
          <a:p>
            <a:endParaRPr lang="en-US" sz="1600" dirty="0" smtClean="0"/>
          </a:p>
          <a:p>
            <a:endParaRPr lang="en-US" sz="1600" dirty="0"/>
          </a:p>
        </p:txBody>
      </p:sp>
      <p:sp>
        <p:nvSpPr>
          <p:cNvPr id="2" name="TextBox 1"/>
          <p:cNvSpPr txBox="1"/>
          <p:nvPr/>
        </p:nvSpPr>
        <p:spPr>
          <a:xfrm>
            <a:off x="5562600" y="206514"/>
            <a:ext cx="1600200" cy="707886"/>
          </a:xfrm>
          <a:prstGeom prst="rect">
            <a:avLst/>
          </a:prstGeom>
          <a:noFill/>
        </p:spPr>
        <p:txBody>
          <a:bodyPr wrap="square" rtlCol="0">
            <a:spAutoFit/>
          </a:bodyPr>
          <a:lstStyle/>
          <a:p>
            <a:pPr algn="r"/>
            <a:r>
              <a:rPr lang="en-US" sz="800" dirty="0"/>
              <a:t>Grade Equivalent 2.1</a:t>
            </a:r>
          </a:p>
          <a:p>
            <a:pPr algn="r"/>
            <a:r>
              <a:rPr lang="en-US" sz="800" dirty="0"/>
              <a:t>Lexile Measure 470L</a:t>
            </a:r>
          </a:p>
          <a:p>
            <a:pPr algn="r"/>
            <a:r>
              <a:rPr lang="en-US" sz="800" dirty="0"/>
              <a:t>Mean Sentence Length 8.69</a:t>
            </a:r>
          </a:p>
          <a:p>
            <a:pPr algn="r"/>
            <a:r>
              <a:rPr lang="en-US" sz="800" dirty="0"/>
              <a:t>Mean Log Word Frequency 3.79</a:t>
            </a:r>
          </a:p>
          <a:p>
            <a:pPr algn="r"/>
            <a:r>
              <a:rPr lang="en-US" sz="800" dirty="0"/>
              <a:t>Word Count 119</a:t>
            </a:r>
          </a:p>
        </p:txBody>
      </p:sp>
    </p:spTree>
    <p:extLst>
      <p:ext uri="{BB962C8B-B14F-4D97-AF65-F5344CB8AC3E}">
        <p14:creationId xmlns:p14="http://schemas.microsoft.com/office/powerpoint/2010/main" val="2739921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4294967295"/>
          </p:nvPr>
        </p:nvSpPr>
        <p:spPr>
          <a:xfrm>
            <a:off x="6172200" y="8946444"/>
            <a:ext cx="792481" cy="287163"/>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25</a:t>
            </a:fld>
            <a:endParaRPr sz="1300">
              <a:solidFill>
                <a:srgbClr val="888888"/>
              </a:solidFill>
            </a:endParaRPr>
          </a:p>
        </p:txBody>
      </p:sp>
      <p:sp>
        <p:nvSpPr>
          <p:cNvPr id="72" name="Shape 72"/>
          <p:cNvSpPr/>
          <p:nvPr/>
        </p:nvSpPr>
        <p:spPr>
          <a:xfrm>
            <a:off x="538389" y="44196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77" name="Shape 77"/>
          <p:cNvSpPr/>
          <p:nvPr/>
        </p:nvSpPr>
        <p:spPr>
          <a:xfrm>
            <a:off x="1219200" y="1387092"/>
            <a:ext cx="5130916" cy="2806040"/>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numCol="1" anchor="t">
            <a:spAutoFit/>
          </a:bodyPr>
          <a:lstStyle/>
          <a:p>
            <a:pPr marL="342900" lvl="0" indent="-342900">
              <a:buAutoNum type="arabicPeriod"/>
              <a:defRPr sz="1800"/>
            </a:pPr>
            <a:r>
              <a:rPr lang="en-US" sz="1600" b="1" dirty="0">
                <a:latin typeface="Helvetica" panose="020B0604020202020204" pitchFamily="34" charset="0"/>
                <a:cs typeface="Helvetica" panose="020B0604020202020204" pitchFamily="34" charset="0"/>
                <a:sym typeface="Helvetica"/>
              </a:rPr>
              <a:t>How did Nick know what the statue was made from</a:t>
            </a:r>
            <a:r>
              <a:rPr lang="en-US" sz="1600" b="1" dirty="0" smtClean="0">
                <a:latin typeface="Helvetica" panose="020B0604020202020204" pitchFamily="34" charset="0"/>
                <a:cs typeface="Helvetica" panose="020B0604020202020204" pitchFamily="34" charset="0"/>
                <a:sym typeface="Helvetica"/>
              </a:rPr>
              <a:t>?</a:t>
            </a:r>
          </a:p>
          <a:p>
            <a:pPr marL="342900" lvl="0" indent="-342900">
              <a:buAutoNum type="arabicPeriod"/>
              <a:defRPr sz="1800"/>
            </a:pPr>
            <a:endParaRPr lang="en-US" sz="1600" dirty="0" smtClean="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He went to Washington D.C.</a:t>
            </a:r>
          </a:p>
          <a:p>
            <a:pPr marL="574655"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He read about it in school.</a:t>
            </a:r>
          </a:p>
          <a:p>
            <a:pPr marL="574655"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His Dad told him.</a:t>
            </a:r>
          </a:p>
          <a:p>
            <a:pPr marL="574655"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79" name="Shape 79"/>
          <p:cNvSpPr/>
          <p:nvPr/>
        </p:nvSpPr>
        <p:spPr>
          <a:xfrm>
            <a:off x="1123449" y="2183963"/>
            <a:ext cx="25892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0" name="Shape 80"/>
          <p:cNvSpPr/>
          <p:nvPr/>
        </p:nvSpPr>
        <p:spPr>
          <a:xfrm>
            <a:off x="1136951" y="3124201"/>
            <a:ext cx="25892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1" name="Shape 81"/>
          <p:cNvSpPr/>
          <p:nvPr/>
        </p:nvSpPr>
        <p:spPr>
          <a:xfrm>
            <a:off x="1125945" y="2642966"/>
            <a:ext cx="25892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7" name="Shape 87"/>
          <p:cNvSpPr/>
          <p:nvPr/>
        </p:nvSpPr>
        <p:spPr>
          <a:xfrm>
            <a:off x="1145494" y="5257800"/>
            <a:ext cx="5204622" cy="2067376"/>
          </a:xfrm>
          <a:prstGeom prst="rect">
            <a:avLst/>
          </a:prstGeom>
          <a:no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a:spAutoFit/>
          </a:bodyPr>
          <a:lstStyle/>
          <a:p>
            <a:pPr marL="342900" lvl="0" indent="-342900">
              <a:buAutoNum type="arabicPeriod" startAt="2"/>
              <a:defRPr sz="1800"/>
            </a:pPr>
            <a:r>
              <a:rPr lang="en-US" sz="1600" b="1" dirty="0">
                <a:latin typeface="Helvetica" panose="020B0604020202020204" pitchFamily="34" charset="0"/>
                <a:cs typeface="Helvetica" panose="020B0604020202020204" pitchFamily="34" charset="0"/>
              </a:rPr>
              <a:t>How did Andy and his Mom get to the crown of the Statue of Liberty</a:t>
            </a:r>
            <a:r>
              <a:rPr lang="en-US" sz="1600" b="1" dirty="0" smtClean="0">
                <a:latin typeface="Helvetica" panose="020B0604020202020204" pitchFamily="34" charset="0"/>
                <a:cs typeface="Helvetica" panose="020B0604020202020204" pitchFamily="34" charset="0"/>
              </a:rPr>
              <a:t>?</a:t>
            </a:r>
          </a:p>
          <a:p>
            <a:pPr marL="342900" lvl="0" indent="-342900">
              <a:buAutoNum type="arabicPeriod" startAt="2"/>
              <a:defRPr sz="1800"/>
            </a:pPr>
            <a:endParaRPr lang="en-US" sz="1600" b="1" dirty="0" smtClean="0">
              <a:latin typeface="Helvetica" panose="020B0604020202020204" pitchFamily="34" charset="0"/>
              <a:cs typeface="Helvetica" panose="020B0604020202020204" pitchFamily="34" charset="0"/>
              <a:sym typeface="Helvetica"/>
            </a:endParaRPr>
          </a:p>
          <a:p>
            <a:pPr marL="342900" lvl="0" indent="-342900">
              <a:buAutoNum type="alphaUcPeriod"/>
              <a:defRPr sz="1800"/>
            </a:pPr>
            <a:r>
              <a:rPr lang="en-US" sz="1600" dirty="0" smtClean="0">
                <a:latin typeface="Helvetica" panose="020B0604020202020204" pitchFamily="34" charset="0"/>
                <a:cs typeface="Helvetica" panose="020B0604020202020204" pitchFamily="34" charset="0"/>
                <a:sym typeface="Helvetica"/>
              </a:rPr>
              <a:t>They took a boat.</a:t>
            </a:r>
          </a:p>
          <a:p>
            <a:pPr marL="342900" lvl="0" indent="-342900">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342900" lvl="0" indent="-342900">
              <a:buAutoNum type="alphaUcPeriod"/>
              <a:defRPr sz="1800"/>
            </a:pPr>
            <a:r>
              <a:rPr lang="en-US" sz="1600" dirty="0" smtClean="0">
                <a:latin typeface="Helvetica" panose="020B0604020202020204" pitchFamily="34" charset="0"/>
                <a:cs typeface="Helvetica" panose="020B0604020202020204" pitchFamily="34" charset="0"/>
                <a:sym typeface="Helvetica"/>
              </a:rPr>
              <a:t>They climbed up 354 steps.</a:t>
            </a:r>
          </a:p>
          <a:p>
            <a:pPr marL="342900" lvl="0" indent="-342900">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342900" lvl="0" indent="-342900">
              <a:buAutoNum type="alphaUcPeriod"/>
              <a:defRPr sz="1800"/>
            </a:pPr>
            <a:r>
              <a:rPr lang="en-US" sz="1600" dirty="0" smtClean="0">
                <a:latin typeface="Helvetica" panose="020B0604020202020204" pitchFamily="34" charset="0"/>
                <a:cs typeface="Helvetica" panose="020B0604020202020204" pitchFamily="34" charset="0"/>
                <a:sym typeface="Helvetica"/>
              </a:rPr>
              <a:t>They looked out the windows.</a:t>
            </a:r>
            <a:endParaRPr lang="en-US" sz="1600" dirty="0">
              <a:latin typeface="Helvetica" panose="020B0604020202020204" pitchFamily="34" charset="0"/>
              <a:cs typeface="Helvetica" panose="020B0604020202020204" pitchFamily="34" charset="0"/>
              <a:sym typeface="Helvetica"/>
            </a:endParaRPr>
          </a:p>
        </p:txBody>
      </p:sp>
      <p:sp>
        <p:nvSpPr>
          <p:cNvPr id="19" name="Shape 90"/>
          <p:cNvSpPr/>
          <p:nvPr/>
        </p:nvSpPr>
        <p:spPr>
          <a:xfrm>
            <a:off x="864661" y="700051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865812" y="608753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1" name="Shape 92"/>
          <p:cNvSpPr/>
          <p:nvPr/>
        </p:nvSpPr>
        <p:spPr>
          <a:xfrm>
            <a:off x="865812" y="651837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3A5E8A"/>
            </a:solidFill>
          </a:ln>
        </p:spPr>
        <p:txBody>
          <a:bodyPr lIns="0" tIns="0" rIns="0" bIns="0" anchor="ctr"/>
          <a:lstStyle/>
          <a:p>
            <a:pPr lvl="0" algn="ctr">
              <a:defRPr>
                <a:solidFill>
                  <a:srgbClr val="FFFFFF"/>
                </a:solidFill>
              </a:defRPr>
            </a:pPr>
            <a:endParaRPr/>
          </a:p>
        </p:txBody>
      </p:sp>
      <p:sp>
        <p:nvSpPr>
          <p:cNvPr id="14" name="Rectangle 13"/>
          <p:cNvSpPr/>
          <p:nvPr/>
        </p:nvSpPr>
        <p:spPr>
          <a:xfrm>
            <a:off x="4900330" y="4096434"/>
            <a:ext cx="2057400" cy="507831"/>
          </a:xfrm>
          <a:prstGeom prst="rect">
            <a:avLst/>
          </a:prstGeom>
          <a:solidFill>
            <a:schemeClr val="bg2"/>
          </a:solidFill>
        </p:spPr>
        <p:txBody>
          <a:bodyPr wrap="square">
            <a:spAutoFit/>
          </a:bodyPr>
          <a:lstStyle/>
          <a:p>
            <a:r>
              <a:rPr lang="en-US" sz="900" dirty="0" smtClean="0"/>
              <a:t>RL.1.3</a:t>
            </a:r>
            <a:r>
              <a:rPr lang="en-US" sz="900" dirty="0"/>
              <a:t/>
            </a:r>
            <a:br>
              <a:rPr lang="en-US" sz="900" dirty="0"/>
            </a:br>
            <a:r>
              <a:rPr lang="en-US" sz="900" dirty="0"/>
              <a:t>Describe characters, settings, and major events in a story, using key details.</a:t>
            </a:r>
          </a:p>
        </p:txBody>
      </p:sp>
    </p:spTree>
    <p:extLst>
      <p:ext uri="{BB962C8B-B14F-4D97-AF65-F5344CB8AC3E}">
        <p14:creationId xmlns:p14="http://schemas.microsoft.com/office/powerpoint/2010/main" val="224228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93"/>
          <p:cNvSpPr/>
          <p:nvPr/>
        </p:nvSpPr>
        <p:spPr>
          <a:xfrm>
            <a:off x="988668" y="1447800"/>
            <a:ext cx="5185834" cy="2359764"/>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numCol="1" anchor="t">
            <a:spAutoFit/>
          </a:bodyPr>
          <a:lstStyle/>
          <a:p>
            <a:pPr marL="342900" lvl="0" indent="-342900">
              <a:buAutoNum type="arabicPeriod" startAt="3"/>
              <a:defRPr sz="1800"/>
            </a:pPr>
            <a:r>
              <a:rPr lang="en-US" sz="1700" b="1" dirty="0">
                <a:latin typeface="Helvetica" panose="020B0604020202020204" pitchFamily="34" charset="0"/>
                <a:cs typeface="Helvetica" panose="020B0604020202020204" pitchFamily="34" charset="0"/>
                <a:sym typeface="Helvetica"/>
              </a:rPr>
              <a:t>Who is the person telling the </a:t>
            </a:r>
            <a:r>
              <a:rPr lang="en-US" sz="1700" b="1" dirty="0" smtClean="0">
                <a:latin typeface="Helvetica" panose="020B0604020202020204" pitchFamily="34" charset="0"/>
                <a:cs typeface="Helvetica" panose="020B0604020202020204" pitchFamily="34" charset="0"/>
                <a:sym typeface="Helvetica"/>
              </a:rPr>
              <a:t>story in </a:t>
            </a:r>
            <a:r>
              <a:rPr lang="en-US" sz="1700" b="1" i="1" u="sng" dirty="0" smtClean="0">
                <a:latin typeface="Helvetica" panose="020B0604020202020204" pitchFamily="34" charset="0"/>
                <a:cs typeface="Helvetica" panose="020B0604020202020204" pitchFamily="34" charset="0"/>
                <a:sym typeface="Helvetica"/>
              </a:rPr>
              <a:t>Nick’s Visit to the Lincoln Memorial</a:t>
            </a:r>
            <a:r>
              <a:rPr lang="en-US" sz="1700" b="1" dirty="0" smtClean="0">
                <a:latin typeface="Helvetica" panose="020B0604020202020204" pitchFamily="34" charset="0"/>
                <a:cs typeface="Helvetica" panose="020B0604020202020204" pitchFamily="34" charset="0"/>
                <a:sym typeface="Helvetica"/>
              </a:rPr>
              <a:t>?</a:t>
            </a:r>
          </a:p>
          <a:p>
            <a:pPr marL="342900" lvl="0" indent="-342900">
              <a:buAutoNum type="arabicPeriod" startAt="3"/>
              <a:defRPr sz="1800"/>
            </a:pPr>
            <a:endParaRPr lang="en-US" sz="1700" b="1" dirty="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Abraham Lincoln</a:t>
            </a:r>
          </a:p>
          <a:p>
            <a:pPr marL="685800" lvl="0" indent="-3429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Nick</a:t>
            </a:r>
          </a:p>
          <a:p>
            <a:pPr marL="685800" lvl="0" indent="-3429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n-US" sz="1600" dirty="0">
                <a:latin typeface="Helvetica" panose="020B0604020202020204" pitchFamily="34" charset="0"/>
                <a:cs typeface="Helvetica" panose="020B0604020202020204" pitchFamily="34" charset="0"/>
                <a:sym typeface="Helvetica"/>
              </a:rPr>
              <a:t>t</a:t>
            </a:r>
            <a:r>
              <a:rPr lang="en-US" sz="1600" dirty="0" smtClean="0">
                <a:latin typeface="Helvetica" panose="020B0604020202020204" pitchFamily="34" charset="0"/>
                <a:cs typeface="Helvetica" panose="020B0604020202020204" pitchFamily="34" charset="0"/>
                <a:sym typeface="Helvetica"/>
              </a:rPr>
              <a:t>he author</a:t>
            </a: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02" name="Shape 102"/>
          <p:cNvSpPr>
            <a:spLocks noGrp="1"/>
          </p:cNvSpPr>
          <p:nvPr>
            <p:ph type="sldNum" sz="quarter" idx="4294967295"/>
          </p:nvPr>
        </p:nvSpPr>
        <p:spPr>
          <a:xfrm>
            <a:off x="6172200" y="8946444"/>
            <a:ext cx="792481" cy="287163"/>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26</a:t>
            </a:fld>
            <a:endParaRPr sz="1300">
              <a:solidFill>
                <a:srgbClr val="888888"/>
              </a:solidFill>
            </a:endParaRPr>
          </a:p>
        </p:txBody>
      </p:sp>
      <p:sp>
        <p:nvSpPr>
          <p:cNvPr id="103" name="Shape 103"/>
          <p:cNvSpPr/>
          <p:nvPr/>
        </p:nvSpPr>
        <p:spPr>
          <a:xfrm>
            <a:off x="498986" y="43434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10" name="Shape 110"/>
          <p:cNvSpPr/>
          <p:nvPr/>
        </p:nvSpPr>
        <p:spPr>
          <a:xfrm>
            <a:off x="1170705" y="5181600"/>
            <a:ext cx="5153896" cy="2113542"/>
          </a:xfrm>
          <a:prstGeom prst="rect">
            <a:avLst/>
          </a:prstGeom>
          <a:no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a:spAutoFit/>
          </a:bodyPr>
          <a:lstStyle/>
          <a:p>
            <a:pPr marL="287338" lvl="0" indent="-287338">
              <a:defRPr sz="1800"/>
            </a:pPr>
            <a:r>
              <a:rPr lang="en-US" sz="1700" b="1" dirty="0" smtClean="0">
                <a:latin typeface="Helvetica" panose="020B0604020202020204" pitchFamily="34" charset="0"/>
                <a:cs typeface="Helvetica" panose="020B0604020202020204" pitchFamily="34" charset="0"/>
                <a:sym typeface="Helvetica"/>
              </a:rPr>
              <a:t>4</a:t>
            </a:r>
            <a:r>
              <a:rPr sz="1700" b="1" dirty="0" smtClean="0">
                <a:latin typeface="Helvetica" panose="020B0604020202020204" pitchFamily="34" charset="0"/>
                <a:cs typeface="Helvetica" panose="020B0604020202020204" pitchFamily="34" charset="0"/>
                <a:sym typeface="Helvetica"/>
              </a:rPr>
              <a:t>. </a:t>
            </a:r>
            <a:r>
              <a:rPr lang="en-US" sz="1700" b="1" dirty="0">
                <a:latin typeface="Helvetica" panose="020B0604020202020204" pitchFamily="34" charset="0"/>
                <a:cs typeface="Helvetica" panose="020B0604020202020204" pitchFamily="34" charset="0"/>
                <a:sym typeface="Helvetica"/>
              </a:rPr>
              <a:t>Who is the person telling the </a:t>
            </a:r>
            <a:r>
              <a:rPr lang="en-US" sz="1700" b="1" dirty="0" smtClean="0">
                <a:latin typeface="Helvetica" panose="020B0604020202020204" pitchFamily="34" charset="0"/>
                <a:cs typeface="Helvetica" panose="020B0604020202020204" pitchFamily="34" charset="0"/>
                <a:sym typeface="Helvetica"/>
              </a:rPr>
              <a:t>story </a:t>
            </a:r>
            <a:r>
              <a:rPr lang="en-US" sz="1700" b="1" i="1" u="sng" dirty="0" smtClean="0">
                <a:latin typeface="Helvetica" panose="020B0604020202020204" pitchFamily="34" charset="0"/>
                <a:cs typeface="Helvetica" panose="020B0604020202020204" pitchFamily="34" charset="0"/>
                <a:sym typeface="Helvetica"/>
              </a:rPr>
              <a:t>in Andy’s Trip to the Statue of Liberty</a:t>
            </a:r>
            <a:r>
              <a:rPr lang="en-US" sz="1700" b="1" dirty="0" smtClean="0">
                <a:latin typeface="Helvetica" panose="020B0604020202020204" pitchFamily="34" charset="0"/>
                <a:cs typeface="Helvetica" panose="020B0604020202020204" pitchFamily="34" charset="0"/>
                <a:sym typeface="Helvetica"/>
              </a:rPr>
              <a:t>?</a:t>
            </a:r>
          </a:p>
          <a:p>
            <a:pPr marL="287338" lvl="0" indent="-287338">
              <a:defRPr sz="1800"/>
            </a:pPr>
            <a:endParaRPr lang="en-US" sz="1700" b="1" dirty="0">
              <a:latin typeface="Helvetica" panose="020B0604020202020204" pitchFamily="34" charset="0"/>
              <a:cs typeface="Helvetica" panose="020B0604020202020204" pitchFamily="34" charset="0"/>
              <a:sym typeface="Helvetica"/>
            </a:endParaRPr>
          </a:p>
          <a:p>
            <a:pPr marL="342900" lvl="0" indent="-117475">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Andy</a:t>
            </a:r>
          </a:p>
          <a:p>
            <a:pPr marL="342900" lvl="0" indent="-117475">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342900" lvl="0" indent="-117475">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Mom</a:t>
            </a:r>
          </a:p>
          <a:p>
            <a:pPr marL="342900" lvl="0" indent="-117475">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342900" lvl="0" indent="-117475">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the author</a:t>
            </a:r>
            <a:endParaRPr sz="1600" dirty="0">
              <a:latin typeface="Helvetica" panose="020B0604020202020204" pitchFamily="34" charset="0"/>
              <a:cs typeface="Helvetica" panose="020B0604020202020204" pitchFamily="34" charset="0"/>
              <a:sym typeface="Helvetica"/>
            </a:endParaRPr>
          </a:p>
        </p:txBody>
      </p:sp>
      <p:sp>
        <p:nvSpPr>
          <p:cNvPr id="111" name="Shape 111"/>
          <p:cNvSpPr/>
          <p:nvPr/>
        </p:nvSpPr>
        <p:spPr>
          <a:xfrm>
            <a:off x="1056404" y="321353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3A5E8A"/>
            </a:solidFill>
          </a:ln>
        </p:spPr>
        <p:txBody>
          <a:bodyPr lIns="0" tIns="0" rIns="0" bIns="0" anchor="ctr"/>
          <a:lstStyle/>
          <a:p>
            <a:pPr lvl="0" algn="ctr">
              <a:defRPr>
                <a:solidFill>
                  <a:srgbClr val="FFFFFF"/>
                </a:solidFill>
              </a:defRPr>
            </a:pPr>
            <a:endParaRPr/>
          </a:p>
        </p:txBody>
      </p:sp>
      <p:sp>
        <p:nvSpPr>
          <p:cNvPr id="112" name="Shape 112"/>
          <p:cNvSpPr/>
          <p:nvPr/>
        </p:nvSpPr>
        <p:spPr>
          <a:xfrm>
            <a:off x="1054188" y="2772484"/>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4" name="Shape 114"/>
          <p:cNvSpPr/>
          <p:nvPr/>
        </p:nvSpPr>
        <p:spPr>
          <a:xfrm>
            <a:off x="1054187" y="229913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2" name="Shape 111"/>
          <p:cNvSpPr/>
          <p:nvPr/>
        </p:nvSpPr>
        <p:spPr>
          <a:xfrm>
            <a:off x="1054186" y="696383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3" name="Shape 112"/>
          <p:cNvSpPr/>
          <p:nvPr/>
        </p:nvSpPr>
        <p:spPr>
          <a:xfrm>
            <a:off x="1065226" y="6499332"/>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5" name="Shape 114"/>
          <p:cNvSpPr/>
          <p:nvPr/>
        </p:nvSpPr>
        <p:spPr>
          <a:xfrm>
            <a:off x="1065225" y="599016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3A5E8A"/>
            </a:solidFill>
          </a:ln>
        </p:spPr>
        <p:txBody>
          <a:bodyPr lIns="0" tIns="0" rIns="0" bIns="0" anchor="ctr"/>
          <a:lstStyle/>
          <a:p>
            <a:pPr lvl="0" algn="ctr">
              <a:defRPr>
                <a:solidFill>
                  <a:srgbClr val="FFFFFF"/>
                </a:solidFill>
              </a:defRPr>
            </a:pPr>
            <a:endParaRPr/>
          </a:p>
        </p:txBody>
      </p:sp>
      <p:sp>
        <p:nvSpPr>
          <p:cNvPr id="14" name="Rectangle 13"/>
          <p:cNvSpPr/>
          <p:nvPr/>
        </p:nvSpPr>
        <p:spPr>
          <a:xfrm>
            <a:off x="4900330" y="4096434"/>
            <a:ext cx="2057400" cy="507831"/>
          </a:xfrm>
          <a:prstGeom prst="rect">
            <a:avLst/>
          </a:prstGeom>
          <a:solidFill>
            <a:schemeClr val="bg2"/>
          </a:solidFill>
        </p:spPr>
        <p:txBody>
          <a:bodyPr wrap="square">
            <a:spAutoFit/>
          </a:bodyPr>
          <a:lstStyle/>
          <a:p>
            <a:r>
              <a:rPr lang="en-US" sz="900" dirty="0" smtClean="0"/>
              <a:t>RL.1.6</a:t>
            </a:r>
            <a:r>
              <a:rPr lang="en-US" sz="900" dirty="0"/>
              <a:t/>
            </a:r>
            <a:br>
              <a:rPr lang="en-US" sz="900" dirty="0"/>
            </a:br>
            <a:r>
              <a:rPr lang="en-US" sz="900" dirty="0"/>
              <a:t>Identify who is telling the story at various points in a text.</a:t>
            </a:r>
          </a:p>
        </p:txBody>
      </p:sp>
    </p:spTree>
    <p:extLst>
      <p:ext uri="{BB962C8B-B14F-4D97-AF65-F5344CB8AC3E}">
        <p14:creationId xmlns:p14="http://schemas.microsoft.com/office/powerpoint/2010/main" val="1569160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4294967295"/>
          </p:nvPr>
        </p:nvSpPr>
        <p:spPr>
          <a:xfrm>
            <a:off x="6172200" y="8946444"/>
            <a:ext cx="792481" cy="287163"/>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27</a:t>
            </a:fld>
            <a:endParaRPr sz="1300">
              <a:solidFill>
                <a:srgbClr val="888888"/>
              </a:solidFill>
            </a:endParaRPr>
          </a:p>
        </p:txBody>
      </p:sp>
      <p:sp>
        <p:nvSpPr>
          <p:cNvPr id="119" name="Shape 119"/>
          <p:cNvSpPr/>
          <p:nvPr/>
        </p:nvSpPr>
        <p:spPr>
          <a:xfrm>
            <a:off x="385991" y="44196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20" name="Shape 120"/>
          <p:cNvSpPr/>
          <p:nvPr/>
        </p:nvSpPr>
        <p:spPr>
          <a:xfrm>
            <a:off x="820205" y="5196530"/>
            <a:ext cx="5580595" cy="2852206"/>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numCol="1" anchor="t">
            <a:spAutoFit/>
          </a:bodyPr>
          <a:lstStyle/>
          <a:p>
            <a:pPr marL="342900" lvl="0" indent="-342900">
              <a:buAutoNum type="arabicPeriod" startAt="6"/>
              <a:defRPr sz="1800"/>
            </a:pPr>
            <a:r>
              <a:rPr lang="en-US" sz="1700" b="1" dirty="0">
                <a:latin typeface="Helvetica" panose="020B0604020202020204" pitchFamily="34" charset="0"/>
                <a:cs typeface="Helvetica" panose="020B0604020202020204" pitchFamily="34" charset="0"/>
                <a:sym typeface="Helvetica"/>
              </a:rPr>
              <a:t>In both stories, what is something that both main characters do when they visit the statues</a:t>
            </a:r>
            <a:r>
              <a:rPr lang="en-US" sz="1700" b="1" dirty="0" smtClean="0">
                <a:latin typeface="Helvetica" panose="020B0604020202020204" pitchFamily="34" charset="0"/>
                <a:cs typeface="Helvetica" panose="020B0604020202020204" pitchFamily="34" charset="0"/>
                <a:sym typeface="Helvetica"/>
              </a:rPr>
              <a:t>?</a:t>
            </a:r>
          </a:p>
          <a:p>
            <a:pPr marL="342900" lvl="0" indent="-342900">
              <a:buAutoNum type="arabicPeriod" startAt="6"/>
              <a:defRPr sz="1800"/>
            </a:pPr>
            <a:endParaRPr sz="1700" b="1" dirty="0" smtClean="0">
              <a:latin typeface="Helvetica" panose="020B0604020202020204" pitchFamily="34" charset="0"/>
              <a:cs typeface="Helvetica" panose="020B0604020202020204" pitchFamily="34" charset="0"/>
              <a:sym typeface="Helvetica"/>
            </a:endParaRPr>
          </a:p>
          <a:p>
            <a:pPr marL="79688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They walk up many steps.</a:t>
            </a:r>
          </a:p>
          <a:p>
            <a:pPr marL="796885"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9688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They ride a boat.</a:t>
            </a:r>
          </a:p>
          <a:p>
            <a:pPr marL="796885"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9688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They look out windows.</a:t>
            </a:r>
          </a:p>
          <a:p>
            <a:pPr marL="796885"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96885" lvl="0" indent="-342900">
              <a:buSzPct val="100000"/>
              <a:buFont typeface="+mj-lt"/>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453985" lvl="0">
              <a:buSzPct val="100000"/>
              <a:defRPr sz="1800"/>
            </a:pPr>
            <a:endParaRPr lang="en-US" sz="1600" dirty="0">
              <a:latin typeface="Helvetica" panose="020B0604020202020204" pitchFamily="34" charset="0"/>
              <a:cs typeface="Helvetica" panose="020B0604020202020204" pitchFamily="34" charset="0"/>
              <a:sym typeface="Helvetica"/>
            </a:endParaRPr>
          </a:p>
        </p:txBody>
      </p:sp>
      <p:sp>
        <p:nvSpPr>
          <p:cNvPr id="122" name="Shape 122"/>
          <p:cNvSpPr/>
          <p:nvPr/>
        </p:nvSpPr>
        <p:spPr>
          <a:xfrm>
            <a:off x="938582" y="7006460"/>
            <a:ext cx="264609"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3" name="Shape 123"/>
          <p:cNvSpPr/>
          <p:nvPr/>
        </p:nvSpPr>
        <p:spPr>
          <a:xfrm>
            <a:off x="937068" y="6539457"/>
            <a:ext cx="264609"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4" name="Shape 124"/>
          <p:cNvSpPr/>
          <p:nvPr/>
        </p:nvSpPr>
        <p:spPr>
          <a:xfrm>
            <a:off x="960799" y="5999516"/>
            <a:ext cx="264609"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6" name="Shape 126"/>
          <p:cNvSpPr/>
          <p:nvPr/>
        </p:nvSpPr>
        <p:spPr>
          <a:xfrm>
            <a:off x="762000" y="838200"/>
            <a:ext cx="5791199" cy="2682929"/>
          </a:xfrm>
          <a:prstGeom prst="rect">
            <a:avLst/>
          </a:prstGeom>
          <a:no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a:spAutoFit/>
          </a:bodyPr>
          <a:lstStyle/>
          <a:p>
            <a:pPr marL="341313" lvl="0" indent="-341313">
              <a:defRPr sz="1800"/>
            </a:pPr>
            <a:r>
              <a:rPr lang="en-US" b="1" dirty="0" smtClean="0">
                <a:latin typeface="Helvetica" panose="020B0604020202020204" pitchFamily="34" charset="0"/>
                <a:cs typeface="Helvetica" panose="020B0604020202020204" pitchFamily="34" charset="0"/>
                <a:sym typeface="Helvetica"/>
              </a:rPr>
              <a:t>5</a:t>
            </a:r>
            <a:r>
              <a:rPr b="1" dirty="0" smtClean="0">
                <a:latin typeface="Helvetica" panose="020B0604020202020204" pitchFamily="34" charset="0"/>
                <a:cs typeface="Helvetica" panose="020B0604020202020204" pitchFamily="34" charset="0"/>
                <a:sym typeface="Helvetica"/>
              </a:rPr>
              <a:t>. </a:t>
            </a:r>
            <a:r>
              <a:rPr lang="en-US" b="1" dirty="0" smtClean="0">
                <a:latin typeface="Helvetica" panose="020B0604020202020204" pitchFamily="34" charset="0"/>
                <a:cs typeface="Helvetica" panose="020B0604020202020204" pitchFamily="34" charset="0"/>
                <a:sym typeface="Helvetica"/>
              </a:rPr>
              <a:t>  Based </a:t>
            </a:r>
            <a:r>
              <a:rPr lang="en-US" b="1" dirty="0">
                <a:latin typeface="Helvetica" panose="020B0604020202020204" pitchFamily="34" charset="0"/>
                <a:cs typeface="Helvetica" panose="020B0604020202020204" pitchFamily="34" charset="0"/>
                <a:sym typeface="Helvetica"/>
              </a:rPr>
              <a:t>on the two stories, what can you conclude about both statues</a:t>
            </a:r>
            <a:r>
              <a:rPr lang="en-US" b="1" dirty="0" smtClean="0">
                <a:latin typeface="Helvetica" panose="020B0604020202020204" pitchFamily="34" charset="0"/>
                <a:cs typeface="Helvetica" panose="020B0604020202020204" pitchFamily="34" charset="0"/>
                <a:sym typeface="Helvetica"/>
              </a:rPr>
              <a:t>?</a:t>
            </a:r>
            <a:endParaRPr sz="1000" b="1" i="1" dirty="0">
              <a:latin typeface="Helvetica" panose="020B0604020202020204" pitchFamily="34" charset="0"/>
              <a:cs typeface="Helvetica" panose="020B0604020202020204" pitchFamily="34" charset="0"/>
              <a:sym typeface="Helvetica"/>
            </a:endParaRPr>
          </a:p>
          <a:p>
            <a:pPr marL="342868" lvl="0" indent="-342868">
              <a:buSzPct val="100000"/>
              <a:buFont typeface="Helvetica"/>
              <a:buAutoNum type="arabicPeriod"/>
              <a:defRPr sz="1800"/>
            </a:pPr>
            <a:endParaRPr sz="2000" dirty="0" smtClean="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They are both made from stone.</a:t>
            </a:r>
          </a:p>
          <a:p>
            <a:pPr marL="864943"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They are both in Washington D.C.</a:t>
            </a:r>
          </a:p>
          <a:p>
            <a:pPr marL="864943"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They both stand for important things in America.</a:t>
            </a:r>
          </a:p>
          <a:p>
            <a:pPr marL="864943"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27" name="Shape 127"/>
          <p:cNvSpPr/>
          <p:nvPr/>
        </p:nvSpPr>
        <p:spPr>
          <a:xfrm>
            <a:off x="996805" y="265668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3A5E8A"/>
            </a:solidFill>
          </a:ln>
        </p:spPr>
        <p:txBody>
          <a:bodyPr lIns="0" tIns="0" rIns="0" bIns="0" anchor="ctr"/>
          <a:lstStyle/>
          <a:p>
            <a:pPr lvl="0" algn="ctr">
              <a:defRPr>
                <a:solidFill>
                  <a:srgbClr val="FFFFFF"/>
                </a:solidFill>
              </a:defRPr>
            </a:pPr>
            <a:endParaRPr/>
          </a:p>
        </p:txBody>
      </p:sp>
      <p:sp>
        <p:nvSpPr>
          <p:cNvPr id="128" name="Shape 128"/>
          <p:cNvSpPr/>
          <p:nvPr/>
        </p:nvSpPr>
        <p:spPr>
          <a:xfrm>
            <a:off x="996805" y="2215784"/>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30" name="Shape 130"/>
          <p:cNvSpPr/>
          <p:nvPr/>
        </p:nvSpPr>
        <p:spPr>
          <a:xfrm>
            <a:off x="996805" y="172900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4" name="Rectangle 13"/>
          <p:cNvSpPr/>
          <p:nvPr/>
        </p:nvSpPr>
        <p:spPr>
          <a:xfrm>
            <a:off x="4900330" y="4096434"/>
            <a:ext cx="2057400" cy="507831"/>
          </a:xfrm>
          <a:prstGeom prst="rect">
            <a:avLst/>
          </a:prstGeom>
          <a:solidFill>
            <a:schemeClr val="bg2"/>
          </a:solidFill>
        </p:spPr>
        <p:txBody>
          <a:bodyPr wrap="square">
            <a:spAutoFit/>
          </a:bodyPr>
          <a:lstStyle/>
          <a:p>
            <a:r>
              <a:rPr lang="en-US" sz="900" dirty="0" smtClean="0"/>
              <a:t>RL.1.9</a:t>
            </a:r>
            <a:r>
              <a:rPr lang="en-US" sz="900" dirty="0"/>
              <a:t/>
            </a:r>
            <a:br>
              <a:rPr lang="en-US" sz="900" dirty="0"/>
            </a:br>
            <a:r>
              <a:rPr lang="en-US" sz="900" dirty="0"/>
              <a:t>Compare and contrast the adventures and experiences of characters in stories.</a:t>
            </a:r>
          </a:p>
        </p:txBody>
      </p:sp>
    </p:spTree>
    <p:extLst>
      <p:ext uri="{BB962C8B-B14F-4D97-AF65-F5344CB8AC3E}">
        <p14:creationId xmlns:p14="http://schemas.microsoft.com/office/powerpoint/2010/main" val="2363981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4294967295"/>
          </p:nvPr>
        </p:nvSpPr>
        <p:spPr>
          <a:xfrm>
            <a:off x="6172200" y="8946444"/>
            <a:ext cx="792481" cy="287163"/>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28</a:t>
            </a:fld>
            <a:endParaRPr sz="1300">
              <a:solidFill>
                <a:srgbClr val="888888"/>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62247994"/>
              </p:ext>
            </p:extLst>
          </p:nvPr>
        </p:nvGraphicFramePr>
        <p:xfrm>
          <a:off x="228600" y="585216"/>
          <a:ext cx="6934200" cy="3560064"/>
        </p:xfrm>
        <a:graphic>
          <a:graphicData uri="http://schemas.openxmlformats.org/drawingml/2006/table">
            <a:tbl>
              <a:tblPr firstRow="1" bandRow="1">
                <a:tableStyleId>{5940675A-B579-460E-94D1-54222C63F5DA}</a:tableStyleId>
              </a:tblPr>
              <a:tblGrid>
                <a:gridCol w="6934200"/>
              </a:tblGrid>
              <a:tr h="609600">
                <a:tc>
                  <a:txBody>
                    <a:bodyPr/>
                    <a:lstStyle/>
                    <a:p>
                      <a:pPr marL="342900" marR="0" indent="-342900" algn="l" defTabSz="966612" rtl="0" eaLnBrk="1" fontAlgn="auto" latinLnBrk="0" hangingPunct="1">
                        <a:lnSpc>
                          <a:spcPct val="100000"/>
                        </a:lnSpc>
                        <a:spcBef>
                          <a:spcPts val="0"/>
                        </a:spcBef>
                        <a:spcAft>
                          <a:spcPts val="0"/>
                        </a:spcAft>
                        <a:buClrTx/>
                        <a:buSzTx/>
                        <a:buFontTx/>
                        <a:buAutoNum type="arabicPeriod" startAt="7"/>
                        <a:tabLst/>
                        <a:defRPr/>
                      </a:pPr>
                      <a:r>
                        <a:rPr lang="en-US" sz="1800" b="1" dirty="0" smtClean="0"/>
                        <a:t>What do you think Nick and Andy learned about the statues by the end of their trips?  Use as many details from the stories as possible. </a:t>
                      </a:r>
                      <a:r>
                        <a:rPr lang="en-US" sz="1200" b="1" dirty="0" smtClean="0"/>
                        <a:t>RL.1.6</a:t>
                      </a:r>
                      <a:endParaRPr lang="en-US" sz="1200" i="0" dirty="0" smtClean="0"/>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Shape 119"/>
          <p:cNvSpPr/>
          <p:nvPr/>
        </p:nvSpPr>
        <p:spPr>
          <a:xfrm>
            <a:off x="385991" y="44196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graphicFrame>
        <p:nvGraphicFramePr>
          <p:cNvPr id="7" name="Table 6"/>
          <p:cNvGraphicFramePr>
            <a:graphicFrameLocks noGrp="1"/>
          </p:cNvGraphicFramePr>
          <p:nvPr>
            <p:extLst>
              <p:ext uri="{D42A27DB-BD31-4B8C-83A1-F6EECF244321}">
                <p14:modId xmlns:p14="http://schemas.microsoft.com/office/powerpoint/2010/main" val="3970221803"/>
              </p:ext>
            </p:extLst>
          </p:nvPr>
        </p:nvGraphicFramePr>
        <p:xfrm>
          <a:off x="228600" y="4928616"/>
          <a:ext cx="6934200" cy="3651504"/>
        </p:xfrm>
        <a:graphic>
          <a:graphicData uri="http://schemas.openxmlformats.org/drawingml/2006/table">
            <a:tbl>
              <a:tblPr firstRow="1" bandRow="1">
                <a:tableStyleId>{5940675A-B579-460E-94D1-54222C63F5DA}</a:tableStyleId>
              </a:tblPr>
              <a:tblGrid>
                <a:gridCol w="6934200"/>
              </a:tblGrid>
              <a:tr h="609600">
                <a:tc>
                  <a:txBody>
                    <a:bodyPr/>
                    <a:lstStyle/>
                    <a:p>
                      <a:pPr marL="231775" marR="0" indent="-231775" algn="l" defTabSz="966612" rtl="0" eaLnBrk="1" fontAlgn="auto" latinLnBrk="0" hangingPunct="1">
                        <a:lnSpc>
                          <a:spcPct val="100000"/>
                        </a:lnSpc>
                        <a:spcBef>
                          <a:spcPts val="0"/>
                        </a:spcBef>
                        <a:spcAft>
                          <a:spcPts val="0"/>
                        </a:spcAft>
                        <a:buClrTx/>
                        <a:buSzTx/>
                        <a:buFontTx/>
                        <a:buNone/>
                        <a:tabLst/>
                        <a:defRPr/>
                      </a:pPr>
                      <a:r>
                        <a:rPr lang="en-US" sz="1800" b="1" dirty="0" smtClean="0"/>
                        <a:t>8. Write about the ways that Nick and Andy’s trips were the same and  the ways they were different. Include as many details from the stories as possible.  </a:t>
                      </a:r>
                      <a:r>
                        <a:rPr lang="en-US" sz="1200" b="1" dirty="0" smtClean="0"/>
                        <a:t>RL.1.9</a:t>
                      </a:r>
                      <a:r>
                        <a:rPr lang="en-US" sz="1800" b="1" dirty="0" smtClean="0"/>
                        <a:t>  </a:t>
                      </a:r>
                      <a:endParaRPr lang="en-US" sz="1800" i="0" dirty="0" smtClean="0"/>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4">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5964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5" name="AutoShape 6" descr="Image result for geese flock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geese flocks clip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3200400" y="1371600"/>
            <a:ext cx="3429000" cy="117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fontAlgn="base">
              <a:spcBef>
                <a:spcPts val="0"/>
              </a:spcBef>
              <a:spcAft>
                <a:spcPts val="0"/>
              </a:spcAft>
            </a:pPr>
            <a:r>
              <a:rPr lang="en-US" sz="1400" b="1" u="sng" kern="1200">
                <a:solidFill>
                  <a:srgbClr val="000000"/>
                </a:solidFill>
                <a:effectLst/>
                <a:latin typeface="Calibri"/>
                <a:ea typeface="Calibri"/>
                <a:cs typeface="Verdana"/>
              </a:rPr>
              <a:t>The Bald Eagle</a:t>
            </a:r>
            <a:endParaRPr lang="en-US" sz="1200">
              <a:effectLst/>
              <a:latin typeface="Times New Roman"/>
              <a:ea typeface="Times New Roman"/>
            </a:endParaRPr>
          </a:p>
          <a:p>
            <a:pPr marL="0" marR="0" fontAlgn="base">
              <a:spcBef>
                <a:spcPts val="0"/>
              </a:spcBef>
              <a:spcAft>
                <a:spcPts val="0"/>
              </a:spcAft>
            </a:pPr>
            <a:r>
              <a:rPr lang="en-US" sz="1400" kern="1200">
                <a:solidFill>
                  <a:srgbClr val="000000"/>
                </a:solidFill>
                <a:effectLst/>
                <a:latin typeface="Calibri"/>
                <a:ea typeface="Calibri"/>
                <a:cs typeface="Verdana"/>
              </a:rPr>
              <a:t>The bald eagle is a symbol.  It stands for strength. 40 years ago, bald eagles were dying. People worked to help protect the birds. Now there are more eagles</a:t>
            </a:r>
            <a:r>
              <a:rPr lang="en-US" sz="700" kern="1200">
                <a:solidFill>
                  <a:srgbClr val="000000"/>
                </a:solidFill>
                <a:effectLst/>
                <a:latin typeface="Calibri"/>
                <a:ea typeface="Times New Roman"/>
                <a:cs typeface="Arial"/>
              </a:rPr>
              <a:t>.</a:t>
            </a:r>
            <a:endParaRPr lang="en-US" sz="1200">
              <a:effectLst/>
              <a:latin typeface="Times New Roman"/>
              <a:ea typeface="Times New Roman"/>
            </a:endParaRPr>
          </a:p>
        </p:txBody>
      </p:sp>
      <p:pic>
        <p:nvPicPr>
          <p:cNvPr id="9" name="Picture 8" descr="http://alaskazoo.org/sites/alaskazoo.org/files/bald%20eagle2.jpg"/>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71562" y="1471754"/>
            <a:ext cx="1724025" cy="11474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encrypted-tbn2.gstatic.com/images?q=tbn:ANd9GcRB6MAlJxphuJVnvU7qW3OOBd9Wfg0oZFEXybrCo2W3MOtFoaPMVA"/>
          <p:cNvPicPr/>
          <p:nvPr/>
        </p:nvPicPr>
        <p:blipFill>
          <a:blip r:embed="rId4">
            <a:extLst>
              <a:ext uri="{28A0092B-C50C-407E-A947-70E740481C1C}">
                <a14:useLocalDpi xmlns:a14="http://schemas.microsoft.com/office/drawing/2010/main" val="0"/>
              </a:ext>
            </a:extLst>
          </a:blip>
          <a:srcRect/>
          <a:stretch>
            <a:fillRect/>
          </a:stretch>
        </p:blipFill>
        <p:spPr bwMode="auto">
          <a:xfrm>
            <a:off x="494982" y="3002280"/>
            <a:ext cx="277177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3" name="irc_mi" descr="http://www.badiklat.kemhan.go.id/images/bdk/StatueLiberty.jpg"/>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29677" y="6670675"/>
            <a:ext cx="1371600" cy="1330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p:cNvSpPr/>
          <p:nvPr/>
        </p:nvSpPr>
        <p:spPr>
          <a:xfrm>
            <a:off x="2934017" y="3241675"/>
            <a:ext cx="3886200" cy="1176655"/>
          </a:xfrm>
          <a:prstGeom prst="rect">
            <a:avLst/>
          </a:prstGeom>
        </p:spPr>
        <p:txBody>
          <a:bodyPr>
            <a:spAutoFit/>
          </a:bodyPr>
          <a:lstStyle/>
          <a:p>
            <a:pPr marL="0" marR="0">
              <a:spcBef>
                <a:spcPts val="0"/>
              </a:spcBef>
              <a:spcAft>
                <a:spcPts val="0"/>
              </a:spcAft>
            </a:pPr>
            <a:r>
              <a:rPr lang="en-US" sz="1400" b="1" u="sng" kern="1200" dirty="0">
                <a:solidFill>
                  <a:srgbClr val="000000"/>
                </a:solidFill>
                <a:effectLst/>
                <a:latin typeface="Calibri"/>
                <a:ea typeface="Times New Roman"/>
                <a:cs typeface="Times New Roman"/>
              </a:rPr>
              <a:t>American Flag</a:t>
            </a:r>
            <a:endParaRPr lang="en-US" sz="1200" dirty="0">
              <a:effectLst/>
              <a:latin typeface="Times New Roman"/>
              <a:ea typeface="Times New Roman"/>
            </a:endParaRPr>
          </a:p>
          <a:p>
            <a:pPr marL="0" marR="0">
              <a:spcBef>
                <a:spcPts val="0"/>
              </a:spcBef>
              <a:spcAft>
                <a:spcPts val="0"/>
              </a:spcAft>
            </a:pPr>
            <a:r>
              <a:rPr lang="en-US" sz="1400" kern="1200" dirty="0">
                <a:solidFill>
                  <a:srgbClr val="000000"/>
                </a:solidFill>
                <a:effectLst/>
                <a:latin typeface="Calibri"/>
                <a:ea typeface="Times New Roman"/>
                <a:cs typeface="Times New Roman"/>
              </a:rPr>
              <a:t>Our flag is a symbol, too.  It is also called "Old Glory." Our flag has 13 stripes. There is one stripe for each original colony. It has 50 stars. There is one star for each state. It is red, white, and blue.</a:t>
            </a:r>
            <a:endParaRPr lang="en-US" sz="1200" dirty="0">
              <a:effectLst/>
              <a:latin typeface="Times New Roman"/>
              <a:ea typeface="Times New Roman"/>
            </a:endParaRPr>
          </a:p>
        </p:txBody>
      </p:sp>
      <p:pic>
        <p:nvPicPr>
          <p:cNvPr id="15" name="irc_mi" descr="http://www.rainn.org/files/WhiteHouse.jpg"/>
          <p:cNvPicPr/>
          <p:nvPr/>
        </p:nvPicPr>
        <p:blipFill rotWithShape="1">
          <a:blip r:embed="rId7">
            <a:extLst>
              <a:ext uri="{28A0092B-C50C-407E-A947-70E740481C1C}">
                <a14:useLocalDpi xmlns:a14="http://schemas.microsoft.com/office/drawing/2010/main" val="0"/>
              </a:ext>
            </a:extLst>
          </a:blip>
          <a:srcRect b="18182"/>
          <a:stretch/>
        </p:blipFill>
        <p:spPr bwMode="auto">
          <a:xfrm>
            <a:off x="947102" y="4918075"/>
            <a:ext cx="1866900" cy="1221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6" name="Rectangle 15"/>
          <p:cNvSpPr>
            <a:spLocks noChangeArrowheads="1"/>
          </p:cNvSpPr>
          <p:nvPr/>
        </p:nvSpPr>
        <p:spPr bwMode="auto">
          <a:xfrm>
            <a:off x="3124200" y="5049202"/>
            <a:ext cx="2705100" cy="95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fontAlgn="base">
              <a:spcBef>
                <a:spcPts val="0"/>
              </a:spcBef>
              <a:spcAft>
                <a:spcPts val="0"/>
              </a:spcAft>
            </a:pPr>
            <a:r>
              <a:rPr lang="en-US" sz="1400" b="1" u="sng" kern="1200">
                <a:solidFill>
                  <a:srgbClr val="000000"/>
                </a:solidFill>
                <a:effectLst/>
                <a:latin typeface="Calibri"/>
                <a:ea typeface="Calibri"/>
                <a:cs typeface="Verdana"/>
              </a:rPr>
              <a:t>White House</a:t>
            </a:r>
            <a:endParaRPr lang="en-US" sz="1200">
              <a:effectLst/>
              <a:latin typeface="Times New Roman"/>
              <a:ea typeface="Times New Roman"/>
            </a:endParaRPr>
          </a:p>
          <a:p>
            <a:pPr marL="0" marR="0" fontAlgn="base">
              <a:spcBef>
                <a:spcPts val="0"/>
              </a:spcBef>
              <a:spcAft>
                <a:spcPts val="0"/>
              </a:spcAft>
            </a:pPr>
            <a:r>
              <a:rPr lang="en-US" sz="1400" kern="1200">
                <a:solidFill>
                  <a:srgbClr val="000000"/>
                </a:solidFill>
                <a:effectLst/>
                <a:latin typeface="Calibri"/>
                <a:ea typeface="Calibri"/>
                <a:cs typeface="Verdana"/>
              </a:rPr>
              <a:t>The White House is a symbol. It stands for leadership.  It is where the president lives and  works. </a:t>
            </a:r>
            <a:endParaRPr lang="en-US" sz="1200">
              <a:effectLst/>
              <a:latin typeface="Times New Roman"/>
              <a:ea typeface="Times New Roman"/>
            </a:endParaRPr>
          </a:p>
        </p:txBody>
      </p:sp>
      <p:sp>
        <p:nvSpPr>
          <p:cNvPr id="17" name="Rectangle 16"/>
          <p:cNvSpPr/>
          <p:nvPr/>
        </p:nvSpPr>
        <p:spPr>
          <a:xfrm>
            <a:off x="2905114" y="6856094"/>
            <a:ext cx="3886200" cy="959485"/>
          </a:xfrm>
          <a:prstGeom prst="rect">
            <a:avLst/>
          </a:prstGeom>
        </p:spPr>
        <p:txBody>
          <a:bodyPr>
            <a:spAutoFit/>
          </a:bodyPr>
          <a:lstStyle/>
          <a:p>
            <a:pPr marL="0" marR="0">
              <a:spcBef>
                <a:spcPts val="0"/>
              </a:spcBef>
              <a:spcAft>
                <a:spcPts val="0"/>
              </a:spcAft>
            </a:pPr>
            <a:r>
              <a:rPr lang="en-US" sz="1400" b="1" u="sng" kern="1200">
                <a:solidFill>
                  <a:srgbClr val="000000"/>
                </a:solidFill>
                <a:effectLst/>
                <a:latin typeface="Calibri"/>
                <a:ea typeface="Times New Roman"/>
                <a:cs typeface="Times New Roman"/>
              </a:rPr>
              <a:t>Statue of Liberty</a:t>
            </a:r>
            <a:endParaRPr lang="en-US" sz="1200">
              <a:effectLst/>
              <a:latin typeface="Times New Roman"/>
              <a:ea typeface="Times New Roman"/>
            </a:endParaRPr>
          </a:p>
          <a:p>
            <a:pPr marL="0" marR="0">
              <a:spcBef>
                <a:spcPts val="0"/>
              </a:spcBef>
              <a:spcAft>
                <a:spcPts val="0"/>
              </a:spcAft>
            </a:pPr>
            <a:r>
              <a:rPr lang="en-US" sz="1400" kern="1200">
                <a:solidFill>
                  <a:srgbClr val="000000"/>
                </a:solidFill>
                <a:effectLst/>
                <a:latin typeface="Calibri"/>
                <a:ea typeface="Times New Roman"/>
                <a:cs typeface="Times New Roman"/>
              </a:rPr>
              <a:t>The Statue of Liberty is a symbol too. It is in New </a:t>
            </a:r>
            <a:endParaRPr lang="en-US" sz="1200">
              <a:effectLst/>
              <a:latin typeface="Times New Roman"/>
              <a:ea typeface="Times New Roman"/>
            </a:endParaRPr>
          </a:p>
          <a:p>
            <a:pPr marL="0" marR="0">
              <a:spcBef>
                <a:spcPts val="0"/>
              </a:spcBef>
              <a:spcAft>
                <a:spcPts val="0"/>
              </a:spcAft>
            </a:pPr>
            <a:r>
              <a:rPr lang="en-US" sz="1400" kern="1200">
                <a:solidFill>
                  <a:srgbClr val="000000"/>
                </a:solidFill>
                <a:effectLst/>
                <a:latin typeface="Calibri"/>
                <a:ea typeface="Times New Roman"/>
                <a:cs typeface="Times New Roman"/>
              </a:rPr>
              <a:t>York. The people of France gave it to us.  It stands for  friendship and welcomes others to America.</a:t>
            </a:r>
            <a:endParaRPr lang="en-US" sz="1200">
              <a:effectLst/>
              <a:latin typeface="Times New Roman"/>
              <a:ea typeface="Times New Roman"/>
            </a:endParaRPr>
          </a:p>
        </p:txBody>
      </p:sp>
      <p:sp>
        <p:nvSpPr>
          <p:cNvPr id="3" name="Rectangle 2"/>
          <p:cNvSpPr/>
          <p:nvPr/>
        </p:nvSpPr>
        <p:spPr>
          <a:xfrm>
            <a:off x="4848214" y="160337"/>
            <a:ext cx="2286000" cy="830997"/>
          </a:xfrm>
          <a:prstGeom prst="rect">
            <a:avLst/>
          </a:prstGeom>
        </p:spPr>
        <p:txBody>
          <a:bodyPr wrap="square">
            <a:spAutoFit/>
          </a:bodyPr>
          <a:lstStyle/>
          <a:p>
            <a:pPr algn="r"/>
            <a:r>
              <a:rPr lang="en-US" sz="800" dirty="0"/>
              <a:t> </a:t>
            </a:r>
          </a:p>
          <a:p>
            <a:pPr algn="r"/>
            <a:r>
              <a:rPr lang="en-US" sz="800" dirty="0" smtClean="0"/>
              <a:t>Grade Equivalency 2.0</a:t>
            </a:r>
          </a:p>
          <a:p>
            <a:pPr algn="r"/>
            <a:r>
              <a:rPr lang="en-US" sz="800" dirty="0" smtClean="0"/>
              <a:t>Lexile </a:t>
            </a:r>
            <a:r>
              <a:rPr lang="en-US" sz="800" dirty="0"/>
              <a:t>Measure 440L</a:t>
            </a:r>
          </a:p>
          <a:p>
            <a:pPr algn="r"/>
            <a:r>
              <a:rPr lang="en-US" sz="800" dirty="0"/>
              <a:t>Mean Sentence Length 7.33</a:t>
            </a:r>
          </a:p>
          <a:p>
            <a:pPr algn="r"/>
            <a:r>
              <a:rPr lang="en-US" sz="800" dirty="0"/>
              <a:t>Mean Log Word Frequency 3.55</a:t>
            </a:r>
          </a:p>
          <a:p>
            <a:pPr algn="r"/>
            <a:r>
              <a:rPr lang="en-US" sz="800" dirty="0"/>
              <a:t>Word Count 132</a:t>
            </a:r>
          </a:p>
        </p:txBody>
      </p:sp>
      <p:sp>
        <p:nvSpPr>
          <p:cNvPr id="18" name="Rectangle 17"/>
          <p:cNvSpPr/>
          <p:nvPr/>
        </p:nvSpPr>
        <p:spPr>
          <a:xfrm>
            <a:off x="2611787" y="590014"/>
            <a:ext cx="2149627" cy="584775"/>
          </a:xfrm>
          <a:prstGeom prst="rect">
            <a:avLst/>
          </a:prstGeom>
        </p:spPr>
        <p:txBody>
          <a:bodyPr wrap="none">
            <a:spAutoFit/>
          </a:bodyPr>
          <a:lstStyle/>
          <a:p>
            <a:pPr marL="0" marR="0">
              <a:spcBef>
                <a:spcPts val="0"/>
              </a:spcBef>
              <a:spcAft>
                <a:spcPts val="0"/>
              </a:spcAft>
            </a:pPr>
            <a:r>
              <a:rPr lang="en-US" sz="2000" b="1" u="sng" kern="1200" dirty="0">
                <a:solidFill>
                  <a:srgbClr val="000000"/>
                </a:solidFill>
                <a:effectLst/>
                <a:latin typeface="Calibri"/>
                <a:ea typeface="Times New Roman"/>
                <a:cs typeface="Times New Roman"/>
              </a:rPr>
              <a:t>American </a:t>
            </a:r>
            <a:r>
              <a:rPr lang="en-US" sz="2000" b="1" u="sng" kern="1200" dirty="0" smtClean="0">
                <a:solidFill>
                  <a:srgbClr val="000000"/>
                </a:solidFill>
                <a:effectLst/>
                <a:latin typeface="Calibri"/>
                <a:ea typeface="Times New Roman"/>
                <a:cs typeface="Times New Roman"/>
              </a:rPr>
              <a:t>Symbols</a:t>
            </a:r>
          </a:p>
          <a:p>
            <a:pPr marL="0" marR="0" algn="ctr">
              <a:spcBef>
                <a:spcPts val="0"/>
              </a:spcBef>
              <a:spcAft>
                <a:spcPts val="0"/>
              </a:spcAft>
            </a:pPr>
            <a:r>
              <a:rPr lang="en-US" sz="1200" b="1" dirty="0" smtClean="0">
                <a:solidFill>
                  <a:srgbClr val="000000"/>
                </a:solidFill>
                <a:latin typeface="Calibri"/>
                <a:ea typeface="Times New Roman"/>
                <a:cs typeface="Times New Roman"/>
              </a:rPr>
              <a:t>By Elizabeth Yeo</a:t>
            </a:r>
            <a:endParaRPr lang="en-US" sz="1200" dirty="0">
              <a:effectLst/>
              <a:latin typeface="Times New Roman"/>
              <a:ea typeface="Times New Roman"/>
            </a:endParaRPr>
          </a:p>
        </p:txBody>
      </p:sp>
    </p:spTree>
    <p:extLst>
      <p:ext uri="{BB962C8B-B14F-4D97-AF65-F5344CB8AC3E}">
        <p14:creationId xmlns:p14="http://schemas.microsoft.com/office/powerpoint/2010/main" val="1930129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635" y="145474"/>
            <a:ext cx="6177280" cy="7638116"/>
          </a:xfrm>
          <a:prstGeom prst="rect">
            <a:avLst/>
          </a:prstGeom>
          <a:noFill/>
        </p:spPr>
        <p:txBody>
          <a:bodyPr wrap="square" lIns="96647" tIns="48323" rIns="96647" bIns="48323" rtlCol="0">
            <a:spAutoFit/>
          </a:bodyPr>
          <a:lstStyle/>
          <a:p>
            <a:endParaRPr lang="en-US" sz="1000" dirty="0"/>
          </a:p>
          <a:p>
            <a:r>
              <a:rPr lang="en-US" sz="1000" dirty="0" smtClean="0"/>
              <a:t>This </a:t>
            </a:r>
            <a:r>
              <a:rPr lang="en-US" sz="1000" dirty="0"/>
              <a:t>is a </a:t>
            </a:r>
            <a:r>
              <a:rPr lang="en-US" sz="1000" dirty="0" smtClean="0"/>
              <a:t>CFA to </a:t>
            </a:r>
            <a:r>
              <a:rPr lang="en-US" sz="1000" dirty="0"/>
              <a:t>measure the task of writing an </a:t>
            </a:r>
            <a:r>
              <a:rPr lang="en-US" sz="1000" b="1" dirty="0"/>
              <a:t>opinion text. </a:t>
            </a:r>
            <a:r>
              <a:rPr lang="en-US" sz="1000" dirty="0"/>
              <a:t>Full compositions are always part of a Performance Task.   A complete </a:t>
            </a:r>
            <a:r>
              <a:rPr lang="en-US" sz="1000" dirty="0" smtClean="0"/>
              <a:t>Performance </a:t>
            </a:r>
            <a:r>
              <a:rPr lang="en-US" sz="1000" dirty="0"/>
              <a:t>T</a:t>
            </a:r>
            <a:r>
              <a:rPr lang="en-US" sz="1000" dirty="0" smtClean="0"/>
              <a:t>ask </a:t>
            </a:r>
            <a:r>
              <a:rPr lang="en-US" sz="1000" dirty="0"/>
              <a:t>would have:</a:t>
            </a:r>
          </a:p>
          <a:p>
            <a:endParaRPr lang="en-US" sz="1000" dirty="0"/>
          </a:p>
          <a:p>
            <a:r>
              <a:rPr lang="en-US" sz="1000" b="1" i="1" dirty="0"/>
              <a:t>Part 1</a:t>
            </a:r>
          </a:p>
          <a:p>
            <a:pPr marL="172370" indent="-172370">
              <a:buFont typeface="Arial" panose="020B0604020202020204" pitchFamily="34" charset="0"/>
              <a:buChar char="•"/>
            </a:pPr>
            <a:r>
              <a:rPr lang="en-US" sz="1000" dirty="0"/>
              <a:t>A Classroom Activity (30 Minutes)</a:t>
            </a:r>
          </a:p>
          <a:p>
            <a:r>
              <a:rPr lang="en-US" sz="1000" b="1" i="1" dirty="0"/>
              <a:t>Activity should include </a:t>
            </a:r>
          </a:p>
          <a:p>
            <a:pPr marL="228584" indent="-228584">
              <a:buFontTx/>
              <a:buAutoNum type="arabicPeriod"/>
            </a:pPr>
            <a:r>
              <a:rPr lang="en-US" sz="1000" dirty="0"/>
              <a:t>New language and vocabulary students may encounter in passages (taught through a source that does not pre-teach the actual passages).  Vocabulary that </a:t>
            </a:r>
            <a:r>
              <a:rPr lang="en-US" sz="1000" dirty="0" smtClean="0"/>
              <a:t>might </a:t>
            </a:r>
            <a:r>
              <a:rPr lang="en-US" sz="1000" dirty="0"/>
              <a:t>be new to students in the passages in this assessment may include: </a:t>
            </a:r>
            <a:r>
              <a:rPr lang="en-US" sz="1000" i="1" dirty="0"/>
              <a:t> </a:t>
            </a:r>
            <a:r>
              <a:rPr lang="en-US" sz="1000" i="1" dirty="0" smtClean="0"/>
              <a:t>Washington D.C., Lincoln Memorial, Abraham Lincoln, president, U.S., statue, ferryboat, island, New York City, crown, spikes, seas, continents, torch, freedom, bald eagle, protect, symbol, “Old Glory,” stripes, stars, leadership, France, danger, DDT, and  wildlife “laws.”</a:t>
            </a:r>
          </a:p>
          <a:p>
            <a:pPr marL="228584" indent="-228584">
              <a:buFontTx/>
              <a:buAutoNum type="arabicPeriod"/>
            </a:pPr>
            <a:r>
              <a:rPr lang="en-US" sz="1000" dirty="0" smtClean="0"/>
              <a:t>5 Minute Video “National Symbols”</a:t>
            </a:r>
          </a:p>
          <a:p>
            <a:pPr marL="227013"/>
            <a:r>
              <a:rPr lang="en-US" sz="1000" dirty="0">
                <a:solidFill>
                  <a:srgbClr val="FF0000"/>
                </a:solidFill>
                <a:hlinkClick r:id="rId2"/>
              </a:rPr>
              <a:t>https://</a:t>
            </a:r>
            <a:r>
              <a:rPr lang="en-US" sz="1000" dirty="0" smtClean="0">
                <a:solidFill>
                  <a:srgbClr val="FF0000"/>
                </a:solidFill>
                <a:hlinkClick r:id="rId2"/>
              </a:rPr>
              <a:t>www.youtube.com/watch?v=owNotwe9mlE</a:t>
            </a:r>
            <a:endParaRPr lang="en-US" sz="1000" dirty="0" smtClean="0">
              <a:solidFill>
                <a:srgbClr val="FF0000"/>
              </a:solidFill>
            </a:endParaRPr>
          </a:p>
          <a:p>
            <a:pPr marL="227013"/>
            <a:r>
              <a:rPr lang="en-US" sz="1000" dirty="0" smtClean="0">
                <a:solidFill>
                  <a:srgbClr val="FF0000"/>
                </a:solidFill>
              </a:rPr>
              <a:t> </a:t>
            </a:r>
            <a:r>
              <a:rPr lang="en-US" sz="1000" dirty="0" smtClean="0"/>
              <a:t>15 minute video about U.S. Symbols (very good)</a:t>
            </a:r>
          </a:p>
          <a:p>
            <a:pPr marL="227013" indent="-227013"/>
            <a:r>
              <a:rPr lang="en-US" sz="1000" dirty="0"/>
              <a:t>        </a:t>
            </a:r>
            <a:r>
              <a:rPr lang="en-US" sz="1000" dirty="0">
                <a:hlinkClick r:id="rId3"/>
              </a:rPr>
              <a:t>https://</a:t>
            </a:r>
            <a:r>
              <a:rPr lang="en-US" sz="1000" dirty="0" smtClean="0">
                <a:hlinkClick r:id="rId3"/>
              </a:rPr>
              <a:t>www.youtube.com/watch?v=ofAcw4839DM</a:t>
            </a:r>
            <a:endParaRPr lang="en-US" sz="1000" dirty="0" smtClean="0"/>
          </a:p>
          <a:p>
            <a:r>
              <a:rPr lang="en-US" sz="1000" dirty="0" smtClean="0"/>
              <a:t>3</a:t>
            </a:r>
            <a:r>
              <a:rPr lang="en-US" sz="1000" dirty="0"/>
              <a:t>.  (35 minutes – Independent work)</a:t>
            </a:r>
          </a:p>
          <a:p>
            <a:pPr marL="172370" indent="-172370">
              <a:buFont typeface="Arial" panose="020B0604020202020204" pitchFamily="34" charset="0"/>
              <a:buChar char="•"/>
            </a:pPr>
            <a:r>
              <a:rPr lang="en-US" sz="1000" dirty="0"/>
              <a:t>Passages or stimuli to </a:t>
            </a:r>
            <a:r>
              <a:rPr lang="en-US" sz="1000" dirty="0" smtClean="0"/>
              <a:t>read </a:t>
            </a:r>
            <a:endParaRPr lang="en-US" sz="1000" dirty="0"/>
          </a:p>
          <a:p>
            <a:pPr marL="172370" indent="-172370">
              <a:buFont typeface="Arial" panose="020B0604020202020204" pitchFamily="34" charset="0"/>
              <a:buChar char="•"/>
            </a:pPr>
            <a:r>
              <a:rPr lang="en-US" sz="1000" dirty="0"/>
              <a:t>3 Research </a:t>
            </a:r>
            <a:r>
              <a:rPr lang="en-US" sz="1000" dirty="0" smtClean="0"/>
              <a:t>questions </a:t>
            </a:r>
            <a:endParaRPr lang="en-US" sz="1000" dirty="0"/>
          </a:p>
          <a:p>
            <a:pPr marL="172370" indent="-172370">
              <a:buFont typeface="Arial" panose="020B0604020202020204" pitchFamily="34" charset="0"/>
              <a:buChar char="•"/>
            </a:pPr>
            <a:r>
              <a:rPr lang="en-US" sz="1000" dirty="0"/>
              <a:t>There may be other constructed response questions.</a:t>
            </a:r>
          </a:p>
          <a:p>
            <a:r>
              <a:rPr lang="en-US" sz="1000" b="1" i="1" dirty="0"/>
              <a:t>Part 2</a:t>
            </a:r>
          </a:p>
          <a:p>
            <a:pPr marL="172370" indent="-172370">
              <a:buFont typeface="Arial" panose="020B0604020202020204" pitchFamily="34" charset="0"/>
              <a:buChar char="•"/>
            </a:pPr>
            <a:r>
              <a:rPr lang="en-US" sz="1000" dirty="0"/>
              <a:t>A </a:t>
            </a:r>
            <a:r>
              <a:rPr lang="en-US" sz="1000" dirty="0" smtClean="0"/>
              <a:t>Full Composition </a:t>
            </a:r>
            <a:r>
              <a:rPr lang="en-US" sz="1000" dirty="0"/>
              <a:t>(70 Minutes)</a:t>
            </a:r>
          </a:p>
          <a:p>
            <a:r>
              <a:rPr lang="en-US" sz="1000" dirty="0"/>
              <a:t>Students should have access to spell-check resources but no grammar-check resources.  Students can refer back to their passages, notes and 3 research questions and any other constructed responses, as often they’d like.</a:t>
            </a:r>
            <a:r>
              <a:rPr lang="en-US" sz="1000" dirty="0">
                <a:solidFill>
                  <a:srgbClr val="FF0000"/>
                </a:solidFill>
              </a:rPr>
              <a:t>  </a:t>
            </a:r>
            <a:r>
              <a:rPr lang="en-US" sz="1000" dirty="0"/>
              <a:t>The note-taking forms in this </a:t>
            </a:r>
            <a:r>
              <a:rPr lang="en-US" sz="1000" dirty="0" smtClean="0"/>
              <a:t>CFA were </a:t>
            </a:r>
            <a:r>
              <a:rPr lang="en-US" sz="1000" dirty="0"/>
              <a:t>created for informational text.  If you choose to use these, please have your students take notes while reading the informational passages.</a:t>
            </a:r>
          </a:p>
          <a:p>
            <a:endParaRPr lang="en-US" sz="1000" dirty="0"/>
          </a:p>
          <a:p>
            <a:r>
              <a:rPr lang="en-US" sz="1000" u="sng" dirty="0"/>
              <a:t>Directions</a:t>
            </a:r>
          </a:p>
          <a:p>
            <a:r>
              <a:rPr lang="en-US" sz="1000" b="1" dirty="0"/>
              <a:t>30 minutes</a:t>
            </a:r>
          </a:p>
          <a:p>
            <a:pPr marL="229825" indent="-229825">
              <a:buAutoNum type="arabicPeriod"/>
            </a:pPr>
            <a:r>
              <a:rPr lang="en-US" sz="1000" dirty="0"/>
              <a:t>You may wish to have a 30 minute classroom activity.  The purpose of a PT activity is to  ensure that all students are familiar with the concepts of the topic and know and  understand key terms (vocabulary) that are at the upper end of their grade level (words they would not normally know or are unfamiliar to their background or culture).The classroom activity </a:t>
            </a:r>
            <a:r>
              <a:rPr lang="en-US" sz="1000" b="1" dirty="0"/>
              <a:t>DOES NOT </a:t>
            </a:r>
            <a:r>
              <a:rPr lang="en-US" sz="1000" dirty="0"/>
              <a:t>pre-teach any of the </a:t>
            </a:r>
            <a:r>
              <a:rPr lang="en-US" sz="1000" b="1" dirty="0"/>
              <a:t>specific content </a:t>
            </a:r>
            <a:r>
              <a:rPr lang="en-US" sz="1000" dirty="0"/>
              <a:t>that will be assessed!</a:t>
            </a:r>
          </a:p>
          <a:p>
            <a:r>
              <a:rPr lang="en-US" sz="1000" b="1" dirty="0"/>
              <a:t>35 minutes</a:t>
            </a:r>
          </a:p>
          <a:p>
            <a:pPr marL="229825" indent="-229825">
              <a:buAutoNum type="arabicPeriod" startAt="2"/>
            </a:pPr>
            <a:r>
              <a:rPr lang="en-US" sz="1000" dirty="0"/>
              <a:t>Students read the passages independently.  If you have students who can not read the passages you may read them to those students but please make note of the accommodation.   Remind students to take notes as they read.  During an actual SBAC assessment students are allowed to keep their notes as a reference.</a:t>
            </a:r>
          </a:p>
          <a:p>
            <a:pPr marL="233018" indent="-233018">
              <a:buFont typeface="+mj-lt"/>
              <a:buAutoNum type="arabicPeriod" startAt="3"/>
            </a:pPr>
            <a:r>
              <a:rPr lang="en-US" sz="1000" dirty="0"/>
              <a:t>Students answer the 3 research questions or other constructed response questions. Students should also refer to their answers when writing their full opinion piece.</a:t>
            </a:r>
          </a:p>
          <a:p>
            <a:r>
              <a:rPr lang="en-US" sz="1000" b="1" dirty="0"/>
              <a:t>15 minute break</a:t>
            </a:r>
          </a:p>
          <a:p>
            <a:r>
              <a:rPr lang="en-US" sz="1000" b="1" dirty="0"/>
              <a:t>70 Minutes</a:t>
            </a:r>
          </a:p>
          <a:p>
            <a:r>
              <a:rPr lang="en-US" sz="1000" dirty="0"/>
              <a:t>4.     Students write their full composition (opinion piece).</a:t>
            </a:r>
          </a:p>
          <a:p>
            <a:endParaRPr lang="en-US" sz="1000" dirty="0"/>
          </a:p>
          <a:p>
            <a:r>
              <a:rPr lang="en-US" sz="1000" b="1" u="sng" dirty="0"/>
              <a:t>SCORING</a:t>
            </a:r>
          </a:p>
          <a:p>
            <a:r>
              <a:rPr lang="en-US" sz="1000" dirty="0" smtClean="0"/>
              <a:t>An opinion rubric is </a:t>
            </a:r>
            <a:r>
              <a:rPr lang="en-US" sz="1000" dirty="0"/>
              <a:t>provided.  Students receive three scores:</a:t>
            </a:r>
          </a:p>
          <a:p>
            <a:endParaRPr lang="en-US" sz="1000" dirty="0"/>
          </a:p>
          <a:p>
            <a:pPr marL="229825" indent="-229825">
              <a:buAutoNum type="arabicPeriod"/>
            </a:pPr>
            <a:r>
              <a:rPr lang="en-US" sz="1000" dirty="0"/>
              <a:t>Organization and Purpose</a:t>
            </a:r>
          </a:p>
          <a:p>
            <a:pPr marL="229825" indent="-229825">
              <a:buAutoNum type="arabicPeriod"/>
            </a:pPr>
            <a:r>
              <a:rPr lang="en-US" sz="1000" dirty="0"/>
              <a:t>Evidence and Elaboration</a:t>
            </a:r>
          </a:p>
          <a:p>
            <a:pPr marL="229825" indent="-229825">
              <a:buAutoNum type="arabicPeriod"/>
            </a:pPr>
            <a:r>
              <a:rPr lang="en-US" sz="1000" dirty="0"/>
              <a:t>Conventions</a:t>
            </a:r>
          </a:p>
        </p:txBody>
      </p:sp>
      <p:sp>
        <p:nvSpPr>
          <p:cNvPr id="3" name="Slide Number Placeholder 2"/>
          <p:cNvSpPr>
            <a:spLocks noGrp="1"/>
          </p:cNvSpPr>
          <p:nvPr>
            <p:ph type="sldNum" sz="quarter" idx="12"/>
          </p:nvPr>
        </p:nvSpPr>
        <p:spPr/>
        <p:txBody>
          <a:bodyPr/>
          <a:lstStyle/>
          <a:p>
            <a:fld id="{2A5E9C3D-07D7-45D2-9B6A-FB5CA66A53EB}" type="slidenum">
              <a:rPr lang="en-US" smtClean="0"/>
              <a:pPr/>
              <a:t>3</a:t>
            </a:fld>
            <a:endParaRPr lang="en-US" dirty="0"/>
          </a:p>
        </p:txBody>
      </p:sp>
    </p:spTree>
    <p:extLst>
      <p:ext uri="{BB962C8B-B14F-4D97-AF65-F5344CB8AC3E}">
        <p14:creationId xmlns:p14="http://schemas.microsoft.com/office/powerpoint/2010/main" val="2938638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grpSp>
        <p:nvGrpSpPr>
          <p:cNvPr id="5" name="Group 4"/>
          <p:cNvGrpSpPr/>
          <p:nvPr/>
        </p:nvGrpSpPr>
        <p:grpSpPr>
          <a:xfrm>
            <a:off x="533400" y="2079350"/>
            <a:ext cx="6248400" cy="6078804"/>
            <a:chOff x="0" y="282005"/>
            <a:chExt cx="6248400" cy="6079308"/>
          </a:xfrm>
        </p:grpSpPr>
        <p:sp>
          <p:nvSpPr>
            <p:cNvPr id="6" name="Rectangle 5"/>
            <p:cNvSpPr>
              <a:spLocks noChangeArrowheads="1"/>
            </p:cNvSpPr>
            <p:nvPr/>
          </p:nvSpPr>
          <p:spPr bwMode="auto">
            <a:xfrm>
              <a:off x="0" y="1344139"/>
              <a:ext cx="6248400" cy="501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fontAlgn="base">
                <a:spcBef>
                  <a:spcPts val="0"/>
                </a:spcBef>
                <a:spcAft>
                  <a:spcPts val="0"/>
                </a:spcAft>
              </a:pPr>
              <a:endParaRPr lang="en-US" sz="1600" b="1" u="sng" kern="1200" dirty="0" smtClean="0">
                <a:solidFill>
                  <a:srgbClr val="000000"/>
                </a:solidFill>
                <a:effectLst/>
                <a:latin typeface="Calibri"/>
                <a:ea typeface="Calibri"/>
                <a:cs typeface="Verdana"/>
              </a:endParaRPr>
            </a:p>
            <a:p>
              <a:pPr marL="0" marR="0" fontAlgn="base">
                <a:spcBef>
                  <a:spcPts val="0"/>
                </a:spcBef>
                <a:spcAft>
                  <a:spcPts val="0"/>
                </a:spcAft>
              </a:pPr>
              <a:endParaRPr lang="en-US" sz="1600" b="1" u="sng" dirty="0">
                <a:solidFill>
                  <a:srgbClr val="000000"/>
                </a:solidFill>
                <a:latin typeface="Calibri"/>
                <a:ea typeface="Calibri"/>
                <a:cs typeface="Verdana"/>
              </a:endParaRPr>
            </a:p>
            <a:p>
              <a:pPr marL="0" marR="0" fontAlgn="base">
                <a:spcBef>
                  <a:spcPts val="0"/>
                </a:spcBef>
                <a:spcAft>
                  <a:spcPts val="0"/>
                </a:spcAft>
              </a:pPr>
              <a:endParaRPr lang="en-US" sz="1600" b="1" u="sng" kern="1200" dirty="0" smtClean="0">
                <a:solidFill>
                  <a:srgbClr val="000000"/>
                </a:solidFill>
                <a:effectLst/>
                <a:latin typeface="Calibri"/>
                <a:ea typeface="Calibri"/>
                <a:cs typeface="Verdana"/>
              </a:endParaRPr>
            </a:p>
            <a:p>
              <a:pPr marL="0" marR="0" fontAlgn="base">
                <a:spcBef>
                  <a:spcPts val="0"/>
                </a:spcBef>
                <a:spcAft>
                  <a:spcPts val="0"/>
                </a:spcAft>
              </a:pPr>
              <a:r>
                <a:rPr lang="en-US" sz="1600" b="1" u="sng" kern="1200" dirty="0" smtClean="0">
                  <a:solidFill>
                    <a:srgbClr val="000000"/>
                  </a:solidFill>
                  <a:effectLst/>
                  <a:latin typeface="Calibri"/>
                  <a:ea typeface="Calibri"/>
                  <a:cs typeface="Verdana"/>
                </a:rPr>
                <a:t>1</a:t>
              </a:r>
              <a:endParaRPr lang="en-US" sz="1200" dirty="0">
                <a:effectLst/>
                <a:latin typeface="Times New Roman"/>
                <a:ea typeface="Times New Roman"/>
              </a:endParaRPr>
            </a:p>
            <a:p>
              <a:pPr marL="0" marR="0" eaLnBrk="0" fontAlgn="base" hangingPunct="0">
                <a:spcBef>
                  <a:spcPts val="0"/>
                </a:spcBef>
                <a:spcAft>
                  <a:spcPts val="0"/>
                </a:spcAft>
              </a:pPr>
              <a:r>
                <a:rPr lang="en-US" sz="1600" kern="1200" dirty="0">
                  <a:solidFill>
                    <a:srgbClr val="000000"/>
                  </a:solidFill>
                  <a:effectLst/>
                  <a:latin typeface="Calibri"/>
                  <a:ea typeface="Calibri"/>
                  <a:cs typeface="Verdana"/>
                </a:rPr>
                <a:t>The bald eagle is safe.  It used to be in danger.  The bird is not in danger now.</a:t>
              </a:r>
              <a:endParaRPr lang="en-US" sz="1200" dirty="0">
                <a:effectLst/>
                <a:latin typeface="Times New Roman"/>
                <a:ea typeface="Times New Roman"/>
              </a:endParaRPr>
            </a:p>
            <a:p>
              <a:pPr marL="0" marR="0" fontAlgn="base">
                <a:spcBef>
                  <a:spcPts val="0"/>
                </a:spcBef>
                <a:spcAft>
                  <a:spcPts val="0"/>
                </a:spcAft>
              </a:pPr>
              <a:r>
                <a:rPr lang="en-US" sz="1600" b="1" u="sng" kern="1200" dirty="0">
                  <a:solidFill>
                    <a:srgbClr val="000000"/>
                  </a:solidFill>
                  <a:effectLst/>
                  <a:latin typeface="Calibri"/>
                  <a:ea typeface="Calibri"/>
                  <a:cs typeface="Verdana"/>
                </a:rPr>
                <a:t>2</a:t>
              </a:r>
              <a:endParaRPr lang="en-US" sz="1200" dirty="0">
                <a:effectLst/>
                <a:latin typeface="Times New Roman"/>
                <a:ea typeface="Times New Roman"/>
              </a:endParaRPr>
            </a:p>
            <a:p>
              <a:pPr marL="0" marR="0" eaLnBrk="0" fontAlgn="base" hangingPunct="0">
                <a:spcBef>
                  <a:spcPts val="0"/>
                </a:spcBef>
                <a:spcAft>
                  <a:spcPts val="0"/>
                </a:spcAft>
              </a:pPr>
              <a:r>
                <a:rPr lang="en-US" sz="1600" kern="1200" dirty="0">
                  <a:solidFill>
                    <a:srgbClr val="000000"/>
                  </a:solidFill>
                  <a:effectLst/>
                  <a:latin typeface="Calibri"/>
                  <a:ea typeface="Calibri"/>
                  <a:cs typeface="Verdana"/>
                </a:rPr>
                <a:t>It is good that the eagle is back.  It is a beautiful bird. It is the symbol of our nation.  Many people work to keep it safe.</a:t>
              </a:r>
              <a:endParaRPr lang="en-US" sz="1200" dirty="0">
                <a:effectLst/>
                <a:latin typeface="Times New Roman"/>
                <a:ea typeface="Times New Roman"/>
              </a:endParaRPr>
            </a:p>
            <a:p>
              <a:pPr marL="0" marR="0" eaLnBrk="0" fontAlgn="base" hangingPunct="0">
                <a:spcBef>
                  <a:spcPts val="0"/>
                </a:spcBef>
                <a:spcAft>
                  <a:spcPts val="0"/>
                </a:spcAft>
              </a:pPr>
              <a:r>
                <a:rPr lang="en-US" sz="1600" b="1" u="sng" kern="1200" dirty="0">
                  <a:solidFill>
                    <a:srgbClr val="000000"/>
                  </a:solidFill>
                  <a:effectLst/>
                  <a:latin typeface="Calibri"/>
                  <a:ea typeface="Calibri"/>
                  <a:cs typeface="Verdana"/>
                </a:rPr>
                <a:t>3</a:t>
              </a:r>
              <a:endParaRPr lang="en-US" sz="1200" dirty="0">
                <a:effectLst/>
                <a:latin typeface="Times New Roman"/>
                <a:ea typeface="Times New Roman"/>
              </a:endParaRPr>
            </a:p>
            <a:p>
              <a:pPr marL="0" marR="0" eaLnBrk="0" fontAlgn="base" hangingPunct="0">
                <a:spcBef>
                  <a:spcPts val="0"/>
                </a:spcBef>
                <a:spcAft>
                  <a:spcPts val="0"/>
                </a:spcAft>
              </a:pPr>
              <a:r>
                <a:rPr lang="en-US" sz="1600" kern="1200" dirty="0">
                  <a:solidFill>
                    <a:srgbClr val="000000"/>
                  </a:solidFill>
                  <a:effectLst/>
                  <a:latin typeface="Calibri"/>
                  <a:ea typeface="Calibri"/>
                  <a:cs typeface="Verdana"/>
                </a:rPr>
                <a:t>Many bald eagles used to be in danger.  They had been killed by hunters. They were hurt by DDT.  DDT is a spray farmers used to kill insects on farms.</a:t>
              </a:r>
              <a:endParaRPr lang="en-US" sz="1200" dirty="0">
                <a:effectLst/>
                <a:latin typeface="Times New Roman"/>
                <a:ea typeface="Times New Roman"/>
              </a:endParaRPr>
            </a:p>
            <a:p>
              <a:pPr marL="0" marR="0" eaLnBrk="0" fontAlgn="base" hangingPunct="0">
                <a:spcBef>
                  <a:spcPts val="0"/>
                </a:spcBef>
                <a:spcAft>
                  <a:spcPts val="0"/>
                </a:spcAft>
              </a:pPr>
              <a:r>
                <a:rPr lang="en-US" sz="1600" b="1" u="sng" kern="1200" dirty="0">
                  <a:solidFill>
                    <a:srgbClr val="000000"/>
                  </a:solidFill>
                  <a:effectLst/>
                  <a:latin typeface="Calibri"/>
                  <a:ea typeface="Calibri"/>
                  <a:cs typeface="Verdana"/>
                </a:rPr>
                <a:t>4</a:t>
              </a:r>
              <a:endParaRPr lang="en-US" sz="1200" dirty="0">
                <a:effectLst/>
                <a:latin typeface="Times New Roman"/>
                <a:ea typeface="Times New Roman"/>
              </a:endParaRPr>
            </a:p>
            <a:p>
              <a:pPr marL="0" marR="0" eaLnBrk="0" fontAlgn="base" hangingPunct="0">
                <a:spcBef>
                  <a:spcPts val="0"/>
                </a:spcBef>
                <a:spcAft>
                  <a:spcPts val="0"/>
                </a:spcAft>
              </a:pPr>
              <a:r>
                <a:rPr lang="en-US" sz="1600" kern="1200" dirty="0">
                  <a:solidFill>
                    <a:srgbClr val="000000"/>
                  </a:solidFill>
                  <a:effectLst/>
                  <a:latin typeface="Calibri"/>
                  <a:ea typeface="Calibri"/>
                  <a:cs typeface="Verdana"/>
                </a:rPr>
                <a:t>There were not many bald eagles left a few years ago.  Now there are many.  Farmers do not use DDT now.  Hunters do not kill bald eagles now. It is now against the law.</a:t>
              </a:r>
              <a:endParaRPr lang="en-US" sz="1200" dirty="0">
                <a:effectLst/>
                <a:latin typeface="Times New Roman"/>
                <a:ea typeface="Times New Roman"/>
              </a:endParaRPr>
            </a:p>
            <a:p>
              <a:pPr marL="0" marR="0" eaLnBrk="0" fontAlgn="base" hangingPunct="0">
                <a:spcBef>
                  <a:spcPts val="0"/>
                </a:spcBef>
                <a:spcAft>
                  <a:spcPts val="0"/>
                </a:spcAft>
              </a:pPr>
              <a:r>
                <a:rPr lang="en-US" sz="1600" b="1" u="sng" kern="1200" dirty="0">
                  <a:solidFill>
                    <a:srgbClr val="000000"/>
                  </a:solidFill>
                  <a:effectLst/>
                  <a:latin typeface="Calibri"/>
                  <a:ea typeface="Calibri"/>
                  <a:cs typeface="Verdana"/>
                </a:rPr>
                <a:t>5</a:t>
              </a:r>
              <a:endParaRPr lang="en-US" sz="1200" dirty="0">
                <a:effectLst/>
                <a:latin typeface="Times New Roman"/>
                <a:ea typeface="Times New Roman"/>
              </a:endParaRPr>
            </a:p>
            <a:p>
              <a:pPr marL="0" marR="0" eaLnBrk="0" fontAlgn="base" hangingPunct="0">
                <a:spcBef>
                  <a:spcPts val="0"/>
                </a:spcBef>
                <a:spcAft>
                  <a:spcPts val="0"/>
                </a:spcAft>
              </a:pPr>
              <a:r>
                <a:rPr lang="en-US" sz="1600" kern="1200" dirty="0">
                  <a:solidFill>
                    <a:srgbClr val="000000"/>
                  </a:solidFill>
                  <a:effectLst/>
                  <a:latin typeface="Calibri"/>
                  <a:ea typeface="Calibri"/>
                  <a:cs typeface="Verdana"/>
                </a:rPr>
                <a:t>Eagles are not in danger.  But we still protect them.  New wildlife laws help to keep bald eagles safe.</a:t>
              </a:r>
              <a:endParaRPr lang="en-US" sz="1200" dirty="0">
                <a:effectLst/>
                <a:latin typeface="Times New Roman"/>
                <a:ea typeface="Times New Roman"/>
              </a:endParaRPr>
            </a:p>
          </p:txBody>
        </p:sp>
        <p:pic>
          <p:nvPicPr>
            <p:cNvPr id="7" name="Picture 6" descr="https://encrypted-tbn0.gstatic.com/images?q=tbn:ANd9GcSYEe9UTPO2pr5GRuPVP43xKBrLD31PNEq605Bqgy1NYChrUKWn7A"/>
            <p:cNvPicPr/>
            <p:nvPr/>
          </p:nvPicPr>
          <p:blipFill>
            <a:blip r:embed="rId2">
              <a:extLst>
                <a:ext uri="{28A0092B-C50C-407E-A947-70E740481C1C}">
                  <a14:useLocalDpi xmlns:a14="http://schemas.microsoft.com/office/drawing/2010/main" val="0"/>
                </a:ext>
              </a:extLst>
            </a:blip>
            <a:srcRect/>
            <a:stretch>
              <a:fillRect/>
            </a:stretch>
          </p:blipFill>
          <p:spPr bwMode="auto">
            <a:xfrm>
              <a:off x="1743635" y="282005"/>
              <a:ext cx="2286000" cy="1493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https://encrypted-tbn1.gstatic.com/images?q=tbn:ANd9GcSgxLDcCM5gjlFUJpoJoLYqr2iGAND4Y81yPbOWsSfqE0vNVHIrjA"/>
            <p:cNvPicPr/>
            <p:nvPr/>
          </p:nvPicPr>
          <p:blipFill>
            <a:blip r:embed="rId3">
              <a:extLst>
                <a:ext uri="{28A0092B-C50C-407E-A947-70E740481C1C}">
                  <a14:useLocalDpi xmlns:a14="http://schemas.microsoft.com/office/drawing/2010/main" val="0"/>
                </a:ext>
              </a:extLst>
            </a:blip>
            <a:srcRect/>
            <a:stretch>
              <a:fillRect/>
            </a:stretch>
          </p:blipFill>
          <p:spPr bwMode="auto">
            <a:xfrm>
              <a:off x="3815042" y="869704"/>
              <a:ext cx="1323975" cy="1209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9" name="Rectangle 8"/>
          <p:cNvSpPr/>
          <p:nvPr/>
        </p:nvSpPr>
        <p:spPr>
          <a:xfrm>
            <a:off x="4876800" y="76200"/>
            <a:ext cx="2286000" cy="707886"/>
          </a:xfrm>
          <a:prstGeom prst="rect">
            <a:avLst/>
          </a:prstGeom>
        </p:spPr>
        <p:txBody>
          <a:bodyPr wrap="square">
            <a:spAutoFit/>
          </a:bodyPr>
          <a:lstStyle/>
          <a:p>
            <a:pPr algn="r"/>
            <a:r>
              <a:rPr lang="en-US" sz="800" dirty="0"/>
              <a:t>Grade Equivalent 1.5</a:t>
            </a:r>
            <a:endParaRPr lang="en-US" sz="800" b="1" dirty="0"/>
          </a:p>
          <a:p>
            <a:pPr algn="r"/>
            <a:r>
              <a:rPr lang="en-US" sz="800" dirty="0"/>
              <a:t>Lexile Measure 600L</a:t>
            </a:r>
            <a:endParaRPr lang="en-US" sz="800" b="1" dirty="0"/>
          </a:p>
          <a:p>
            <a:pPr algn="r"/>
            <a:r>
              <a:rPr lang="en-US" sz="800" dirty="0"/>
              <a:t>Mean Sentence Length 9.20</a:t>
            </a:r>
          </a:p>
          <a:p>
            <a:pPr algn="r"/>
            <a:r>
              <a:rPr lang="en-US" sz="800" dirty="0"/>
              <a:t>Mean Log Word Frequency 3.56</a:t>
            </a:r>
          </a:p>
          <a:p>
            <a:pPr algn="r"/>
            <a:r>
              <a:rPr lang="en-US" sz="800" dirty="0"/>
              <a:t>Word Count 138</a:t>
            </a:r>
          </a:p>
        </p:txBody>
      </p:sp>
      <p:sp>
        <p:nvSpPr>
          <p:cNvPr id="10" name="TextBox 9"/>
          <p:cNvSpPr txBox="1"/>
          <p:nvPr/>
        </p:nvSpPr>
        <p:spPr>
          <a:xfrm>
            <a:off x="2200835" y="1295400"/>
            <a:ext cx="2438400" cy="584775"/>
          </a:xfrm>
          <a:prstGeom prst="rect">
            <a:avLst/>
          </a:prstGeom>
          <a:noFill/>
        </p:spPr>
        <p:txBody>
          <a:bodyPr wrap="square" rtlCol="0">
            <a:spAutoFit/>
          </a:bodyPr>
          <a:lstStyle/>
          <a:p>
            <a:pPr marL="0" marR="0" algn="ctr">
              <a:spcBef>
                <a:spcPts val="0"/>
              </a:spcBef>
              <a:spcAft>
                <a:spcPts val="0"/>
              </a:spcAft>
            </a:pPr>
            <a:r>
              <a:rPr lang="en-US" sz="2000" b="1" u="sng" kern="1200" dirty="0">
                <a:solidFill>
                  <a:srgbClr val="000000"/>
                </a:solidFill>
                <a:effectLst/>
                <a:latin typeface="Calibri"/>
                <a:ea typeface="Times New Roman"/>
                <a:cs typeface="Times New Roman"/>
              </a:rPr>
              <a:t>Bald Eagles are </a:t>
            </a:r>
            <a:r>
              <a:rPr lang="en-US" sz="2000" b="1" u="sng" kern="1200" dirty="0" smtClean="0">
                <a:solidFill>
                  <a:srgbClr val="000000"/>
                </a:solidFill>
                <a:effectLst/>
                <a:latin typeface="Calibri"/>
                <a:ea typeface="Times New Roman"/>
                <a:cs typeface="Times New Roman"/>
              </a:rPr>
              <a:t>Safe</a:t>
            </a:r>
          </a:p>
          <a:p>
            <a:pPr marL="0" marR="0" algn="ctr">
              <a:spcBef>
                <a:spcPts val="0"/>
              </a:spcBef>
              <a:spcAft>
                <a:spcPts val="0"/>
              </a:spcAft>
            </a:pPr>
            <a:r>
              <a:rPr lang="en-US" sz="1200" b="1" dirty="0" smtClean="0">
                <a:solidFill>
                  <a:srgbClr val="000000"/>
                </a:solidFill>
                <a:latin typeface="Calibri"/>
                <a:ea typeface="Times New Roman"/>
                <a:cs typeface="Times New Roman"/>
              </a:rPr>
              <a:t>By Elizabeth Yeo</a:t>
            </a:r>
            <a:endParaRPr lang="en-US" sz="1200" dirty="0">
              <a:effectLst/>
              <a:latin typeface="Times New Roman"/>
              <a:ea typeface="Times New Roman"/>
            </a:endParaRPr>
          </a:p>
        </p:txBody>
      </p:sp>
    </p:spTree>
    <p:extLst>
      <p:ext uri="{BB962C8B-B14F-4D97-AF65-F5344CB8AC3E}">
        <p14:creationId xmlns:p14="http://schemas.microsoft.com/office/powerpoint/2010/main" val="3034768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27382" y="5701085"/>
            <a:ext cx="6096436" cy="2257313"/>
          </a:xfrm>
          <a:prstGeom prst="rect">
            <a:avLst/>
          </a:prstGeom>
        </p:spPr>
        <p:txBody>
          <a:bodyPr wrap="square" lIns="101881" tIns="50941" rIns="101881" bIns="50941">
            <a:spAutoFit/>
          </a:bodyPr>
          <a:lstStyle/>
          <a:p>
            <a:r>
              <a:rPr lang="en-US" sz="1900" b="1" dirty="0" smtClean="0">
                <a:latin typeface="Helvetica" pitchFamily="34" charset="0"/>
                <a:cs typeface="Helvetica" pitchFamily="34" charset="0"/>
              </a:rPr>
              <a:t>10. Why </a:t>
            </a:r>
            <a:r>
              <a:rPr lang="en-US" sz="1900" b="1" dirty="0">
                <a:latin typeface="Helvetica" pitchFamily="34" charset="0"/>
                <a:cs typeface="Helvetica" pitchFamily="34" charset="0"/>
              </a:rPr>
              <a:t>do we have American symbols</a:t>
            </a:r>
            <a:r>
              <a:rPr lang="en-US" sz="1900" b="1" dirty="0" smtClean="0">
                <a:latin typeface="Helvetica" pitchFamily="34" charset="0"/>
                <a:cs typeface="Helvetica" pitchFamily="34" charset="0"/>
              </a:rPr>
              <a:t>?</a:t>
            </a:r>
          </a:p>
          <a:p>
            <a:r>
              <a:rPr lang="en-US" sz="1900" b="1" dirty="0" smtClean="0">
                <a:latin typeface="Helvetica" pitchFamily="34" charset="0"/>
                <a:cs typeface="Helvetica" pitchFamily="34" charset="0"/>
              </a:rPr>
              <a:t>  </a:t>
            </a:r>
            <a:endParaRPr lang="en-US" sz="1900" dirty="0">
              <a:latin typeface="Helvetica" pitchFamily="34" charset="0"/>
              <a:cs typeface="Helvetica" pitchFamily="34" charset="0"/>
            </a:endParaRPr>
          </a:p>
          <a:p>
            <a:pPr marL="839959" indent="-361417">
              <a:buFont typeface="+mj-lt"/>
              <a:buAutoNum type="alphaUcPeriod"/>
            </a:pPr>
            <a:r>
              <a:rPr lang="en-US" sz="1700" dirty="0">
                <a:latin typeface="Helvetica" pitchFamily="34" charset="0"/>
                <a:cs typeface="Helvetica" pitchFamily="34" charset="0"/>
              </a:rPr>
              <a:t>They tell about America</a:t>
            </a:r>
            <a:r>
              <a:rPr lang="en-US" sz="1700" dirty="0" smtClean="0">
                <a:latin typeface="Helvetica" pitchFamily="34" charset="0"/>
                <a:cs typeface="Helvetica" pitchFamily="34" charset="0"/>
              </a:rPr>
              <a:t>.</a:t>
            </a:r>
          </a:p>
          <a:p>
            <a:pPr marL="839959" indent="-361417">
              <a:buFont typeface="+mj-lt"/>
              <a:buAutoNum type="alphaUcPeriod"/>
            </a:pPr>
            <a:endParaRPr lang="en-US" sz="1700" dirty="0">
              <a:latin typeface="Helvetica" pitchFamily="34" charset="0"/>
              <a:cs typeface="Helvetica" pitchFamily="34" charset="0"/>
            </a:endParaRPr>
          </a:p>
          <a:p>
            <a:pPr marL="839959" indent="-361417">
              <a:buFont typeface="+mj-lt"/>
              <a:buAutoNum type="alphaUcPeriod"/>
            </a:pPr>
            <a:r>
              <a:rPr lang="en-US" sz="1700" dirty="0">
                <a:latin typeface="Helvetica" pitchFamily="34" charset="0"/>
                <a:cs typeface="Helvetica" pitchFamily="34" charset="0"/>
              </a:rPr>
              <a:t>They are red, white and blue</a:t>
            </a:r>
            <a:r>
              <a:rPr lang="en-US" sz="1700" dirty="0" smtClean="0">
                <a:latin typeface="Helvetica" pitchFamily="34" charset="0"/>
                <a:cs typeface="Helvetica" pitchFamily="34" charset="0"/>
              </a:rPr>
              <a:t>.</a:t>
            </a:r>
          </a:p>
          <a:p>
            <a:pPr marL="839959" indent="-361417">
              <a:buFont typeface="+mj-lt"/>
              <a:buAutoNum type="alphaUcPeriod"/>
            </a:pPr>
            <a:endParaRPr lang="en-US" sz="1700" dirty="0">
              <a:latin typeface="Helvetica" pitchFamily="34" charset="0"/>
              <a:cs typeface="Helvetica" pitchFamily="34" charset="0"/>
            </a:endParaRPr>
          </a:p>
          <a:p>
            <a:pPr marL="839959" indent="-361417">
              <a:buFont typeface="+mj-lt"/>
              <a:buAutoNum type="alphaUcPeriod"/>
            </a:pPr>
            <a:r>
              <a:rPr lang="en-US" sz="1700" dirty="0">
                <a:latin typeface="Helvetica" pitchFamily="34" charset="0"/>
                <a:cs typeface="Helvetica" pitchFamily="34" charset="0"/>
              </a:rPr>
              <a:t>They welcome others to America</a:t>
            </a:r>
            <a:r>
              <a:rPr lang="en-US" sz="1700" dirty="0" smtClean="0">
                <a:latin typeface="Helvetica" pitchFamily="34" charset="0"/>
                <a:cs typeface="Helvetica" pitchFamily="34" charset="0"/>
              </a:rPr>
              <a:t>.</a:t>
            </a:r>
          </a:p>
          <a:p>
            <a:pPr marL="839959" indent="-361417">
              <a:buFont typeface="+mj-lt"/>
              <a:buAutoNum type="alphaUcPeriod"/>
            </a:pPr>
            <a:endParaRPr lang="en-US" sz="1700" dirty="0">
              <a:latin typeface="Helvetica" pitchFamily="34" charset="0"/>
              <a:cs typeface="Helvetica" pitchFamily="34" charset="0"/>
            </a:endParaRPr>
          </a:p>
        </p:txBody>
      </p:sp>
      <p:sp>
        <p:nvSpPr>
          <p:cNvPr id="21" name="Rectangle 20"/>
          <p:cNvSpPr/>
          <p:nvPr/>
        </p:nvSpPr>
        <p:spPr>
          <a:xfrm>
            <a:off x="653886" y="1514701"/>
            <a:ext cx="5843428" cy="1995703"/>
          </a:xfrm>
          <a:prstGeom prst="rect">
            <a:avLst/>
          </a:prstGeom>
        </p:spPr>
        <p:txBody>
          <a:bodyPr wrap="square" lIns="101881" tIns="50941" rIns="101881" bIns="50941">
            <a:spAutoFit/>
          </a:bodyPr>
          <a:lstStyle/>
          <a:p>
            <a:r>
              <a:rPr lang="en-US" sz="1900" b="1" dirty="0" smtClean="0">
                <a:latin typeface="Helvetica" pitchFamily="34" charset="0"/>
                <a:cs typeface="Helvetica" pitchFamily="34" charset="0"/>
              </a:rPr>
              <a:t>9. </a:t>
            </a:r>
            <a:r>
              <a:rPr lang="en-US" sz="1900" b="1" dirty="0">
                <a:latin typeface="Helvetica" pitchFamily="34" charset="0"/>
                <a:cs typeface="Helvetica" pitchFamily="34" charset="0"/>
              </a:rPr>
              <a:t>Why does the American flag have 50 stars</a:t>
            </a:r>
            <a:r>
              <a:rPr lang="en-US" sz="1900" b="1" dirty="0" smtClean="0">
                <a:latin typeface="Helvetica" pitchFamily="34" charset="0"/>
                <a:cs typeface="Helvetica" pitchFamily="34" charset="0"/>
              </a:rPr>
              <a:t>? </a:t>
            </a:r>
          </a:p>
          <a:p>
            <a:endParaRPr lang="en-US" sz="1900" dirty="0">
              <a:latin typeface="Helvetica" pitchFamily="34" charset="0"/>
              <a:cs typeface="Helvetica" pitchFamily="34" charset="0"/>
            </a:endParaRPr>
          </a:p>
          <a:p>
            <a:pPr marL="839959" indent="-361417">
              <a:buFont typeface="+mj-lt"/>
              <a:buAutoNum type="alphaUcPeriod"/>
            </a:pPr>
            <a:r>
              <a:rPr lang="en-US" sz="1700" dirty="0">
                <a:latin typeface="Helvetica" pitchFamily="34" charset="0"/>
                <a:cs typeface="Helvetica" pitchFamily="34" charset="0"/>
              </a:rPr>
              <a:t>40 years ago, bald eagles were dying</a:t>
            </a:r>
            <a:r>
              <a:rPr lang="en-US" sz="1700" dirty="0" smtClean="0">
                <a:latin typeface="Helvetica" pitchFamily="34" charset="0"/>
                <a:cs typeface="Helvetica" pitchFamily="34" charset="0"/>
              </a:rPr>
              <a:t>.</a:t>
            </a:r>
          </a:p>
          <a:p>
            <a:pPr marL="839959" indent="-361417">
              <a:buFont typeface="+mj-lt"/>
              <a:buAutoNum type="alphaUcPeriod"/>
            </a:pPr>
            <a:endParaRPr lang="en-US" sz="1700" dirty="0">
              <a:latin typeface="Helvetica" pitchFamily="34" charset="0"/>
              <a:cs typeface="Helvetica" pitchFamily="34" charset="0"/>
            </a:endParaRPr>
          </a:p>
          <a:p>
            <a:pPr marL="839959" indent="-361417">
              <a:buFont typeface="+mj-lt"/>
              <a:buAutoNum type="alphaUcPeriod"/>
            </a:pPr>
            <a:r>
              <a:rPr lang="en-US" sz="1700" dirty="0">
                <a:latin typeface="Helvetica" pitchFamily="34" charset="0"/>
                <a:cs typeface="Helvetica" pitchFamily="34" charset="0"/>
              </a:rPr>
              <a:t>There is one star for each state</a:t>
            </a:r>
            <a:r>
              <a:rPr lang="en-US" sz="1700" dirty="0" smtClean="0">
                <a:latin typeface="Helvetica" pitchFamily="34" charset="0"/>
                <a:cs typeface="Helvetica" pitchFamily="34" charset="0"/>
              </a:rPr>
              <a:t>.</a:t>
            </a:r>
          </a:p>
          <a:p>
            <a:pPr marL="839959" indent="-361417">
              <a:buFont typeface="+mj-lt"/>
              <a:buAutoNum type="alphaUcPeriod"/>
            </a:pPr>
            <a:endParaRPr lang="en-US" sz="1700" dirty="0">
              <a:latin typeface="Helvetica" pitchFamily="34" charset="0"/>
              <a:cs typeface="Helvetica" pitchFamily="34" charset="0"/>
            </a:endParaRPr>
          </a:p>
          <a:p>
            <a:pPr marL="839959" indent="-361417">
              <a:buFont typeface="+mj-lt"/>
              <a:buAutoNum type="alphaUcPeriod"/>
            </a:pPr>
            <a:r>
              <a:rPr lang="en-US" sz="1700" dirty="0">
                <a:latin typeface="Helvetica" pitchFamily="34" charset="0"/>
                <a:cs typeface="Helvetica" pitchFamily="34" charset="0"/>
              </a:rPr>
              <a:t>There is one star for each original colony</a:t>
            </a:r>
            <a:r>
              <a:rPr lang="en-US" sz="1700" dirty="0" smtClean="0">
                <a:latin typeface="Helvetica" pitchFamily="34" charset="0"/>
                <a:cs typeface="Helvetica" pitchFamily="34" charset="0"/>
              </a:rPr>
              <a:t>.</a:t>
            </a:r>
          </a:p>
        </p:txBody>
      </p:sp>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cxnSp>
        <p:nvCxnSpPr>
          <p:cNvPr id="11" name="Straight Connector 10"/>
          <p:cNvCxnSpPr/>
          <p:nvPr/>
        </p:nvCxnSpPr>
        <p:spPr>
          <a:xfrm>
            <a:off x="415796" y="46482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91165" y="2156321"/>
            <a:ext cx="219113"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90169" y="2659862"/>
            <a:ext cx="219113"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62000" y="6829741"/>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762000" y="633283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762000" y="73914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873407" y="3183116"/>
            <a:ext cx="219113"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900330" y="4292769"/>
            <a:ext cx="2057400" cy="646331"/>
          </a:xfrm>
          <a:prstGeom prst="rect">
            <a:avLst/>
          </a:prstGeom>
          <a:solidFill>
            <a:schemeClr val="bg2"/>
          </a:solidFill>
        </p:spPr>
        <p:txBody>
          <a:bodyPr wrap="square">
            <a:spAutoFit/>
          </a:bodyPr>
          <a:lstStyle/>
          <a:p>
            <a:r>
              <a:rPr lang="en-US" sz="900" dirty="0" smtClean="0"/>
              <a:t>RI.1.3</a:t>
            </a:r>
            <a:r>
              <a:rPr lang="en-US" sz="900" dirty="0"/>
              <a:t/>
            </a:r>
            <a:br>
              <a:rPr lang="en-US" sz="900" dirty="0"/>
            </a:br>
            <a:r>
              <a:rPr lang="en-US" sz="900" dirty="0"/>
              <a:t>Describe the connection between two individuals, events, ideas, or pieces of information in a text..</a:t>
            </a:r>
          </a:p>
        </p:txBody>
      </p:sp>
    </p:spTree>
    <p:extLst>
      <p:ext uri="{BB962C8B-B14F-4D97-AF65-F5344CB8AC3E}">
        <p14:creationId xmlns:p14="http://schemas.microsoft.com/office/powerpoint/2010/main" val="2193497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874216" y="4884145"/>
            <a:ext cx="5297984" cy="2595867"/>
          </a:xfrm>
          <a:prstGeom prst="rect">
            <a:avLst/>
          </a:prstGeom>
        </p:spPr>
        <p:txBody>
          <a:bodyPr wrap="square" lIns="101881" tIns="50941" rIns="101881" bIns="50941">
            <a:spAutoFit/>
          </a:bodyPr>
          <a:lstStyle/>
          <a:p>
            <a:pPr marL="361417" indent="-361417">
              <a:buAutoNum type="arabicPeriod" startAt="6"/>
            </a:pPr>
            <a:endParaRPr lang="en-US" sz="1800" b="1" dirty="0">
              <a:latin typeface="Helvetica" pitchFamily="34" charset="0"/>
              <a:cs typeface="Helvetica" pitchFamily="34" charset="0"/>
            </a:endParaRPr>
          </a:p>
          <a:p>
            <a:r>
              <a:rPr lang="en-US" sz="1800" b="1" dirty="0" smtClean="0">
                <a:latin typeface="Helvetica" pitchFamily="34" charset="0"/>
                <a:cs typeface="Helvetica" pitchFamily="34" charset="0"/>
              </a:rPr>
              <a:t>12.  What </a:t>
            </a:r>
            <a:r>
              <a:rPr lang="en-US" sz="1800" b="1" dirty="0">
                <a:latin typeface="Helvetica" pitchFamily="34" charset="0"/>
                <a:cs typeface="Helvetica" pitchFamily="34" charset="0"/>
              </a:rPr>
              <a:t>is another name for this picture</a:t>
            </a:r>
            <a:r>
              <a:rPr lang="en-US" sz="1800" b="1" dirty="0" smtClean="0">
                <a:latin typeface="Helvetica" pitchFamily="34" charset="0"/>
                <a:cs typeface="Helvetica" pitchFamily="34" charset="0"/>
              </a:rPr>
              <a:t>?</a:t>
            </a:r>
          </a:p>
          <a:p>
            <a:r>
              <a:rPr lang="en-US" sz="1800" b="1" dirty="0" smtClean="0">
                <a:latin typeface="Helvetica" pitchFamily="34" charset="0"/>
                <a:cs typeface="Helvetica" pitchFamily="34" charset="0"/>
              </a:rPr>
              <a:t> </a:t>
            </a:r>
            <a:endParaRPr lang="en-US" sz="1800" dirty="0">
              <a:latin typeface="Helvetica" pitchFamily="34" charset="0"/>
              <a:cs typeface="Helvetica" pitchFamily="34" charset="0"/>
            </a:endParaRPr>
          </a:p>
          <a:p>
            <a:pPr marL="913581" indent="-361417">
              <a:buFont typeface="+mj-lt"/>
              <a:buAutoNum type="alphaUcPeriod"/>
            </a:pPr>
            <a:r>
              <a:rPr lang="en-US" sz="1800" dirty="0" smtClean="0">
                <a:latin typeface="Helvetica" pitchFamily="34" charset="0"/>
                <a:cs typeface="Helvetica" pitchFamily="34" charset="0"/>
              </a:rPr>
              <a:t>Strength</a:t>
            </a:r>
          </a:p>
          <a:p>
            <a:pPr marL="913581" indent="-361417">
              <a:buFont typeface="+mj-lt"/>
              <a:buAutoNum type="alphaUcPeriod"/>
            </a:pPr>
            <a:endParaRPr lang="en-US" sz="1800" dirty="0">
              <a:latin typeface="Helvetica" pitchFamily="34" charset="0"/>
              <a:cs typeface="Helvetica" pitchFamily="34" charset="0"/>
            </a:endParaRPr>
          </a:p>
          <a:p>
            <a:pPr marL="913581" indent="-361417">
              <a:buFont typeface="+mj-lt"/>
              <a:buAutoNum type="alphaUcPeriod"/>
            </a:pPr>
            <a:r>
              <a:rPr lang="en-US" sz="1800" dirty="0">
                <a:latin typeface="Helvetica" pitchFamily="34" charset="0"/>
                <a:cs typeface="Helvetica" pitchFamily="34" charset="0"/>
              </a:rPr>
              <a:t>Old </a:t>
            </a:r>
            <a:r>
              <a:rPr lang="en-US" sz="1800" dirty="0" smtClean="0">
                <a:latin typeface="Helvetica" pitchFamily="34" charset="0"/>
                <a:cs typeface="Helvetica" pitchFamily="34" charset="0"/>
              </a:rPr>
              <a:t>Glory</a:t>
            </a:r>
          </a:p>
          <a:p>
            <a:pPr marL="913581" indent="-361417">
              <a:buFont typeface="+mj-lt"/>
              <a:buAutoNum type="alphaUcPeriod"/>
            </a:pPr>
            <a:endParaRPr lang="en-US" sz="1800" dirty="0">
              <a:latin typeface="Helvetica" pitchFamily="34" charset="0"/>
              <a:cs typeface="Helvetica" pitchFamily="34" charset="0"/>
            </a:endParaRPr>
          </a:p>
          <a:p>
            <a:pPr marL="913581" indent="-361417">
              <a:buFont typeface="+mj-lt"/>
              <a:buAutoNum type="alphaUcPeriod"/>
            </a:pPr>
            <a:r>
              <a:rPr lang="en-US" sz="1800" dirty="0" smtClean="0">
                <a:latin typeface="Helvetica" pitchFamily="34" charset="0"/>
                <a:cs typeface="Helvetica" pitchFamily="34" charset="0"/>
              </a:rPr>
              <a:t>Friendship</a:t>
            </a:r>
          </a:p>
          <a:p>
            <a:pPr marL="913581" indent="-361417">
              <a:buFont typeface="+mj-lt"/>
              <a:buAutoNum type="alphaUcPeriod"/>
            </a:pPr>
            <a:endParaRPr lang="en-US" sz="1800" dirty="0">
              <a:latin typeface="Helvetica" pitchFamily="34" charset="0"/>
              <a:cs typeface="Helvetica" pitchFamily="34" charset="0"/>
            </a:endParaRPr>
          </a:p>
        </p:txBody>
      </p:sp>
      <p:sp>
        <p:nvSpPr>
          <p:cNvPr id="20" name="Rectangle 19"/>
          <p:cNvSpPr/>
          <p:nvPr/>
        </p:nvSpPr>
        <p:spPr>
          <a:xfrm>
            <a:off x="609600" y="555390"/>
            <a:ext cx="5791200" cy="2642034"/>
          </a:xfrm>
          <a:prstGeom prst="rect">
            <a:avLst/>
          </a:prstGeom>
        </p:spPr>
        <p:txBody>
          <a:bodyPr wrap="square" lIns="101881" tIns="50941" rIns="101881" bIns="50941">
            <a:spAutoFit/>
          </a:bodyPr>
          <a:lstStyle/>
          <a:p>
            <a:pPr marL="514350" indent="-514350"/>
            <a:r>
              <a:rPr lang="en-US" sz="1900" b="1" dirty="0" smtClean="0">
                <a:latin typeface="Helvetica" pitchFamily="34" charset="0"/>
                <a:cs typeface="Helvetica" pitchFamily="34" charset="0"/>
              </a:rPr>
              <a:t>11.   What </a:t>
            </a:r>
            <a:r>
              <a:rPr lang="en-US" sz="1900" b="1" dirty="0">
                <a:latin typeface="Helvetica" pitchFamily="34" charset="0"/>
                <a:cs typeface="Helvetica" pitchFamily="34" charset="0"/>
              </a:rPr>
              <a:t>can you learn about the American flag </a:t>
            </a:r>
            <a:r>
              <a:rPr lang="en-US" sz="1900" b="1" dirty="0" smtClean="0">
                <a:latin typeface="Helvetica" pitchFamily="34" charset="0"/>
                <a:cs typeface="Helvetica" pitchFamily="34" charset="0"/>
              </a:rPr>
              <a:t>   from </a:t>
            </a:r>
            <a:r>
              <a:rPr lang="en-US" sz="1900" b="1" dirty="0">
                <a:latin typeface="Helvetica" pitchFamily="34" charset="0"/>
                <a:cs typeface="Helvetica" pitchFamily="34" charset="0"/>
              </a:rPr>
              <a:t>both the text and the photograph? </a:t>
            </a:r>
            <a:endParaRPr lang="en-US" sz="1900" b="1" dirty="0" smtClean="0">
              <a:latin typeface="Helvetica" pitchFamily="34" charset="0"/>
              <a:cs typeface="Helvetica" pitchFamily="34" charset="0"/>
            </a:endParaRPr>
          </a:p>
          <a:p>
            <a:pPr marL="457200" indent="-457200">
              <a:buAutoNum type="arabicPeriod" startAt="8"/>
            </a:pPr>
            <a:endParaRPr lang="en-US" sz="1900" dirty="0">
              <a:latin typeface="Helvetica" pitchFamily="34" charset="0"/>
              <a:cs typeface="Helvetica" pitchFamily="34" charset="0"/>
            </a:endParaRPr>
          </a:p>
          <a:p>
            <a:pPr marL="913581" indent="-361417">
              <a:buFont typeface="+mj-lt"/>
              <a:buAutoNum type="alphaUcPeriod"/>
            </a:pPr>
            <a:r>
              <a:rPr lang="en-US" sz="1800" dirty="0"/>
              <a:t>It is also called “Old Glory</a:t>
            </a:r>
            <a:r>
              <a:rPr lang="en-US" sz="1800" dirty="0" smtClean="0"/>
              <a:t>”.</a:t>
            </a:r>
          </a:p>
          <a:p>
            <a:pPr marL="913581" indent="-361417">
              <a:buFont typeface="+mj-lt"/>
              <a:buAutoNum type="alphaUcPeriod"/>
            </a:pPr>
            <a:endParaRPr lang="en-US" sz="1800" dirty="0">
              <a:latin typeface="Helvetica" pitchFamily="34" charset="0"/>
              <a:cs typeface="Helvetica" pitchFamily="34" charset="0"/>
            </a:endParaRPr>
          </a:p>
          <a:p>
            <a:pPr marL="913581" indent="-361417">
              <a:buFont typeface="+mj-lt"/>
              <a:buAutoNum type="alphaUcPeriod"/>
            </a:pPr>
            <a:r>
              <a:rPr lang="en-US" sz="1800" dirty="0"/>
              <a:t>It has one stripe for each original colony</a:t>
            </a:r>
            <a:r>
              <a:rPr lang="en-US" sz="1800" dirty="0" smtClean="0"/>
              <a:t>.</a:t>
            </a:r>
          </a:p>
          <a:p>
            <a:pPr marL="913581" indent="-361417">
              <a:buFont typeface="+mj-lt"/>
              <a:buAutoNum type="alphaUcPeriod"/>
            </a:pPr>
            <a:endParaRPr lang="en-US" sz="1800" dirty="0">
              <a:latin typeface="Helvetica" pitchFamily="34" charset="0"/>
              <a:cs typeface="Helvetica" pitchFamily="34" charset="0"/>
            </a:endParaRPr>
          </a:p>
          <a:p>
            <a:pPr marL="913581" indent="-361417">
              <a:buFont typeface="+mj-lt"/>
              <a:buAutoNum type="alphaUcPeriod"/>
            </a:pPr>
            <a:r>
              <a:rPr lang="en-US" sz="1800" dirty="0"/>
              <a:t>It has 13 stripes and 50 stars</a:t>
            </a:r>
            <a:r>
              <a:rPr lang="en-US" sz="1800" dirty="0" smtClean="0"/>
              <a:t>.</a:t>
            </a:r>
          </a:p>
          <a:p>
            <a:pPr marL="913581" indent="-361417">
              <a:buFont typeface="+mj-lt"/>
              <a:buAutoNum type="alphaUcPeriod"/>
            </a:pPr>
            <a:endParaRPr lang="en-US" sz="18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sp>
        <p:nvSpPr>
          <p:cNvPr id="15" name="Oval 14"/>
          <p:cNvSpPr/>
          <p:nvPr/>
        </p:nvSpPr>
        <p:spPr>
          <a:xfrm>
            <a:off x="963442" y="14478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962133" y="203356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968270" y="25908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309792" y="4362565"/>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55372" y="579862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165883" y="637059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165883" y="68580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900330" y="3970150"/>
            <a:ext cx="2057400" cy="784830"/>
          </a:xfrm>
          <a:prstGeom prst="rect">
            <a:avLst/>
          </a:prstGeom>
          <a:solidFill>
            <a:schemeClr val="bg2"/>
          </a:solidFill>
        </p:spPr>
        <p:txBody>
          <a:bodyPr wrap="square">
            <a:spAutoFit/>
          </a:bodyPr>
          <a:lstStyle/>
          <a:p>
            <a:r>
              <a:rPr lang="en-US" sz="900" dirty="0" smtClean="0"/>
              <a:t>RI.1.6</a:t>
            </a:r>
            <a:r>
              <a:rPr lang="en-US" sz="900" dirty="0"/>
              <a:t/>
            </a:r>
            <a:br>
              <a:rPr lang="en-US" sz="900" dirty="0"/>
            </a:br>
            <a:r>
              <a:rPr lang="en-US" sz="900" dirty="0"/>
              <a:t>Distinguish between information provided by pictures or other illustrations and information provided by the words in a text.</a:t>
            </a:r>
          </a:p>
        </p:txBody>
      </p:sp>
      <p:pic>
        <p:nvPicPr>
          <p:cNvPr id="21" name="Picture 20" descr="https://encrypted-tbn2.gstatic.com/images?q=tbn:ANd9GcRB6MAlJxphuJVnvU7qW3OOBd9Wfg0oZFEXybrCo2W3MOtFoaPM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600326"/>
            <a:ext cx="277177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840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96160" y="914400"/>
            <a:ext cx="5680840" cy="2318868"/>
          </a:xfrm>
          <a:prstGeom prst="rect">
            <a:avLst/>
          </a:prstGeom>
        </p:spPr>
        <p:txBody>
          <a:bodyPr wrap="square" lIns="101881" tIns="50941" rIns="101881" bIns="50941">
            <a:spAutoFit/>
          </a:bodyPr>
          <a:lstStyle/>
          <a:p>
            <a:pPr marL="361417" indent="-361417"/>
            <a:r>
              <a:rPr lang="en-US" sz="1800" b="1" dirty="0" smtClean="0">
                <a:latin typeface="Helvetica" pitchFamily="34" charset="0"/>
                <a:cs typeface="Helvetica" pitchFamily="34" charset="0"/>
              </a:rPr>
              <a:t>13. </a:t>
            </a:r>
            <a:r>
              <a:rPr lang="en-US" sz="1800" b="1" dirty="0">
                <a:latin typeface="Helvetica" pitchFamily="34" charset="0"/>
                <a:cs typeface="Helvetica" pitchFamily="34" charset="0"/>
              </a:rPr>
              <a:t>What do both passages tell you about bald eagles? </a:t>
            </a:r>
            <a:endParaRPr lang="en-US" sz="1800" b="1" dirty="0" smtClean="0">
              <a:latin typeface="Helvetica" pitchFamily="34" charset="0"/>
              <a:cs typeface="Helvetica" pitchFamily="34" charset="0"/>
            </a:endParaRPr>
          </a:p>
          <a:p>
            <a:pPr marL="478542"/>
            <a:endParaRPr lang="en-US" sz="1800" dirty="0">
              <a:latin typeface="Helvetica" pitchFamily="34" charset="0"/>
              <a:cs typeface="Helvetica" pitchFamily="34" charset="0"/>
            </a:endParaRPr>
          </a:p>
          <a:p>
            <a:pPr marL="839959" indent="-361417">
              <a:buFont typeface="+mj-lt"/>
              <a:buAutoNum type="alphaUcPeriod"/>
            </a:pPr>
            <a:r>
              <a:rPr lang="en-US" sz="1800" dirty="0">
                <a:latin typeface="Helvetica" pitchFamily="34" charset="0"/>
                <a:cs typeface="Helvetica" pitchFamily="34" charset="0"/>
              </a:rPr>
              <a:t>40 years ago they were dying</a:t>
            </a:r>
            <a:r>
              <a:rPr lang="en-US" sz="1800" dirty="0" smtClean="0">
                <a:latin typeface="Helvetica" pitchFamily="34" charset="0"/>
                <a:cs typeface="Helvetica" pitchFamily="34" charset="0"/>
              </a:rPr>
              <a:t>.</a:t>
            </a:r>
          </a:p>
          <a:p>
            <a:pPr marL="839959" indent="-361417">
              <a:buFont typeface="+mj-lt"/>
              <a:buAutoNum type="alphaUcPeriod"/>
            </a:pPr>
            <a:endParaRPr lang="en-US" sz="1800" dirty="0">
              <a:latin typeface="Helvetica" pitchFamily="34" charset="0"/>
              <a:cs typeface="Helvetica" pitchFamily="34" charset="0"/>
            </a:endParaRPr>
          </a:p>
          <a:p>
            <a:pPr marL="839959" indent="-361417">
              <a:buFont typeface="+mj-lt"/>
              <a:buAutoNum type="alphaUcPeriod"/>
            </a:pPr>
            <a:r>
              <a:rPr lang="en-US" sz="1800" dirty="0" smtClean="0">
                <a:latin typeface="Helvetica" pitchFamily="34" charset="0"/>
                <a:cs typeface="Helvetica" pitchFamily="34" charset="0"/>
              </a:rPr>
              <a:t>People </a:t>
            </a:r>
            <a:r>
              <a:rPr lang="en-US" sz="1800" dirty="0">
                <a:latin typeface="Helvetica" pitchFamily="34" charset="0"/>
                <a:cs typeface="Helvetica" pitchFamily="34" charset="0"/>
              </a:rPr>
              <a:t>work to protect </a:t>
            </a:r>
            <a:r>
              <a:rPr lang="en-US" sz="1800" dirty="0" smtClean="0">
                <a:latin typeface="Helvetica" pitchFamily="34" charset="0"/>
                <a:cs typeface="Helvetica" pitchFamily="34" charset="0"/>
              </a:rPr>
              <a:t>them.</a:t>
            </a:r>
          </a:p>
          <a:p>
            <a:pPr marL="839959" indent="-361417">
              <a:buFont typeface="+mj-lt"/>
              <a:buAutoNum type="alphaUcPeriod"/>
            </a:pPr>
            <a:endParaRPr lang="en-US" sz="1800" dirty="0">
              <a:latin typeface="Helvetica" pitchFamily="34" charset="0"/>
              <a:cs typeface="Helvetica" pitchFamily="34" charset="0"/>
            </a:endParaRPr>
          </a:p>
          <a:p>
            <a:pPr marL="839959" indent="-361417">
              <a:buFont typeface="+mj-lt"/>
              <a:buAutoNum type="alphaUcPeriod"/>
            </a:pPr>
            <a:r>
              <a:rPr lang="en-US" sz="1800" dirty="0">
                <a:latin typeface="Helvetica" pitchFamily="34" charset="0"/>
                <a:cs typeface="Helvetica" pitchFamily="34" charset="0"/>
              </a:rPr>
              <a:t>They were hurt by DDT and hunters. </a:t>
            </a:r>
          </a:p>
        </p:txBody>
      </p:sp>
      <p:sp>
        <p:nvSpPr>
          <p:cNvPr id="22" name="Rectangle 21"/>
          <p:cNvSpPr/>
          <p:nvPr/>
        </p:nvSpPr>
        <p:spPr>
          <a:xfrm>
            <a:off x="533400" y="5026488"/>
            <a:ext cx="6248400" cy="2595867"/>
          </a:xfrm>
          <a:prstGeom prst="rect">
            <a:avLst/>
          </a:prstGeom>
        </p:spPr>
        <p:txBody>
          <a:bodyPr wrap="square" lIns="101881" tIns="50941" rIns="101881" bIns="50941">
            <a:spAutoFit/>
          </a:bodyPr>
          <a:lstStyle/>
          <a:p>
            <a:pPr marL="419980" indent="-419980"/>
            <a:r>
              <a:rPr lang="en-US" sz="1800" b="1" dirty="0" smtClean="0">
                <a:latin typeface="Helvetica" pitchFamily="34" charset="0"/>
                <a:cs typeface="Helvetica" pitchFamily="34" charset="0"/>
              </a:rPr>
              <a:t>14. </a:t>
            </a:r>
            <a:r>
              <a:rPr lang="en-US" sz="1800" b="1" dirty="0" smtClean="0">
                <a:latin typeface="Helvetica" pitchFamily="34" charset="0"/>
              </a:rPr>
              <a:t>What </a:t>
            </a:r>
            <a:r>
              <a:rPr lang="en-US" sz="1800" b="1" dirty="0">
                <a:latin typeface="Helvetica" pitchFamily="34" charset="0"/>
              </a:rPr>
              <a:t>can you learn about bald eagles by looking </a:t>
            </a:r>
            <a:r>
              <a:rPr lang="en-US" sz="1800" b="1" dirty="0" smtClean="0">
                <a:latin typeface="Helvetica" pitchFamily="34" charset="0"/>
              </a:rPr>
              <a:t>     at </a:t>
            </a:r>
            <a:r>
              <a:rPr lang="en-US" sz="1800" b="1" dirty="0">
                <a:latin typeface="Helvetica" pitchFamily="34" charset="0"/>
              </a:rPr>
              <a:t>the photographs in </a:t>
            </a:r>
            <a:r>
              <a:rPr lang="en-US" sz="1800" b="1" dirty="0" smtClean="0">
                <a:latin typeface="Helvetica" pitchFamily="34" charset="0"/>
              </a:rPr>
              <a:t>both passages? </a:t>
            </a:r>
          </a:p>
          <a:p>
            <a:pPr marL="419980" indent="-419980"/>
            <a:r>
              <a:rPr lang="en-US" sz="1800" b="1" dirty="0" smtClean="0">
                <a:latin typeface="Helvetica" pitchFamily="34" charset="0"/>
              </a:rPr>
              <a:t> </a:t>
            </a:r>
            <a:endParaRPr lang="en-US" sz="1800" dirty="0">
              <a:latin typeface="Helvetica" pitchFamily="34" charset="0"/>
              <a:cs typeface="Helvetica" pitchFamily="34" charset="0"/>
            </a:endParaRPr>
          </a:p>
          <a:p>
            <a:pPr marL="844979" indent="-361417">
              <a:buFont typeface="+mj-lt"/>
              <a:buAutoNum type="alphaUcPeriod"/>
            </a:pPr>
            <a:r>
              <a:rPr lang="en-US" sz="1800" dirty="0" smtClean="0">
                <a:latin typeface="Helvetica" pitchFamily="34" charset="0"/>
                <a:cs typeface="Helvetica" pitchFamily="34" charset="0"/>
              </a:rPr>
              <a:t>They </a:t>
            </a:r>
            <a:r>
              <a:rPr lang="en-US" sz="1800" dirty="0">
                <a:latin typeface="Helvetica" pitchFamily="34" charset="0"/>
                <a:cs typeface="Helvetica" pitchFamily="34" charset="0"/>
              </a:rPr>
              <a:t>have a white head and beak</a:t>
            </a:r>
            <a:endParaRPr lang="en-US" sz="1800" dirty="0" smtClean="0">
              <a:latin typeface="Helvetica" pitchFamily="34" charset="0"/>
              <a:cs typeface="Helvetica" pitchFamily="34" charset="0"/>
            </a:endParaRPr>
          </a:p>
          <a:p>
            <a:pPr marL="844979" indent="-361417">
              <a:buFont typeface="+mj-lt"/>
              <a:buAutoNum type="alphaUcPeriod"/>
            </a:pPr>
            <a:endParaRPr lang="en-US" sz="1800" dirty="0">
              <a:latin typeface="Helvetica" pitchFamily="34" charset="0"/>
              <a:cs typeface="Helvetica" pitchFamily="34" charset="0"/>
            </a:endParaRPr>
          </a:p>
          <a:p>
            <a:pPr marL="844979" indent="-361417">
              <a:buFont typeface="+mj-lt"/>
              <a:buAutoNum type="alphaUcPeriod"/>
            </a:pPr>
            <a:r>
              <a:rPr lang="en-US" sz="1800" dirty="0">
                <a:latin typeface="Helvetica" pitchFamily="34" charset="0"/>
                <a:cs typeface="Helvetica" pitchFamily="34" charset="0"/>
              </a:rPr>
              <a:t>They used to be in danger. </a:t>
            </a:r>
            <a:endParaRPr lang="en-US" sz="1800" dirty="0" smtClean="0">
              <a:latin typeface="Helvetica" pitchFamily="34" charset="0"/>
              <a:cs typeface="Helvetica" pitchFamily="34" charset="0"/>
            </a:endParaRPr>
          </a:p>
          <a:p>
            <a:pPr marL="844979" indent="-361417">
              <a:buFont typeface="+mj-lt"/>
              <a:buAutoNum type="alphaUcPeriod"/>
            </a:pPr>
            <a:endParaRPr lang="en-US" sz="1800" dirty="0">
              <a:latin typeface="Helvetica" pitchFamily="34" charset="0"/>
              <a:cs typeface="Helvetica" pitchFamily="34" charset="0"/>
            </a:endParaRPr>
          </a:p>
          <a:p>
            <a:pPr marL="844979" indent="-361417">
              <a:buFont typeface="+mj-lt"/>
              <a:buAutoNum type="alphaUcPeriod"/>
            </a:pPr>
            <a:r>
              <a:rPr lang="en-US" sz="1800" dirty="0">
                <a:latin typeface="Helvetica" pitchFamily="34" charset="0"/>
                <a:cs typeface="Helvetica" pitchFamily="34" charset="0"/>
              </a:rPr>
              <a:t>Now there are more eagles</a:t>
            </a:r>
            <a:r>
              <a:rPr lang="en-US" sz="1800" dirty="0" smtClean="0">
                <a:latin typeface="Helvetica" pitchFamily="34" charset="0"/>
                <a:cs typeface="Helvetica" pitchFamily="34" charset="0"/>
              </a:rPr>
              <a:t>.</a:t>
            </a:r>
          </a:p>
          <a:p>
            <a:pPr marL="844979" indent="-361417">
              <a:buFont typeface="+mj-lt"/>
              <a:buAutoNum type="alphaUcPeriod"/>
            </a:pPr>
            <a:endParaRPr lang="en-US" sz="18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cxnSp>
        <p:nvCxnSpPr>
          <p:cNvPr id="10" name="Straight Connector 9"/>
          <p:cNvCxnSpPr/>
          <p:nvPr/>
        </p:nvCxnSpPr>
        <p:spPr>
          <a:xfrm>
            <a:off x="385996" y="4309137"/>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024760" y="181697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1024760" y="235083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832132" y="584944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796160" y="6462921"/>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796160" y="6997259"/>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900330" y="3970150"/>
            <a:ext cx="2057400" cy="784830"/>
          </a:xfrm>
          <a:prstGeom prst="rect">
            <a:avLst/>
          </a:prstGeom>
          <a:solidFill>
            <a:schemeClr val="bg2"/>
          </a:solidFill>
        </p:spPr>
        <p:txBody>
          <a:bodyPr wrap="square">
            <a:spAutoFit/>
          </a:bodyPr>
          <a:lstStyle/>
          <a:p>
            <a:r>
              <a:rPr lang="en-US" sz="900" dirty="0" smtClean="0"/>
              <a:t>RI.1.9</a:t>
            </a:r>
            <a:r>
              <a:rPr lang="en-US" sz="900" dirty="0"/>
              <a:t/>
            </a:r>
            <a:br>
              <a:rPr lang="en-US" sz="900" dirty="0"/>
            </a:br>
            <a:r>
              <a:rPr lang="en-US" sz="900" dirty="0"/>
              <a:t>Identify basic similarities in and differences between two texts on the same topic (e.g., in illustrations, descriptions, or procedures).</a:t>
            </a:r>
          </a:p>
        </p:txBody>
      </p:sp>
      <p:sp>
        <p:nvSpPr>
          <p:cNvPr id="15" name="Oval 14"/>
          <p:cNvSpPr/>
          <p:nvPr/>
        </p:nvSpPr>
        <p:spPr>
          <a:xfrm>
            <a:off x="1033144" y="284964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5983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0012626"/>
              </p:ext>
            </p:extLst>
          </p:nvPr>
        </p:nvGraphicFramePr>
        <p:xfrm>
          <a:off x="381000" y="533400"/>
          <a:ext cx="6553200" cy="5059680"/>
        </p:xfrm>
        <a:graphic>
          <a:graphicData uri="http://schemas.openxmlformats.org/drawingml/2006/table">
            <a:tbl>
              <a:tblPr firstRow="1" bandRow="1">
                <a:tableStyleId>{5C22544A-7EE6-4342-B048-85BDC9FD1C3A}</a:tableStyleId>
              </a:tblPr>
              <a:tblGrid>
                <a:gridCol w="6553200"/>
              </a:tblGrid>
              <a:tr h="370840">
                <a:tc>
                  <a:txBody>
                    <a:bodyPr/>
                    <a:lstStyle/>
                    <a:p>
                      <a:pPr marL="398435" marR="0" lvl="0" indent="-398435" algn="l" defTabSz="966612"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15. Choose one American symbol.  Tell one thing you learned about it from the text, and one thing you learned about it from the photograph.  </a:t>
                      </a:r>
                      <a:r>
                        <a:rPr lang="en-US" sz="1200" b="1" dirty="0" smtClean="0">
                          <a:solidFill>
                            <a:schemeClr val="tx1"/>
                          </a:solidFill>
                        </a:rPr>
                        <a:t>RI.1.6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195605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graphicFrame>
        <p:nvGraphicFramePr>
          <p:cNvPr id="28" name="Table 27"/>
          <p:cNvGraphicFramePr>
            <a:graphicFrameLocks noGrp="1"/>
          </p:cNvGraphicFramePr>
          <p:nvPr>
            <p:extLst>
              <p:ext uri="{D42A27DB-BD31-4B8C-83A1-F6EECF244321}">
                <p14:modId xmlns:p14="http://schemas.microsoft.com/office/powerpoint/2010/main" val="1351308627"/>
              </p:ext>
            </p:extLst>
          </p:nvPr>
        </p:nvGraphicFramePr>
        <p:xfrm>
          <a:off x="228600" y="457200"/>
          <a:ext cx="6781800" cy="4221483"/>
        </p:xfrm>
        <a:graphic>
          <a:graphicData uri="http://schemas.openxmlformats.org/drawingml/2006/table">
            <a:tbl>
              <a:tblPr firstRow="1" bandRow="1">
                <a:tableStyleId>{5940675A-B579-460E-94D1-54222C63F5DA}</a:tableStyleId>
              </a:tblPr>
              <a:tblGrid>
                <a:gridCol w="6781800"/>
              </a:tblGrid>
              <a:tr h="304800">
                <a:tc>
                  <a:txBody>
                    <a:bodyPr/>
                    <a:lstStyle/>
                    <a:p>
                      <a:pPr marL="568325" lvl="0" indent="-450850" defTabSz="914400" fontAlgn="base">
                        <a:spcBef>
                          <a:spcPct val="0"/>
                        </a:spcBef>
                        <a:spcAft>
                          <a:spcPct val="0"/>
                        </a:spcAft>
                        <a:buNone/>
                      </a:pPr>
                      <a:r>
                        <a:rPr kumimoji="0" lang="en-US" sz="1900" b="1" i="0" u="none"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rPr>
                        <a:t>16.  </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Why are there more bald eagles now than there were before?  Use information from both passages.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RI.1.9</a:t>
                      </a:r>
                      <a:endParaRPr lang="en-US" sz="1800" i="1"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70283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750747338"/>
              </p:ext>
            </p:extLst>
          </p:nvPr>
        </p:nvGraphicFramePr>
        <p:xfrm>
          <a:off x="304800" y="499872"/>
          <a:ext cx="6629400" cy="6370736"/>
        </p:xfrm>
        <a:graphic>
          <a:graphicData uri="http://schemas.openxmlformats.org/drawingml/2006/table">
            <a:tbl>
              <a:tblPr firstRow="1" bandRow="1">
                <a:tableStyleId>{5940675A-B579-460E-94D1-54222C63F5DA}</a:tableStyleId>
              </a:tblPr>
              <a:tblGrid>
                <a:gridCol w="6629400"/>
              </a:tblGrid>
              <a:tr h="1908464">
                <a:tc>
                  <a:txBody>
                    <a:bodyPr/>
                    <a:lstStyle/>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n-US" sz="1600" b="1" dirty="0" smtClean="0">
                          <a:solidFill>
                            <a:schemeClr val="tx1"/>
                          </a:solidFill>
                        </a:rPr>
                        <a:t>17.  Read the end of the story</a:t>
                      </a:r>
                      <a:r>
                        <a:rPr lang="en-US" sz="1600" b="1" baseline="0" dirty="0" smtClean="0">
                          <a:solidFill>
                            <a:schemeClr val="tx1"/>
                          </a:solidFill>
                        </a:rPr>
                        <a:t> </a:t>
                      </a:r>
                      <a:r>
                        <a:rPr lang="en-US" sz="1600" b="1" i="1" u="sng" baseline="0" dirty="0" smtClean="0">
                          <a:solidFill>
                            <a:schemeClr val="tx1"/>
                          </a:solidFill>
                        </a:rPr>
                        <a:t>The Fun Day</a:t>
                      </a:r>
                      <a:r>
                        <a:rPr lang="en-US" sz="1600" b="1" baseline="0" dirty="0" smtClean="0">
                          <a:solidFill>
                            <a:schemeClr val="tx1"/>
                          </a:solidFill>
                        </a:rPr>
                        <a:t>.  The first part of the story is missing.  Write the first part of the story.</a:t>
                      </a:r>
                      <a:endParaRPr lang="en-US" sz="1600" b="1"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600" b="1" i="0" u="sng" kern="1200" dirty="0" smtClean="0">
                        <a:solidFill>
                          <a:schemeClr val="tx1"/>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600" b="1" i="0" u="sng" kern="1200" dirty="0" smtClean="0">
                          <a:solidFill>
                            <a:schemeClr val="tx1"/>
                          </a:solidFill>
                          <a:effectLst/>
                          <a:latin typeface="+mn-lt"/>
                          <a:ea typeface="Times New Roman"/>
                          <a:cs typeface="Times New Roman"/>
                        </a:rPr>
                        <a:t>The Fun Day</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800" b="1" i="0" kern="1200" dirty="0" smtClean="0">
                          <a:solidFill>
                            <a:schemeClr val="tx1"/>
                          </a:solidFill>
                          <a:effectLst/>
                          <a:latin typeface="+mn-lt"/>
                          <a:ea typeface="Times New Roman"/>
                          <a:cs typeface="Times New Roman"/>
                        </a:rPr>
                        <a:t>       </a:t>
                      </a:r>
                    </a:p>
                    <a:p>
                      <a:pPr marL="288925" marR="0" indent="-288925" algn="l" defTabSz="1018809" rtl="0" eaLnBrk="1" fontAlgn="auto" latinLnBrk="0" hangingPunct="1">
                        <a:lnSpc>
                          <a:spcPct val="100000"/>
                        </a:lnSpc>
                        <a:spcBef>
                          <a:spcPts val="0"/>
                        </a:spcBef>
                        <a:spcAft>
                          <a:spcPts val="0"/>
                        </a:spcAft>
                        <a:buClrTx/>
                        <a:buSzTx/>
                        <a:buFont typeface="+mj-lt"/>
                        <a:buNone/>
                        <a:tabLst/>
                        <a:defRPr/>
                      </a:pPr>
                      <a:r>
                        <a:rPr lang="en-US" sz="1600" b="0" i="0" kern="1200" dirty="0" smtClean="0">
                          <a:solidFill>
                            <a:schemeClr val="tx1"/>
                          </a:solidFill>
                          <a:effectLst/>
                          <a:latin typeface="+mn-lt"/>
                          <a:ea typeface="Times New Roman"/>
                          <a:cs typeface="Times New Roman"/>
                        </a:rPr>
                        <a:t> </a:t>
                      </a:r>
                      <a:endParaRPr lang="en-US" sz="1000" b="1" i="1" dirty="0" smtClean="0">
                        <a:solidFill>
                          <a:schemeClr val="tx1"/>
                        </a:solidFill>
                        <a:latin typeface="+mn-lt"/>
                        <a:cs typeface="Helvetica" pitchFamily="34" charset="0"/>
                      </a:endParaRPr>
                    </a:p>
                    <a:p>
                      <a:pPr marL="288925" marR="0" indent="-288925" algn="l" defTabSz="1018809" rtl="0" eaLnBrk="1" fontAlgn="auto" latinLnBrk="0" hangingPunct="1">
                        <a:lnSpc>
                          <a:spcPct val="100000"/>
                        </a:lnSpc>
                        <a:spcBef>
                          <a:spcPts val="0"/>
                        </a:spcBef>
                        <a:spcAft>
                          <a:spcPts val="0"/>
                        </a:spcAft>
                        <a:buClrTx/>
                        <a:buSzTx/>
                        <a:buFont typeface="+mj-lt"/>
                        <a:buNone/>
                        <a:tabLst/>
                        <a:defRPr/>
                      </a:pPr>
                      <a:r>
                        <a:rPr lang="en-US" sz="1000" b="1" i="1" dirty="0" smtClean="0">
                          <a:solidFill>
                            <a:schemeClr val="tx1"/>
                          </a:solidFill>
                          <a:latin typeface="+mn-lt"/>
                          <a:cs typeface="Helvetica" pitchFamily="34" charset="0"/>
                        </a:rPr>
                        <a:t>                                                         </a:t>
                      </a:r>
                      <a:r>
                        <a:rPr lang="en-US" sz="1600" b="1" baseline="0" dirty="0" smtClean="0">
                          <a:solidFill>
                            <a:schemeClr val="tx1"/>
                          </a:solidFill>
                        </a:rPr>
                        <a:t>Write the first part of the story here.</a:t>
                      </a:r>
                    </a:p>
                    <a:p>
                      <a:pPr marL="0" marR="0" indent="0" algn="r" defTabSz="1018809" rtl="0" eaLnBrk="1" fontAlgn="auto" latinLnBrk="0" hangingPunct="1">
                        <a:lnSpc>
                          <a:spcPct val="100000"/>
                        </a:lnSpc>
                        <a:spcBef>
                          <a:spcPts val="0"/>
                        </a:spcBef>
                        <a:spcAft>
                          <a:spcPts val="0"/>
                        </a:spcAft>
                        <a:buClrTx/>
                        <a:buSzTx/>
                        <a:buFont typeface="+mj-lt"/>
                        <a:buNone/>
                        <a:tabLst/>
                        <a:defRPr/>
                      </a:pPr>
                      <a:endParaRPr lang="en-US" sz="1000" b="1" baseline="0" dirty="0" smtClean="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664">
                <a:tc>
                  <a:txBody>
                    <a:bodyPr/>
                    <a:lstStyle/>
                    <a:p>
                      <a:endParaRPr lang="en-US" sz="1400" dirty="0" smtClean="0">
                        <a:solidFill>
                          <a:schemeClr val="tx1"/>
                        </a:solidFill>
                      </a:endParaRPr>
                    </a:p>
                    <a:p>
                      <a:endParaRPr lang="en-US" sz="1400" dirty="0" smtClean="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08">
                <a:tc>
                  <a:txBody>
                    <a:bodyPr/>
                    <a:lstStyle/>
                    <a:p>
                      <a:endParaRPr lang="en-US" sz="1400" dirty="0" smtClean="0">
                        <a:solidFill>
                          <a:schemeClr val="tx1"/>
                        </a:solidFill>
                      </a:endParaRPr>
                    </a:p>
                    <a:p>
                      <a:endParaRPr lang="en-US" sz="14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752">
                <a:tc>
                  <a:txBody>
                    <a:bodyPr/>
                    <a:lstStyle/>
                    <a:p>
                      <a:endParaRPr lang="en-US" sz="1400" dirty="0" smtClean="0">
                        <a:solidFill>
                          <a:schemeClr val="tx1"/>
                        </a:solidFill>
                      </a:endParaRPr>
                    </a:p>
                    <a:p>
                      <a:endParaRPr lang="en-US" sz="14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696">
                <a:tc>
                  <a:txBody>
                    <a:bodyPr/>
                    <a:lstStyle/>
                    <a:p>
                      <a:endParaRPr lang="en-US" sz="1400" dirty="0" smtClean="0">
                        <a:solidFill>
                          <a:schemeClr val="tx1"/>
                        </a:solidFill>
                      </a:endParaRPr>
                    </a:p>
                    <a:p>
                      <a:endParaRPr lang="en-US" sz="14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endParaRPr lang="en-US" sz="1400" dirty="0" smtClean="0">
                        <a:solidFill>
                          <a:schemeClr val="tx1"/>
                        </a:solidFill>
                      </a:endParaRPr>
                    </a:p>
                    <a:p>
                      <a:endParaRPr lang="en-US" sz="14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400" dirty="0" smtClean="0">
                        <a:solidFill>
                          <a:schemeClr val="tx1"/>
                        </a:solidFill>
                      </a:endParaRPr>
                    </a:p>
                    <a:p>
                      <a:endParaRPr lang="en-US" sz="14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Times New Roman"/>
                          <a:cs typeface="Times New Roman"/>
                        </a:rPr>
                        <a:t>Later, I was sad when it was time for the trip to end and it was time for my family to go home. But, I had a lot of great pictures to show my teacher. I can’t wait to share what I learned about America.</a:t>
                      </a:r>
                      <a:endParaRPr kumimoji="0" lang="en-US" sz="1900" b="0" i="0" u="none" strike="noStrike" kern="1200" cap="none" spc="0" normalizeH="0" baseline="0" noProof="0" dirty="0" smtClean="0">
                        <a:ln>
                          <a:noFill/>
                        </a:ln>
                        <a:solidFill>
                          <a:prstClr val="black"/>
                        </a:solidFill>
                        <a:effectLst/>
                        <a:uLnTx/>
                        <a:uFillTx/>
                        <a:latin typeface="+mn-lt"/>
                        <a:ea typeface="+mn-ea"/>
                        <a:cs typeface="+mn-cs"/>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sp>
        <p:nvSpPr>
          <p:cNvPr id="3" name="AutoShape 2" descr="Image result for hungry robin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62489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85800"/>
            <a:ext cx="6122481" cy="4292582"/>
          </a:xfrm>
          <a:prstGeom prst="rect">
            <a:avLst/>
          </a:prstGeom>
          <a:noFill/>
        </p:spPr>
        <p:txBody>
          <a:bodyPr wrap="square" lIns="96643" tIns="48322" rIns="96643" bIns="48322">
            <a:spAutoFit/>
          </a:bodyPr>
          <a:lstStyle/>
          <a:p>
            <a:pPr marL="379527" indent="-379527"/>
            <a:r>
              <a:rPr lang="en-US" sz="1600" b="1" dirty="0">
                <a:latin typeface="Helvetica" panose="020B0604020202020204" pitchFamily="34" charset="0"/>
                <a:ea typeface="Times New Roman"/>
                <a:cs typeface="Helvetica" panose="020B0604020202020204" pitchFamily="34" charset="0"/>
              </a:rPr>
              <a:t> 18. </a:t>
            </a:r>
            <a:r>
              <a:rPr lang="en-US" sz="1600" b="1" dirty="0" smtClean="0">
                <a:latin typeface="Helvetica" panose="020B0604020202020204" pitchFamily="34" charset="0"/>
                <a:ea typeface="Times New Roman"/>
                <a:cs typeface="Helvetica" panose="020B0604020202020204" pitchFamily="34" charset="0"/>
              </a:rPr>
              <a:t>Read the paragraph a student wrote about bald eagles.</a:t>
            </a:r>
          </a:p>
          <a:p>
            <a:pPr marL="379527" indent="-379527"/>
            <a:endParaRPr lang="en-US" sz="900" i="1" dirty="0">
              <a:latin typeface="Helvetica" panose="020B0604020202020204" pitchFamily="34" charset="0"/>
              <a:ea typeface="Times New Roman"/>
              <a:cs typeface="Helvetica" panose="020B0604020202020204" pitchFamily="34" charset="0"/>
            </a:endParaRPr>
          </a:p>
          <a:p>
            <a:pPr marL="379527" indent="-379527" algn="r"/>
            <a:r>
              <a:rPr lang="en-US" sz="900" i="1" dirty="0" smtClean="0">
                <a:latin typeface="Helvetica" panose="020B0604020202020204" pitchFamily="34" charset="0"/>
                <a:cs typeface="Helvetica" panose="020B0604020202020204" pitchFamily="34" charset="0"/>
              </a:rPr>
              <a:t>Revising </a:t>
            </a:r>
            <a:r>
              <a:rPr lang="en-US" sz="900" i="1" dirty="0">
                <a:latin typeface="Helvetica" panose="020B0604020202020204" pitchFamily="34" charset="0"/>
                <a:cs typeface="Helvetica" panose="020B0604020202020204" pitchFamily="34" charset="0"/>
              </a:rPr>
              <a:t>a </a:t>
            </a:r>
            <a:r>
              <a:rPr lang="en-US" sz="900" i="1" dirty="0" smtClean="0">
                <a:latin typeface="Helvetica" panose="020B0604020202020204" pitchFamily="34" charset="0"/>
                <a:cs typeface="Helvetica" panose="020B0604020202020204" pitchFamily="34" charset="0"/>
              </a:rPr>
              <a:t>text W.1.1b state an opinion 1b</a:t>
            </a:r>
          </a:p>
          <a:p>
            <a:pPr marL="379527" indent="-379527" algn="r"/>
            <a:endParaRPr lang="en-US" sz="900" b="1" dirty="0">
              <a:latin typeface="Helvetica" panose="020B0604020202020204" pitchFamily="34" charset="0"/>
              <a:cs typeface="Helvetica" panose="020B0604020202020204" pitchFamily="34" charset="0"/>
            </a:endParaRPr>
          </a:p>
          <a:p>
            <a:pPr marL="287338" indent="-287338"/>
            <a:r>
              <a:rPr lang="en-US" sz="1600" dirty="0" smtClean="0">
                <a:latin typeface="Helvetica" panose="020B0604020202020204" pitchFamily="34" charset="0"/>
                <a:cs typeface="Helvetica" panose="020B0604020202020204" pitchFamily="34" charset="0"/>
              </a:rPr>
              <a:t>     </a:t>
            </a:r>
          </a:p>
          <a:p>
            <a:pPr marL="403225" indent="-403225"/>
            <a:r>
              <a:rPr lang="en-US" sz="1600" dirty="0" smtClean="0">
                <a:latin typeface="Helvetica" panose="020B0604020202020204" pitchFamily="34" charset="0"/>
                <a:cs typeface="Helvetica" panose="020B0604020202020204" pitchFamily="34" charset="0"/>
              </a:rPr>
              <a:t>       They are a symbol </a:t>
            </a:r>
            <a:r>
              <a:rPr lang="en-US" sz="1600" dirty="0">
                <a:latin typeface="Helvetica" panose="020B0604020202020204" pitchFamily="34" charset="0"/>
                <a:cs typeface="Helvetica" panose="020B0604020202020204" pitchFamily="34" charset="0"/>
              </a:rPr>
              <a:t>of our </a:t>
            </a:r>
            <a:r>
              <a:rPr lang="en-US" sz="1600" dirty="0" smtClean="0">
                <a:latin typeface="Helvetica" panose="020B0604020202020204" pitchFamily="34" charset="0"/>
                <a:cs typeface="Helvetica" panose="020B0604020202020204" pitchFamily="34" charset="0"/>
              </a:rPr>
              <a:t>nation. They used to be in danger.  Many had even been killed by hunters. Now there are laws </a:t>
            </a:r>
          </a:p>
          <a:p>
            <a:pPr marL="403225" indent="-403225"/>
            <a:r>
              <a:rPr lang="en-US" sz="1600" dirty="0">
                <a:latin typeface="Helvetica" panose="020B0604020202020204" pitchFamily="34" charset="0"/>
                <a:cs typeface="Helvetica" panose="020B0604020202020204" pitchFamily="34" charset="0"/>
              </a:rPr>
              <a:t> </a:t>
            </a:r>
            <a:r>
              <a:rPr lang="en-US" sz="1600" dirty="0" smtClean="0">
                <a:latin typeface="Helvetica" panose="020B0604020202020204" pitchFamily="34" charset="0"/>
                <a:cs typeface="Helvetica" panose="020B0604020202020204" pitchFamily="34" charset="0"/>
              </a:rPr>
              <a:t>      to make sure that bald eagles will always be safe.</a:t>
            </a:r>
          </a:p>
          <a:p>
            <a:pPr>
              <a:lnSpc>
                <a:spcPct val="115000"/>
              </a:lnSpc>
            </a:pPr>
            <a:endParaRPr lang="en-US" sz="1600" b="1" dirty="0">
              <a:latin typeface="Helvetica" panose="020B0604020202020204" pitchFamily="34" charset="0"/>
              <a:ea typeface="Times New Roman"/>
              <a:cs typeface="Helvetica" panose="020B0604020202020204" pitchFamily="34" charset="0"/>
            </a:endParaRPr>
          </a:p>
          <a:p>
            <a:pPr marL="231775">
              <a:lnSpc>
                <a:spcPct val="115000"/>
              </a:lnSpc>
            </a:pPr>
            <a:r>
              <a:rPr lang="en-US" sz="1600" b="1" dirty="0" smtClean="0">
                <a:latin typeface="Helvetica" panose="020B0604020202020204" pitchFamily="34" charset="0"/>
                <a:ea typeface="Times New Roman"/>
                <a:cs typeface="Helvetica" panose="020B0604020202020204" pitchFamily="34" charset="0"/>
              </a:rPr>
              <a:t>Which sentence could begin the paragraph that tells the student’s opinion about bald eagles?</a:t>
            </a:r>
          </a:p>
          <a:p>
            <a:pPr marL="231775">
              <a:lnSpc>
                <a:spcPct val="115000"/>
              </a:lnSpc>
            </a:pPr>
            <a:endParaRPr lang="en-US" sz="1600" b="1"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a:pPr>
            <a:r>
              <a:rPr lang="en-US" sz="1600" dirty="0" smtClean="0">
                <a:latin typeface="Helvetica" panose="020B0604020202020204" pitchFamily="34" charset="0"/>
                <a:ea typeface="Times New Roman"/>
                <a:cs typeface="Helvetica" panose="020B0604020202020204" pitchFamily="34" charset="0"/>
              </a:rPr>
              <a:t>Bald eagles hunt for food.</a:t>
            </a: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a:pP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Bald eagles are very special.</a:t>
            </a: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r>
              <a:rPr lang="en-US" sz="1600" dirty="0">
                <a:latin typeface="Helvetica" panose="020B0604020202020204" pitchFamily="34" charset="0"/>
                <a:ea typeface="Times New Roman"/>
                <a:cs typeface="Helvetica" panose="020B0604020202020204" pitchFamily="34" charset="0"/>
              </a:rPr>
              <a:t>I am glad that </a:t>
            </a:r>
            <a:r>
              <a:rPr lang="en-US" sz="1600" dirty="0" smtClean="0">
                <a:latin typeface="Helvetica" panose="020B0604020202020204" pitchFamily="34" charset="0"/>
                <a:ea typeface="Times New Roman"/>
                <a:cs typeface="Helvetica" panose="020B0604020202020204" pitchFamily="34" charset="0"/>
              </a:rPr>
              <a:t>bald eagles are </a:t>
            </a:r>
            <a:r>
              <a:rPr lang="en-US" sz="1600" dirty="0">
                <a:latin typeface="Helvetica" panose="020B0604020202020204" pitchFamily="34" charset="0"/>
                <a:ea typeface="Times New Roman"/>
                <a:cs typeface="Helvetica" panose="020B0604020202020204" pitchFamily="34" charset="0"/>
              </a:rPr>
              <a:t>now </a:t>
            </a:r>
            <a:r>
              <a:rPr lang="en-US" sz="1600" dirty="0" smtClean="0">
                <a:latin typeface="Helvetica" panose="020B0604020202020204" pitchFamily="34" charset="0"/>
                <a:ea typeface="Times New Roman"/>
                <a:cs typeface="Helvetica" panose="020B0604020202020204" pitchFamily="34" charset="0"/>
              </a:rPr>
              <a:t>safe. </a:t>
            </a:r>
            <a:endParaRPr lang="en-US" sz="1600" dirty="0">
              <a:latin typeface="Helvetica" panose="020B0604020202020204" pitchFamily="34" charset="0"/>
              <a:ea typeface="Times New Roman"/>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sp>
        <p:nvSpPr>
          <p:cNvPr id="3" name="Rectangle 2"/>
          <p:cNvSpPr/>
          <p:nvPr/>
        </p:nvSpPr>
        <p:spPr>
          <a:xfrm>
            <a:off x="685800" y="1524000"/>
            <a:ext cx="5943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85800" y="348549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85800" y="405409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85800" y="459524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9918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sp>
        <p:nvSpPr>
          <p:cNvPr id="25" name="TextBox 24"/>
          <p:cNvSpPr txBox="1"/>
          <p:nvPr/>
        </p:nvSpPr>
        <p:spPr>
          <a:xfrm>
            <a:off x="658405" y="457200"/>
            <a:ext cx="5918622" cy="3600986"/>
          </a:xfrm>
          <a:prstGeom prst="rect">
            <a:avLst/>
          </a:prstGeom>
          <a:noFill/>
        </p:spPr>
        <p:txBody>
          <a:bodyPr wrap="square" rtlCol="0">
            <a:spAutoFit/>
          </a:bodyPr>
          <a:lstStyle/>
          <a:p>
            <a:pPr marL="342900" indent="-342900">
              <a:buAutoNum type="arabicPeriod" startAt="19"/>
            </a:pPr>
            <a:r>
              <a:rPr lang="en-US" sz="1600" b="1" dirty="0">
                <a:latin typeface="Helvetica" pitchFamily="34" charset="0"/>
              </a:rPr>
              <a:t> </a:t>
            </a:r>
            <a:r>
              <a:rPr lang="en-US" sz="1600" b="1" dirty="0" smtClean="0">
                <a:latin typeface="Helvetica" pitchFamily="34" charset="0"/>
              </a:rPr>
              <a:t>Read the two sentences.</a:t>
            </a:r>
          </a:p>
          <a:p>
            <a:pPr marL="342900" indent="-342900">
              <a:buAutoNum type="arabicPeriod" startAt="19"/>
            </a:pPr>
            <a:endParaRPr lang="en-US" sz="1600" b="1" dirty="0" smtClean="0">
              <a:latin typeface="Helvetica" pitchFamily="34" charset="0"/>
            </a:endParaRPr>
          </a:p>
          <a:p>
            <a:pPr algn="ctr"/>
            <a:r>
              <a:rPr lang="en-US" sz="1600" dirty="0">
                <a:latin typeface="Helvetica" pitchFamily="34" charset="0"/>
              </a:rPr>
              <a:t> </a:t>
            </a:r>
            <a:r>
              <a:rPr lang="en-US" sz="1600" dirty="0" smtClean="0">
                <a:latin typeface="Helvetica" pitchFamily="34" charset="0"/>
              </a:rPr>
              <a:t>     The statue is big.     The statue is on an island. </a:t>
            </a:r>
            <a:endParaRPr lang="en-US" sz="1600" b="1" i="1" dirty="0" smtClean="0">
              <a:latin typeface="Helvetica" pitchFamily="34" charset="0"/>
            </a:endParaRPr>
          </a:p>
          <a:p>
            <a:pPr marL="342900" indent="-342900">
              <a:buAutoNum type="arabicPeriod" startAt="19"/>
            </a:pPr>
            <a:endParaRPr lang="en-US" sz="1600" b="1" i="1" u="sng" dirty="0">
              <a:latin typeface="Helvetica" pitchFamily="34" charset="0"/>
            </a:endParaRPr>
          </a:p>
          <a:p>
            <a:pPr marL="461963" indent="-461963" algn="r"/>
            <a:r>
              <a:rPr lang="en-US" sz="900" b="1" i="1" dirty="0" smtClean="0">
                <a:latin typeface="Helvetica" pitchFamily="34" charset="0"/>
              </a:rPr>
              <a:t>Language and Vocabulary L.1.6  Lang. Use  - Conjunctions, Target 8</a:t>
            </a:r>
          </a:p>
          <a:p>
            <a:pPr marL="461963" indent="-461963" algn="r"/>
            <a:endParaRPr lang="en-US" sz="900" b="1" i="1" dirty="0">
              <a:latin typeface="Helvetica" pitchFamily="34" charset="0"/>
            </a:endParaRPr>
          </a:p>
          <a:p>
            <a:pPr marL="284163" lvl="0"/>
            <a:r>
              <a:rPr lang="en-US" sz="1600" b="1" dirty="0" smtClean="0">
                <a:latin typeface="Helvetica" pitchFamily="34" charset="0"/>
              </a:rPr>
              <a:t>What </a:t>
            </a:r>
            <a:r>
              <a:rPr lang="en-US" sz="1600" b="1" dirty="0">
                <a:latin typeface="Helvetica" pitchFamily="34" charset="0"/>
              </a:rPr>
              <a:t>is the best way to join these two sentences   </a:t>
            </a:r>
            <a:r>
              <a:rPr lang="en-US" sz="1600" b="1" dirty="0" smtClean="0">
                <a:latin typeface="Helvetica" pitchFamily="34" charset="0"/>
              </a:rPr>
              <a:t> together</a:t>
            </a:r>
            <a:r>
              <a:rPr lang="en-US" sz="1600" b="1" dirty="0">
                <a:latin typeface="Helvetica" pitchFamily="34" charset="0"/>
              </a:rPr>
              <a:t>?</a:t>
            </a:r>
          </a:p>
          <a:p>
            <a:pPr marL="461963" indent="-461963"/>
            <a:endParaRPr lang="en-US" sz="1600" b="1" dirty="0" smtClean="0">
              <a:latin typeface="Helvetica" pitchFamily="34" charset="0"/>
            </a:endParaRPr>
          </a:p>
          <a:p>
            <a:endParaRPr lang="en-US" sz="500" b="1" dirty="0">
              <a:latin typeface="Helvetica" pitchFamily="34" charset="0"/>
            </a:endParaRPr>
          </a:p>
          <a:p>
            <a:pPr marL="741363" indent="-342900">
              <a:buFont typeface="+mj-lt"/>
              <a:buAutoNum type="alphaUcPeriod"/>
            </a:pPr>
            <a:r>
              <a:rPr lang="en-US" sz="1600" dirty="0" smtClean="0">
                <a:latin typeface="Helvetica" pitchFamily="34" charset="0"/>
              </a:rPr>
              <a:t>The statue is big </a:t>
            </a:r>
            <a:r>
              <a:rPr lang="en-US" sz="1600" u="sng" dirty="0" smtClean="0">
                <a:latin typeface="Helvetica" pitchFamily="34" charset="0"/>
              </a:rPr>
              <a:t>because</a:t>
            </a:r>
            <a:r>
              <a:rPr lang="en-US" sz="1600" dirty="0" smtClean="0">
                <a:latin typeface="Helvetica" pitchFamily="34" charset="0"/>
              </a:rPr>
              <a:t> it is on an island.</a:t>
            </a:r>
          </a:p>
          <a:p>
            <a:pPr marL="627063" indent="-228600">
              <a:buFont typeface="+mj-lt"/>
              <a:buAutoNum type="alphaUcPeriod"/>
            </a:pPr>
            <a:endParaRPr lang="en-US" sz="500" dirty="0">
              <a:latin typeface="Helvetica" pitchFamily="34" charset="0"/>
            </a:endParaRPr>
          </a:p>
          <a:p>
            <a:pPr marL="627063" indent="-228600">
              <a:buFont typeface="+mj-lt"/>
              <a:buAutoNum type="alphaUcPeriod"/>
            </a:pPr>
            <a:endParaRPr lang="en-US" sz="500" dirty="0" smtClean="0">
              <a:latin typeface="Helvetica" pitchFamily="34" charset="0"/>
            </a:endParaRPr>
          </a:p>
          <a:p>
            <a:pPr marL="627063" indent="-228600">
              <a:buFont typeface="+mj-lt"/>
              <a:buAutoNum type="alphaUcPeriod"/>
            </a:pPr>
            <a:endParaRPr lang="en-US" sz="500" dirty="0">
              <a:latin typeface="Helvetica" pitchFamily="34" charset="0"/>
            </a:endParaRPr>
          </a:p>
          <a:p>
            <a:pPr marL="741363" indent="-342900">
              <a:buFont typeface="+mj-lt"/>
              <a:buAutoNum type="alphaUcPeriod"/>
            </a:pPr>
            <a:r>
              <a:rPr lang="en-US" sz="1600" dirty="0" smtClean="0">
                <a:latin typeface="Helvetica" pitchFamily="34" charset="0"/>
              </a:rPr>
              <a:t>The </a:t>
            </a:r>
            <a:r>
              <a:rPr lang="en-US" sz="1600" dirty="0">
                <a:latin typeface="Helvetica" pitchFamily="34" charset="0"/>
              </a:rPr>
              <a:t>statue is big </a:t>
            </a:r>
            <a:r>
              <a:rPr lang="en-US" sz="1600" u="sng" dirty="0" smtClean="0">
                <a:latin typeface="Helvetica" pitchFamily="34" charset="0"/>
              </a:rPr>
              <a:t>so</a:t>
            </a:r>
            <a:r>
              <a:rPr lang="en-US" sz="1600" dirty="0">
                <a:latin typeface="Helvetica" pitchFamily="34" charset="0"/>
              </a:rPr>
              <a:t> it is on an island.</a:t>
            </a:r>
            <a:endParaRPr lang="en-US" sz="1600" dirty="0" smtClean="0">
              <a:latin typeface="Helvetica" pitchFamily="34" charset="0"/>
            </a:endParaRPr>
          </a:p>
          <a:p>
            <a:pPr marL="627063" indent="-228600">
              <a:buFont typeface="+mj-lt"/>
              <a:buAutoNum type="alphaUcPeriod"/>
            </a:pPr>
            <a:endParaRPr lang="en-US" sz="500" dirty="0" smtClean="0">
              <a:latin typeface="Helvetica" pitchFamily="34" charset="0"/>
            </a:endParaRPr>
          </a:p>
          <a:p>
            <a:pPr marL="627063" indent="-228600">
              <a:buFont typeface="+mj-lt"/>
              <a:buAutoNum type="alphaUcPeriod"/>
            </a:pPr>
            <a:endParaRPr lang="en-US" sz="500" dirty="0" smtClean="0">
              <a:latin typeface="Helvetica" pitchFamily="34" charset="0"/>
            </a:endParaRPr>
          </a:p>
          <a:p>
            <a:pPr marL="627063" indent="-228600">
              <a:buFont typeface="+mj-lt"/>
              <a:buAutoNum type="alphaUcPeriod"/>
            </a:pPr>
            <a:endParaRPr lang="en-US" sz="500" dirty="0">
              <a:latin typeface="Helvetica" pitchFamily="34" charset="0"/>
            </a:endParaRPr>
          </a:p>
          <a:p>
            <a:pPr marL="741363" indent="-342900">
              <a:buFont typeface="+mj-lt"/>
              <a:buAutoNum type="alphaUcPeriod"/>
            </a:pPr>
            <a:r>
              <a:rPr lang="en-US" sz="1600" dirty="0" smtClean="0">
                <a:latin typeface="Helvetica" pitchFamily="34" charset="0"/>
              </a:rPr>
              <a:t>The </a:t>
            </a:r>
            <a:r>
              <a:rPr lang="en-US" sz="1600" dirty="0">
                <a:latin typeface="Helvetica" pitchFamily="34" charset="0"/>
              </a:rPr>
              <a:t>statue is big </a:t>
            </a:r>
            <a:r>
              <a:rPr lang="en-US" sz="1600" u="sng" dirty="0" smtClean="0">
                <a:latin typeface="Helvetica" pitchFamily="34" charset="0"/>
              </a:rPr>
              <a:t>and</a:t>
            </a:r>
            <a:r>
              <a:rPr lang="en-US" sz="1600" dirty="0" smtClean="0">
                <a:latin typeface="Helvetica" pitchFamily="34" charset="0"/>
              </a:rPr>
              <a:t> </a:t>
            </a:r>
            <a:r>
              <a:rPr lang="en-US" sz="1600" dirty="0">
                <a:latin typeface="Helvetica" pitchFamily="34" charset="0"/>
              </a:rPr>
              <a:t>it is on an island.</a:t>
            </a:r>
            <a:endParaRPr lang="en-US" sz="1600" dirty="0" smtClean="0">
              <a:latin typeface="Helvetica" pitchFamily="34" charset="0"/>
            </a:endParaRPr>
          </a:p>
          <a:p>
            <a:pPr marL="627063" indent="-228600">
              <a:buFont typeface="+mj-lt"/>
              <a:buAutoNum type="alphaUcPeriod"/>
            </a:pPr>
            <a:endParaRPr lang="en-US" sz="500" dirty="0">
              <a:solidFill>
                <a:srgbClr val="FF0000"/>
              </a:solidFill>
              <a:latin typeface="Helvetica" pitchFamily="34" charset="0"/>
            </a:endParaRPr>
          </a:p>
          <a:p>
            <a:pPr marL="627063" indent="-228600">
              <a:buFont typeface="+mj-lt"/>
              <a:buAutoNum type="alphaUcPeriod"/>
            </a:pPr>
            <a:endParaRPr lang="en-US" sz="500" dirty="0" smtClean="0">
              <a:solidFill>
                <a:srgbClr val="FF0000"/>
              </a:solidFill>
              <a:latin typeface="Helvetica" pitchFamily="34" charset="0"/>
            </a:endParaRPr>
          </a:p>
          <a:p>
            <a:pPr marL="398463"/>
            <a:endParaRPr lang="en-US" sz="500" dirty="0" smtClean="0">
              <a:solidFill>
                <a:srgbClr val="FF0000"/>
              </a:solidFill>
              <a:latin typeface="Helvetica" pitchFamily="34" charset="0"/>
            </a:endParaRPr>
          </a:p>
        </p:txBody>
      </p:sp>
      <p:sp>
        <p:nvSpPr>
          <p:cNvPr id="27" name="Oval 26"/>
          <p:cNvSpPr/>
          <p:nvPr/>
        </p:nvSpPr>
        <p:spPr>
          <a:xfrm>
            <a:off x="781103" y="296129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781103" y="3430314"/>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781103" y="25527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385990" y="42672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4677013"/>
            <a:ext cx="6400800" cy="3185487"/>
          </a:xfrm>
          <a:prstGeom prst="rect">
            <a:avLst/>
          </a:prstGeom>
          <a:noFill/>
        </p:spPr>
        <p:txBody>
          <a:bodyPr wrap="square" rtlCol="0">
            <a:spAutoFit/>
          </a:bodyPr>
          <a:lstStyle/>
          <a:p>
            <a:pPr marL="461963" lvl="0" indent="-461963"/>
            <a:r>
              <a:rPr lang="en-US" sz="1600" b="1" dirty="0" smtClean="0">
                <a:latin typeface="Helvetica" pitchFamily="34" charset="0"/>
              </a:rPr>
              <a:t>20. Read the sentence below</a:t>
            </a:r>
            <a:r>
              <a:rPr lang="en-US" sz="1400" b="1" dirty="0" smtClean="0">
                <a:latin typeface="Helvetica" pitchFamily="34" charset="0"/>
              </a:rPr>
              <a:t>. </a:t>
            </a:r>
          </a:p>
          <a:p>
            <a:pPr marL="461963" lvl="0" indent="-461963" algn="r"/>
            <a:r>
              <a:rPr lang="en-US" sz="900" b="1" i="1" dirty="0" smtClean="0">
                <a:latin typeface="Helvetica" pitchFamily="34" charset="0"/>
              </a:rPr>
              <a:t>Edit and Clarify L.1.1c  singular-plural verb tenses Target 9</a:t>
            </a:r>
            <a:endParaRPr lang="en-US" sz="900" b="1" i="1" dirty="0">
              <a:latin typeface="Helvetica" pitchFamily="34" charset="0"/>
            </a:endParaRPr>
          </a:p>
          <a:p>
            <a:endParaRPr lang="en-US" sz="1600" dirty="0"/>
          </a:p>
          <a:p>
            <a:pPr marL="398463" algn="ctr"/>
            <a:r>
              <a:rPr lang="en-US" sz="1600" dirty="0" smtClean="0">
                <a:latin typeface="Helvetica" pitchFamily="34" charset="0"/>
              </a:rPr>
              <a:t>The American_____ were fun to learn about.</a:t>
            </a:r>
          </a:p>
          <a:p>
            <a:endParaRPr lang="en-US" sz="1600" b="1" dirty="0" smtClean="0">
              <a:latin typeface="Helvetica" pitchFamily="34" charset="0"/>
            </a:endParaRPr>
          </a:p>
          <a:p>
            <a:r>
              <a:rPr lang="en-US" sz="1600" b="1" dirty="0" smtClean="0">
                <a:latin typeface="Helvetica" pitchFamily="34" charset="0"/>
              </a:rPr>
              <a:t>       Which word should go in the blank to finish the sentence?</a:t>
            </a:r>
          </a:p>
          <a:p>
            <a:endParaRPr lang="en-US" sz="1600" b="1" dirty="0" smtClean="0">
              <a:latin typeface="Helvetica" pitchFamily="34" charset="0"/>
            </a:endParaRPr>
          </a:p>
          <a:p>
            <a:r>
              <a:rPr lang="en-US" sz="1600" dirty="0" smtClean="0">
                <a:latin typeface="Helvetica" pitchFamily="34" charset="0"/>
              </a:rPr>
              <a:t>       A. symbols</a:t>
            </a:r>
          </a:p>
          <a:p>
            <a:endParaRPr lang="en-US" sz="1600" dirty="0">
              <a:latin typeface="Helvetica" pitchFamily="34" charset="0"/>
            </a:endParaRPr>
          </a:p>
          <a:p>
            <a:r>
              <a:rPr lang="en-US" sz="1600" dirty="0">
                <a:latin typeface="Helvetica" pitchFamily="34" charset="0"/>
              </a:rPr>
              <a:t> </a:t>
            </a:r>
            <a:r>
              <a:rPr lang="en-US" sz="1600" dirty="0" smtClean="0">
                <a:latin typeface="Helvetica" pitchFamily="34" charset="0"/>
              </a:rPr>
              <a:t>      B. symboles</a:t>
            </a:r>
          </a:p>
          <a:p>
            <a:endParaRPr lang="en-US" sz="1600" dirty="0">
              <a:latin typeface="Helvetica" pitchFamily="34" charset="0"/>
            </a:endParaRPr>
          </a:p>
          <a:p>
            <a:r>
              <a:rPr lang="en-US" sz="1600" dirty="0" smtClean="0">
                <a:latin typeface="Helvetica" pitchFamily="34" charset="0"/>
              </a:rPr>
              <a:t>       C. symbol</a:t>
            </a:r>
          </a:p>
          <a:p>
            <a:endParaRPr lang="en-US" sz="1600" dirty="0">
              <a:solidFill>
                <a:srgbClr val="FF0000"/>
              </a:solidFill>
              <a:latin typeface="Helvetica" pitchFamily="34" charset="0"/>
            </a:endParaRPr>
          </a:p>
        </p:txBody>
      </p:sp>
      <p:sp>
        <p:nvSpPr>
          <p:cNvPr id="10" name="Oval 9"/>
          <p:cNvSpPr/>
          <p:nvPr/>
        </p:nvSpPr>
        <p:spPr>
          <a:xfrm>
            <a:off x="699248" y="6303889"/>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99248" y="6762684"/>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77978" y="724990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600201" y="914400"/>
            <a:ext cx="449579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600201" y="5234553"/>
            <a:ext cx="464819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1730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sp>
        <p:nvSpPr>
          <p:cNvPr id="5" name="TextBox 4"/>
          <p:cNvSpPr txBox="1"/>
          <p:nvPr/>
        </p:nvSpPr>
        <p:spPr>
          <a:xfrm>
            <a:off x="152400" y="-76200"/>
            <a:ext cx="7010400" cy="5676820"/>
          </a:xfrm>
          <a:prstGeom prst="rect">
            <a:avLst/>
          </a:prstGeom>
          <a:noFill/>
        </p:spPr>
        <p:txBody>
          <a:bodyPr wrap="square" lIns="86749" tIns="43375" rIns="86749" bIns="43375" rtlCol="0">
            <a:spAutoFit/>
          </a:bodyPr>
          <a:lstStyle/>
          <a:p>
            <a:endParaRPr lang="en-US" sz="1200" u="sng" dirty="0" smtClean="0"/>
          </a:p>
          <a:p>
            <a:r>
              <a:rPr lang="en-US" sz="1700" u="sng" dirty="0" smtClean="0"/>
              <a:t>Student </a:t>
            </a:r>
            <a:r>
              <a:rPr lang="en-US" sz="1700" u="sng" dirty="0"/>
              <a:t>Directions</a:t>
            </a:r>
            <a:r>
              <a:rPr lang="en-US" sz="1700" dirty="0" smtClean="0"/>
              <a:t>:</a:t>
            </a:r>
          </a:p>
          <a:p>
            <a:endParaRPr lang="en-US" sz="1500" dirty="0"/>
          </a:p>
          <a:p>
            <a:pPr lvl="0"/>
            <a:r>
              <a:rPr lang="en-US" sz="1500" b="1" u="sng" dirty="0" smtClean="0">
                <a:solidFill>
                  <a:prstClr val="black"/>
                </a:solidFill>
              </a:rPr>
              <a:t>Part 2</a:t>
            </a:r>
          </a:p>
          <a:p>
            <a:pPr lvl="0"/>
            <a:r>
              <a:rPr lang="en-US" sz="1500" b="1" u="sng" dirty="0" smtClean="0">
                <a:solidFill>
                  <a:prstClr val="black"/>
                </a:solidFill>
              </a:rPr>
              <a:t>Your </a:t>
            </a:r>
            <a:r>
              <a:rPr lang="en-US" sz="1500" b="1" u="sng" dirty="0">
                <a:solidFill>
                  <a:prstClr val="black"/>
                </a:solidFill>
              </a:rPr>
              <a:t>assignment</a:t>
            </a:r>
            <a:r>
              <a:rPr lang="en-US" sz="1500" b="1" dirty="0" smtClean="0">
                <a:solidFill>
                  <a:prstClr val="black"/>
                </a:solidFill>
              </a:rPr>
              <a:t>:</a:t>
            </a:r>
          </a:p>
          <a:p>
            <a:pPr lvl="0"/>
            <a:endParaRPr lang="en-US" sz="1500" b="1" dirty="0">
              <a:solidFill>
                <a:prstClr val="black"/>
              </a:solidFill>
            </a:endParaRPr>
          </a:p>
          <a:p>
            <a:pPr lvl="0"/>
            <a:endParaRPr lang="en-US" sz="1500" dirty="0"/>
          </a:p>
          <a:p>
            <a:pPr lvl="0"/>
            <a:r>
              <a:rPr lang="en-US" sz="1500" dirty="0"/>
              <a:t>You are going to make a brochure.  You will need to make your opinion clear. This means you will tell how you feel about something. You will write reasons to explain why you feel the way you do.  Use information from the stories you </a:t>
            </a:r>
            <a:r>
              <a:rPr lang="en-US" sz="1500" dirty="0" smtClean="0"/>
              <a:t>read.</a:t>
            </a:r>
          </a:p>
          <a:p>
            <a:pPr lvl="0"/>
            <a:endParaRPr lang="en-US" sz="1500" b="1" dirty="0"/>
          </a:p>
          <a:p>
            <a:pPr lvl="0">
              <a:lnSpc>
                <a:spcPct val="115000"/>
              </a:lnSpc>
            </a:pPr>
            <a:r>
              <a:rPr lang="en-US" sz="1500" b="1" dirty="0">
                <a:solidFill>
                  <a:prstClr val="black"/>
                </a:solidFill>
              </a:rPr>
              <a:t>Create a brochure telling visitors, in your opinion,  why </a:t>
            </a:r>
            <a:r>
              <a:rPr lang="en-US" sz="1500" b="1" dirty="0" smtClean="0">
                <a:solidFill>
                  <a:prstClr val="black"/>
                </a:solidFill>
              </a:rPr>
              <a:t>you feel they should </a:t>
            </a:r>
            <a:r>
              <a:rPr lang="en-US" sz="1500" b="1" dirty="0">
                <a:solidFill>
                  <a:prstClr val="black"/>
                </a:solidFill>
              </a:rPr>
              <a:t>go see the Statue of Liberty, the Lincoln Memorial and the bald eagle.  </a:t>
            </a:r>
            <a:r>
              <a:rPr lang="en-US" sz="1500" b="1" dirty="0" smtClean="0">
                <a:solidFill>
                  <a:prstClr val="black"/>
                </a:solidFill>
              </a:rPr>
              <a:t>Draw a picture of each one. Then, use </a:t>
            </a:r>
            <a:r>
              <a:rPr lang="en-US" sz="1500" b="1" dirty="0">
                <a:solidFill>
                  <a:prstClr val="black"/>
                </a:solidFill>
              </a:rPr>
              <a:t>as many details as possible from the texts </a:t>
            </a:r>
            <a:r>
              <a:rPr lang="en-US" sz="1500" b="1" dirty="0" smtClean="0">
                <a:solidFill>
                  <a:prstClr val="black"/>
                </a:solidFill>
              </a:rPr>
              <a:t>to tell facts about each symbol.</a:t>
            </a:r>
            <a:endParaRPr lang="en-US" sz="1500" b="1" dirty="0">
              <a:solidFill>
                <a:prstClr val="black"/>
              </a:solidFill>
            </a:endParaRPr>
          </a:p>
          <a:p>
            <a:pPr lvl="0">
              <a:lnSpc>
                <a:spcPct val="115000"/>
              </a:lnSpc>
            </a:pPr>
            <a:endParaRPr lang="en-US" sz="800" dirty="0">
              <a:solidFill>
                <a:prstClr val="black"/>
              </a:solidFill>
            </a:endParaRPr>
          </a:p>
          <a:p>
            <a:pPr marL="325309" lvl="0" indent="-325309">
              <a:buFontTx/>
              <a:buAutoNum type="arabicPeriod"/>
            </a:pPr>
            <a:r>
              <a:rPr lang="en-US" sz="1500" u="sng" dirty="0">
                <a:solidFill>
                  <a:prstClr val="black"/>
                </a:solidFill>
              </a:rPr>
              <a:t>Plan</a:t>
            </a:r>
            <a:r>
              <a:rPr lang="en-US" sz="1500" dirty="0">
                <a:solidFill>
                  <a:prstClr val="black"/>
                </a:solidFill>
              </a:rPr>
              <a:t> your writing.  You may use your notes and answers.</a:t>
            </a:r>
          </a:p>
          <a:p>
            <a:pPr marL="325309" lvl="0" indent="-325309">
              <a:buFontTx/>
              <a:buAutoNum type="arabicPeriod"/>
            </a:pPr>
            <a:endParaRPr lang="en-US" sz="800" dirty="0">
              <a:solidFill>
                <a:prstClr val="black"/>
              </a:solidFill>
            </a:endParaRPr>
          </a:p>
          <a:p>
            <a:pPr marL="325309" lvl="0" indent="-325309">
              <a:buFontTx/>
              <a:buAutoNum type="arabicPeriod"/>
            </a:pPr>
            <a:r>
              <a:rPr lang="en-US" sz="1500" dirty="0">
                <a:solidFill>
                  <a:prstClr val="black"/>
                </a:solidFill>
              </a:rPr>
              <a:t>Write – Revise and Edit your first draft.</a:t>
            </a:r>
          </a:p>
          <a:p>
            <a:pPr marL="325309" lvl="0" indent="-325309">
              <a:buFontTx/>
              <a:buAutoNum type="arabicPeriod"/>
            </a:pPr>
            <a:endParaRPr lang="en-US" sz="800" dirty="0">
              <a:solidFill>
                <a:prstClr val="black"/>
              </a:solidFill>
            </a:endParaRPr>
          </a:p>
          <a:p>
            <a:pPr marL="325309" lvl="0" indent="-325309">
              <a:buFontTx/>
              <a:buAutoNum type="arabicPeriod"/>
            </a:pPr>
            <a:r>
              <a:rPr lang="en-US" sz="1500" dirty="0">
                <a:solidFill>
                  <a:prstClr val="black"/>
                </a:solidFill>
              </a:rPr>
              <a:t>Write a final draft of your brochure of the Statue of Liberty, the Lincoln Memorial and the bald eagle. </a:t>
            </a:r>
          </a:p>
          <a:p>
            <a:pPr algn="ctr"/>
            <a:endParaRPr lang="en-US" sz="1500" dirty="0"/>
          </a:p>
          <a:p>
            <a:pPr algn="ctr"/>
            <a:r>
              <a:rPr lang="en-US" sz="1500" b="1" u="sng" dirty="0" smtClean="0"/>
              <a:t>How You Will be Scored</a:t>
            </a:r>
          </a:p>
          <a:p>
            <a:r>
              <a:rPr lang="en-US" sz="1500" b="1" dirty="0" smtClean="0"/>
              <a:t>	</a:t>
            </a:r>
            <a:endParaRPr lang="en-US" sz="1100" b="1" dirty="0"/>
          </a:p>
        </p:txBody>
      </p:sp>
      <p:graphicFrame>
        <p:nvGraphicFramePr>
          <p:cNvPr id="7" name="Table 6"/>
          <p:cNvGraphicFramePr>
            <a:graphicFrameLocks noGrp="1"/>
          </p:cNvGraphicFramePr>
          <p:nvPr>
            <p:extLst>
              <p:ext uri="{D42A27DB-BD31-4B8C-83A1-F6EECF244321}">
                <p14:modId xmlns:p14="http://schemas.microsoft.com/office/powerpoint/2010/main" val="873143286"/>
              </p:ext>
            </p:extLst>
          </p:nvPr>
        </p:nvGraphicFramePr>
        <p:xfrm>
          <a:off x="1371600" y="5547360"/>
          <a:ext cx="4876800" cy="1691640"/>
        </p:xfrm>
        <a:graphic>
          <a:graphicData uri="http://schemas.openxmlformats.org/drawingml/2006/table">
            <a:tbl>
              <a:tblPr firstRow="1" bandRow="1">
                <a:tableStyleId>{5940675A-B579-460E-94D1-54222C63F5DA}</a:tableStyleId>
              </a:tblPr>
              <a:tblGrid>
                <a:gridCol w="1385047"/>
                <a:gridCol w="3491753"/>
              </a:tblGrid>
              <a:tr h="138545">
                <a:tc>
                  <a:txBody>
                    <a:bodyPr/>
                    <a:lstStyle/>
                    <a:p>
                      <a:pPr algn="r"/>
                      <a:r>
                        <a:rPr lang="en-US" sz="900" b="0" dirty="0" smtClean="0"/>
                        <a:t>Purpose</a:t>
                      </a:r>
                      <a:endParaRPr lang="en-US" sz="900" b="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Did  you tell your opinion?   Is all of your writing about the topic?</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63682">
                <a:tc>
                  <a:txBody>
                    <a:bodyPr/>
                    <a:lstStyle/>
                    <a:p>
                      <a:pPr algn="r"/>
                      <a:r>
                        <a:rPr lang="en-US" sz="900" b="0" dirty="0" smtClean="0"/>
                        <a:t>Organization</a:t>
                      </a:r>
                      <a:endParaRPr lang="en-US" sz="900" b="0" dirty="0"/>
                    </a:p>
                  </a:txBody>
                  <a:tcPr anchor="ctr">
                    <a:lnT w="12700" cap="flat" cmpd="sng" algn="ctr">
                      <a:noFill/>
                      <a:prstDash val="solid"/>
                      <a:round/>
                      <a:headEnd type="none" w="med" len="med"/>
                      <a:tailEnd type="none" w="med" len="med"/>
                    </a:lnT>
                    <a:solidFill>
                      <a:schemeClr val="bg2"/>
                    </a:solidFill>
                  </a:tcPr>
                </a:tc>
                <a:tc>
                  <a:txBody>
                    <a:bodyPr/>
                    <a:lstStyle/>
                    <a:p>
                      <a:r>
                        <a:rPr lang="en-US" sz="900" b="1" dirty="0" smtClean="0"/>
                        <a:t>Are your ideas easy to understand from the first of your writing to the end?</a:t>
                      </a:r>
                      <a:r>
                        <a:rPr lang="en-US" sz="900" b="1" baseline="0" dirty="0" smtClean="0"/>
                        <a:t>    Did you use words like because, and , also?</a:t>
                      </a:r>
                      <a:endParaRPr lang="en-US" sz="900" b="1" dirty="0" smtClean="0"/>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65760">
                <a:tc>
                  <a:txBody>
                    <a:bodyPr/>
                    <a:lstStyle/>
                    <a:p>
                      <a:pPr algn="r"/>
                      <a:r>
                        <a:rPr lang="en-US" sz="900" b="0" dirty="0" smtClean="0"/>
                        <a:t>Elaboration:</a:t>
                      </a:r>
                    </a:p>
                    <a:p>
                      <a:pPr algn="r"/>
                      <a:r>
                        <a:rPr lang="en-US" sz="900" b="0" dirty="0" smtClean="0"/>
                        <a:t>of evidence</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n-US" sz="900" b="1" dirty="0" smtClean="0"/>
                        <a:t>Did</a:t>
                      </a:r>
                      <a:r>
                        <a:rPr lang="en-US" sz="900" b="1" baseline="0" dirty="0" smtClean="0"/>
                        <a:t> </a:t>
                      </a:r>
                      <a:r>
                        <a:rPr lang="en-US" sz="900" b="1" dirty="0" smtClean="0"/>
                        <a:t> you get ideas  (evidence) from the texts to tell more about your opinion?</a:t>
                      </a:r>
                      <a:r>
                        <a:rPr lang="en-US" sz="900" b="1" baseline="0" dirty="0" smtClean="0"/>
                        <a:t> </a:t>
                      </a:r>
                      <a:r>
                        <a:rPr lang="en-US" sz="900" b="1" dirty="0" smtClean="0"/>
                        <a:t> Did you use examples?</a:t>
                      </a:r>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84216">
                <a:tc>
                  <a:txBody>
                    <a:bodyPr/>
                    <a:lstStyle/>
                    <a:p>
                      <a:pPr algn="r"/>
                      <a:r>
                        <a:rPr lang="en-US" sz="900" b="0" dirty="0" smtClean="0"/>
                        <a:t>Elaboration:</a:t>
                      </a:r>
                    </a:p>
                    <a:p>
                      <a:pPr algn="r"/>
                      <a:r>
                        <a:rPr lang="en-US" sz="900" b="0" dirty="0" smtClean="0"/>
                        <a:t>of language and vocabulary</a:t>
                      </a:r>
                      <a:endParaRPr lang="en-US" sz="900" b="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n-US" sz="900" b="1" dirty="0" smtClean="0"/>
                        <a:t>Do your ideas make sense?  Did you use words from the passages to help write about your ideas?</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28600">
                <a:tc>
                  <a:txBody>
                    <a:bodyPr/>
                    <a:lstStyle/>
                    <a:p>
                      <a:pPr algn="r"/>
                      <a:r>
                        <a:rPr lang="en-US" sz="900" b="0" dirty="0" smtClean="0"/>
                        <a:t>Conventions</a:t>
                      </a:r>
                      <a:endParaRPr lang="en-US" sz="900" b="0" dirty="0"/>
                    </a:p>
                  </a:txBody>
                  <a:tcPr anchor="ctr">
                    <a:solidFill>
                      <a:schemeClr val="accent6">
                        <a:lumMod val="20000"/>
                        <a:lumOff val="80000"/>
                      </a:schemeClr>
                    </a:solidFill>
                  </a:tcPr>
                </a:tc>
                <a:tc>
                  <a:txBody>
                    <a:bodyPr/>
                    <a:lstStyle/>
                    <a:p>
                      <a:r>
                        <a:rPr lang="en-US" sz="900" b="1" dirty="0" smtClean="0"/>
                        <a:t>Did you follow rules for capitals, punctuation and spelling?</a:t>
                      </a:r>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276168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0" y="320042"/>
            <a:ext cx="6339840" cy="8807669"/>
          </a:xfrm>
          <a:prstGeom prst="rect">
            <a:avLst/>
          </a:prstGeom>
          <a:noFill/>
        </p:spPr>
        <p:txBody>
          <a:bodyPr wrap="square" lIns="96650" tIns="48324" rIns="96650" bIns="48324" rtlCol="0">
            <a:spAutoFit/>
          </a:bodyPr>
          <a:lstStyle/>
          <a:p>
            <a:endParaRPr lang="en-US" sz="1500" dirty="0"/>
          </a:p>
          <a:p>
            <a:pPr algn="ctr"/>
            <a:r>
              <a:rPr lang="en-US" sz="1500" b="1" dirty="0"/>
              <a:t>Determining Grade Level Text</a:t>
            </a:r>
          </a:p>
          <a:p>
            <a:pPr algn="ctr"/>
            <a:endParaRPr lang="en-US" sz="1500" b="1" dirty="0"/>
          </a:p>
          <a:p>
            <a:r>
              <a:rPr lang="en-US" sz="1500" dirty="0"/>
              <a:t>Grade level text is determined by using a combination of both the CCSS new quantitative ranges and qualitative measures.</a:t>
            </a:r>
          </a:p>
          <a:p>
            <a:endParaRPr lang="en-US" sz="1500" dirty="0"/>
          </a:p>
          <a:p>
            <a:r>
              <a:rPr lang="en-US" sz="1500" b="1" dirty="0"/>
              <a:t>Example</a:t>
            </a:r>
            <a:r>
              <a:rPr lang="en-US" sz="1500" dirty="0"/>
              <a:t>:  If  the grade equivalent for a text is </a:t>
            </a:r>
            <a:r>
              <a:rPr lang="en-US" b="1" dirty="0">
                <a:solidFill>
                  <a:srgbClr val="0070C0"/>
                </a:solidFill>
              </a:rPr>
              <a:t>6.8</a:t>
            </a:r>
            <a:r>
              <a:rPr lang="en-US" sz="1500" dirty="0"/>
              <a:t> and has a lexile of </a:t>
            </a:r>
            <a:r>
              <a:rPr lang="en-US" b="1" dirty="0">
                <a:solidFill>
                  <a:srgbClr val="0070C0"/>
                </a:solidFill>
              </a:rPr>
              <a:t>970</a:t>
            </a:r>
            <a:r>
              <a:rPr lang="en-US" sz="1500" dirty="0"/>
              <a:t>, quantitative data shows that placement should be </a:t>
            </a:r>
            <a:r>
              <a:rPr lang="en-US" sz="1500" b="1" dirty="0"/>
              <a:t>between grades 4 and 8</a:t>
            </a:r>
            <a:r>
              <a:rPr lang="en-US" sz="1500" dirty="0"/>
              <a:t>.</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r>
              <a:rPr lang="en-US" sz="1500" b="1" dirty="0"/>
              <a:t>Four qualitative </a:t>
            </a:r>
            <a:r>
              <a:rPr lang="en-US" sz="1500" dirty="0"/>
              <a:t>measures can be looked at from the lower grade band of grade 4 to the higher grade band of grade 8 to  determine a grade level readability. </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700" dirty="0"/>
          </a:p>
          <a:p>
            <a:endParaRPr lang="en-US" sz="1500" dirty="0" smtClean="0"/>
          </a:p>
          <a:p>
            <a:r>
              <a:rPr lang="en-US" sz="1500" dirty="0" smtClean="0"/>
              <a:t>The </a:t>
            </a:r>
            <a:r>
              <a:rPr lang="en-US" sz="1500" dirty="0"/>
              <a:t>combination of the </a:t>
            </a:r>
            <a:r>
              <a:rPr lang="en-US" sz="1500" b="1" dirty="0"/>
              <a:t>quantitative</a:t>
            </a:r>
            <a:r>
              <a:rPr lang="en-US" sz="1500" dirty="0"/>
              <a:t> ranges and </a:t>
            </a:r>
            <a:r>
              <a:rPr lang="en-US" sz="1500" b="1" dirty="0"/>
              <a:t>qualitative</a:t>
            </a:r>
            <a:r>
              <a:rPr lang="en-US" sz="1500" dirty="0"/>
              <a:t> measures for this particular text shows that grade 6 would be the best readability level for this text.</a:t>
            </a:r>
          </a:p>
          <a:p>
            <a:endParaRPr lang="en-US" sz="1500" dirty="0"/>
          </a:p>
        </p:txBody>
      </p:sp>
      <p:graphicFrame>
        <p:nvGraphicFramePr>
          <p:cNvPr id="5" name="Table 4"/>
          <p:cNvGraphicFramePr>
            <a:graphicFrameLocks noGrp="1"/>
          </p:cNvGraphicFramePr>
          <p:nvPr>
            <p:extLst>
              <p:ext uri="{D42A27DB-BD31-4B8C-83A1-F6EECF244321}">
                <p14:modId xmlns:p14="http://schemas.microsoft.com/office/powerpoint/2010/main" val="3501924704"/>
              </p:ext>
            </p:extLst>
          </p:nvPr>
        </p:nvGraphicFramePr>
        <p:xfrm>
          <a:off x="406400" y="2320291"/>
          <a:ext cx="6014720" cy="1936908"/>
        </p:xfrm>
        <a:graphic>
          <a:graphicData uri="http://schemas.openxmlformats.org/drawingml/2006/table">
            <a:tbl>
              <a:tblPr/>
              <a:tblGrid>
                <a:gridCol w="2124795"/>
                <a:gridCol w="1944624"/>
                <a:gridCol w="1945301"/>
              </a:tblGrid>
              <a:tr h="48739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06038">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037">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90036">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035">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368">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2844800" y="3131426"/>
            <a:ext cx="3251200" cy="560070"/>
            <a:chOff x="2667000" y="3515710"/>
            <a:chExt cx="3048000" cy="533400"/>
          </a:xfrm>
        </p:grpSpPr>
        <p:sp>
          <p:nvSpPr>
            <p:cNvPr id="8" name="Rectangle 7"/>
            <p:cNvSpPr/>
            <p:nvPr/>
          </p:nvSpPr>
          <p:spPr>
            <a:xfrm>
              <a:off x="26670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val="2637336606"/>
              </p:ext>
            </p:extLst>
          </p:nvPr>
        </p:nvGraphicFramePr>
        <p:xfrm>
          <a:off x="264160" y="4920996"/>
          <a:ext cx="6908800" cy="3003804"/>
        </p:xfrm>
        <a:graphic>
          <a:graphicData uri="http://schemas.openxmlformats.org/drawingml/2006/table">
            <a:tbl>
              <a:tblPr firstRow="1" bandRow="1">
                <a:tableStyleId>{5940675A-B579-460E-94D1-54222C63F5DA}</a:tableStyleId>
              </a:tblPr>
              <a:tblGrid>
                <a:gridCol w="1381760"/>
                <a:gridCol w="1625600"/>
                <a:gridCol w="1219200"/>
                <a:gridCol w="1056640"/>
                <a:gridCol w="975360"/>
                <a:gridCol w="650240"/>
              </a:tblGrid>
              <a:tr h="320040">
                <a:tc rowSpan="2">
                  <a:txBody>
                    <a:bodyPr/>
                    <a:lstStyle/>
                    <a:p>
                      <a:pPr algn="ctr"/>
                      <a:endParaRPr lang="en-US" sz="1100" dirty="0" smtClean="0">
                        <a:solidFill>
                          <a:srgbClr val="002060"/>
                        </a:solidFill>
                      </a:endParaRPr>
                    </a:p>
                    <a:p>
                      <a:pPr algn="ctr"/>
                      <a:r>
                        <a:rPr lang="en-US" sz="1100" b="1" u="sng" dirty="0" smtClean="0">
                          <a:solidFill>
                            <a:srgbClr val="002060"/>
                          </a:solidFill>
                          <a:effectLst>
                            <a:outerShdw blurRad="38100" dist="38100" dir="2700000" algn="tl">
                              <a:srgbClr val="000000">
                                <a:alpha val="43137"/>
                              </a:srgbClr>
                            </a:outerShdw>
                          </a:effectLst>
                        </a:rPr>
                        <a:t>4 Qualitative Factors</a:t>
                      </a:r>
                      <a:endParaRPr lang="en-US" sz="1100" b="1" u="sng" dirty="0">
                        <a:solidFill>
                          <a:srgbClr val="002060"/>
                        </a:solidFill>
                        <a:effectLst>
                          <a:outerShdw blurRad="38100" dist="38100" dir="2700000" algn="tl">
                            <a:srgbClr val="000000">
                              <a:alpha val="43137"/>
                            </a:srgbClr>
                          </a:outerShdw>
                        </a:effectLst>
                      </a:endParaRPr>
                    </a:p>
                  </a:txBody>
                  <a:tcPr marL="97536" marR="97536" marT="48006" marB="48006" anchor="ctr"/>
                </a:tc>
                <a:tc gridSpan="5">
                  <a:txBody>
                    <a:bodyPr/>
                    <a:lstStyle/>
                    <a:p>
                      <a:pPr algn="ctr"/>
                      <a:r>
                        <a:rPr lang="en-US" sz="1500" b="1" dirty="0" smtClean="0">
                          <a:solidFill>
                            <a:srgbClr val="002060"/>
                          </a:solidFill>
                        </a:rPr>
                        <a:t>Rate your</a:t>
                      </a:r>
                      <a:r>
                        <a:rPr lang="en-US" sz="1500" b="1" baseline="0" dirty="0" smtClean="0">
                          <a:solidFill>
                            <a:srgbClr val="002060"/>
                          </a:solidFill>
                        </a:rPr>
                        <a:t> text from easiest to most difficult </a:t>
                      </a:r>
                      <a:r>
                        <a:rPr lang="en-US" sz="1500" b="1" u="sng" baseline="0" dirty="0" smtClean="0">
                          <a:solidFill>
                            <a:srgbClr val="002060"/>
                          </a:solidFill>
                        </a:rPr>
                        <a:t>between bands</a:t>
                      </a:r>
                      <a:r>
                        <a:rPr lang="en-US" sz="1500" b="1" baseline="0" dirty="0" smtClean="0">
                          <a:solidFill>
                            <a:srgbClr val="002060"/>
                          </a:solidFill>
                        </a:rPr>
                        <a:t>.</a:t>
                      </a:r>
                      <a:endParaRPr lang="en-US" sz="1500" b="1"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6072">
                <a:tc vMerge="1">
                  <a:txBody>
                    <a:bodyPr/>
                    <a:lstStyle/>
                    <a:p>
                      <a:endParaRPr lang="en-US" sz="1400" dirty="0"/>
                    </a:p>
                  </a:txBody>
                  <a:tcPr/>
                </a:tc>
                <a:tc>
                  <a:txBody>
                    <a:bodyPr/>
                    <a:lstStyle/>
                    <a:p>
                      <a:pPr algn="ctr"/>
                      <a:r>
                        <a:rPr lang="en-US" sz="1100" b="1" dirty="0" smtClean="0">
                          <a:solidFill>
                            <a:srgbClr val="002060"/>
                          </a:solidFill>
                        </a:rPr>
                        <a:t>Beginning</a:t>
                      </a:r>
                      <a:r>
                        <a:rPr lang="en-US" sz="1100" b="1" baseline="0" dirty="0" smtClean="0">
                          <a:solidFill>
                            <a:srgbClr val="002060"/>
                          </a:solidFill>
                        </a:rPr>
                        <a:t> of lower (band) grade</a:t>
                      </a:r>
                      <a:endParaRPr lang="en-US" sz="1100" b="1" dirty="0">
                        <a:solidFill>
                          <a:srgbClr val="002060"/>
                        </a:solidFill>
                      </a:endParaRPr>
                    </a:p>
                  </a:txBody>
                  <a:tcPr marL="97536" marR="97536" marT="48006" marB="48006" anchor="ctr">
                    <a:solidFill>
                      <a:schemeClr val="bg1">
                        <a:lumMod val="95000"/>
                      </a:schemeClr>
                    </a:solidFill>
                  </a:tcPr>
                </a:tc>
                <a:tc>
                  <a:txBody>
                    <a:bodyPr/>
                    <a:lstStyle/>
                    <a:p>
                      <a:pPr algn="ctr"/>
                      <a:r>
                        <a:rPr lang="en-US" sz="1100" b="1" dirty="0" smtClean="0">
                          <a:solidFill>
                            <a:srgbClr val="002060"/>
                          </a:solidFill>
                        </a:rPr>
                        <a:t>End of lower (band) grade</a:t>
                      </a:r>
                      <a:endParaRPr lang="en-US" sz="1100" b="1" dirty="0">
                        <a:solidFill>
                          <a:srgbClr val="002060"/>
                        </a:solidFill>
                      </a:endParaRPr>
                    </a:p>
                  </a:txBody>
                  <a:tcPr marL="97536" marR="97536" marT="48006" marB="48006" anchor="ctr">
                    <a:solidFill>
                      <a:schemeClr val="bg1">
                        <a:lumMod val="85000"/>
                      </a:schemeClr>
                    </a:solidFill>
                  </a:tcPr>
                </a:tc>
                <a:tc>
                  <a:txBody>
                    <a:bodyPr/>
                    <a:lstStyle/>
                    <a:p>
                      <a:pPr algn="ctr"/>
                      <a:r>
                        <a:rPr lang="en-US" sz="1100" b="1" dirty="0" smtClean="0">
                          <a:solidFill>
                            <a:srgbClr val="002060"/>
                          </a:solidFill>
                        </a:rPr>
                        <a:t>Beginning of higher (band) to mid</a:t>
                      </a:r>
                      <a:endParaRPr lang="en-US" sz="1100" b="1" dirty="0">
                        <a:solidFill>
                          <a:srgbClr val="002060"/>
                        </a:solidFill>
                      </a:endParaRPr>
                    </a:p>
                  </a:txBody>
                  <a:tcPr marL="97536" marR="97536" marT="48006" marB="48006" anchor="ctr">
                    <a:solidFill>
                      <a:schemeClr val="accent1">
                        <a:lumMod val="20000"/>
                        <a:lumOff val="80000"/>
                      </a:schemeClr>
                    </a:solidFill>
                  </a:tcPr>
                </a:tc>
                <a:tc>
                  <a:txBody>
                    <a:bodyPr/>
                    <a:lstStyle/>
                    <a:p>
                      <a:pPr algn="ctr"/>
                      <a:r>
                        <a:rPr lang="en-US" sz="1100" b="1" dirty="0" smtClean="0">
                          <a:solidFill>
                            <a:srgbClr val="002060"/>
                          </a:solidFill>
                        </a:rPr>
                        <a:t>End of higher</a:t>
                      </a:r>
                      <a:r>
                        <a:rPr lang="en-US" sz="1100" b="1" baseline="0" dirty="0" smtClean="0">
                          <a:solidFill>
                            <a:srgbClr val="002060"/>
                          </a:solidFill>
                        </a:rPr>
                        <a:t> (band) </a:t>
                      </a:r>
                      <a:r>
                        <a:rPr lang="en-US" sz="1100" b="1" dirty="0" smtClean="0">
                          <a:solidFill>
                            <a:srgbClr val="002060"/>
                          </a:solidFill>
                        </a:rPr>
                        <a:t>grade</a:t>
                      </a:r>
                      <a:endParaRPr lang="en-US" sz="1100" b="1" dirty="0">
                        <a:solidFill>
                          <a:srgbClr val="002060"/>
                        </a:solidFill>
                      </a:endParaRPr>
                    </a:p>
                  </a:txBody>
                  <a:tcPr marL="97536" marR="97536" marT="48006" marB="48006" anchor="ctr">
                    <a:solidFill>
                      <a:schemeClr val="accent1">
                        <a:lumMod val="40000"/>
                        <a:lumOff val="60000"/>
                      </a:schemeClr>
                    </a:solidFill>
                  </a:tcPr>
                </a:tc>
                <a:tc>
                  <a:txBody>
                    <a:bodyPr/>
                    <a:lstStyle/>
                    <a:p>
                      <a:pPr algn="ctr"/>
                      <a:r>
                        <a:rPr lang="en-US" sz="1100" b="1" dirty="0" smtClean="0">
                          <a:solidFill>
                            <a:srgbClr val="002060"/>
                          </a:solidFill>
                        </a:rPr>
                        <a:t>Not suited to band</a:t>
                      </a:r>
                      <a:endParaRPr lang="en-US" sz="1100" b="1" dirty="0">
                        <a:solidFill>
                          <a:srgbClr val="002060"/>
                        </a:solidFill>
                      </a:endParaRPr>
                    </a:p>
                  </a:txBody>
                  <a:tcPr marL="97536" marR="97536" marT="48006" marB="48006" anchor="ctr">
                    <a:solidFill>
                      <a:schemeClr val="accent6">
                        <a:lumMod val="20000"/>
                        <a:lumOff val="80000"/>
                      </a:schemeClr>
                    </a:solidFill>
                  </a:tcPr>
                </a:tc>
              </a:tr>
              <a:tr h="416052">
                <a:tc>
                  <a:txBody>
                    <a:bodyPr/>
                    <a:lstStyle/>
                    <a:p>
                      <a:r>
                        <a:rPr lang="en-US" sz="1100" dirty="0" smtClean="0">
                          <a:solidFill>
                            <a:srgbClr val="002060"/>
                          </a:solidFill>
                        </a:rPr>
                        <a:t>Purpose/Meaning</a:t>
                      </a:r>
                      <a:endParaRPr lang="en-US" sz="1100" dirty="0">
                        <a:solidFill>
                          <a:srgbClr val="002060"/>
                        </a:solidFill>
                      </a:endParaRPr>
                    </a:p>
                  </a:txBody>
                  <a:tcPr marL="97536" marR="97536" marT="48006" marB="48006"/>
                </a:tc>
                <a:tc gridSpan="5">
                  <a:txBody>
                    <a:bodyPr/>
                    <a:lstStyle/>
                    <a:p>
                      <a:endParaRPr lang="en-US" sz="21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6052">
                <a:tc>
                  <a:txBody>
                    <a:bodyPr/>
                    <a:lstStyle/>
                    <a:p>
                      <a:r>
                        <a:rPr lang="en-US" sz="1100" dirty="0" smtClean="0">
                          <a:solidFill>
                            <a:srgbClr val="002060"/>
                          </a:solidFill>
                        </a:rPr>
                        <a:t>Structure</a:t>
                      </a:r>
                      <a:endParaRPr lang="en-US" sz="1100" dirty="0">
                        <a:solidFill>
                          <a:srgbClr val="002060"/>
                        </a:solidFill>
                      </a:endParaRPr>
                    </a:p>
                  </a:txBody>
                  <a:tcPr marL="97536" marR="97536" marT="48006" marB="48006"/>
                </a:tc>
                <a:tc gridSpan="5">
                  <a:txBody>
                    <a:bodyPr/>
                    <a:lstStyle/>
                    <a:p>
                      <a:endParaRPr lang="en-US" sz="21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6052">
                <a:tc>
                  <a:txBody>
                    <a:bodyPr/>
                    <a:lstStyle/>
                    <a:p>
                      <a:r>
                        <a:rPr lang="en-US" sz="1100" dirty="0" smtClean="0">
                          <a:solidFill>
                            <a:srgbClr val="002060"/>
                          </a:solidFill>
                        </a:rPr>
                        <a:t>Language Clarity</a:t>
                      </a:r>
                      <a:endParaRPr lang="en-US" sz="1100" dirty="0">
                        <a:solidFill>
                          <a:srgbClr val="002060"/>
                        </a:solidFill>
                      </a:endParaRPr>
                    </a:p>
                  </a:txBody>
                  <a:tcPr marL="97536" marR="97536" marT="48006" marB="48006"/>
                </a:tc>
                <a:tc gridSpan="5">
                  <a:txBody>
                    <a:bodyPr/>
                    <a:lstStyle/>
                    <a:p>
                      <a:endParaRPr lang="en-US" sz="21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6052">
                <a:tc>
                  <a:txBody>
                    <a:bodyPr/>
                    <a:lstStyle/>
                    <a:p>
                      <a:r>
                        <a:rPr lang="en-US" sz="1100" dirty="0" smtClean="0">
                          <a:solidFill>
                            <a:srgbClr val="002060"/>
                          </a:solidFill>
                        </a:rPr>
                        <a:t>Language </a:t>
                      </a:r>
                      <a:endParaRPr lang="en-US" sz="1100" dirty="0">
                        <a:solidFill>
                          <a:srgbClr val="002060"/>
                        </a:solidFill>
                      </a:endParaRPr>
                    </a:p>
                  </a:txBody>
                  <a:tcPr marL="97536" marR="97536" marT="48006" marB="48006"/>
                </a:tc>
                <a:tc gridSpan="5">
                  <a:txBody>
                    <a:bodyPr/>
                    <a:lstStyle/>
                    <a:p>
                      <a:endParaRPr lang="en-US" sz="21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6052">
                <a:tc>
                  <a:txBody>
                    <a:bodyPr/>
                    <a:lstStyle/>
                    <a:p>
                      <a:r>
                        <a:rPr lang="en-US" sz="1100" dirty="0" smtClean="0">
                          <a:solidFill>
                            <a:srgbClr val="002060"/>
                          </a:solidFill>
                        </a:rPr>
                        <a:t>Overall Placement</a:t>
                      </a:r>
                      <a:endParaRPr lang="en-US" sz="1100" dirty="0">
                        <a:solidFill>
                          <a:srgbClr val="002060"/>
                        </a:solidFill>
                      </a:endParaRPr>
                    </a:p>
                  </a:txBody>
                  <a:tcPr marL="97536" marR="97536" marT="48006" marB="48006"/>
                </a:tc>
                <a:tc gridSpan="5">
                  <a:txBody>
                    <a:bodyPr/>
                    <a:lstStyle/>
                    <a:p>
                      <a:endParaRPr lang="en-US" sz="21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3" name="Group 22"/>
          <p:cNvGrpSpPr/>
          <p:nvPr/>
        </p:nvGrpSpPr>
        <p:grpSpPr>
          <a:xfrm>
            <a:off x="1869440" y="5916797"/>
            <a:ext cx="4876800" cy="1843866"/>
            <a:chOff x="1752600" y="5922580"/>
            <a:chExt cx="4572000" cy="1756063"/>
          </a:xfrm>
        </p:grpSpPr>
        <p:grpSp>
          <p:nvGrpSpPr>
            <p:cNvPr id="12" name="Group 11"/>
            <p:cNvGrpSpPr/>
            <p:nvPr/>
          </p:nvGrpSpPr>
          <p:grpSpPr>
            <a:xfrm>
              <a:off x="1752600" y="6019800"/>
              <a:ext cx="4572000" cy="1544543"/>
              <a:chOff x="3657600" y="4426548"/>
              <a:chExt cx="3581400" cy="1544543"/>
            </a:xfrm>
          </p:grpSpPr>
          <p:cxnSp>
            <p:nvCxnSpPr>
              <p:cNvPr id="13" name="Straight Arrow Connector 12"/>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1137920" y="8781753"/>
            <a:ext cx="5161280" cy="405368"/>
          </a:xfrm>
          <a:prstGeom prst="rect">
            <a:avLst/>
          </a:prstGeom>
        </p:spPr>
        <p:txBody>
          <a:bodyPr wrap="square" lIns="96650" tIns="48324" rIns="96650" bIns="48324">
            <a:spAutoFit/>
          </a:bodyPr>
          <a:lstStyle/>
          <a:p>
            <a:pPr algn="ctr"/>
            <a:r>
              <a:rPr lang="en-US" sz="1000" b="1" dirty="0">
                <a:solidFill>
                  <a:srgbClr val="002060"/>
                </a:solidFill>
              </a:rPr>
              <a:t>To see more details about each of the qualitative measures please go to slide 6 of: </a:t>
            </a:r>
            <a:r>
              <a:rPr lang="en-US" sz="1000" b="1" dirty="0">
                <a:solidFill>
                  <a:srgbClr val="002060"/>
                </a:solidFill>
                <a:hlinkClick r:id="rId2"/>
              </a:rPr>
              <a:t>http://www.corestandards.org/assets/Appendix_A.pdf</a:t>
            </a:r>
            <a:endParaRPr lang="en-US" sz="1000" b="1" dirty="0">
              <a:solidFill>
                <a:srgbClr val="002060"/>
              </a:solidFill>
            </a:endParaRPr>
          </a:p>
        </p:txBody>
      </p:sp>
    </p:spTree>
    <p:extLst>
      <p:ext uri="{BB962C8B-B14F-4D97-AF65-F5344CB8AC3E}">
        <p14:creationId xmlns:p14="http://schemas.microsoft.com/office/powerpoint/2010/main" val="13387246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06393947"/>
              </p:ext>
            </p:extLst>
          </p:nvPr>
        </p:nvGraphicFramePr>
        <p:xfrm>
          <a:off x="762000" y="533400"/>
          <a:ext cx="5715000" cy="8321040"/>
        </p:xfrm>
        <a:graphic>
          <a:graphicData uri="http://schemas.openxmlformats.org/drawingml/2006/table">
            <a:tbl>
              <a:tblPr firstRow="1" bandRow="1">
                <a:tableStyleId>{5940675A-B579-460E-94D1-54222C63F5DA}</a:tableStyleId>
              </a:tblPr>
              <a:tblGrid>
                <a:gridCol w="5715000"/>
              </a:tblGrid>
              <a:tr h="370840">
                <a:tc>
                  <a:txBody>
                    <a:bodyPr/>
                    <a:lstStyle/>
                    <a:p>
                      <a:endParaRPr lang="en-US" sz="1400" b="1" dirty="0" smtClean="0"/>
                    </a:p>
                    <a:p>
                      <a:endParaRPr lang="en-US" sz="1400" b="1" dirty="0"/>
                    </a:p>
                  </a:txBody>
                  <a:tcPr>
                    <a:lnB w="12700" cap="flat" cmpd="sng" algn="ctr">
                      <a:noFill/>
                      <a:prstDash val="solid"/>
                      <a:round/>
                      <a:headEnd type="none" w="med" len="med"/>
                      <a:tailEnd type="none" w="med" len="med"/>
                    </a:lnB>
                  </a:tcPr>
                </a:tc>
              </a:tr>
              <a:tr h="741680">
                <a:tc>
                  <a:txBody>
                    <a:bodyPr/>
                    <a:lstStyle/>
                    <a:p>
                      <a:pPr algn="ctr"/>
                      <a:r>
                        <a:rPr lang="en-US" sz="1800" b="1" u="sng" dirty="0" smtClean="0">
                          <a:latin typeface="Helvetica" pitchFamily="34" charset="0"/>
                        </a:rPr>
                        <a:t>Statue of Liberty</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Helvetica" pitchFamily="34" charset="0"/>
                          <a:ea typeface="+mn-ea"/>
                          <a:cs typeface="+mn-cs"/>
                        </a:rPr>
                        <a:t>(illustration)</a:t>
                      </a:r>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r>
                        <a:rPr lang="en-US" sz="1600" b="1" dirty="0" smtClean="0">
                          <a:latin typeface="Helvetica" pitchFamily="34" charset="0"/>
                        </a:rPr>
                        <a:t>You should go see the Statue of Liberty because </a:t>
                      </a:r>
                    </a:p>
                    <a:p>
                      <a:pPr algn="ctr"/>
                      <a:endParaRPr lang="en-US" sz="1600" b="1" dirty="0" smtClean="0">
                        <a:latin typeface="Helvetica" pitchFamily="34" charset="0"/>
                      </a:endParaRPr>
                    </a:p>
                    <a:p>
                      <a:pPr algn="ctr"/>
                      <a:r>
                        <a:rPr lang="en-US" sz="1600" b="1" dirty="0" smtClean="0">
                          <a:latin typeface="Helvetica" pitchFamily="34" charset="0"/>
                        </a:rPr>
                        <a:t>_____________________________________________.</a:t>
                      </a:r>
                    </a:p>
                    <a:p>
                      <a:pPr algn="ctr"/>
                      <a:endParaRPr lang="en-US" sz="1400" b="1" dirty="0" smtClean="0"/>
                    </a:p>
                    <a:p>
                      <a:pPr algn="ctr"/>
                      <a:endParaRPr lang="en-US" sz="1400" b="1" dirty="0" smtClean="0"/>
                    </a:p>
                    <a:p>
                      <a:pPr algn="ctr"/>
                      <a:r>
                        <a:rPr lang="en-US" sz="1400" b="1" u="sng" dirty="0" smtClean="0">
                          <a:latin typeface="Helvetica" pitchFamily="34" charset="0"/>
                        </a:rPr>
                        <a:t>Facts about the Statue of Liberty</a:t>
                      </a:r>
                    </a:p>
                    <a:p>
                      <a:pPr algn="ctr"/>
                      <a:r>
                        <a:rPr lang="en-US" sz="1000" b="0" u="none" dirty="0" smtClean="0">
                          <a:latin typeface="Helvetica" pitchFamily="34" charset="0"/>
                        </a:rPr>
                        <a:t>(write a paragraph not a list)</a:t>
                      </a:r>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txBody>
                  <a:tcPr>
                    <a:lnT w="12700" cap="flat" cmpd="sng" algn="ctr">
                      <a:noFill/>
                      <a:prstDash val="solid"/>
                      <a:round/>
                      <a:headEnd type="none" w="med" len="med"/>
                      <a:tailEnd type="none" w="med" len="med"/>
                    </a:lnT>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sp>
        <p:nvSpPr>
          <p:cNvPr id="6" name="Rectangle 5"/>
          <p:cNvSpPr/>
          <p:nvPr/>
        </p:nvSpPr>
        <p:spPr>
          <a:xfrm>
            <a:off x="1524000" y="1676400"/>
            <a:ext cx="42672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00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67258730"/>
              </p:ext>
            </p:extLst>
          </p:nvPr>
        </p:nvGraphicFramePr>
        <p:xfrm>
          <a:off x="762000" y="533400"/>
          <a:ext cx="5715000" cy="8534400"/>
        </p:xfrm>
        <a:graphic>
          <a:graphicData uri="http://schemas.openxmlformats.org/drawingml/2006/table">
            <a:tbl>
              <a:tblPr firstRow="1" bandRow="1">
                <a:tableStyleId>{5940675A-B579-460E-94D1-54222C63F5DA}</a:tableStyleId>
              </a:tblPr>
              <a:tblGrid>
                <a:gridCol w="5715000"/>
              </a:tblGrid>
              <a:tr h="370840">
                <a:tc>
                  <a:txBody>
                    <a:bodyPr/>
                    <a:lstStyle/>
                    <a:p>
                      <a:endParaRPr lang="en-US" sz="1400" b="1" dirty="0" smtClean="0"/>
                    </a:p>
                    <a:p>
                      <a:endParaRPr lang="en-US" sz="1400" b="1" dirty="0"/>
                    </a:p>
                  </a:txBody>
                  <a:tcPr>
                    <a:lnB w="12700" cap="flat" cmpd="sng" algn="ctr">
                      <a:noFill/>
                      <a:prstDash val="solid"/>
                      <a:round/>
                      <a:headEnd type="none" w="med" len="med"/>
                      <a:tailEnd type="none" w="med" len="med"/>
                    </a:lnB>
                  </a:tcPr>
                </a:tc>
              </a:tr>
              <a:tr h="741680">
                <a:tc>
                  <a:txBody>
                    <a:bodyPr/>
                    <a:lstStyle/>
                    <a:p>
                      <a:pPr algn="ctr"/>
                      <a:r>
                        <a:rPr lang="en-US" sz="1800" b="1" u="sng" dirty="0" smtClean="0">
                          <a:latin typeface="Helvetica" pitchFamily="34" charset="0"/>
                        </a:rPr>
                        <a:t>Lincoln Memorial</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Helvetica" pitchFamily="34" charset="0"/>
                          <a:ea typeface="+mn-ea"/>
                          <a:cs typeface="+mn-cs"/>
                        </a:rPr>
                        <a:t>(illustration)</a:t>
                      </a:r>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r>
                        <a:rPr lang="en-US" sz="1600" b="1" dirty="0" smtClean="0">
                          <a:latin typeface="Helvetica" pitchFamily="34" charset="0"/>
                        </a:rPr>
                        <a:t>You should go see the Lincoln Memorial because </a:t>
                      </a:r>
                    </a:p>
                    <a:p>
                      <a:pPr algn="ctr"/>
                      <a:endParaRPr lang="en-US" sz="1600" b="1" dirty="0" smtClean="0">
                        <a:latin typeface="Helvetica" pitchFamily="34" charset="0"/>
                      </a:endParaRPr>
                    </a:p>
                    <a:p>
                      <a:pPr algn="ctr"/>
                      <a:r>
                        <a:rPr lang="en-US" sz="1600" b="1" dirty="0" smtClean="0">
                          <a:latin typeface="Helvetica" pitchFamily="34" charset="0"/>
                        </a:rPr>
                        <a:t>_____________________________________________.</a:t>
                      </a:r>
                    </a:p>
                    <a:p>
                      <a:pPr algn="ctr"/>
                      <a:endParaRPr lang="en-US" sz="1400" b="1" dirty="0" smtClean="0"/>
                    </a:p>
                    <a:p>
                      <a:pPr algn="ctr"/>
                      <a:endParaRPr lang="en-US" sz="1400" b="1" dirty="0" smtClean="0"/>
                    </a:p>
                    <a:p>
                      <a:pPr algn="ctr"/>
                      <a:r>
                        <a:rPr lang="en-US" sz="1400" b="1" u="sng" dirty="0" smtClean="0">
                          <a:latin typeface="Helvetica" pitchFamily="34" charset="0"/>
                        </a:rPr>
                        <a:t>Facts about the Lincoln Memorial</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Helvetica" pitchFamily="34" charset="0"/>
                          <a:ea typeface="+mn-ea"/>
                          <a:cs typeface="+mn-cs"/>
                        </a:rPr>
                        <a:t>(write a paragraph not a list)</a:t>
                      </a:r>
                    </a:p>
                    <a:p>
                      <a:pPr algn="ctr"/>
                      <a:endParaRPr lang="en-US" sz="1400" b="1" u="sng" dirty="0" smtClean="0">
                        <a:latin typeface="Helvetica" pitchFamily="34" charset="0"/>
                      </a:endParaRPr>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txBody>
                  <a:tcPr>
                    <a:lnT w="12700" cap="flat" cmpd="sng" algn="ctr">
                      <a:noFill/>
                      <a:prstDash val="solid"/>
                      <a:round/>
                      <a:headEnd type="none" w="med" len="med"/>
                      <a:tailEnd type="none" w="med" len="med"/>
                    </a:lnT>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sp>
        <p:nvSpPr>
          <p:cNvPr id="6" name="Rectangle 5"/>
          <p:cNvSpPr/>
          <p:nvPr/>
        </p:nvSpPr>
        <p:spPr>
          <a:xfrm>
            <a:off x="1524000" y="1676400"/>
            <a:ext cx="42672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169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2489893"/>
              </p:ext>
            </p:extLst>
          </p:nvPr>
        </p:nvGraphicFramePr>
        <p:xfrm>
          <a:off x="762000" y="533400"/>
          <a:ext cx="5715000" cy="8107680"/>
        </p:xfrm>
        <a:graphic>
          <a:graphicData uri="http://schemas.openxmlformats.org/drawingml/2006/table">
            <a:tbl>
              <a:tblPr firstRow="1" bandRow="1">
                <a:tableStyleId>{5940675A-B579-460E-94D1-54222C63F5DA}</a:tableStyleId>
              </a:tblPr>
              <a:tblGrid>
                <a:gridCol w="5715000"/>
              </a:tblGrid>
              <a:tr h="370840">
                <a:tc>
                  <a:txBody>
                    <a:bodyPr/>
                    <a:lstStyle/>
                    <a:p>
                      <a:endParaRPr lang="en-US" sz="1400" b="1" dirty="0" smtClean="0"/>
                    </a:p>
                    <a:p>
                      <a:endParaRPr lang="en-US" sz="1400" b="1" dirty="0"/>
                    </a:p>
                  </a:txBody>
                  <a:tcPr>
                    <a:lnB w="12700" cap="flat" cmpd="sng" algn="ctr">
                      <a:noFill/>
                      <a:prstDash val="solid"/>
                      <a:round/>
                      <a:headEnd type="none" w="med" len="med"/>
                      <a:tailEnd type="none" w="med" len="med"/>
                    </a:lnB>
                  </a:tcPr>
                </a:tc>
              </a:tr>
              <a:tr h="741680">
                <a:tc>
                  <a:txBody>
                    <a:bodyPr/>
                    <a:lstStyle/>
                    <a:p>
                      <a:pPr algn="ctr"/>
                      <a:r>
                        <a:rPr lang="en-US" sz="1800" b="1" u="sng" dirty="0" smtClean="0">
                          <a:latin typeface="Helvetica" pitchFamily="34" charset="0"/>
                        </a:rPr>
                        <a:t>Bald Eagle</a:t>
                      </a:r>
                      <a:endParaRPr lang="en-US" sz="1400" b="1" dirty="0" smtClean="0"/>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Helvetica" pitchFamily="34" charset="0"/>
                          <a:ea typeface="+mn-ea"/>
                          <a:cs typeface="+mn-cs"/>
                        </a:rPr>
                        <a:t>(illustration)</a:t>
                      </a:r>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r>
                        <a:rPr lang="en-US" sz="1600" b="1" dirty="0" smtClean="0">
                          <a:latin typeface="Helvetica" pitchFamily="34" charset="0"/>
                        </a:rPr>
                        <a:t>You should go see a bald eagle because </a:t>
                      </a:r>
                    </a:p>
                    <a:p>
                      <a:pPr algn="ctr"/>
                      <a:endParaRPr lang="en-US" sz="1600" b="1" dirty="0" smtClean="0">
                        <a:latin typeface="Helvetica" pitchFamily="34" charset="0"/>
                      </a:endParaRPr>
                    </a:p>
                    <a:p>
                      <a:pPr algn="ctr"/>
                      <a:r>
                        <a:rPr lang="en-US" sz="1600" b="1" dirty="0" smtClean="0">
                          <a:latin typeface="Helvetica" pitchFamily="34" charset="0"/>
                        </a:rPr>
                        <a:t>_____________________________________________.</a:t>
                      </a:r>
                    </a:p>
                    <a:p>
                      <a:pPr algn="ctr"/>
                      <a:endParaRPr lang="en-US" sz="1400" b="1" dirty="0" smtClean="0"/>
                    </a:p>
                    <a:p>
                      <a:pPr algn="ctr"/>
                      <a:endParaRPr lang="en-US" sz="1400" b="1" dirty="0" smtClean="0"/>
                    </a:p>
                    <a:p>
                      <a:pPr algn="ctr"/>
                      <a:r>
                        <a:rPr lang="en-US" sz="1400" b="1" u="sng" dirty="0" smtClean="0">
                          <a:latin typeface="Helvetica" pitchFamily="34" charset="0"/>
                        </a:rPr>
                        <a:t>Facts about Bald Eagles</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Helvetica" pitchFamily="34" charset="0"/>
                          <a:ea typeface="+mn-ea"/>
                          <a:cs typeface="+mn-cs"/>
                        </a:rPr>
                        <a:t>(write a paragraph not a list)</a:t>
                      </a:r>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p>
                      <a:pPr algn="ctr"/>
                      <a:endParaRPr lang="en-US" sz="1400" b="1" dirty="0" smtClean="0"/>
                    </a:p>
                  </a:txBody>
                  <a:tcPr>
                    <a:lnT w="12700" cap="flat" cmpd="sng" algn="ctr">
                      <a:noFill/>
                      <a:prstDash val="solid"/>
                      <a:round/>
                      <a:headEnd type="none" w="med" len="med"/>
                      <a:tailEnd type="none" w="med" len="med"/>
                    </a:lnT>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sp>
        <p:nvSpPr>
          <p:cNvPr id="6" name="Rectangle 5"/>
          <p:cNvSpPr/>
          <p:nvPr/>
        </p:nvSpPr>
        <p:spPr>
          <a:xfrm>
            <a:off x="1524000" y="1676400"/>
            <a:ext cx="42672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434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sp>
        <p:nvSpPr>
          <p:cNvPr id="2" name="TextBox 1"/>
          <p:cNvSpPr txBox="1"/>
          <p:nvPr/>
        </p:nvSpPr>
        <p:spPr>
          <a:xfrm>
            <a:off x="619836" y="6248400"/>
            <a:ext cx="6019800" cy="938719"/>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1927" y="1371600"/>
            <a:ext cx="4415618" cy="43434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1566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27912367"/>
              </p:ext>
            </p:extLst>
          </p:nvPr>
        </p:nvGraphicFramePr>
        <p:xfrm>
          <a:off x="381000" y="4206240"/>
          <a:ext cx="6324600" cy="3337560"/>
        </p:xfrm>
        <a:graphic>
          <a:graphicData uri="http://schemas.openxmlformats.org/drawingml/2006/table">
            <a:tbl>
              <a:tblPr firstRow="1" bandRow="1">
                <a:tableStyleId>{5940675A-B579-460E-94D1-54222C63F5DA}</a:tableStyleId>
              </a:tblPr>
              <a:tblGrid>
                <a:gridCol w="685800"/>
                <a:gridCol w="3886200"/>
                <a:gridCol w="685800"/>
                <a:gridCol w="533400"/>
                <a:gridCol w="533400"/>
              </a:tblGrid>
              <a:tr h="304800">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dirty="0" smtClean="0"/>
                        <a:t>Informational Text</a:t>
                      </a:r>
                    </a:p>
                  </a:txBody>
                  <a:tcPr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9 </a:t>
                      </a:r>
                      <a:endParaRPr lang="en-US" sz="1400" b="1" dirty="0"/>
                    </a:p>
                  </a:txBody>
                  <a:tcPr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Times New Roman"/>
                          <a:cs typeface="Times New Roman"/>
                        </a:rPr>
                        <a:t>Why does the American flag have 50 stars?  RI.1.3</a:t>
                      </a: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10</a:t>
                      </a:r>
                      <a:endParaRPr lang="en-US" sz="1400" b="1" dirty="0"/>
                    </a:p>
                  </a:txBody>
                  <a:tcPr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Calibri"/>
                          <a:cs typeface="Calibri"/>
                        </a:rPr>
                        <a:t>Why do we have American symbols? RI.1.3</a:t>
                      </a:r>
                    </a:p>
                  </a:txBody>
                  <a:tcPr anchor="ctr">
                    <a:solidFill>
                      <a:schemeClr val="bg1"/>
                    </a:solidFill>
                  </a:tcPr>
                </a:tc>
                <a:tc hMerge="1">
                  <a:txBody>
                    <a:bodyPr/>
                    <a:lstStyle/>
                    <a:p>
                      <a:endParaRPr lang="en-US" dirty="0"/>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11</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mn-lt"/>
                          <a:ea typeface="+mn-ea"/>
                          <a:cs typeface="+mn-cs"/>
                        </a:rPr>
                        <a:t>What can you learn about the American flag    from both the text and the photograph?  RI.1.6</a:t>
                      </a: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12</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latin typeface="+mn-lt"/>
                          <a:ea typeface="Times New Roman"/>
                          <a:cs typeface="Times New Roman"/>
                        </a:rPr>
                        <a:t>What is another name for this picture? RI.1.6</a:t>
                      </a:r>
                      <a:endParaRPr lang="en-US" sz="1100" b="1" dirty="0">
                        <a:effectLst/>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13</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latin typeface="+mn-lt"/>
                          <a:ea typeface="Calibri"/>
                          <a:cs typeface="Times New Roman"/>
                        </a:rPr>
                        <a:t>What do both passages tell you about bald eagles?  RI.1.9</a:t>
                      </a:r>
                      <a:endParaRPr lang="en-US" sz="1000" b="0" i="0" dirty="0" smtClean="0">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50520">
                <a:tc>
                  <a:txBody>
                    <a:bodyPr/>
                    <a:lstStyle/>
                    <a:p>
                      <a:pPr algn="ctr">
                        <a:lnSpc>
                          <a:spcPct val="100000"/>
                        </a:lnSpc>
                        <a:spcAft>
                          <a:spcPts val="0"/>
                        </a:spcAft>
                      </a:pPr>
                      <a:r>
                        <a:rPr lang="en-US" sz="1400" b="1" dirty="0" smtClean="0"/>
                        <a:t>14</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latin typeface="+mn-lt"/>
                          <a:ea typeface="Times New Roman"/>
                          <a:cs typeface="Times New Roman"/>
                        </a:rPr>
                        <a:t>What can you learn about bald eagles by looking at the photographs in both passages? RI.1.9</a:t>
                      </a: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15</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0" baseline="0" dirty="0" smtClean="0">
                          <a:latin typeface="+mn-lt"/>
                          <a:ea typeface="Times New Roman"/>
                          <a:cs typeface="Times New Roman"/>
                        </a:rPr>
                        <a:t>Choose one American symbol.  Tell one thing you learned about it from the text, and one thing you can tell about it from the photograph.</a:t>
                      </a:r>
                      <a:r>
                        <a:rPr lang="en-US" sz="1000" b="0" i="0" baseline="0" dirty="0" smtClean="0">
                          <a:solidFill>
                            <a:schemeClr val="tx1"/>
                          </a:solidFill>
                          <a:latin typeface="+mn-lt"/>
                          <a:ea typeface="Times New Roman"/>
                          <a:cs typeface="Times New Roman"/>
                        </a:rPr>
                        <a:t>RI.1.6</a:t>
                      </a: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70840">
                <a:tc>
                  <a:txBody>
                    <a:bodyPr/>
                    <a:lstStyle/>
                    <a:p>
                      <a:pPr algn="ctr">
                        <a:lnSpc>
                          <a:spcPct val="100000"/>
                        </a:lnSpc>
                        <a:spcAft>
                          <a:spcPts val="0"/>
                        </a:spcAft>
                      </a:pPr>
                      <a:r>
                        <a:rPr lang="en-US" sz="1400" b="1" dirty="0" smtClean="0"/>
                        <a:t>16</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0" dirty="0" smtClean="0">
                          <a:latin typeface="+mn-lt"/>
                          <a:ea typeface="+mn-ea"/>
                          <a:cs typeface="+mn-cs"/>
                        </a:rPr>
                        <a:t>Why are there more bald eagles now than there were before?  Use information from both passages. </a:t>
                      </a:r>
                      <a:r>
                        <a:rPr lang="en-US" sz="1000" b="0" i="0" dirty="0" smtClean="0">
                          <a:solidFill>
                            <a:schemeClr val="tx1"/>
                          </a:solidFill>
                          <a:latin typeface="+mn-lt"/>
                          <a:ea typeface="+mn-ea"/>
                          <a:cs typeface="+mn-cs"/>
                        </a:rPr>
                        <a:t>RI.1.9</a:t>
                      </a:r>
                      <a:endParaRPr lang="en-US" sz="1000" b="0" i="0" dirty="0" smtClean="0">
                        <a:latin typeface="+mn-lt"/>
                        <a:ea typeface="+mn-ea"/>
                        <a:cs typeface="+mn-cs"/>
                      </a:endParaRPr>
                    </a:p>
                  </a:txBody>
                  <a:tcPr anchor="ctr">
                    <a:solidFill>
                      <a:schemeClr val="bg1"/>
                    </a:solidFill>
                  </a:tcPr>
                </a:tc>
                <a:tc>
                  <a:txBody>
                    <a:bodyPr/>
                    <a:lstStyle/>
                    <a:p>
                      <a:pPr algn="ctr"/>
                      <a:r>
                        <a:rPr lang="en-US" sz="1400" b="1" i="0" dirty="0" smtClean="0">
                          <a:effectLst>
                            <a:outerShdw blurRad="38100" dist="38100" dir="2700000" algn="tl">
                              <a:srgbClr val="000000">
                                <a:alpha val="43137"/>
                              </a:srgbClr>
                            </a:outerShdw>
                          </a:effectLst>
                        </a:rPr>
                        <a:t>2</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45006576"/>
              </p:ext>
            </p:extLst>
          </p:nvPr>
        </p:nvGraphicFramePr>
        <p:xfrm>
          <a:off x="381001" y="846794"/>
          <a:ext cx="6324601" cy="3322320"/>
        </p:xfrm>
        <a:graphic>
          <a:graphicData uri="http://schemas.openxmlformats.org/drawingml/2006/table">
            <a:tbl>
              <a:tblPr firstRow="1" bandRow="1">
                <a:tableStyleId>{5940675A-B579-460E-94D1-54222C63F5DA}</a:tableStyleId>
              </a:tblPr>
              <a:tblGrid>
                <a:gridCol w="807666"/>
                <a:gridCol w="3611933"/>
                <a:gridCol w="419101"/>
                <a:gridCol w="419101"/>
                <a:gridCol w="533400"/>
                <a:gridCol w="533400"/>
              </a:tblGrid>
              <a:tr h="143806">
                <a:tc gridSpan="6">
                  <a:txBody>
                    <a:bodyPr/>
                    <a:lstStyle/>
                    <a:p>
                      <a:pPr algn="ctr">
                        <a:lnSpc>
                          <a:spcPct val="100000"/>
                        </a:lnSpc>
                        <a:spcAft>
                          <a:spcPts val="0"/>
                        </a:spcAft>
                      </a:pPr>
                      <a:r>
                        <a:rPr lang="en-US" sz="1400" b="1" dirty="0" smtClean="0"/>
                        <a:t>Literary Text</a:t>
                      </a:r>
                      <a:endParaRPr lang="en-US" sz="1400" b="1" dirty="0"/>
                    </a:p>
                  </a:txBody>
                  <a:tcPr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1</a:t>
                      </a:r>
                      <a:endParaRPr lang="en-US" sz="1400" b="1" dirty="0"/>
                    </a:p>
                  </a:txBody>
                  <a:tcPr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0" baseline="0" dirty="0" smtClean="0">
                          <a:solidFill>
                            <a:srgbClr val="000000"/>
                          </a:solidFill>
                          <a:effectLst/>
                          <a:latin typeface="+mn-lt"/>
                          <a:ea typeface="Times New Roman"/>
                          <a:cs typeface="Times New Roman"/>
                        </a:rPr>
                        <a:t>How did Nick know what the statue was made from? RL.1.3</a:t>
                      </a: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80966">
                <a:tc>
                  <a:txBody>
                    <a:bodyPr/>
                    <a:lstStyle/>
                    <a:p>
                      <a:pPr algn="ctr">
                        <a:lnSpc>
                          <a:spcPct val="100000"/>
                        </a:lnSpc>
                        <a:spcAft>
                          <a:spcPts val="0"/>
                        </a:spcAft>
                      </a:pPr>
                      <a:r>
                        <a:rPr lang="en-US" sz="1400" b="1" dirty="0" smtClean="0"/>
                        <a:t>2</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baseline="0" dirty="0" smtClean="0">
                          <a:effectLst/>
                          <a:latin typeface="+mn-lt"/>
                          <a:ea typeface="Times New Roman"/>
                          <a:cs typeface="Calibri"/>
                        </a:rPr>
                        <a:t>How did Andy and his Mom get to the crown of the Statue of Liberty? RL.1.3</a:t>
                      </a:r>
                    </a:p>
                  </a:txBody>
                  <a:tcPr anchor="ctr">
                    <a:solidFill>
                      <a:schemeClr val="bg1"/>
                    </a:solidFill>
                  </a:tcPr>
                </a:tc>
                <a:tc hMerge="1">
                  <a:txBody>
                    <a:bodyPr/>
                    <a:lstStyle/>
                    <a:p>
                      <a:endParaRPr lang="en-US"/>
                    </a:p>
                  </a:txBody>
                  <a:tcPr/>
                </a:tc>
                <a:tc hMerge="1">
                  <a:txBody>
                    <a:bodyPr/>
                    <a:lstStyle/>
                    <a:p>
                      <a:endParaRPr lang="en-US" dirty="0"/>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3</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Who is the person telling the story in Nick’s Visit to the Lincoln Memorial? RL.1.6</a:t>
                      </a: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4</a:t>
                      </a:r>
                      <a:endParaRPr lang="en-US" sz="1400" b="1" dirty="0"/>
                    </a:p>
                  </a:txBody>
                  <a:tcPr anchor="ctr">
                    <a:solidFill>
                      <a:schemeClr val="bg1"/>
                    </a:solidFill>
                  </a:tcPr>
                </a:tc>
                <a:tc gridSpan="3">
                  <a:txBody>
                    <a:bodyPr/>
                    <a:lstStyle/>
                    <a:p>
                      <a:pPr marL="0" marR="0" algn="l">
                        <a:lnSpc>
                          <a:spcPct val="115000"/>
                        </a:lnSpc>
                        <a:spcBef>
                          <a:spcPts val="0"/>
                        </a:spcBef>
                        <a:spcAft>
                          <a:spcPts val="0"/>
                        </a:spcAft>
                      </a:pPr>
                      <a:r>
                        <a:rPr lang="en-US" sz="1000" b="0" dirty="0" smtClean="0">
                          <a:solidFill>
                            <a:srgbClr val="000000"/>
                          </a:solidFill>
                          <a:effectLst/>
                          <a:latin typeface="+mn-lt"/>
                          <a:ea typeface="Times New Roman"/>
                          <a:cs typeface="Times New Roman"/>
                        </a:rPr>
                        <a:t>Who is the person telling the story in Andy’s Trip to the Statue of Liberty? RL.1.6</a:t>
                      </a:r>
                      <a:endParaRPr lang="en-US" sz="1100" b="0" i="1" dirty="0">
                        <a:effectLst/>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5</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1000" b="0" i="0" dirty="0" smtClean="0">
                          <a:solidFill>
                            <a:srgbClr val="000000"/>
                          </a:solidFill>
                          <a:effectLst/>
                          <a:latin typeface="+mn-lt"/>
                          <a:ea typeface="Times New Roman"/>
                          <a:cs typeface="Times New Roman"/>
                        </a:rPr>
                        <a:t>Based on the two stories, what can you conclude about both statues? RL.1.9</a:t>
                      </a:r>
                      <a:endParaRPr lang="en-US" sz="1000" b="0" i="0" dirty="0" smtClean="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280966">
                <a:tc>
                  <a:txBody>
                    <a:bodyPr/>
                    <a:lstStyle/>
                    <a:p>
                      <a:pPr algn="ctr">
                        <a:lnSpc>
                          <a:spcPct val="100000"/>
                        </a:lnSpc>
                        <a:spcAft>
                          <a:spcPts val="0"/>
                        </a:spcAft>
                      </a:pPr>
                      <a:r>
                        <a:rPr lang="en-US" sz="1400" b="1" dirty="0" smtClean="0"/>
                        <a:t>6</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0" dirty="0" smtClean="0">
                          <a:solidFill>
                            <a:srgbClr val="000000"/>
                          </a:solidFill>
                          <a:effectLst/>
                          <a:latin typeface="+mn-lt"/>
                          <a:ea typeface="Times New Roman"/>
                          <a:cs typeface="Times New Roman"/>
                        </a:rPr>
                        <a:t>In both stories, what is something that both main characters do when they visit the statues? RL.1.9</a:t>
                      </a: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7</a:t>
                      </a:r>
                      <a:endParaRPr lang="en-US" sz="1400" b="1" dirty="0"/>
                    </a:p>
                  </a:txBody>
                  <a:tcPr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What do you think Nick and Andy know about the statues at the end of their trips?  Use as many details from the stories as possible. </a:t>
                      </a:r>
                      <a:r>
                        <a:rPr kumimoji="0" lang="en-US" sz="1000" b="0" i="0" u="none" strike="noStrike" kern="1200" cap="none" spc="0" normalizeH="0" baseline="0" noProof="0" dirty="0" smtClean="0">
                          <a:ln>
                            <a:noFill/>
                          </a:ln>
                          <a:solidFill>
                            <a:schemeClr val="tx1"/>
                          </a:solidFill>
                          <a:effectLst/>
                          <a:uLnTx/>
                          <a:uFillTx/>
                          <a:latin typeface="+mn-lt"/>
                          <a:ea typeface="Times New Roman"/>
                          <a:cs typeface="Times New Roman"/>
                        </a:rPr>
                        <a:t>RL.1.6</a:t>
                      </a: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3</a:t>
                      </a: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70840">
                <a:tc>
                  <a:txBody>
                    <a:bodyPr/>
                    <a:lstStyle/>
                    <a:p>
                      <a:pPr algn="ctr">
                        <a:lnSpc>
                          <a:spcPct val="100000"/>
                        </a:lnSpc>
                        <a:spcAft>
                          <a:spcPts val="0"/>
                        </a:spcAft>
                      </a:pPr>
                      <a:r>
                        <a:rPr lang="en-US" sz="1400" b="1" dirty="0" smtClean="0"/>
                        <a:t>8</a:t>
                      </a:r>
                      <a:endParaRPr lang="en-US" sz="1400" b="1" dirty="0"/>
                    </a:p>
                  </a:txBody>
                  <a:tcPr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Write about the ways that Nick and Andy’s trips were the same and  the ways they were different. Include as many details from the stories as possible. </a:t>
                      </a:r>
                      <a:r>
                        <a:rPr kumimoji="0" lang="en-US" sz="1000" b="0" i="0" u="none" strike="noStrike" kern="1200" cap="none" spc="0" normalizeH="0" baseline="0" noProof="0" dirty="0" smtClean="0">
                          <a:ln>
                            <a:noFill/>
                          </a:ln>
                          <a:solidFill>
                            <a:schemeClr val="tx1"/>
                          </a:solidFill>
                          <a:effectLst/>
                          <a:uLnTx/>
                          <a:uFillTx/>
                          <a:latin typeface="+mn-lt"/>
                          <a:ea typeface="Times New Roman"/>
                          <a:cs typeface="Times New Roman"/>
                        </a:rPr>
                        <a:t>RL.1.9</a:t>
                      </a:r>
                    </a:p>
                  </a:txBody>
                  <a:tcPr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3</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anchor="ctr">
                    <a:solidFill>
                      <a:schemeClr val="bg1"/>
                    </a:solidFill>
                  </a:tcPr>
                </a:tc>
              </a:tr>
            </a:tbl>
          </a:graphicData>
        </a:graphic>
      </p:graphicFrame>
      <p:sp>
        <p:nvSpPr>
          <p:cNvPr id="2" name="TextBox 1"/>
          <p:cNvSpPr txBox="1"/>
          <p:nvPr/>
        </p:nvSpPr>
        <p:spPr>
          <a:xfrm>
            <a:off x="381000" y="530423"/>
            <a:ext cx="6248399" cy="307777"/>
          </a:xfrm>
          <a:prstGeom prst="rect">
            <a:avLst/>
          </a:prstGeom>
          <a:noFill/>
        </p:spPr>
        <p:txBody>
          <a:bodyPr wrap="square" rtlCol="0">
            <a:spAutoFit/>
          </a:bodyPr>
          <a:lstStyle/>
          <a:p>
            <a:r>
              <a:rPr lang="en-US" sz="1200" dirty="0" smtClean="0"/>
              <a:t>Color the box green if your answer was correct. Color the box red if your answer was not correct</a:t>
            </a:r>
            <a:r>
              <a:rPr lang="en-US" sz="1400" dirty="0" smtClean="0"/>
              <a:t>.  </a:t>
            </a:r>
            <a:endParaRPr lang="en-US" sz="1400" b="1" dirty="0">
              <a:solidFill>
                <a:srgbClr val="C00000"/>
              </a:solidFill>
              <a:effectLst>
                <a:outerShdw blurRad="38100" dist="38100" dir="2700000" algn="tl">
                  <a:srgbClr val="000000">
                    <a:alpha val="43137"/>
                  </a:srgbClr>
                </a:outerShdw>
              </a:effectLst>
            </a:endParaRPr>
          </a:p>
        </p:txBody>
      </p:sp>
      <p:sp>
        <p:nvSpPr>
          <p:cNvPr id="9" name="Curved Down Arrow 8"/>
          <p:cNvSpPr/>
          <p:nvPr/>
        </p:nvSpPr>
        <p:spPr>
          <a:xfrm rot="1521726">
            <a:off x="5388141" y="902012"/>
            <a:ext cx="875075" cy="36139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92841381"/>
              </p:ext>
            </p:extLst>
          </p:nvPr>
        </p:nvGraphicFramePr>
        <p:xfrm>
          <a:off x="381000" y="7543800"/>
          <a:ext cx="6340475" cy="1682930"/>
        </p:xfrm>
        <a:graphic>
          <a:graphicData uri="http://schemas.openxmlformats.org/drawingml/2006/table">
            <a:tbl>
              <a:tblPr firstRow="1" bandRow="1">
                <a:tableStyleId>{5940675A-B579-460E-94D1-54222C63F5DA}</a:tableStyleId>
              </a:tblPr>
              <a:tblGrid>
                <a:gridCol w="533400"/>
                <a:gridCol w="4011704"/>
                <a:gridCol w="579470"/>
                <a:gridCol w="563531"/>
                <a:gridCol w="652370"/>
              </a:tblGrid>
              <a:tr h="152400">
                <a:tc gridSpan="5">
                  <a:txBody>
                    <a:bodyPr/>
                    <a:lstStyle/>
                    <a:p>
                      <a:pPr algn="ctr">
                        <a:lnSpc>
                          <a:spcPct val="100000"/>
                        </a:lnSpc>
                        <a:spcAft>
                          <a:spcPts val="0"/>
                        </a:spcAft>
                      </a:pPr>
                      <a:r>
                        <a:rPr lang="en-US" sz="1400" b="1" dirty="0" smtClean="0">
                          <a:solidFill>
                            <a:schemeClr val="tx1"/>
                          </a:solidFill>
                        </a:rPr>
                        <a:t>Writing</a:t>
                      </a:r>
                      <a:endParaRPr lang="en-US" sz="1400" b="1"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179042">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0" i="0" kern="1200" baseline="0" dirty="0" smtClean="0">
                          <a:solidFill>
                            <a:schemeClr val="tx1"/>
                          </a:solidFill>
                          <a:effectLst/>
                          <a:latin typeface="+mn-lt"/>
                          <a:ea typeface="Times New Roman"/>
                          <a:cs typeface="Times New Roman"/>
                        </a:rPr>
                        <a:t>Write the first part of the story. W.1.1c  (Brief Write)</a:t>
                      </a:r>
                      <a:endParaRPr lang="en-US" sz="1100" b="0"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algn="ctr"/>
                      <a:r>
                        <a:rPr lang="en-US" sz="1500" b="1" dirty="0" smtClean="0">
                          <a:solidFill>
                            <a:schemeClr val="tx1"/>
                          </a:solidFill>
                          <a:effectLst>
                            <a:outerShdw blurRad="38100" dist="38100" dir="2700000" algn="tl">
                              <a:srgbClr val="000000">
                                <a:alpha val="43137"/>
                              </a:srgbClr>
                            </a:outerShdw>
                          </a:effectLst>
                        </a:rPr>
                        <a:t>2</a:t>
                      </a:r>
                      <a:endParaRPr lang="en-US"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159448">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0" dirty="0" smtClean="0">
                          <a:solidFill>
                            <a:schemeClr val="tx1"/>
                          </a:solidFill>
                          <a:latin typeface="+mn-lt"/>
                          <a:cs typeface="Helvetica" panose="020B0604020202020204" pitchFamily="34" charset="0"/>
                        </a:rPr>
                        <a:t>Which sentence could begin the paragraph that tells the student’s opinion about bald eagles?</a:t>
                      </a:r>
                      <a:r>
                        <a:rPr lang="en-US" sz="1100" b="0" baseline="0" dirty="0" smtClean="0">
                          <a:solidFill>
                            <a:schemeClr val="tx1"/>
                          </a:solidFill>
                          <a:latin typeface="+mn-lt"/>
                          <a:cs typeface="Helvetica" panose="020B0604020202020204" pitchFamily="34" charset="0"/>
                        </a:rPr>
                        <a:t> </a:t>
                      </a:r>
                      <a:r>
                        <a:rPr lang="en-US" sz="1100" b="0" dirty="0" smtClean="0">
                          <a:solidFill>
                            <a:schemeClr val="tx1"/>
                          </a:solidFill>
                          <a:latin typeface="+mn-lt"/>
                          <a:cs typeface="Helvetica" panose="020B0604020202020204" pitchFamily="34" charset="0"/>
                        </a:rPr>
                        <a:t>W.1.1b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155094">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mn-lt"/>
                          <a:cs typeface="Helvetica" panose="020B0604020202020204" pitchFamily="34" charset="0"/>
                        </a:rPr>
                        <a:t>What is the best way to join these two sentences together?</a:t>
                      </a:r>
                      <a:r>
                        <a:rPr lang="en-US" sz="1100" b="0" baseline="0" dirty="0" smtClean="0">
                          <a:solidFill>
                            <a:schemeClr val="tx1"/>
                          </a:solidFill>
                          <a:latin typeface="+mn-lt"/>
                          <a:cs typeface="Helvetica" panose="020B0604020202020204" pitchFamily="34" charset="0"/>
                        </a:rPr>
                        <a:t> </a:t>
                      </a:r>
                      <a:r>
                        <a:rPr lang="en-US" sz="1100" b="0" dirty="0" smtClean="0">
                          <a:solidFill>
                            <a:schemeClr val="tx1"/>
                          </a:solidFill>
                          <a:latin typeface="+mn-lt"/>
                          <a:cs typeface="Helvetica" panose="020B0604020202020204" pitchFamily="34" charset="0"/>
                        </a:rPr>
                        <a:t>L.1.6</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0">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mn-lt"/>
                        </a:rPr>
                        <a:t>Which word should go in the blank to finish the sentence?</a:t>
                      </a:r>
                      <a:r>
                        <a:rPr lang="en-US" sz="1100" b="0" baseline="0" dirty="0" smtClean="0">
                          <a:solidFill>
                            <a:schemeClr val="tx1"/>
                          </a:solidFill>
                          <a:latin typeface="+mn-lt"/>
                        </a:rPr>
                        <a:t> </a:t>
                      </a:r>
                      <a:r>
                        <a:rPr kumimoji="0" lang="en-US" sz="1100" b="0" i="0" u="none" strike="noStrike" kern="1200" cap="none" spc="0" normalizeH="0" baseline="0" noProof="0" dirty="0" smtClean="0">
                          <a:ln>
                            <a:noFill/>
                          </a:ln>
                          <a:solidFill>
                            <a:schemeClr val="tx1"/>
                          </a:solidFill>
                          <a:effectLst/>
                          <a:uLnTx/>
                          <a:uFillTx/>
                          <a:latin typeface="+mn-lt"/>
                          <a:ea typeface="+mn-ea"/>
                          <a:cs typeface="Helvetica" panose="020B0604020202020204" pitchFamily="34" charset="0"/>
                        </a:rPr>
                        <a:t>L.1.1C</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
        <p:nvSpPr>
          <p:cNvPr id="11" name="Curved Down Arrow 10"/>
          <p:cNvSpPr/>
          <p:nvPr/>
        </p:nvSpPr>
        <p:spPr>
          <a:xfrm rot="1521726">
            <a:off x="5325027" y="4252936"/>
            <a:ext cx="828355" cy="3325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3225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148" y="457201"/>
            <a:ext cx="6415655" cy="1590286"/>
          </a:xfrm>
          <a:prstGeom prst="rect">
            <a:avLst/>
          </a:prstGeom>
          <a:noFill/>
        </p:spPr>
        <p:txBody>
          <a:bodyPr wrap="square" lIns="96623" tIns="48313" rIns="96623" bIns="48313" rtlCol="0">
            <a:spAutoFit/>
          </a:bodyPr>
          <a:lstStyle/>
          <a:p>
            <a:pPr lvl="0"/>
            <a:r>
              <a:rPr lang="en-US" sz="1700" b="1" u="sng" dirty="0">
                <a:solidFill>
                  <a:prstClr val="black"/>
                </a:solidFill>
              </a:rPr>
              <a:t>Directions</a:t>
            </a:r>
            <a:endParaRPr lang="en-US" sz="1500" dirty="0"/>
          </a:p>
          <a:p>
            <a:r>
              <a:rPr lang="en-US" sz="1000" dirty="0"/>
              <a:t>The HSD Elementary assessments are neither scripted nor timed assessments.   They are a tool to inform instructional decision making. It is not the intent of these assessments to have students “guess and check” answers for the sake of finishing an assessment.</a:t>
            </a:r>
          </a:p>
          <a:p>
            <a:endParaRPr lang="en-US" sz="1000" dirty="0"/>
          </a:p>
          <a:p>
            <a:r>
              <a:rPr lang="en-US" sz="1000" dirty="0"/>
              <a:t>All students should “move toward” taking the assessments independently but many will need scaffolding strategies. If students </a:t>
            </a:r>
            <a:r>
              <a:rPr lang="en-US" sz="1000" b="1" dirty="0"/>
              <a:t>are not </a:t>
            </a:r>
            <a:r>
              <a:rPr lang="en-US" sz="1000" dirty="0"/>
              <a:t>reading at grade level and can’t read the text, </a:t>
            </a:r>
            <a:r>
              <a:rPr lang="en-US" sz="1000" b="1" dirty="0"/>
              <a:t>please read the stories </a:t>
            </a:r>
            <a:r>
              <a:rPr lang="en-US" sz="1000" dirty="0"/>
              <a:t>to the students and ask the questions.  Allow students to read the parts of the text that they can. Please note the level of  differentiation a student needed.</a:t>
            </a:r>
          </a:p>
        </p:txBody>
      </p:sp>
      <p:sp>
        <p:nvSpPr>
          <p:cNvPr id="6" name="Rectangle 5"/>
          <p:cNvSpPr/>
          <p:nvPr/>
        </p:nvSpPr>
        <p:spPr>
          <a:xfrm>
            <a:off x="4782527" y="71824"/>
            <a:ext cx="2504440" cy="56217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44" tIns="50921" rIns="101844" bIns="50921" rtlCol="0" anchor="t"/>
          <a:lstStyle/>
          <a:p>
            <a:r>
              <a:rPr lang="en-US" sz="1200" b="1" dirty="0">
                <a:solidFill>
                  <a:schemeClr val="tx1"/>
                </a:solidFill>
              </a:rPr>
              <a:t>Order at HSD Print Shop…</a:t>
            </a:r>
          </a:p>
          <a:p>
            <a:r>
              <a:rPr lang="en-US" sz="900" dirty="0">
                <a:solidFill>
                  <a:schemeClr val="tx1"/>
                </a:solidFill>
                <a:hlinkClick r:id="rId2"/>
              </a:rPr>
              <a:t>http://www.hsd.k12.or.us/Departments/PrintShop/WebSubmissionForms.aspx</a:t>
            </a:r>
            <a:endParaRPr lang="en-US" sz="900" dirty="0">
              <a:solidFill>
                <a:schemeClr val="tx1"/>
              </a:solidFill>
            </a:endParaRPr>
          </a:p>
          <a:p>
            <a:endParaRPr lang="en-US" sz="900" dirty="0">
              <a:solidFill>
                <a:schemeClr val="tx1"/>
              </a:solidFill>
            </a:endParaRPr>
          </a:p>
        </p:txBody>
      </p:sp>
      <p:sp>
        <p:nvSpPr>
          <p:cNvPr id="2" name="Rectangle 1"/>
          <p:cNvSpPr/>
          <p:nvPr/>
        </p:nvSpPr>
        <p:spPr>
          <a:xfrm>
            <a:off x="461726" y="1905000"/>
            <a:ext cx="6478494" cy="616952"/>
          </a:xfrm>
          <a:prstGeom prst="rect">
            <a:avLst/>
          </a:prstGeom>
        </p:spPr>
        <p:txBody>
          <a:bodyPr wrap="square" lIns="86742" tIns="43372" rIns="86742" bIns="43372">
            <a:spAutoFit/>
          </a:bodyPr>
          <a:lstStyle/>
          <a:p>
            <a:pPr algn="ctr"/>
            <a:r>
              <a:rPr lang="en-US" sz="1300" b="1" dirty="0"/>
              <a:t>About this Assessment</a:t>
            </a:r>
          </a:p>
          <a:p>
            <a:endParaRPr lang="en-US" sz="1000" b="1" dirty="0"/>
          </a:p>
          <a:p>
            <a:r>
              <a:rPr lang="en-US" sz="1000" b="1" dirty="0"/>
              <a:t>This assessment includes:  </a:t>
            </a:r>
            <a:r>
              <a:rPr lang="en-US" sz="1000" dirty="0"/>
              <a:t>Selected-Response, Constructed-Response, and a Performance Task.</a:t>
            </a:r>
          </a:p>
        </p:txBody>
      </p:sp>
      <p:graphicFrame>
        <p:nvGraphicFramePr>
          <p:cNvPr id="3" name="Table 2"/>
          <p:cNvGraphicFramePr>
            <a:graphicFrameLocks noGrp="1"/>
          </p:cNvGraphicFramePr>
          <p:nvPr>
            <p:extLst>
              <p:ext uri="{D42A27DB-BD31-4B8C-83A1-F6EECF244321}">
                <p14:modId xmlns:p14="http://schemas.microsoft.com/office/powerpoint/2010/main" val="1779041795"/>
              </p:ext>
            </p:extLst>
          </p:nvPr>
        </p:nvGraphicFramePr>
        <p:xfrm>
          <a:off x="511273" y="2588721"/>
          <a:ext cx="6086752" cy="1242060"/>
        </p:xfrm>
        <a:graphic>
          <a:graphicData uri="http://schemas.openxmlformats.org/drawingml/2006/table">
            <a:tbl>
              <a:tblPr firstRow="1" bandRow="1">
                <a:tableStyleId>{5940675A-B579-460E-94D1-54222C63F5DA}</a:tableStyleId>
              </a:tblPr>
              <a:tblGrid>
                <a:gridCol w="1711975"/>
                <a:gridCol w="2653552"/>
                <a:gridCol w="1721225"/>
              </a:tblGrid>
              <a:tr h="392776">
                <a:tc gridSpan="3">
                  <a:txBody>
                    <a:bodyPr/>
                    <a:lstStyle/>
                    <a:p>
                      <a:pPr algn="ctr"/>
                      <a:r>
                        <a:rPr lang="en-US" sz="1100" b="1" dirty="0" smtClean="0"/>
                        <a:t>Types of SBAC Constructed Response</a:t>
                      </a:r>
                      <a:r>
                        <a:rPr lang="en-US" sz="1100" b="1" baseline="0" dirty="0" smtClean="0"/>
                        <a:t> Rubrics in this Assessment</a:t>
                      </a:r>
                    </a:p>
                    <a:p>
                      <a:pPr algn="ctr"/>
                      <a:r>
                        <a:rPr lang="en-US" sz="900" b="1" baseline="0" dirty="0" smtClean="0">
                          <a:hlinkClick r:id="rId3"/>
                        </a:rPr>
                        <a:t>http://www.livebinders.com/play/play?id=774846</a:t>
                      </a:r>
                      <a:endParaRPr lang="en-US" sz="900" b="1" baseline="0" dirty="0" smtClean="0"/>
                    </a:p>
                  </a:txBody>
                  <a:tcPr marL="86061" marR="86061" marT="43642" marB="43642" anchor="ctr">
                    <a:solidFill>
                      <a:schemeClr val="bg1"/>
                    </a:solidFill>
                  </a:tcPr>
                </a:tc>
                <a:tc hMerge="1">
                  <a:txBody>
                    <a:bodyPr/>
                    <a:lstStyle/>
                    <a:p>
                      <a:endParaRPr lang="en-US"/>
                    </a:p>
                  </a:txBody>
                  <a:tcPr/>
                </a:tc>
                <a:tc hMerge="1">
                  <a:txBody>
                    <a:bodyPr/>
                    <a:lstStyle/>
                    <a:p>
                      <a:endParaRPr lang="en-US" dirty="0"/>
                    </a:p>
                  </a:txBody>
                  <a:tcPr/>
                </a:tc>
              </a:tr>
              <a:tr h="849284">
                <a:tc>
                  <a:txBody>
                    <a:bodyPr/>
                    <a:lstStyle/>
                    <a:p>
                      <a:pPr algn="l"/>
                      <a:r>
                        <a:rPr lang="en-US" sz="1000" b="1" dirty="0" smtClean="0"/>
                        <a:t>Reading</a:t>
                      </a:r>
                    </a:p>
                    <a:p>
                      <a:pPr marL="171450" indent="-171450" algn="l">
                        <a:buFont typeface="Arial" panose="020B0604020202020204" pitchFamily="34" charset="0"/>
                        <a:buChar char="•"/>
                      </a:pPr>
                      <a:r>
                        <a:rPr lang="en-US" sz="1000" b="0" dirty="0" smtClean="0"/>
                        <a:t>2 Point Short Response</a:t>
                      </a:r>
                    </a:p>
                    <a:p>
                      <a:pPr marL="171450" indent="-171450" algn="l">
                        <a:buFont typeface="Arial" panose="020B0604020202020204" pitchFamily="34" charset="0"/>
                        <a:buChar char="•"/>
                      </a:pPr>
                      <a:r>
                        <a:rPr lang="en-US" sz="1000" b="0" dirty="0" smtClean="0"/>
                        <a:t>2-3 Point Extended Response</a:t>
                      </a:r>
                    </a:p>
                  </a:txBody>
                  <a:tcPr marL="86061" marR="86061" marT="43642" marB="43642">
                    <a:solidFill>
                      <a:schemeClr val="bg1"/>
                    </a:solidFill>
                  </a:tcPr>
                </a:tc>
                <a:tc>
                  <a:txBody>
                    <a:bodyPr/>
                    <a:lstStyle/>
                    <a:p>
                      <a:pPr algn="l"/>
                      <a:r>
                        <a:rPr lang="en-US" sz="1000" b="1" dirty="0" smtClean="0"/>
                        <a:t>Writing</a:t>
                      </a:r>
                    </a:p>
                    <a:p>
                      <a:pPr marL="171450" indent="-171450" algn="l">
                        <a:buFont typeface="Arial" panose="020B0604020202020204" pitchFamily="34" charset="0"/>
                        <a:buChar char="•"/>
                      </a:pPr>
                      <a:r>
                        <a:rPr lang="en-US" sz="1000" b="0" dirty="0" smtClean="0"/>
                        <a:t>4 Point Full Composition Rubric (Performance Task)</a:t>
                      </a:r>
                    </a:p>
                    <a:p>
                      <a:pPr marL="171450" indent="-171450" algn="l">
                        <a:buFont typeface="Arial" panose="020B0604020202020204" pitchFamily="34" charset="0"/>
                        <a:buChar char="•"/>
                      </a:pPr>
                      <a:r>
                        <a:rPr lang="en-US" sz="1000" b="0" dirty="0" smtClean="0"/>
                        <a:t>2-3 Point Brief</a:t>
                      </a:r>
                      <a:r>
                        <a:rPr lang="en-US" sz="1000" b="0" baseline="0" dirty="0" smtClean="0"/>
                        <a:t> Write (1-2 Paragraphs) Rubric</a:t>
                      </a:r>
                    </a:p>
                    <a:p>
                      <a:pPr marL="171450" indent="-171450" algn="l">
                        <a:buFont typeface="Arial" panose="020B0604020202020204" pitchFamily="34" charset="0"/>
                        <a:buChar char="•"/>
                      </a:pPr>
                      <a:r>
                        <a:rPr lang="en-US" sz="1000" b="0" baseline="0" dirty="0" smtClean="0"/>
                        <a:t>2-3 Point Write to Revise Rubrics as Needed</a:t>
                      </a:r>
                      <a:endParaRPr lang="en-US" sz="1000" b="0" dirty="0" smtClean="0"/>
                    </a:p>
                  </a:txBody>
                  <a:tcPr marL="86061" marR="86061" marT="43642" marB="43642">
                    <a:solidFill>
                      <a:schemeClr val="bg1"/>
                    </a:solidFill>
                  </a:tcPr>
                </a:tc>
                <a:tc>
                  <a:txBody>
                    <a:bodyPr/>
                    <a:lstStyle/>
                    <a:p>
                      <a:pPr algn="l"/>
                      <a:r>
                        <a:rPr lang="en-US" sz="1000" b="1" dirty="0" smtClean="0"/>
                        <a:t>Research</a:t>
                      </a:r>
                    </a:p>
                    <a:p>
                      <a:pPr marL="171450" indent="-171450" algn="l">
                        <a:buFont typeface="Arial" panose="020B0604020202020204" pitchFamily="34" charset="0"/>
                        <a:buChar char="•"/>
                      </a:pPr>
                      <a:r>
                        <a:rPr lang="en-US" sz="1000" b="0" dirty="0" smtClean="0"/>
                        <a:t>2 Point Rubrics Measuring Research Skill Use</a:t>
                      </a:r>
                      <a:endParaRPr lang="en-US" sz="1000" b="0" dirty="0"/>
                    </a:p>
                  </a:txBody>
                  <a:tcPr marL="86061" marR="86061" marT="43642" marB="43642">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53250235"/>
              </p:ext>
            </p:extLst>
          </p:nvPr>
        </p:nvGraphicFramePr>
        <p:xfrm>
          <a:off x="596967" y="3962400"/>
          <a:ext cx="6208015" cy="4862946"/>
        </p:xfrm>
        <a:graphic>
          <a:graphicData uri="http://schemas.openxmlformats.org/drawingml/2006/table">
            <a:tbl>
              <a:tblPr firstRow="1" bandRow="1">
                <a:tableStyleId>{5940675A-B579-460E-94D1-54222C63F5DA}</a:tableStyleId>
              </a:tblPr>
              <a:tblGrid>
                <a:gridCol w="3342777"/>
                <a:gridCol w="2865238"/>
              </a:tblGrid>
              <a:tr h="581891">
                <a:tc gridSpan="2">
                  <a:txBody>
                    <a:bodyPr/>
                    <a:lstStyle/>
                    <a:p>
                      <a:pPr algn="ctr"/>
                      <a:r>
                        <a:rPr lang="en-US" sz="1300" b="1" dirty="0" smtClean="0"/>
                        <a:t>Quarter 4</a:t>
                      </a:r>
                      <a:r>
                        <a:rPr lang="en-US" sz="1300" b="1" baseline="0" dirty="0" smtClean="0"/>
                        <a:t> </a:t>
                      </a:r>
                      <a:r>
                        <a:rPr lang="en-US" sz="1300" b="1" dirty="0" smtClean="0"/>
                        <a:t>Performance Task</a:t>
                      </a:r>
                    </a:p>
                    <a:p>
                      <a:pPr algn="ctr"/>
                      <a:r>
                        <a:rPr lang="en-US" sz="1000" b="1" baseline="0" dirty="0" smtClean="0">
                          <a:solidFill>
                            <a:srgbClr val="C00000"/>
                          </a:solidFill>
                        </a:rPr>
                        <a:t>The underlined sections are those scored on SBAC.   </a:t>
                      </a:r>
                    </a:p>
                    <a:p>
                      <a:pPr algn="ctr"/>
                      <a:r>
                        <a:rPr lang="en-US" sz="900" b="1" baseline="0" dirty="0" smtClean="0">
                          <a:solidFill>
                            <a:srgbClr val="002060"/>
                          </a:solidFill>
                        </a:rPr>
                        <a:t>Please take </a:t>
                      </a:r>
                      <a:r>
                        <a:rPr lang="en-US" sz="900" b="1" u="sng" baseline="0" dirty="0" smtClean="0">
                          <a:solidFill>
                            <a:srgbClr val="002060"/>
                          </a:solidFill>
                          <a:effectLst>
                            <a:outerShdw blurRad="38100" dist="38100" dir="2700000" algn="tl">
                              <a:srgbClr val="000000">
                                <a:alpha val="43137"/>
                              </a:srgbClr>
                            </a:outerShdw>
                          </a:effectLst>
                        </a:rPr>
                        <a:t>2 days</a:t>
                      </a:r>
                      <a:r>
                        <a:rPr lang="en-US" sz="900" b="1" u="none" baseline="0" dirty="0" smtClean="0">
                          <a:solidFill>
                            <a:srgbClr val="002060"/>
                          </a:solidFill>
                          <a:effectLst>
                            <a:outerShdw blurRad="38100" dist="38100" dir="2700000" algn="tl">
                              <a:srgbClr val="000000">
                                <a:alpha val="43137"/>
                              </a:srgbClr>
                            </a:outerShdw>
                          </a:effectLst>
                        </a:rPr>
                        <a:t> </a:t>
                      </a:r>
                      <a:r>
                        <a:rPr lang="en-US" sz="900" b="1" baseline="0" dirty="0" smtClean="0">
                          <a:solidFill>
                            <a:srgbClr val="002060"/>
                          </a:solidFill>
                        </a:rPr>
                        <a:t>to complete performance tasks.</a:t>
                      </a:r>
                      <a:endParaRPr lang="en-US" sz="900" b="1" dirty="0">
                        <a:solidFill>
                          <a:srgbClr val="002060"/>
                        </a:solidFill>
                      </a:endParaRPr>
                    </a:p>
                  </a:txBody>
                  <a:tcPr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61851">
                <a:tc>
                  <a:txBody>
                    <a:bodyPr/>
                    <a:lstStyle/>
                    <a:p>
                      <a:pPr algn="ctr"/>
                      <a:r>
                        <a:rPr lang="en-US" sz="1100" b="1" u="sng" dirty="0" smtClean="0"/>
                        <a:t>Part 1</a:t>
                      </a:r>
                      <a:endParaRPr lang="en-US" sz="1100" b="1" u="sng" dirty="0"/>
                    </a:p>
                  </a:txBody>
                  <a:tcPr marT="43642" marB="4364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1" u="sng" dirty="0" smtClean="0"/>
                        <a:t>Part 2</a:t>
                      </a:r>
                      <a:endParaRPr lang="en-US" sz="1100" b="1" u="sng" dirty="0"/>
                    </a:p>
                  </a:txBody>
                  <a:tcPr marT="43642" marB="4364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40480">
                <a:tc>
                  <a:txBody>
                    <a:bodyPr/>
                    <a:lstStyle/>
                    <a:p>
                      <a:pPr>
                        <a:buFont typeface="Arial" pitchFamily="34" charset="0"/>
                        <a:buChar char="•"/>
                      </a:pPr>
                      <a:r>
                        <a:rPr lang="en-US" sz="1000" dirty="0" smtClean="0"/>
                        <a:t>     Classroom Activity if Desired/Needed</a:t>
                      </a:r>
                    </a:p>
                    <a:p>
                      <a:pPr>
                        <a:buFont typeface="Arial" pitchFamily="34" charset="0"/>
                        <a:buChar char="•"/>
                      </a:pPr>
                      <a:r>
                        <a:rPr lang="en-US" sz="1000" dirty="0" smtClean="0"/>
                        <a:t>     Read two</a:t>
                      </a:r>
                      <a:r>
                        <a:rPr lang="en-US" sz="1000" baseline="0" dirty="0" smtClean="0"/>
                        <a:t> paired passages.</a:t>
                      </a:r>
                    </a:p>
                    <a:p>
                      <a:pPr>
                        <a:buFont typeface="Arial" pitchFamily="34" charset="0"/>
                        <a:buChar char="•"/>
                      </a:pPr>
                      <a:r>
                        <a:rPr lang="en-US" sz="1000" baseline="0" dirty="0" smtClean="0"/>
                        <a:t>     Take notes while reading (note-taking).</a:t>
                      </a:r>
                    </a:p>
                    <a:p>
                      <a:pPr>
                        <a:buFont typeface="Arial" pitchFamily="34" charset="0"/>
                        <a:buChar char="•"/>
                      </a:pPr>
                      <a:r>
                        <a:rPr lang="en-US" sz="1000" baseline="0" dirty="0" smtClean="0"/>
                        <a:t>     </a:t>
                      </a:r>
                      <a:r>
                        <a:rPr lang="en-US" sz="1000" b="1" u="sng" baseline="0" dirty="0" smtClean="0">
                          <a:solidFill>
                            <a:srgbClr val="C00000"/>
                          </a:solidFill>
                        </a:rPr>
                        <a:t>Answer SR and CR research questions about sources </a:t>
                      </a:r>
                    </a:p>
                    <a:p>
                      <a:pPr>
                        <a:buFont typeface="Arial" pitchFamily="34" charset="0"/>
                        <a:buNone/>
                      </a:pPr>
                      <a:endParaRPr lang="en-US" sz="700" b="1" u="sng" baseline="0" dirty="0" smtClean="0">
                        <a:solidFill>
                          <a:srgbClr val="C00000"/>
                        </a:solidFill>
                      </a:endParaRPr>
                    </a:p>
                    <a:p>
                      <a:pPr>
                        <a:buFont typeface="Arial" pitchFamily="34" charset="0"/>
                        <a:buNone/>
                      </a:pPr>
                      <a:r>
                        <a:rPr lang="en-US" sz="1000" b="1" u="sng" baseline="0" dirty="0" smtClean="0">
                          <a:solidFill>
                            <a:srgbClr val="002060"/>
                          </a:solidFill>
                        </a:rPr>
                        <a:t>Components of Part 1</a:t>
                      </a:r>
                    </a:p>
                    <a:p>
                      <a:pPr marL="182361" indent="-182361"/>
                      <a:r>
                        <a:rPr lang="en-US" sz="900" b="1" u="sng" dirty="0" smtClean="0">
                          <a:solidFill>
                            <a:srgbClr val="002060"/>
                          </a:solidFill>
                        </a:rPr>
                        <a:t>Note-Taking</a:t>
                      </a:r>
                      <a:r>
                        <a:rPr lang="en-US" sz="900" b="1" dirty="0" smtClean="0">
                          <a:solidFill>
                            <a:srgbClr val="002060"/>
                          </a:solidFill>
                        </a:rPr>
                        <a:t>: </a:t>
                      </a:r>
                    </a:p>
                    <a:p>
                      <a:pPr marL="182361" indent="-182361"/>
                      <a:r>
                        <a:rPr lang="en-US" sz="900" b="1" dirty="0" smtClean="0">
                          <a:solidFill>
                            <a:srgbClr val="002060"/>
                          </a:solidFill>
                        </a:rPr>
                        <a:t>       </a:t>
                      </a:r>
                      <a:r>
                        <a:rPr lang="en-US" sz="900" dirty="0" smtClean="0"/>
                        <a:t>Students take notes as they read passages to gather information about their sources. Students are allowed to use their notes to later write a full composition (essay).  Note-taking strategies should  be taught as structured lessons throughout the school year in grades   K – 6.  </a:t>
                      </a:r>
                      <a:r>
                        <a:rPr lang="en-US" sz="900" b="1" dirty="0" smtClean="0">
                          <a:solidFill>
                            <a:srgbClr val="C00000"/>
                          </a:solidFill>
                          <a:effectLst>
                            <a:outerShdw blurRad="38100" dist="38100" dir="2700000" algn="tl">
                              <a:srgbClr val="000000">
                                <a:alpha val="43137"/>
                              </a:srgbClr>
                            </a:outerShdw>
                          </a:effectLst>
                        </a:rPr>
                        <a:t>A teacher’s note-taking form with directions and  a note-taking form for your students to use for this assessment  is provided, or you may use whatever formats you’ve had past success with</a:t>
                      </a:r>
                      <a:r>
                        <a:rPr lang="en-US" sz="900" dirty="0" smtClean="0"/>
                        <a:t>. Please have students practice using the note-taking page in this document </a:t>
                      </a:r>
                      <a:r>
                        <a:rPr lang="en-US" sz="900" b="1" u="sng" dirty="0" smtClean="0">
                          <a:effectLst>
                            <a:outerShdw blurRad="38100" dist="38100" dir="2700000" algn="tl">
                              <a:srgbClr val="000000">
                                <a:alpha val="43137"/>
                              </a:srgbClr>
                            </a:outerShdw>
                          </a:effectLst>
                        </a:rPr>
                        <a:t>before</a:t>
                      </a:r>
                      <a:r>
                        <a:rPr lang="en-US" sz="900" dirty="0" smtClean="0"/>
                        <a:t> the actual assessment if you choose to use it. </a:t>
                      </a:r>
                      <a:endParaRPr lang="en-US" sz="900" i="1" dirty="0" smtClean="0"/>
                    </a:p>
                    <a:p>
                      <a:pPr marL="182361" indent="-182361"/>
                      <a:r>
                        <a:rPr lang="en-US" sz="900" b="1" u="sng" dirty="0" smtClean="0">
                          <a:solidFill>
                            <a:srgbClr val="002060"/>
                          </a:solidFill>
                        </a:rPr>
                        <a:t>Research</a:t>
                      </a:r>
                      <a:r>
                        <a:rPr lang="en-US" sz="900" b="1" dirty="0" smtClean="0">
                          <a:solidFill>
                            <a:srgbClr val="002060"/>
                          </a:solidFill>
                        </a:rPr>
                        <a:t>: </a:t>
                      </a:r>
                    </a:p>
                    <a:p>
                      <a:pPr marL="182361" indent="-182361"/>
                      <a:r>
                        <a:rPr lang="en-US" sz="900" b="1" dirty="0" smtClean="0">
                          <a:solidFill>
                            <a:srgbClr val="002060"/>
                          </a:solidFill>
                        </a:rPr>
                        <a:t>       </a:t>
                      </a:r>
                      <a:r>
                        <a:rPr lang="en-US" sz="900" dirty="0" smtClean="0"/>
                        <a:t>In Part 1 of a performance task students answer constructed response  questions written to measure a  student’s ability to use </a:t>
                      </a:r>
                      <a:r>
                        <a:rPr lang="en-US" sz="900" b="1" u="sng" dirty="0" smtClean="0"/>
                        <a:t>research skills</a:t>
                      </a:r>
                      <a:r>
                        <a:rPr lang="en-US" sz="900" b="1" u="none" baseline="0" dirty="0" smtClean="0"/>
                        <a:t> </a:t>
                      </a:r>
                      <a:r>
                        <a:rPr lang="en-US" sz="900" b="0" u="none" baseline="0" dirty="0" smtClean="0"/>
                        <a:t>needed to complete a performance task.</a:t>
                      </a:r>
                      <a:r>
                        <a:rPr lang="en-US" sz="900" b="0" dirty="0" smtClean="0"/>
                        <a:t>  </a:t>
                      </a:r>
                      <a:r>
                        <a:rPr lang="en-US" sz="900" dirty="0" smtClean="0"/>
                        <a:t>These CR questions </a:t>
                      </a:r>
                      <a:r>
                        <a:rPr lang="en-US" sz="900" b="1" u="sng" dirty="0" smtClean="0">
                          <a:solidFill>
                            <a:srgbClr val="C00000"/>
                          </a:solidFill>
                        </a:rPr>
                        <a:t>are scored</a:t>
                      </a:r>
                      <a:r>
                        <a:rPr lang="en-US" sz="900" b="1" dirty="0" smtClean="0">
                          <a:solidFill>
                            <a:srgbClr val="C00000"/>
                          </a:solidFill>
                        </a:rPr>
                        <a:t> </a:t>
                      </a:r>
                      <a:r>
                        <a:rPr lang="en-US" sz="900" dirty="0" smtClean="0"/>
                        <a:t>using the SBAC Research Rubrics rather than reading</a:t>
                      </a:r>
                      <a:r>
                        <a:rPr lang="en-US" sz="900" baseline="0" dirty="0" smtClean="0"/>
                        <a:t> </a:t>
                      </a:r>
                      <a:r>
                        <a:rPr lang="en-US" sz="900" dirty="0" smtClean="0"/>
                        <a:t>response rubrics. </a:t>
                      </a:r>
                      <a:endParaRPr lang="en-US" sz="900" b="1" u="sng" baseline="0" dirty="0" smtClean="0">
                        <a:solidFill>
                          <a:srgbClr val="C00000"/>
                        </a:solidFill>
                      </a:endParaRPr>
                    </a:p>
                  </a:txBody>
                  <a:tcPr marT="43642" marB="4364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itchFamily="34" charset="0"/>
                        <a:buChar char="•"/>
                      </a:pPr>
                      <a:r>
                        <a:rPr lang="en-US" sz="1000" dirty="0" smtClean="0"/>
                        <a:t> Class</a:t>
                      </a:r>
                      <a:r>
                        <a:rPr lang="en-US" sz="1000" baseline="0" dirty="0" smtClean="0"/>
                        <a:t> Activity</a:t>
                      </a:r>
                      <a:endParaRPr lang="en-US" sz="1000" dirty="0" smtClean="0"/>
                    </a:p>
                    <a:p>
                      <a:pPr>
                        <a:buFont typeface="Arial" pitchFamily="34" charset="0"/>
                        <a:buChar char="•"/>
                      </a:pPr>
                      <a:r>
                        <a:rPr lang="en-US" sz="1000" dirty="0" smtClean="0"/>
                        <a:t>     Plan your essay</a:t>
                      </a:r>
                      <a:r>
                        <a:rPr lang="en-US" sz="1000" baseline="0" dirty="0" smtClean="0"/>
                        <a:t> (</a:t>
                      </a:r>
                      <a:r>
                        <a:rPr lang="en-US" sz="1000" baseline="0" dirty="0" smtClean="0">
                          <a:solidFill>
                            <a:schemeClr val="tx1"/>
                          </a:solidFill>
                        </a:rPr>
                        <a:t>brainstorming -pre-writing)</a:t>
                      </a:r>
                      <a:endParaRPr lang="en-US" sz="1000" b="1" u="sng" dirty="0" smtClean="0">
                        <a:solidFill>
                          <a:schemeClr val="tx1"/>
                        </a:solidFill>
                      </a:endParaRPr>
                    </a:p>
                    <a:p>
                      <a:pPr>
                        <a:buFont typeface="Arial" pitchFamily="34" charset="0"/>
                        <a:buChar char="•"/>
                      </a:pPr>
                      <a:r>
                        <a:rPr lang="en-US" sz="1000" baseline="0" dirty="0" smtClean="0"/>
                        <a:t>     </a:t>
                      </a:r>
                      <a:r>
                        <a:rPr lang="en-US" sz="1000" dirty="0" smtClean="0"/>
                        <a:t>Write,</a:t>
                      </a:r>
                      <a:r>
                        <a:rPr lang="en-US" sz="1000" baseline="0" dirty="0" smtClean="0"/>
                        <a:t> Revise and Edit (W.5)</a:t>
                      </a:r>
                    </a:p>
                    <a:p>
                      <a:pPr>
                        <a:buFont typeface="Arial" pitchFamily="34" charset="0"/>
                        <a:buChar char="•"/>
                      </a:pPr>
                      <a:r>
                        <a:rPr lang="en-US" sz="1000" b="1" u="none" dirty="0" smtClean="0"/>
                        <a:t>     </a:t>
                      </a:r>
                      <a:r>
                        <a:rPr lang="en-US" sz="1000" b="1" u="sng" dirty="0" smtClean="0">
                          <a:solidFill>
                            <a:srgbClr val="C00000"/>
                          </a:solidFill>
                        </a:rPr>
                        <a:t>Writing a Full Composition or Speech </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n-US" sz="1000" b="1" u="sng" baseline="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000" b="1" u="sng" baseline="0" dirty="0" smtClean="0">
                          <a:solidFill>
                            <a:srgbClr val="002060"/>
                          </a:solidFill>
                        </a:rPr>
                        <a:t>Components of Part 2</a:t>
                      </a:r>
                    </a:p>
                    <a:p>
                      <a:pPr>
                        <a:buFont typeface="Arial" pitchFamily="34" charset="0"/>
                        <a:buNone/>
                      </a:pPr>
                      <a:r>
                        <a:rPr lang="en-US" sz="900" b="1" i="0" u="sng" dirty="0" smtClean="0">
                          <a:solidFill>
                            <a:srgbClr val="002060"/>
                          </a:solidFill>
                          <a:effectLst/>
                        </a:rPr>
                        <a:t>Planning</a:t>
                      </a:r>
                      <a:endParaRPr lang="en-US" sz="900" dirty="0" smtClean="0">
                        <a:solidFill>
                          <a:srgbClr val="C00000"/>
                        </a:solidFill>
                      </a:endParaRPr>
                    </a:p>
                    <a:p>
                      <a:pPr marL="171450" indent="0">
                        <a:buFont typeface="Arial" pitchFamily="34" charset="0"/>
                        <a:buNone/>
                      </a:pPr>
                      <a:r>
                        <a:rPr lang="en-US" sz="900" dirty="0" smtClean="0">
                          <a:solidFill>
                            <a:schemeClr val="tx1"/>
                          </a:solidFill>
                        </a:rPr>
                        <a:t>Students review notes and sources</a:t>
                      </a:r>
                      <a:r>
                        <a:rPr lang="en-US" sz="900" baseline="0" dirty="0" smtClean="0">
                          <a:solidFill>
                            <a:schemeClr val="tx1"/>
                          </a:solidFill>
                        </a:rPr>
                        <a:t> and plan their  composition.</a:t>
                      </a:r>
                      <a:endParaRPr lang="en-US" sz="900" dirty="0" smtClean="0">
                        <a:solidFill>
                          <a:srgbClr val="C00000"/>
                        </a:solidFill>
                      </a:endParaRPr>
                    </a:p>
                    <a:p>
                      <a:pPr>
                        <a:buFont typeface="Arial" pitchFamily="34" charset="0"/>
                        <a:buNone/>
                      </a:pPr>
                      <a:r>
                        <a:rPr lang="en-US" sz="900" b="1" u="sng" dirty="0" smtClean="0">
                          <a:solidFill>
                            <a:srgbClr val="002060"/>
                          </a:solidFill>
                        </a:rPr>
                        <a:t>Write, Revise and Edit</a:t>
                      </a:r>
                    </a:p>
                    <a:p>
                      <a:pPr>
                        <a:buFont typeface="Arial" pitchFamily="34" charset="0"/>
                        <a:buNone/>
                      </a:pPr>
                      <a:r>
                        <a:rPr lang="en-US" sz="900" b="0" u="none" baseline="0" dirty="0" smtClean="0">
                          <a:solidFill>
                            <a:srgbClr val="002060"/>
                          </a:solidFill>
                        </a:rPr>
                        <a:t>       </a:t>
                      </a:r>
                      <a:r>
                        <a:rPr lang="en-US" sz="900" b="0" u="none" dirty="0" smtClean="0">
                          <a:solidFill>
                            <a:schemeClr val="tx1"/>
                          </a:solidFill>
                        </a:rPr>
                        <a:t>Students</a:t>
                      </a:r>
                      <a:r>
                        <a:rPr lang="en-US" sz="900" b="0" u="none" baseline="0" dirty="0" smtClean="0">
                          <a:solidFill>
                            <a:schemeClr val="tx1"/>
                          </a:solidFill>
                        </a:rPr>
                        <a:t> draft, write, revise and edit their writing.</a:t>
                      </a:r>
                    </a:p>
                    <a:p>
                      <a:pPr marL="171450" indent="0">
                        <a:buFont typeface="Arial" pitchFamily="34" charset="0"/>
                        <a:buNone/>
                      </a:pPr>
                      <a:r>
                        <a:rPr lang="en-US" sz="900" b="0" u="none" baseline="0" dirty="0" smtClean="0">
                          <a:solidFill>
                            <a:schemeClr val="tx1"/>
                          </a:solidFill>
                        </a:rPr>
                        <a:t>Word processing tools should be available for spell    check (but no grammar check).</a:t>
                      </a:r>
                      <a:endParaRPr lang="en-US" sz="900" b="1" u="sng" baseline="0" dirty="0" smtClean="0">
                        <a:solidFill>
                          <a:srgbClr val="002060"/>
                        </a:solidFill>
                      </a:endParaRPr>
                    </a:p>
                    <a:p>
                      <a:pPr marL="171450" indent="0">
                        <a:buFont typeface="Arial" pitchFamily="34" charset="0"/>
                        <a:buNone/>
                      </a:pPr>
                      <a:r>
                        <a:rPr lang="en-US" sz="900" dirty="0" smtClean="0">
                          <a:effectLst/>
                          <a:latin typeface="+mn-lt"/>
                          <a:ea typeface="Calibri"/>
                          <a:cs typeface="Calibri"/>
                        </a:rPr>
                        <a:t>This protocol focuses on the key elements of </a:t>
                      </a:r>
                      <a:r>
                        <a:rPr lang="en-US" sz="900" b="1" dirty="0" smtClean="0">
                          <a:effectLst/>
                          <a:latin typeface="+mn-lt"/>
                          <a:ea typeface="Calibri"/>
                          <a:cs typeface="Calibri"/>
                        </a:rPr>
                        <a:t>writing opinion pieces:</a:t>
                      </a:r>
                      <a:endParaRPr lang="en-US" sz="900" b="1" dirty="0" smtClean="0">
                        <a:effectLst/>
                        <a:latin typeface="+mn-lt"/>
                        <a:ea typeface="Calibri"/>
                        <a:cs typeface="Times New Roman"/>
                      </a:endParaRPr>
                    </a:p>
                    <a:p>
                      <a:pPr marL="168275" indent="-168275">
                        <a:buFont typeface="+mj-lt"/>
                        <a:buAutoNum type="arabicPeriod"/>
                      </a:pPr>
                      <a:r>
                        <a:rPr lang="en-US" sz="900" b="1" dirty="0" smtClean="0">
                          <a:effectLst/>
                          <a:latin typeface="+mn-lt"/>
                          <a:ea typeface="Calibri"/>
                          <a:cs typeface="Times New Roman"/>
                        </a:rPr>
                        <a:t>Statement of Purpose/Focus:  </a:t>
                      </a:r>
                      <a:r>
                        <a:rPr lang="en-US" sz="900" b="0" dirty="0" smtClean="0">
                          <a:effectLst/>
                          <a:latin typeface="+mn-lt"/>
                          <a:ea typeface="Calibri"/>
                          <a:cs typeface="Times New Roman"/>
                        </a:rPr>
                        <a:t>Do</a:t>
                      </a:r>
                      <a:r>
                        <a:rPr lang="en-US" sz="900" b="0" baseline="0" dirty="0" smtClean="0">
                          <a:effectLst/>
                          <a:latin typeface="+mn-lt"/>
                          <a:ea typeface="Calibri"/>
                          <a:cs typeface="Times New Roman"/>
                        </a:rPr>
                        <a:t> you clearly state your opinion?  Do you stay on topic?</a:t>
                      </a:r>
                      <a:endParaRPr lang="en-US" sz="900" b="1" dirty="0" smtClean="0">
                        <a:effectLst/>
                        <a:latin typeface="+mn-lt"/>
                        <a:ea typeface="Calibri"/>
                        <a:cs typeface="Times New Roman"/>
                      </a:endParaRPr>
                    </a:p>
                    <a:p>
                      <a:pPr marL="168275" indent="-168275">
                        <a:buFont typeface="+mj-lt"/>
                        <a:buAutoNum type="arabicPeriod"/>
                      </a:pPr>
                      <a:r>
                        <a:rPr lang="en-US" sz="900" b="1" dirty="0" smtClean="0">
                          <a:effectLst/>
                          <a:latin typeface="+mn-lt"/>
                          <a:ea typeface="Calibri"/>
                          <a:cs typeface="Times New Roman"/>
                        </a:rPr>
                        <a:t>Organization:  </a:t>
                      </a:r>
                      <a:r>
                        <a:rPr lang="en-US" sz="900" b="0" dirty="0" smtClean="0">
                          <a:effectLst/>
                          <a:latin typeface="+mn-lt"/>
                          <a:ea typeface="Calibri"/>
                          <a:cs typeface="Times New Roman"/>
                        </a:rPr>
                        <a:t>Do your ideas flow logically from the introduction to conclusion?  Do you use effective transitions?</a:t>
                      </a:r>
                    </a:p>
                    <a:p>
                      <a:pPr marL="168275" indent="-168275">
                        <a:buFont typeface="+mj-lt"/>
                        <a:buAutoNum type="arabicPeriod"/>
                      </a:pPr>
                      <a:r>
                        <a:rPr lang="en-US" sz="900" b="1" dirty="0" smtClean="0">
                          <a:effectLst/>
                          <a:latin typeface="+mn-lt"/>
                          <a:ea typeface="Calibri"/>
                          <a:cs typeface="Times New Roman"/>
                        </a:rPr>
                        <a:t>Elaboration</a:t>
                      </a:r>
                      <a:r>
                        <a:rPr lang="en-US" sz="900" b="1" baseline="0" dirty="0" smtClean="0">
                          <a:effectLst/>
                          <a:latin typeface="+mn-lt"/>
                          <a:ea typeface="Calibri"/>
                          <a:cs typeface="Times New Roman"/>
                        </a:rPr>
                        <a:t> of Evidence:  </a:t>
                      </a:r>
                      <a:r>
                        <a:rPr lang="en-US" sz="900" b="0" baseline="0" dirty="0" smtClean="0">
                          <a:effectLst/>
                          <a:latin typeface="+mn-lt"/>
                          <a:ea typeface="Calibri"/>
                          <a:cs typeface="Times New Roman"/>
                        </a:rPr>
                        <a:t>Do you provide evidence from sources about your opinions and elaborate with specific information?</a:t>
                      </a:r>
                    </a:p>
                    <a:p>
                      <a:pPr marL="168275" indent="-168275">
                        <a:buFont typeface="+mj-lt"/>
                        <a:buAutoNum type="arabicPeriod"/>
                      </a:pPr>
                      <a:r>
                        <a:rPr lang="en-US" sz="900" b="1" baseline="0" dirty="0" smtClean="0">
                          <a:effectLst/>
                          <a:latin typeface="+mn-lt"/>
                          <a:ea typeface="Calibri"/>
                          <a:cs typeface="Times New Roman"/>
                        </a:rPr>
                        <a:t>Language and Vocabulary:  </a:t>
                      </a:r>
                      <a:r>
                        <a:rPr lang="en-US" sz="900" b="0" baseline="0" dirty="0" smtClean="0">
                          <a:effectLst/>
                          <a:latin typeface="+mn-lt"/>
                          <a:ea typeface="Calibri"/>
                          <a:cs typeface="Times New Roman"/>
                        </a:rPr>
                        <a:t>Do you express your ideas effectively?  Do you use precise language that is appropriate for your audience and purpose?</a:t>
                      </a:r>
                    </a:p>
                    <a:p>
                      <a:pPr marL="168275" indent="-168275">
                        <a:buFont typeface="+mj-lt"/>
                        <a:buAutoNum type="arabicPeriod"/>
                      </a:pPr>
                      <a:r>
                        <a:rPr lang="en-US" sz="900" b="1" baseline="0" dirty="0" smtClean="0">
                          <a:effectLst/>
                          <a:latin typeface="+mn-lt"/>
                          <a:ea typeface="Calibri"/>
                          <a:cs typeface="Times New Roman"/>
                        </a:rPr>
                        <a:t>Conventions:  </a:t>
                      </a:r>
                      <a:r>
                        <a:rPr lang="en-US" sz="900" b="0" baseline="0" dirty="0" smtClean="0">
                          <a:effectLst/>
                          <a:latin typeface="+mn-lt"/>
                          <a:ea typeface="Calibri"/>
                          <a:cs typeface="Times New Roman"/>
                        </a:rPr>
                        <a:t>Do you use punctuation, capitalization and spelling correctly?</a:t>
                      </a:r>
                    </a:p>
                  </a:txBody>
                  <a:tcPr marT="43642" marB="4364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629325" y="8839200"/>
            <a:ext cx="6096000" cy="503096"/>
          </a:xfrm>
          <a:prstGeom prst="rect">
            <a:avLst/>
          </a:prstGeom>
        </p:spPr>
        <p:txBody>
          <a:bodyPr wrap="square" lIns="86742" tIns="43372" rIns="86742" bIns="43372">
            <a:spAutoFit/>
          </a:bodyPr>
          <a:lstStyle/>
          <a:p>
            <a:r>
              <a:rPr lang="en-US" sz="900" b="1" dirty="0"/>
              <a:t>There are  NO Technology-enhanced Items/Tasks (TE) Note:  It is </a:t>
            </a:r>
            <a:r>
              <a:rPr lang="en-US" sz="900" b="1" i="1" u="sng" dirty="0"/>
              <a:t>highly recommended</a:t>
            </a:r>
            <a:r>
              <a:rPr lang="en-US" sz="900" b="1" i="1" dirty="0"/>
              <a:t> </a:t>
            </a:r>
            <a:r>
              <a:rPr lang="en-US" sz="900" b="1" dirty="0"/>
              <a:t>that students have experiences with the following types of tasks from various on-line instructional practice sites, as they are not on the HSD Elementary Assessments: </a:t>
            </a:r>
            <a:r>
              <a:rPr lang="en-US" sz="900" i="1" dirty="0"/>
              <a:t>reordering text, selecting and changing text, selecting text, and selecting from drop-down menu</a:t>
            </a:r>
          </a:p>
        </p:txBody>
      </p:sp>
    </p:spTree>
    <p:extLst>
      <p:ext uri="{BB962C8B-B14F-4D97-AF65-F5344CB8AC3E}">
        <p14:creationId xmlns:p14="http://schemas.microsoft.com/office/powerpoint/2010/main" val="425720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6</a:t>
            </a:fld>
            <a:endParaRPr lang="en-US" dirty="0"/>
          </a:p>
        </p:txBody>
      </p:sp>
      <p:sp>
        <p:nvSpPr>
          <p:cNvPr id="5" name="Rectangle 4"/>
          <p:cNvSpPr/>
          <p:nvPr/>
        </p:nvSpPr>
        <p:spPr>
          <a:xfrm>
            <a:off x="452918" y="872839"/>
            <a:ext cx="6400800" cy="961837"/>
          </a:xfrm>
          <a:prstGeom prst="rect">
            <a:avLst/>
          </a:prstGeom>
        </p:spPr>
        <p:txBody>
          <a:bodyPr wrap="square" lIns="86742" tIns="43372" rIns="86742" bIns="43372">
            <a:spAutoFit/>
          </a:bodyPr>
          <a:lstStyle/>
          <a:p>
            <a:r>
              <a:rPr lang="en-US" dirty="0" smtClean="0"/>
              <a:t>Write one new </a:t>
            </a:r>
            <a:r>
              <a:rPr lang="en-US" u="sng" dirty="0" smtClean="0"/>
              <a:t>key idea</a:t>
            </a:r>
            <a:r>
              <a:rPr lang="en-US" dirty="0" smtClean="0"/>
              <a:t> you learned about the </a:t>
            </a:r>
            <a:r>
              <a:rPr lang="en-US" u="sng" dirty="0" smtClean="0"/>
              <a:t>main topic</a:t>
            </a:r>
            <a:r>
              <a:rPr lang="en-US" dirty="0" smtClean="0"/>
              <a:t>.</a:t>
            </a:r>
          </a:p>
          <a:p>
            <a:r>
              <a:rPr lang="en-US" dirty="0" smtClean="0"/>
              <a:t>.</a:t>
            </a:r>
          </a:p>
          <a:p>
            <a:r>
              <a:rPr lang="en-US" dirty="0" smtClean="0"/>
              <a:t>.</a:t>
            </a:r>
          </a:p>
        </p:txBody>
      </p:sp>
      <p:graphicFrame>
        <p:nvGraphicFramePr>
          <p:cNvPr id="11" name="Table 10"/>
          <p:cNvGraphicFramePr>
            <a:graphicFrameLocks noGrp="1"/>
          </p:cNvGraphicFramePr>
          <p:nvPr/>
        </p:nvGraphicFramePr>
        <p:xfrm>
          <a:off x="457201" y="1236518"/>
          <a:ext cx="6324601" cy="1415936"/>
        </p:xfrm>
        <a:graphic>
          <a:graphicData uri="http://schemas.openxmlformats.org/drawingml/2006/table">
            <a:tbl>
              <a:tblPr firstRow="1" bandRow="1">
                <a:tableStyleId>{5940675A-B579-460E-94D1-54222C63F5DA}</a:tableStyleId>
              </a:tblPr>
              <a:tblGrid>
                <a:gridCol w="6324601"/>
              </a:tblGrid>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ectangle 12"/>
          <p:cNvSpPr/>
          <p:nvPr/>
        </p:nvSpPr>
        <p:spPr>
          <a:xfrm>
            <a:off x="533400" y="3782291"/>
            <a:ext cx="6172201" cy="51642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endParaRPr lang="en-US" dirty="0"/>
          </a:p>
        </p:txBody>
      </p:sp>
      <p:sp>
        <p:nvSpPr>
          <p:cNvPr id="9" name="Rectangle 8"/>
          <p:cNvSpPr/>
          <p:nvPr/>
        </p:nvSpPr>
        <p:spPr>
          <a:xfrm>
            <a:off x="381001" y="1335264"/>
            <a:ext cx="2626359" cy="1472586"/>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6742" tIns="43372" rIns="86742" bIns="43372">
            <a:spAutoFit/>
          </a:bodyPr>
          <a:lstStyle/>
          <a:p>
            <a:r>
              <a:rPr lang="en-US" sz="1000" b="1" dirty="0"/>
              <a:t>Instruct students to look at a </a:t>
            </a:r>
            <a:r>
              <a:rPr lang="en-US" sz="1000" b="1" u="sng" dirty="0">
                <a:solidFill>
                  <a:srgbClr val="C00000"/>
                </a:solidFill>
                <a:effectLst>
                  <a:outerShdw blurRad="38100" dist="38100" dir="2700000" algn="tl">
                    <a:srgbClr val="000000">
                      <a:alpha val="43137"/>
                    </a:srgbClr>
                  </a:outerShdw>
                </a:effectLst>
              </a:rPr>
              <a:t>part of the passage</a:t>
            </a:r>
            <a:r>
              <a:rPr lang="en-US" sz="1000" b="1" dirty="0"/>
              <a:t> they liked or one you’ve chosen for them (a paragraph or section).</a:t>
            </a:r>
          </a:p>
          <a:p>
            <a:endParaRPr lang="en-US" sz="1000" b="1" dirty="0"/>
          </a:p>
          <a:p>
            <a:r>
              <a:rPr lang="en-US" sz="1000" b="1" dirty="0"/>
              <a:t>Ask students “Does this part of the paragraph or section tell you </a:t>
            </a:r>
            <a:r>
              <a:rPr lang="en-US" sz="1000" b="1" u="sng" dirty="0"/>
              <a:t>something new</a:t>
            </a:r>
            <a:r>
              <a:rPr lang="en-US" sz="1000" b="1" dirty="0"/>
              <a:t> about the </a:t>
            </a:r>
            <a:r>
              <a:rPr lang="en-US" sz="1000" b="1" u="sng" dirty="0">
                <a:solidFill>
                  <a:srgbClr val="C00000"/>
                </a:solidFill>
                <a:effectLst>
                  <a:outerShdw blurRad="38100" dist="38100" dir="2700000" algn="tl">
                    <a:srgbClr val="000000">
                      <a:alpha val="43137"/>
                    </a:srgbClr>
                  </a:outerShdw>
                </a:effectLst>
              </a:rPr>
              <a:t>main topic</a:t>
            </a:r>
            <a:r>
              <a:rPr lang="en-US" sz="1000" b="1" dirty="0" smtClean="0"/>
              <a:t>?” </a:t>
            </a:r>
            <a:r>
              <a:rPr lang="en-US" sz="1000" b="1" dirty="0"/>
              <a:t>(remind them of the main topic). This is a</a:t>
            </a:r>
            <a:r>
              <a:rPr lang="en-US" sz="1000" b="1" dirty="0">
                <a:solidFill>
                  <a:srgbClr val="C00000"/>
                </a:solidFill>
                <a:effectLst>
                  <a:outerShdw blurRad="38100" dist="38100" dir="2700000" algn="tl">
                    <a:srgbClr val="000000">
                      <a:alpha val="43137"/>
                    </a:srgbClr>
                  </a:outerShdw>
                </a:effectLst>
              </a:rPr>
              <a:t> </a:t>
            </a:r>
            <a:r>
              <a:rPr lang="en-US" sz="1000" b="1" u="sng" dirty="0">
                <a:solidFill>
                  <a:srgbClr val="C00000"/>
                </a:solidFill>
                <a:effectLst>
                  <a:outerShdw blurRad="38100" dist="38100" dir="2700000" algn="tl">
                    <a:srgbClr val="000000">
                      <a:alpha val="43137"/>
                    </a:srgbClr>
                  </a:outerShdw>
                </a:effectLst>
              </a:rPr>
              <a:t>key idea</a:t>
            </a:r>
            <a:r>
              <a:rPr lang="en-US" sz="1000" b="1" dirty="0">
                <a:solidFill>
                  <a:srgbClr val="C00000"/>
                </a:solidFill>
                <a:effectLst>
                  <a:outerShdw blurRad="38100" dist="38100" dir="2700000" algn="tl">
                    <a:srgbClr val="000000">
                      <a:alpha val="43137"/>
                    </a:srgbClr>
                  </a:outerShdw>
                </a:effectLst>
              </a:rPr>
              <a:t> </a:t>
            </a:r>
            <a:r>
              <a:rPr lang="en-US" sz="1000" b="1" dirty="0"/>
              <a:t>about the </a:t>
            </a:r>
            <a:r>
              <a:rPr lang="en-US" sz="1000" b="1" u="sng" dirty="0">
                <a:solidFill>
                  <a:srgbClr val="C00000"/>
                </a:solidFill>
                <a:effectLst>
                  <a:outerShdw blurRad="38100" dist="38100" dir="2700000" algn="tl">
                    <a:srgbClr val="000000">
                      <a:alpha val="43137"/>
                    </a:srgbClr>
                  </a:outerShdw>
                </a:effectLst>
              </a:rPr>
              <a:t>main topic</a:t>
            </a:r>
            <a:r>
              <a:rPr lang="en-US" sz="1000" b="1" dirty="0"/>
              <a:t>.   </a:t>
            </a:r>
          </a:p>
          <a:p>
            <a:endParaRPr lang="en-US" sz="1000" b="1" dirty="0"/>
          </a:p>
        </p:txBody>
      </p:sp>
      <p:sp>
        <p:nvSpPr>
          <p:cNvPr id="10" name="Rectangle 9"/>
          <p:cNvSpPr/>
          <p:nvPr/>
        </p:nvSpPr>
        <p:spPr>
          <a:xfrm>
            <a:off x="4389120" y="3680460"/>
            <a:ext cx="2534921" cy="2088139"/>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6742" tIns="43372" rIns="86742" bIns="43372">
            <a:spAutoFit/>
          </a:bodyPr>
          <a:lstStyle/>
          <a:p>
            <a:r>
              <a:rPr lang="en-US" sz="1000" b="1" dirty="0"/>
              <a:t>Ask students to look for </a:t>
            </a:r>
            <a:r>
              <a:rPr lang="en-US" sz="1000" b="1" u="sng" dirty="0">
                <a:solidFill>
                  <a:srgbClr val="C00000"/>
                </a:solidFill>
                <a:effectLst>
                  <a:outerShdw blurRad="38100" dist="38100" dir="2700000" algn="tl">
                    <a:srgbClr val="000000">
                      <a:alpha val="43137"/>
                    </a:srgbClr>
                  </a:outerShdw>
                </a:effectLst>
              </a:rPr>
              <a:t>key details</a:t>
            </a:r>
            <a:r>
              <a:rPr lang="en-US" sz="1000" b="1" dirty="0">
                <a:solidFill>
                  <a:srgbClr val="C00000"/>
                </a:solidFill>
                <a:effectLst>
                  <a:outerShdw blurRad="38100" dist="38100" dir="2700000" algn="tl">
                    <a:srgbClr val="000000">
                      <a:alpha val="43137"/>
                    </a:srgbClr>
                  </a:outerShdw>
                </a:effectLst>
              </a:rPr>
              <a:t> </a:t>
            </a:r>
            <a:r>
              <a:rPr lang="en-US" sz="1000" b="1" dirty="0"/>
              <a:t>that </a:t>
            </a:r>
            <a:r>
              <a:rPr lang="en-US" sz="1000" b="1" u="sng" dirty="0"/>
              <a:t>explain more</a:t>
            </a:r>
            <a:r>
              <a:rPr lang="en-US" sz="1000" b="1" dirty="0"/>
              <a:t> about the “something new.”</a:t>
            </a:r>
          </a:p>
          <a:p>
            <a:endParaRPr lang="en-US" sz="1000" b="1" dirty="0"/>
          </a:p>
          <a:p>
            <a:r>
              <a:rPr lang="en-US" sz="1000" b="1" u="sng" dirty="0">
                <a:solidFill>
                  <a:srgbClr val="C00000"/>
                </a:solidFill>
                <a:effectLst>
                  <a:outerShdw blurRad="38100" dist="38100" dir="2700000" algn="tl">
                    <a:srgbClr val="000000">
                      <a:alpha val="43137"/>
                    </a:srgbClr>
                  </a:outerShdw>
                </a:effectLst>
              </a:rPr>
              <a:t>key details</a:t>
            </a:r>
            <a:r>
              <a:rPr lang="en-US" sz="1000" b="1" dirty="0">
                <a:solidFill>
                  <a:srgbClr val="C00000"/>
                </a:solidFill>
                <a:effectLst>
                  <a:outerShdw blurRad="38100" dist="38100" dir="2700000" algn="tl">
                    <a:srgbClr val="000000">
                      <a:alpha val="43137"/>
                    </a:srgbClr>
                  </a:outerShdw>
                </a:effectLst>
              </a:rPr>
              <a:t> </a:t>
            </a:r>
            <a:r>
              <a:rPr lang="en-US" sz="1000" b="1" dirty="0"/>
              <a:t>give evidence to support a </a:t>
            </a:r>
            <a:r>
              <a:rPr lang="en-US" sz="1000" b="1" u="sng" dirty="0">
                <a:solidFill>
                  <a:srgbClr val="C00000"/>
                </a:solidFill>
                <a:effectLst>
                  <a:outerShdw blurRad="38100" dist="38100" dir="2700000" algn="tl">
                    <a:srgbClr val="000000">
                      <a:alpha val="43137"/>
                    </a:srgbClr>
                  </a:outerShdw>
                </a:effectLst>
              </a:rPr>
              <a:t>key idea</a:t>
            </a:r>
            <a:r>
              <a:rPr lang="en-US" sz="1000" b="1" dirty="0">
                <a:solidFill>
                  <a:srgbClr val="C00000"/>
                </a:solidFill>
                <a:effectLst>
                  <a:outerShdw blurRad="38100" dist="38100" dir="2700000" algn="tl">
                    <a:srgbClr val="000000">
                      <a:alpha val="43137"/>
                    </a:srgbClr>
                  </a:outerShdw>
                </a:effectLst>
              </a:rPr>
              <a:t> </a:t>
            </a:r>
            <a:r>
              <a:rPr lang="en-US" sz="1000" b="1" dirty="0"/>
              <a:t>(or idea).</a:t>
            </a:r>
          </a:p>
          <a:p>
            <a:endParaRPr lang="en-US" sz="1000" b="1" dirty="0"/>
          </a:p>
          <a:p>
            <a:r>
              <a:rPr lang="en-US" sz="1000" b="1" dirty="0"/>
              <a:t>Example if the main topic is about dogs and ...</a:t>
            </a:r>
          </a:p>
          <a:p>
            <a:endParaRPr lang="en-US" sz="1000" b="1" dirty="0"/>
          </a:p>
          <a:p>
            <a:r>
              <a:rPr lang="en-US" sz="1000" b="1" dirty="0"/>
              <a:t>“The dog likes to play,” (is the </a:t>
            </a:r>
            <a:r>
              <a:rPr lang="en-US" sz="1000" b="1" u="sng" dirty="0">
                <a:solidFill>
                  <a:srgbClr val="C00000"/>
                </a:solidFill>
                <a:effectLst>
                  <a:outerShdw blurRad="38100" dist="38100" dir="2700000" algn="tl">
                    <a:srgbClr val="000000">
                      <a:alpha val="43137"/>
                    </a:srgbClr>
                  </a:outerShdw>
                </a:effectLst>
              </a:rPr>
              <a:t>key Idea</a:t>
            </a:r>
            <a:r>
              <a:rPr lang="en-US" sz="1000" b="1" dirty="0"/>
              <a:t>),</a:t>
            </a:r>
          </a:p>
          <a:p>
            <a:r>
              <a:rPr lang="en-US" sz="1000" b="1" dirty="0"/>
              <a:t>Then some </a:t>
            </a:r>
            <a:r>
              <a:rPr lang="en-US" sz="1000" b="1" u="sng" dirty="0">
                <a:solidFill>
                  <a:srgbClr val="C00000"/>
                </a:solidFill>
                <a:effectLst>
                  <a:outerShdw blurRad="38100" dist="38100" dir="2700000" algn="tl">
                    <a:srgbClr val="000000">
                      <a:alpha val="43137"/>
                    </a:srgbClr>
                  </a:outerShdw>
                </a:effectLst>
              </a:rPr>
              <a:t>key details</a:t>
            </a:r>
            <a:r>
              <a:rPr lang="en-US" sz="1000" b="1" dirty="0">
                <a:solidFill>
                  <a:srgbClr val="C00000"/>
                </a:solidFill>
              </a:rPr>
              <a:t> </a:t>
            </a:r>
            <a:r>
              <a:rPr lang="en-US" sz="1000" b="1" dirty="0"/>
              <a:t>might be:</a:t>
            </a:r>
          </a:p>
          <a:p>
            <a:pPr>
              <a:buFont typeface="Arial" pitchFamily="34" charset="0"/>
              <a:buChar char="•"/>
            </a:pPr>
            <a:r>
              <a:rPr lang="en-US" sz="1000" b="1" dirty="0"/>
              <a:t> the dog likes to play fetch.</a:t>
            </a:r>
          </a:p>
          <a:p>
            <a:pPr>
              <a:buFont typeface="Arial" pitchFamily="34" charset="0"/>
              <a:buChar char="•"/>
            </a:pPr>
            <a:r>
              <a:rPr lang="en-US" sz="1000" b="1" dirty="0"/>
              <a:t> the dog likes to play with the ball.</a:t>
            </a:r>
          </a:p>
        </p:txBody>
      </p:sp>
      <p:sp>
        <p:nvSpPr>
          <p:cNvPr id="15" name="Rounded Rectangle 14"/>
          <p:cNvSpPr/>
          <p:nvPr/>
        </p:nvSpPr>
        <p:spPr>
          <a:xfrm>
            <a:off x="2844800" y="1243792"/>
            <a:ext cx="406400"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16" name="Rounded Rectangle 15"/>
          <p:cNvSpPr/>
          <p:nvPr/>
        </p:nvSpPr>
        <p:spPr>
          <a:xfrm>
            <a:off x="6779260" y="4000500"/>
            <a:ext cx="381001"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8" name="TextBox 17"/>
          <p:cNvSpPr txBox="1"/>
          <p:nvPr/>
        </p:nvSpPr>
        <p:spPr>
          <a:xfrm>
            <a:off x="228601" y="195668"/>
            <a:ext cx="885712" cy="316029"/>
          </a:xfrm>
          <a:prstGeom prst="rect">
            <a:avLst/>
          </a:prstGeom>
          <a:solidFill>
            <a:schemeClr val="bg2">
              <a:lumMod val="90000"/>
            </a:schemeClr>
          </a:solidFill>
        </p:spPr>
        <p:txBody>
          <a:bodyPr wrap="square" lIns="94183" tIns="47092" rIns="94183" bIns="47092" rtlCol="0">
            <a:spAutoFit/>
          </a:bodyPr>
          <a:lstStyle/>
          <a:p>
            <a:r>
              <a:rPr lang="en-US" sz="1400" b="1" dirty="0"/>
              <a:t>Grade 1</a:t>
            </a:r>
          </a:p>
        </p:txBody>
      </p:sp>
      <p:sp>
        <p:nvSpPr>
          <p:cNvPr id="19" name="Rectangle 18"/>
          <p:cNvSpPr/>
          <p:nvPr/>
        </p:nvSpPr>
        <p:spPr>
          <a:xfrm>
            <a:off x="568960" y="3040381"/>
            <a:ext cx="6400800" cy="675709"/>
          </a:xfrm>
          <a:prstGeom prst="rect">
            <a:avLst/>
          </a:prstGeom>
        </p:spPr>
        <p:txBody>
          <a:bodyPr wrap="square" lIns="94183" tIns="47092" rIns="94183" bIns="47092">
            <a:spAutoFit/>
          </a:bodyPr>
          <a:lstStyle/>
          <a:p>
            <a:r>
              <a:rPr lang="en-US" dirty="0" smtClean="0"/>
              <a:t>Explain more </a:t>
            </a:r>
            <a:r>
              <a:rPr lang="en-US" u="sng" dirty="0" smtClean="0"/>
              <a:t>key details</a:t>
            </a:r>
            <a:r>
              <a:rPr lang="en-US" dirty="0" smtClean="0"/>
              <a:t> about the new </a:t>
            </a:r>
            <a:r>
              <a:rPr lang="en-US" u="sng" dirty="0" smtClean="0"/>
              <a:t>key idea</a:t>
            </a:r>
            <a:r>
              <a:rPr lang="en-US" dirty="0" smtClean="0"/>
              <a:t> you learned.  You can use words and pictures to tell about it.</a:t>
            </a:r>
          </a:p>
        </p:txBody>
      </p:sp>
      <p:sp>
        <p:nvSpPr>
          <p:cNvPr id="20" name="Rectangle 19"/>
          <p:cNvSpPr/>
          <p:nvPr/>
        </p:nvSpPr>
        <p:spPr>
          <a:xfrm>
            <a:off x="487680" y="6138075"/>
            <a:ext cx="3332480" cy="2776278"/>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6742" tIns="43372" rIns="86742" bIns="43372">
            <a:spAutoFit/>
          </a:bodyPr>
          <a:lstStyle/>
          <a:p>
            <a:r>
              <a:rPr lang="en-US" sz="1000" b="1" u="sng" dirty="0">
                <a:solidFill>
                  <a:srgbClr val="002060"/>
                </a:solidFill>
              </a:rPr>
              <a:t>Differentiation</a:t>
            </a:r>
            <a:r>
              <a:rPr lang="en-US" sz="1000" b="1" dirty="0">
                <a:solidFill>
                  <a:srgbClr val="002060"/>
                </a:solidFill>
              </a:rPr>
              <a:t>:</a:t>
            </a:r>
          </a:p>
          <a:p>
            <a:endParaRPr lang="en-US" sz="900" b="1" dirty="0">
              <a:solidFill>
                <a:srgbClr val="002060"/>
              </a:solidFill>
            </a:endParaRPr>
          </a:p>
          <a:p>
            <a:r>
              <a:rPr lang="en-US" sz="1000" b="1" dirty="0">
                <a:solidFill>
                  <a:srgbClr val="002060"/>
                </a:solidFill>
              </a:rPr>
              <a:t>In grade one you can scaffold students by </a:t>
            </a:r>
            <a:r>
              <a:rPr lang="en-US" sz="1000" b="1" dirty="0" smtClean="0">
                <a:solidFill>
                  <a:srgbClr val="002060"/>
                </a:solidFill>
              </a:rPr>
              <a:t>starting </a:t>
            </a:r>
            <a:r>
              <a:rPr lang="en-US" sz="1000" b="1" dirty="0">
                <a:solidFill>
                  <a:srgbClr val="002060"/>
                </a:solidFill>
              </a:rPr>
              <a:t>with writing just a key idea and move toward writing key details.   Students who would benefit from enrichment can continue on with more sections or paragraphs.</a:t>
            </a:r>
          </a:p>
          <a:p>
            <a:endParaRPr lang="en-US" sz="1000" b="1" dirty="0">
              <a:solidFill>
                <a:srgbClr val="002060"/>
              </a:solidFill>
            </a:endParaRPr>
          </a:p>
          <a:p>
            <a:r>
              <a:rPr lang="en-US" sz="1000" b="1" dirty="0">
                <a:solidFill>
                  <a:srgbClr val="002060"/>
                </a:solidFill>
              </a:rPr>
              <a:t>Students who need more direct instruction – teach each part in a mini lesson.  These concepts can be taught separately:</a:t>
            </a:r>
          </a:p>
          <a:p>
            <a:endParaRPr lang="en-US" sz="1000" b="1" dirty="0">
              <a:solidFill>
                <a:srgbClr val="002060"/>
              </a:solidFill>
            </a:endParaRPr>
          </a:p>
          <a:p>
            <a:pPr marL="382512" indent="-162642">
              <a:buFont typeface="Arial" panose="020B0604020202020204" pitchFamily="34" charset="0"/>
              <a:buChar char="•"/>
            </a:pPr>
            <a:r>
              <a:rPr lang="en-US" sz="1000" b="1" dirty="0">
                <a:solidFill>
                  <a:srgbClr val="002060"/>
                </a:solidFill>
              </a:rPr>
              <a:t>Main topic</a:t>
            </a:r>
          </a:p>
          <a:p>
            <a:pPr marL="382512" indent="-162642">
              <a:buFont typeface="Arial" panose="020B0604020202020204" pitchFamily="34" charset="0"/>
              <a:buChar char="•"/>
            </a:pPr>
            <a:r>
              <a:rPr lang="en-US" sz="1000" b="1" dirty="0">
                <a:solidFill>
                  <a:srgbClr val="002060"/>
                </a:solidFill>
              </a:rPr>
              <a:t>Key Ideas</a:t>
            </a:r>
          </a:p>
          <a:p>
            <a:pPr marL="382512" indent="-162642">
              <a:buFont typeface="Arial" panose="020B0604020202020204" pitchFamily="34" charset="0"/>
              <a:buChar char="•"/>
            </a:pPr>
            <a:r>
              <a:rPr lang="en-US" sz="1000" b="1" dirty="0">
                <a:solidFill>
                  <a:srgbClr val="002060"/>
                </a:solidFill>
              </a:rPr>
              <a:t>Key Details</a:t>
            </a:r>
          </a:p>
          <a:p>
            <a:pPr marL="382512" indent="-162642">
              <a:buFont typeface="Arial" panose="020B0604020202020204" pitchFamily="34" charset="0"/>
              <a:buChar char="•"/>
            </a:pPr>
            <a:endParaRPr lang="en-US" sz="900" b="1" dirty="0">
              <a:solidFill>
                <a:srgbClr val="002060"/>
              </a:solidFill>
            </a:endParaRPr>
          </a:p>
          <a:p>
            <a:r>
              <a:rPr lang="en-US" sz="1000" b="1" dirty="0">
                <a:solidFill>
                  <a:srgbClr val="002060"/>
                </a:solidFill>
              </a:rPr>
              <a:t>ELL Students may need each part taught using language (sentence) frames emphasizing transitional words. </a:t>
            </a:r>
          </a:p>
        </p:txBody>
      </p:sp>
      <p:sp>
        <p:nvSpPr>
          <p:cNvPr id="17" name="Rounded Rectangle 16"/>
          <p:cNvSpPr/>
          <p:nvPr/>
        </p:nvSpPr>
        <p:spPr>
          <a:xfrm>
            <a:off x="3576320" y="6058064"/>
            <a:ext cx="381001"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21" name="TextBox 20"/>
          <p:cNvSpPr txBox="1"/>
          <p:nvPr/>
        </p:nvSpPr>
        <p:spPr>
          <a:xfrm>
            <a:off x="1219200" y="4320542"/>
            <a:ext cx="2763520" cy="1264655"/>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4183" tIns="47092" rIns="94183" bIns="47092" rtlCol="0">
            <a:spAutoFit/>
          </a:bodyPr>
          <a:lstStyle/>
          <a:p>
            <a:r>
              <a:rPr lang="en-US" dirty="0" smtClean="0"/>
              <a:t>Remember students will need to have a note-taking form for </a:t>
            </a:r>
            <a:r>
              <a:rPr lang="en-US" u="sng" dirty="0" smtClean="0"/>
              <a:t>each</a:t>
            </a:r>
            <a:r>
              <a:rPr lang="en-US" dirty="0" smtClean="0"/>
              <a:t> passage.</a:t>
            </a: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2239327263"/>
              </p:ext>
            </p:extLst>
          </p:nvPr>
        </p:nvGraphicFramePr>
        <p:xfrm>
          <a:off x="1950722" y="65461"/>
          <a:ext cx="5242563" cy="738448"/>
        </p:xfrm>
        <a:graphic>
          <a:graphicData uri="http://schemas.openxmlformats.org/drawingml/2006/table">
            <a:tbl>
              <a:tblPr firstRow="1" bandRow="1">
                <a:tableStyleId>{5940675A-B579-460E-94D1-54222C63F5DA}</a:tableStyleId>
              </a:tblPr>
              <a:tblGrid>
                <a:gridCol w="533401"/>
                <a:gridCol w="914400"/>
                <a:gridCol w="819150"/>
                <a:gridCol w="685801"/>
                <a:gridCol w="781050"/>
                <a:gridCol w="762000"/>
                <a:gridCol w="746761"/>
              </a:tblGrid>
              <a:tr h="232756">
                <a:tc rowSpan="2">
                  <a:txBody>
                    <a:bodyPr/>
                    <a:lstStyle/>
                    <a:p>
                      <a:pPr algn="ctr"/>
                      <a:r>
                        <a:rPr lang="en-US" sz="1300" b="1" dirty="0" smtClean="0"/>
                        <a:t>R</a:t>
                      </a:r>
                      <a:r>
                        <a:rPr lang="en-US" sz="1300" b="1" baseline="0" dirty="0" smtClean="0"/>
                        <a:t> </a:t>
                      </a:r>
                      <a:r>
                        <a:rPr lang="en-US" sz="1300" b="1" dirty="0" smtClean="0"/>
                        <a:t>E-</a:t>
                      </a:r>
                    </a:p>
                    <a:p>
                      <a:pPr algn="ctr"/>
                      <a:r>
                        <a:rPr lang="en-US" sz="1100" b="1" i="1" dirty="0" smtClean="0">
                          <a:solidFill>
                            <a:srgbClr val="FF0000"/>
                          </a:solidFill>
                        </a:rPr>
                        <a:t>read</a:t>
                      </a:r>
                      <a:endParaRPr lang="en-US" sz="1100" b="1" i="1" dirty="0">
                        <a:solidFill>
                          <a:srgbClr val="FF0000"/>
                        </a:solidFill>
                      </a:endParaRPr>
                    </a:p>
                  </a:txBody>
                  <a:tcPr marT="43642" marB="43642">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000" b="1" dirty="0" smtClean="0"/>
                        <a:t>S</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E</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A</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R</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C</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H</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49135">
                <a:tc vMerge="1">
                  <a:txBody>
                    <a:bodyPr/>
                    <a:lstStyle/>
                    <a:p>
                      <a:endParaRPr lang="en-US" sz="1200" b="1"/>
                    </a:p>
                  </a:txBody>
                  <a:tcPr anchor="ctr">
                    <a:solidFill>
                      <a:schemeClr val="bg1"/>
                    </a:solidFill>
                  </a:tcPr>
                </a:tc>
                <a:tc>
                  <a:txBody>
                    <a:bodyPr/>
                    <a:lstStyle/>
                    <a:p>
                      <a:r>
                        <a:rPr lang="en-US" sz="900" b="1" dirty="0" smtClean="0"/>
                        <a:t>SOMETHING NEW</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900" b="1" dirty="0" smtClean="0"/>
                        <a:t>EXPLAIN</a:t>
                      </a:r>
                      <a:r>
                        <a:rPr lang="en-US" sz="900" b="1" baseline="0" dirty="0" smtClean="0"/>
                        <a:t> MORE</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900" b="1" dirty="0" smtClean="0"/>
                        <a:t>AGAIN</a:t>
                      </a:r>
                      <a:r>
                        <a:rPr lang="en-US" sz="900" b="1" baseline="0" dirty="0" smtClean="0"/>
                        <a:t> and AGAIN</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900" b="1" dirty="0" smtClean="0"/>
                        <a:t>RELEVANT</a:t>
                      </a:r>
                      <a:r>
                        <a:rPr lang="en-US" sz="900" b="1" baseline="0" dirty="0" smtClean="0"/>
                        <a:t> OR NOT?</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900" b="1" dirty="0" smtClean="0"/>
                        <a:t>CONCLUDE</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900" b="1" dirty="0" smtClean="0"/>
                        <a:t>HAVE EVIDENCE</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234599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7</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175454629"/>
              </p:ext>
            </p:extLst>
          </p:nvPr>
        </p:nvGraphicFramePr>
        <p:xfrm>
          <a:off x="502921" y="1784466"/>
          <a:ext cx="6324601" cy="1415936"/>
        </p:xfrm>
        <a:graphic>
          <a:graphicData uri="http://schemas.openxmlformats.org/drawingml/2006/table">
            <a:tbl>
              <a:tblPr firstRow="1" bandRow="1">
                <a:tableStyleId>{5940675A-B579-460E-94D1-54222C63F5DA}</a:tableStyleId>
              </a:tblPr>
              <a:tblGrid>
                <a:gridCol w="6324601"/>
              </a:tblGrid>
              <a:tr h="353984">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53984">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r h="353984">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353984">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13"/>
          <p:cNvGrpSpPr/>
          <p:nvPr/>
        </p:nvGrpSpPr>
        <p:grpSpPr>
          <a:xfrm>
            <a:off x="406401" y="240031"/>
            <a:ext cx="6451600" cy="8995670"/>
            <a:chOff x="406400" y="22860"/>
            <a:chExt cx="6451600" cy="9424035"/>
          </a:xfrm>
        </p:grpSpPr>
        <p:sp>
          <p:nvSpPr>
            <p:cNvPr id="5" name="Rectangle 4"/>
            <p:cNvSpPr/>
            <p:nvPr/>
          </p:nvSpPr>
          <p:spPr>
            <a:xfrm>
              <a:off x="406400" y="22860"/>
              <a:ext cx="6400800" cy="1531555"/>
            </a:xfrm>
            <a:prstGeom prst="rect">
              <a:avLst/>
            </a:prstGeom>
          </p:spPr>
          <p:txBody>
            <a:bodyPr wrap="square">
              <a:spAutoFit/>
            </a:bodyPr>
            <a:lstStyle/>
            <a:p>
              <a:endParaRPr lang="en-US" sz="1700" dirty="0"/>
            </a:p>
            <a:p>
              <a:endParaRPr lang="en-US" sz="1700" dirty="0"/>
            </a:p>
            <a:p>
              <a:r>
                <a:rPr lang="en-US" sz="1700" dirty="0"/>
                <a:t>Name_____________________     Passage_________________</a:t>
              </a:r>
            </a:p>
            <a:p>
              <a:endParaRPr lang="en-US" dirty="0" smtClean="0"/>
            </a:p>
            <a:p>
              <a:r>
                <a:rPr lang="en-US" dirty="0" smtClean="0"/>
                <a:t>Write one new </a:t>
              </a:r>
              <a:r>
                <a:rPr lang="en-US" u="sng" dirty="0" smtClean="0"/>
                <a:t>key idea</a:t>
              </a:r>
              <a:r>
                <a:rPr lang="en-US" dirty="0" smtClean="0"/>
                <a:t> you learned about the </a:t>
              </a:r>
              <a:r>
                <a:rPr lang="en-US" u="sng" dirty="0" smtClean="0"/>
                <a:t>main topic</a:t>
              </a:r>
              <a:r>
                <a:rPr lang="en-US" dirty="0" smtClean="0"/>
                <a:t>.</a:t>
              </a:r>
            </a:p>
          </p:txBody>
        </p:sp>
        <p:sp>
          <p:nvSpPr>
            <p:cNvPr id="12" name="Rectangle 11"/>
            <p:cNvSpPr/>
            <p:nvPr/>
          </p:nvSpPr>
          <p:spPr>
            <a:xfrm>
              <a:off x="457200" y="3319284"/>
              <a:ext cx="6400800" cy="709351"/>
            </a:xfrm>
            <a:prstGeom prst="rect">
              <a:avLst/>
            </a:prstGeom>
          </p:spPr>
          <p:txBody>
            <a:bodyPr wrap="square">
              <a:spAutoFit/>
            </a:bodyPr>
            <a:lstStyle/>
            <a:p>
              <a:r>
                <a:rPr lang="en-US" dirty="0" smtClean="0"/>
                <a:t> Explain more </a:t>
              </a:r>
              <a:r>
                <a:rPr lang="en-US" u="sng" dirty="0" smtClean="0"/>
                <a:t>key details</a:t>
              </a:r>
              <a:r>
                <a:rPr lang="en-US" dirty="0" smtClean="0"/>
                <a:t> about the new </a:t>
              </a:r>
              <a:r>
                <a:rPr lang="en-US" u="sng" dirty="0" smtClean="0"/>
                <a:t>key idea</a:t>
              </a:r>
              <a:r>
                <a:rPr lang="en-US" dirty="0" smtClean="0"/>
                <a:t> you learned.  You can use words and pictures to tell about it.</a:t>
              </a:r>
            </a:p>
          </p:txBody>
        </p:sp>
        <p:sp>
          <p:nvSpPr>
            <p:cNvPr id="13" name="Rectangle 12"/>
            <p:cNvSpPr/>
            <p:nvPr/>
          </p:nvSpPr>
          <p:spPr>
            <a:xfrm>
              <a:off x="533401" y="4036695"/>
              <a:ext cx="6172201"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377826" y="240030"/>
            <a:ext cx="914400" cy="316029"/>
          </a:xfrm>
          <a:prstGeom prst="rect">
            <a:avLst/>
          </a:prstGeom>
          <a:solidFill>
            <a:schemeClr val="bg2">
              <a:lumMod val="90000"/>
            </a:schemeClr>
          </a:solidFill>
        </p:spPr>
        <p:txBody>
          <a:bodyPr wrap="square" lIns="94183" tIns="47092" rIns="94183" bIns="47092" rtlCol="0">
            <a:spAutoFit/>
          </a:bodyPr>
          <a:lstStyle/>
          <a:p>
            <a:r>
              <a:rPr lang="en-US" sz="1400" b="1" dirty="0"/>
              <a:t>Grade 1</a:t>
            </a:r>
          </a:p>
        </p:txBody>
      </p:sp>
      <p:sp>
        <p:nvSpPr>
          <p:cNvPr id="3" name="TextBox 2"/>
          <p:cNvSpPr txBox="1"/>
          <p:nvPr/>
        </p:nvSpPr>
        <p:spPr>
          <a:xfrm>
            <a:off x="1905000" y="240030"/>
            <a:ext cx="3581400" cy="323165"/>
          </a:xfrm>
          <a:prstGeom prst="rect">
            <a:avLst/>
          </a:prstGeom>
          <a:noFill/>
        </p:spPr>
        <p:txBody>
          <a:bodyPr wrap="square" lIns="86749" tIns="43375" rIns="86749" bIns="43375" rtlCol="0">
            <a:spAutoFit/>
          </a:bodyPr>
          <a:lstStyle/>
          <a:p>
            <a:pPr algn="ctr"/>
            <a:r>
              <a:rPr lang="en-US" sz="1500" u="sng" dirty="0"/>
              <a:t>Note-Taking Form</a:t>
            </a:r>
          </a:p>
        </p:txBody>
      </p:sp>
    </p:spTree>
    <p:extLst>
      <p:ext uri="{BB962C8B-B14F-4D97-AF65-F5344CB8AC3E}">
        <p14:creationId xmlns:p14="http://schemas.microsoft.com/office/powerpoint/2010/main" val="342768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01040" y="2285313"/>
            <a:ext cx="195275" cy="38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27862960"/>
              </p:ext>
            </p:extLst>
          </p:nvPr>
        </p:nvGraphicFramePr>
        <p:xfrm>
          <a:off x="568961" y="669036"/>
          <a:ext cx="6421120" cy="6641084"/>
        </p:xfrm>
        <a:graphic>
          <a:graphicData uri="http://schemas.openxmlformats.org/drawingml/2006/table">
            <a:tbl>
              <a:tblPr firstRow="1" firstCol="1" bandRow="1"/>
              <a:tblGrid>
                <a:gridCol w="574039"/>
                <a:gridCol w="5847081"/>
              </a:tblGrid>
              <a:tr h="224028">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effectLst/>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224028">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600" b="1" dirty="0" smtClean="0">
                          <a:effectLst>
                            <a:outerShdw blurRad="38100" dist="38100" dir="2700000" algn="tl">
                              <a:srgbClr val="000000">
                                <a:alpha val="43137"/>
                              </a:srgbClr>
                            </a:outerShdw>
                          </a:effectLst>
                        </a:rPr>
                        <a:t>Quarter 4 CFA </a:t>
                      </a:r>
                      <a:r>
                        <a:rPr lang="en-US" sz="1600" b="1" u="sng" dirty="0" smtClean="0">
                          <a:effectLst>
                            <a:outerShdw blurRad="38100" dist="38100" dir="2700000" algn="tl">
                              <a:srgbClr val="000000">
                                <a:alpha val="43137"/>
                              </a:srgbClr>
                            </a:outerShdw>
                          </a:effectLst>
                        </a:rPr>
                        <a:t>Constructed Response</a:t>
                      </a:r>
                      <a:r>
                        <a:rPr lang="en-US" sz="1600" b="1" dirty="0" smtClean="0">
                          <a:effectLst>
                            <a:outerShdw blurRad="38100" dist="38100" dir="2700000" algn="tl">
                              <a:srgbClr val="000000">
                                <a:alpha val="43137"/>
                              </a:srgbClr>
                            </a:outerShdw>
                          </a:effectLst>
                        </a:rPr>
                        <a:t> Answer Key</a:t>
                      </a: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4028">
                <a:tc gridSpan="2">
                  <a:txBody>
                    <a:bodyPr/>
                    <a:lstStyle/>
                    <a:p>
                      <a:pPr marL="0" marR="0" algn="l">
                        <a:lnSpc>
                          <a:spcPct val="100000"/>
                        </a:lnSpc>
                        <a:spcBef>
                          <a:spcPts val="0"/>
                        </a:spcBef>
                        <a:spcAft>
                          <a:spcPts val="0"/>
                        </a:spcAft>
                      </a:pPr>
                      <a:r>
                        <a:rPr lang="en-US" sz="1400" b="1" kern="1200" dirty="0">
                          <a:solidFill>
                            <a:srgbClr val="000000"/>
                          </a:solidFill>
                          <a:effectLst/>
                          <a:latin typeface="+mn-lt"/>
                          <a:ea typeface="Times New Roman"/>
                          <a:cs typeface="Times New Roman"/>
                        </a:rPr>
                        <a:t>Standard </a:t>
                      </a:r>
                      <a:r>
                        <a:rPr lang="en-US" sz="1400" b="1" kern="1200" dirty="0" smtClean="0">
                          <a:solidFill>
                            <a:srgbClr val="000000"/>
                          </a:solidFill>
                          <a:effectLst/>
                          <a:latin typeface="+mn-lt"/>
                          <a:ea typeface="Times New Roman"/>
                          <a:cs typeface="Times New Roman"/>
                        </a:rPr>
                        <a:t>RL.1.6:</a:t>
                      </a:r>
                      <a:r>
                        <a:rPr lang="en-US" sz="1400" b="1" u="none" kern="1200" baseline="0" dirty="0" smtClean="0">
                          <a:solidFill>
                            <a:srgbClr val="000000"/>
                          </a:solidFill>
                          <a:effectLst/>
                          <a:latin typeface="+mn-lt"/>
                          <a:ea typeface="Times New Roman"/>
                          <a:cs typeface="Times New Roman"/>
                        </a:rPr>
                        <a:t>   3-</a:t>
                      </a:r>
                      <a:r>
                        <a:rPr lang="en-US" sz="1400" b="1" u="none" kern="1200" dirty="0" smtClean="0">
                          <a:solidFill>
                            <a:srgbClr val="000000"/>
                          </a:solidFill>
                          <a:effectLst/>
                          <a:latin typeface="+mn-lt"/>
                          <a:ea typeface="Times New Roman"/>
                          <a:cs typeface="Times New Roman"/>
                        </a:rPr>
                        <a:t> </a:t>
                      </a:r>
                      <a:r>
                        <a:rPr lang="en-US" sz="1400" b="1" u="none" kern="1200" dirty="0">
                          <a:solidFill>
                            <a:srgbClr val="000000"/>
                          </a:solidFill>
                          <a:effectLst/>
                          <a:latin typeface="+mn-lt"/>
                          <a:ea typeface="Times New Roman"/>
                          <a:cs typeface="Times New Roman"/>
                        </a:rPr>
                        <a:t>Point </a:t>
                      </a:r>
                      <a:r>
                        <a:rPr lang="en-US" sz="1400" b="1" u="sng" kern="1200" dirty="0">
                          <a:solidFill>
                            <a:srgbClr val="000000"/>
                          </a:solidFill>
                          <a:effectLst/>
                          <a:latin typeface="+mn-lt"/>
                          <a:ea typeface="Times New Roman"/>
                          <a:cs typeface="Times New Roman"/>
                        </a:rPr>
                        <a:t>Reading Constructed</a:t>
                      </a:r>
                      <a:r>
                        <a:rPr lang="en-US" sz="1400" b="1" u="none" kern="1200" dirty="0">
                          <a:solidFill>
                            <a:srgbClr val="000000"/>
                          </a:solidFill>
                          <a:effectLst/>
                          <a:latin typeface="+mn-lt"/>
                          <a:ea typeface="Times New Roman"/>
                          <a:cs typeface="Times New Roman"/>
                        </a:rPr>
                        <a:t> </a:t>
                      </a:r>
                      <a:r>
                        <a:rPr lang="en-US" sz="1400" b="1" kern="1200" dirty="0">
                          <a:solidFill>
                            <a:srgbClr val="000000"/>
                          </a:solidFill>
                          <a:effectLst/>
                          <a:latin typeface="+mn-lt"/>
                          <a:ea typeface="Times New Roman"/>
                          <a:cs typeface="Times New Roman"/>
                        </a:rPr>
                        <a:t>Response Rubric</a:t>
                      </a:r>
                      <a:endParaRPr lang="en-US" sz="1400" dirty="0">
                        <a:effectLst/>
                        <a:latin typeface="+mn-lt"/>
                        <a:ea typeface="Times New Roman"/>
                      </a:endParaRP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096">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lang="en-US" sz="1400" b="1" kern="1200" dirty="0" smtClean="0">
                          <a:solidFill>
                            <a:srgbClr val="000000"/>
                          </a:solidFill>
                          <a:effectLst/>
                          <a:latin typeface="+mn-lt"/>
                          <a:ea typeface="Times New Roman"/>
                          <a:cs typeface="Arial"/>
                        </a:rPr>
                        <a:t>Question #7 </a:t>
                      </a:r>
                      <a:r>
                        <a:rPr lang="en-US" sz="1400" b="1" kern="1200" dirty="0" smtClean="0">
                          <a:solidFill>
                            <a:schemeClr val="tx1"/>
                          </a:solidFill>
                          <a:effectLst/>
                          <a:latin typeface="+mn-lt"/>
                          <a:ea typeface="Times New Roman"/>
                          <a:cs typeface="Arial"/>
                        </a:rPr>
                        <a:t>Prompt: </a:t>
                      </a:r>
                    </a:p>
                    <a:p>
                      <a:pPr marL="0" marR="0" lvl="0" indent="0" algn="l" defTabSz="966612" rtl="0" eaLnBrk="1" fontAlgn="auto" latinLnBrk="0" hangingPunct="1">
                        <a:lnSpc>
                          <a:spcPct val="100000"/>
                        </a:lnSpc>
                        <a:spcBef>
                          <a:spcPts val="0"/>
                        </a:spcBef>
                        <a:spcAft>
                          <a:spcPts val="0"/>
                        </a:spcAft>
                        <a:buClrTx/>
                        <a:buSzTx/>
                        <a:buFontTx/>
                        <a:buNone/>
                        <a:tabLst/>
                        <a:defRPr sz="1800" b="0" i="0"/>
                      </a:pPr>
                      <a:r>
                        <a:rPr lang="en-US" sz="1400" b="1" dirty="0" smtClean="0">
                          <a:solidFill>
                            <a:schemeClr val="tx1"/>
                          </a:solidFill>
                          <a:effectLst/>
                          <a:latin typeface="Calibri" panose="020F0502020204030204" pitchFamily="34" charset="0"/>
                          <a:ea typeface="Times New Roman"/>
                        </a:rPr>
                        <a:t>What do you think Nick and Andy learned about the statues by  the end of their trips?  Use as many details from the stories as possible</a:t>
                      </a:r>
                      <a:r>
                        <a:rPr lang="en-US" sz="1400" dirty="0" smtClean="0">
                          <a:solidFill>
                            <a:schemeClr val="tx1"/>
                          </a:solidFill>
                          <a:effectLst/>
                          <a:latin typeface="Arial"/>
                          <a:ea typeface="Times New Roman"/>
                        </a:rPr>
                        <a:t>.</a:t>
                      </a:r>
                      <a:endParaRPr kumimoji="0" lang="en-US" sz="1400" b="1"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endParaRP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118616">
                <a:tc gridSpan="2">
                  <a:txBody>
                    <a:bodyPr/>
                    <a:lstStyle/>
                    <a:p>
                      <a:pPr lvl="0" algn="l">
                        <a:lnSpc>
                          <a:spcPct val="100000"/>
                        </a:lnSpc>
                        <a:defRPr sz="1800" b="0" i="0"/>
                      </a:pPr>
                      <a:r>
                        <a:rPr lang="en-US" sz="1000" b="1" kern="1200" dirty="0" smtClean="0">
                          <a:solidFill>
                            <a:srgbClr val="000000"/>
                          </a:solidFill>
                          <a:effectLst/>
                          <a:latin typeface="+mn-lt"/>
                          <a:ea typeface="Times New Roman"/>
                          <a:cs typeface="Arial"/>
                        </a:rPr>
                        <a:t>Sufficient Evidence: </a:t>
                      </a:r>
                      <a:r>
                        <a:rPr lang="en-US" sz="1000" kern="1200" dirty="0" smtClean="0">
                          <a:solidFill>
                            <a:srgbClr val="000000"/>
                          </a:solidFill>
                          <a:effectLst/>
                          <a:latin typeface="+mn-lt"/>
                          <a:ea typeface="Times New Roman"/>
                          <a:cs typeface="Arial"/>
                        </a:rPr>
                        <a:t>would be a complete answer with an explanation including specific details from both of the stories</a:t>
                      </a:r>
                    </a:p>
                    <a:p>
                      <a:pPr lvl="0" algn="l">
                        <a:lnSpc>
                          <a:spcPct val="100000"/>
                        </a:lnSpc>
                        <a:defRPr sz="1800" b="0" i="0"/>
                      </a:pPr>
                      <a:r>
                        <a:rPr lang="en-US" sz="1000" b="1" kern="1200" dirty="0" smtClean="0">
                          <a:solidFill>
                            <a:srgbClr val="000000"/>
                          </a:solidFill>
                          <a:effectLst/>
                          <a:latin typeface="+mn-lt"/>
                          <a:ea typeface="Times New Roman"/>
                          <a:cs typeface="Arial"/>
                        </a:rPr>
                        <a:t>Specific Identifications (supporting details): </a:t>
                      </a:r>
                      <a:r>
                        <a:rPr lang="en-US" sz="1000" kern="1200" dirty="0" smtClean="0">
                          <a:solidFill>
                            <a:srgbClr val="000000"/>
                          </a:solidFill>
                          <a:effectLst/>
                          <a:latin typeface="+mn-lt"/>
                          <a:ea typeface="Times New Roman"/>
                          <a:cs typeface="Arial"/>
                        </a:rPr>
                        <a:t>Details may include: 1- Lincoln Memorial is in Washington D.C., 2- the Lincoln memorial honors Abraham Lincoln, 3- the Lincoln Memorial shows Lincoln sitting down, 4- you have to climb many steps to get to the Lincoln Memorial, 5-it is made from stone, 6-Statue of Liberty is on an island near NYC, 7- her crown has seven spikes for the seven seas and seven continents, 8- she holds a torch that stands for freedom, 9- you can go inside the statue and climb 354 steps to the crown, 10- you can look outside windows in the crown, 11- it is one of the biggest statues in the world</a:t>
                      </a: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tc>
              </a:tr>
              <a:tr h="457200">
                <a:tc>
                  <a:txBody>
                    <a:bodyPr/>
                    <a:lstStyle/>
                    <a:p>
                      <a:pPr lvl="0" algn="ctr">
                        <a:lnSpc>
                          <a:spcPct val="100000"/>
                        </a:lnSpc>
                        <a:defRPr sz="1800" b="0" i="0"/>
                      </a:pPr>
                      <a:r>
                        <a:rPr lang="en-US" sz="1400" b="1" dirty="0" smtClean="0"/>
                        <a:t>3</a:t>
                      </a:r>
                      <a:endParaRPr lang="en-US" sz="1400" b="1" dirty="0"/>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000" i="1" dirty="0" smtClean="0">
                          <a:effectLst/>
                          <a:latin typeface="Calibri" panose="020F0502020204030204" pitchFamily="34" charset="0"/>
                          <a:ea typeface="Times New Roman"/>
                          <a:cs typeface="Times New Roman"/>
                        </a:rPr>
                        <a:t>Student response gives sufficient </a:t>
                      </a:r>
                      <a:r>
                        <a:rPr lang="en-US" sz="1000" i="1" baseline="0" dirty="0" smtClean="0">
                          <a:effectLst/>
                          <a:latin typeface="Calibri" panose="020F0502020204030204" pitchFamily="34" charset="0"/>
                          <a:ea typeface="Times New Roman"/>
                          <a:cs typeface="Times New Roman"/>
                        </a:rPr>
                        <a:t>details or examples about what Nick and Andy both learned about the statues.</a:t>
                      </a:r>
                      <a:endParaRPr lang="en-US" sz="1000" i="1" dirty="0" smtClean="0">
                        <a:effectLst/>
                        <a:latin typeface="Calibri" panose="020F0502020204030204" pitchFamily="34" charset="0"/>
                        <a:ea typeface="Times New Roman"/>
                        <a:cs typeface="Times New Roman"/>
                      </a:endParaRPr>
                    </a:p>
                    <a:p>
                      <a:pPr marL="0" marR="0" algn="l">
                        <a:lnSpc>
                          <a:spcPct val="100000"/>
                        </a:lnSpc>
                        <a:spcBef>
                          <a:spcPts val="0"/>
                        </a:spcBef>
                        <a:spcAft>
                          <a:spcPts val="0"/>
                        </a:spcAft>
                      </a:pPr>
                      <a:r>
                        <a:rPr lang="en-US" sz="1100" dirty="0" smtClean="0">
                          <a:effectLst/>
                          <a:latin typeface="Calibri" panose="020F0502020204030204" pitchFamily="34" charset="0"/>
                          <a:ea typeface="Times New Roman"/>
                          <a:cs typeface="Times New Roman"/>
                        </a:rPr>
                        <a:t>Nick </a:t>
                      </a:r>
                      <a:r>
                        <a:rPr lang="en-US" sz="1100" dirty="0">
                          <a:effectLst/>
                          <a:latin typeface="Calibri" panose="020F0502020204030204" pitchFamily="34" charset="0"/>
                          <a:ea typeface="Times New Roman"/>
                          <a:cs typeface="Times New Roman"/>
                        </a:rPr>
                        <a:t>learned a lot about the Lincoln Memorial.  He learned that it is in Washington D.C.  It is made from stone, and is very big.  It honors Abraham Lincoln who was a president, and it shows him sitting down.  He had to walk up a lot of steps to see it.  Andy learned a lot, too.  He learned that the Statue of Liberty was on an island, and he had to take a boat to see it.  She holds a torch and wears a crown.  You can walk up a lot of steps to get to the top of the crown, and then look outside windows when you get there.  It is a really big statue!</a:t>
                      </a:r>
                      <a:endParaRPr lang="en-US" sz="1100" dirty="0">
                        <a:effectLst/>
                        <a:latin typeface="Calibri" panose="020F0502020204030204" pitchFamily="34" charset="0"/>
                        <a:ea typeface="Calibri"/>
                        <a:cs typeface="Times New Roman"/>
                      </a:endParaRPr>
                    </a:p>
                  </a:txBody>
                  <a:tcPr marL="95885" marR="95885" marT="48895" marB="48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lvl="0" algn="ctr">
                        <a:lnSpc>
                          <a:spcPct val="100000"/>
                        </a:lnSpc>
                        <a:defRPr sz="1800" b="0" i="0"/>
                      </a:pPr>
                      <a:r>
                        <a:rPr lang="en-US" sz="1400" b="1" dirty="0" smtClean="0"/>
                        <a:t>2</a:t>
                      </a:r>
                      <a:endParaRPr lang="en-US" sz="1400" b="1" dirty="0"/>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Student response gives some details or examples about what Nick and Andy both learned about the statues.</a:t>
                      </a:r>
                    </a:p>
                    <a:p>
                      <a:pPr marL="0" marR="0" algn="l">
                        <a:lnSpc>
                          <a:spcPct val="100000"/>
                        </a:lnSpc>
                        <a:spcBef>
                          <a:spcPts val="0"/>
                        </a:spcBef>
                        <a:spcAft>
                          <a:spcPts val="0"/>
                        </a:spcAft>
                      </a:pPr>
                      <a:r>
                        <a:rPr lang="en-US" sz="1100" dirty="0" smtClean="0">
                          <a:effectLst/>
                          <a:latin typeface="Calibri" panose="020F0502020204030204" pitchFamily="34" charset="0"/>
                          <a:ea typeface="Times New Roman"/>
                          <a:cs typeface="Times New Roman"/>
                        </a:rPr>
                        <a:t>Nick </a:t>
                      </a:r>
                      <a:r>
                        <a:rPr lang="en-US" sz="1100" dirty="0">
                          <a:effectLst/>
                          <a:latin typeface="Calibri" panose="020F0502020204030204" pitchFamily="34" charset="0"/>
                          <a:ea typeface="Times New Roman"/>
                          <a:cs typeface="Times New Roman"/>
                        </a:rPr>
                        <a:t>learned a lot.  The Lincoln Memorial is in Washington D.C.  It is really big and is made of stone.  It shows Abraham Lincoln, and he is sitting down.  Andy learned a lot, too.  The Statue of Liberty is also really big.  She has a crown and has a torch in her hand.  The torch stands for freedom.  You can walk up a lot of steps to get to the top.</a:t>
                      </a:r>
                      <a:endParaRPr lang="en-US" sz="1100" dirty="0">
                        <a:effectLst/>
                        <a:latin typeface="Calibri" panose="020F0502020204030204" pitchFamily="34" charset="0"/>
                        <a:ea typeface="Calibri"/>
                        <a:cs typeface="Times New Roman"/>
                      </a:endParaRPr>
                    </a:p>
                  </a:txBody>
                  <a:tcPr marL="95885" marR="95885" marT="48895" marB="48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lvl="0" algn="ctr">
                        <a:lnSpc>
                          <a:spcPct val="100000"/>
                        </a:lnSpc>
                        <a:defRPr sz="1800" b="0" i="0"/>
                      </a:pPr>
                      <a:r>
                        <a:rPr lang="en-US" sz="1400" b="1" dirty="0" smtClean="0"/>
                        <a:t>1</a:t>
                      </a:r>
                      <a:endParaRPr lang="en-US" sz="1400" b="1" dirty="0"/>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Student response gives limited details or examples about what Nick and Andy both learned about the statues.</a:t>
                      </a:r>
                    </a:p>
                    <a:p>
                      <a:pPr marL="0" marR="0" algn="l">
                        <a:lnSpc>
                          <a:spcPct val="100000"/>
                        </a:lnSpc>
                        <a:spcBef>
                          <a:spcPts val="0"/>
                        </a:spcBef>
                        <a:spcAft>
                          <a:spcPts val="0"/>
                        </a:spcAft>
                      </a:pPr>
                      <a:r>
                        <a:rPr lang="en-US" sz="1100" dirty="0" smtClean="0">
                          <a:effectLst/>
                          <a:latin typeface="Calibri" panose="020F0502020204030204" pitchFamily="34" charset="0"/>
                          <a:ea typeface="Times New Roman"/>
                          <a:cs typeface="Times New Roman"/>
                        </a:rPr>
                        <a:t>Nick </a:t>
                      </a:r>
                      <a:r>
                        <a:rPr lang="en-US" sz="1100" dirty="0">
                          <a:effectLst/>
                          <a:latin typeface="Calibri" panose="020F0502020204030204" pitchFamily="34" charset="0"/>
                          <a:ea typeface="Times New Roman"/>
                          <a:cs typeface="Times New Roman"/>
                        </a:rPr>
                        <a:t>had a fun trip.  He saw the Lincoln memorial.  It is a big statue of Abraham Lincoln.  Andy had fun, too.  He rode on a boat and saw the Statue of Liberty. She has a big crown.</a:t>
                      </a:r>
                      <a:endParaRPr lang="en-US" sz="1100" dirty="0">
                        <a:effectLst/>
                        <a:latin typeface="Calibri" panose="020F0502020204030204" pitchFamily="34" charset="0"/>
                        <a:ea typeface="Calibri"/>
                        <a:cs typeface="Times New Roman"/>
                      </a:endParaRPr>
                    </a:p>
                  </a:txBody>
                  <a:tcPr marL="95885" marR="95885" marT="48895" marB="48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lvl="0" algn="ctr">
                        <a:lnSpc>
                          <a:spcPct val="100000"/>
                        </a:lnSpc>
                        <a:defRPr sz="1800" b="0" i="0"/>
                      </a:pPr>
                      <a:r>
                        <a:rPr lang="en-US" sz="1400" b="1" dirty="0" smtClean="0"/>
                        <a:t>0</a:t>
                      </a:r>
                      <a:endParaRPr lang="en-US" sz="1400" b="1" dirty="0"/>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Student response does not give details or examples about </a:t>
                      </a:r>
                      <a:r>
                        <a:rPr kumimoji="0" lang="en-US" sz="1000" b="0" i="1" u="none" strike="noStrike" kern="1200" cap="none" spc="0" normalizeH="0" baseline="0" noProof="0" dirty="0" err="1" smtClean="0">
                          <a:ln>
                            <a:noFill/>
                          </a:ln>
                          <a:solidFill>
                            <a:prstClr val="black"/>
                          </a:solidFill>
                          <a:effectLst/>
                          <a:uLnTx/>
                          <a:uFillTx/>
                          <a:latin typeface="Calibri" panose="020F0502020204030204" pitchFamily="34" charset="0"/>
                          <a:ea typeface="Times New Roman"/>
                          <a:cs typeface="Times New Roman"/>
                        </a:rPr>
                        <a:t>twhat</a:t>
                      </a:r>
                      <a:r>
                        <a:rPr kumimoji="0" lang="en-US" sz="1000" b="0" i="1"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 Nick and Andy both learned about the statues.</a:t>
                      </a:r>
                    </a:p>
                    <a:p>
                      <a:pPr marL="0" marR="0" algn="l">
                        <a:lnSpc>
                          <a:spcPct val="100000"/>
                        </a:lnSpc>
                        <a:spcBef>
                          <a:spcPts val="0"/>
                        </a:spcBef>
                        <a:spcAft>
                          <a:spcPts val="0"/>
                        </a:spcAft>
                      </a:pPr>
                      <a:r>
                        <a:rPr lang="en-US" sz="1100" dirty="0" smtClean="0">
                          <a:effectLst/>
                          <a:latin typeface="Calibri" panose="020F0502020204030204" pitchFamily="34" charset="0"/>
                          <a:ea typeface="Times New Roman"/>
                          <a:cs typeface="Times New Roman"/>
                        </a:rPr>
                        <a:t>Nick </a:t>
                      </a:r>
                      <a:r>
                        <a:rPr lang="en-US" sz="1100" dirty="0">
                          <a:effectLst/>
                          <a:latin typeface="Calibri" panose="020F0502020204030204" pitchFamily="34" charset="0"/>
                          <a:ea typeface="Times New Roman"/>
                          <a:cs typeface="Times New Roman"/>
                        </a:rPr>
                        <a:t>and Andy had fun with their Mom and Dad.  I went on a trip one time with my Mom to the zoo.  It was fun, too.</a:t>
                      </a:r>
                      <a:endParaRPr lang="en-US" sz="1100" dirty="0">
                        <a:effectLst/>
                        <a:latin typeface="Calibri" panose="020F0502020204030204" pitchFamily="34" charset="0"/>
                        <a:ea typeface="Calibri"/>
                        <a:cs typeface="Times New Roman"/>
                      </a:endParaRPr>
                    </a:p>
                  </a:txBody>
                  <a:tcPr marL="95885" marR="95885" marT="48895" marB="48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57434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300301014"/>
              </p:ext>
            </p:extLst>
          </p:nvPr>
        </p:nvGraphicFramePr>
        <p:xfrm>
          <a:off x="381000" y="381000"/>
          <a:ext cx="6400800" cy="6180836"/>
        </p:xfrm>
        <a:graphic>
          <a:graphicData uri="http://schemas.openxmlformats.org/drawingml/2006/table">
            <a:tbl>
              <a:tblPr firstRow="1" bandRow="1">
                <a:tableStyleId>{5940675A-B579-460E-94D1-54222C63F5DA}</a:tableStyleId>
              </a:tblPr>
              <a:tblGrid>
                <a:gridCol w="508000"/>
                <a:gridCol w="5892800"/>
              </a:tblGrid>
              <a:tr h="686969">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effectLst/>
                        </a:rPr>
                        <a:t>Quarter 4 CFA</a:t>
                      </a:r>
                      <a:r>
                        <a:rPr lang="en-US" sz="1400" b="1" baseline="0" dirty="0" smtClean="0">
                          <a:solidFill>
                            <a:schemeClr val="tx1"/>
                          </a:solidFill>
                          <a:effectLst/>
                        </a:rPr>
                        <a:t> </a:t>
                      </a:r>
                      <a:r>
                        <a:rPr lang="en-US" sz="1400" b="1" u="sng" dirty="0" smtClean="0">
                          <a:solidFill>
                            <a:schemeClr val="tx1"/>
                          </a:solidFill>
                          <a:effectLst/>
                        </a:rPr>
                        <a:t>Constructed Reading Response</a:t>
                      </a:r>
                      <a:r>
                        <a:rPr lang="en-US" sz="1400" b="1" dirty="0" smtClean="0">
                          <a:solidFill>
                            <a:schemeClr val="tx1"/>
                          </a:solidFill>
                          <a:effectLst/>
                        </a:rPr>
                        <a:t> Answer Key</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50333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Question # 8  RL.1.9  Prompt:  </a:t>
                      </a:r>
                    </a:p>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effectLst/>
                          <a:latin typeface="Arial"/>
                          <a:ea typeface="Times New Roman"/>
                        </a:rPr>
                        <a:t>Write about the ways that Nick and Andy’s trips were the same and  the ways they were different. Include as many details from the stories as possible.</a:t>
                      </a:r>
                      <a:endParaRPr lang="en-US" sz="1400" b="1"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dirty="0"/>
                    </a:p>
                  </a:txBody>
                  <a:tcPr/>
                </a:tc>
              </a:tr>
              <a:tr h="756034">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none" dirty="0" smtClean="0">
                          <a:solidFill>
                            <a:schemeClr val="tx1"/>
                          </a:solidFill>
                        </a:rPr>
                        <a:t>Sufficient Evidence</a:t>
                      </a:r>
                      <a:r>
                        <a:rPr lang="en-US" sz="1100" b="0" u="none" dirty="0" smtClean="0">
                          <a:solidFill>
                            <a:schemeClr val="tx1"/>
                          </a:solidFill>
                        </a:rPr>
                        <a:t>: would be a complete answer with an explanation including specific details from the story.</a:t>
                      </a:r>
                    </a:p>
                    <a:p>
                      <a:pPr marL="0" marR="0" indent="0" algn="l" defTabSz="914318" rtl="0" eaLnBrk="1" fontAlgn="auto" latinLnBrk="0" hangingPunct="1">
                        <a:lnSpc>
                          <a:spcPct val="100000"/>
                        </a:lnSpc>
                        <a:spcBef>
                          <a:spcPts val="0"/>
                        </a:spcBef>
                        <a:spcAft>
                          <a:spcPts val="0"/>
                        </a:spcAft>
                        <a:buClrTx/>
                        <a:buSzTx/>
                        <a:buFontTx/>
                        <a:buNone/>
                        <a:tabLst/>
                        <a:defRPr/>
                      </a:pPr>
                      <a:r>
                        <a:rPr lang="en-US" sz="1100" b="1" u="none" dirty="0" smtClean="0">
                          <a:solidFill>
                            <a:schemeClr val="tx1"/>
                          </a:solidFill>
                        </a:rPr>
                        <a:t>Specific Identifications (supporting details): </a:t>
                      </a:r>
                      <a:r>
                        <a:rPr lang="en-US" sz="1100" b="0" u="none" dirty="0" smtClean="0">
                          <a:solidFill>
                            <a:schemeClr val="tx1"/>
                          </a:solidFill>
                        </a:rPr>
                        <a:t>Details to</a:t>
                      </a:r>
                      <a:r>
                        <a:rPr lang="en-US" sz="1100" b="0" u="none" baseline="0" dirty="0" smtClean="0">
                          <a:solidFill>
                            <a:schemeClr val="tx1"/>
                          </a:solidFill>
                        </a:rPr>
                        <a:t> show how Nick and Andy’s trips were the same could include: </a:t>
                      </a:r>
                      <a:r>
                        <a:rPr lang="en-US" sz="1100" b="0" u="none" dirty="0" smtClean="0">
                          <a:solidFill>
                            <a:schemeClr val="tx1"/>
                          </a:solidFill>
                        </a:rPr>
                        <a:t>(1)</a:t>
                      </a:r>
                      <a:r>
                        <a:rPr lang="en-US" sz="1100" b="0" u="none" baseline="0" dirty="0" smtClean="0">
                          <a:solidFill>
                            <a:schemeClr val="tx1"/>
                          </a:solidFill>
                        </a:rPr>
                        <a:t> </a:t>
                      </a:r>
                      <a:r>
                        <a:rPr lang="en-US" sz="1100" b="0" u="none" dirty="0" smtClean="0">
                          <a:solidFill>
                            <a:schemeClr val="tx1"/>
                          </a:solidFill>
                        </a:rPr>
                        <a:t>they both went with a parent, (2)</a:t>
                      </a:r>
                      <a:r>
                        <a:rPr lang="en-US" sz="1100" b="0" u="none" baseline="0" dirty="0" smtClean="0">
                          <a:solidFill>
                            <a:schemeClr val="tx1"/>
                          </a:solidFill>
                        </a:rPr>
                        <a:t> </a:t>
                      </a:r>
                      <a:r>
                        <a:rPr lang="en-US" sz="1100" b="0" u="none" dirty="0" smtClean="0">
                          <a:solidFill>
                            <a:schemeClr val="tx1"/>
                          </a:solidFill>
                        </a:rPr>
                        <a:t> they both went to see a statue,</a:t>
                      </a:r>
                      <a:r>
                        <a:rPr lang="en-US" sz="1100" b="0" u="none" baseline="0" dirty="0" smtClean="0">
                          <a:solidFill>
                            <a:schemeClr val="tx1"/>
                          </a:solidFill>
                        </a:rPr>
                        <a:t> and </a:t>
                      </a:r>
                      <a:r>
                        <a:rPr lang="en-US" sz="1100" b="0" u="none" dirty="0" smtClean="0">
                          <a:solidFill>
                            <a:schemeClr val="tx1"/>
                          </a:solidFill>
                        </a:rPr>
                        <a:t>(3)</a:t>
                      </a:r>
                      <a:r>
                        <a:rPr lang="en-US" sz="1100" b="0" u="none" baseline="0" dirty="0" smtClean="0">
                          <a:solidFill>
                            <a:schemeClr val="tx1"/>
                          </a:solidFill>
                        </a:rPr>
                        <a:t> </a:t>
                      </a:r>
                      <a:r>
                        <a:rPr lang="en-US" sz="1100" b="0" u="none" dirty="0" smtClean="0">
                          <a:solidFill>
                            <a:schemeClr val="tx1"/>
                          </a:solidFill>
                        </a:rPr>
                        <a:t>they both climbed stairs.</a:t>
                      </a:r>
                      <a:r>
                        <a:rPr lang="en-US" sz="1100" b="0" u="none" baseline="0" dirty="0" smtClean="0">
                          <a:solidFill>
                            <a:schemeClr val="tx1"/>
                          </a:solidFill>
                        </a:rPr>
                        <a:t>  Details to show how Nick and Andy’s trips were different could include: </a:t>
                      </a:r>
                      <a:r>
                        <a:rPr lang="en-US" sz="1100" b="0" u="none" dirty="0" smtClean="0">
                          <a:solidFill>
                            <a:schemeClr val="tx1"/>
                          </a:solidFill>
                        </a:rPr>
                        <a:t>(1)</a:t>
                      </a:r>
                      <a:r>
                        <a:rPr lang="en-US" sz="1100" b="0" u="none" baseline="0" dirty="0" smtClean="0">
                          <a:solidFill>
                            <a:schemeClr val="tx1"/>
                          </a:solidFill>
                        </a:rPr>
                        <a:t> </a:t>
                      </a:r>
                      <a:r>
                        <a:rPr lang="en-US" sz="1100" b="0" u="none" dirty="0" smtClean="0">
                          <a:solidFill>
                            <a:schemeClr val="tx1"/>
                          </a:solidFill>
                        </a:rPr>
                        <a:t>Andy took a boat, but Nick didn’t, (2)</a:t>
                      </a:r>
                      <a:r>
                        <a:rPr lang="en-US" sz="1100" b="0" u="none" baseline="0" dirty="0" smtClean="0">
                          <a:solidFill>
                            <a:schemeClr val="tx1"/>
                          </a:solidFill>
                        </a:rPr>
                        <a:t> </a:t>
                      </a:r>
                      <a:r>
                        <a:rPr lang="en-US" sz="1100" b="0" u="none" dirty="0" smtClean="0">
                          <a:solidFill>
                            <a:schemeClr val="tx1"/>
                          </a:solidFill>
                        </a:rPr>
                        <a:t>Nick went to Washington D.C., but Andy went to an island near NYC, (3)</a:t>
                      </a:r>
                      <a:r>
                        <a:rPr lang="en-US" sz="1100" b="0" u="none" baseline="0" dirty="0" smtClean="0">
                          <a:solidFill>
                            <a:schemeClr val="tx1"/>
                          </a:solidFill>
                        </a:rPr>
                        <a:t> </a:t>
                      </a:r>
                      <a:r>
                        <a:rPr lang="en-US" sz="1100" b="0" u="none" dirty="0" smtClean="0">
                          <a:solidFill>
                            <a:schemeClr val="tx1"/>
                          </a:solidFill>
                        </a:rPr>
                        <a:t>Nick saw the Lincoln Memorial, but Andy saw the Statue of Liberty</a:t>
                      </a:r>
                      <a:r>
                        <a:rPr lang="en-US" sz="1100" b="0" u="none" baseline="0" dirty="0" smtClean="0">
                          <a:solidFill>
                            <a:schemeClr val="tx1"/>
                          </a:solidFill>
                        </a:rPr>
                        <a:t> and (</a:t>
                      </a:r>
                      <a:r>
                        <a:rPr lang="en-US" sz="1100" b="0" u="none" dirty="0" smtClean="0">
                          <a:solidFill>
                            <a:schemeClr val="tx1"/>
                          </a:solidFill>
                        </a:rPr>
                        <a:t>7)</a:t>
                      </a:r>
                      <a:r>
                        <a:rPr lang="en-US" sz="1100" b="0" u="none" baseline="0" dirty="0" smtClean="0">
                          <a:solidFill>
                            <a:schemeClr val="tx1"/>
                          </a:solidFill>
                        </a:rPr>
                        <a:t> </a:t>
                      </a:r>
                      <a:r>
                        <a:rPr lang="en-US" sz="1100" b="0" u="none" dirty="0" smtClean="0">
                          <a:solidFill>
                            <a:schemeClr val="tx1"/>
                          </a:solidFill>
                        </a:rPr>
                        <a:t>Nick went with his Dad, but Andy went with his Mom.</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sz="1200" baseline="0" dirty="0" smtClean="0"/>
                    </a:p>
                  </a:txBody>
                  <a:tcPr marL="97536" marR="97536" marT="50292" marB="50292"/>
                </a:tc>
              </a:tr>
              <a:tr h="387226">
                <a:tc>
                  <a:txBody>
                    <a:bodyPr/>
                    <a:lstStyle/>
                    <a:p>
                      <a:pPr algn="ctr"/>
                      <a:r>
                        <a:rPr lang="en-US" sz="1900" b="1" dirty="0" smtClean="0">
                          <a:solidFill>
                            <a:schemeClr val="tx1"/>
                          </a:solidFill>
                        </a:rPr>
                        <a:t>3</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pPr marL="0" marR="0" algn="l">
                        <a:lnSpc>
                          <a:spcPct val="100000"/>
                        </a:lnSpc>
                        <a:spcBef>
                          <a:spcPts val="0"/>
                        </a:spcBef>
                        <a:spcAft>
                          <a:spcPts val="0"/>
                        </a:spcAft>
                      </a:pPr>
                      <a:r>
                        <a:rPr kumimoji="0" lang="en-US" sz="1000" b="0" i="1"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Student response gives sufficient details or examples about the characters in both texts to compare and contrast their experiences</a:t>
                      </a:r>
                    </a:p>
                    <a:p>
                      <a:pPr marL="0" marR="0" algn="l">
                        <a:lnSpc>
                          <a:spcPct val="100000"/>
                        </a:lnSpc>
                        <a:spcBef>
                          <a:spcPts val="0"/>
                        </a:spcBef>
                        <a:spcAft>
                          <a:spcPts val="0"/>
                        </a:spcAft>
                      </a:pPr>
                      <a:r>
                        <a:rPr lang="en-US" sz="1100" dirty="0" smtClean="0">
                          <a:effectLst/>
                          <a:latin typeface="Calibri" panose="020F0502020204030204" pitchFamily="34" charset="0"/>
                          <a:ea typeface="Times New Roman"/>
                          <a:cs typeface="Times New Roman"/>
                        </a:rPr>
                        <a:t>Nick </a:t>
                      </a:r>
                      <a:r>
                        <a:rPr lang="en-US" sz="1100" dirty="0">
                          <a:effectLst/>
                          <a:latin typeface="Calibri" panose="020F0502020204030204" pitchFamily="34" charset="0"/>
                          <a:ea typeface="Times New Roman"/>
                          <a:cs typeface="Times New Roman"/>
                        </a:rPr>
                        <a:t>and Andy both went on trips with one of their parents.  They both saw statues.  Nick went with his Dad, but Andy went with his Mom.  Nick saw the Lincoln Memorial and Andy saw the Statue of Liberty.  </a:t>
                      </a:r>
                      <a:endParaRPr lang="en-US" sz="1100" dirty="0">
                        <a:effectLst/>
                        <a:latin typeface="Calibri" panose="020F0502020204030204" pitchFamily="34" charset="0"/>
                        <a:ea typeface="Calibri"/>
                        <a:cs typeface="Times New Roman"/>
                      </a:endParaRPr>
                    </a:p>
                  </a:txBody>
                  <a:tcPr marL="95885" marR="95885" marT="48895" marB="48895"/>
                </a:tc>
              </a:tr>
              <a:tr h="387226">
                <a:tc>
                  <a:txBody>
                    <a:bodyPr/>
                    <a:lstStyle/>
                    <a:p>
                      <a:pPr algn="ctr"/>
                      <a:r>
                        <a:rPr lang="en-US" sz="1900" b="1" dirty="0" smtClean="0">
                          <a:solidFill>
                            <a:schemeClr val="tx1"/>
                          </a:solidFill>
                        </a:rPr>
                        <a:t>2</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Student response gives some details or examples about the characters in both texts to compare and contrast their experiences.</a:t>
                      </a: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endParaRPr>
                    </a:p>
                    <a:p>
                      <a:pPr marL="0" marR="0" algn="l">
                        <a:lnSpc>
                          <a:spcPct val="100000"/>
                        </a:lnSpc>
                        <a:spcBef>
                          <a:spcPts val="0"/>
                        </a:spcBef>
                        <a:spcAft>
                          <a:spcPts val="0"/>
                        </a:spcAft>
                      </a:pPr>
                      <a:r>
                        <a:rPr lang="en-US" sz="1100" dirty="0" smtClean="0">
                          <a:effectLst/>
                          <a:latin typeface="Calibri" panose="020F0502020204030204" pitchFamily="34" charset="0"/>
                          <a:ea typeface="Times New Roman"/>
                          <a:cs typeface="Times New Roman"/>
                        </a:rPr>
                        <a:t>They </a:t>
                      </a:r>
                      <a:r>
                        <a:rPr lang="en-US" sz="1100" dirty="0">
                          <a:effectLst/>
                          <a:latin typeface="Calibri" panose="020F0502020204030204" pitchFamily="34" charset="0"/>
                          <a:ea typeface="Times New Roman"/>
                          <a:cs typeface="Times New Roman"/>
                        </a:rPr>
                        <a:t>both went on trips to see statues, and they both climbed a lot of steps.  One went to New York City and the other went to Washington D.C.  </a:t>
                      </a:r>
                      <a:endParaRPr lang="en-US" sz="1100" dirty="0">
                        <a:effectLst/>
                        <a:latin typeface="Calibri" panose="020F0502020204030204" pitchFamily="34" charset="0"/>
                        <a:ea typeface="Calibri"/>
                        <a:cs typeface="Times New Roman"/>
                      </a:endParaRPr>
                    </a:p>
                  </a:txBody>
                  <a:tcPr marL="95885" marR="95885" marT="48895" marB="48895"/>
                </a:tc>
              </a:tr>
              <a:tr h="272450">
                <a:tc>
                  <a:txBody>
                    <a:bodyPr/>
                    <a:lstStyle/>
                    <a:p>
                      <a:pPr algn="ctr"/>
                      <a:r>
                        <a:rPr lang="en-US" sz="1900" b="1" dirty="0" smtClean="0">
                          <a:solidFill>
                            <a:schemeClr val="tx1"/>
                          </a:solidFill>
                        </a:rPr>
                        <a:t>1</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Student response gives limited details or examples about the characters in both texts to compare and contrast their experiences.</a:t>
                      </a:r>
                    </a:p>
                    <a:p>
                      <a:pPr marL="0" marR="0" algn="l">
                        <a:lnSpc>
                          <a:spcPct val="100000"/>
                        </a:lnSpc>
                        <a:spcBef>
                          <a:spcPts val="0"/>
                        </a:spcBef>
                        <a:spcAft>
                          <a:spcPts val="0"/>
                        </a:spcAft>
                      </a:pPr>
                      <a:r>
                        <a:rPr lang="en-US" sz="1100" dirty="0" smtClean="0">
                          <a:effectLst/>
                          <a:latin typeface="Calibri" panose="020F0502020204030204" pitchFamily="34" charset="0"/>
                          <a:ea typeface="Times New Roman"/>
                          <a:cs typeface="Times New Roman"/>
                        </a:rPr>
                        <a:t>They </a:t>
                      </a:r>
                      <a:r>
                        <a:rPr lang="en-US" sz="1100" dirty="0">
                          <a:effectLst/>
                          <a:latin typeface="Calibri" panose="020F0502020204030204" pitchFamily="34" charset="0"/>
                          <a:ea typeface="Times New Roman"/>
                          <a:cs typeface="Times New Roman"/>
                        </a:rPr>
                        <a:t>both went on trips with their parents.  They saw statues.</a:t>
                      </a:r>
                      <a:endParaRPr lang="en-US" sz="1100" dirty="0">
                        <a:effectLst/>
                        <a:latin typeface="Calibri" panose="020F0502020204030204" pitchFamily="34" charset="0"/>
                        <a:ea typeface="Calibri"/>
                        <a:cs typeface="Times New Roman"/>
                      </a:endParaRPr>
                    </a:p>
                  </a:txBody>
                  <a:tcPr marL="95885" marR="95885" marT="48895" marB="48895"/>
                </a:tc>
              </a:tr>
              <a:tr h="278514">
                <a:tc>
                  <a:txBody>
                    <a:bodyPr/>
                    <a:lstStyle/>
                    <a:p>
                      <a:pPr algn="ctr"/>
                      <a:r>
                        <a:rPr lang="en-US" sz="1900" b="1" dirty="0" smtClean="0">
                          <a:solidFill>
                            <a:schemeClr val="tx1"/>
                          </a:solidFill>
                        </a:rPr>
                        <a:t>0</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Times New Roman"/>
                        </a:rPr>
                        <a:t>Student response does not give details or examples about the characters in both texts to compare and contrast their experiences.</a:t>
                      </a:r>
                    </a:p>
                    <a:p>
                      <a:pPr marL="0" marR="0" algn="l">
                        <a:lnSpc>
                          <a:spcPct val="100000"/>
                        </a:lnSpc>
                        <a:spcBef>
                          <a:spcPts val="0"/>
                        </a:spcBef>
                        <a:spcAft>
                          <a:spcPts val="0"/>
                        </a:spcAft>
                      </a:pPr>
                      <a:r>
                        <a:rPr lang="en-US" sz="1100" dirty="0" smtClean="0">
                          <a:effectLst/>
                          <a:latin typeface="Calibri" panose="020F0502020204030204" pitchFamily="34" charset="0"/>
                          <a:ea typeface="Times New Roman"/>
                          <a:cs typeface="Times New Roman"/>
                        </a:rPr>
                        <a:t>They </a:t>
                      </a:r>
                      <a:r>
                        <a:rPr lang="en-US" sz="1100" dirty="0">
                          <a:effectLst/>
                          <a:latin typeface="Calibri" panose="020F0502020204030204" pitchFamily="34" charset="0"/>
                          <a:ea typeface="Times New Roman"/>
                          <a:cs typeface="Times New Roman"/>
                        </a:rPr>
                        <a:t>both had fun trips.</a:t>
                      </a:r>
                      <a:endParaRPr lang="en-US" sz="1100" dirty="0">
                        <a:effectLst/>
                        <a:latin typeface="Calibri" panose="020F0502020204030204" pitchFamily="34" charset="0"/>
                        <a:ea typeface="Calibri"/>
                        <a:cs typeface="Times New Roman"/>
                      </a:endParaRPr>
                    </a:p>
                  </a:txBody>
                  <a:tcPr marL="95885" marR="95885" marT="48895" marB="48895"/>
                </a:tc>
              </a:tr>
            </a:tbl>
          </a:graphicData>
        </a:graphic>
      </p:graphicFrame>
    </p:spTree>
    <p:extLst>
      <p:ext uri="{BB962C8B-B14F-4D97-AF65-F5344CB8AC3E}">
        <p14:creationId xmlns:p14="http://schemas.microsoft.com/office/powerpoint/2010/main" val="304585307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4320</TotalTime>
  <Words>9446</Words>
  <Application>Microsoft Office PowerPoint</Application>
  <PresentationFormat>Custom</PresentationFormat>
  <Paragraphs>1662</Paragraphs>
  <Slides>44</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44</vt:i4>
      </vt:variant>
    </vt:vector>
  </HeadingPairs>
  <TitlesOfParts>
    <vt:vector size="56" baseType="lpstr">
      <vt:lpstr>Arial</vt:lpstr>
      <vt:lpstr>Bookman Old Style</vt:lpstr>
      <vt:lpstr>Calibri</vt:lpstr>
      <vt:lpstr>Gill Sans MT</vt:lpstr>
      <vt:lpstr>GillSansMT</vt:lpstr>
      <vt:lpstr>Helvetica</vt:lpstr>
      <vt:lpstr>Lucida Handwriting</vt:lpstr>
      <vt:lpstr>Times New Roman</vt:lpstr>
      <vt:lpstr>Verdana</vt:lpstr>
      <vt:lpstr>Wingdings 2</vt:lpstr>
      <vt:lpstr>Office Theme</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615</cp:revision>
  <cp:lastPrinted>2015-05-14T19:34:14Z</cp:lastPrinted>
  <dcterms:created xsi:type="dcterms:W3CDTF">2013-06-13T16:49:22Z</dcterms:created>
  <dcterms:modified xsi:type="dcterms:W3CDTF">2016-06-02T17:14:27Z</dcterms:modified>
</cp:coreProperties>
</file>