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 id="2147483684" r:id="rId3"/>
    <p:sldMasterId id="2147483696" r:id="rId4"/>
  </p:sldMasterIdLst>
  <p:notesMasterIdLst>
    <p:notesMasterId r:id="rId45"/>
  </p:notesMasterIdLst>
  <p:sldIdLst>
    <p:sldId id="406" r:id="rId5"/>
    <p:sldId id="372" r:id="rId6"/>
    <p:sldId id="408" r:id="rId7"/>
    <p:sldId id="375" r:id="rId8"/>
    <p:sldId id="376" r:id="rId9"/>
    <p:sldId id="377" r:id="rId10"/>
    <p:sldId id="409" r:id="rId11"/>
    <p:sldId id="379" r:id="rId12"/>
    <p:sldId id="380" r:id="rId13"/>
    <p:sldId id="381" r:id="rId14"/>
    <p:sldId id="382" r:id="rId15"/>
    <p:sldId id="410" r:id="rId16"/>
    <p:sldId id="383" r:id="rId17"/>
    <p:sldId id="385" r:id="rId18"/>
    <p:sldId id="411" r:id="rId19"/>
    <p:sldId id="412" r:id="rId20"/>
    <p:sldId id="413" r:id="rId21"/>
    <p:sldId id="414" r:id="rId22"/>
    <p:sldId id="415" r:id="rId23"/>
    <p:sldId id="433" r:id="rId24"/>
    <p:sldId id="387" r:id="rId25"/>
    <p:sldId id="416" r:id="rId26"/>
    <p:sldId id="417" r:id="rId27"/>
    <p:sldId id="418" r:id="rId28"/>
    <p:sldId id="419" r:id="rId29"/>
    <p:sldId id="420" r:id="rId30"/>
    <p:sldId id="421" r:id="rId31"/>
    <p:sldId id="422" r:id="rId32"/>
    <p:sldId id="423" r:id="rId33"/>
    <p:sldId id="424" r:id="rId34"/>
    <p:sldId id="425" r:id="rId35"/>
    <p:sldId id="426" r:id="rId36"/>
    <p:sldId id="427" r:id="rId37"/>
    <p:sldId id="428" r:id="rId38"/>
    <p:sldId id="429" r:id="rId39"/>
    <p:sldId id="430" r:id="rId40"/>
    <p:sldId id="431" r:id="rId41"/>
    <p:sldId id="401" r:id="rId42"/>
    <p:sldId id="402" r:id="rId43"/>
    <p:sldId id="432" r:id="rId44"/>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84" autoAdjust="0"/>
    <p:restoredTop sz="94199" autoAdjust="0"/>
  </p:normalViewPr>
  <p:slideViewPr>
    <p:cSldViewPr>
      <p:cViewPr varScale="1">
        <p:scale>
          <a:sx n="68" d="100"/>
          <a:sy n="68" d="100"/>
        </p:scale>
        <p:origin x="1470" y="90"/>
      </p:cViewPr>
      <p:guideLst>
        <p:guide orient="horz" pos="3168"/>
        <p:guide pos="2448"/>
      </p:guideLst>
    </p:cSldViewPr>
  </p:slideViewPr>
  <p:outlineViewPr>
    <p:cViewPr>
      <p:scale>
        <a:sx n="33" d="100"/>
        <a:sy n="33" d="100"/>
      </p:scale>
      <p:origin x="0" y="-654"/>
    </p:cViewPr>
  </p:outlineViewPr>
  <p:notesTextViewPr>
    <p:cViewPr>
      <p:scale>
        <a:sx n="1" d="1"/>
        <a:sy n="1" d="1"/>
      </p:scale>
      <p:origin x="0" y="0"/>
    </p:cViewPr>
  </p:notesTextViewPr>
  <p:sorterViewPr>
    <p:cViewPr>
      <p:scale>
        <a:sx n="100" d="100"/>
        <a:sy n="100" d="100"/>
      </p:scale>
      <p:origin x="0" y="-29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6/2/2016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26" name="Shape 226"/>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7729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31" name="Shape 231"/>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79927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40</a:t>
            </a:fld>
            <a:endParaRPr lang="en-US" dirty="0"/>
          </a:p>
        </p:txBody>
      </p:sp>
    </p:spTree>
    <p:extLst>
      <p:ext uri="{BB962C8B-B14F-4D97-AF65-F5344CB8AC3E}">
        <p14:creationId xmlns:p14="http://schemas.microsoft.com/office/powerpoint/2010/main" val="3364137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7"/>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4"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7"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1653847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446104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53189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3012629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72551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465858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323ABC3-F9D5-41E6-920C-361B5D1D5261}"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20" name="Footer Placeholder 19"/>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
        <p:nvSpPr>
          <p:cNvPr id="9" name="Oval 8"/>
          <p:cNvSpPr/>
          <p:nvPr/>
        </p:nvSpPr>
        <p:spPr>
          <a:xfrm>
            <a:off x="983600"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Tree>
    <p:extLst>
      <p:ext uri="{BB962C8B-B14F-4D97-AF65-F5344CB8AC3E}">
        <p14:creationId xmlns:p14="http://schemas.microsoft.com/office/powerpoint/2010/main" val="1162306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378502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04813" y="9180287"/>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5"/>
            <a:ext cx="842010" cy="535517"/>
          </a:xfrm>
        </p:spPr>
        <p:txBody>
          <a:bodyPr/>
          <a:lstStyle>
            <a:lvl1pPr algn="r">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20119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0"/>
            <a:ext cx="5440680" cy="221424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BEE7BD-3C42-46C4-A835-3E3BDF1AE10E}"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Tree>
    <p:extLst>
      <p:ext uri="{BB962C8B-B14F-4D97-AF65-F5344CB8AC3E}">
        <p14:creationId xmlns:p14="http://schemas.microsoft.com/office/powerpoint/2010/main" val="1191633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1C9F3C-5175-4E3A-98BB-AD089760102E}"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33317802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C7CBA6-CA2A-4158-A07A-774E5EDEE07A}"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8" name="Footer Placeholder 7"/>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21657377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2DE2B7-079F-4A3E-85C4-519141386CD3}"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4" name="Footer Placeholder 3"/>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1783492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 name="Date Placeholder 1"/>
          <p:cNvSpPr>
            <a:spLocks noGrp="1"/>
          </p:cNvSpPr>
          <p:nvPr>
            <p:ph type="dt" sz="half" idx="10"/>
          </p:nvPr>
        </p:nvSpPr>
        <p:spPr/>
        <p:txBody>
          <a:bodyPr/>
          <a:lstStyle>
            <a:extLst/>
          </a:lstStyle>
          <a:p>
            <a:fld id="{BC8DBED1-8F41-4E2A-84FA-EC900252CBF6}"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3" name="Footer Placeholder 2"/>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Tree>
    <p:extLst>
      <p:ext uri="{BB962C8B-B14F-4D97-AF65-F5344CB8AC3E}">
        <p14:creationId xmlns:p14="http://schemas.microsoft.com/office/powerpoint/2010/main" val="20712691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1"/>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33E275-2333-457D-B231-ACDEC9BE2BD1}"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22294206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E07EFA-7667-4272-80CC-C78D5DB339E5}"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3891A7"/>
              </a:buClr>
              <a:buSzPct val="80000"/>
              <a:buFont typeface="Wingdings 2"/>
              <a:buNone/>
            </a:pPr>
            <a:endParaRPr lang="en-US" sz="3200" dirty="0">
              <a:solidFill>
                <a:prstClr val="black"/>
              </a:solidFill>
            </a:endParaRPr>
          </a:p>
        </p:txBody>
      </p:sp>
      <p:sp>
        <p:nvSpPr>
          <p:cNvPr id="3" name="Picture Placeholder 2"/>
          <p:cNvSpPr>
            <a:spLocks noGrp="1"/>
          </p:cNvSpPr>
          <p:nvPr>
            <p:ph type="pic" idx="1"/>
          </p:nvPr>
        </p:nvSpPr>
        <p:spPr>
          <a:xfrm>
            <a:off x="712470" y="1676405"/>
            <a:ext cx="3756660" cy="515464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6" y="1399700"/>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0" name="Flowchart: Process 9"/>
          <p:cNvSpPr/>
          <p:nvPr/>
        </p:nvSpPr>
        <p:spPr>
          <a:xfrm rot="2103354" flipH="1">
            <a:off x="4253117"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8506748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C7A764-92AC-498C-A948-6B40651C68CD}"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35694830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4"/>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6"/>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569223-152C-48B7-829B-A8B733C6AC0A}"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41921041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323ABC3-F9D5-41E6-920C-361B5D1D5261}"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20" name="Footer Placeholder 19"/>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
        <p:nvSpPr>
          <p:cNvPr id="9" name="Oval 8"/>
          <p:cNvSpPr/>
          <p:nvPr/>
        </p:nvSpPr>
        <p:spPr>
          <a:xfrm>
            <a:off x="983600"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Tree>
    <p:extLst>
      <p:ext uri="{BB962C8B-B14F-4D97-AF65-F5344CB8AC3E}">
        <p14:creationId xmlns:p14="http://schemas.microsoft.com/office/powerpoint/2010/main" val="10143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5"/>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3"/>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18434038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0"/>
            <a:ext cx="5440680" cy="221424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BEE7BD-3C42-46C4-A835-3E3BDF1AE10E}"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dirty="0">
              <a:solidFill>
                <a:prstClr val="black"/>
              </a:solidFill>
            </a:endParaRPr>
          </a:p>
        </p:txBody>
      </p:sp>
    </p:spTree>
    <p:extLst>
      <p:ext uri="{BB962C8B-B14F-4D97-AF65-F5344CB8AC3E}">
        <p14:creationId xmlns:p14="http://schemas.microsoft.com/office/powerpoint/2010/main" val="40841821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1C9F3C-5175-4E3A-98BB-AD089760102E}"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8396716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C7CBA6-CA2A-4158-A07A-774E5EDEE07A}"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8" name="Footer Placeholder 7"/>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14383081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2DE2B7-079F-4A3E-85C4-519141386CD3}"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4" name="Footer Placeholder 3"/>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33729924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2" name="Date Placeholder 1"/>
          <p:cNvSpPr>
            <a:spLocks noGrp="1"/>
          </p:cNvSpPr>
          <p:nvPr>
            <p:ph type="dt" sz="half" idx="10"/>
          </p:nvPr>
        </p:nvSpPr>
        <p:spPr/>
        <p:txBody>
          <a:bodyPr/>
          <a:lstStyle>
            <a:extLst/>
          </a:lstStyle>
          <a:p>
            <a:fld id="{BC8DBED1-8F41-4E2A-84FA-EC900252CBF6}"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3" name="Footer Placeholder 2"/>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Tree>
    <p:extLst>
      <p:ext uri="{BB962C8B-B14F-4D97-AF65-F5344CB8AC3E}">
        <p14:creationId xmlns:p14="http://schemas.microsoft.com/office/powerpoint/2010/main" val="26797488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1"/>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33E275-2333-457D-B231-ACDEC9BE2BD1}"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17973018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E07EFA-7667-4272-80CC-C78D5DB339E5}"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3891A7"/>
              </a:buClr>
              <a:buSzPct val="80000"/>
              <a:buFont typeface="Wingdings 2"/>
              <a:buNone/>
            </a:pPr>
            <a:endParaRPr lang="en-US" sz="3200" dirty="0">
              <a:solidFill>
                <a:prstClr val="black"/>
              </a:solidFill>
            </a:endParaRPr>
          </a:p>
        </p:txBody>
      </p:sp>
      <p:sp>
        <p:nvSpPr>
          <p:cNvPr id="3" name="Picture Placeholder 2"/>
          <p:cNvSpPr>
            <a:spLocks noGrp="1"/>
          </p:cNvSpPr>
          <p:nvPr>
            <p:ph type="pic" idx="1"/>
          </p:nvPr>
        </p:nvSpPr>
        <p:spPr>
          <a:xfrm>
            <a:off x="712470" y="1676405"/>
            <a:ext cx="3756660" cy="515464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6" y="1399700"/>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0" name="Flowchart: Process 9"/>
          <p:cNvSpPr/>
          <p:nvPr/>
        </p:nvSpPr>
        <p:spPr>
          <a:xfrm rot="2103354" flipH="1">
            <a:off x="4253117"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6372827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C7A764-92AC-498C-A948-6B40651C68CD}"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5562191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4"/>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6"/>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569223-152C-48B7-829B-A8B733C6AC0A}"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287653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19952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669627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50630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solidFill>
                  <a:prstClr val="black">
                    <a:tint val="75000"/>
                  </a:prstClr>
                </a:solidFill>
              </a:rPr>
              <a:pPr/>
              <a:t>6/2/2016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61331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solidFill>
                  <a:prstClr val="black">
                    <a:tint val="75000"/>
                  </a:prstClr>
                </a:solidFill>
              </a:rPr>
              <a:pPr/>
              <a:t>6/2/2016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328893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solidFill>
                  <a:prstClr val="black">
                    <a:tint val="75000"/>
                  </a:prstClr>
                </a:solidFill>
              </a:rPr>
              <a:pPr/>
              <a:t>6/2/2016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42200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solidFill>
                  <a:prstClr val="black">
                    <a:tint val="75000"/>
                  </a:prstClr>
                </a:solidFill>
              </a:rPr>
              <a:pPr/>
              <a:t>6/2/2016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1688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solidFill>
                  <a:prstClr val="black">
                    <a:tint val="75000"/>
                  </a:prstClr>
                </a:solidFill>
              </a:rPr>
              <a:pPr/>
              <a:t>6/2/2016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775484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solidFill>
                  <a:prstClr val="black">
                    <a:tint val="75000"/>
                  </a:prstClr>
                </a:solidFill>
              </a:rPr>
              <a:pPr/>
              <a:t>6/2/2016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4818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185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6/2/2016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31528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dirty="0" smtClean="0">
                <a:solidFill>
                  <a:prstClr val="black"/>
                </a:solidFill>
              </a:rPr>
              <a:t>Rev. Control:  08/01/2013 HSD – OSP and Susan Richmond</a:t>
            </a:r>
            <a:endParaRPr lang="en-US" sz="900" dirty="0">
              <a:solidFill>
                <a:prstClr val="black"/>
              </a:solidFill>
            </a:endParaRPr>
          </a:p>
        </p:txBody>
      </p:sp>
    </p:spTree>
    <p:extLst>
      <p:ext uri="{BB962C8B-B14F-4D97-AF65-F5344CB8AC3E}">
        <p14:creationId xmlns:p14="http://schemas.microsoft.com/office/powerpoint/2010/main" val="31436113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dirty="0" smtClean="0">
                <a:solidFill>
                  <a:prstClr val="black"/>
                </a:solidFill>
              </a:rPr>
              <a:t>Rev. Control:  08/01/2013 HSD – OSP and Susan Richmond</a:t>
            </a:r>
            <a:endParaRPr lang="en-US" sz="900" dirty="0">
              <a:solidFill>
                <a:prstClr val="black"/>
              </a:solidFill>
            </a:endParaRPr>
          </a:p>
        </p:txBody>
      </p:sp>
    </p:spTree>
    <p:extLst>
      <p:ext uri="{BB962C8B-B14F-4D97-AF65-F5344CB8AC3E}">
        <p14:creationId xmlns:p14="http://schemas.microsoft.com/office/powerpoint/2010/main" val="22162671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dirty="0" smtClean="0">
                <a:solidFill>
                  <a:prstClr val="black"/>
                </a:solidFill>
              </a:rPr>
              <a:t>Rev. Control:  08/01/2013 HSD – OSP and Susan Richmond</a:t>
            </a:r>
            <a:endParaRPr lang="en-US" sz="900" dirty="0">
              <a:solidFill>
                <a:prstClr val="black"/>
              </a:solidFill>
            </a:endParaRPr>
          </a:p>
        </p:txBody>
      </p:sp>
    </p:spTree>
    <p:extLst>
      <p:ext uri="{BB962C8B-B14F-4D97-AF65-F5344CB8AC3E}">
        <p14:creationId xmlns:p14="http://schemas.microsoft.com/office/powerpoint/2010/main" val="22686366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dirty="0" smtClean="0">
                <a:solidFill>
                  <a:prstClr val="black"/>
                </a:solidFill>
              </a:rPr>
              <a:t>Rev. Control:  08/01/2013 HSD – OSP and Susan Richmond</a:t>
            </a:r>
            <a:endParaRPr lang="en-US" sz="900" dirty="0">
              <a:solidFill>
                <a:prstClr val="black"/>
              </a:solidFill>
            </a:endParaRPr>
          </a:p>
        </p:txBody>
      </p:sp>
    </p:spTree>
    <p:extLst>
      <p:ext uri="{BB962C8B-B14F-4D97-AF65-F5344CB8AC3E}">
        <p14:creationId xmlns:p14="http://schemas.microsoft.com/office/powerpoint/2010/main" val="10642550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dirty="0" smtClean="0">
                <a:solidFill>
                  <a:prstClr val="black"/>
                </a:solidFill>
              </a:rPr>
              <a:t>Rev. Control:  08/01/2013 HSD – OSP and Susan Richmond</a:t>
            </a:r>
            <a:endParaRPr lang="en-US" sz="900" dirty="0">
              <a:solidFill>
                <a:prstClr val="black"/>
              </a:solidFill>
            </a:endParaRPr>
          </a:p>
        </p:txBody>
      </p:sp>
    </p:spTree>
    <p:extLst>
      <p:ext uri="{BB962C8B-B14F-4D97-AF65-F5344CB8AC3E}">
        <p14:creationId xmlns:p14="http://schemas.microsoft.com/office/powerpoint/2010/main" val="313081563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dirty="0" smtClean="0">
                <a:solidFill>
                  <a:prstClr val="black"/>
                </a:solidFill>
              </a:rPr>
              <a:t>Rev. Control:  08/01/2013 HSD – OSP and Susan Richmond</a:t>
            </a:r>
            <a:endParaRPr lang="en-US" sz="900" dirty="0">
              <a:solidFill>
                <a:prstClr val="black"/>
              </a:solidFill>
            </a:endParaRPr>
          </a:p>
        </p:txBody>
      </p:sp>
    </p:spTree>
    <p:extLst>
      <p:ext uri="{BB962C8B-B14F-4D97-AF65-F5344CB8AC3E}">
        <p14:creationId xmlns:p14="http://schemas.microsoft.com/office/powerpoint/2010/main" val="112743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6/2/2016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6/2/2016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6"/>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6"/>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1"/>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8"/>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6/2/2016</a:t>
            </a:fld>
            <a:endParaRPr lang="en-US" dirty="0"/>
          </a:p>
        </p:txBody>
      </p:sp>
      <p:sp>
        <p:nvSpPr>
          <p:cNvPr id="5" name="Footer Placeholder 4"/>
          <p:cNvSpPr>
            <a:spLocks noGrp="1"/>
          </p:cNvSpPr>
          <p:nvPr>
            <p:ph type="ftr" sz="quarter" idx="3"/>
          </p:nvPr>
        </p:nvSpPr>
        <p:spPr>
          <a:xfrm>
            <a:off x="2655570" y="9322649"/>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14" r:id="rId12"/>
    <p:sldLayoutId id="2147483715" r:id="rId13"/>
    <p:sldLayoutId id="2147483716" r:id="rId14"/>
    <p:sldLayoutId id="2147483717" r:id="rId15"/>
    <p:sldLayoutId id="2147483718" r:id="rId16"/>
    <p:sldLayoutId id="2147483719" r:id="rId17"/>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1" name="Donut 10"/>
          <p:cNvSpPr/>
          <p:nvPr/>
        </p:nvSpPr>
        <p:spPr>
          <a:xfrm rot="2315675">
            <a:off x="155450"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2" name="Rectangle 11"/>
          <p:cNvSpPr/>
          <p:nvPr/>
        </p:nvSpPr>
        <p:spPr>
          <a:xfrm>
            <a:off x="860942"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5" name="Title Placeholder 4"/>
          <p:cNvSpPr>
            <a:spLocks noGrp="1"/>
          </p:cNvSpPr>
          <p:nvPr>
            <p:ph type="title"/>
          </p:nvPr>
        </p:nvSpPr>
        <p:spPr>
          <a:xfrm>
            <a:off x="1220267" y="402802"/>
            <a:ext cx="6373368" cy="16764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83A756-94F7-43CF-A3C1-1FB444D8776B}"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10" name="Footer Placeholder 9"/>
          <p:cNvSpPr>
            <a:spLocks noGrp="1"/>
          </p:cNvSpPr>
          <p:nvPr>
            <p:ph type="ftr" sz="quarter" idx="3"/>
          </p:nvPr>
        </p:nvSpPr>
        <p:spPr>
          <a:xfrm>
            <a:off x="4857750" y="9248140"/>
            <a:ext cx="2461260" cy="6985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solidFill>
                <a:srgbClr val="E7DEC9">
                  <a:shade val="50000"/>
                  <a:satMod val="200000"/>
                </a:srgbClr>
              </a:solidFill>
            </a:endParaRPr>
          </a:p>
        </p:txBody>
      </p:sp>
      <p:sp>
        <p:nvSpPr>
          <p:cNvPr id="22" name="Slide Number Placeholder 21"/>
          <p:cNvSpPr>
            <a:spLocks noGrp="1"/>
          </p:cNvSpPr>
          <p:nvPr>
            <p:ph type="sldNum" sz="quarter" idx="4"/>
          </p:nvPr>
        </p:nvSpPr>
        <p:spPr>
          <a:xfrm>
            <a:off x="7321601" y="9248140"/>
            <a:ext cx="388620" cy="6985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3" name="Rectangle 12"/>
          <p:cNvSpPr/>
          <p:nvPr userDrawn="1"/>
        </p:nvSpPr>
        <p:spPr>
          <a:xfrm>
            <a:off x="3481388" y="9816576"/>
            <a:ext cx="3886200" cy="241824"/>
          </a:xfrm>
          <a:prstGeom prst="rect">
            <a:avLst/>
          </a:prstGeom>
        </p:spPr>
        <p:txBody>
          <a:bodyPr lIns="96378" tIns="48189" rIns="96378" bIns="48189">
            <a:spAutoFit/>
          </a:bodyPr>
          <a:lstStyle/>
          <a:p>
            <a:r>
              <a:rPr lang="en-US" sz="900" dirty="0" smtClean="0">
                <a:solidFill>
                  <a:prstClr val="black"/>
                </a:solidFill>
              </a:rPr>
              <a:t>Rev. Control:  11/10/2014 HSD – OSP and Susan Richmond</a:t>
            </a:r>
            <a:endParaRPr lang="en-US" sz="900" dirty="0">
              <a:solidFill>
                <a:prstClr val="black"/>
              </a:solidFill>
            </a:endParaRPr>
          </a:p>
        </p:txBody>
      </p:sp>
    </p:spTree>
    <p:extLst>
      <p:ext uri="{BB962C8B-B14F-4D97-AF65-F5344CB8AC3E}">
        <p14:creationId xmlns:p14="http://schemas.microsoft.com/office/powerpoint/2010/main" val="26047682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1" name="Donut 10"/>
          <p:cNvSpPr/>
          <p:nvPr/>
        </p:nvSpPr>
        <p:spPr>
          <a:xfrm rot="2315675">
            <a:off x="155450"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2" name="Rectangle 11"/>
          <p:cNvSpPr/>
          <p:nvPr/>
        </p:nvSpPr>
        <p:spPr>
          <a:xfrm>
            <a:off x="860942"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5" name="Title Placeholder 4"/>
          <p:cNvSpPr>
            <a:spLocks noGrp="1"/>
          </p:cNvSpPr>
          <p:nvPr>
            <p:ph type="title"/>
          </p:nvPr>
        </p:nvSpPr>
        <p:spPr>
          <a:xfrm>
            <a:off x="1220267" y="402802"/>
            <a:ext cx="6373368" cy="16764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83A756-94F7-43CF-A3C1-1FB444D8776B}" type="datetime1">
              <a:rPr lang="en-US" smtClean="0">
                <a:solidFill>
                  <a:srgbClr val="E7DEC9">
                    <a:shade val="50000"/>
                    <a:satMod val="200000"/>
                  </a:srgbClr>
                </a:solidFill>
              </a:rPr>
              <a:pPr/>
              <a:t>6/2/2016</a:t>
            </a:fld>
            <a:endParaRPr lang="en-US" dirty="0">
              <a:solidFill>
                <a:srgbClr val="E7DEC9">
                  <a:shade val="50000"/>
                  <a:satMod val="200000"/>
                </a:srgbClr>
              </a:solidFill>
            </a:endParaRPr>
          </a:p>
        </p:txBody>
      </p:sp>
      <p:sp>
        <p:nvSpPr>
          <p:cNvPr id="10" name="Footer Placeholder 9"/>
          <p:cNvSpPr>
            <a:spLocks noGrp="1"/>
          </p:cNvSpPr>
          <p:nvPr>
            <p:ph type="ftr" sz="quarter" idx="3"/>
          </p:nvPr>
        </p:nvSpPr>
        <p:spPr>
          <a:xfrm>
            <a:off x="4857750" y="9248140"/>
            <a:ext cx="2461260" cy="6985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solidFill>
                <a:srgbClr val="E7DEC9">
                  <a:shade val="50000"/>
                  <a:satMod val="200000"/>
                </a:srgbClr>
              </a:solidFill>
            </a:endParaRPr>
          </a:p>
        </p:txBody>
      </p:sp>
      <p:sp>
        <p:nvSpPr>
          <p:cNvPr id="22" name="Slide Number Placeholder 21"/>
          <p:cNvSpPr>
            <a:spLocks noGrp="1"/>
          </p:cNvSpPr>
          <p:nvPr>
            <p:ph type="sldNum" sz="quarter" idx="4"/>
          </p:nvPr>
        </p:nvSpPr>
        <p:spPr>
          <a:xfrm>
            <a:off x="7321601" y="9248140"/>
            <a:ext cx="388620" cy="6985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177B04D-AEB5-43ED-B9BA-B3D1EC9C9067}" type="slidenum">
              <a:rPr lang="en-US" smtClean="0">
                <a:solidFill>
                  <a:srgbClr val="E7DEC9">
                    <a:shade val="50000"/>
                    <a:satMod val="200000"/>
                  </a:srgbClr>
                </a:solidFill>
              </a:rPr>
              <a:pPr/>
              <a:t>‹#›</a:t>
            </a:fld>
            <a:endParaRPr lang="en-US" dirty="0">
              <a:solidFill>
                <a:srgbClr val="E7DEC9">
                  <a:shade val="50000"/>
                  <a:satMod val="200000"/>
                </a:srgbClr>
              </a:solidFill>
            </a:endParaRPr>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13" name="Rectangle 12"/>
          <p:cNvSpPr/>
          <p:nvPr userDrawn="1"/>
        </p:nvSpPr>
        <p:spPr>
          <a:xfrm>
            <a:off x="3481388" y="9816576"/>
            <a:ext cx="3886200" cy="241824"/>
          </a:xfrm>
          <a:prstGeom prst="rect">
            <a:avLst/>
          </a:prstGeom>
        </p:spPr>
        <p:txBody>
          <a:bodyPr lIns="96378" tIns="48189" rIns="96378" bIns="48189">
            <a:spAutoFit/>
          </a:bodyPr>
          <a:lstStyle/>
          <a:p>
            <a:r>
              <a:rPr lang="en-US" sz="900" dirty="0" smtClean="0">
                <a:solidFill>
                  <a:prstClr val="black"/>
                </a:solidFill>
              </a:rPr>
              <a:t>Rev. Control:  04/15/2015  HSD – OSP and Susan Richmond</a:t>
            </a:r>
            <a:endParaRPr lang="en-US" sz="900" dirty="0">
              <a:solidFill>
                <a:prstClr val="black"/>
              </a:solidFill>
            </a:endParaRPr>
          </a:p>
        </p:txBody>
      </p:sp>
    </p:spTree>
    <p:extLst>
      <p:ext uri="{BB962C8B-B14F-4D97-AF65-F5344CB8AC3E}">
        <p14:creationId xmlns:p14="http://schemas.microsoft.com/office/powerpoint/2010/main" val="184535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solidFill>
                  <a:prstClr val="black">
                    <a:tint val="75000"/>
                  </a:prstClr>
                </a:solidFill>
              </a:rPr>
              <a:pPr/>
              <a:t>6/2/2016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dirty="0" smtClean="0">
                <a:solidFill>
                  <a:prstClr val="black"/>
                </a:solidFill>
              </a:rPr>
              <a:t>Rev. Control:  04/15/2015  HSD – OSP and Susan Richmond</a:t>
            </a:r>
            <a:endParaRPr lang="en-US" sz="900" dirty="0">
              <a:solidFill>
                <a:prstClr val="black"/>
              </a:solidFill>
            </a:endParaRPr>
          </a:p>
        </p:txBody>
      </p:sp>
    </p:spTree>
    <p:extLst>
      <p:ext uri="{BB962C8B-B14F-4D97-AF65-F5344CB8AC3E}">
        <p14:creationId xmlns:p14="http://schemas.microsoft.com/office/powerpoint/2010/main" val="41403695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www.pbslearningmedia.org/asset/lsps07_int_naturematter/" TargetMode="External"/><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oo.gl/UDYCs7"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oaksportal.org/resourc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youtu.be/HihUDcXnq58?list=PLaRemgVtKX9ciSE90aGVFd-01qoxMGnFW"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685800" y="914400"/>
            <a:ext cx="2509407" cy="2498676"/>
            <a:chOff x="4836537" y="228597"/>
            <a:chExt cx="1888849" cy="2201532"/>
          </a:xfrm>
        </p:grpSpPr>
        <p:sp>
          <p:nvSpPr>
            <p:cNvPr id="16" name="Parallelogram 15"/>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algn="ctr" defTabSz="914400">
                <a:defRPr/>
              </a:pPr>
              <a:endParaRPr lang="en-US" sz="1800" kern="0" dirty="0" smtClean="0">
                <a:solidFill>
                  <a:prstClr val="white"/>
                </a:solidFill>
                <a:latin typeface="Franklin Gothic Book"/>
              </a:endParaRPr>
            </a:p>
          </p:txBody>
        </p:sp>
        <p:sp>
          <p:nvSpPr>
            <p:cNvPr id="17" name="Rectangle 16"/>
            <p:cNvSpPr/>
            <p:nvPr/>
          </p:nvSpPr>
          <p:spPr>
            <a:xfrm>
              <a:off x="5105400" y="228597"/>
              <a:ext cx="1197764" cy="923330"/>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914400">
                <a:defRPr/>
              </a:pPr>
              <a:r>
                <a:rPr lang="en-US" sz="5400" b="1" kern="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5</a:t>
              </a:r>
              <a:r>
                <a:rPr lang="en-US" sz="5400" b="1" kern="0" baseline="3000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th</a:t>
              </a:r>
              <a:r>
                <a:rPr lang="en-US" sz="5400" b="1" kern="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 </a:t>
              </a:r>
            </a:p>
          </p:txBody>
        </p:sp>
        <p:pic>
          <p:nvPicPr>
            <p:cNvPr id="18"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1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aphicFrame>
        <p:nvGraphicFramePr>
          <p:cNvPr id="25" name="Table 24"/>
          <p:cNvGraphicFramePr>
            <a:graphicFrameLocks noGrp="1"/>
          </p:cNvGraphicFramePr>
          <p:nvPr>
            <p:extLst/>
          </p:nvPr>
        </p:nvGraphicFramePr>
        <p:xfrm>
          <a:off x="1209042" y="6441948"/>
          <a:ext cx="5705113" cy="22204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solidFill>
                            <a:schemeClr val="tx1"/>
                          </a:solidFill>
                        </a:rPr>
                        <a:t>Opinion Writing and Language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Brief Opinion</a:t>
                      </a:r>
                      <a:r>
                        <a:rPr lang="en-US" sz="1200" b="1" baseline="0" dirty="0" smtClean="0">
                          <a:solidFill>
                            <a:schemeClr val="tx1"/>
                          </a:solidFill>
                        </a:rPr>
                        <a:t> </a:t>
                      </a:r>
                      <a:r>
                        <a:rPr lang="en-US" sz="1200" b="1" dirty="0" smtClean="0">
                          <a:solidFill>
                            <a:schemeClr val="tx1"/>
                          </a:solidFill>
                        </a:rPr>
                        <a:t>Write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W.1a,</a:t>
                      </a:r>
                      <a:r>
                        <a:rPr lang="en-US" sz="1200" b="1" baseline="0" dirty="0" smtClean="0">
                          <a:solidFill>
                            <a:schemeClr val="tx1"/>
                          </a:solidFill>
                        </a:rPr>
                        <a:t> W.1b,  W.1c, W.1d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Write-Revise Opinion</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W.1a,</a:t>
                      </a:r>
                      <a:r>
                        <a:rPr lang="en-US" sz="1200" b="1" baseline="0" dirty="0" smtClean="0">
                          <a:solidFill>
                            <a:schemeClr val="tx1"/>
                          </a:solidFill>
                        </a:rPr>
                        <a:t> W.1b,  W.1c, W.1d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Full Opinion Composition</a:t>
                      </a:r>
                      <a:endParaRPr lang="en-US" sz="1200" b="1"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1</a:t>
                      </a:r>
                      <a:r>
                        <a:rPr lang="pl-PL" sz="1200" b="1" dirty="0" smtClean="0">
                          <a:solidFill>
                            <a:schemeClr val="tx1"/>
                          </a:solidFill>
                        </a:rPr>
                        <a:t>a, W-</a:t>
                      </a:r>
                      <a:r>
                        <a:rPr lang="en-US" sz="1200" b="1" dirty="0" smtClean="0">
                          <a:solidFill>
                            <a:schemeClr val="tx1"/>
                          </a:solidFill>
                        </a:rPr>
                        <a:t>1</a:t>
                      </a:r>
                      <a:r>
                        <a:rPr lang="pl-PL" sz="1200" b="1" dirty="0" smtClean="0">
                          <a:solidFill>
                            <a:schemeClr val="tx1"/>
                          </a:solidFill>
                        </a:rPr>
                        <a:t>b, W-</a:t>
                      </a:r>
                      <a:r>
                        <a:rPr lang="en-US" sz="1200" b="1" dirty="0" smtClean="0">
                          <a:solidFill>
                            <a:schemeClr val="tx1"/>
                          </a:solidFill>
                        </a:rPr>
                        <a:t>1</a:t>
                      </a:r>
                      <a:r>
                        <a:rPr lang="pl-PL" sz="1200" b="1" dirty="0" smtClean="0">
                          <a:solidFill>
                            <a:schemeClr val="tx1"/>
                          </a:solidFill>
                        </a:rPr>
                        <a:t>c, W-</a:t>
                      </a:r>
                      <a:r>
                        <a:rPr lang="en-US" sz="1200" b="1" dirty="0" smtClean="0">
                          <a:solidFill>
                            <a:schemeClr val="tx1"/>
                          </a:solidFill>
                        </a:rPr>
                        <a:t>1d</a:t>
                      </a:r>
                      <a:r>
                        <a:rPr lang="pl-PL" sz="1200" b="1" dirty="0" smtClean="0">
                          <a:solidFill>
                            <a:schemeClr val="tx1"/>
                          </a:solidFill>
                        </a:rPr>
                        <a:t>, W-4, </a:t>
                      </a:r>
                      <a:r>
                        <a:rPr lang="en-US" sz="1200" b="1" dirty="0" smtClean="0">
                          <a:solidFill>
                            <a:schemeClr val="tx1"/>
                          </a:solidFill>
                        </a:rPr>
                        <a:t>     </a:t>
                      </a:r>
                      <a:r>
                        <a:rPr lang="pl-PL" sz="1200" b="1" dirty="0" smtClean="0">
                          <a:solidFill>
                            <a:schemeClr val="tx1"/>
                          </a:solidFill>
                        </a:rPr>
                        <a:t>W-5, W-8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Language-Vocabulary Use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W.5.2d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Edit and Clarify</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L.5.1d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5" y="1696449"/>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a:solidFill>
                  <a:srgbClr val="3891A7">
                    <a:lumMod val="75000"/>
                  </a:srgbClr>
                </a:solidFill>
                <a:latin typeface="Bookman Old Style" pitchFamily="18" charset="0"/>
              </a:rPr>
              <a:t>Quarter </a:t>
            </a:r>
            <a:r>
              <a:rPr lang="en-US" sz="2600" b="1" dirty="0" smtClean="0">
                <a:solidFill>
                  <a:srgbClr val="3891A7">
                    <a:lumMod val="75000"/>
                  </a:srgbClr>
                </a:solidFill>
                <a:latin typeface="Bookman Old Style" pitchFamily="18" charset="0"/>
              </a:rPr>
              <a:t>Four </a:t>
            </a:r>
            <a:r>
              <a:rPr lang="en-US" sz="2400" b="1" dirty="0" smtClean="0">
                <a:solidFill>
                  <a:prstClr val="black"/>
                </a:solidFill>
                <a:latin typeface="Bookman Old Style" pitchFamily="18" charset="0"/>
              </a:rPr>
              <a:t>CFA</a:t>
            </a:r>
            <a:endParaRPr lang="en-US" b="1" dirty="0" smtClean="0">
              <a:solidFill>
                <a:prstClr val="black"/>
              </a:solidFill>
              <a:latin typeface="Bookman Old Style" pitchFamily="18" charset="0"/>
            </a:endParaRPr>
          </a:p>
        </p:txBody>
      </p:sp>
      <p:sp>
        <p:nvSpPr>
          <p:cNvPr id="2" name="Rectangle 1"/>
          <p:cNvSpPr/>
          <p:nvPr/>
        </p:nvSpPr>
        <p:spPr>
          <a:xfrm>
            <a:off x="4330035" y="7340604"/>
            <a:ext cx="4572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4" name="Rectangle 23"/>
          <p:cNvSpPr/>
          <p:nvPr/>
        </p:nvSpPr>
        <p:spPr>
          <a:xfrm>
            <a:off x="4778768" y="7044268"/>
            <a:ext cx="413537"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Rectangle 28"/>
          <p:cNvSpPr/>
          <p:nvPr/>
        </p:nvSpPr>
        <p:spPr>
          <a:xfrm>
            <a:off x="3945829" y="7654504"/>
            <a:ext cx="2302572"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TextBox 29"/>
          <p:cNvSpPr txBox="1"/>
          <p:nvPr/>
        </p:nvSpPr>
        <p:spPr>
          <a:xfrm>
            <a:off x="1143000" y="6067835"/>
            <a:ext cx="5718863" cy="256765"/>
          </a:xfrm>
          <a:prstGeom prst="rect">
            <a:avLst/>
          </a:prstGeom>
          <a:noFill/>
        </p:spPr>
        <p:txBody>
          <a:bodyPr wrap="square" lIns="101882" tIns="50941" rIns="101882" bIns="50941" rtlCol="0">
            <a:spAutoFit/>
          </a:bodyPr>
          <a:lstStyle/>
          <a:p>
            <a:pPr algn="ctr"/>
            <a:r>
              <a:rPr lang="en-US" sz="1000" b="1" i="1" dirty="0">
                <a:solidFill>
                  <a:prstClr val="black"/>
                </a:solidFill>
                <a:latin typeface="Calibri" panose="020F0502020204030204" pitchFamily="34" charset="0"/>
              </a:rPr>
              <a:t>Note:  There may be more standards per target.  </a:t>
            </a:r>
            <a:r>
              <a:rPr lang="en-US" sz="1000" b="1" i="1" dirty="0" smtClean="0">
                <a:solidFill>
                  <a:prstClr val="black"/>
                </a:solidFill>
                <a:latin typeface="Calibri" panose="020F0502020204030204" pitchFamily="34" charset="0"/>
              </a:rPr>
              <a:t>Only standards assessed are listed.</a:t>
            </a:r>
            <a:endParaRPr lang="en-US" sz="1000" b="1" i="1" dirty="0">
              <a:solidFill>
                <a:prstClr val="black"/>
              </a:solidFill>
              <a:latin typeface="Calibri" panose="020F0502020204030204" pitchFamily="34" charset="0"/>
            </a:endParaRPr>
          </a:p>
        </p:txBody>
      </p:sp>
      <p:graphicFrame>
        <p:nvGraphicFramePr>
          <p:cNvPr id="26" name="Table 25"/>
          <p:cNvGraphicFramePr>
            <a:graphicFrameLocks noGrp="1"/>
          </p:cNvGraphicFramePr>
          <p:nvPr>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 Grade Five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 Grade Five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Tree>
    <p:extLst>
      <p:ext uri="{BB962C8B-B14F-4D97-AF65-F5344CB8AC3E}">
        <p14:creationId xmlns:p14="http://schemas.microsoft.com/office/powerpoint/2010/main" val="521886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3270854"/>
              </p:ext>
            </p:extLst>
          </p:nvPr>
        </p:nvGraphicFramePr>
        <p:xfrm>
          <a:off x="161925" y="441568"/>
          <a:ext cx="7458558" cy="3935940"/>
        </p:xfrm>
        <a:graphic>
          <a:graphicData uri="http://schemas.openxmlformats.org/drawingml/2006/table">
            <a:tbl>
              <a:tblPr firstRow="1" bandRow="1">
                <a:tableStyleId>{5940675A-B579-460E-94D1-54222C63F5DA}</a:tableStyleId>
              </a:tblPr>
              <a:tblGrid>
                <a:gridCol w="676275"/>
                <a:gridCol w="1143000"/>
                <a:gridCol w="1500188"/>
                <a:gridCol w="1363244"/>
                <a:gridCol w="1421536"/>
                <a:gridCol w="1354315"/>
              </a:tblGrid>
              <a:tr h="508078">
                <a:tc gridSpan="6">
                  <a:txBody>
                    <a:bodyPr/>
                    <a:lstStyle/>
                    <a:p>
                      <a:r>
                        <a:rPr lang="en-US" sz="900" b="1" dirty="0" smtClean="0"/>
                        <a:t>W.5.1</a:t>
                      </a:r>
                      <a:r>
                        <a:rPr lang="en-US" sz="900" baseline="0" dirty="0" smtClean="0"/>
                        <a:t> </a:t>
                      </a:r>
                      <a:r>
                        <a:rPr lang="en-US" sz="900" b="0" i="0" kern="1200" dirty="0" smtClean="0">
                          <a:solidFill>
                            <a:schemeClr val="tx1"/>
                          </a:solidFill>
                          <a:effectLst/>
                          <a:latin typeface="+mn-lt"/>
                          <a:ea typeface="+mn-ea"/>
                          <a:cs typeface="+mn-cs"/>
                        </a:rPr>
                        <a:t>Write opinion pieces on topics or texts, supporting a point of view with reasons and information.</a:t>
                      </a:r>
                    </a:p>
                    <a:p>
                      <a:r>
                        <a:rPr lang="en-US" sz="900" b="1" dirty="0" smtClean="0"/>
                        <a:t>W.5.1.a</a:t>
                      </a:r>
                      <a:r>
                        <a:rPr lang="en-US" sz="900" baseline="0" dirty="0" smtClean="0"/>
                        <a:t> </a:t>
                      </a:r>
                      <a:r>
                        <a:rPr lang="en-US" sz="900" b="0" i="0" kern="1200" dirty="0" smtClean="0">
                          <a:solidFill>
                            <a:schemeClr val="tx1"/>
                          </a:solidFill>
                          <a:effectLst/>
                          <a:latin typeface="+mn-lt"/>
                          <a:ea typeface="+mn-ea"/>
                          <a:cs typeface="+mn-cs"/>
                        </a:rPr>
                        <a:t>Introduce a topic or text clearly, state an opinion, and create an organizational structure in which ideas are logically grouped to support the writer's purpose.</a:t>
                      </a:r>
                      <a:endParaRPr lang="en-US" sz="900" dirty="0" smtClean="0"/>
                    </a:p>
                    <a:p>
                      <a:r>
                        <a:rPr lang="en-US" sz="900" b="1" dirty="0" smtClean="0"/>
                        <a:t>W.5.1.b </a:t>
                      </a:r>
                      <a:r>
                        <a:rPr lang="en-US" sz="900" b="0" i="0" kern="1200" dirty="0" smtClean="0">
                          <a:solidFill>
                            <a:schemeClr val="tx1"/>
                          </a:solidFill>
                          <a:effectLst/>
                          <a:latin typeface="+mn-lt"/>
                          <a:ea typeface="+mn-ea"/>
                          <a:cs typeface="+mn-cs"/>
                        </a:rPr>
                        <a:t>Provide logically ordered reasons that are supported by facts and details.</a:t>
                      </a:r>
                      <a:endParaRPr lang="en-US" sz="900" dirty="0" smtClean="0"/>
                    </a:p>
                    <a:p>
                      <a:r>
                        <a:rPr lang="en-US" sz="900" b="1" dirty="0" smtClean="0"/>
                        <a:t>W.5.1.c</a:t>
                      </a:r>
                      <a:r>
                        <a:rPr lang="en-US" sz="900" b="1" baseline="0" dirty="0" smtClean="0"/>
                        <a:t>  </a:t>
                      </a:r>
                      <a:r>
                        <a:rPr lang="en-US" sz="900" b="0" i="0" kern="1200" dirty="0" smtClean="0">
                          <a:solidFill>
                            <a:schemeClr val="tx1"/>
                          </a:solidFill>
                          <a:effectLst/>
                          <a:latin typeface="+mn-lt"/>
                          <a:ea typeface="+mn-ea"/>
                          <a:cs typeface="+mn-cs"/>
                        </a:rPr>
                        <a:t>Link opinion and reasons using words, phrases, and clauses (e.g., </a:t>
                      </a:r>
                      <a:r>
                        <a:rPr lang="en-US" sz="900" b="0" i="1" kern="1200" dirty="0" smtClean="0">
                          <a:solidFill>
                            <a:schemeClr val="tx1"/>
                          </a:solidFill>
                          <a:effectLst/>
                          <a:latin typeface="+mn-lt"/>
                          <a:ea typeface="+mn-ea"/>
                          <a:cs typeface="+mn-cs"/>
                        </a:rPr>
                        <a:t>consequently</a:t>
                      </a:r>
                      <a:r>
                        <a:rPr lang="en-US" sz="900" b="0" i="0" kern="1200" dirty="0" smtClean="0">
                          <a:solidFill>
                            <a:schemeClr val="tx1"/>
                          </a:solidFill>
                          <a:effectLst/>
                          <a:latin typeface="+mn-lt"/>
                          <a:ea typeface="+mn-ea"/>
                          <a:cs typeface="+mn-cs"/>
                        </a:rPr>
                        <a:t>, </a:t>
                      </a:r>
                      <a:r>
                        <a:rPr lang="en-US" sz="900" b="0" i="1" kern="1200" dirty="0" smtClean="0">
                          <a:solidFill>
                            <a:schemeClr val="tx1"/>
                          </a:solidFill>
                          <a:effectLst/>
                          <a:latin typeface="+mn-lt"/>
                          <a:ea typeface="+mn-ea"/>
                          <a:cs typeface="+mn-cs"/>
                        </a:rPr>
                        <a:t>specifically</a:t>
                      </a:r>
                      <a:r>
                        <a:rPr lang="en-US" sz="900" b="0" i="0" kern="1200" dirty="0" smtClean="0">
                          <a:solidFill>
                            <a:schemeClr val="tx1"/>
                          </a:solidFill>
                          <a:effectLst/>
                          <a:latin typeface="+mn-lt"/>
                          <a:ea typeface="+mn-ea"/>
                          <a:cs typeface="+mn-cs"/>
                        </a:rPr>
                        <a:t>).</a:t>
                      </a:r>
                    </a:p>
                    <a:p>
                      <a:r>
                        <a:rPr lang="en-US" sz="900" b="1" dirty="0" smtClean="0"/>
                        <a:t>W.5.1.d</a:t>
                      </a:r>
                      <a:r>
                        <a:rPr lang="en-US" sz="900" b="1" baseline="0" dirty="0" smtClean="0"/>
                        <a:t> </a:t>
                      </a:r>
                      <a:r>
                        <a:rPr lang="en-US" sz="900" b="0" i="0" kern="1200" dirty="0" smtClean="0">
                          <a:solidFill>
                            <a:schemeClr val="tx1"/>
                          </a:solidFill>
                          <a:effectLst/>
                          <a:latin typeface="+mn-lt"/>
                          <a:ea typeface="+mn-ea"/>
                          <a:cs typeface="+mn-cs"/>
                        </a:rPr>
                        <a:t>Provide a concluding statement or section related to the opinion presented.</a:t>
                      </a:r>
                      <a:endParaRPr lang="en-US" sz="900" dirty="0" smtClean="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b="1" kern="1200" dirty="0" smtClean="0">
                          <a:effectLst/>
                        </a:rPr>
                        <a:t>Narrative</a:t>
                      </a:r>
                      <a:r>
                        <a:rPr lang="en-US" sz="1300" kern="1200" dirty="0" smtClean="0">
                          <a:effectLst/>
                        </a:rPr>
                        <a:t> </a:t>
                      </a:r>
                      <a:r>
                        <a:rPr lang="en-US" sz="1300" kern="1200" dirty="0">
                          <a:effectLst/>
                        </a:rPr>
                        <a:t>Full Composition </a:t>
                      </a:r>
                      <a:r>
                        <a:rPr lang="en-US" sz="1300" kern="1200" dirty="0" smtClean="0">
                          <a:effectLst/>
                        </a:rPr>
                        <a:t>Performance Task Score </a:t>
                      </a:r>
                      <a:r>
                        <a:rPr lang="en-US" sz="1300" b="1" kern="1200" dirty="0" smtClean="0">
                          <a:effectLst/>
                        </a:rPr>
                        <a:t>“4” Student </a:t>
                      </a:r>
                      <a:r>
                        <a:rPr lang="en-US" sz="1300" kern="1200" dirty="0" smtClean="0">
                          <a:effectLst/>
                        </a:rPr>
                        <a:t>Sample </a:t>
                      </a:r>
                      <a:r>
                        <a:rPr lang="en-US" sz="1300" b="1" i="1" kern="1200" dirty="0" smtClean="0">
                          <a:effectLst/>
                        </a:rPr>
                        <a:t>SBAC Rubric Grades 3 - 8</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673576">
                <a:tc>
                  <a:txBody>
                    <a:bodyPr/>
                    <a:lstStyle/>
                    <a:p>
                      <a:pPr marL="0" marR="0" algn="ctr">
                        <a:lnSpc>
                          <a:spcPct val="100000"/>
                        </a:lnSpc>
                        <a:spcBef>
                          <a:spcPts val="0"/>
                        </a:spcBef>
                        <a:spcAft>
                          <a:spcPts val="0"/>
                        </a:spcAft>
                      </a:pPr>
                      <a:r>
                        <a:rPr lang="en-US" sz="1600" b="1" kern="1200" dirty="0" smtClean="0">
                          <a:solidFill>
                            <a:schemeClr val="tx1"/>
                          </a:solidFill>
                          <a:effectLst>
                            <a:outerShdw blurRad="38100" dist="38100" dir="2700000" algn="tl">
                              <a:srgbClr val="000000">
                                <a:alpha val="43137"/>
                              </a:srgbClr>
                            </a:outerShdw>
                          </a:effectLst>
                        </a:rPr>
                        <a:t>4</a:t>
                      </a:r>
                    </a:p>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rtl="0"/>
                      <a:r>
                        <a:rPr lang="en-US" sz="900" dirty="0">
                          <a:solidFill>
                            <a:schemeClr val="tx1"/>
                          </a:solidFill>
                          <a:effectLst/>
                        </a:rPr>
                        <a:t>The </a:t>
                      </a:r>
                      <a:r>
                        <a:rPr lang="en-US" sz="900" dirty="0" smtClean="0">
                          <a:solidFill>
                            <a:schemeClr val="tx1"/>
                          </a:solidFill>
                          <a:effectLst/>
                        </a:rPr>
                        <a:t>student’s response is</a:t>
                      </a:r>
                      <a:r>
                        <a:rPr lang="en-US" sz="900" baseline="0" dirty="0" smtClean="0">
                          <a:solidFill>
                            <a:schemeClr val="tx1"/>
                          </a:solidFill>
                          <a:effectLst/>
                        </a:rPr>
                        <a:t> </a:t>
                      </a:r>
                      <a:r>
                        <a:rPr lang="en-US" sz="900" b="0" i="0" u="none" strike="noStrike" kern="1200" dirty="0" smtClean="0">
                          <a:solidFill>
                            <a:schemeClr val="tx1"/>
                          </a:solidFill>
                          <a:effectLst/>
                          <a:latin typeface="+mn-lt"/>
                          <a:ea typeface="+mn-ea"/>
                          <a:cs typeface="+mn-cs"/>
                        </a:rPr>
                        <a:t>fully sustains and consistently and purposefully focused: the opinion is clearly stated, focused, and strongly maintained </a:t>
                      </a:r>
                    </a:p>
                    <a:p>
                      <a:pPr rtl="0" fontAlgn="base"/>
                      <a:r>
                        <a:rPr lang="en-US" sz="900" b="0" i="0" u="none" strike="noStrike" kern="1200" dirty="0" smtClean="0">
                          <a:solidFill>
                            <a:schemeClr val="tx1"/>
                          </a:solidFill>
                          <a:effectLst/>
                          <a:latin typeface="+mn-lt"/>
                          <a:ea typeface="+mn-ea"/>
                          <a:cs typeface="+mn-cs"/>
                        </a:rPr>
                        <a:t>and</a:t>
                      </a:r>
                      <a:r>
                        <a:rPr lang="en-US" sz="900" b="0" i="0" u="none" strike="noStrike" kern="1200" baseline="0" dirty="0" smtClean="0">
                          <a:solidFill>
                            <a:schemeClr val="tx1"/>
                          </a:solidFill>
                          <a:effectLst/>
                          <a:latin typeface="+mn-lt"/>
                          <a:ea typeface="+mn-ea"/>
                          <a:cs typeface="+mn-cs"/>
                        </a:rPr>
                        <a:t> </a:t>
                      </a:r>
                      <a:r>
                        <a:rPr lang="en-US" sz="900" b="0" i="0" u="none" strike="noStrike" kern="1200" dirty="0" smtClean="0">
                          <a:solidFill>
                            <a:schemeClr val="tx1"/>
                          </a:solidFill>
                          <a:effectLst/>
                          <a:latin typeface="+mn-lt"/>
                          <a:ea typeface="+mn-ea"/>
                          <a:cs typeface="+mn-cs"/>
                        </a:rPr>
                        <a:t>is communicated clearly within the context.</a:t>
                      </a:r>
                      <a:endParaRPr lang="en-US" sz="900" b="0" i="0" u="none" strike="noStrike" kern="1200" dirty="0">
                        <a:solidFill>
                          <a:schemeClr val="tx1"/>
                        </a:solidFill>
                        <a:effectLst/>
                        <a:latin typeface="+mn-lt"/>
                        <a:ea typeface="+mn-ea"/>
                        <a:cs typeface="+mn-cs"/>
                      </a:endParaRPr>
                    </a:p>
                  </a:txBody>
                  <a:tcPr marL="97155" marR="77004" marT="38502" marB="38502"/>
                </a:tc>
                <a:tc>
                  <a:txBody>
                    <a:bodyPr/>
                    <a:lstStyle/>
                    <a:p>
                      <a:pPr algn="l" rtl="0">
                        <a:lnSpc>
                          <a:spcPct val="100000"/>
                        </a:lnSpc>
                      </a:pPr>
                      <a:r>
                        <a:rPr lang="en-US" sz="900" b="0" i="0" u="none" strike="noStrike" kern="1200" dirty="0" smtClean="0">
                          <a:solidFill>
                            <a:schemeClr val="tx1"/>
                          </a:solidFill>
                          <a:effectLst/>
                          <a:latin typeface="+mn-lt"/>
                          <a:ea typeface="+mn-ea"/>
                          <a:cs typeface="+mn-cs"/>
                        </a:rPr>
                        <a:t>The</a:t>
                      </a:r>
                      <a:r>
                        <a:rPr lang="en-US" sz="900" b="0" i="0" u="none" strike="noStrike" kern="1200" baseline="0" dirty="0" smtClean="0">
                          <a:solidFill>
                            <a:schemeClr val="tx1"/>
                          </a:solidFill>
                          <a:effectLst/>
                          <a:latin typeface="+mn-lt"/>
                          <a:ea typeface="+mn-ea"/>
                          <a:cs typeface="+mn-cs"/>
                        </a:rPr>
                        <a:t> student </a:t>
                      </a:r>
                      <a:r>
                        <a:rPr lang="en-US" sz="900" b="0" i="0" u="none" strike="noStrike" kern="1200" dirty="0" smtClean="0">
                          <a:solidFill>
                            <a:schemeClr val="tx1"/>
                          </a:solidFill>
                          <a:effectLst/>
                          <a:latin typeface="+mn-lt"/>
                          <a:ea typeface="+mn-ea"/>
                          <a:cs typeface="+mn-cs"/>
                        </a:rPr>
                        <a:t>has a clear and effective organizational structure creating unity and completeness.</a:t>
                      </a:r>
                      <a:r>
                        <a:rPr lang="en-US" sz="900" b="0" i="0" u="none" strike="noStrike" kern="1200" baseline="0" dirty="0" smtClean="0">
                          <a:solidFill>
                            <a:schemeClr val="tx1"/>
                          </a:solidFill>
                          <a:effectLst/>
                          <a:latin typeface="+mn-lt"/>
                          <a:ea typeface="+mn-ea"/>
                          <a:cs typeface="+mn-cs"/>
                        </a:rPr>
                        <a:t>  </a:t>
                      </a:r>
                      <a:r>
                        <a:rPr lang="en-US" sz="900" b="0" i="0" u="none" strike="noStrike" kern="1200" dirty="0" smtClean="0">
                          <a:solidFill>
                            <a:schemeClr val="tx1"/>
                          </a:solidFill>
                          <a:effectLst/>
                          <a:latin typeface="+mn-lt"/>
                          <a:ea typeface="+mn-ea"/>
                          <a:cs typeface="+mn-cs"/>
                        </a:rPr>
                        <a:t> </a:t>
                      </a:r>
                      <a:endParaRPr lang="en-US" sz="900" b="0" dirty="0" smtClean="0">
                        <a:effectLst/>
                      </a:endParaRPr>
                    </a:p>
                    <a:p>
                      <a:pPr algn="l" rtl="0" fontAlgn="base">
                        <a:lnSpc>
                          <a:spcPct val="100000"/>
                        </a:lnSpc>
                      </a:pPr>
                      <a:r>
                        <a:rPr lang="en-US" sz="900" b="0" i="0" u="none" strike="noStrike" kern="1200" dirty="0" smtClean="0">
                          <a:solidFill>
                            <a:schemeClr val="tx1"/>
                          </a:solidFill>
                          <a:effectLst/>
                          <a:latin typeface="+mn-lt"/>
                          <a:ea typeface="+mn-ea"/>
                          <a:cs typeface="+mn-cs"/>
                        </a:rPr>
                        <a:t>The student shows</a:t>
                      </a:r>
                      <a:r>
                        <a:rPr lang="en-US" sz="900" b="0" i="0" u="none" strike="noStrike" kern="1200" baseline="0" dirty="0" smtClean="0">
                          <a:solidFill>
                            <a:schemeClr val="tx1"/>
                          </a:solidFill>
                          <a:effectLst/>
                          <a:latin typeface="+mn-lt"/>
                          <a:ea typeface="+mn-ea"/>
                          <a:cs typeface="+mn-cs"/>
                        </a:rPr>
                        <a:t> </a:t>
                      </a:r>
                      <a:r>
                        <a:rPr lang="en-US" sz="900" b="0" i="0" u="none" strike="noStrike" kern="1200" dirty="0" smtClean="0">
                          <a:solidFill>
                            <a:schemeClr val="tx1"/>
                          </a:solidFill>
                          <a:effectLst/>
                          <a:latin typeface="+mn-lt"/>
                          <a:ea typeface="+mn-ea"/>
                          <a:cs typeface="+mn-cs"/>
                        </a:rPr>
                        <a:t>effective, consistent use of a variety of transitional strategies,</a:t>
                      </a:r>
                      <a:r>
                        <a:rPr lang="en-US" sz="900" b="0" i="0" u="none" strike="noStrike" kern="1200" baseline="0" dirty="0" smtClean="0">
                          <a:solidFill>
                            <a:schemeClr val="tx1"/>
                          </a:solidFill>
                          <a:effectLst/>
                          <a:latin typeface="+mn-lt"/>
                          <a:ea typeface="+mn-ea"/>
                          <a:cs typeface="+mn-cs"/>
                        </a:rPr>
                        <a:t> a </a:t>
                      </a:r>
                      <a:r>
                        <a:rPr lang="en-US" sz="900" b="0" i="0" u="none" strike="noStrike" kern="1200" dirty="0" smtClean="0">
                          <a:solidFill>
                            <a:schemeClr val="tx1"/>
                          </a:solidFill>
                          <a:effectLst/>
                          <a:latin typeface="+mn-lt"/>
                          <a:ea typeface="+mn-ea"/>
                          <a:cs typeface="+mn-cs"/>
                        </a:rPr>
                        <a:t>logical</a:t>
                      </a:r>
                      <a:r>
                        <a:rPr lang="en-US" sz="900" b="0" i="0" u="none" strike="noStrike" kern="1200" baseline="0" dirty="0" smtClean="0">
                          <a:solidFill>
                            <a:schemeClr val="tx1"/>
                          </a:solidFill>
                          <a:effectLst/>
                          <a:latin typeface="+mn-lt"/>
                          <a:ea typeface="+mn-ea"/>
                          <a:cs typeface="+mn-cs"/>
                        </a:rPr>
                        <a:t> </a:t>
                      </a:r>
                      <a:r>
                        <a:rPr lang="en-US" sz="900" b="0" i="0" u="none" strike="noStrike" kern="1200" dirty="0" smtClean="0">
                          <a:solidFill>
                            <a:schemeClr val="tx1"/>
                          </a:solidFill>
                          <a:effectLst/>
                          <a:latin typeface="+mn-lt"/>
                          <a:ea typeface="+mn-ea"/>
                          <a:cs typeface="+mn-cs"/>
                        </a:rPr>
                        <a:t>progression of ideas from beginning to end ,</a:t>
                      </a:r>
                      <a:r>
                        <a:rPr lang="en-US" sz="900" b="0" i="0" u="none" strike="noStrike" kern="1200" baseline="0" dirty="0" smtClean="0">
                          <a:solidFill>
                            <a:schemeClr val="tx1"/>
                          </a:solidFill>
                          <a:effectLst/>
                          <a:latin typeface="+mn-lt"/>
                          <a:ea typeface="+mn-ea"/>
                          <a:cs typeface="+mn-cs"/>
                        </a:rPr>
                        <a:t> and </a:t>
                      </a:r>
                      <a:r>
                        <a:rPr lang="en-US" sz="900" b="0" i="0" u="none" strike="noStrike" kern="1200" dirty="0" smtClean="0">
                          <a:solidFill>
                            <a:schemeClr val="tx1"/>
                          </a:solidFill>
                          <a:effectLst/>
                          <a:latin typeface="+mn-lt"/>
                          <a:ea typeface="+mn-ea"/>
                          <a:cs typeface="+mn-cs"/>
                        </a:rPr>
                        <a:t>effective introduction and conclusion for audience and purpose.</a:t>
                      </a:r>
                      <a:endParaRPr lang="en-US" sz="900" b="0" i="0" u="none" strike="noStrike" kern="1200" dirty="0">
                        <a:solidFill>
                          <a:schemeClr val="tx1"/>
                        </a:solidFill>
                        <a:effectLst/>
                        <a:latin typeface="+mn-lt"/>
                        <a:ea typeface="+mn-ea"/>
                        <a:cs typeface="+mn-cs"/>
                      </a:endParaRPr>
                    </a:p>
                  </a:txBody>
                  <a:tcPr marL="97155" marR="77004" marT="38502" marB="38502"/>
                </a:tc>
                <a:tc>
                  <a:txBody>
                    <a:bodyPr/>
                    <a:lstStyle/>
                    <a:p>
                      <a:pPr rtl="0"/>
                      <a:r>
                        <a:rPr lang="en-US" sz="900" b="0" i="0" u="none" strike="noStrike" kern="1200" dirty="0" smtClean="0">
                          <a:solidFill>
                            <a:schemeClr val="tx1"/>
                          </a:solidFill>
                          <a:effectLst/>
                          <a:latin typeface="+mn-lt"/>
                          <a:ea typeface="+mn-ea"/>
                          <a:cs typeface="+mn-cs"/>
                        </a:rPr>
                        <a:t>The student provides thorough and convincing support/evidence for the writer’s opinion that includes the effective use of sources, facts, and details.</a:t>
                      </a:r>
                      <a:r>
                        <a:rPr lang="en-US" sz="900" b="0" i="0" u="none" strike="noStrike" kern="1200" baseline="0" dirty="0" smtClean="0">
                          <a:solidFill>
                            <a:schemeClr val="tx1"/>
                          </a:solidFill>
                          <a:effectLst/>
                          <a:latin typeface="+mn-lt"/>
                          <a:ea typeface="+mn-ea"/>
                          <a:cs typeface="+mn-cs"/>
                        </a:rPr>
                        <a:t>  The u</a:t>
                      </a:r>
                      <a:r>
                        <a:rPr lang="en-US" sz="900" b="0" i="0" u="none" strike="noStrike" kern="1200" dirty="0" smtClean="0">
                          <a:solidFill>
                            <a:schemeClr val="tx1"/>
                          </a:solidFill>
                          <a:effectLst/>
                          <a:latin typeface="+mn-lt"/>
                          <a:ea typeface="+mn-ea"/>
                          <a:cs typeface="+mn-cs"/>
                        </a:rPr>
                        <a:t>se of evidence from sources is smoothly integrated, comprehensive, and relevant.</a:t>
                      </a:r>
                      <a:r>
                        <a:rPr lang="en-US" sz="900" b="0" i="0" u="none" strike="noStrike" kern="1200" baseline="0" dirty="0" smtClean="0">
                          <a:solidFill>
                            <a:schemeClr val="tx1"/>
                          </a:solidFill>
                          <a:effectLst/>
                          <a:latin typeface="+mn-lt"/>
                          <a:ea typeface="+mn-ea"/>
                          <a:cs typeface="+mn-cs"/>
                        </a:rPr>
                        <a:t>  There is an </a:t>
                      </a:r>
                      <a:r>
                        <a:rPr lang="en-US" sz="900" b="0" i="0" u="none" strike="noStrike" kern="1200" dirty="0" smtClean="0">
                          <a:solidFill>
                            <a:schemeClr val="tx1"/>
                          </a:solidFill>
                          <a:effectLst/>
                          <a:latin typeface="+mn-lt"/>
                          <a:ea typeface="+mn-ea"/>
                          <a:cs typeface="+mn-cs"/>
                        </a:rPr>
                        <a:t>effective use of a variety of elaborative techniques.</a:t>
                      </a:r>
                      <a:endParaRPr lang="en-US" sz="900" b="0" i="0" u="none" strike="noStrike" kern="1200" dirty="0">
                        <a:solidFill>
                          <a:schemeClr val="tx1"/>
                        </a:solidFill>
                        <a:effectLst/>
                        <a:latin typeface="+mn-lt"/>
                        <a:ea typeface="+mn-ea"/>
                        <a:cs typeface="+mn-cs"/>
                      </a:endParaRPr>
                    </a:p>
                  </a:txBody>
                  <a:tcPr marL="97155" marR="77004" marT="38502" marB="38502"/>
                </a:tc>
                <a:tc>
                  <a:txBody>
                    <a:bodyPr/>
                    <a:lstStyle/>
                    <a:p>
                      <a:pPr rtl="0"/>
                      <a:r>
                        <a:rPr lang="en-US" sz="900" b="0" i="0" u="none" strike="noStrike" kern="1200" dirty="0" smtClean="0">
                          <a:solidFill>
                            <a:schemeClr val="tx1"/>
                          </a:solidFill>
                          <a:effectLst/>
                          <a:latin typeface="+mn-lt"/>
                          <a:ea typeface="+mn-ea"/>
                          <a:cs typeface="+mn-cs"/>
                        </a:rPr>
                        <a:t>The student’s response clearly and effectively expresses ideas, using precise language.</a:t>
                      </a:r>
                      <a:r>
                        <a:rPr lang="en-US" sz="900" b="0" i="0" u="none" strike="noStrike" kern="1200" baseline="0" dirty="0" smtClean="0">
                          <a:solidFill>
                            <a:schemeClr val="tx1"/>
                          </a:solidFill>
                          <a:effectLst/>
                          <a:latin typeface="+mn-lt"/>
                          <a:ea typeface="+mn-ea"/>
                          <a:cs typeface="+mn-cs"/>
                        </a:rPr>
                        <a:t>  The</a:t>
                      </a:r>
                      <a:endParaRPr lang="en-US" sz="900" b="0" dirty="0" smtClean="0">
                        <a:effectLst/>
                      </a:endParaRPr>
                    </a:p>
                    <a:p>
                      <a:pPr rtl="0" fontAlgn="base"/>
                      <a:r>
                        <a:rPr lang="en-US" sz="900" b="0" i="0" u="none" strike="noStrike" kern="1200" dirty="0" smtClean="0">
                          <a:solidFill>
                            <a:schemeClr val="tx1"/>
                          </a:solidFill>
                          <a:effectLst/>
                          <a:latin typeface="+mn-lt"/>
                          <a:ea typeface="+mn-ea"/>
                          <a:cs typeface="+mn-cs"/>
                        </a:rPr>
                        <a:t>use of academic and domain-specific vocabulary is clearly appropriate for the audience and purpose.</a:t>
                      </a:r>
                    </a:p>
                    <a:p>
                      <a:pPr marL="0" marR="0">
                        <a:lnSpc>
                          <a:spcPct val="100000"/>
                        </a:lnSpc>
                        <a:spcBef>
                          <a:spcPts val="0"/>
                        </a:spcBef>
                        <a:spcAft>
                          <a:spcPts val="0"/>
                        </a:spcAft>
                      </a:pP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has few or no errors in grammar, word usage, or mechanics as appropriate to grade</a:t>
                      </a:r>
                      <a:r>
                        <a:rPr lang="en-US" sz="900" dirty="0" smtClean="0">
                          <a:solidFill>
                            <a:schemeClr val="tx1"/>
                          </a:solidFill>
                          <a:effectLst/>
                        </a:rPr>
                        <a:t>.  </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sp>
        <p:nvSpPr>
          <p:cNvPr id="2" name="Rectangle 1"/>
          <p:cNvSpPr/>
          <p:nvPr/>
        </p:nvSpPr>
        <p:spPr>
          <a:xfrm>
            <a:off x="152400" y="4595336"/>
            <a:ext cx="7467600" cy="954107"/>
          </a:xfrm>
          <a:prstGeom prst="rect">
            <a:avLst/>
          </a:prstGeom>
        </p:spPr>
        <p:txBody>
          <a:bodyPr wrap="square">
            <a:spAutoFit/>
          </a:bodyPr>
          <a:lstStyle/>
          <a:p>
            <a:pPr>
              <a:defRPr/>
            </a:pPr>
            <a:r>
              <a:rPr lang="en-US" sz="1400" i="1" u="sng" dirty="0" smtClean="0"/>
              <a:t>The Performance Task prompt:</a:t>
            </a:r>
          </a:p>
          <a:p>
            <a:pPr marL="359702" indent="-359702">
              <a:buFont typeface="Wingdings" panose="05000000000000000000" pitchFamily="2" charset="2"/>
              <a:buChar char="§"/>
              <a:defRPr/>
            </a:pPr>
            <a:r>
              <a:rPr lang="en-US" sz="1400" dirty="0" smtClean="0"/>
              <a:t>Write an opinion piece about whether or not</a:t>
            </a:r>
            <a:r>
              <a:rPr lang="en-US" sz="1400" dirty="0" smtClean="0">
                <a:ea typeface="Calibri"/>
                <a:cs typeface="Times New Roman"/>
              </a:rPr>
              <a:t> </a:t>
            </a:r>
            <a:r>
              <a:rPr lang="en-US" sz="1400" dirty="0">
                <a:ea typeface="Calibri"/>
                <a:cs typeface="Times New Roman"/>
              </a:rPr>
              <a:t>Avery’s project </a:t>
            </a:r>
            <a:r>
              <a:rPr lang="en-US" sz="1400" dirty="0" smtClean="0">
                <a:ea typeface="Calibri"/>
                <a:cs typeface="Times New Roman"/>
              </a:rPr>
              <a:t>has </a:t>
            </a:r>
            <a:r>
              <a:rPr lang="en-US" sz="1400" dirty="0">
                <a:ea typeface="Calibri"/>
                <a:cs typeface="Times New Roman"/>
              </a:rPr>
              <a:t>all the items on the </a:t>
            </a:r>
            <a:r>
              <a:rPr lang="en-US" sz="1400" dirty="0" smtClean="0">
                <a:ea typeface="Calibri"/>
                <a:cs typeface="Times New Roman"/>
              </a:rPr>
              <a:t>checklist. Defend </a:t>
            </a:r>
            <a:r>
              <a:rPr lang="en-US" sz="1400" dirty="0">
                <a:ea typeface="Calibri"/>
                <a:cs typeface="Times New Roman"/>
              </a:rPr>
              <a:t>your answer using facts from the texts provided.</a:t>
            </a:r>
          </a:p>
          <a:p>
            <a:pPr marL="359702" indent="-359702">
              <a:buFont typeface="Wingdings" panose="05000000000000000000" pitchFamily="2" charset="2"/>
              <a:buChar char="§"/>
              <a:defRPr/>
            </a:pPr>
            <a:endParaRPr lang="en-US" sz="1400" dirty="0"/>
          </a:p>
        </p:txBody>
      </p:sp>
      <p:sp>
        <p:nvSpPr>
          <p:cNvPr id="6" name="Rectangle 5"/>
          <p:cNvSpPr/>
          <p:nvPr/>
        </p:nvSpPr>
        <p:spPr>
          <a:xfrm>
            <a:off x="228600" y="5498941"/>
            <a:ext cx="7391400" cy="292259"/>
          </a:xfrm>
          <a:prstGeom prst="rect">
            <a:avLst/>
          </a:prstGeom>
        </p:spPr>
        <p:txBody>
          <a:bodyPr wrap="square">
            <a:spAutoFit/>
          </a:bodyPr>
          <a:lstStyle/>
          <a:p>
            <a:pPr>
              <a:lnSpc>
                <a:spcPct val="115000"/>
              </a:lnSpc>
            </a:pPr>
            <a:r>
              <a:rPr lang="en-US" sz="1200" b="1" i="1" dirty="0">
                <a:ea typeface="Calibri"/>
                <a:cs typeface="Times New Roman"/>
              </a:rPr>
              <a:t>Student </a:t>
            </a:r>
            <a:r>
              <a:rPr lang="en-US" sz="1200" b="1" i="1" dirty="0" smtClean="0">
                <a:ea typeface="Calibri"/>
                <a:cs typeface="Times New Roman"/>
              </a:rPr>
              <a:t>Opinion Performance Task Exemplar Example ( see next page): </a:t>
            </a:r>
            <a:endParaRPr lang="en-US" sz="1200" b="1" i="1" dirty="0">
              <a:ea typeface="Calibri"/>
              <a:cs typeface="Times New Roman"/>
            </a:endParaRPr>
          </a:p>
        </p:txBody>
      </p:sp>
    </p:spTree>
    <p:extLst>
      <p:ext uri="{BB962C8B-B14F-4D97-AF65-F5344CB8AC3E}">
        <p14:creationId xmlns:p14="http://schemas.microsoft.com/office/powerpoint/2010/main" val="642621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sp>
        <p:nvSpPr>
          <p:cNvPr id="5" name="Rectangle 4"/>
          <p:cNvSpPr/>
          <p:nvPr/>
        </p:nvSpPr>
        <p:spPr>
          <a:xfrm>
            <a:off x="228600" y="481072"/>
            <a:ext cx="7391400" cy="7971413"/>
          </a:xfrm>
          <a:prstGeom prst="rect">
            <a:avLst/>
          </a:prstGeom>
        </p:spPr>
        <p:txBody>
          <a:bodyPr wrap="square">
            <a:spAutoFit/>
          </a:bodyPr>
          <a:lstStyle/>
          <a:p>
            <a:pPr algn="ctr"/>
            <a:r>
              <a:rPr lang="en-US" sz="1600" b="1" u="sng" dirty="0" smtClean="0"/>
              <a:t>Avery’s Science Fair Project</a:t>
            </a:r>
          </a:p>
          <a:p>
            <a:pPr algn="ctr"/>
            <a:endParaRPr lang="en-US" sz="1600" b="1" u="sng" dirty="0" smtClean="0"/>
          </a:p>
          <a:p>
            <a:endParaRPr lang="en-US" sz="1200" dirty="0" smtClean="0"/>
          </a:p>
          <a:p>
            <a:r>
              <a:rPr lang="en-US" sz="1200" dirty="0" smtClean="0"/>
              <a:t>I think Avery’s Science Fair project was lacking in many ways.  Yes, it was cool how she made the other students discover the gas in her project, but many other things were missing, as you can see from the checklist.  When I have been involved in a Science Fair, the best projects have included much more than she seemed to have. </a:t>
            </a:r>
            <a:endParaRPr lang="en-US" sz="1200" dirty="0"/>
          </a:p>
          <a:p>
            <a:endParaRPr lang="en-US" sz="1200" dirty="0" smtClean="0"/>
          </a:p>
          <a:p>
            <a:endParaRPr lang="en-US" sz="1200" dirty="0"/>
          </a:p>
          <a:p>
            <a:endParaRPr lang="en-US" sz="1200" dirty="0" smtClean="0"/>
          </a:p>
          <a:p>
            <a:r>
              <a:rPr lang="en-US" sz="1200" dirty="0" smtClean="0"/>
              <a:t>There were a few things from the checklist that she definitely had.  On one hand, she definitely had a display.  This was probably the best part of her project.  The story said that “everyone enjoyed seeing her tank and the beautiful fish” and that they” “enjoyed being surprised by the big bubbles of air popping out of the filter”.  </a:t>
            </a:r>
          </a:p>
          <a:p>
            <a:endParaRPr lang="en-US" sz="1200" dirty="0"/>
          </a:p>
          <a:p>
            <a:r>
              <a:rPr lang="en-US" sz="1200" dirty="0" smtClean="0"/>
              <a:t>She also did a good job labeling.  Even though we only heard of a couple of things that she identified as solids, liquids, and gases (little glass pebbles, miniature stone castle, tank, water, and air bubbles), you can conclude that she labeled more because in the story it said that the students were shocked by all of the examples she labeled.  </a:t>
            </a:r>
            <a:r>
              <a:rPr lang="en-US" sz="1200" dirty="0"/>
              <a:t>S</a:t>
            </a:r>
            <a:r>
              <a:rPr lang="en-US" sz="1200" dirty="0" smtClean="0"/>
              <a:t>o I inferred that she did label more that what she wrote about.  Clearly she showed her understanding of what solid, liquid and gas matter was in that she was able to label examples of these correctly.</a:t>
            </a:r>
            <a:endParaRPr lang="en-US" sz="1200" dirty="0"/>
          </a:p>
          <a:p>
            <a:endParaRPr lang="en-US" sz="1200" dirty="0" smtClean="0"/>
          </a:p>
          <a:p>
            <a:endParaRPr lang="en-US" sz="1200" dirty="0"/>
          </a:p>
          <a:p>
            <a:endParaRPr lang="en-US" sz="1200" dirty="0" smtClean="0"/>
          </a:p>
          <a:p>
            <a:r>
              <a:rPr lang="en-US" sz="1200" dirty="0" smtClean="0"/>
              <a:t>On the other hand, much was missing.  We have learned since 3</a:t>
            </a:r>
            <a:r>
              <a:rPr lang="en-US" sz="1200" baseline="30000" dirty="0" smtClean="0"/>
              <a:t>rd</a:t>
            </a:r>
            <a:r>
              <a:rPr lang="en-US" sz="1200" dirty="0" smtClean="0"/>
              <a:t> grade that when you do a Science Fair project, you are doing a Scientific Inquiry, and there are steps that you go through to show your thinking.  The first thing you must do after getting your question is to state a Hypothesis or what you believe is going to happen.  Then you test your theory and gather data about what you find.  It didn’t say anything in the story about Avery testing anything or gathering data.  She did do some observing about what she was seeing in her tank, but there wasn’t any recording of data to show how she came up with her labels of the types of matter.  She should have written this out and displayed it next to her tank.  </a:t>
            </a:r>
          </a:p>
          <a:p>
            <a:endParaRPr lang="en-US" sz="1200" dirty="0"/>
          </a:p>
          <a:p>
            <a:endParaRPr lang="en-US" sz="1200" dirty="0" smtClean="0"/>
          </a:p>
          <a:p>
            <a:endParaRPr lang="en-US" sz="1200" dirty="0" smtClean="0"/>
          </a:p>
          <a:p>
            <a:r>
              <a:rPr lang="en-US" sz="1200" dirty="0" smtClean="0"/>
              <a:t>Avery obviously understood the differences between the types of matter because she said “she knew that the molecules in gases were able to move freely because the atoms are packed more loosely than in liquids or solids”. </a:t>
            </a:r>
            <a:r>
              <a:rPr lang="en-US" sz="1200" dirty="0"/>
              <a:t> </a:t>
            </a:r>
            <a:r>
              <a:rPr lang="en-US" sz="1200" dirty="0" smtClean="0"/>
              <a:t>However, she never explained this in her display.  She also could have explained </a:t>
            </a:r>
            <a:r>
              <a:rPr lang="en-US" sz="1200" dirty="0"/>
              <a:t>how she “discovered” that the gas in her display had not escaped but was in the form of air bubbles coming from the </a:t>
            </a:r>
            <a:r>
              <a:rPr lang="en-US" sz="1200" dirty="0" smtClean="0"/>
              <a:t>filter.  If she had done so, the observers would have had a better understanding of the reasons why things are solids, liquids, and gases.</a:t>
            </a:r>
          </a:p>
          <a:p>
            <a:endParaRPr lang="en-US" sz="1200" dirty="0"/>
          </a:p>
          <a:p>
            <a:r>
              <a:rPr lang="en-US" sz="1200" dirty="0" smtClean="0"/>
              <a:t>Lastly, she was missing a conclusion, which could have tied together her observations, knowledge about types of matter, and other places outside of a fish tank that you can find matter.  This would have helped the judges as well as observers of her project really grasp her overall knowledge of matter.  Even though she thought of a clever way to get the observers to find the gas on their own, much more could have been done to show Avery’s complete understanding of the topic.</a:t>
            </a:r>
            <a:endParaRPr lang="en-US" sz="1200" dirty="0"/>
          </a:p>
        </p:txBody>
      </p:sp>
      <p:sp>
        <p:nvSpPr>
          <p:cNvPr id="6" name="Rectangle 5"/>
          <p:cNvSpPr/>
          <p:nvPr/>
        </p:nvSpPr>
        <p:spPr>
          <a:xfrm>
            <a:off x="333103" y="1905000"/>
            <a:ext cx="5681706" cy="246221"/>
          </a:xfrm>
          <a:prstGeom prst="rect">
            <a:avLst/>
          </a:prstGeom>
          <a:solidFill>
            <a:schemeClr val="bg2"/>
          </a:solidFill>
          <a:ln w="9525">
            <a:solidFill>
              <a:schemeClr val="tx1"/>
            </a:solidFill>
          </a:ln>
        </p:spPr>
        <p:txBody>
          <a:bodyPr wrap="square">
            <a:spAutoFit/>
          </a:bodyPr>
          <a:lstStyle/>
          <a:p>
            <a:pPr lvl="0">
              <a:defRPr/>
            </a:pPr>
            <a:r>
              <a:rPr lang="en-US" sz="1000" b="1" i="1" dirty="0">
                <a:solidFill>
                  <a:prstClr val="black"/>
                </a:solidFill>
                <a:ea typeface="Calibri"/>
                <a:cs typeface="Times New Roman"/>
              </a:rPr>
              <a:t>I</a:t>
            </a:r>
            <a:r>
              <a:rPr lang="en-US" sz="1000" b="1" i="1" dirty="0" smtClean="0">
                <a:solidFill>
                  <a:prstClr val="black"/>
                </a:solidFill>
                <a:ea typeface="Calibri"/>
                <a:cs typeface="Times New Roman"/>
              </a:rPr>
              <a:t>deas </a:t>
            </a:r>
            <a:r>
              <a:rPr lang="en-US" sz="1000" b="1" i="1" dirty="0">
                <a:solidFill>
                  <a:prstClr val="black"/>
                </a:solidFill>
                <a:ea typeface="Calibri"/>
                <a:cs typeface="Times New Roman"/>
              </a:rPr>
              <a:t>flow logically from the introduction to </a:t>
            </a:r>
            <a:r>
              <a:rPr lang="en-US" sz="1000" b="1" i="1" dirty="0" smtClean="0">
                <a:solidFill>
                  <a:prstClr val="black"/>
                </a:solidFill>
                <a:ea typeface="Calibri"/>
                <a:cs typeface="Times New Roman"/>
              </a:rPr>
              <a:t>conclusion and effective transitions are used.</a:t>
            </a:r>
            <a:endParaRPr lang="en-US" sz="1000" b="1" i="1" dirty="0">
              <a:solidFill>
                <a:prstClr val="black"/>
              </a:solidFill>
              <a:ea typeface="Calibri"/>
              <a:cs typeface="Times New Roman"/>
            </a:endParaRPr>
          </a:p>
        </p:txBody>
      </p:sp>
      <p:sp>
        <p:nvSpPr>
          <p:cNvPr id="7" name="Rectangle 6"/>
          <p:cNvSpPr/>
          <p:nvPr/>
        </p:nvSpPr>
        <p:spPr>
          <a:xfrm>
            <a:off x="232117" y="822877"/>
            <a:ext cx="4369102" cy="223837"/>
          </a:xfrm>
          <a:prstGeom prst="rect">
            <a:avLst/>
          </a:prstGeom>
          <a:solidFill>
            <a:schemeClr val="bg2"/>
          </a:solidFill>
          <a:ln w="9525">
            <a:solidFill>
              <a:schemeClr val="tx1"/>
            </a:solidFill>
          </a:ln>
        </p:spPr>
        <p:txBody>
          <a:bodyPr wrap="square">
            <a:spAutoFit/>
          </a:bodyPr>
          <a:lstStyle/>
          <a:p>
            <a:pPr lvl="0">
              <a:defRPr/>
            </a:pPr>
            <a:r>
              <a:rPr lang="en-US" sz="1000" b="1" i="1" dirty="0" smtClean="0">
                <a:solidFill>
                  <a:prstClr val="black"/>
                </a:solidFill>
                <a:ea typeface="Calibri"/>
                <a:cs typeface="Times New Roman"/>
              </a:rPr>
              <a:t>The writer clearly states their opinion</a:t>
            </a:r>
            <a:r>
              <a:rPr lang="en-US" sz="1000" b="1" i="1" dirty="0">
                <a:solidFill>
                  <a:prstClr val="black"/>
                </a:solidFill>
                <a:ea typeface="Calibri"/>
                <a:cs typeface="Times New Roman"/>
              </a:rPr>
              <a:t> </a:t>
            </a:r>
            <a:r>
              <a:rPr lang="en-US" sz="1000" b="1" i="1" dirty="0" smtClean="0">
                <a:solidFill>
                  <a:prstClr val="black"/>
                </a:solidFill>
                <a:ea typeface="Calibri"/>
                <a:cs typeface="Times New Roman"/>
              </a:rPr>
              <a:t>and stays </a:t>
            </a:r>
            <a:r>
              <a:rPr lang="en-US" sz="1000" b="1" i="1" dirty="0">
                <a:solidFill>
                  <a:prstClr val="black"/>
                </a:solidFill>
                <a:ea typeface="Calibri"/>
                <a:cs typeface="Times New Roman"/>
              </a:rPr>
              <a:t>on </a:t>
            </a:r>
            <a:r>
              <a:rPr lang="en-US" sz="1000" b="1" i="1" dirty="0" smtClean="0">
                <a:solidFill>
                  <a:prstClr val="black"/>
                </a:solidFill>
                <a:ea typeface="Calibri"/>
                <a:cs typeface="Times New Roman"/>
              </a:rPr>
              <a:t>topic.</a:t>
            </a:r>
            <a:endParaRPr lang="en-US" sz="1000" b="1" i="1" dirty="0">
              <a:solidFill>
                <a:prstClr val="black"/>
              </a:solidFill>
              <a:ea typeface="Calibri"/>
              <a:cs typeface="Times New Roman"/>
            </a:endParaRPr>
          </a:p>
        </p:txBody>
      </p:sp>
      <p:sp>
        <p:nvSpPr>
          <p:cNvPr id="8" name="Rectangle 7"/>
          <p:cNvSpPr/>
          <p:nvPr/>
        </p:nvSpPr>
        <p:spPr>
          <a:xfrm>
            <a:off x="332702" y="5925979"/>
            <a:ext cx="6487198" cy="246221"/>
          </a:xfrm>
          <a:prstGeom prst="rect">
            <a:avLst/>
          </a:prstGeom>
          <a:solidFill>
            <a:schemeClr val="bg2"/>
          </a:solidFill>
          <a:ln w="9525">
            <a:solidFill>
              <a:schemeClr val="tx1"/>
            </a:solidFill>
          </a:ln>
        </p:spPr>
        <p:txBody>
          <a:bodyPr wrap="square">
            <a:spAutoFit/>
          </a:bodyPr>
          <a:lstStyle/>
          <a:p>
            <a:pPr lvl="0">
              <a:defRPr/>
            </a:pPr>
            <a:r>
              <a:rPr lang="en-US" sz="1000" b="1" i="1" dirty="0" smtClean="0">
                <a:solidFill>
                  <a:prstClr val="black"/>
                </a:solidFill>
                <a:ea typeface="Calibri"/>
                <a:cs typeface="Times New Roman"/>
              </a:rPr>
              <a:t>Ideas are expressed effectively, using </a:t>
            </a:r>
            <a:r>
              <a:rPr lang="en-US" sz="1000" b="1" i="1" dirty="0">
                <a:solidFill>
                  <a:prstClr val="black"/>
                </a:solidFill>
                <a:ea typeface="Calibri"/>
                <a:cs typeface="Times New Roman"/>
              </a:rPr>
              <a:t>precise language that is appropriate for </a:t>
            </a:r>
            <a:r>
              <a:rPr lang="en-US" sz="1000" b="1" i="1" dirty="0" smtClean="0">
                <a:solidFill>
                  <a:prstClr val="black"/>
                </a:solidFill>
                <a:ea typeface="Calibri"/>
                <a:cs typeface="Times New Roman"/>
              </a:rPr>
              <a:t>the </a:t>
            </a:r>
            <a:r>
              <a:rPr lang="en-US" sz="1000" b="1" i="1" dirty="0">
                <a:solidFill>
                  <a:prstClr val="black"/>
                </a:solidFill>
                <a:ea typeface="Calibri"/>
                <a:cs typeface="Times New Roman"/>
              </a:rPr>
              <a:t>audience and </a:t>
            </a:r>
            <a:r>
              <a:rPr lang="en-US" sz="1000" b="1" i="1" dirty="0" smtClean="0">
                <a:solidFill>
                  <a:prstClr val="black"/>
                </a:solidFill>
                <a:ea typeface="Calibri"/>
                <a:cs typeface="Times New Roman"/>
              </a:rPr>
              <a:t>purpose.</a:t>
            </a:r>
            <a:endParaRPr lang="en-US" sz="1000" b="1" i="1" dirty="0">
              <a:solidFill>
                <a:prstClr val="black"/>
              </a:solidFill>
              <a:ea typeface="Calibri"/>
              <a:cs typeface="Times New Roman"/>
            </a:endParaRPr>
          </a:p>
        </p:txBody>
      </p:sp>
      <p:sp>
        <p:nvSpPr>
          <p:cNvPr id="10" name="Rectangle 9"/>
          <p:cNvSpPr/>
          <p:nvPr/>
        </p:nvSpPr>
        <p:spPr>
          <a:xfrm>
            <a:off x="332702" y="4036368"/>
            <a:ext cx="5405088" cy="230832"/>
          </a:xfrm>
          <a:prstGeom prst="rect">
            <a:avLst/>
          </a:prstGeom>
          <a:solidFill>
            <a:schemeClr val="bg2"/>
          </a:solidFill>
          <a:ln w="9525">
            <a:solidFill>
              <a:schemeClr val="tx1"/>
            </a:solidFill>
          </a:ln>
        </p:spPr>
        <p:txBody>
          <a:bodyPr wrap="square">
            <a:spAutoFit/>
          </a:bodyPr>
          <a:lstStyle/>
          <a:p>
            <a:pPr lvl="0">
              <a:defRPr/>
            </a:pPr>
            <a:r>
              <a:rPr lang="en-US" sz="900" b="1" i="1" dirty="0">
                <a:solidFill>
                  <a:prstClr val="black"/>
                </a:solidFill>
                <a:ea typeface="Calibri"/>
                <a:cs typeface="Times New Roman"/>
              </a:rPr>
              <a:t>E</a:t>
            </a:r>
            <a:r>
              <a:rPr lang="en-US" sz="900" b="1" i="1" dirty="0" smtClean="0">
                <a:solidFill>
                  <a:prstClr val="black"/>
                </a:solidFill>
                <a:ea typeface="Calibri"/>
                <a:cs typeface="Times New Roman"/>
              </a:rPr>
              <a:t>vidence is provided from </a:t>
            </a:r>
            <a:r>
              <a:rPr lang="en-US" sz="900" b="1" i="1" dirty="0">
                <a:solidFill>
                  <a:prstClr val="black"/>
                </a:solidFill>
                <a:ea typeface="Calibri"/>
                <a:cs typeface="Times New Roman"/>
              </a:rPr>
              <a:t>sources about </a:t>
            </a:r>
            <a:r>
              <a:rPr lang="en-US" sz="900" b="1" i="1" dirty="0" smtClean="0">
                <a:solidFill>
                  <a:prstClr val="black"/>
                </a:solidFill>
                <a:ea typeface="Calibri"/>
                <a:cs typeface="Times New Roman"/>
              </a:rPr>
              <a:t>the writer’s </a:t>
            </a:r>
            <a:r>
              <a:rPr lang="en-US" sz="900" b="1" i="1" dirty="0">
                <a:solidFill>
                  <a:prstClr val="black"/>
                </a:solidFill>
                <a:ea typeface="Calibri"/>
                <a:cs typeface="Times New Roman"/>
              </a:rPr>
              <a:t>opinions and </a:t>
            </a:r>
            <a:r>
              <a:rPr lang="en-US" sz="900" b="1" i="1" dirty="0" smtClean="0">
                <a:solidFill>
                  <a:prstClr val="black"/>
                </a:solidFill>
                <a:ea typeface="Calibri"/>
                <a:cs typeface="Times New Roman"/>
              </a:rPr>
              <a:t>elaborated </a:t>
            </a:r>
            <a:r>
              <a:rPr lang="en-US" sz="900" b="1" i="1" dirty="0">
                <a:solidFill>
                  <a:prstClr val="black"/>
                </a:solidFill>
                <a:ea typeface="Calibri"/>
                <a:cs typeface="Times New Roman"/>
              </a:rPr>
              <a:t>with specific </a:t>
            </a:r>
            <a:r>
              <a:rPr lang="en-US" sz="900" b="1" i="1" dirty="0" smtClean="0">
                <a:solidFill>
                  <a:prstClr val="black"/>
                </a:solidFill>
                <a:ea typeface="Calibri"/>
                <a:cs typeface="Times New Roman"/>
              </a:rPr>
              <a:t>information.</a:t>
            </a:r>
            <a:endParaRPr lang="en-US" sz="900" b="1" i="1" dirty="0">
              <a:solidFill>
                <a:prstClr val="black"/>
              </a:solidFill>
              <a:ea typeface="Calibri"/>
              <a:cs typeface="Times New Roman"/>
            </a:endParaRPr>
          </a:p>
        </p:txBody>
      </p:sp>
      <p:sp>
        <p:nvSpPr>
          <p:cNvPr id="12" name="Rectangle 11"/>
          <p:cNvSpPr/>
          <p:nvPr/>
        </p:nvSpPr>
        <p:spPr>
          <a:xfrm>
            <a:off x="228600" y="76200"/>
            <a:ext cx="3886200" cy="304699"/>
          </a:xfrm>
          <a:prstGeom prst="rect">
            <a:avLst/>
          </a:prstGeom>
        </p:spPr>
        <p:txBody>
          <a:bodyPr>
            <a:spAutoFit/>
          </a:bodyPr>
          <a:lstStyle/>
          <a:p>
            <a:pPr>
              <a:lnSpc>
                <a:spcPct val="115000"/>
              </a:lnSpc>
            </a:pPr>
            <a:r>
              <a:rPr lang="en-US" sz="1200" b="1" i="1" dirty="0">
                <a:ea typeface="Calibri"/>
                <a:cs typeface="Times New Roman"/>
              </a:rPr>
              <a:t>Student </a:t>
            </a:r>
            <a:r>
              <a:rPr lang="en-US" sz="1200" b="1" i="1" dirty="0" smtClean="0">
                <a:ea typeface="Calibri"/>
                <a:cs typeface="Times New Roman"/>
              </a:rPr>
              <a:t>Opinion Performance Task Exemplar </a:t>
            </a:r>
            <a:r>
              <a:rPr lang="en-US" sz="1200" b="1" i="1" dirty="0">
                <a:ea typeface="Calibri"/>
                <a:cs typeface="Times New Roman"/>
              </a:rPr>
              <a:t>Example: </a:t>
            </a:r>
          </a:p>
        </p:txBody>
      </p:sp>
    </p:spTree>
    <p:extLst>
      <p:ext uri="{BB962C8B-B14F-4D97-AF65-F5344CB8AC3E}">
        <p14:creationId xmlns:p14="http://schemas.microsoft.com/office/powerpoint/2010/main" val="344417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8800710"/>
              </p:ext>
            </p:extLst>
          </p:nvPr>
        </p:nvGraphicFramePr>
        <p:xfrm>
          <a:off x="123818" y="405111"/>
          <a:ext cx="7513321" cy="9204750"/>
        </p:xfrm>
        <a:graphic>
          <a:graphicData uri="http://schemas.openxmlformats.org/drawingml/2006/table">
            <a:tbl>
              <a:tblPr/>
              <a:tblGrid>
                <a:gridCol w="677841"/>
                <a:gridCol w="1079589"/>
                <a:gridCol w="1696497"/>
                <a:gridCol w="1465157"/>
                <a:gridCol w="1310930"/>
                <a:gridCol w="1283307"/>
              </a:tblGrid>
              <a:tr h="389134">
                <a:tc rowSpan="2">
                  <a:txBody>
                    <a:bodyPr/>
                    <a:lstStyle/>
                    <a:p>
                      <a:pPr marL="0" marR="0" algn="ctr">
                        <a:lnSpc>
                          <a:spcPct val="115000"/>
                        </a:lnSpc>
                        <a:spcBef>
                          <a:spcPts val="0"/>
                        </a:spcBef>
                        <a:spcAft>
                          <a:spcPts val="0"/>
                        </a:spcAft>
                      </a:pPr>
                      <a:r>
                        <a:rPr lang="en-US" sz="1200" b="1" dirty="0">
                          <a:solidFill>
                            <a:srgbClr val="000000"/>
                          </a:solidFill>
                          <a:latin typeface="+mn-lt"/>
                          <a:ea typeface="Times New Roman"/>
                          <a:cs typeface="Times New Roman"/>
                        </a:rPr>
                        <a:t>Score</a:t>
                      </a:r>
                      <a:endParaRPr lang="en-US" sz="1200" dirty="0">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en-US" sz="1100" b="1" dirty="0" smtClean="0">
                          <a:solidFill>
                            <a:srgbClr val="000000"/>
                          </a:solidFill>
                          <a:effectLst>
                            <a:outerShdw blurRad="38100" dist="38100" dir="2700000" algn="tl">
                              <a:srgbClr val="000000">
                                <a:alpha val="43137"/>
                              </a:srgbClr>
                            </a:outerShdw>
                          </a:effectLst>
                          <a:latin typeface="+mn-lt"/>
                          <a:ea typeface="Times New Roman"/>
                          <a:cs typeface="Times New Roman"/>
                        </a:rPr>
                        <a:t>Statement of Purpose/Focus and Organization</a:t>
                      </a:r>
                      <a:endParaRPr lang="en-US" sz="11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b="1" dirty="0">
                          <a:solidFill>
                            <a:srgbClr val="000000"/>
                          </a:solidFill>
                          <a:effectLst>
                            <a:outerShdw blurRad="38100" dist="38100" dir="2700000" algn="tl">
                              <a:srgbClr val="000000">
                                <a:alpha val="43137"/>
                              </a:srgbClr>
                            </a:outerShdw>
                          </a:effectLst>
                          <a:latin typeface="+mn-lt"/>
                          <a:ea typeface="Times New Roman"/>
                          <a:cs typeface="Times New Roman"/>
                        </a:rPr>
                        <a:t>Development: Language and Elaboration of Evidence</a:t>
                      </a:r>
                      <a:endParaRPr lang="en-US" sz="11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1300" b="1" dirty="0">
                          <a:solidFill>
                            <a:srgbClr val="000000"/>
                          </a:solidFill>
                          <a:effectLst>
                            <a:outerShdw blurRad="38100" dist="38100" dir="2700000" algn="tl">
                              <a:srgbClr val="000000">
                                <a:alpha val="43137"/>
                              </a:srgbClr>
                            </a:outerShdw>
                          </a:effectLst>
                          <a:latin typeface="+mn-lt"/>
                          <a:ea typeface="Times New Roman"/>
                          <a:cs typeface="Times New Roman"/>
                        </a:rPr>
                        <a:t>Conventions</a:t>
                      </a:r>
                      <a:endParaRPr lang="en-US" sz="13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462686">
                <a:tc vMerge="1">
                  <a:txBody>
                    <a:bodyPr/>
                    <a:lstStyle/>
                    <a:p>
                      <a:endParaRPr lang="en-US"/>
                    </a:p>
                  </a:txBody>
                  <a:tcPr/>
                </a:tc>
                <a:tc>
                  <a:txBody>
                    <a:bodyPr/>
                    <a:lstStyle/>
                    <a:p>
                      <a:pPr marL="0" marR="0" algn="ctr">
                        <a:lnSpc>
                          <a:spcPct val="115000"/>
                        </a:lnSpc>
                        <a:spcBef>
                          <a:spcPts val="0"/>
                        </a:spcBef>
                        <a:spcAft>
                          <a:spcPts val="0"/>
                        </a:spcAft>
                      </a:pPr>
                      <a:r>
                        <a:rPr lang="en-US" sz="1200" b="1" dirty="0" smtClean="0">
                          <a:solidFill>
                            <a:srgbClr val="000000"/>
                          </a:solidFill>
                          <a:effectLst>
                            <a:outerShdw blurRad="38100" dist="38100" dir="2700000" algn="tl">
                              <a:srgbClr val="000000">
                                <a:alpha val="43137"/>
                              </a:srgbClr>
                            </a:outerShdw>
                          </a:effectLst>
                          <a:latin typeface="+mn-lt"/>
                          <a:ea typeface="Times New Roman"/>
                          <a:cs typeface="Times New Roman"/>
                        </a:rPr>
                        <a:t>Statement of Purpose/Focus   </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Organization</a:t>
                      </a:r>
                      <a:endParaRPr lang="en-US" sz="1200" b="1" dirty="0">
                        <a:effectLst>
                          <a:outerShdw blurRad="38100" dist="38100" dir="2700000" algn="tl">
                            <a:srgbClr val="000000">
                              <a:alpha val="43137"/>
                            </a:srgbClr>
                          </a:outerShdw>
                        </a:effectLst>
                        <a:latin typeface="+mn-lt"/>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200" b="1" dirty="0">
                          <a:solidFill>
                            <a:srgbClr val="000000"/>
                          </a:solidFill>
                          <a:effectLst>
                            <a:outerShdw blurRad="38100" dist="38100" dir="2700000" algn="tl">
                              <a:srgbClr val="000000">
                                <a:alpha val="43137"/>
                              </a:srgbClr>
                            </a:outerShdw>
                          </a:effectLst>
                          <a:latin typeface="+mn-lt"/>
                          <a:ea typeface="Times New Roman"/>
                          <a:cs typeface="Times New Roman"/>
                        </a:rPr>
                        <a:t>Elaboration of Evidence</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a:txBody>
                    <a:bodyPr/>
                    <a:lstStyle/>
                    <a:p>
                      <a:pPr marL="0" marR="0" algn="ctr">
                        <a:lnSpc>
                          <a:spcPct val="115000"/>
                        </a:lnSpc>
                        <a:spcBef>
                          <a:spcPts val="0"/>
                        </a:spcBef>
                        <a:spcAft>
                          <a:spcPts val="0"/>
                        </a:spcAft>
                      </a:pPr>
                      <a:r>
                        <a:rPr lang="en-US" sz="1200" b="1" dirty="0">
                          <a:solidFill>
                            <a:srgbClr val="000000"/>
                          </a:solidFill>
                          <a:effectLst>
                            <a:outerShdw blurRad="38100" dist="38100" dir="2700000" algn="tl">
                              <a:srgbClr val="000000">
                                <a:alpha val="43137"/>
                              </a:srgbClr>
                            </a:outerShdw>
                          </a:effectLst>
                          <a:latin typeface="+mn-lt"/>
                          <a:ea typeface="Times New Roman"/>
                          <a:cs typeface="Times New Roman"/>
                        </a:rPr>
                        <a:t>Language and Vocabulary</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vMerge="1">
                  <a:txBody>
                    <a:bodyPr/>
                    <a:lstStyle/>
                    <a:p>
                      <a:endParaRPr lang="en-US"/>
                    </a:p>
                  </a:txBody>
                  <a:tcPr/>
                </a:tc>
              </a:tr>
              <a:tr h="2045646">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15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fully sustained and consistently and purposefully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clearly stated, focused, and strongly maintained </a:t>
                      </a:r>
                    </a:p>
                    <a:p>
                      <a:pPr marL="119063" indent="-119063">
                        <a:buFont typeface="Arial" pitchFamily="34" charset="0"/>
                        <a:buChar char="•"/>
                      </a:pPr>
                      <a:r>
                        <a:rPr lang="en-US" sz="900" kern="1200" baseline="0" dirty="0" smtClean="0">
                          <a:solidFill>
                            <a:schemeClr val="tx1"/>
                          </a:solidFill>
                          <a:latin typeface="+mn-lt"/>
                          <a:ea typeface="+mn-ea"/>
                          <a:cs typeface="+mn-cs"/>
                        </a:rPr>
                        <a:t>opinion is communicated clearly within the context </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 clear and effective organizational structure creating unity and completeness: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a:t>
                      </a:r>
                      <a:r>
                        <a:rPr lang="en-US" sz="900" b="0" i="0" u="none" strike="noStrike" dirty="0">
                          <a:solidFill>
                            <a:srgbClr val="000000"/>
                          </a:solidFill>
                          <a:latin typeface="+mn-lt"/>
                        </a:rPr>
                        <a:t>, consistent use of a variety of transitional strategies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logical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introduction and conclusion for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thorough and convincing support/evidence for the writer’s opinion that includes the effective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evidence from sources is smoothly integrated, comprehensive, and relevant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use of a variety of elaborative techniques</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clearly and effectively expresses ideas, using precise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1000" b="0" i="0" u="none" strike="noStrike" dirty="0" smtClean="0">
                          <a:solidFill>
                            <a:srgbClr val="000000"/>
                          </a:solidFill>
                          <a:latin typeface="+mn-lt"/>
                        </a:rPr>
                        <a:t>use </a:t>
                      </a:r>
                      <a:r>
                        <a:rPr lang="en-US" sz="1000" b="0" i="0" u="none" strike="noStrike" dirty="0">
                          <a:solidFill>
                            <a:srgbClr val="000000"/>
                          </a:solidFill>
                          <a:latin typeface="+mn-lt"/>
                        </a:rPr>
                        <a:t>of academic and domain-specific vocabulary is clearly appropriate for the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buFont typeface="Arial" pitchFamily="34" charset="0"/>
                        <a:buNone/>
                      </a:pPr>
                      <a:r>
                        <a:rPr lang="en-US" sz="1000" b="0" i="0" u="none" strike="noStrike" dirty="0">
                          <a:solidFill>
                            <a:srgbClr val="000000"/>
                          </a:solidFill>
                          <a:latin typeface="+mn-lt"/>
                        </a:rPr>
                        <a:t>The response demonstrates a strong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a:t>
                      </a:r>
                      <a:r>
                        <a:rPr lang="en-US" sz="900" b="0" i="0" u="none" strike="noStrike" dirty="0">
                          <a:solidFill>
                            <a:srgbClr val="000000"/>
                          </a:solidFill>
                          <a:latin typeface="+mn-lt"/>
                        </a:rPr>
                        <a:t>, if any, errors in usage and sentence formation </a:t>
                      </a:r>
                      <a:r>
                        <a:rPr lang="en-US" sz="900" b="0" i="0" u="none" strike="noStrike" dirty="0" smtClean="0">
                          <a:solidFill>
                            <a:srgbClr val="000000"/>
                          </a:solidFill>
                          <a:latin typeface="+mn-lt"/>
                        </a:rPr>
                        <a:t>e</a:t>
                      </a: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and consistent use of punctuation, capitalization, and spelling</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2031423">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3</a:t>
                      </a:r>
                    </a:p>
                    <a:p>
                      <a:pPr marL="0" marR="0" algn="ctr">
                        <a:lnSpc>
                          <a:spcPct val="115000"/>
                        </a:lnSpc>
                        <a:spcBef>
                          <a:spcPts val="0"/>
                        </a:spcBef>
                        <a:spcAft>
                          <a:spcPts val="0"/>
                        </a:spcAft>
                      </a:pPr>
                      <a:r>
                        <a:rPr lang="en-US" sz="1000" b="1" dirty="0" smtClean="0">
                          <a:solidFill>
                            <a:srgbClr val="000000"/>
                          </a:solidFill>
                          <a:effectLst>
                            <a:outerShdw blurRad="38100" dist="38100" dir="2700000" algn="tl">
                              <a:srgbClr val="000000">
                                <a:alpha val="43137"/>
                              </a:srgbClr>
                            </a:outerShdw>
                          </a:effectLst>
                          <a:latin typeface="+mn-lt"/>
                          <a:ea typeface="Calibri"/>
                          <a:cs typeface="Times New Roman"/>
                        </a:rPr>
                        <a:t>Proficient</a:t>
                      </a:r>
                      <a:endParaRPr lang="en-US" sz="10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adequately sustained and generally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 and for the most part maintained, though some loosely related material may be present </a:t>
                      </a:r>
                    </a:p>
                    <a:p>
                      <a:pPr marL="119063" indent="-119063">
                        <a:buFont typeface="Arial" pitchFamily="34" charset="0"/>
                        <a:buChar char="•"/>
                      </a:pPr>
                      <a:r>
                        <a:rPr lang="en-US" sz="900" kern="1200" baseline="0" dirty="0" smtClean="0">
                          <a:solidFill>
                            <a:schemeClr val="tx1"/>
                          </a:solidFill>
                          <a:latin typeface="+mn-lt"/>
                          <a:ea typeface="+mn-ea"/>
                          <a:cs typeface="+mn-cs"/>
                        </a:rPr>
                        <a:t>context provided for the claim is adequate </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an recognizable organizational structure, though there may be minor flaws and some ideas may be loosely connected: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transitional strategies with some </a:t>
                      </a:r>
                      <a:r>
                        <a:rPr lang="en-US" sz="900" b="0" i="0" u="none" strike="noStrike" dirty="0" smtClean="0">
                          <a:solidFill>
                            <a:srgbClr val="000000"/>
                          </a:solidFill>
                          <a:latin typeface="+mn-lt"/>
                        </a:rPr>
                        <a:t>variety</a:t>
                      </a:r>
                    </a:p>
                    <a:p>
                      <a:pPr marL="119063" indent="-119063" algn="l" fontAlgn="t">
                        <a:buFont typeface="Arial" pitchFamily="34" charset="0"/>
                        <a:buChar char="•"/>
                      </a:pPr>
                      <a:r>
                        <a:rPr lang="en-US" sz="900" b="0" i="0" u="none" strike="noStrike" dirty="0" smtClean="0">
                          <a:solidFill>
                            <a:srgbClr val="000000"/>
                          </a:solidFill>
                          <a:latin typeface="+mn-lt"/>
                        </a:rPr>
                        <a:t> </a:t>
                      </a:r>
                      <a:r>
                        <a:rPr lang="en-US" sz="900" b="0" i="0" u="none" strike="noStrike" dirty="0">
                          <a:solidFill>
                            <a:srgbClr val="000000"/>
                          </a:solidFill>
                          <a:latin typeface="+mn-lt"/>
                        </a:rPr>
                        <a:t>adequate progression of ideas from beginning to </a:t>
                      </a:r>
                      <a:r>
                        <a:rPr lang="en-US" sz="900" b="0" i="0" u="none" strike="noStrike" dirty="0" smtClean="0">
                          <a:solidFill>
                            <a:srgbClr val="000000"/>
                          </a:solidFill>
                          <a:latin typeface="+mn-lt"/>
                        </a:rPr>
                        <a:t>end</a:t>
                      </a:r>
                    </a:p>
                    <a:p>
                      <a:pPr marL="119063" indent="-119063" algn="l" fontAlgn="t">
                        <a:buFont typeface="Arial" pitchFamily="34" charset="0"/>
                        <a:buChar char="•"/>
                      </a:pPr>
                      <a:r>
                        <a:rPr lang="en-US" sz="900" b="0" i="0" u="none" strike="noStrike" dirty="0" smtClean="0">
                          <a:solidFill>
                            <a:srgbClr val="000000"/>
                          </a:solidFill>
                          <a:latin typeface="+mn-lt"/>
                        </a:rPr>
                        <a:t> </a:t>
                      </a:r>
                      <a:r>
                        <a:rPr lang="en-US" sz="900" b="0" i="0" u="none" strike="noStrike" dirty="0">
                          <a:solidFill>
                            <a:srgbClr val="000000"/>
                          </a:solidFill>
                          <a:latin typeface="+mn-lt"/>
                        </a:rPr>
                        <a:t>adequate introduction and conclusion</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adequate support/evidence for the writer’s opinion that includes the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some </a:t>
                      </a:r>
                      <a:r>
                        <a:rPr lang="en-US" sz="900" b="0" i="0" u="none" strike="noStrike" dirty="0">
                          <a:solidFill>
                            <a:srgbClr val="000000"/>
                          </a:solidFill>
                          <a:latin typeface="+mn-lt"/>
                        </a:rPr>
                        <a:t>evidence from sources is integrated, though citations may be general or imprecise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some elaborative techniques</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adequately expresses ideas, employing a mix of precise with more general </a:t>
                      </a:r>
                      <a:r>
                        <a:rPr lang="en-US" sz="1000" b="0" i="0" u="none" strike="noStrike" dirty="0" smtClean="0">
                          <a:solidFill>
                            <a:srgbClr val="000000"/>
                          </a:solidFill>
                          <a:latin typeface="+mn-lt"/>
                        </a:rPr>
                        <a:t>language: </a:t>
                      </a: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is generally appropriate for the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demonstrates an adequate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some </a:t>
                      </a:r>
                      <a:r>
                        <a:rPr lang="en-US" sz="900" b="0" i="0" u="none" strike="noStrike" dirty="0">
                          <a:solidFill>
                            <a:srgbClr val="000000"/>
                          </a:solidFill>
                          <a:latin typeface="+mn-lt"/>
                        </a:rPr>
                        <a:t>errors in usage and sentence formation are present, but no systematic pattern of errors is displayed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adequate </a:t>
                      </a:r>
                      <a:r>
                        <a:rPr lang="en-US" sz="900" b="0" i="0" u="none" strike="noStrike" dirty="0">
                          <a:solidFill>
                            <a:srgbClr val="000000"/>
                          </a:solidFill>
                          <a:latin typeface="+mn-lt"/>
                        </a:rPr>
                        <a:t>use of punctuation, capitalization, and spelling</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2322500">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p>
                      <a:pPr marL="0" marR="0" algn="ctr">
                        <a:lnSpc>
                          <a:spcPct val="115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Developing</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is somewhat sustained with some extraneous material or a minor drift in focus: </a:t>
                      </a:r>
                    </a:p>
                    <a:p>
                      <a:pPr marL="119063" indent="-119063">
                        <a:buFont typeface="Arial" pitchFamily="34" charset="0"/>
                        <a:buChar char="•"/>
                      </a:pPr>
                      <a:r>
                        <a:rPr lang="en-US" sz="900" kern="1200" baseline="0" dirty="0" smtClean="0">
                          <a:solidFill>
                            <a:schemeClr val="tx1"/>
                          </a:solidFill>
                          <a:latin typeface="+mn-lt"/>
                          <a:ea typeface="+mn-ea"/>
                          <a:cs typeface="+mn-cs"/>
                        </a:rPr>
                        <a:t>may be clearly focused on the opinion but is insufficiently sustained </a:t>
                      </a:r>
                    </a:p>
                    <a:p>
                      <a:pPr marL="119063" indent="-119063">
                        <a:buFont typeface="Arial" pitchFamily="34" charset="0"/>
                        <a:buChar char="•"/>
                      </a:pPr>
                      <a:r>
                        <a:rPr lang="en-US" sz="900" kern="1200" baseline="0" dirty="0" smtClean="0">
                          <a:solidFill>
                            <a:schemeClr val="tx1"/>
                          </a:solidFill>
                          <a:latin typeface="+mn-lt"/>
                          <a:ea typeface="+mn-ea"/>
                          <a:cs typeface="+mn-cs"/>
                        </a:rPr>
                        <a:t>opinion on the issue may be unclear and unfocused </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an inconsistent organizational structure, and flaws are evident: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inconsistent </a:t>
                      </a:r>
                      <a:r>
                        <a:rPr lang="en-US" sz="900" b="0" i="0" u="none" strike="noStrike" dirty="0">
                          <a:solidFill>
                            <a:srgbClr val="000000"/>
                          </a:solidFill>
                          <a:latin typeface="+mn-lt"/>
                        </a:rPr>
                        <a:t>use of transitional strategies with little variety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uneven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conclusion </a:t>
                      </a:r>
                      <a:r>
                        <a:rPr lang="en-US" sz="900" b="0" i="0" u="none" strike="noStrike" dirty="0">
                          <a:solidFill>
                            <a:srgbClr val="000000"/>
                          </a:solidFill>
                          <a:latin typeface="+mn-lt"/>
                        </a:rPr>
                        <a:t>and introduction, if present, are weak</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uneven, cursory support/evidence for the writer’s opinion that includes partial or uneven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evidence </a:t>
                      </a:r>
                      <a:r>
                        <a:rPr lang="en-US" sz="900" b="0" i="0" u="none" strike="noStrike" dirty="0">
                          <a:solidFill>
                            <a:srgbClr val="000000"/>
                          </a:solidFill>
                          <a:latin typeface="+mn-lt"/>
                        </a:rPr>
                        <a:t>from sources is weakly integrated, and citations, if present, are uneven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weak </a:t>
                      </a:r>
                      <a:r>
                        <a:rPr lang="en-US" sz="900" b="0" i="0" u="none" strike="noStrike" dirty="0">
                          <a:solidFill>
                            <a:srgbClr val="000000"/>
                          </a:solidFill>
                          <a:latin typeface="+mn-lt"/>
                        </a:rPr>
                        <a:t>or uneven use of elaborative techniques</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buFont typeface="Arial" pitchFamily="34" charset="0"/>
                        <a:buNone/>
                      </a:pPr>
                      <a:r>
                        <a:rPr lang="en-US" sz="1000" b="0" i="0" u="none" strike="noStrike" dirty="0">
                          <a:solidFill>
                            <a:srgbClr val="000000"/>
                          </a:solidFill>
                          <a:latin typeface="+mn-lt"/>
                        </a:rPr>
                        <a:t>The response expresses ideas unevenly, using simplistic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that may at times be inappropriate for the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expresses ideas unevenly, using simplistic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domain-specific vocabulary that may at times be inappropriate for the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99603">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1</a:t>
                      </a:r>
                    </a:p>
                    <a:p>
                      <a:pPr marL="0" marR="0" algn="ctr">
                        <a:lnSpc>
                          <a:spcPct val="115000"/>
                        </a:lnSpc>
                        <a:spcBef>
                          <a:spcPts val="0"/>
                        </a:spcBef>
                        <a:spcAft>
                          <a:spcPts val="0"/>
                        </a:spcAft>
                      </a:pPr>
                      <a:r>
                        <a:rPr lang="en-US" sz="1000" b="1" dirty="0" smtClean="0">
                          <a:solidFill>
                            <a:srgbClr val="000000"/>
                          </a:solidFill>
                          <a:effectLst>
                            <a:outerShdw blurRad="38100" dist="38100" dir="2700000" algn="tl">
                              <a:srgbClr val="000000">
                                <a:alpha val="43137"/>
                              </a:srgbClr>
                            </a:outerShdw>
                          </a:effectLst>
                          <a:latin typeface="+mn-lt"/>
                          <a:ea typeface="Calibri"/>
                          <a:cs typeface="Times New Roman"/>
                        </a:rPr>
                        <a:t>Merging</a:t>
                      </a:r>
                      <a:endParaRPr lang="en-US" sz="10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000" kern="1200" baseline="0" dirty="0" smtClean="0">
                          <a:solidFill>
                            <a:schemeClr val="tx1"/>
                          </a:solidFill>
                          <a:latin typeface="+mn-lt"/>
                          <a:ea typeface="+mn-ea"/>
                          <a:cs typeface="+mn-cs"/>
                        </a:rPr>
                        <a:t>The response may be related to the purpose but may offer little or no focus: </a:t>
                      </a:r>
                    </a:p>
                    <a:p>
                      <a:pPr marL="119063" indent="-119063">
                        <a:buFont typeface="Arial" pitchFamily="34" charset="0"/>
                        <a:buChar char="•"/>
                      </a:pPr>
                      <a:r>
                        <a:rPr lang="en-US" sz="900" kern="1200" baseline="0" dirty="0" smtClean="0">
                          <a:solidFill>
                            <a:schemeClr val="tx1"/>
                          </a:solidFill>
                          <a:latin typeface="+mn-lt"/>
                          <a:ea typeface="+mn-ea"/>
                          <a:cs typeface="+mn-cs"/>
                        </a:rPr>
                        <a:t>may be very brief </a:t>
                      </a:r>
                    </a:p>
                    <a:p>
                      <a:pPr marL="119063" indent="-119063">
                        <a:buFont typeface="Arial" pitchFamily="34" charset="0"/>
                        <a:buChar char="•"/>
                      </a:pPr>
                      <a:r>
                        <a:rPr lang="en-US" sz="900" kern="1200" baseline="0" dirty="0" smtClean="0">
                          <a:solidFill>
                            <a:schemeClr val="tx1"/>
                          </a:solidFill>
                          <a:latin typeface="+mn-lt"/>
                          <a:ea typeface="+mn-ea"/>
                          <a:cs typeface="+mn-cs"/>
                        </a:rPr>
                        <a:t>may have a major drift </a:t>
                      </a:r>
                    </a:p>
                    <a:p>
                      <a:pPr marL="119063" indent="-119063">
                        <a:buFont typeface="Arial" pitchFamily="34" charset="0"/>
                        <a:buChar char="•"/>
                      </a:pPr>
                      <a:r>
                        <a:rPr lang="en-US" sz="900" kern="1200" baseline="0" dirty="0" smtClean="0">
                          <a:solidFill>
                            <a:schemeClr val="tx1"/>
                          </a:solidFill>
                          <a:latin typeface="+mn-lt"/>
                          <a:ea typeface="+mn-ea"/>
                          <a:cs typeface="+mn-cs"/>
                        </a:rPr>
                        <a:t>opinion may be confusing or ambiguous </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has little or no discernible organizational structure: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 </a:t>
                      </a:r>
                      <a:r>
                        <a:rPr lang="en-US" sz="900" b="0" i="0" u="none" strike="noStrike" dirty="0">
                          <a:solidFill>
                            <a:srgbClr val="000000"/>
                          </a:solidFill>
                          <a:latin typeface="+mn-lt"/>
                        </a:rPr>
                        <a:t>or no transitional strategies are evident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frequent </a:t>
                      </a:r>
                      <a:r>
                        <a:rPr lang="en-US" sz="900" b="0" i="0" u="none" strike="noStrike" dirty="0">
                          <a:solidFill>
                            <a:srgbClr val="000000"/>
                          </a:solidFill>
                          <a:latin typeface="+mn-lt"/>
                        </a:rPr>
                        <a:t>extraneous ideas may intrude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provides minimal support/evidence for the writer’s opinion that includes little or no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evidence from sources is minimal, absent, in error, or irrelevant</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expression of ideas is vague, lacks clarity, or is confusing: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uses </a:t>
                      </a:r>
                      <a:r>
                        <a:rPr lang="en-US" sz="900" b="0" i="0" u="none" strike="noStrike" dirty="0">
                          <a:solidFill>
                            <a:srgbClr val="000000"/>
                          </a:solidFill>
                          <a:latin typeface="+mn-lt"/>
                        </a:rPr>
                        <a:t>limited language or domain-specific vocabulary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may </a:t>
                      </a:r>
                      <a:r>
                        <a:rPr lang="en-US" sz="900" b="0" i="0" u="none" strike="noStrike" dirty="0">
                          <a:solidFill>
                            <a:srgbClr val="000000"/>
                          </a:solidFill>
                          <a:latin typeface="+mn-lt"/>
                        </a:rPr>
                        <a:t>have little sense of audience and purpose</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t"/>
                      <a:r>
                        <a:rPr lang="en-US" sz="1000" b="0" i="0" u="none" strike="noStrike" dirty="0">
                          <a:solidFill>
                            <a:srgbClr val="000000"/>
                          </a:solidFill>
                          <a:latin typeface="+mn-lt"/>
                        </a:rPr>
                        <a:t>The response demonstrates a lack of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errors </a:t>
                      </a:r>
                      <a:r>
                        <a:rPr lang="en-US" sz="900" b="0" i="0" u="none" strike="noStrike" dirty="0">
                          <a:solidFill>
                            <a:srgbClr val="000000"/>
                          </a:solidFill>
                          <a:latin typeface="+mn-lt"/>
                        </a:rPr>
                        <a:t>are frequent and severe and meaning is often obscured</a:t>
                      </a:r>
                    </a:p>
                  </a:txBody>
                  <a:tcPr marL="92536" marR="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353758">
                <a:tc>
                  <a:txBody>
                    <a:bodyPr/>
                    <a:lstStyle/>
                    <a:p>
                      <a:pPr marL="0" marR="0" algn="ctr">
                        <a:lnSpc>
                          <a:spcPct val="115000"/>
                        </a:lnSpc>
                        <a:spcBef>
                          <a:spcPts val="0"/>
                        </a:spcBef>
                        <a:spcAft>
                          <a:spcPts val="0"/>
                        </a:spcAft>
                      </a:pPr>
                      <a:r>
                        <a:rPr lang="en-US" sz="2000" b="1" dirty="0">
                          <a:solidFill>
                            <a:srgbClr val="000000"/>
                          </a:solidFill>
                          <a:effectLst>
                            <a:outerShdw blurRad="38100" dist="38100" dir="2700000" algn="tl">
                              <a:srgbClr val="000000">
                                <a:alpha val="43137"/>
                              </a:srgbClr>
                            </a:outerShdw>
                          </a:effectLst>
                          <a:latin typeface="+mn-lt"/>
                          <a:ea typeface="Times New Roman"/>
                          <a:cs typeface="Times New Roman"/>
                        </a:rPr>
                        <a:t>0</a:t>
                      </a:r>
                      <a:endParaRPr lang="en-US" sz="20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n-US" sz="1000" b="0" i="0" u="none" strike="noStrike" dirty="0">
                          <a:solidFill>
                            <a:srgbClr val="000000"/>
                          </a:solidFill>
                          <a:latin typeface="+mn-lt"/>
                        </a:rPr>
                        <a:t>A response gets no credit if it provides no evidence of the ability to [fill in with key language from the intended target].</a:t>
                      </a:r>
                    </a:p>
                  </a:txBody>
                  <a:tcPr marL="92536" marR="10516" marT="979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184751" y="30441"/>
            <a:ext cx="5891151" cy="346227"/>
          </a:xfrm>
          <a:prstGeom prst="rect">
            <a:avLst/>
          </a:prstGeom>
        </p:spPr>
        <p:txBody>
          <a:bodyPr wrap="square" lIns="96898" tIns="48449" rIns="96898" bIns="48449">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1600" b="1" dirty="0">
                <a:effectLst>
                  <a:outerShdw blurRad="38100" dist="38100" dir="2700000" algn="tl">
                    <a:srgbClr val="000000">
                      <a:alpha val="43137"/>
                    </a:srgbClr>
                  </a:outerShdw>
                </a:effectLst>
              </a:rPr>
              <a:t> Grades 3 - 5: Generic 4-Point Opinion Writing Rubric </a:t>
            </a:r>
            <a:endParaRPr lang="en-US" sz="1600" dirty="0">
              <a:effectLst>
                <a:outerShdw blurRad="38100" dist="38100" dir="2700000" algn="tl">
                  <a:srgbClr val="000000">
                    <a:alpha val="43137"/>
                  </a:srgbClr>
                </a:outerShdw>
              </a:effectLst>
            </a:endParaRPr>
          </a:p>
        </p:txBody>
      </p:sp>
      <p:sp>
        <p:nvSpPr>
          <p:cNvPr id="5" name="Rectangle 4"/>
          <p:cNvSpPr/>
          <p:nvPr/>
        </p:nvSpPr>
        <p:spPr>
          <a:xfrm>
            <a:off x="369502" y="9581610"/>
            <a:ext cx="7402898" cy="232965"/>
          </a:xfrm>
          <a:prstGeom prst="rect">
            <a:avLst/>
          </a:prstGeom>
        </p:spPr>
        <p:txBody>
          <a:bodyPr wrap="square" lIns="92391" tIns="46195" rIns="92391" bIns="46195">
            <a:spAutoFit/>
          </a:bodyPr>
          <a:lstStyle/>
          <a:p>
            <a:r>
              <a:rPr lang="en-US" sz="900" b="1" dirty="0"/>
              <a:t>Working Drafts of ELA rubrics for assessing CCSS writing standards --- © (2010) Karin Hess, National Center for Assessment [khess@nciea.org</a:t>
            </a:r>
            <a:endParaRPr lang="en-US" sz="900" dirty="0"/>
          </a:p>
        </p:txBody>
      </p:sp>
      <p:sp>
        <p:nvSpPr>
          <p:cNvPr id="3" name="Slide Number Placeholder 2"/>
          <p:cNvSpPr>
            <a:spLocks noGrp="1"/>
          </p:cNvSpPr>
          <p:nvPr>
            <p:ph type="sldNum" sz="quarter" idx="12"/>
          </p:nvPr>
        </p:nvSpPr>
        <p:spPr/>
        <p:txBody>
          <a:bodyPr/>
          <a:lstStyle/>
          <a:p>
            <a:fld id="{6E8A0ECE-C9E2-4B32-8A0E-7D248228F9D1}" type="slidenum">
              <a:rPr lang="en-US" smtClean="0"/>
              <a:pPr/>
              <a:t>12</a:t>
            </a:fld>
            <a:endParaRPr lang="en-US" dirty="0"/>
          </a:p>
        </p:txBody>
      </p:sp>
    </p:spTree>
    <p:extLst>
      <p:ext uri="{BB962C8B-B14F-4D97-AF65-F5344CB8AC3E}">
        <p14:creationId xmlns:p14="http://schemas.microsoft.com/office/powerpoint/2010/main" val="2451798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184752" y="496415"/>
          <a:ext cx="7402899" cy="5834419"/>
        </p:xfrm>
        <a:graphic>
          <a:graphicData uri="http://schemas.openxmlformats.org/drawingml/2006/table">
            <a:tbl>
              <a:tblPr/>
              <a:tblGrid>
                <a:gridCol w="2017429"/>
                <a:gridCol w="777241"/>
                <a:gridCol w="453391"/>
                <a:gridCol w="453391"/>
                <a:gridCol w="336480"/>
                <a:gridCol w="3364967"/>
              </a:tblGrid>
              <a:tr h="649984">
                <a:tc rowSpan="2">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Times New Roman"/>
                        </a:rPr>
                        <a:t>Receptive modalities*:</a:t>
                      </a:r>
                      <a:r>
                        <a:rPr lang="en-US" sz="1000" kern="1200" dirty="0">
                          <a:solidFill>
                            <a:srgbClr val="7F7F7F"/>
                          </a:solidFill>
                          <a:effectLst/>
                          <a:latin typeface="Calibri"/>
                          <a:ea typeface="Calibri"/>
                          <a:cs typeface="Times New Roman"/>
                        </a:rPr>
                        <a:t>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000" kern="1200" dirty="0">
                          <a:solidFill>
                            <a:srgbClr val="7F7F7F"/>
                          </a:solidFill>
                          <a:effectLst/>
                          <a:latin typeface="Calibri"/>
                          <a:ea typeface="Calibri"/>
                          <a:cs typeface="Times New Roman"/>
                        </a:rPr>
                        <a:t>Listening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&amp; reading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1000" b="1" kern="1200" dirty="0">
                          <a:solidFill>
                            <a:srgbClr val="7F7F7F"/>
                          </a:solidFill>
                          <a:effectLst/>
                          <a:latin typeface="Calibri"/>
                          <a:ea typeface="Times New Roman"/>
                          <a:cs typeface="Times New Roman"/>
                        </a:rPr>
                        <a:t>1</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construct meaning </a:t>
                      </a:r>
                      <a:r>
                        <a:rPr lang="en-US" sz="1000" kern="1200" dirty="0">
                          <a:solidFill>
                            <a:srgbClr val="7F7F7F"/>
                          </a:solidFill>
                          <a:effectLst/>
                          <a:latin typeface="Calibri"/>
                          <a:ea typeface="Calibri"/>
                          <a:cs typeface="GillSansMT"/>
                        </a:rPr>
                        <a:t>from oral presentations and literary and informational text through grade-appropriate listening, reading, and viewing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79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dirty="0">
                          <a:solidFill>
                            <a:srgbClr val="7F7F7F"/>
                          </a:solidFill>
                          <a:effectLst/>
                          <a:latin typeface="Calibri"/>
                          <a:ea typeface="Calibri"/>
                          <a:cs typeface="Times New Roman"/>
                        </a:rPr>
                        <a:t>8</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determine the meaning</a:t>
                      </a:r>
                      <a:r>
                        <a:rPr lang="en-US" sz="1000" kern="1200" dirty="0">
                          <a:solidFill>
                            <a:srgbClr val="7F7F7F"/>
                          </a:solidFill>
                          <a:effectLst/>
                          <a:latin typeface="Calibri"/>
                          <a:ea typeface="Calibri"/>
                          <a:cs typeface="GillSansMT"/>
                        </a:rPr>
                        <a:t> of words and phrases in oral presentations and literary and informational text</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14858">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2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GillSansMT"/>
                        </a:rPr>
                        <a:t>3</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dirty="0">
                          <a:effectLst/>
                          <a:latin typeface="Calibri"/>
                          <a:ea typeface="Calibri"/>
                          <a:cs typeface="GillSansMT"/>
                        </a:rPr>
                        <a:t>construct grade-appropriate oral and written claims and support them with reasoning and evidence</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adapt language choices to purpose, task, and audience when speaking and writing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2795">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5</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6</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184752" y="6282623"/>
          <a:ext cx="7402898" cy="2594379"/>
        </p:xfrm>
        <a:graphic>
          <a:graphicData uri="http://schemas.openxmlformats.org/drawingml/2006/table">
            <a:tbl>
              <a:tblPr firstRow="1" firstCol="1" bandRow="1"/>
              <a:tblGrid>
                <a:gridCol w="925363"/>
                <a:gridCol w="993907"/>
                <a:gridCol w="891088"/>
                <a:gridCol w="879051"/>
                <a:gridCol w="1091631"/>
                <a:gridCol w="1233816"/>
                <a:gridCol w="1388042"/>
              </a:tblGrid>
              <a:tr h="612611">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grades 4-5 can . . . </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69">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3</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4</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91912">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a:solidFill>
                            <a:srgbClr val="000000"/>
                          </a:solidFill>
                          <a:effectLst/>
                          <a:latin typeface="Calibri"/>
                          <a:ea typeface="Times New Roman"/>
                          <a:cs typeface="Times New Roman"/>
                        </a:rPr>
                        <a:t>…construct a simple claim about a familiar topic, and give a reason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a:solidFill>
                            <a:srgbClr val="000000"/>
                          </a:solidFill>
                          <a:effectLst/>
                          <a:latin typeface="Calibri"/>
                          <a:ea typeface="Times New Roman"/>
                          <a:cs typeface="Times New Roman"/>
                        </a:rPr>
                        <a:t>…construct a claim about familiar topics, introducing the topic and providing a few reasons or facts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several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logically ordered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84751" y="8867810"/>
            <a:ext cx="7480011" cy="1016624"/>
          </a:xfrm>
          <a:prstGeom prst="rect">
            <a:avLst/>
          </a:prstGeom>
          <a:solidFill>
            <a:schemeClr val="bg1"/>
          </a:solidFill>
        </p:spPr>
        <p:txBody>
          <a:bodyPr wrap="square" lIns="92392" tIns="46196" rIns="92392" bIns="46196">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07637" y="132329"/>
            <a:ext cx="7402897" cy="401071"/>
          </a:xfrm>
          <a:prstGeom prst="rect">
            <a:avLst/>
          </a:prstGeom>
        </p:spPr>
        <p:txBody>
          <a:bodyPr wrap="square" lIns="92392" tIns="46196" rIns="92392" bIns="46196">
            <a:spAutoFit/>
          </a:bodyPr>
          <a:lstStyle/>
          <a:p>
            <a:pPr algn="ctr"/>
            <a:r>
              <a:rPr lang="en-US" b="1" i="1" dirty="0"/>
              <a:t>ELP </a:t>
            </a:r>
            <a:r>
              <a:rPr lang="en-US" b="1" i="1" dirty="0" smtClean="0"/>
              <a:t>4</a:t>
            </a:r>
            <a:r>
              <a:rPr lang="en-US" b="1" i="1" baseline="30000" dirty="0" smtClean="0"/>
              <a:t>th</a:t>
            </a:r>
            <a:r>
              <a:rPr lang="en-US" b="1" i="1" dirty="0" smtClean="0"/>
              <a:t> – 5</a:t>
            </a:r>
            <a:r>
              <a:rPr lang="en-US" b="1" i="1" baseline="30000" dirty="0" smtClean="0"/>
              <a:t>th</a:t>
            </a:r>
            <a:r>
              <a:rPr lang="en-US" b="1" i="1" dirty="0" smtClean="0"/>
              <a:t> Grade Band Standards </a:t>
            </a:r>
            <a:r>
              <a:rPr lang="en-US" b="1" i="1" dirty="0"/>
              <a:t>Organized by </a:t>
            </a:r>
            <a:r>
              <a:rPr lang="en-US" b="1" i="1" dirty="0" smtClean="0"/>
              <a:t>Modality</a:t>
            </a:r>
          </a:p>
        </p:txBody>
      </p:sp>
      <p:sp>
        <p:nvSpPr>
          <p:cNvPr id="6" name="TextBox 5"/>
          <p:cNvSpPr txBox="1"/>
          <p:nvPr/>
        </p:nvSpPr>
        <p:spPr>
          <a:xfrm>
            <a:off x="3950052" y="9831418"/>
            <a:ext cx="3822348" cy="221492"/>
          </a:xfrm>
          <a:prstGeom prst="rect">
            <a:avLst/>
          </a:prstGeom>
          <a:noFill/>
        </p:spPr>
        <p:txBody>
          <a:bodyPr wrap="square" lIns="96908" tIns="48454" rIns="96908" bIns="48454" rtlCol="0">
            <a:spAutoFit/>
          </a:bodyPr>
          <a:lstStyle/>
          <a:p>
            <a:r>
              <a:rPr lang="en-US" sz="800" b="1" i="1" dirty="0"/>
              <a:t>Oregon ELP Standards Aligned with Performance Task, 2014; Arcema Tovar</a:t>
            </a:r>
          </a:p>
        </p:txBody>
      </p:sp>
    </p:spTree>
    <p:extLst>
      <p:ext uri="{BB962C8B-B14F-4D97-AF65-F5344CB8AC3E}">
        <p14:creationId xmlns:p14="http://schemas.microsoft.com/office/powerpoint/2010/main" val="3939305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03208298"/>
              </p:ext>
            </p:extLst>
          </p:nvPr>
        </p:nvGraphicFramePr>
        <p:xfrm>
          <a:off x="261863" y="90782"/>
          <a:ext cx="7325784" cy="9811290"/>
        </p:xfrm>
        <a:graphic>
          <a:graphicData uri="http://schemas.openxmlformats.org/drawingml/2006/table">
            <a:tbl>
              <a:tblPr/>
              <a:tblGrid>
                <a:gridCol w="385570"/>
                <a:gridCol w="483655"/>
                <a:gridCol w="2799189"/>
                <a:gridCol w="913422"/>
                <a:gridCol w="913422"/>
                <a:gridCol w="828709"/>
                <a:gridCol w="559839"/>
                <a:gridCol w="441978"/>
              </a:tblGrid>
              <a:tr h="240075">
                <a:tc gridSpan="8">
                  <a:txBody>
                    <a:bodyPr/>
                    <a:lstStyle/>
                    <a:p>
                      <a:pPr algn="l" fontAlgn="ctr"/>
                      <a:r>
                        <a:rPr lang="en-US" sz="1400" b="1" i="0" u="none" strike="noStrike" dirty="0" smtClean="0">
                          <a:solidFill>
                            <a:srgbClr val="000000"/>
                          </a:solidFill>
                          <a:latin typeface="Calibri"/>
                        </a:rPr>
                        <a:t> </a:t>
                      </a:r>
                      <a:r>
                        <a:rPr lang="en-US" sz="1400" b="1" i="0" u="none" strike="noStrike" dirty="0" smtClean="0">
                          <a:solidFill>
                            <a:srgbClr val="000000"/>
                          </a:solidFill>
                          <a:latin typeface="Calibri"/>
                        </a:rPr>
                        <a:t>Opinion </a:t>
                      </a:r>
                      <a:r>
                        <a:rPr lang="en-US" sz="1400" b="1" i="0" u="none" strike="noStrike" dirty="0" smtClean="0">
                          <a:solidFill>
                            <a:srgbClr val="000000"/>
                          </a:solidFill>
                          <a:latin typeface="Calibri"/>
                        </a:rPr>
                        <a:t>Writing  CFA</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dirty="0">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dirty="0">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dirty="0">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dirty="0">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dirty="0">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dirty="0">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8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dirty="0">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8013">
                <a:tc>
                  <a:txBody>
                    <a:bodyPr/>
                    <a:lstStyle/>
                    <a:p>
                      <a:pPr algn="ctr" fontAlgn="ctr"/>
                      <a:r>
                        <a:rPr lang="en-US" sz="1000" b="1" i="0" u="none" strike="noStrike" dirty="0">
                          <a:solidFill>
                            <a:srgbClr val="000000"/>
                          </a:solidFill>
                          <a:latin typeface="Calibri"/>
                        </a:rPr>
                        <a:t>4</a:t>
                      </a: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indent="0" algn="l" fontAlgn="ctr"/>
                      <a:r>
                        <a:rPr lang="en-US" sz="1000" b="1" i="0" u="none" strike="noStrike" dirty="0">
                          <a:solidFill>
                            <a:srgbClr val="000000"/>
                          </a:solidFill>
                          <a:latin typeface="Calibri"/>
                        </a:rPr>
                        <a:t>Total Students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l" fontAlgn="ctr"/>
                      <a:endParaRPr lang="en-US" sz="1000" b="1"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FFFFFF"/>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r" fontAlgn="ctr"/>
                      <a:r>
                        <a:rPr lang="en-US" sz="1000" b="0" i="0" u="none" strike="noStrike" dirty="0">
                          <a:solidFill>
                            <a:srgbClr val="000000"/>
                          </a:solidFill>
                          <a:latin typeface="Calibri"/>
                        </a:rPr>
                        <a:t>% Proficient</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gridSpan="2">
                  <a:txBody>
                    <a:bodyPr/>
                    <a:lstStyle/>
                    <a:p>
                      <a:pPr algn="r" fontAlgn="ctr"/>
                      <a:r>
                        <a:rPr lang="en-US" sz="1000" b="0" i="0" u="none" strike="noStrike" dirty="0">
                          <a:solidFill>
                            <a:srgbClr val="000000"/>
                          </a:solidFill>
                          <a:latin typeface="Calibri"/>
                        </a:rPr>
                        <a:t>% Exemplary</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hMerge="1">
                  <a:txBody>
                    <a:bodyPr/>
                    <a:lstStyle/>
                    <a:p>
                      <a:pPr algn="r" fontAlgn="ctr"/>
                      <a:endParaRPr lang="en-US" sz="1000" b="0" i="0" u="none" strike="noStrike">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a:txBody>
                    <a:bodyPr/>
                    <a:lstStyle/>
                    <a:p>
                      <a:pPr algn="ctr" fontAlgn="ctr"/>
                      <a:r>
                        <a:rPr lang="en-US" sz="1000" b="0" i="0" u="none" strike="noStrike" dirty="0">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dirty="0">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1</a:t>
            </a:r>
          </a:p>
        </p:txBody>
      </p:sp>
      <p:sp>
        <p:nvSpPr>
          <p:cNvPr id="6" name="TextBox 2"/>
          <p:cNvSpPr txBox="1"/>
          <p:nvPr/>
        </p:nvSpPr>
        <p:spPr>
          <a:xfrm>
            <a:off x="431262" y="874175"/>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2</a:t>
            </a:r>
          </a:p>
        </p:txBody>
      </p:sp>
      <p:sp>
        <p:nvSpPr>
          <p:cNvPr id="7" name="TextBox 3"/>
          <p:cNvSpPr txBox="1"/>
          <p:nvPr/>
        </p:nvSpPr>
        <p:spPr>
          <a:xfrm>
            <a:off x="432252" y="1027245"/>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3</a:t>
            </a:r>
          </a:p>
        </p:txBody>
      </p:sp>
      <p:sp>
        <p:nvSpPr>
          <p:cNvPr id="8" name="TextBox 4"/>
          <p:cNvSpPr txBox="1"/>
          <p:nvPr/>
        </p:nvSpPr>
        <p:spPr>
          <a:xfrm>
            <a:off x="432444" y="1181052"/>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solidFill>
                  <a:schemeClr val="bg1"/>
                </a:solidFill>
              </a:rPr>
              <a:t>4</a:t>
            </a:r>
          </a:p>
        </p:txBody>
      </p:sp>
      <p:sp>
        <p:nvSpPr>
          <p:cNvPr id="9" name="TextBox 5"/>
          <p:cNvSpPr txBox="1"/>
          <p:nvPr/>
        </p:nvSpPr>
        <p:spPr>
          <a:xfrm>
            <a:off x="611857"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Emerging</a:t>
            </a:r>
          </a:p>
        </p:txBody>
      </p:sp>
      <p:sp>
        <p:nvSpPr>
          <p:cNvPr id="10" name="TextBox 6"/>
          <p:cNvSpPr txBox="1"/>
          <p:nvPr/>
        </p:nvSpPr>
        <p:spPr>
          <a:xfrm>
            <a:off x="612050"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Developing</a:t>
            </a:r>
          </a:p>
        </p:txBody>
      </p:sp>
      <p:sp>
        <p:nvSpPr>
          <p:cNvPr id="11" name="TextBox 7"/>
          <p:cNvSpPr txBox="1"/>
          <p:nvPr/>
        </p:nvSpPr>
        <p:spPr>
          <a:xfrm>
            <a:off x="614346" y="1036290"/>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7" y="1190099"/>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5"/>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3"/>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solidFill>
                  <a:schemeClr val="bg1"/>
                </a:solidFill>
              </a:rPr>
              <a:t>11 - 12</a:t>
            </a:r>
          </a:p>
        </p:txBody>
      </p:sp>
      <p:sp>
        <p:nvSpPr>
          <p:cNvPr id="18" name="TextBox 14"/>
          <p:cNvSpPr txBox="1"/>
          <p:nvPr/>
        </p:nvSpPr>
        <p:spPr>
          <a:xfrm>
            <a:off x="1126038" y="568769"/>
            <a:ext cx="701139" cy="1204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
        <p:nvSpPr>
          <p:cNvPr id="19" name="TextBox 18"/>
          <p:cNvSpPr txBox="1"/>
          <p:nvPr/>
        </p:nvSpPr>
        <p:spPr>
          <a:xfrm>
            <a:off x="107637" y="9542583"/>
            <a:ext cx="2776087" cy="343634"/>
          </a:xfrm>
          <a:prstGeom prst="rect">
            <a:avLst/>
          </a:prstGeom>
          <a:noFill/>
        </p:spPr>
        <p:txBody>
          <a:bodyPr wrap="square" lIns="92392" tIns="46196" rIns="92392" bIns="46196" rtlCol="0">
            <a:spAutoFit/>
          </a:bodyPr>
          <a:lstStyle/>
          <a:p>
            <a:r>
              <a:rPr lang="en-US" sz="800" dirty="0"/>
              <a:t>To use the Excel Version of this Score sheet. </a:t>
            </a:r>
            <a:r>
              <a:rPr lang="en-US" sz="800" b="1" u="sng" dirty="0">
                <a:solidFill>
                  <a:srgbClr val="0000CC"/>
                </a:solidFill>
              </a:rPr>
              <a:t>http://sresource.homestead.com/index.html</a:t>
            </a:r>
          </a:p>
        </p:txBody>
      </p:sp>
    </p:spTree>
    <p:extLst>
      <p:ext uri="{BB962C8B-B14F-4D97-AF65-F5344CB8AC3E}">
        <p14:creationId xmlns:p14="http://schemas.microsoft.com/office/powerpoint/2010/main" val="3239382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592752271"/>
              </p:ext>
            </p:extLst>
          </p:nvPr>
        </p:nvGraphicFramePr>
        <p:xfrm>
          <a:off x="385434" y="527888"/>
          <a:ext cx="6822440" cy="4803267"/>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CFA</a:t>
                      </a:r>
                      <a:r>
                        <a:rPr lang="en-US" sz="1500" b="1" baseline="0" dirty="0" smtClean="0">
                          <a:effectLst/>
                        </a:rPr>
                        <a: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n-US" sz="1500" b="1" i="0" u="sng" strike="noStrike" kern="1200" cap="none" spc="0" normalizeH="0" baseline="0" noProof="0" dirty="0" smtClean="0">
                          <a:ln>
                            <a:noFill/>
                          </a:ln>
                          <a:solidFill>
                            <a:prstClr val="black"/>
                          </a:solidFill>
                          <a:effectLst/>
                          <a:uLnTx/>
                          <a:uFillTx/>
                          <a:latin typeface="+mn-lt"/>
                          <a:ea typeface="+mn-ea"/>
                          <a:cs typeface="+mn-cs"/>
                        </a:rPr>
                        <a:t>Constructed Response Research Rubrics Target 3</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Evidence of the ability to distinguish relevant from irrelevant information such as fact from opinion.</a:t>
                      </a:r>
                    </a:p>
                  </a:txBody>
                  <a:tcPr marL="103632" marR="103632" marT="50292" marB="50292"/>
                </a:tc>
                <a:tc hMerge="1">
                  <a:txBody>
                    <a:bodyPr/>
                    <a:lstStyle/>
                    <a:p>
                      <a:endParaRPr lang="en-US"/>
                    </a:p>
                  </a:txBody>
                  <a:tcPr/>
                </a:tc>
              </a:tr>
              <a:tr h="493776">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400" b="1" dirty="0" smtClean="0"/>
                        <a:t>Question #7 RL.5.6  Prompt:  </a:t>
                      </a:r>
                      <a:r>
                        <a:rPr lang="en-US" sz="1400" b="1" kern="1200" dirty="0" smtClean="0">
                          <a:solidFill>
                            <a:srgbClr val="000000"/>
                          </a:solidFill>
                          <a:effectLst/>
                          <a:latin typeface="+mn-lt"/>
                          <a:ea typeface="Times New Roman"/>
                          <a:cs typeface="Arial"/>
                        </a:rPr>
                        <a:t>In the text, </a:t>
                      </a:r>
                      <a:r>
                        <a:rPr lang="en-US" sz="1400" b="1" i="1" u="sng" kern="1200" dirty="0" smtClean="0">
                          <a:solidFill>
                            <a:srgbClr val="000000"/>
                          </a:solidFill>
                          <a:effectLst/>
                          <a:latin typeface="+mn-lt"/>
                          <a:ea typeface="Times New Roman"/>
                          <a:cs typeface="Arial"/>
                        </a:rPr>
                        <a:t>Science Fair</a:t>
                      </a:r>
                      <a:r>
                        <a:rPr lang="en-US" sz="1400" b="1" kern="1200" dirty="0" smtClean="0">
                          <a:solidFill>
                            <a:srgbClr val="000000"/>
                          </a:solidFill>
                          <a:effectLst/>
                          <a:latin typeface="+mn-lt"/>
                          <a:ea typeface="Times New Roman"/>
                          <a:cs typeface="Arial"/>
                        </a:rPr>
                        <a:t>, how does the author show Avery knows matter is everywhere? Give examples from the text.</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07720">
                <a:tc gridSpan="2">
                  <a:txBody>
                    <a:bodyPr/>
                    <a:lstStyle/>
                    <a:p>
                      <a:pPr marL="0" marR="0" indent="0">
                        <a:lnSpc>
                          <a:spcPct val="115000"/>
                        </a:lnSpc>
                        <a:spcBef>
                          <a:spcPts val="0"/>
                        </a:spcBef>
                        <a:spcAft>
                          <a:spcPts val="0"/>
                        </a:spcAft>
                      </a:pPr>
                      <a:r>
                        <a:rPr lang="en-US" sz="1050" b="1" u="sng" kern="1200" dirty="0" smtClean="0">
                          <a:solidFill>
                            <a:srgbClr val="000000"/>
                          </a:solidFill>
                          <a:effectLst/>
                          <a:latin typeface="+mn-lt"/>
                          <a:ea typeface="Times New Roman"/>
                          <a:cs typeface="Times New Roman"/>
                        </a:rPr>
                        <a:t>The </a:t>
                      </a:r>
                      <a:r>
                        <a:rPr lang="en-US" sz="1000" b="1" u="sng" kern="1200" dirty="0" smtClean="0">
                          <a:solidFill>
                            <a:srgbClr val="000000"/>
                          </a:solidFill>
                          <a:effectLst/>
                          <a:latin typeface="+mn-lt"/>
                          <a:ea typeface="Times New Roman"/>
                          <a:cs typeface="Times New Roman"/>
                        </a:rPr>
                        <a:t>response</a:t>
                      </a:r>
                      <a:r>
                        <a:rPr lang="en-US" sz="1000" b="1" kern="1200" dirty="0" smtClean="0">
                          <a:solidFill>
                            <a:srgbClr val="000000"/>
                          </a:solidFill>
                          <a:effectLst/>
                          <a:latin typeface="+mn-lt"/>
                          <a:ea typeface="Times New Roman"/>
                          <a:cs typeface="Times New Roman"/>
                        </a:rPr>
                        <a:t>: </a:t>
                      </a:r>
                      <a:r>
                        <a:rPr lang="en-US" sz="1000" kern="1200" dirty="0" smtClean="0">
                          <a:solidFill>
                            <a:srgbClr val="000000"/>
                          </a:solidFill>
                          <a:effectLst/>
                          <a:latin typeface="+mn-lt"/>
                          <a:ea typeface="Times New Roman"/>
                          <a:cs typeface="Times New Roman"/>
                        </a:rPr>
                        <a:t>gives sufficient evidence of the ability to distinguish relevant from irrelevant information. Students distinguish what information is relevant to explaining where Avery was able to find matter using her fish tank project. Examples of relevant information from the passage, “Science Fair” could be (1) Avery was able to identify examples of solids and liquids (2) she showed the presence of gas in the fish tank by noting the bubbles.  Other information</a:t>
                      </a:r>
                      <a:r>
                        <a:rPr lang="en-US" sz="1000" kern="1200" baseline="0" dirty="0" smtClean="0">
                          <a:solidFill>
                            <a:srgbClr val="000000"/>
                          </a:solidFill>
                          <a:effectLst/>
                          <a:latin typeface="+mn-lt"/>
                          <a:ea typeface="Times New Roman"/>
                          <a:cs typeface="Times New Roman"/>
                        </a:rPr>
                        <a:t> is acceptable if it is from the text.</a:t>
                      </a:r>
                      <a:endParaRPr lang="en-US" sz="1000" dirty="0">
                        <a:effectLst/>
                        <a:latin typeface="+mn-lt"/>
                        <a:ea typeface="Calibri"/>
                        <a:cs typeface="Times New Roman"/>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536448">
                <a:tc>
                  <a:txBody>
                    <a:bodyPr/>
                    <a:lstStyle/>
                    <a:p>
                      <a:pPr algn="ctr"/>
                      <a:r>
                        <a:rPr lang="en-US" sz="2000" b="1" dirty="0" smtClean="0"/>
                        <a:t>2</a:t>
                      </a:r>
                      <a:endParaRPr lang="en-US" sz="2000" b="1" dirty="0"/>
                    </a:p>
                  </a:txBody>
                  <a:tcPr marL="103632" marR="103632" marT="50292" marB="50292" anchor="ctr"/>
                </a:tc>
                <a:tc>
                  <a:txBody>
                    <a:bodyPr/>
                    <a:lstStyle/>
                    <a:p>
                      <a:pPr marL="0" marR="0">
                        <a:lnSpc>
                          <a:spcPct val="100000"/>
                        </a:lnSpc>
                        <a:spcBef>
                          <a:spcPts val="0"/>
                        </a:spcBef>
                        <a:spcAft>
                          <a:spcPts val="0"/>
                        </a:spcAft>
                      </a:pPr>
                      <a:r>
                        <a:rPr lang="en-US" sz="1000" i="1" dirty="0">
                          <a:effectLst/>
                          <a:latin typeface="Calibri"/>
                          <a:ea typeface="Times New Roman"/>
                          <a:cs typeface="Arial"/>
                        </a:rPr>
                        <a:t>Student presents </a:t>
                      </a:r>
                      <a:r>
                        <a:rPr lang="en-US" sz="1000" b="1" i="1" u="sng" dirty="0">
                          <a:effectLst/>
                          <a:latin typeface="Calibri"/>
                          <a:ea typeface="Times New Roman"/>
                          <a:cs typeface="Arial"/>
                        </a:rPr>
                        <a:t>sufficient key details</a:t>
                      </a:r>
                      <a:r>
                        <a:rPr lang="en-US" sz="1000" i="1" dirty="0">
                          <a:effectLst/>
                          <a:latin typeface="Calibri"/>
                          <a:ea typeface="Times New Roman"/>
                          <a:cs typeface="Arial"/>
                        </a:rPr>
                        <a:t> from the passage that show matter is everywhere.</a:t>
                      </a:r>
                      <a:endParaRPr lang="en-US" sz="1000" i="1" dirty="0">
                        <a:effectLst/>
                        <a:latin typeface="Calibri"/>
                        <a:ea typeface="Calibri"/>
                        <a:cs typeface="Times New Roman"/>
                      </a:endParaRPr>
                    </a:p>
                    <a:p>
                      <a:pPr marL="0" marR="0">
                        <a:lnSpc>
                          <a:spcPct val="100000"/>
                        </a:lnSpc>
                        <a:spcBef>
                          <a:spcPts val="0"/>
                        </a:spcBef>
                        <a:spcAft>
                          <a:spcPts val="0"/>
                        </a:spcAft>
                      </a:pPr>
                      <a:r>
                        <a:rPr lang="en-US" sz="1200" dirty="0">
                          <a:effectLst/>
                          <a:latin typeface="Calibri"/>
                          <a:ea typeface="Times New Roman"/>
                          <a:cs typeface="Arial"/>
                        </a:rPr>
                        <a:t>Matter is found everywhere. Avery found solids in glass pebbles and miniature stone castles and even in the tank. Water is the liquid but she had a hard time finding a gas.  She was excited when she saw the air bubbles in the tank because they are a gas.</a:t>
                      </a:r>
                      <a:endParaRPr lang="en-US" sz="1100" dirty="0">
                        <a:effectLst/>
                        <a:latin typeface="Calibri"/>
                        <a:ea typeface="Calibri"/>
                        <a:cs typeface="Times New Roman"/>
                      </a:endParaRPr>
                    </a:p>
                  </a:txBody>
                  <a:tcPr marL="121920" marR="121920" marT="34290" marB="34290"/>
                </a:tc>
              </a:tr>
              <a:tr h="512064">
                <a:tc>
                  <a:txBody>
                    <a:bodyPr/>
                    <a:lstStyle/>
                    <a:p>
                      <a:pPr algn="ctr"/>
                      <a:r>
                        <a:rPr lang="en-US" sz="2000" b="1" dirty="0" smtClean="0"/>
                        <a:t>1</a:t>
                      </a:r>
                      <a:endParaRPr lang="en-US" sz="2000" b="1" dirty="0"/>
                    </a:p>
                  </a:txBody>
                  <a:tcPr marL="103632" marR="103632" marT="50292" marB="50292" anchor="ctr"/>
                </a:tc>
                <a:tc>
                  <a:txBody>
                    <a:bodyPr/>
                    <a:lstStyle/>
                    <a:p>
                      <a:pPr marL="0" marR="0">
                        <a:lnSpc>
                          <a:spcPct val="100000"/>
                        </a:lnSpc>
                        <a:spcBef>
                          <a:spcPts val="0"/>
                        </a:spcBef>
                        <a:spcAft>
                          <a:spcPts val="0"/>
                        </a:spcAft>
                      </a:pPr>
                      <a:r>
                        <a:rPr lang="en-US" sz="1000" i="1" dirty="0">
                          <a:effectLst/>
                          <a:latin typeface="Calibri"/>
                          <a:ea typeface="Times New Roman"/>
                          <a:cs typeface="Arial"/>
                        </a:rPr>
                        <a:t>Student presents </a:t>
                      </a:r>
                      <a:r>
                        <a:rPr lang="en-US" sz="1000" b="1" i="1" u="sng" dirty="0">
                          <a:effectLst/>
                          <a:latin typeface="Calibri"/>
                          <a:ea typeface="Times New Roman"/>
                          <a:cs typeface="Arial"/>
                        </a:rPr>
                        <a:t>minimal or partial details</a:t>
                      </a:r>
                      <a:r>
                        <a:rPr lang="en-US" sz="1000" i="1" dirty="0">
                          <a:effectLst/>
                          <a:latin typeface="Calibri"/>
                          <a:ea typeface="Times New Roman"/>
                          <a:cs typeface="Arial"/>
                        </a:rPr>
                        <a:t> but does not give specific information or details</a:t>
                      </a:r>
                      <a:r>
                        <a:rPr lang="en-US" sz="1200" dirty="0">
                          <a:effectLst/>
                          <a:latin typeface="Calibri"/>
                          <a:ea typeface="Times New Roman"/>
                          <a:cs typeface="Arial"/>
                        </a:rPr>
                        <a:t>.</a:t>
                      </a:r>
                      <a:endParaRPr lang="en-US" sz="1100" dirty="0">
                        <a:effectLst/>
                        <a:latin typeface="Calibri"/>
                        <a:ea typeface="Calibri"/>
                        <a:cs typeface="Times New Roman"/>
                      </a:endParaRPr>
                    </a:p>
                    <a:p>
                      <a:pPr marL="0" marR="0">
                        <a:lnSpc>
                          <a:spcPct val="100000"/>
                        </a:lnSpc>
                        <a:spcBef>
                          <a:spcPts val="0"/>
                        </a:spcBef>
                        <a:spcAft>
                          <a:spcPts val="0"/>
                        </a:spcAft>
                      </a:pPr>
                      <a:r>
                        <a:rPr lang="en-US" sz="1200" dirty="0">
                          <a:effectLst/>
                          <a:latin typeface="Calibri"/>
                          <a:ea typeface="Times New Roman"/>
                          <a:cs typeface="Arial"/>
                        </a:rPr>
                        <a:t>Matter is everywhere even </a:t>
                      </a:r>
                      <a:r>
                        <a:rPr lang="en-US" sz="1200" dirty="0" smtClean="0">
                          <a:effectLst/>
                          <a:latin typeface="Calibri"/>
                          <a:ea typeface="Times New Roman"/>
                          <a:cs typeface="Arial"/>
                        </a:rPr>
                        <a:t>in </a:t>
                      </a:r>
                      <a:r>
                        <a:rPr lang="en-US" sz="1200" dirty="0">
                          <a:effectLst/>
                          <a:latin typeface="Calibri"/>
                          <a:ea typeface="Times New Roman"/>
                          <a:cs typeface="Arial"/>
                        </a:rPr>
                        <a:t>desks, plants and water. Avery used her fish tank for her science project. She won a prize for the most surprising example of a state of matter.</a:t>
                      </a:r>
                      <a:endParaRPr lang="en-US" sz="1100" dirty="0">
                        <a:effectLst/>
                        <a:latin typeface="Calibri"/>
                        <a:ea typeface="Calibri"/>
                        <a:cs typeface="Times New Roman"/>
                      </a:endParaRPr>
                    </a:p>
                  </a:txBody>
                  <a:tcPr marL="121920" marR="121920" marT="34290" marB="34290"/>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a:lnSpc>
                          <a:spcPct val="100000"/>
                        </a:lnSpc>
                        <a:spcBef>
                          <a:spcPts val="0"/>
                        </a:spcBef>
                        <a:spcAft>
                          <a:spcPts val="0"/>
                        </a:spcAft>
                      </a:pPr>
                      <a:r>
                        <a:rPr lang="en-US" sz="1000" i="1" dirty="0">
                          <a:effectLst/>
                          <a:latin typeface="Calibri"/>
                          <a:ea typeface="Times New Roman"/>
                          <a:cs typeface="Arial"/>
                        </a:rPr>
                        <a:t>Student presents </a:t>
                      </a:r>
                      <a:r>
                        <a:rPr lang="en-US" sz="1000" b="1" i="1" u="sng" dirty="0">
                          <a:effectLst/>
                          <a:latin typeface="Calibri"/>
                          <a:ea typeface="Times New Roman"/>
                          <a:cs typeface="Arial"/>
                        </a:rPr>
                        <a:t>no evidence</a:t>
                      </a:r>
                      <a:r>
                        <a:rPr lang="en-US" sz="1000" i="1" dirty="0">
                          <a:effectLst/>
                          <a:latin typeface="Calibri"/>
                          <a:ea typeface="Times New Roman"/>
                          <a:cs typeface="Arial"/>
                        </a:rPr>
                        <a:t> to distinguish relevant from irrelevant information about the prompt.  </a:t>
                      </a:r>
                      <a:endParaRPr lang="en-US" sz="1000" i="1" dirty="0" smtClean="0">
                        <a:effectLst/>
                        <a:latin typeface="Calibri"/>
                        <a:ea typeface="Times New Roman"/>
                        <a:cs typeface="Arial"/>
                      </a:endParaRPr>
                    </a:p>
                    <a:p>
                      <a:pPr marL="0" marR="0">
                        <a:lnSpc>
                          <a:spcPct val="100000"/>
                        </a:lnSpc>
                        <a:spcBef>
                          <a:spcPts val="0"/>
                        </a:spcBef>
                        <a:spcAft>
                          <a:spcPts val="0"/>
                        </a:spcAft>
                      </a:pPr>
                      <a:r>
                        <a:rPr lang="en-US" sz="1200" dirty="0" smtClean="0">
                          <a:effectLst/>
                          <a:latin typeface="Calibri"/>
                          <a:ea typeface="Times New Roman"/>
                          <a:cs typeface="Arial"/>
                        </a:rPr>
                        <a:t>Avery’s </a:t>
                      </a:r>
                      <a:r>
                        <a:rPr lang="en-US" sz="1200" dirty="0">
                          <a:effectLst/>
                          <a:latin typeface="Calibri"/>
                          <a:ea typeface="Times New Roman"/>
                          <a:cs typeface="Arial"/>
                        </a:rPr>
                        <a:t>cool fish tank won the big blue ribbon. I am going to make a fish tank for my science fair project. </a:t>
                      </a:r>
                      <a:endParaRPr lang="en-US" sz="1100" dirty="0">
                        <a:effectLst/>
                        <a:latin typeface="Calibri"/>
                        <a:ea typeface="Calibri"/>
                        <a:cs typeface="Times New Roman"/>
                      </a:endParaRPr>
                    </a:p>
                  </a:txBody>
                  <a:tcPr marL="121920" marR="121920" marT="34290" marB="34290"/>
                </a:tc>
              </a:tr>
            </a:tbl>
          </a:graphicData>
        </a:graphic>
      </p:graphicFrame>
      <p:graphicFrame>
        <p:nvGraphicFramePr>
          <p:cNvPr id="5" name="Table 4"/>
          <p:cNvGraphicFramePr>
            <a:graphicFrameLocks noGrp="1"/>
          </p:cNvGraphicFramePr>
          <p:nvPr>
            <p:extLst/>
          </p:nvPr>
        </p:nvGraphicFramePr>
        <p:xfrm>
          <a:off x="5067840" y="5534228"/>
          <a:ext cx="2094960" cy="485572"/>
        </p:xfrm>
        <a:graphic>
          <a:graphicData uri="http://schemas.openxmlformats.org/drawingml/2006/table">
            <a:tbl>
              <a:tblPr/>
              <a:tblGrid>
                <a:gridCol w="209496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Describe how a narrator's or speaker's point of view influences how events are described.</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316233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16</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511747383"/>
              </p:ext>
            </p:extLst>
          </p:nvPr>
        </p:nvGraphicFramePr>
        <p:xfrm>
          <a:off x="396240" y="381000"/>
          <a:ext cx="6995160" cy="5557520"/>
        </p:xfrm>
        <a:graphic>
          <a:graphicData uri="http://schemas.openxmlformats.org/drawingml/2006/table">
            <a:tbl>
              <a:tblPr firstRow="1"/>
              <a:tblGrid>
                <a:gridCol w="738814"/>
                <a:gridCol w="6256346"/>
              </a:tblGrid>
              <a:tr h="62484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 Quarter 4 CFA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lnSpc>
                          <a:spcPct val="100000"/>
                        </a:lnSpc>
                        <a:spcBef>
                          <a:spcPts val="0"/>
                        </a:spcBef>
                        <a:spcAft>
                          <a:spcPts val="0"/>
                        </a:spcAft>
                        <a:defRPr sz="1800" b="0" i="0"/>
                      </a:pPr>
                      <a:r>
                        <a:rPr lang="en-US" sz="1400" b="1" dirty="0" smtClean="0">
                          <a:latin typeface="+mn-lt"/>
                        </a:rPr>
                        <a:t> </a:t>
                      </a:r>
                      <a:r>
                        <a:rPr sz="1400" b="1" dirty="0" smtClean="0">
                          <a:latin typeface="+mn-lt"/>
                        </a:rPr>
                        <a:t>Standard R</a:t>
                      </a:r>
                      <a:r>
                        <a:rPr lang="en-US" sz="1400" b="1" dirty="0" smtClean="0">
                          <a:latin typeface="+mn-lt"/>
                        </a:rPr>
                        <a:t>L.5.9</a:t>
                      </a:r>
                      <a:r>
                        <a:rPr lang="en-US" sz="1400" b="1" baseline="0" dirty="0" smtClean="0">
                          <a:latin typeface="+mn-lt"/>
                        </a:rPr>
                        <a:t> </a:t>
                      </a:r>
                      <a:r>
                        <a:rPr sz="1400" b="1" dirty="0" smtClean="0">
                          <a:latin typeface="+mn-lt"/>
                        </a:rPr>
                        <a:t>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87680">
                <a:tc gridSpan="2">
                  <a:txBody>
                    <a:bodyPr/>
                    <a:lstStyle/>
                    <a:p>
                      <a:pPr marL="231775" marR="0" lvl="0" indent="-231775" algn="l" defTabSz="966612" rtl="0" eaLnBrk="1" fontAlgn="auto" latinLnBrk="0" hangingPunct="1">
                        <a:lnSpc>
                          <a:spcPct val="100000"/>
                        </a:lnSpc>
                        <a:spcBef>
                          <a:spcPts val="0"/>
                        </a:spcBef>
                        <a:spcAft>
                          <a:spcPts val="0"/>
                        </a:spcAft>
                        <a:buClrTx/>
                        <a:buSzTx/>
                        <a:buFontTx/>
                        <a:buNone/>
                        <a:tabLst/>
                        <a:defRPr/>
                      </a:pPr>
                      <a:r>
                        <a:rPr sz="1400" b="1" dirty="0">
                          <a:latin typeface="+mn-lt"/>
                          <a:cs typeface="Helvetica" panose="020B0604020202020204" pitchFamily="34" charset="0"/>
                        </a:rPr>
                        <a:t>Question </a:t>
                      </a:r>
                      <a:r>
                        <a:rPr lang="en-US" sz="1400" b="1" dirty="0" smtClean="0">
                          <a:latin typeface="+mn-lt"/>
                          <a:cs typeface="Helvetica" panose="020B0604020202020204" pitchFamily="34" charset="0"/>
                        </a:rPr>
                        <a:t>#8  RL.5.9</a:t>
                      </a:r>
                      <a:r>
                        <a:rPr lang="en-US" sz="1400" b="1" baseline="0" dirty="0" smtClean="0">
                          <a:latin typeface="+mn-lt"/>
                          <a:cs typeface="Helvetica" panose="020B0604020202020204" pitchFamily="34" charset="0"/>
                        </a:rPr>
                        <a:t> P</a:t>
                      </a:r>
                      <a:r>
                        <a:rPr sz="1400" b="1" dirty="0" smtClean="0">
                          <a:latin typeface="+mn-lt"/>
                          <a:cs typeface="Helvetica" panose="020B0604020202020204" pitchFamily="34" charset="0"/>
                        </a:rPr>
                        <a:t>rompt:</a:t>
                      </a:r>
                      <a:r>
                        <a:rPr lang="en-US" sz="1400" b="1" dirty="0" smtClean="0">
                          <a:latin typeface="+mn-lt"/>
                          <a:cs typeface="Helvetica" panose="020B0604020202020204" pitchFamily="34" charset="0"/>
                        </a:rPr>
                        <a:t> </a:t>
                      </a:r>
                      <a:r>
                        <a:rPr lang="en-US" sz="1400" dirty="0" smtClean="0">
                          <a:effectLst/>
                          <a:latin typeface="Arial"/>
                          <a:ea typeface="Times New Roman"/>
                        </a:rPr>
                        <a:t>How could Avery have used information found in </a:t>
                      </a:r>
                      <a:r>
                        <a:rPr lang="en-US" sz="1400" b="1" u="sng" dirty="0" smtClean="0">
                          <a:effectLst/>
                          <a:latin typeface="Arial"/>
                          <a:ea typeface="Times New Roman"/>
                        </a:rPr>
                        <a:t>Matter is Everywhere</a:t>
                      </a:r>
                      <a:r>
                        <a:rPr lang="en-US" sz="1400" dirty="0" smtClean="0">
                          <a:effectLst/>
                          <a:latin typeface="Arial"/>
                          <a:ea typeface="Times New Roman"/>
                        </a:rPr>
                        <a:t> but not found in </a:t>
                      </a:r>
                      <a:r>
                        <a:rPr lang="en-US" sz="1400" b="1" u="sng" dirty="0" smtClean="0">
                          <a:effectLst/>
                          <a:latin typeface="Arial"/>
                          <a:ea typeface="Times New Roman"/>
                        </a:rPr>
                        <a:t>Science Fair</a:t>
                      </a:r>
                      <a:r>
                        <a:rPr lang="en-US" sz="1400" dirty="0" smtClean="0">
                          <a:effectLst/>
                          <a:latin typeface="Arial"/>
                          <a:ea typeface="Times New Roman"/>
                        </a:rPr>
                        <a:t> as part of the display for her project? </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051560">
                <a:tc gridSpan="2">
                  <a:txBody>
                    <a:bodyPr/>
                    <a:lstStyle/>
                    <a:p>
                      <a:pPr lvl="0" algn="l">
                        <a:lnSpc>
                          <a:spcPct val="100000"/>
                        </a:lnSpc>
                        <a:spcBef>
                          <a:spcPts val="0"/>
                        </a:spcBef>
                        <a:spcAft>
                          <a:spcPts val="0"/>
                        </a:spcAft>
                        <a:defRPr sz="1800" b="0" i="0"/>
                      </a:pPr>
                      <a:r>
                        <a:rPr lang="en-US" sz="1000" u="none" kern="1200" dirty="0" smtClean="0">
                          <a:solidFill>
                            <a:schemeClr val="tx1"/>
                          </a:solidFill>
                          <a:effectLst/>
                          <a:latin typeface="+mn-lt"/>
                          <a:ea typeface="+mn-ea"/>
                          <a:cs typeface="+mn-cs"/>
                        </a:rPr>
                        <a:t>Directions for Scoring: Write an overview of what students could include in a proficient response with examples from the text.  Be very specific and “lengthy.”</a:t>
                      </a:r>
                    </a:p>
                    <a:p>
                      <a:pPr lvl="0" algn="l">
                        <a:lnSpc>
                          <a:spcPct val="100000"/>
                        </a:lnSpc>
                        <a:spcBef>
                          <a:spcPts val="0"/>
                        </a:spcBef>
                        <a:spcAft>
                          <a:spcPts val="0"/>
                        </a:spcAft>
                        <a:defRPr sz="1800" b="0" i="0"/>
                      </a:pPr>
                      <a:r>
                        <a:rPr lang="en-US" sz="1000" b="1" u="none" kern="1200" dirty="0" smtClean="0">
                          <a:solidFill>
                            <a:schemeClr val="tx1"/>
                          </a:solidFill>
                          <a:effectLst/>
                          <a:latin typeface="+mn-lt"/>
                          <a:ea typeface="+mn-ea"/>
                          <a:cs typeface="+mn-cs"/>
                        </a:rPr>
                        <a:t>Sufficient Evidence: </a:t>
                      </a:r>
                      <a:r>
                        <a:rPr lang="en-US" sz="1000" u="none" kern="1200" dirty="0" smtClean="0">
                          <a:solidFill>
                            <a:schemeClr val="tx1"/>
                          </a:solidFill>
                          <a:effectLst/>
                          <a:latin typeface="+mn-lt"/>
                          <a:ea typeface="+mn-ea"/>
                          <a:cs typeface="+mn-cs"/>
                        </a:rPr>
                        <a:t>Examples of relevant information include information about atoms and molecules, diffusion and identifying properties of matter</a:t>
                      </a:r>
                    </a:p>
                    <a:p>
                      <a:pPr lvl="0" algn="l">
                        <a:lnSpc>
                          <a:spcPct val="100000"/>
                        </a:lnSpc>
                        <a:spcBef>
                          <a:spcPts val="0"/>
                        </a:spcBef>
                        <a:spcAft>
                          <a:spcPts val="0"/>
                        </a:spcAft>
                        <a:defRPr sz="1800" b="0" i="0"/>
                      </a:pPr>
                      <a:r>
                        <a:rPr lang="en-US" sz="1000" b="1" u="none" kern="1200" dirty="0" smtClean="0">
                          <a:solidFill>
                            <a:schemeClr val="tx1"/>
                          </a:solidFill>
                          <a:effectLst/>
                          <a:latin typeface="+mn-lt"/>
                          <a:ea typeface="+mn-ea"/>
                          <a:cs typeface="+mn-cs"/>
                        </a:rPr>
                        <a:t>Specific Identifications (supporting details</a:t>
                      </a:r>
                      <a:r>
                        <a:rPr lang="en-US" sz="1000" u="none" kern="1200" dirty="0" smtClean="0">
                          <a:solidFill>
                            <a:schemeClr val="tx1"/>
                          </a:solidFill>
                          <a:effectLst/>
                          <a:latin typeface="+mn-lt"/>
                          <a:ea typeface="+mn-ea"/>
                          <a:cs typeface="+mn-cs"/>
                        </a:rPr>
                        <a:t>): Matter is made up of tiny particles called atoms, gases aren’t visible, a molecule is made up of two or more atoms, diffusion is molecules moving freely in liquids and gases, matter has material properties</a:t>
                      </a:r>
                    </a:p>
                    <a:p>
                      <a:pPr lvl="0" algn="l">
                        <a:lnSpc>
                          <a:spcPct val="100000"/>
                        </a:lnSpc>
                        <a:spcBef>
                          <a:spcPts val="0"/>
                        </a:spcBef>
                        <a:spcAft>
                          <a:spcPts val="0"/>
                        </a:spcAft>
                        <a:defRPr sz="1800" b="0" i="0"/>
                      </a:pPr>
                      <a:r>
                        <a:rPr lang="en-US" sz="1000" b="1" u="none" kern="1200" dirty="0" smtClean="0">
                          <a:solidFill>
                            <a:schemeClr val="tx1"/>
                          </a:solidFill>
                          <a:effectLst/>
                          <a:latin typeface="+mn-lt"/>
                          <a:ea typeface="+mn-ea"/>
                          <a:cs typeface="+mn-cs"/>
                        </a:rPr>
                        <a:t>Full Support (other details):  </a:t>
                      </a:r>
                      <a:r>
                        <a:rPr lang="en-US" sz="1000" u="none" kern="1200" dirty="0" smtClean="0">
                          <a:solidFill>
                            <a:schemeClr val="tx1"/>
                          </a:solidFill>
                          <a:effectLst/>
                          <a:latin typeface="+mn-lt"/>
                          <a:ea typeface="+mn-ea"/>
                          <a:cs typeface="+mn-cs"/>
                        </a:rPr>
                        <a:t>viewing atoms through a microscope, molecules move like atoms, molecules move at different speeds, molecules move slower in solids than in liquids, atoms move freely in space, atoms are too tiny to see with the eye, molecules are always moving  just like atoms, matter has material properties, materials are made up of atoms and molecules, materials are identified by their properties, the Mohs scale is one way of identifying material properties, various methods are used to group materials together</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dirty="0"/>
                    </a:p>
                  </a:txBody>
                  <a:tcPr/>
                </a:tc>
              </a:tr>
              <a:tr h="554446">
                <a:tc>
                  <a:txBody>
                    <a:bodyPr/>
                    <a:lstStyle/>
                    <a:p>
                      <a:pPr lvl="0" algn="ctr">
                        <a:lnSpc>
                          <a:spcPct val="100000"/>
                        </a:lnSpc>
                        <a:spcBef>
                          <a:spcPts val="0"/>
                        </a:spcBef>
                        <a:spcAft>
                          <a:spcPts val="0"/>
                        </a:spcAft>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a:effectLst/>
                          <a:latin typeface="+mn-lt"/>
                          <a:ea typeface="Times New Roman"/>
                          <a:cs typeface="Times New Roman"/>
                        </a:rPr>
                        <a:t>Student presents sufficient key details about matter that are additional to those found in </a:t>
                      </a:r>
                      <a:r>
                        <a:rPr lang="en-US" sz="1000" b="1" i="1" u="sng" dirty="0">
                          <a:effectLst/>
                          <a:latin typeface="+mn-lt"/>
                          <a:ea typeface="Times New Roman"/>
                          <a:cs typeface="Times New Roman"/>
                        </a:rPr>
                        <a:t>Science Fair.</a:t>
                      </a:r>
                      <a:r>
                        <a:rPr lang="en-US" sz="1000" i="1" dirty="0">
                          <a:effectLst/>
                          <a:latin typeface="+mn-lt"/>
                          <a:ea typeface="Times New Roman"/>
                          <a:cs typeface="Times New Roman"/>
                        </a:rPr>
                        <a:t> </a:t>
                      </a:r>
                      <a:endParaRPr lang="en-US" sz="1000" i="1" dirty="0">
                        <a:effectLst/>
                        <a:latin typeface="+mn-lt"/>
                        <a:ea typeface="Calibri"/>
                        <a:cs typeface="Times New Roman"/>
                      </a:endParaRPr>
                    </a:p>
                    <a:p>
                      <a:pPr marL="0" marR="0" algn="l">
                        <a:lnSpc>
                          <a:spcPct val="100000"/>
                        </a:lnSpc>
                        <a:spcBef>
                          <a:spcPts val="0"/>
                        </a:spcBef>
                        <a:spcAft>
                          <a:spcPts val="0"/>
                        </a:spcAft>
                      </a:pPr>
                      <a:r>
                        <a:rPr lang="en-US" sz="1100" dirty="0">
                          <a:effectLst/>
                          <a:latin typeface="+mn-lt"/>
                          <a:ea typeface="Times New Roman"/>
                          <a:cs typeface="Times New Roman"/>
                        </a:rPr>
                        <a:t>Avery could have said that a molecule is made up of two or more atoms. Atoms are too tiny to see with the eye; you need to use a special microscope. She also could explain that liquids and gases go through a process called diffusion. In addition, Avery could explain how matter is identified by material properties. Sometimes scientists use the Mohs scale. </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a:effectLst/>
                          <a:latin typeface="+mn-lt"/>
                          <a:ea typeface="Times New Roman"/>
                          <a:cs typeface="Times New Roman"/>
                        </a:rPr>
                        <a:t>Student presents partial key details about matter that are additional to those found in </a:t>
                      </a:r>
                      <a:r>
                        <a:rPr lang="en-US" sz="1000" b="1" i="1" u="sng" dirty="0">
                          <a:effectLst/>
                          <a:latin typeface="+mn-lt"/>
                          <a:ea typeface="Times New Roman"/>
                          <a:cs typeface="Times New Roman"/>
                        </a:rPr>
                        <a:t>Science Fair</a:t>
                      </a:r>
                      <a:r>
                        <a:rPr lang="en-US" sz="1000" i="1" dirty="0">
                          <a:effectLst/>
                          <a:latin typeface="+mn-lt"/>
                          <a:ea typeface="Times New Roman"/>
                          <a:cs typeface="Times New Roman"/>
                        </a:rPr>
                        <a:t>.</a:t>
                      </a:r>
                      <a:endParaRPr lang="en-US" sz="1000" i="1" dirty="0">
                        <a:effectLst/>
                        <a:latin typeface="+mn-lt"/>
                        <a:ea typeface="Calibri"/>
                        <a:cs typeface="Times New Roman"/>
                      </a:endParaRPr>
                    </a:p>
                    <a:p>
                      <a:pPr marL="0" marR="0" algn="l">
                        <a:lnSpc>
                          <a:spcPct val="100000"/>
                        </a:lnSpc>
                        <a:spcBef>
                          <a:spcPts val="0"/>
                        </a:spcBef>
                        <a:spcAft>
                          <a:spcPts val="0"/>
                        </a:spcAft>
                      </a:pPr>
                      <a:r>
                        <a:rPr lang="en-US" sz="1100" dirty="0">
                          <a:effectLst/>
                          <a:latin typeface="+mn-lt"/>
                          <a:ea typeface="Times New Roman"/>
                          <a:cs typeface="Times New Roman"/>
                        </a:rPr>
                        <a:t>Avery could have shown in her display board that molecules are made up of two or more atoms.  She also could have shown how matter is identified using the Mohs scale. </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a:effectLst/>
                          <a:latin typeface="+mn-lt"/>
                          <a:ea typeface="Times New Roman"/>
                          <a:cs typeface="Times New Roman"/>
                        </a:rPr>
                        <a:t>Student presents minimal key details about matter that are additional to those found in </a:t>
                      </a:r>
                      <a:r>
                        <a:rPr lang="en-US" sz="1000" b="1" i="1" u="sng" dirty="0">
                          <a:effectLst/>
                          <a:latin typeface="+mn-lt"/>
                          <a:ea typeface="Times New Roman"/>
                          <a:cs typeface="Times New Roman"/>
                        </a:rPr>
                        <a:t>Science Fair</a:t>
                      </a:r>
                      <a:r>
                        <a:rPr lang="en-US" sz="1000" i="1" dirty="0">
                          <a:effectLst/>
                          <a:latin typeface="+mn-lt"/>
                          <a:ea typeface="Times New Roman"/>
                          <a:cs typeface="Times New Roman"/>
                        </a:rPr>
                        <a:t>. </a:t>
                      </a:r>
                      <a:endParaRPr lang="en-US" sz="1000" i="1" dirty="0">
                        <a:effectLst/>
                        <a:latin typeface="+mn-lt"/>
                        <a:ea typeface="Calibri"/>
                        <a:cs typeface="Times New Roman"/>
                      </a:endParaRPr>
                    </a:p>
                    <a:p>
                      <a:pPr marL="0" marR="0" algn="l">
                        <a:lnSpc>
                          <a:spcPct val="100000"/>
                        </a:lnSpc>
                        <a:spcBef>
                          <a:spcPts val="0"/>
                        </a:spcBef>
                        <a:spcAft>
                          <a:spcPts val="0"/>
                        </a:spcAft>
                      </a:pPr>
                      <a:r>
                        <a:rPr lang="en-US" sz="1100" dirty="0">
                          <a:effectLst/>
                          <a:latin typeface="+mn-lt"/>
                          <a:ea typeface="Times New Roman"/>
                          <a:cs typeface="Times New Roman"/>
                        </a:rPr>
                        <a:t>A molecule is made up of two or more atoms. Atoms are tiny particles that you can’t see.</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lnSpc>
                          <a:spcPct val="100000"/>
                        </a:lnSpc>
                        <a:spcBef>
                          <a:spcPts val="0"/>
                        </a:spcBef>
                        <a:spcAft>
                          <a:spcPts val="0"/>
                        </a:spcAft>
                        <a:defRPr sz="1800" b="0" i="0"/>
                      </a:pPr>
                      <a:r>
                        <a:rPr sz="2000" b="1" dirty="0">
                          <a:latin typeface="+mn-lt"/>
                        </a:rPr>
                        <a:t>0</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a:effectLst/>
                          <a:latin typeface="+mn-lt"/>
                          <a:ea typeface="Times New Roman"/>
                          <a:cs typeface="Times New Roman"/>
                        </a:rPr>
                        <a:t>Student presents no key details about matter that are additional to those found in </a:t>
                      </a:r>
                      <a:r>
                        <a:rPr lang="en-US" sz="1000" b="1" i="1" u="sng" dirty="0">
                          <a:effectLst/>
                          <a:latin typeface="+mn-lt"/>
                          <a:ea typeface="Times New Roman"/>
                          <a:cs typeface="Times New Roman"/>
                        </a:rPr>
                        <a:t>Science Fair.</a:t>
                      </a:r>
                      <a:endParaRPr lang="en-US" sz="1000" i="1" dirty="0">
                        <a:effectLst/>
                        <a:latin typeface="+mn-lt"/>
                        <a:ea typeface="Calibri"/>
                        <a:cs typeface="Times New Roman"/>
                      </a:endParaRPr>
                    </a:p>
                    <a:p>
                      <a:pPr marL="0" marR="0" algn="l">
                        <a:lnSpc>
                          <a:spcPct val="100000"/>
                        </a:lnSpc>
                        <a:spcBef>
                          <a:spcPts val="0"/>
                        </a:spcBef>
                        <a:spcAft>
                          <a:spcPts val="0"/>
                        </a:spcAft>
                      </a:pPr>
                      <a:r>
                        <a:rPr lang="en-US" sz="1100" dirty="0">
                          <a:effectLst/>
                          <a:latin typeface="+mn-lt"/>
                          <a:ea typeface="Times New Roman"/>
                          <a:cs typeface="Times New Roman"/>
                        </a:rPr>
                        <a:t>Avery’s project is about matter. My project would be way cooler!</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4" name="Table 3"/>
          <p:cNvGraphicFramePr>
            <a:graphicFrameLocks noGrp="1"/>
          </p:cNvGraphicFramePr>
          <p:nvPr>
            <p:extLst/>
          </p:nvPr>
        </p:nvGraphicFramePr>
        <p:xfrm>
          <a:off x="5029200" y="5958840"/>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Compare and contrast stories in the same genre (e.g., mysteries and adventure stories) on their approaches to similar themes and topics.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17459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807562002"/>
              </p:ext>
            </p:extLst>
          </p:nvPr>
        </p:nvGraphicFramePr>
        <p:xfrm>
          <a:off x="385434" y="419100"/>
          <a:ext cx="6822440" cy="6740652"/>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CFA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u="sng" dirty="0" smtClean="0"/>
                        <a:t>Constructed Response</a:t>
                      </a:r>
                      <a:r>
                        <a:rPr lang="en-US" sz="1500" b="1" u="sng" baseline="0" dirty="0" smtClean="0"/>
                        <a:t> </a:t>
                      </a:r>
                      <a:r>
                        <a:rPr lang="en-US" sz="1500" b="1" u="sng" dirty="0" smtClean="0"/>
                        <a:t>Research Rubrics</a:t>
                      </a:r>
                      <a:r>
                        <a:rPr lang="en-US" sz="1500" b="1" u="sng" baseline="0" dirty="0" smtClean="0"/>
                        <a:t> </a:t>
                      </a:r>
                      <a:r>
                        <a:rPr lang="en-US" sz="1500" b="1" u="sng" dirty="0" smtClean="0"/>
                        <a:t>Target 2</a:t>
                      </a:r>
                    </a:p>
                    <a:p>
                      <a:pPr marL="0" marR="0" indent="0" algn="ctr" defTabSz="914318" rtl="0" eaLnBrk="1" fontAlgn="auto" latinLnBrk="0" hangingPunct="1">
                        <a:lnSpc>
                          <a:spcPct val="100000"/>
                        </a:lnSpc>
                        <a:spcBef>
                          <a:spcPts val="0"/>
                        </a:spcBef>
                        <a:spcAft>
                          <a:spcPts val="0"/>
                        </a:spcAft>
                        <a:buClrTx/>
                        <a:buSzTx/>
                        <a:buFontTx/>
                        <a:buNone/>
                        <a:tabLst/>
                        <a:defRPr/>
                      </a:pPr>
                      <a:r>
                        <a:rPr lang="en-US" sz="1200" b="1" dirty="0" smtClean="0"/>
                        <a:t>Locate, Select, Interpret and Integrate Information.</a:t>
                      </a:r>
                    </a:p>
                  </a:txBody>
                  <a:tcPr marL="103632" marR="103632" marT="50292" marB="50292"/>
                </a:tc>
                <a:tc hMerge="1">
                  <a:txBody>
                    <a:bodyPr/>
                    <a:lstStyle/>
                    <a:p>
                      <a:endParaRPr lang="en-US"/>
                    </a:p>
                  </a:txBody>
                  <a:tcPr/>
                </a:tc>
              </a:tr>
              <a:tr h="4937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t>Question #15</a:t>
                      </a:r>
                      <a:r>
                        <a:rPr lang="en-US" sz="1400" b="1" baseline="0" dirty="0" smtClean="0"/>
                        <a:t> RI.5.6</a:t>
                      </a:r>
                      <a:r>
                        <a:rPr lang="en-US" sz="1400" b="1" dirty="0" smtClean="0"/>
                        <a:t> Prompt: What do the periodic chart and the Mohs scale have in common? Use examples from both articles to clarify your response.</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mn-ea"/>
                          <a:cs typeface="+mn-cs"/>
                        </a:rPr>
                        <a:t>The response gives sufficient evidence</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of the ability to locate and select information within and among sources of information in order to answer the prompt.  Students locate (identify) and select information that answers the prompt; “What do the periodic chart and the Mohs scale have in common?”</a:t>
                      </a:r>
                    </a:p>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mn-ea"/>
                          <a:cs typeface="+mn-cs"/>
                        </a:rPr>
                        <a:t>The response gives sufficient evidence</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of the ability to interpret and integrate information within and among sources of information to answer the prompt.  Students give examples of the periodic chart and Mohs scale in order to interpret and integrate a conclusion; what do they have in common?  Student responses should include: (1) definitions or purpose of both the periodic charts and Mohs scale, (2) examples of how each is used and (3) a conclusion of their similarities (inferring in some way that both are used to measure, identify or group materials together).</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b="0" i="1" dirty="0" smtClean="0"/>
                        <a:t>Student</a:t>
                      </a:r>
                      <a:r>
                        <a:rPr lang="en-US" sz="1000" b="0" i="1" baseline="0" dirty="0" smtClean="0"/>
                        <a:t> locates and selects </a:t>
                      </a:r>
                      <a:r>
                        <a:rPr lang="en-US" sz="1000" b="1" i="1" u="sng" baseline="0" dirty="0" smtClean="0"/>
                        <a:t>an example of the periodic table</a:t>
                      </a:r>
                      <a:r>
                        <a:rPr lang="en-US" sz="1000" b="1" i="1" u="none" baseline="0" dirty="0" smtClean="0"/>
                        <a:t> </a:t>
                      </a:r>
                      <a:r>
                        <a:rPr lang="en-US" sz="1000" b="0" i="1" u="none" baseline="0" dirty="0" smtClean="0"/>
                        <a:t>and </a:t>
                      </a:r>
                      <a:r>
                        <a:rPr lang="en-US" sz="1000" b="1" i="1" u="sng" baseline="0" dirty="0" smtClean="0"/>
                        <a:t>an example of the Mohs scale</a:t>
                      </a:r>
                      <a:r>
                        <a:rPr lang="en-US" sz="1000" b="1" i="1" u="none" baseline="0" dirty="0" smtClean="0"/>
                        <a:t> </a:t>
                      </a:r>
                      <a:r>
                        <a:rPr lang="en-US" sz="1000" b="0" i="1" baseline="0" dirty="0" smtClean="0"/>
                        <a:t>as well as drawing the </a:t>
                      </a:r>
                      <a:r>
                        <a:rPr lang="en-US" sz="1000" b="1" i="1" u="sng" baseline="0" dirty="0" smtClean="0"/>
                        <a:t>conclusion</a:t>
                      </a:r>
                      <a:r>
                        <a:rPr lang="en-US" sz="1000" b="0" i="1" baseline="0" dirty="0" smtClean="0"/>
                        <a:t> as to what both have in common.  Student uses </a:t>
                      </a:r>
                      <a:r>
                        <a:rPr lang="en-US" sz="1000" b="1" i="1" u="sng" baseline="0" dirty="0" smtClean="0"/>
                        <a:t>sufficient details</a:t>
                      </a:r>
                      <a:r>
                        <a:rPr lang="en-US" sz="1000" b="1" i="1" u="none" baseline="0" dirty="0" smtClean="0"/>
                        <a:t> </a:t>
                      </a:r>
                      <a:r>
                        <a:rPr lang="en-US" sz="1000" b="0" i="1" u="none" baseline="0" dirty="0" smtClean="0"/>
                        <a:t>to </a:t>
                      </a:r>
                      <a:r>
                        <a:rPr lang="en-US" sz="1000" b="0" i="1" baseline="0" dirty="0" smtClean="0"/>
                        <a:t>support the response.</a:t>
                      </a:r>
                    </a:p>
                    <a:p>
                      <a:r>
                        <a:rPr lang="en-US" sz="1200" b="0" i="0" baseline="0" dirty="0" smtClean="0"/>
                        <a:t>Long ago scientists could not share what they knew about matter.  They all had different ideas.   Now scientists are able to learn about matter by organizing and grouping information. Scientists can use the periodic chart to identify different elements.  The periodic chart groups all of the known elements based on their properties and the number of proteins found in one atom of each element.  There are 100 different elements we know of.  The Mohs scale helps scientists group minerals by how hard they are to scratch.  For instance, a diamond is described as hard because it is extremely difficult to scratch. Both the Mohs scale and the periodic table are methods to group information together.</a:t>
                      </a:r>
                    </a:p>
                  </a:txBody>
                  <a:tcPr marL="103632" marR="103632" marT="50292" marB="50292"/>
                </a:tc>
              </a:tr>
              <a:tr h="652272">
                <a:tc>
                  <a:txBody>
                    <a:bodyPr/>
                    <a:lstStyle/>
                    <a:p>
                      <a:pPr algn="ctr"/>
                      <a:r>
                        <a:rPr lang="en-US" sz="2000" b="1" dirty="0" smtClean="0"/>
                        <a:t>1</a:t>
                      </a:r>
                      <a:endParaRPr lang="en-US" sz="2000" b="1" dirty="0"/>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t>Student</a:t>
                      </a:r>
                      <a:r>
                        <a:rPr lang="en-US" sz="1000" b="0" i="1" baseline="0" dirty="0" smtClean="0"/>
                        <a:t> explains the purpose of the </a:t>
                      </a:r>
                      <a:r>
                        <a:rPr lang="en-US" sz="1000" b="1" i="1" u="sng" baseline="0" dirty="0" smtClean="0"/>
                        <a:t>periodic table</a:t>
                      </a:r>
                      <a:r>
                        <a:rPr lang="en-US" sz="1000" b="1" i="1" u="none" baseline="0" dirty="0" smtClean="0"/>
                        <a:t> </a:t>
                      </a:r>
                      <a:r>
                        <a:rPr lang="en-US" sz="1000" b="0" i="1" u="none" baseline="0" dirty="0" smtClean="0"/>
                        <a:t>and the </a:t>
                      </a:r>
                      <a:r>
                        <a:rPr lang="en-US" sz="1000" b="1" i="1" u="sng" baseline="0" dirty="0" smtClean="0"/>
                        <a:t>Mohs scale</a:t>
                      </a:r>
                      <a:r>
                        <a:rPr lang="en-US" sz="1000" b="1" i="1" u="none" baseline="0" dirty="0" smtClean="0"/>
                        <a:t> </a:t>
                      </a:r>
                      <a:r>
                        <a:rPr lang="en-US" sz="1000" b="0" i="1" baseline="0" dirty="0" smtClean="0"/>
                        <a:t>as well as drawing the </a:t>
                      </a:r>
                      <a:r>
                        <a:rPr lang="en-US" sz="1000" b="1" i="1" u="sng" baseline="0" dirty="0" smtClean="0"/>
                        <a:t>conclusion</a:t>
                      </a:r>
                      <a:r>
                        <a:rPr lang="en-US" sz="1000" b="0" i="1" baseline="0" dirty="0" smtClean="0"/>
                        <a:t> as to what both have in common.  Student </a:t>
                      </a:r>
                      <a:r>
                        <a:rPr lang="en-US" sz="1000" b="1" i="1" u="sng" baseline="0" dirty="0" smtClean="0"/>
                        <a:t>does not</a:t>
                      </a:r>
                      <a:r>
                        <a:rPr lang="en-US" sz="1000" b="1" i="1" u="none" baseline="0" dirty="0" smtClean="0"/>
                        <a:t> </a:t>
                      </a:r>
                      <a:r>
                        <a:rPr lang="en-US" sz="1000" b="0" i="1" baseline="0" dirty="0" smtClean="0"/>
                        <a:t>give </a:t>
                      </a:r>
                      <a:r>
                        <a:rPr lang="en-US" sz="1000" b="1" i="1" u="sng" baseline="0" dirty="0" smtClean="0"/>
                        <a:t>sufficient details</a:t>
                      </a:r>
                      <a:r>
                        <a:rPr lang="en-US" sz="1000" b="1" i="1" u="none" baseline="0" dirty="0" smtClean="0"/>
                        <a:t> </a:t>
                      </a:r>
                      <a:r>
                        <a:rPr lang="en-US" sz="1000" b="0" i="1" u="none" baseline="0" dirty="0" smtClean="0"/>
                        <a:t>to </a:t>
                      </a:r>
                      <a:r>
                        <a:rPr lang="en-US" sz="1000" b="0" i="1" baseline="0" dirty="0" smtClean="0"/>
                        <a:t>support the response.</a:t>
                      </a:r>
                    </a:p>
                    <a:p>
                      <a:r>
                        <a:rPr lang="en-US" sz="1200" b="0" i="0" baseline="0" dirty="0" smtClean="0"/>
                        <a:t>The periodic table identifies the different elements.  The Mohs scale identifies how hard minerals are.  Both help scientists identify different things.</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n-US" sz="1000" i="1" dirty="0" smtClean="0"/>
                        <a:t>The</a:t>
                      </a:r>
                      <a:r>
                        <a:rPr lang="en-US" sz="1000" i="1" baseline="0" dirty="0" smtClean="0"/>
                        <a:t> students does </a:t>
                      </a:r>
                      <a:r>
                        <a:rPr lang="en-US" sz="1000" b="1" i="1" u="sng" baseline="0" dirty="0" smtClean="0"/>
                        <a:t>not give enough evidence</a:t>
                      </a:r>
                      <a:r>
                        <a:rPr lang="en-US" sz="1000" b="1" i="1" u="none" baseline="0" dirty="0" smtClean="0"/>
                        <a:t> </a:t>
                      </a:r>
                      <a:r>
                        <a:rPr lang="en-US" sz="1000" i="1" baseline="0" dirty="0" smtClean="0"/>
                        <a:t>of the ability to </a:t>
                      </a:r>
                      <a:r>
                        <a:rPr lang="en-US" sz="1000" b="0" i="1" baseline="0" dirty="0" smtClean="0"/>
                        <a:t>locate, select, interpret and integrate information.</a:t>
                      </a:r>
                    </a:p>
                    <a:p>
                      <a:r>
                        <a:rPr lang="en-US" sz="1200" b="0" i="0" baseline="0" dirty="0" smtClean="0"/>
                        <a:t>Scientists use different tools like the periodic table and the Mohs scale.</a:t>
                      </a:r>
                    </a:p>
                  </a:txBody>
                  <a:tcPr marL="103632" marR="103632" marT="50292" marB="50292"/>
                </a:tc>
              </a:tr>
            </a:tbl>
          </a:graphicData>
        </a:graphic>
      </p:graphicFrame>
      <p:graphicFrame>
        <p:nvGraphicFramePr>
          <p:cNvPr id="5" name="Table 4"/>
          <p:cNvGraphicFramePr>
            <a:graphicFrameLocks noGrp="1"/>
          </p:cNvGraphicFramePr>
          <p:nvPr>
            <p:extLst/>
          </p:nvPr>
        </p:nvGraphicFramePr>
        <p:xfrm>
          <a:off x="5105400" y="7254240"/>
          <a:ext cx="2094960" cy="518160"/>
        </p:xfrm>
        <a:graphic>
          <a:graphicData uri="http://schemas.openxmlformats.org/drawingml/2006/table">
            <a:tbl>
              <a:tblPr/>
              <a:tblGrid>
                <a:gridCol w="209496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Analyze multiple accounts of the same event or topic, noting important similarities and differences in the point of view they represent.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78784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10" name="Table 9"/>
          <p:cNvGraphicFramePr>
            <a:graphicFrameLocks noGrp="1"/>
          </p:cNvGraphicFramePr>
          <p:nvPr>
            <p:extLst/>
          </p:nvPr>
        </p:nvGraphicFramePr>
        <p:xfrm>
          <a:off x="304800" y="673609"/>
          <a:ext cx="6822440" cy="6522720"/>
        </p:xfrm>
        <a:graphic>
          <a:graphicData uri="http://schemas.openxmlformats.org/drawingml/2006/table">
            <a:tbl>
              <a:tblPr firstRow="1" bandRow="1">
                <a:tableStyleId>{5940675A-B579-460E-94D1-54222C63F5DA}</a:tableStyleId>
              </a:tblPr>
              <a:tblGrid>
                <a:gridCol w="539750"/>
                <a:gridCol w="6282690"/>
              </a:tblGrid>
              <a:tr h="24079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CFA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438911">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mn-lt"/>
                          <a:ea typeface="+mn-ea"/>
                          <a:cs typeface="+mn-cs"/>
                        </a:rPr>
                        <a:t>Constructed Response Research Rubrics Target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mn-lt"/>
                          <a:ea typeface="+mn-ea"/>
                          <a:cs typeface="+mn-cs"/>
                        </a:rPr>
                        <a:t>ability to cite evidence to support opinions and/or ideas</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512063">
                <a:tc gridSpan="2">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t>Question #16 RI.5.9 Prompt: What is all matter made of?  Give examples of how scientists</a:t>
                      </a:r>
                    </a:p>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t>know what all matter is made of.</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83919">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mn-lt"/>
                          <a:ea typeface="+mn-ea"/>
                          <a:cs typeface="+mn-cs"/>
                        </a:rPr>
                        <a:t>The response</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gives sufficient evidence of the ability to distinguish relevant from irrelevant information such as fact from opinion in order to answer the prompt: What is all matter made of?  Give examples of how scientists know what all matter is made of.</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mn-lt"/>
                          <a:ea typeface="+mn-ea"/>
                          <a:cs typeface="+mn-cs"/>
                        </a:rPr>
                        <a:t>Relevant information</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will be specific to facts and details that support the students’ answers.  Relevant facts and/or details </a:t>
                      </a:r>
                      <a:r>
                        <a:rPr kumimoji="0" lang="en-US" sz="1200" b="1" i="0" u="sng" strike="noStrike" kern="1200" cap="none" spc="0" normalizeH="0" baseline="0" noProof="0" dirty="0" smtClean="0">
                          <a:ln>
                            <a:noFill/>
                          </a:ln>
                          <a:solidFill>
                            <a:prstClr val="black"/>
                          </a:solidFill>
                          <a:effectLst/>
                          <a:uLnTx/>
                          <a:uFillTx/>
                          <a:latin typeface="+mn-lt"/>
                          <a:ea typeface="+mn-ea"/>
                          <a:cs typeface="+mn-cs"/>
                        </a:rPr>
                        <a:t>should first include that all matter is made of atoms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Without this first response, the rest of the response will not be supportive or relevant.  Relevant answers to how scientists know what matter is made of could include (1) microscopes help scientists to see the atoms, (2) atoms are invisible but we can see how they react , (3) atoms constantly move in matter (e.g., air pumped into a balloon inflates or perfume smells spread across the room), (4) atoms join together to make elements which join together to make matter and  (5) properties of elements tell scientists about the kinds of atoms.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b="0" i="1" dirty="0" smtClean="0"/>
                        <a:t>Student</a:t>
                      </a:r>
                      <a:r>
                        <a:rPr lang="en-US" sz="1000" b="0" i="1" baseline="0" dirty="0" smtClean="0"/>
                        <a:t> gives </a:t>
                      </a:r>
                      <a:r>
                        <a:rPr lang="en-US" sz="1000" b="1" i="1" u="sng" baseline="0" dirty="0" smtClean="0"/>
                        <a:t>sufficient examples</a:t>
                      </a:r>
                      <a:r>
                        <a:rPr lang="en-US" sz="1000" b="1" i="1" u="none" baseline="0" dirty="0" smtClean="0"/>
                        <a:t> </a:t>
                      </a:r>
                      <a:r>
                        <a:rPr lang="en-US" sz="1000" b="0" i="1" baseline="0" dirty="0" smtClean="0"/>
                        <a:t>of the ability to </a:t>
                      </a:r>
                      <a:r>
                        <a:rPr lang="en-US" sz="1000" i="1" dirty="0" smtClean="0"/>
                        <a:t>distinguish relevant from irrelevant information.</a:t>
                      </a:r>
                    </a:p>
                    <a:p>
                      <a:r>
                        <a:rPr lang="en-US" sz="1200" i="0" dirty="0" smtClean="0"/>
                        <a:t>Everything</a:t>
                      </a:r>
                      <a:r>
                        <a:rPr lang="en-US" sz="1200" i="0" baseline="0" dirty="0" smtClean="0"/>
                        <a:t> around us that takes up space is matter. Scientists know that all matter is made of atoms.  They can’t see the atoms because atoms are very tiny particles. Scientists use a special microscope called a scanning tunneling microscope to see atoms.  If you blow air into a balloon the atoms move quickly and the gas in the balloon inflates.  If you spray perfume in a room the atoms in the air help move the smell of the perfume around to other parts of the room.  These are a few examples of how scientists know that all matter is made of atoms.</a:t>
                      </a:r>
                      <a:endParaRPr lang="en-US" sz="1200" i="0" dirty="0" smtClean="0"/>
                    </a:p>
                  </a:txBody>
                  <a:tcPr marL="103632" marR="103632" marT="50292" marB="50292"/>
                </a:tc>
              </a:tr>
              <a:tr h="755904">
                <a:tc>
                  <a:txBody>
                    <a:bodyPr/>
                    <a:lstStyle/>
                    <a:p>
                      <a:pPr algn="ctr"/>
                      <a:r>
                        <a:rPr lang="en-US" sz="2000" b="1" dirty="0" smtClean="0"/>
                        <a:t>1</a:t>
                      </a:r>
                      <a:endParaRPr lang="en-US" sz="2000" b="1" dirty="0"/>
                    </a:p>
                  </a:txBody>
                  <a:tcPr marL="103632" marR="103632" marT="50292" marB="50292" anchor="ctr"/>
                </a:tc>
                <a:tc>
                  <a:txBody>
                    <a:bodyPr/>
                    <a:lstStyle/>
                    <a:p>
                      <a:r>
                        <a:rPr lang="en-US" sz="1000" i="1" dirty="0" smtClean="0"/>
                        <a:t>Student identifies what matter is made of but gives</a:t>
                      </a:r>
                      <a:r>
                        <a:rPr lang="en-US" sz="1000" i="1" baseline="0" dirty="0" smtClean="0"/>
                        <a:t> </a:t>
                      </a:r>
                      <a:r>
                        <a:rPr lang="en-US" sz="1000" b="1" i="1" baseline="0" dirty="0" smtClean="0"/>
                        <a:t>few examples </a:t>
                      </a:r>
                      <a:r>
                        <a:rPr lang="en-US" sz="1000" i="1" baseline="0" dirty="0" smtClean="0"/>
                        <a:t>of the ability to </a:t>
                      </a:r>
                      <a:r>
                        <a:rPr lang="en-US" sz="1000" i="1" dirty="0" smtClean="0"/>
                        <a:t>distinguish relevant from irrelevant information.</a:t>
                      </a:r>
                    </a:p>
                    <a:p>
                      <a:r>
                        <a:rPr lang="en-US" sz="1200" i="0" dirty="0" smtClean="0"/>
                        <a:t>Matter is made of atoms so scientists have to be able to know how to find atoms.  There are many ways to find or know about atoms.  Scientists have studied to understand how to do this.</a:t>
                      </a:r>
                    </a:p>
                  </a:txBody>
                  <a:tcPr marL="103632" marR="103632" marT="50292" marB="50292"/>
                </a:tc>
              </a:tr>
              <a:tr h="393192">
                <a:tc>
                  <a:txBody>
                    <a:bodyPr/>
                    <a:lstStyle/>
                    <a:p>
                      <a:pPr algn="ctr"/>
                      <a:r>
                        <a:rPr lang="en-US" sz="2000" b="1" dirty="0" smtClean="0"/>
                        <a:t>0</a:t>
                      </a:r>
                      <a:endParaRPr lang="en-US" sz="2000" b="1" dirty="0"/>
                    </a:p>
                  </a:txBody>
                  <a:tcPr marL="103632" marR="103632" marT="50292" marB="50292" anchor="ctr"/>
                </a:tc>
                <a:tc>
                  <a:txBody>
                    <a:bodyPr/>
                    <a:lstStyle/>
                    <a:p>
                      <a:r>
                        <a:rPr lang="en-US" sz="1000" i="1" dirty="0" smtClean="0"/>
                        <a:t>The</a:t>
                      </a:r>
                      <a:r>
                        <a:rPr lang="en-US" sz="1000" i="1" baseline="0" dirty="0" smtClean="0"/>
                        <a:t> students does not give enough evidence of the ability to </a:t>
                      </a:r>
                      <a:r>
                        <a:rPr lang="en-US" sz="1000" i="1" dirty="0" smtClean="0"/>
                        <a:t>distinguish relevant from irrelevant information.</a:t>
                      </a:r>
                    </a:p>
                    <a:p>
                      <a:r>
                        <a:rPr lang="en-US" sz="1200" i="0" dirty="0" smtClean="0"/>
                        <a:t>Matter</a:t>
                      </a:r>
                      <a:r>
                        <a:rPr lang="en-US" sz="1200" i="0" baseline="0" dirty="0" smtClean="0"/>
                        <a:t> is what people study to learn about stuff.</a:t>
                      </a:r>
                      <a:endParaRPr lang="en-US" sz="1200" i="0" dirty="0" smtClean="0"/>
                    </a:p>
                  </a:txBody>
                  <a:tcPr marL="103632" marR="103632" marT="50292" marB="50292"/>
                </a:tc>
              </a:tr>
            </a:tbl>
          </a:graphicData>
        </a:graphic>
      </p:graphicFrame>
      <p:graphicFrame>
        <p:nvGraphicFramePr>
          <p:cNvPr id="5" name="Table 4"/>
          <p:cNvGraphicFramePr>
            <a:graphicFrameLocks noGrp="1"/>
          </p:cNvGraphicFramePr>
          <p:nvPr>
            <p:extLst/>
          </p:nvPr>
        </p:nvGraphicFramePr>
        <p:xfrm>
          <a:off x="5029200" y="7239000"/>
          <a:ext cx="2094960" cy="518160"/>
        </p:xfrm>
        <a:graphic>
          <a:graphicData uri="http://schemas.openxmlformats.org/drawingml/2006/table">
            <a:tbl>
              <a:tblPr/>
              <a:tblGrid>
                <a:gridCol w="209496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Integrate information from several texts on the same topic in order to write or speak about the subject knowledgeably.</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709449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020823832"/>
              </p:ext>
            </p:extLst>
          </p:nvPr>
        </p:nvGraphicFramePr>
        <p:xfrm>
          <a:off x="385434" y="251460"/>
          <a:ext cx="6822440" cy="9476232"/>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Quarter 4 CFA </a:t>
                      </a:r>
                      <a:r>
                        <a:rPr kumimoji="0" lang="en-US" sz="1400" b="1" i="0" u="sng" strike="noStrike" kern="1200" cap="none" spc="0" normalizeH="0" baseline="0" noProof="0" dirty="0" smtClean="0">
                          <a:ln>
                            <a:noFill/>
                          </a:ln>
                          <a:solidFill>
                            <a:schemeClr val="tx1"/>
                          </a:solidFill>
                          <a:effectLst/>
                          <a:uLnTx/>
                          <a:uFillTx/>
                          <a:latin typeface="+mn-lt"/>
                          <a:ea typeface="+mn-ea"/>
                          <a:cs typeface="+mn-cs"/>
                        </a:rPr>
                        <a:t>Brief Write Constructed Response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rPr>
                        <a:t>Organization:</a:t>
                      </a:r>
                    </a:p>
                    <a:p>
                      <a:pPr marL="0" marR="0" indent="0" algn="ctr" defTabSz="966612"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rPr>
                        <a:t>W.5.1c  Target: 6a</a:t>
                      </a:r>
                      <a:br>
                        <a:rPr lang="en-US" sz="1100" dirty="0" smtClean="0">
                          <a:solidFill>
                            <a:schemeClr val="tx1"/>
                          </a:solidFill>
                          <a:latin typeface="+mn-lt"/>
                        </a:rPr>
                      </a:b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W.5.1c </a:t>
                      </a:r>
                      <a:r>
                        <a:rPr kumimoji="0" lang="en-US" sz="1100" b="1" i="1" u="none" strike="noStrike" kern="1200" cap="none" spc="0" normalizeH="0" baseline="0" noProof="0" dirty="0" smtClean="0">
                          <a:ln>
                            <a:noFill/>
                          </a:ln>
                          <a:solidFill>
                            <a:schemeClr val="tx1"/>
                          </a:solidFill>
                          <a:effectLst/>
                          <a:uLnTx/>
                          <a:uFillTx/>
                          <a:latin typeface="+mn-lt"/>
                          <a:ea typeface="+mn-ea"/>
                          <a:cs typeface="Helvetica" pitchFamily="34" charset="0"/>
                        </a:rPr>
                        <a:t>linking opinion to reasons</a:t>
                      </a: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 Writing Target 6a</a:t>
                      </a:r>
                    </a:p>
                    <a:p>
                      <a:pPr marL="0" marR="0" indent="0" algn="ctr" defTabSz="966612"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Citing from the text means to find and locate evidence but re-writing it in your own words including the text as a reference or source.</a:t>
                      </a:r>
                    </a:p>
                  </a:txBody>
                  <a:tcPr marL="103632" marR="103632" marT="50292" marB="50292"/>
                </a:tc>
                <a:tc hMerge="1">
                  <a:txBody>
                    <a:bodyPr/>
                    <a:lstStyle/>
                    <a:p>
                      <a:endParaRPr lang="en-US"/>
                    </a:p>
                  </a:txBody>
                  <a:tcPr/>
                </a:tc>
              </a:tr>
              <a:tr h="690372">
                <a:tc gridSpan="2">
                  <a:txBody>
                    <a:bodyPr/>
                    <a:lstStyle/>
                    <a:p>
                      <a:pPr marL="342900" marR="0" lvl="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rPr>
                        <a:t>A student is writing an opinion letter for his class about “why learning about matter is important”.  Read the draft of his opinion letter and complete the task that follows.</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Helvetica" pitchFamily="34" charset="0"/>
                        </a:rPr>
                        <a:t>Brief Write, Organization, W.5.1c, link opinion-reasons using words, phrases and clauses, Target 6a</a:t>
                      </a:r>
                    </a:p>
                    <a:p>
                      <a:pPr marL="0" marR="0" lvl="0" indent="0" algn="r" defTabSz="1018809" rtl="0" eaLnBrk="1" fontAlgn="auto" latinLnBrk="0" hangingPunct="1">
                        <a:lnSpc>
                          <a:spcPct val="100000"/>
                        </a:lnSpc>
                        <a:spcBef>
                          <a:spcPts val="0"/>
                        </a:spcBef>
                        <a:spcAft>
                          <a:spcPts val="0"/>
                        </a:spcAft>
                        <a:buClrTx/>
                        <a:buSzTx/>
                        <a:buFont typeface="+mj-lt"/>
                        <a:buNone/>
                        <a:tabLst/>
                        <a:defRPr/>
                      </a:pPr>
                      <a:endParaRPr kumimoji="0" lang="en-US" sz="1000" b="0"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Times New Roman"/>
                          <a:cs typeface="Times New Roman"/>
                        </a:rPr>
                        <a:t>                                                                       </a:t>
                      </a:r>
                      <a:r>
                        <a:rPr kumimoji="0" lang="en-US" sz="1000" b="1" i="0" u="sng" strike="noStrike" kern="1200" cap="none" spc="0" normalizeH="0" baseline="0" noProof="0" dirty="0" smtClean="0">
                          <a:ln>
                            <a:noFill/>
                          </a:ln>
                          <a:solidFill>
                            <a:prstClr val="black"/>
                          </a:solidFill>
                          <a:effectLst/>
                          <a:uLnTx/>
                          <a:uFillTx/>
                          <a:latin typeface="+mn-lt"/>
                          <a:ea typeface="Times New Roman"/>
                          <a:cs typeface="Times New Roman"/>
                        </a:rPr>
                        <a:t>We All Need to Understand Matter</a:t>
                      </a: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Paragraph 1</a:t>
                      </a: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Learning about matter is more than just learning something scientific. When we learn about matter we learn more about everything around us!  We all need to know about matter.</a:t>
                      </a:r>
                    </a:p>
                    <a:p>
                      <a:pPr marL="509405" marR="0" lvl="1" indent="0" algn="l" defTabSz="1018809"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Paragraph 2</a:t>
                      </a: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Matter is made up of many things.  When we learn about matter we understand our world better.    </a:t>
                      </a:r>
                    </a:p>
                    <a:p>
                      <a:pPr marL="509405" marR="0" lvl="1" indent="0" algn="l" defTabSz="1018809"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Paragraph 3</a:t>
                      </a:r>
                    </a:p>
                    <a:p>
                      <a:pPr marL="509405" marR="0" lvl="1"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I can’t think of anyone who doesn’t need to know something about matter to be successful in the future, can you?</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rPr>
                        <a:t>          Add relevant evidence from the chart below, </a:t>
                      </a:r>
                      <a:r>
                        <a:rPr kumimoji="0" lang="en-US" sz="1000" b="1" i="1" u="sng" strike="noStrike" kern="1200" cap="none" spc="0" normalizeH="0" baseline="0" noProof="0" dirty="0" smtClean="0">
                          <a:ln>
                            <a:noFill/>
                          </a:ln>
                          <a:solidFill>
                            <a:prstClr val="black"/>
                          </a:solidFill>
                          <a:effectLst/>
                          <a:uLnTx/>
                          <a:uFillTx/>
                          <a:latin typeface="Helvetica" pitchFamily="34" charset="0"/>
                          <a:ea typeface="+mn-ea"/>
                          <a:cs typeface="+mn-cs"/>
                        </a:rPr>
                        <a:t>Facts About Matter</a:t>
                      </a:r>
                      <a:r>
                        <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rPr>
                        <a:t>, that would support the student’s opinion at the end of paragraph 2.  Cite any sources you use.</a:t>
                      </a: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n-US" sz="1000" u="sng" kern="1200" dirty="0" smtClean="0">
                          <a:solidFill>
                            <a:schemeClr val="tx1"/>
                          </a:solidFill>
                          <a:effectLst/>
                          <a:latin typeface="+mn-lt"/>
                          <a:ea typeface="+mn-ea"/>
                          <a:cs typeface="+mn-cs"/>
                        </a:rPr>
                        <a:t>Directions</a:t>
                      </a:r>
                      <a:r>
                        <a:rPr lang="en-US" sz="1000" u="sng" kern="1200" baseline="0" dirty="0" smtClean="0">
                          <a:solidFill>
                            <a:schemeClr val="tx1"/>
                          </a:solidFill>
                          <a:effectLst/>
                          <a:latin typeface="+mn-lt"/>
                          <a:ea typeface="+mn-ea"/>
                          <a:cs typeface="+mn-cs"/>
                        </a:rPr>
                        <a:t> for Scoring</a:t>
                      </a:r>
                      <a:r>
                        <a:rPr lang="en-US" sz="1000" kern="1200" baseline="0" dirty="0" smtClean="0">
                          <a:solidFill>
                            <a:schemeClr val="tx1"/>
                          </a:solidFill>
                          <a:effectLst/>
                          <a:latin typeface="+mn-lt"/>
                          <a:ea typeface="+mn-ea"/>
                          <a:cs typeface="+mn-cs"/>
                        </a:rPr>
                        <a:t>: </a:t>
                      </a:r>
                      <a:r>
                        <a:rPr lang="en-US" sz="1000" kern="1200" dirty="0" smtClean="0">
                          <a:solidFill>
                            <a:schemeClr val="tx1"/>
                          </a:solidFill>
                          <a:effectLst/>
                          <a:latin typeface="+mn-lt"/>
                          <a:ea typeface="Times New Roman"/>
                          <a:cs typeface="Arial"/>
                        </a:rPr>
                        <a:t>Write an overview of what students could include in a proficient response with examples from the text.  Be very specific and “lengthy.”</a:t>
                      </a:r>
                      <a:r>
                        <a:rPr lang="en-US" sz="1000" u="none" dirty="0" smtClean="0">
                          <a:solidFill>
                            <a:schemeClr val="tx1"/>
                          </a:solidFill>
                        </a:rPr>
                        <a:t> </a:t>
                      </a:r>
                      <a:r>
                        <a:rPr lang="en-US" sz="1000" u="sng" dirty="0" smtClean="0">
                          <a:solidFill>
                            <a:schemeClr val="tx1"/>
                          </a:solidFill>
                        </a:rPr>
                        <a:t>T</a:t>
                      </a:r>
                      <a:r>
                        <a:rPr lang="en-US" sz="1000" u="sng" dirty="0" smtClean="0">
                          <a:solidFill>
                            <a:schemeClr val="tx1"/>
                          </a:solidFill>
                          <a:latin typeface="+mn-lt"/>
                        </a:rPr>
                        <a:t>eacher Language and Scoring Notes</a:t>
                      </a:r>
                      <a:r>
                        <a:rPr lang="en-US" sz="1000" dirty="0" smtClean="0">
                          <a:solidFill>
                            <a:schemeClr val="tx1"/>
                          </a:solidFill>
                          <a:latin typeface="+mn-lt"/>
                        </a:rPr>
                        <a:t>:</a:t>
                      </a:r>
                      <a:endParaRPr lang="en-US" sz="1000" b="1" dirty="0" smtClean="0">
                        <a:solidFill>
                          <a:schemeClr val="tx1"/>
                        </a:solidFill>
                        <a:latin typeface="+mn-lt"/>
                      </a:endParaRPr>
                    </a:p>
                    <a:p>
                      <a:pPr lvl="0" algn="l">
                        <a:defRPr sz="1800" b="0" i="0"/>
                      </a:pPr>
                      <a:r>
                        <a:rPr lang="en-US" sz="1000" b="1" dirty="0" smtClean="0">
                          <a:solidFill>
                            <a:schemeClr val="tx1"/>
                          </a:solidFill>
                          <a:latin typeface="+mn-lt"/>
                        </a:rPr>
                        <a:t>The student response </a:t>
                      </a:r>
                      <a:r>
                        <a:rPr lang="en-US" sz="1000" b="0" dirty="0" smtClean="0">
                          <a:solidFill>
                            <a:schemeClr val="tx1"/>
                          </a:solidFill>
                          <a:latin typeface="+mn-lt"/>
                        </a:rPr>
                        <a:t>should provide additional reasons to support the student’s opinion that logically extends and supports paragraph 2</a:t>
                      </a:r>
                      <a:r>
                        <a:rPr lang="en-US" sz="1000" b="0" baseline="0" dirty="0" smtClean="0">
                          <a:solidFill>
                            <a:schemeClr val="tx1"/>
                          </a:solidFill>
                          <a:latin typeface="+mn-lt"/>
                        </a:rPr>
                        <a:t>.  </a:t>
                      </a:r>
                      <a:r>
                        <a:rPr lang="en-US" sz="1000" b="0" dirty="0" smtClean="0">
                          <a:solidFill>
                            <a:schemeClr val="tx1"/>
                          </a:solidFill>
                          <a:latin typeface="+mn-lt"/>
                        </a:rPr>
                        <a:t>The reasons students include should</a:t>
                      </a:r>
                      <a:r>
                        <a:rPr lang="en-US" sz="1000" b="0" baseline="0" dirty="0" smtClean="0">
                          <a:solidFill>
                            <a:schemeClr val="tx1"/>
                          </a:solidFill>
                          <a:latin typeface="+mn-lt"/>
                        </a:rPr>
                        <a:t> be from </a:t>
                      </a:r>
                      <a:r>
                        <a:rPr lang="en-US" sz="1000" b="1" i="1" u="sng" baseline="0" dirty="0" smtClean="0">
                          <a:solidFill>
                            <a:schemeClr val="tx1"/>
                          </a:solidFill>
                          <a:latin typeface="+mn-lt"/>
                        </a:rPr>
                        <a:t>Facts about Matter</a:t>
                      </a:r>
                      <a:r>
                        <a:rPr lang="en-US" sz="1000" b="0" baseline="0" dirty="0" smtClean="0">
                          <a:solidFill>
                            <a:schemeClr val="tx1"/>
                          </a:solidFill>
                          <a:latin typeface="+mn-lt"/>
                        </a:rPr>
                        <a:t>.  Evidence from this source should be stated in the student’s own words (but students may also include other logical ideas that support paragraph 2).</a:t>
                      </a:r>
                      <a:endParaRPr lang="en-US" sz="10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545592">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additional reasons to extend and support paragraph two and logically transitions into paragraph 3.  Student cites the source.</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Regardless of what you want to be when you grow up you’ll have to know something about matter.  According to the chart </a:t>
                      </a:r>
                      <a:r>
                        <a:rPr kumimoji="0" lang="en-US" sz="1100" b="1" i="1" u="sng" strike="noStrike" kern="1200" cap="none" spc="0" normalizeH="0" baseline="0" noProof="0" dirty="0" smtClean="0">
                          <a:ln>
                            <a:noFill/>
                          </a:ln>
                          <a:solidFill>
                            <a:schemeClr val="tx1"/>
                          </a:solidFill>
                          <a:effectLst/>
                          <a:uLnTx/>
                          <a:uFillTx/>
                          <a:latin typeface="+mn-lt"/>
                          <a:ea typeface="+mn-ea"/>
                          <a:cs typeface="+mn-cs"/>
                        </a:rPr>
                        <a:t>Facts About Matter</a:t>
                      </a:r>
                      <a:r>
                        <a:rPr kumimoji="0" lang="en-US" sz="1100" b="1" i="1" u="none" strike="noStrike" kern="1200" cap="none" spc="0" normalizeH="0" baseline="0" noProof="0" dirty="0" smtClean="0">
                          <a:ln>
                            <a:noFill/>
                          </a:ln>
                          <a:solidFill>
                            <a:schemeClr val="tx1"/>
                          </a:solidFill>
                          <a:effectLst/>
                          <a:uLnTx/>
                          <a:uFillTx/>
                          <a:latin typeface="+mn-lt"/>
                          <a:ea typeface="+mn-ea"/>
                          <a:cs typeface="+mn-cs"/>
                        </a:rPr>
                        <a:t>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for instance, everything around us is a liquid, solid, gas or plasmas.  These are the 4 elements of matter.   Doctors and nurses have to know about medicines which are made of liquids, solids and plasmas.  Mechanics have to understand which liquids a vehicle needs.  Cooks have to understand how much of a liquid or solid goes into a cake.  Truck drivers to sea captains have to know how much cargo their vessels can carry! </a:t>
                      </a:r>
                    </a:p>
                  </a:txBody>
                  <a:tcPr marL="103632" marR="103632" marT="50292" marB="50292"/>
                </a:tc>
              </a:tr>
              <a:tr h="315468">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some additional reasons to extend and support paragraph two and logically transitions into paragraph 3.  Student does not cite the source.</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We need to learn a lot about matter.  Scientists study matter all of the time.  They study atoms and molecules and other things that make matter.  Its important.</a:t>
                      </a: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no additional reasons to extend and support paragraph two.</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If you have a science fair project like Avery you will learn a lot about matter too.</a:t>
                      </a:r>
                    </a:p>
                  </a:txBody>
                  <a:tcPr marL="103632" marR="103632" marT="50292" marB="50292"/>
                </a:tc>
              </a:tr>
            </a:tbl>
          </a:graphicData>
        </a:graphic>
      </p:graphicFrame>
      <p:sp>
        <p:nvSpPr>
          <p:cNvPr id="2" name="Rectangle 1"/>
          <p:cNvSpPr/>
          <p:nvPr/>
        </p:nvSpPr>
        <p:spPr>
          <a:xfrm>
            <a:off x="1752600" y="4191000"/>
            <a:ext cx="3886200" cy="1338828"/>
          </a:xfrm>
          <a:prstGeom prst="rect">
            <a:avLst/>
          </a:prstGeom>
          <a:solidFill>
            <a:schemeClr val="bg1">
              <a:lumMod val="95000"/>
            </a:schemeClr>
          </a:solidFill>
          <a:ln>
            <a:solidFill>
              <a:srgbClr val="002060"/>
            </a:solidFill>
          </a:ln>
        </p:spPr>
        <p:txBody>
          <a:bodyPr wrap="square">
            <a:spAutoFit/>
          </a:bodyPr>
          <a:lstStyle/>
          <a:p>
            <a:pPr marL="228600" algn="ctr" fontAlgn="t"/>
            <a:r>
              <a:rPr lang="en-US" sz="900" b="1" u="sng" dirty="0"/>
              <a:t>Facts about </a:t>
            </a:r>
            <a:r>
              <a:rPr lang="en-US" sz="900" b="1" u="sng" dirty="0" smtClean="0"/>
              <a:t>Matter</a:t>
            </a:r>
            <a:endParaRPr lang="en-US" sz="900" dirty="0"/>
          </a:p>
          <a:p>
            <a:pPr marL="400050" indent="-111125" fontAlgn="t">
              <a:buFont typeface="Arial" panose="020B0604020202020204" pitchFamily="34" charset="0"/>
              <a:buChar char="•"/>
            </a:pPr>
            <a:r>
              <a:rPr lang="en-US" sz="900" dirty="0"/>
              <a:t>Everything around us is made of matter.</a:t>
            </a:r>
          </a:p>
          <a:p>
            <a:pPr marL="400050" indent="-111125" fontAlgn="t">
              <a:buFont typeface="Arial" panose="020B0604020202020204" pitchFamily="34" charset="0"/>
              <a:buChar char="•"/>
            </a:pPr>
            <a:r>
              <a:rPr lang="en-US" sz="900" dirty="0"/>
              <a:t>There are four states of matter called liquids, solids, gases and plasmas.</a:t>
            </a:r>
          </a:p>
          <a:p>
            <a:pPr marL="400050" indent="-111125" fontAlgn="t">
              <a:buFont typeface="Arial" panose="020B0604020202020204" pitchFamily="34" charset="0"/>
              <a:buChar char="•"/>
            </a:pPr>
            <a:r>
              <a:rPr lang="en-US" sz="900" dirty="0"/>
              <a:t>All matter is made of tiny particles called atoms.</a:t>
            </a:r>
          </a:p>
          <a:p>
            <a:pPr marL="400050" indent="-111125" fontAlgn="t">
              <a:buFont typeface="Arial" panose="020B0604020202020204" pitchFamily="34" charset="0"/>
              <a:buChar char="•"/>
            </a:pPr>
            <a:r>
              <a:rPr lang="en-US" sz="900" dirty="0"/>
              <a:t>Elements are the kinds of atoms that we can have. </a:t>
            </a:r>
          </a:p>
          <a:p>
            <a:pPr marL="400050" indent="-111125" fontAlgn="t">
              <a:buFont typeface="Arial" panose="020B0604020202020204" pitchFamily="34" charset="0"/>
              <a:buChar char="•"/>
            </a:pPr>
            <a:r>
              <a:rPr lang="en-US" sz="900" dirty="0"/>
              <a:t>When atoms bond together molecules are formed.</a:t>
            </a:r>
          </a:p>
          <a:p>
            <a:pPr marL="400050" indent="-111125" fontAlgn="t">
              <a:buFont typeface="Arial" panose="020B0604020202020204" pitchFamily="34" charset="0"/>
              <a:buChar char="•"/>
            </a:pPr>
            <a:r>
              <a:rPr lang="en-US" sz="900" dirty="0"/>
              <a:t>Everyone in their lifetime will need to understand how to use matter in one form or another.</a:t>
            </a:r>
          </a:p>
        </p:txBody>
      </p:sp>
    </p:spTree>
    <p:extLst>
      <p:ext uri="{BB962C8B-B14F-4D97-AF65-F5344CB8AC3E}">
        <p14:creationId xmlns:p14="http://schemas.microsoft.com/office/powerpoint/2010/main" val="3943838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4" tIns="50937" rIns="101874" bIns="50937" rtlCol="0" anchor="ctr"/>
          <a:lstStyle/>
          <a:p>
            <a:pPr algn="ctr"/>
            <a:endParaRPr lang="en-US" dirty="0">
              <a:solidFill>
                <a:prstClr val="white"/>
              </a:solidFill>
            </a:endParaRPr>
          </a:p>
        </p:txBody>
      </p:sp>
      <p:sp>
        <p:nvSpPr>
          <p:cNvPr id="9" name="Rectangle 8"/>
          <p:cNvSpPr/>
          <p:nvPr/>
        </p:nvSpPr>
        <p:spPr>
          <a:xfrm>
            <a:off x="107950" y="586740"/>
            <a:ext cx="759968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74" tIns="50937" rIns="101874" bIns="50937" rtlCol="0" anchor="ctr"/>
          <a:lstStyle/>
          <a:p>
            <a:pPr algn="ctr"/>
            <a:endParaRPr lang="en-US" dirty="0">
              <a:solidFill>
                <a:prstClr val="white"/>
              </a:solidFill>
            </a:endParaRPr>
          </a:p>
        </p:txBody>
      </p:sp>
      <p:sp>
        <p:nvSpPr>
          <p:cNvPr id="4" name="Slide Number Placeholder 3"/>
          <p:cNvSpPr>
            <a:spLocks noGrp="1"/>
          </p:cNvSpPr>
          <p:nvPr>
            <p:ph type="sldNum" sz="quarter" idx="12"/>
          </p:nvPr>
        </p:nvSpPr>
        <p:spPr/>
        <p:txBody>
          <a:bodyPr lIns="101882" tIns="50941" rIns="101882" bIns="50941"/>
          <a:lstStyle/>
          <a:p>
            <a:fld id="{F177B04D-AEB5-43ED-B9BA-B3D1EC9C9067}" type="slidenum">
              <a:rPr lang="en-US" smtClean="0">
                <a:solidFill>
                  <a:srgbClr val="E7DEC9">
                    <a:shade val="50000"/>
                    <a:satMod val="200000"/>
                  </a:srgbClr>
                </a:solidFill>
              </a:rPr>
              <a:pPr/>
              <a:t>2</a:t>
            </a:fld>
            <a:endParaRPr lang="en-US" dirty="0">
              <a:solidFill>
                <a:srgbClr val="E7DEC9">
                  <a:shade val="50000"/>
                  <a:satMod val="200000"/>
                </a:srgbClr>
              </a:solidFill>
            </a:endParaRPr>
          </a:p>
        </p:txBody>
      </p:sp>
      <p:sp>
        <p:nvSpPr>
          <p:cNvPr id="6" name="TextBox 5"/>
          <p:cNvSpPr txBox="1"/>
          <p:nvPr/>
        </p:nvSpPr>
        <p:spPr>
          <a:xfrm>
            <a:off x="518160" y="1257300"/>
            <a:ext cx="7073423" cy="5006335"/>
          </a:xfrm>
          <a:prstGeom prst="rect">
            <a:avLst/>
          </a:prstGeom>
          <a:solidFill>
            <a:schemeClr val="bg1"/>
          </a:solidFill>
        </p:spPr>
        <p:txBody>
          <a:bodyPr wrap="square" lIns="96359" tIns="48179" rIns="96359" bIns="48179" rtlCol="0">
            <a:spAutoFit/>
          </a:bodyPr>
          <a:lstStyle/>
          <a:p>
            <a:pPr algn="ctr"/>
            <a:endParaRPr lang="en-US" sz="1400" b="1" u="sng" dirty="0">
              <a:solidFill>
                <a:prstClr val="black"/>
              </a:solidFill>
            </a:endParaRPr>
          </a:p>
          <a:p>
            <a:pPr algn="ctr"/>
            <a:r>
              <a:rPr lang="en-US" sz="1400" b="1" u="sng" dirty="0">
                <a:solidFill>
                  <a:prstClr val="black"/>
                </a:solidFill>
              </a:rPr>
              <a:t>Quarter </a:t>
            </a:r>
            <a:r>
              <a:rPr lang="en-US" sz="1400" b="1" u="sng" dirty="0" smtClean="0">
                <a:solidFill>
                  <a:prstClr val="black"/>
                </a:solidFill>
              </a:rPr>
              <a:t>Four  </a:t>
            </a:r>
            <a:r>
              <a:rPr lang="en-US" sz="1400" b="1" u="sng" dirty="0">
                <a:solidFill>
                  <a:prstClr val="black"/>
                </a:solidFill>
              </a:rPr>
              <a:t>English Language Arts Common Formative Assessments</a:t>
            </a:r>
            <a:endParaRPr lang="en-US" sz="1400" b="1" dirty="0">
              <a:solidFill>
                <a:prstClr val="black"/>
              </a:solidFill>
            </a:endParaRPr>
          </a:p>
          <a:p>
            <a:pPr algn="ctr"/>
            <a:r>
              <a:rPr lang="en-US" sz="1400" b="1" u="sng" dirty="0">
                <a:solidFill>
                  <a:prstClr val="black"/>
                </a:solidFill>
              </a:rPr>
              <a:t>Team Members and Writers</a:t>
            </a:r>
          </a:p>
          <a:p>
            <a:pPr algn="ctr"/>
            <a:endParaRPr lang="en-US" sz="800" b="1" u="sng" dirty="0">
              <a:solidFill>
                <a:prstClr val="black"/>
              </a:solidFill>
            </a:endParaRPr>
          </a:p>
          <a:p>
            <a:pPr algn="ctr"/>
            <a:r>
              <a:rPr lang="en-US" sz="1100" dirty="0">
                <a:solidFill>
                  <a:prstClr val="black"/>
                </a:solidFill>
              </a:rPr>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endParaRPr lang="en-US" sz="1700" dirty="0">
              <a:solidFill>
                <a:prstClr val="black"/>
              </a:solidFill>
            </a:endParaRPr>
          </a:p>
          <a:p>
            <a:pPr algn="ctr"/>
            <a:endParaRPr lang="en-US" b="1" u="sng" dirty="0">
              <a:solidFill>
                <a:prstClr val="black"/>
              </a:solidFill>
            </a:endParaRPr>
          </a:p>
          <a:p>
            <a:pPr algn="ctr"/>
            <a:endParaRPr lang="en-US" b="1" dirty="0" smtClean="0">
              <a:solidFill>
                <a:prstClr val="black"/>
              </a:solidFill>
            </a:endParaRPr>
          </a:p>
          <a:p>
            <a:r>
              <a:rPr lang="en-US" b="1" dirty="0" smtClean="0">
                <a:solidFill>
                  <a:prstClr val="black"/>
                </a:solidFill>
              </a:rPr>
              <a:t>	</a:t>
            </a:r>
          </a:p>
          <a:p>
            <a:endParaRPr lang="en-US" b="1" dirty="0">
              <a:solidFill>
                <a:prstClr val="black"/>
              </a:solidFill>
            </a:endParaRPr>
          </a:p>
          <a:p>
            <a:endParaRPr lang="en-US" b="1" dirty="0" smtClean="0">
              <a:solidFill>
                <a:prstClr val="black"/>
              </a:solidFill>
            </a:endParaRPr>
          </a:p>
          <a:p>
            <a:endParaRPr lang="en-US" b="1" dirty="0">
              <a:solidFill>
                <a:prstClr val="black"/>
              </a:solidFill>
            </a:endParaRPr>
          </a:p>
          <a:p>
            <a:endParaRPr lang="en-US" b="1" dirty="0" smtClean="0">
              <a:solidFill>
                <a:prstClr val="black"/>
              </a:solidFill>
            </a:endParaRPr>
          </a:p>
          <a:p>
            <a:endParaRPr lang="en-US" b="1" dirty="0">
              <a:solidFill>
                <a:prstClr val="black"/>
              </a:solidFill>
            </a:endParaRPr>
          </a:p>
          <a:p>
            <a:endParaRPr lang="en-US" sz="1300" b="1" i="1" dirty="0">
              <a:solidFill>
                <a:prstClr val="black"/>
              </a:solidFill>
            </a:endParaRPr>
          </a:p>
          <a:p>
            <a:endParaRPr lang="en-US" sz="1300" b="1" i="1" dirty="0">
              <a:solidFill>
                <a:prstClr val="black"/>
              </a:solidFill>
            </a:endParaRPr>
          </a:p>
          <a:p>
            <a:endParaRPr lang="en-US" sz="1300" b="1" i="1" dirty="0">
              <a:solidFill>
                <a:prstClr val="black"/>
              </a:solidFill>
            </a:endParaRPr>
          </a:p>
          <a:p>
            <a:r>
              <a:rPr lang="en-US" sz="1300" b="1" i="1" dirty="0">
                <a:solidFill>
                  <a:prstClr val="black"/>
                </a:solidFill>
              </a:rPr>
              <a:t>Thank you to all of those who reviewed and edited and a special appreciation to Vicki Daniels and her amazing editing skills and our “in-house” writer Ginger Jay.</a:t>
            </a:r>
          </a:p>
        </p:txBody>
      </p:sp>
      <p:graphicFrame>
        <p:nvGraphicFramePr>
          <p:cNvPr id="11" name="Table 10"/>
          <p:cNvGraphicFramePr>
            <a:graphicFrameLocks noGrp="1"/>
          </p:cNvGraphicFramePr>
          <p:nvPr>
            <p:extLst>
              <p:ext uri="{D42A27DB-BD31-4B8C-83A1-F6EECF244321}">
                <p14:modId xmlns:p14="http://schemas.microsoft.com/office/powerpoint/2010/main" val="504035054"/>
              </p:ext>
            </p:extLst>
          </p:nvPr>
        </p:nvGraphicFramePr>
        <p:xfrm>
          <a:off x="484428" y="6237733"/>
          <a:ext cx="7101841" cy="3233929"/>
        </p:xfrm>
        <a:graphic>
          <a:graphicData uri="http://schemas.openxmlformats.org/drawingml/2006/table">
            <a:tbl>
              <a:tblPr firstRow="1" bandRow="1">
                <a:tableStyleId>{5940675A-B579-460E-94D1-54222C63F5DA}</a:tableStyleId>
              </a:tblPr>
              <a:tblGrid>
                <a:gridCol w="2544346"/>
                <a:gridCol w="2042895"/>
                <a:gridCol w="2514600"/>
              </a:tblGrid>
              <a:tr h="460249">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006006012"/>
              </p:ext>
            </p:extLst>
          </p:nvPr>
        </p:nvGraphicFramePr>
        <p:xfrm>
          <a:off x="591701" y="2743200"/>
          <a:ext cx="6632178" cy="2441994"/>
        </p:xfrm>
        <a:graphic>
          <a:graphicData uri="http://schemas.openxmlformats.org/drawingml/2006/table">
            <a:tbl>
              <a:tblPr firstRow="1" bandRow="1">
                <a:tableStyleId>{5940675A-B579-460E-94D1-54222C63F5DA}</a:tableStyleId>
              </a:tblPr>
              <a:tblGrid>
                <a:gridCol w="1936353"/>
                <a:gridCol w="1457325"/>
                <a:gridCol w="1615877"/>
                <a:gridCol w="1622623"/>
              </a:tblGrid>
              <a:tr h="406999">
                <a:tc>
                  <a:txBody>
                    <a:bodyPr/>
                    <a:lstStyle/>
                    <a:p>
                      <a:pPr algn="l"/>
                      <a:r>
                        <a:rPr lang="en-US" sz="1400" b="1" dirty="0" smtClean="0">
                          <a:solidFill>
                            <a:schemeClr val="tx1"/>
                          </a:solidFill>
                        </a:rPr>
                        <a:t>Deborah</a:t>
                      </a:r>
                      <a:r>
                        <a:rPr lang="en-US" sz="1400" b="1" baseline="0" dirty="0" smtClean="0">
                          <a:solidFill>
                            <a:schemeClr val="tx1"/>
                          </a:solidFill>
                        </a:rPr>
                        <a:t> Alvarado</a:t>
                      </a:r>
                      <a:endParaRPr lang="en-US" sz="1400" b="1" dirty="0">
                        <a:solidFill>
                          <a:schemeClr val="tx1"/>
                        </a:solidFill>
                      </a:endParaRPr>
                    </a:p>
                  </a:txBody>
                  <a:tcPr marL="103227" marR="103227" marT="50178" marB="50178"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Patty Gallardo</a:t>
                      </a:r>
                    </a:p>
                  </a:txBody>
                  <a:tcPr marL="103227" marR="103227" marT="50178" marB="50178"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Sandra Maines</a:t>
                      </a:r>
                    </a:p>
                  </a:txBody>
                  <a:tcPr marL="103227" marR="103227" marT="50178" marB="50178"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Jennifer</a:t>
                      </a:r>
                      <a:r>
                        <a:rPr lang="en-US" sz="1400" b="1" baseline="0" dirty="0" smtClean="0">
                          <a:solidFill>
                            <a:schemeClr val="tx1"/>
                          </a:solidFill>
                        </a:rPr>
                        <a:t> Robbins</a:t>
                      </a:r>
                      <a:endParaRPr lang="en-US" sz="1400" b="1" dirty="0" smtClean="0">
                        <a:solidFill>
                          <a:schemeClr val="tx1"/>
                        </a:solidFill>
                      </a:endParaRPr>
                    </a:p>
                  </a:txBody>
                  <a:tcPr marL="103227" marR="103227" marT="50178" marB="50178" anchor="ctr">
                    <a:solidFill>
                      <a:schemeClr val="bg1"/>
                    </a:solidFill>
                  </a:tcPr>
                </a:tc>
              </a:tr>
              <a:tr h="4069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rPr>
                        <a:t>Aliceson Brandt</a:t>
                      </a:r>
                    </a:p>
                  </a:txBody>
                  <a:tcPr marL="103227" marR="103227" marT="50178" marB="50178" anchor="ctr">
                    <a:solidFill>
                      <a:schemeClr val="bg1"/>
                    </a:solidFill>
                  </a:tcPr>
                </a:tc>
                <a:tc>
                  <a:txBody>
                    <a:bodyPr/>
                    <a:lstStyle/>
                    <a:p>
                      <a:r>
                        <a:rPr lang="en-US" sz="1400" b="1" dirty="0" smtClean="0"/>
                        <a:t>Dori George</a:t>
                      </a:r>
                      <a:endParaRPr lang="en-US" sz="1400" b="1" dirty="0"/>
                    </a:p>
                  </a:txBody>
                  <a:tcPr marL="103227" marR="103227" marT="50178" marB="50178" anchor="ctr">
                    <a:solidFill>
                      <a:schemeClr val="bg1"/>
                    </a:solidFill>
                  </a:tcPr>
                </a:tc>
                <a:tc>
                  <a:txBody>
                    <a:bodyPr/>
                    <a:lstStyle/>
                    <a:p>
                      <a:pPr algn="l"/>
                      <a:r>
                        <a:rPr lang="en-US" sz="1400" b="1" dirty="0" smtClean="0">
                          <a:solidFill>
                            <a:schemeClr val="tx1"/>
                          </a:solidFill>
                        </a:rPr>
                        <a:t>Gina McLain</a:t>
                      </a:r>
                      <a:endParaRPr lang="en-US" sz="1400" b="1" dirty="0">
                        <a:solidFill>
                          <a:schemeClr val="tx1"/>
                        </a:solidFill>
                      </a:endParaRPr>
                    </a:p>
                  </a:txBody>
                  <a:tcPr marL="103227" marR="103227" marT="50178" marB="50178" anchor="ctr">
                    <a:solidFill>
                      <a:schemeClr val="bg1"/>
                    </a:solidFill>
                  </a:tcPr>
                </a:tc>
                <a:tc>
                  <a:txBody>
                    <a:bodyPr/>
                    <a:lstStyle/>
                    <a:p>
                      <a:pPr algn="l"/>
                      <a:r>
                        <a:rPr lang="en-US" sz="1400" b="1" dirty="0" smtClean="0">
                          <a:solidFill>
                            <a:schemeClr val="tx1"/>
                          </a:solidFill>
                        </a:rPr>
                        <a:t>Kelly Rooke</a:t>
                      </a:r>
                      <a:endParaRPr lang="en-US" sz="1400" b="1" dirty="0">
                        <a:solidFill>
                          <a:schemeClr val="tx1"/>
                        </a:solidFill>
                      </a:endParaRPr>
                    </a:p>
                  </a:txBody>
                  <a:tcPr marL="103227" marR="103227" marT="50178" marB="50178" anchor="ctr">
                    <a:solidFill>
                      <a:schemeClr val="bg1"/>
                    </a:solidFill>
                  </a:tcPr>
                </a:tc>
              </a:tr>
              <a:tr h="406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Linda Benson</a:t>
                      </a:r>
                    </a:p>
                  </a:txBody>
                  <a:tcPr marL="103227" marR="103227" marT="50178" marB="50178" anchor="ctr">
                    <a:solidFill>
                      <a:schemeClr val="bg1"/>
                    </a:solidFill>
                  </a:tcPr>
                </a:tc>
                <a:tc>
                  <a:txBody>
                    <a:bodyPr/>
                    <a:lstStyle/>
                    <a:p>
                      <a:r>
                        <a:rPr lang="en-US" sz="1400" b="1" dirty="0" smtClean="0"/>
                        <a:t>Heather Giard</a:t>
                      </a:r>
                      <a:endParaRPr lang="en-US" sz="1400" b="1" dirty="0"/>
                    </a:p>
                  </a:txBody>
                  <a:tcPr marL="103227" marR="103227" marT="50178" marB="50178"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Christina Orozco</a:t>
                      </a:r>
                    </a:p>
                  </a:txBody>
                  <a:tcPr marL="103227" marR="103227" marT="50178" marB="50178" anchor="ctr">
                    <a:solidFill>
                      <a:schemeClr val="bg1"/>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ndParaRPr>
                    </a:p>
                  </a:txBody>
                  <a:tcPr marL="97155" marR="97155" marT="47897" marB="47897" anchor="ctr">
                    <a:solidFill>
                      <a:schemeClr val="bg1"/>
                    </a:solidFill>
                  </a:tcPr>
                </a:tc>
              </a:tr>
              <a:tr h="406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Hailey Christenson</a:t>
                      </a:r>
                    </a:p>
                  </a:txBody>
                  <a:tcPr marL="103227" marR="103227" marT="50178" marB="50178" anchor="ctr">
                    <a:solidFill>
                      <a:schemeClr val="bg1"/>
                    </a:solidFill>
                  </a:tcPr>
                </a:tc>
                <a:tc>
                  <a:txBody>
                    <a:bodyPr/>
                    <a:lstStyle/>
                    <a:p>
                      <a:r>
                        <a:rPr lang="en-US" sz="1400" b="1" dirty="0" smtClean="0"/>
                        <a:t>Sonja Grabel</a:t>
                      </a:r>
                      <a:endParaRPr lang="en-US" sz="1400" b="1" dirty="0"/>
                    </a:p>
                  </a:txBody>
                  <a:tcPr marL="103227" marR="103227" marT="50178" marB="50178"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mn-lt"/>
                        </a:rPr>
                        <a:t>Teresa Portinga</a:t>
                      </a:r>
                    </a:p>
                  </a:txBody>
                  <a:tcPr marL="103227" marR="103227" marT="50178" marB="50178" anchor="ctr">
                    <a:solidFill>
                      <a:schemeClr val="bg1"/>
                    </a:solidFill>
                  </a:tcPr>
                </a:tc>
                <a:tc hMerge="1">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schemeClr val="tx1"/>
                        </a:solidFill>
                        <a:effectLst/>
                        <a:uLnTx/>
                        <a:uFillTx/>
                        <a:latin typeface="+mn-lt"/>
                      </a:endParaRPr>
                    </a:p>
                  </a:txBody>
                  <a:tcPr marL="97155" marR="97155" marT="47897" marB="47897" anchor="ctr">
                    <a:solidFill>
                      <a:schemeClr val="bg1"/>
                    </a:solidFill>
                  </a:tcPr>
                </a:tc>
              </a:tr>
              <a:tr h="406999">
                <a:tc>
                  <a:txBody>
                    <a:bodyPr/>
                    <a:lstStyle/>
                    <a:p>
                      <a:pPr algn="l"/>
                      <a:r>
                        <a:rPr lang="en-US" sz="1400" b="1" dirty="0" smtClean="0">
                          <a:solidFill>
                            <a:schemeClr val="tx1"/>
                          </a:solidFill>
                        </a:rPr>
                        <a:t>Tammy Cole</a:t>
                      </a:r>
                      <a:endParaRPr lang="en-US" sz="1400" b="1" dirty="0">
                        <a:solidFill>
                          <a:schemeClr val="tx1"/>
                        </a:solidFill>
                      </a:endParaRPr>
                    </a:p>
                  </a:txBody>
                  <a:tcPr marL="103227" marR="103227" marT="50178" marB="50178"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smtClean="0">
                          <a:ln>
                            <a:noFill/>
                          </a:ln>
                          <a:solidFill>
                            <a:prstClr val="black"/>
                          </a:solidFill>
                          <a:effectLst/>
                          <a:uLnTx/>
                          <a:uFillTx/>
                          <a:latin typeface="+mn-lt"/>
                        </a:rPr>
                        <a:t>Dovina</a:t>
                      </a:r>
                      <a:r>
                        <a:rPr kumimoji="0" lang="en-US" sz="1400" b="1" i="0" u="none" strike="noStrike" kern="1200" cap="none" spc="0" normalizeH="0" baseline="0" noProof="0" dirty="0" smtClean="0">
                          <a:ln>
                            <a:noFill/>
                          </a:ln>
                          <a:solidFill>
                            <a:prstClr val="black"/>
                          </a:solidFill>
                          <a:effectLst/>
                          <a:uLnTx/>
                          <a:uFillTx/>
                          <a:latin typeface="+mn-lt"/>
                        </a:rPr>
                        <a:t> Greco</a:t>
                      </a:r>
                    </a:p>
                  </a:txBody>
                  <a:tcPr marL="103227" marR="103227" marT="50178" marB="50178" anchor="ctr">
                    <a:solidFill>
                      <a:schemeClr val="bg1"/>
                    </a:solidFill>
                  </a:tcPr>
                </a:tc>
                <a:tc gridSpan="2">
                  <a:txBody>
                    <a:bodyPr/>
                    <a:lstStyle/>
                    <a:p>
                      <a:pPr algn="l"/>
                      <a:r>
                        <a:rPr lang="en-US" sz="1400" b="1" dirty="0" smtClean="0">
                          <a:solidFill>
                            <a:schemeClr val="tx1"/>
                          </a:solidFill>
                        </a:rPr>
                        <a:t>Judy Ramer</a:t>
                      </a:r>
                      <a:endParaRPr lang="en-US" sz="1400" b="1" dirty="0">
                        <a:solidFill>
                          <a:schemeClr val="tx1"/>
                        </a:solidFill>
                      </a:endParaRPr>
                    </a:p>
                  </a:txBody>
                  <a:tcPr marL="103227" marR="103227" marT="50178" marB="50178" anchor="ctr">
                    <a:solidFill>
                      <a:schemeClr val="bg1"/>
                    </a:solidFill>
                  </a:tcPr>
                </a:tc>
                <a:tc hMerge="1">
                  <a:txBody>
                    <a:bodyPr/>
                    <a:lstStyle/>
                    <a:p>
                      <a:pPr algn="l"/>
                      <a:endParaRPr lang="en-US" sz="1300" b="1" dirty="0">
                        <a:solidFill>
                          <a:schemeClr val="tx1"/>
                        </a:solidFill>
                      </a:endParaRPr>
                    </a:p>
                  </a:txBody>
                  <a:tcPr marL="97155" marR="97155" marT="47897" marB="47897" anchor="ctr">
                    <a:solidFill>
                      <a:schemeClr val="bg1"/>
                    </a:solidFill>
                  </a:tcPr>
                </a:tc>
              </a:tr>
              <a:tr h="406999">
                <a:tc gridSpan="2">
                  <a:txBody>
                    <a:bodyPr/>
                    <a:lstStyle/>
                    <a:p>
                      <a:pPr algn="l"/>
                      <a:r>
                        <a:rPr lang="en-US" sz="1400" b="1" dirty="0" smtClean="0">
                          <a:solidFill>
                            <a:schemeClr val="tx1"/>
                          </a:solidFill>
                        </a:rPr>
                        <a:t>Translator:  Zaida Rosa</a:t>
                      </a:r>
                      <a:endParaRPr lang="en-US" sz="1400" b="1" dirty="0">
                        <a:solidFill>
                          <a:schemeClr val="tx1"/>
                        </a:solidFill>
                      </a:endParaRPr>
                    </a:p>
                  </a:txBody>
                  <a:tcPr marL="103227" marR="103227" marT="50178" marB="50178" anchor="ctr">
                    <a:solidFill>
                      <a:schemeClr val="bg1"/>
                    </a:solidFill>
                  </a:tcPr>
                </a:tc>
                <a:tc hMerge="1">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prstClr val="black"/>
                        </a:solidFill>
                        <a:effectLst/>
                        <a:uLnTx/>
                        <a:uFillTx/>
                        <a:latin typeface="+mn-lt"/>
                      </a:endParaRPr>
                    </a:p>
                  </a:txBody>
                  <a:tcPr marL="97155" marR="97155" marT="47897" marB="47897" anchor="ctr">
                    <a:solidFill>
                      <a:schemeClr val="bg1"/>
                    </a:solidFill>
                  </a:tcPr>
                </a:tc>
                <a:tc gridSpan="2">
                  <a:txBody>
                    <a:bodyPr/>
                    <a:lstStyle/>
                    <a:p>
                      <a:pPr algn="l"/>
                      <a:r>
                        <a:rPr lang="en-US" sz="1400" b="1" dirty="0" smtClean="0">
                          <a:solidFill>
                            <a:schemeClr val="tx1"/>
                          </a:solidFill>
                        </a:rPr>
                        <a:t>Translator:</a:t>
                      </a:r>
                      <a:r>
                        <a:rPr lang="en-US" sz="1400" b="1" baseline="0" dirty="0" smtClean="0">
                          <a:solidFill>
                            <a:schemeClr val="tx1"/>
                          </a:solidFill>
                        </a:rPr>
                        <a:t>  Patricia Ramirez</a:t>
                      </a:r>
                      <a:endParaRPr lang="en-US" sz="1400" b="1" dirty="0">
                        <a:solidFill>
                          <a:schemeClr val="tx1"/>
                        </a:solidFill>
                      </a:endParaRPr>
                    </a:p>
                  </a:txBody>
                  <a:tcPr marL="103227" marR="103227" marT="50178" marB="50178" anchor="ctr">
                    <a:solidFill>
                      <a:schemeClr val="bg1"/>
                    </a:solidFill>
                  </a:tcPr>
                </a:tc>
                <a:tc hMerge="1">
                  <a:txBody>
                    <a:bodyPr/>
                    <a:lstStyle/>
                    <a:p>
                      <a:pPr algn="l"/>
                      <a:endParaRPr lang="en-US" sz="1300" b="1" dirty="0">
                        <a:solidFill>
                          <a:schemeClr val="tx1"/>
                        </a:solidFill>
                      </a:endParaRPr>
                    </a:p>
                  </a:txBody>
                  <a:tcPr marL="97155" marR="97155" marT="47897" marB="47897" anchor="ctr">
                    <a:solidFill>
                      <a:schemeClr val="bg1"/>
                    </a:solidFill>
                  </a:tcPr>
                </a:tc>
              </a:tr>
            </a:tbl>
          </a:graphicData>
        </a:graphic>
      </p:graphicFrame>
    </p:spTree>
    <p:extLst>
      <p:ext uri="{BB962C8B-B14F-4D97-AF65-F5344CB8AC3E}">
        <p14:creationId xmlns:p14="http://schemas.microsoft.com/office/powerpoint/2010/main" val="1937842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022707649"/>
              </p:ext>
            </p:extLst>
          </p:nvPr>
        </p:nvGraphicFramePr>
        <p:xfrm>
          <a:off x="323850" y="609600"/>
          <a:ext cx="7189470" cy="7719350"/>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u="none" baseline="0" dirty="0" smtClean="0">
                          <a:solidFill>
                            <a:schemeClr val="tx1"/>
                          </a:solidFill>
                          <a:effectLst/>
                          <a:latin typeface="+mn-lt"/>
                        </a:rPr>
                        <a:t>Grade 5, Quarter 4 CFA Selected Response Answer Key</a:t>
                      </a:r>
                    </a:p>
                  </a:txBody>
                  <a:tcPr marL="97155" marR="97155" marT="47897" marB="47897" anchor="ctr">
                    <a:solidFill>
                      <a:schemeClr val="bg1"/>
                    </a:solidFill>
                  </a:tcPr>
                </a:tc>
                <a:tc>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319315">
                <a:tc>
                  <a:txBody>
                    <a:bodyPr/>
                    <a:lstStyle/>
                    <a:p>
                      <a:pPr marL="240944" marR="0" indent="-240944" algn="l" defTabSz="1018809"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a:t>
                      </a:r>
                      <a:r>
                        <a:rPr lang="en-US" sz="1200" b="0" i="0" u="none" baseline="0" dirty="0" smtClean="0">
                          <a:solidFill>
                            <a:schemeClr val="dk1"/>
                          </a:solidFill>
                          <a:effectLst/>
                          <a:latin typeface="+mn-lt"/>
                        </a:rPr>
                        <a:t> </a:t>
                      </a:r>
                      <a:r>
                        <a:rPr lang="en-US" sz="1100" b="0" i="0" u="none" baseline="0" dirty="0" smtClean="0">
                          <a:solidFill>
                            <a:schemeClr val="dk1"/>
                          </a:solidFill>
                          <a:effectLst/>
                          <a:latin typeface="+mn-lt"/>
                        </a:rPr>
                        <a:t>How is Avery’s thinking about matter at the beginning of the story different from her</a:t>
                      </a:r>
                    </a:p>
                    <a:p>
                      <a:pPr marL="240944" marR="0" indent="-240944" algn="l" defTabSz="1018809" rtl="0" eaLnBrk="1" fontAlgn="auto" latinLnBrk="0" hangingPunct="1">
                        <a:lnSpc>
                          <a:spcPct val="100000"/>
                        </a:lnSpc>
                        <a:spcBef>
                          <a:spcPts val="0"/>
                        </a:spcBef>
                        <a:spcAft>
                          <a:spcPts val="0"/>
                        </a:spcAft>
                        <a:buClrTx/>
                        <a:buSzTx/>
                        <a:buFontTx/>
                        <a:buNone/>
                        <a:tabLst/>
                        <a:defRPr/>
                      </a:pPr>
                      <a:r>
                        <a:rPr lang="en-US" sz="1100" b="0" i="0" u="none" baseline="0" dirty="0" smtClean="0">
                          <a:solidFill>
                            <a:schemeClr val="dk1"/>
                          </a:solidFill>
                          <a:effectLst/>
                          <a:latin typeface="+mn-lt"/>
                        </a:rPr>
                        <a:t>thinking in the end? </a:t>
                      </a:r>
                      <a:r>
                        <a:rPr kumimoji="0" lang="en-US" sz="1100" b="0" i="0" u="none" strike="noStrike" kern="1200" cap="none" spc="0" normalizeH="0" baseline="0" noProof="0" dirty="0" smtClean="0">
                          <a:ln>
                            <a:noFill/>
                          </a:ln>
                          <a:solidFill>
                            <a:prstClr val="black"/>
                          </a:solidFill>
                          <a:effectLst/>
                          <a:uLnTx/>
                          <a:uFillTx/>
                          <a:latin typeface="+mn-lt"/>
                          <a:cs typeface="Helvetica" pitchFamily="34" charset="0"/>
                        </a:rPr>
                        <a:t>RL.</a:t>
                      </a:r>
                      <a:r>
                        <a:rPr lang="en-US" sz="1100" b="0" i="0" u="none" baseline="0" dirty="0" smtClean="0">
                          <a:solidFill>
                            <a:schemeClr val="tx1"/>
                          </a:solidFill>
                          <a:effectLst/>
                          <a:latin typeface="+mn-lt"/>
                        </a:rPr>
                        <a:t>5.3</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341313" marR="0" lvl="0" indent="-341313" algn="l" defTabSz="1018809"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2</a:t>
                      </a:r>
                      <a:r>
                        <a:rPr kumimoji="0" lang="en-US" sz="1200" b="0" i="0" u="none" strike="noStrike" kern="1200" cap="none" spc="0" normalizeH="0" baseline="0" noProof="0" dirty="0" smtClean="0">
                          <a:ln>
                            <a:noFill/>
                          </a:ln>
                          <a:solidFill>
                            <a:prstClr val="black"/>
                          </a:solidFill>
                          <a:effectLst/>
                          <a:uLnTx/>
                          <a:uFillTx/>
                          <a:latin typeface="+mn-lt"/>
                          <a:ea typeface="+mn-ea"/>
                          <a:cs typeface="Helvetica" pitchFamily="34" charset="0"/>
                        </a:rPr>
                        <a:t> </a:t>
                      </a:r>
                      <a:r>
                        <a:rPr kumimoji="0" lang="en-US" sz="1100" b="0" i="0" u="none" strike="noStrike" kern="1200" cap="none" spc="0" normalizeH="0" baseline="0" noProof="0" dirty="0" smtClean="0">
                          <a:ln>
                            <a:noFill/>
                          </a:ln>
                          <a:solidFill>
                            <a:prstClr val="black"/>
                          </a:solidFill>
                          <a:effectLst/>
                          <a:uLnTx/>
                          <a:uFillTx/>
                          <a:latin typeface="+mn-lt"/>
                          <a:ea typeface="+mn-ea"/>
                          <a:cs typeface="Helvetica" pitchFamily="34" charset="0"/>
                        </a:rPr>
                        <a:t>How did the information the teacher gave in the lesson contribute to Avery’s success at</a:t>
                      </a:r>
                    </a:p>
                    <a:p>
                      <a:pPr marL="341313" marR="0" lvl="0" indent="-341313"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Helvetica" pitchFamily="34" charset="0"/>
                        </a:rPr>
                        <a:t>the science fair? </a:t>
                      </a:r>
                      <a:r>
                        <a:rPr lang="en-US" sz="1100" b="0" i="0" u="none" dirty="0" smtClean="0">
                          <a:solidFill>
                            <a:schemeClr val="tx1"/>
                          </a:solidFill>
                          <a:effectLst/>
                          <a:latin typeface="+mn-lt"/>
                        </a:rPr>
                        <a:t>RL.5.3</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3</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How does the author show Avery’s different feelings in the story? Select the two best answers.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RL.5.6 (both answers must be correct)</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A,C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4</a:t>
                      </a:r>
                      <a:r>
                        <a:rPr lang="en-US" sz="1200" b="1" i="0" u="none" dirty="0" smtClean="0">
                          <a:solidFill>
                            <a:schemeClr val="tx1"/>
                          </a:solidFill>
                          <a:effectLst>
                            <a:outerShdw blurRad="38100" dist="38100" dir="2700000" algn="tl">
                              <a:srgbClr val="000000">
                                <a:alpha val="43137"/>
                              </a:srgbClr>
                            </a:outerShdw>
                          </a:effectLst>
                          <a:latin typeface="+mn-lt"/>
                        </a:rPr>
                        <a:t> </a:t>
                      </a:r>
                      <a:r>
                        <a:rPr kumimoji="0" lang="en-US" sz="1100" b="0" i="0" u="none" strike="noStrike" kern="1200" cap="none" spc="0" normalizeH="0" baseline="0" noProof="0" dirty="0" smtClean="0">
                          <a:ln>
                            <a:noFill/>
                          </a:ln>
                          <a:solidFill>
                            <a:prstClr val="black"/>
                          </a:solidFill>
                          <a:effectLst/>
                          <a:uLnTx/>
                          <a:uFillTx/>
                          <a:latin typeface="+mn-lt"/>
                          <a:ea typeface="+mn-ea"/>
                          <a:cs typeface="Helvetica" pitchFamily="34" charset="0"/>
                        </a:rPr>
                        <a:t>What is the most likely reason the narrator stated that Avery won the prize for most surprising example of a state of matter?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RL.5.6</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5</a:t>
                      </a:r>
                      <a:r>
                        <a:rPr lang="en-US" sz="1100" b="0" i="0" u="none" dirty="0" smtClean="0">
                          <a:solidFill>
                            <a:schemeClr val="tx1"/>
                          </a:solidFill>
                          <a:effectLst/>
                          <a:latin typeface="+mn-lt"/>
                        </a:rPr>
                        <a:t>  Based on the information about matter from </a:t>
                      </a:r>
                      <a:r>
                        <a:rPr lang="en-US" sz="1100" b="1" i="1" u="sng" dirty="0" smtClean="0">
                          <a:solidFill>
                            <a:schemeClr val="tx1"/>
                          </a:solidFill>
                          <a:effectLst/>
                          <a:latin typeface="+mn-lt"/>
                        </a:rPr>
                        <a:t>Matter Is Everywhere</a:t>
                      </a:r>
                      <a:r>
                        <a:rPr lang="en-US" sz="1100" b="0" i="0" u="none" dirty="0" smtClean="0">
                          <a:solidFill>
                            <a:schemeClr val="tx1"/>
                          </a:solidFill>
                          <a:effectLst/>
                          <a:latin typeface="+mn-lt"/>
                        </a:rPr>
                        <a:t>! and </a:t>
                      </a:r>
                      <a:r>
                        <a:rPr lang="en-US" sz="1100" b="1" i="1" u="sng" dirty="0" smtClean="0">
                          <a:solidFill>
                            <a:schemeClr val="tx1"/>
                          </a:solidFill>
                          <a:effectLst/>
                          <a:latin typeface="+mn-lt"/>
                        </a:rPr>
                        <a:t>Science Fai</a:t>
                      </a:r>
                      <a:r>
                        <a:rPr lang="en-US" sz="1100" b="1" i="1" u="none" dirty="0" smtClean="0">
                          <a:solidFill>
                            <a:schemeClr val="tx1"/>
                          </a:solidFill>
                          <a:effectLst/>
                          <a:latin typeface="+mn-lt"/>
                        </a:rPr>
                        <a:t>r </a:t>
                      </a:r>
                      <a:r>
                        <a:rPr lang="en-US" sz="1100" b="0" i="0" u="none" dirty="0" smtClean="0">
                          <a:solidFill>
                            <a:schemeClr val="tx1"/>
                          </a:solidFill>
                          <a:effectLst/>
                          <a:latin typeface="+mn-lt"/>
                        </a:rPr>
                        <a:t>what can you conclude about why Avery won an award for her project?  RL.5.9</a:t>
                      </a:r>
                    </a:p>
                  </a:txBody>
                  <a:tcPr marL="97155" marR="97155" marT="47897" marB="47897" anchor="ctr">
                    <a:lnB w="12700" cmpd="sng">
                      <a:noFill/>
                    </a:lnB>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6</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How are </a:t>
                      </a:r>
                      <a:r>
                        <a:rPr lang="en-US" sz="1100" b="1" i="1" u="sng" dirty="0" smtClean="0">
                          <a:solidFill>
                            <a:schemeClr val="tx1"/>
                          </a:solidFill>
                          <a:effectLst/>
                          <a:latin typeface="+mn-lt"/>
                        </a:rPr>
                        <a:t>It’s Elementa</a:t>
                      </a:r>
                      <a:r>
                        <a:rPr lang="en-US" sz="1100" b="1" i="1" u="none" dirty="0" smtClean="0">
                          <a:solidFill>
                            <a:schemeClr val="tx1"/>
                          </a:solidFill>
                          <a:effectLst/>
                          <a:latin typeface="+mn-lt"/>
                        </a:rPr>
                        <a:t>l </a:t>
                      </a:r>
                      <a:r>
                        <a:rPr lang="en-US" sz="1100" b="0" i="0" u="none" dirty="0" smtClean="0">
                          <a:solidFill>
                            <a:schemeClr val="tx1"/>
                          </a:solidFill>
                          <a:effectLst/>
                          <a:latin typeface="+mn-lt"/>
                        </a:rPr>
                        <a:t>and </a:t>
                      </a:r>
                      <a:r>
                        <a:rPr lang="en-US" sz="1100" b="1" i="1" u="sng" dirty="0" smtClean="0">
                          <a:solidFill>
                            <a:schemeClr val="tx1"/>
                          </a:solidFill>
                          <a:effectLst/>
                          <a:latin typeface="+mn-lt"/>
                        </a:rPr>
                        <a:t>Science Fai</a:t>
                      </a:r>
                      <a:r>
                        <a:rPr lang="en-US" sz="1100" b="1" i="1" u="none" dirty="0" smtClean="0">
                          <a:solidFill>
                            <a:schemeClr val="tx1"/>
                          </a:solidFill>
                          <a:effectLst/>
                          <a:latin typeface="+mn-lt"/>
                        </a:rPr>
                        <a:t>r </a:t>
                      </a:r>
                      <a:r>
                        <a:rPr lang="en-US" sz="1100" b="0" i="0" u="none" dirty="0" smtClean="0">
                          <a:solidFill>
                            <a:schemeClr val="tx1"/>
                          </a:solidFill>
                          <a:effectLst/>
                          <a:latin typeface="+mn-lt"/>
                        </a:rPr>
                        <a:t>alike in explaining the role of atoms in matter? RL.5.9</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7</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sng" dirty="0" smtClean="0">
                          <a:solidFill>
                            <a:schemeClr val="tx1"/>
                          </a:solidFill>
                          <a:effectLst>
                            <a:outerShdw blurRad="38100" dist="38100" dir="2700000" algn="tl">
                              <a:srgbClr val="000000">
                                <a:alpha val="43137"/>
                              </a:srgbClr>
                            </a:outerShdw>
                          </a:effectLst>
                          <a:latin typeface="+mn-lt"/>
                        </a:rPr>
                        <a:t>Literary Constructed Response</a:t>
                      </a:r>
                      <a:endParaRPr lang="en-US" sz="1200" b="0"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RL.5.6</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r>
                        <a:rPr lang="en-US" sz="1200" b="1" i="0" u="sng" dirty="0" smtClean="0">
                          <a:solidFill>
                            <a:schemeClr val="tx1"/>
                          </a:solidFill>
                          <a:effectLst>
                            <a:outerShdw blurRad="38100" dist="38100" dir="2700000" algn="tl">
                              <a:srgbClr val="000000">
                                <a:alpha val="43137"/>
                              </a:srgbClr>
                            </a:outerShdw>
                          </a:effectLst>
                          <a:latin typeface="+mn-lt"/>
                        </a:rPr>
                        <a:t>Question 8</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sng" dirty="0" smtClean="0">
                          <a:solidFill>
                            <a:schemeClr val="tx1"/>
                          </a:solidFill>
                          <a:effectLst>
                            <a:outerShdw blurRad="38100" dist="38100" dir="2700000" algn="tl">
                              <a:srgbClr val="000000">
                                <a:alpha val="43137"/>
                              </a:srgbClr>
                            </a:outerShdw>
                          </a:effectLst>
                          <a:latin typeface="+mn-lt"/>
                        </a:rPr>
                        <a:t>Literary Constructed Response</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RL.5.9</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9</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What is the connection between matter, elements and atoms?</a:t>
                      </a:r>
                      <a:r>
                        <a:rPr lang="en-US" sz="1100" b="0" i="0" u="none" baseline="0" dirty="0" smtClean="0">
                          <a:solidFill>
                            <a:schemeClr val="tx1"/>
                          </a:solidFill>
                          <a:effectLst/>
                          <a:latin typeface="+mn-lt"/>
                        </a:rPr>
                        <a:t> RI.5.3</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25621">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10</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How does the periodic table benefit scientists?  RI.5.3</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18218">
                <a:tc>
                  <a:txBody>
                    <a:bodyPr/>
                    <a:lstStyle/>
                    <a:p>
                      <a:pPr marL="796925" marR="0" lvl="0" indent="-796925" algn="l" defTabSz="1018809"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11</a:t>
                      </a:r>
                      <a:r>
                        <a:rPr lang="en-US" sz="1100" b="0" i="0" u="none" dirty="0" smtClean="0">
                          <a:solidFill>
                            <a:schemeClr val="tx1"/>
                          </a:solidFill>
                          <a:effectLst/>
                          <a:latin typeface="+mn-lt"/>
                        </a:rPr>
                        <a:t>  What do all four major categories of matter have in common?  RI.5.6</a:t>
                      </a:r>
                      <a:endParaRPr kumimoji="0" lang="en-US" sz="1100" b="0" i="0" u="none" strike="noStrike" kern="1200" cap="none" spc="0" normalizeH="0" baseline="0" noProof="0" dirty="0" smtClean="0">
                        <a:ln>
                          <a:noFill/>
                        </a:ln>
                        <a:solidFill>
                          <a:prstClr val="black"/>
                        </a:solidFill>
                        <a:effectLst/>
                        <a:uLnTx/>
                        <a:uFillTx/>
                        <a:latin typeface="+mn-lt"/>
                        <a:ea typeface="+mn-ea"/>
                        <a:cs typeface="Helvetica" pitchFamily="34" charset="0"/>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796925" marR="0" indent="-796925" algn="l" defTabSz="1018809"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12</a:t>
                      </a:r>
                      <a:r>
                        <a:rPr lang="en-US" sz="1200" b="0" i="0" u="none" dirty="0" smtClean="0">
                          <a:solidFill>
                            <a:schemeClr val="tx1"/>
                          </a:solidFill>
                          <a:effectLst/>
                          <a:latin typeface="+mn-lt"/>
                        </a:rPr>
                        <a:t>  </a:t>
                      </a:r>
                      <a:r>
                        <a:rPr lang="en-US" sz="1100" b="0" i="0" u="none" dirty="0" smtClean="0">
                          <a:solidFill>
                            <a:schemeClr val="tx1"/>
                          </a:solidFill>
                          <a:effectLst/>
                          <a:latin typeface="+mn-lt"/>
                        </a:rPr>
                        <a:t>Which specific point is supported in both articles?  RI.56</a:t>
                      </a: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A</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13</a:t>
                      </a:r>
                      <a:r>
                        <a:rPr lang="en-US" sz="1200" b="0" i="0" u="none" baseline="0" dirty="0" smtClean="0">
                          <a:solidFill>
                            <a:schemeClr val="dk1"/>
                          </a:solidFill>
                          <a:effectLst/>
                          <a:latin typeface="+mn-lt"/>
                        </a:rPr>
                        <a:t> </a:t>
                      </a:r>
                      <a:r>
                        <a:rPr lang="en-US" sz="1100" b="0" i="0" u="none" baseline="0" dirty="0" smtClean="0">
                          <a:solidFill>
                            <a:schemeClr val="dk1"/>
                          </a:solidFill>
                          <a:effectLst/>
                          <a:latin typeface="+mn-lt"/>
                        </a:rPr>
                        <a:t>What information from </a:t>
                      </a:r>
                      <a:r>
                        <a:rPr lang="en-US" sz="1100" b="1" i="1" u="sng" baseline="0" dirty="0" smtClean="0">
                          <a:solidFill>
                            <a:schemeClr val="dk1"/>
                          </a:solidFill>
                          <a:effectLst/>
                          <a:latin typeface="+mn-lt"/>
                        </a:rPr>
                        <a:t>It’s Elementa</a:t>
                      </a:r>
                      <a:r>
                        <a:rPr lang="en-US" sz="1100" b="1" i="1" u="none" baseline="0" dirty="0" smtClean="0">
                          <a:solidFill>
                            <a:schemeClr val="dk1"/>
                          </a:solidFill>
                          <a:effectLst/>
                          <a:latin typeface="+mn-lt"/>
                        </a:rPr>
                        <a:t>l </a:t>
                      </a:r>
                      <a:r>
                        <a:rPr lang="en-US" sz="1100" b="0" i="0" u="none" baseline="0" dirty="0" smtClean="0">
                          <a:solidFill>
                            <a:schemeClr val="dk1"/>
                          </a:solidFill>
                          <a:effectLst/>
                          <a:latin typeface="+mn-lt"/>
                        </a:rPr>
                        <a:t>is not found in  </a:t>
                      </a:r>
                      <a:r>
                        <a:rPr lang="en-US" sz="1100" b="1" i="1" u="sng" baseline="0" dirty="0" smtClean="0">
                          <a:solidFill>
                            <a:schemeClr val="dk1"/>
                          </a:solidFill>
                          <a:effectLst/>
                          <a:latin typeface="+mn-lt"/>
                        </a:rPr>
                        <a:t>Matter is Everywhere</a:t>
                      </a:r>
                      <a:r>
                        <a:rPr lang="en-US" sz="1100" b="0" i="0" u="none" baseline="0" dirty="0" smtClean="0">
                          <a:solidFill>
                            <a:schemeClr val="dk1"/>
                          </a:solidFill>
                          <a:effectLst/>
                          <a:latin typeface="+mn-lt"/>
                        </a:rPr>
                        <a:t>? </a:t>
                      </a:r>
                      <a:r>
                        <a:rPr lang="en-US" sz="1100" b="0" i="0" u="none" dirty="0" smtClean="0">
                          <a:solidFill>
                            <a:schemeClr val="tx1"/>
                          </a:solidFill>
                          <a:effectLst/>
                          <a:latin typeface="+mn-lt"/>
                        </a:rPr>
                        <a:t>RI.5.9</a:t>
                      </a:r>
                    </a:p>
                  </a:txBody>
                  <a:tcPr marL="97155" marR="97155" marT="47897" marB="47897" anchor="ctr">
                    <a:solidFill>
                      <a:schemeClr val="bg1">
                        <a:lumMod val="85000"/>
                      </a:schemeClr>
                    </a:solidFill>
                  </a:tcPr>
                </a:tc>
                <a:tc>
                  <a:txBody>
                    <a:bodyPr/>
                    <a:lstStyle/>
                    <a:p>
                      <a:pPr algn="ctr"/>
                      <a:r>
                        <a:rPr lang="en-US" sz="1200" b="1" i="0" dirty="0" smtClean="0">
                          <a:effectLst>
                            <a:outerShdw blurRad="38100" dist="38100" dir="2700000" algn="tl">
                              <a:srgbClr val="000000">
                                <a:alpha val="43137"/>
                              </a:srgbClr>
                            </a:outerShdw>
                          </a:effectLst>
                          <a:latin typeface="+mn-lt"/>
                        </a:rPr>
                        <a:t>D</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786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14</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In</a:t>
                      </a:r>
                      <a:r>
                        <a:rPr lang="en-US" sz="1100" b="0" i="0" u="none" baseline="0" dirty="0" smtClean="0">
                          <a:solidFill>
                            <a:schemeClr val="tx1"/>
                          </a:solidFill>
                          <a:effectLst/>
                          <a:latin typeface="+mn-lt"/>
                        </a:rPr>
                        <a:t> w</a:t>
                      </a:r>
                      <a:r>
                        <a:rPr lang="en-US" sz="1100" b="0" i="0" u="none" dirty="0" smtClean="0">
                          <a:solidFill>
                            <a:schemeClr val="tx1"/>
                          </a:solidFill>
                          <a:effectLst/>
                          <a:latin typeface="+mn-lt"/>
                        </a:rPr>
                        <a:t>hich set of articles would you find the most information in order to write most knowledgeably about how to identify different kinds of matter? RI.5.9</a:t>
                      </a: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B</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15</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none" dirty="0" smtClean="0">
                          <a:solidFill>
                            <a:schemeClr val="tx1"/>
                          </a:solidFill>
                          <a:effectLst/>
                          <a:latin typeface="+mn-lt"/>
                        </a:rPr>
                        <a:t>  </a:t>
                      </a:r>
                      <a:r>
                        <a:rPr lang="en-US" sz="1200" b="1" i="0" u="sng" dirty="0" smtClean="0">
                          <a:solidFill>
                            <a:schemeClr val="tx1"/>
                          </a:solidFill>
                          <a:effectLst>
                            <a:outerShdw blurRad="38100" dist="38100" dir="2700000" algn="tl">
                              <a:srgbClr val="000000">
                                <a:alpha val="43137"/>
                              </a:srgbClr>
                            </a:outerShdw>
                          </a:effectLst>
                          <a:latin typeface="+mn-lt"/>
                        </a:rPr>
                        <a:t>Informational Text Constructed</a:t>
                      </a:r>
                      <a:r>
                        <a:rPr lang="en-US" sz="1200" b="1" i="0" u="sng" baseline="0" dirty="0" smtClean="0">
                          <a:solidFill>
                            <a:schemeClr val="tx1"/>
                          </a:solidFill>
                          <a:effectLst>
                            <a:outerShdw blurRad="38100" dist="38100" dir="2700000" algn="tl">
                              <a:srgbClr val="000000">
                                <a:alpha val="43137"/>
                              </a:srgbClr>
                            </a:outerShdw>
                          </a:effectLst>
                          <a:latin typeface="+mn-lt"/>
                        </a:rPr>
                        <a:t> Response</a:t>
                      </a:r>
                      <a:r>
                        <a:rPr lang="en-US" sz="1200" b="0" i="0" u="none" baseline="0" dirty="0" smtClean="0">
                          <a:solidFill>
                            <a:schemeClr val="tx1"/>
                          </a:solidFill>
                          <a:effectLst/>
                          <a:latin typeface="+mn-lt"/>
                        </a:rPr>
                        <a:t>          </a:t>
                      </a:r>
                      <a:endParaRPr lang="en-US" sz="1200" b="0" i="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RI.5.6</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16</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sng" dirty="0" smtClean="0">
                          <a:solidFill>
                            <a:schemeClr val="tx1"/>
                          </a:solidFill>
                          <a:effectLst>
                            <a:outerShdw blurRad="38100" dist="38100" dir="2700000" algn="tl">
                              <a:srgbClr val="000000">
                                <a:alpha val="43137"/>
                              </a:srgbClr>
                            </a:outerShdw>
                          </a:effectLst>
                          <a:latin typeface="+mn-lt"/>
                        </a:rPr>
                        <a:t>Informational Text Constructed Response</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RI.5.9</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Write</a:t>
                      </a:r>
                      <a:r>
                        <a:rPr lang="en-US" sz="1200" b="1" i="0" u="sng" baseline="0" dirty="0" smtClean="0">
                          <a:solidFill>
                            <a:schemeClr val="tx1"/>
                          </a:solidFill>
                          <a:effectLst>
                            <a:outerShdw blurRad="38100" dist="38100" dir="2700000" algn="tl">
                              <a:srgbClr val="000000">
                                <a:alpha val="43137"/>
                              </a:srgbClr>
                            </a:outerShdw>
                          </a:effectLst>
                          <a:latin typeface="+mn-lt"/>
                        </a:rPr>
                        <a:t> and Revise</a:t>
                      </a:r>
                      <a:endParaRPr lang="en-US" sz="1200" b="1"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17</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sng" dirty="0" smtClean="0">
                          <a:solidFill>
                            <a:schemeClr val="tx1"/>
                          </a:solidFill>
                          <a:effectLst>
                            <a:outerShdw blurRad="38100" dist="38100" dir="2700000" algn="tl">
                              <a:srgbClr val="000000">
                                <a:alpha val="43137"/>
                              </a:srgbClr>
                            </a:outerShdw>
                          </a:effectLst>
                          <a:latin typeface="+mn-lt"/>
                        </a:rPr>
                        <a:t>Brief</a:t>
                      </a:r>
                      <a:r>
                        <a:rPr lang="en-US" sz="1200" b="1" i="0" u="sng" baseline="0" dirty="0" smtClean="0">
                          <a:solidFill>
                            <a:schemeClr val="tx1"/>
                          </a:solidFill>
                          <a:effectLst>
                            <a:outerShdw blurRad="38100" dist="38100" dir="2700000" algn="tl">
                              <a:srgbClr val="000000">
                                <a:alpha val="43137"/>
                              </a:srgbClr>
                            </a:outerShdw>
                          </a:effectLst>
                          <a:latin typeface="+mn-lt"/>
                        </a:rPr>
                        <a:t> Write Constructed Response</a:t>
                      </a:r>
                      <a:endParaRPr lang="en-US" sz="1100" b="0" i="0" u="sng" dirty="0" smtClean="0">
                        <a:solidFill>
                          <a:srgbClr val="FF0000"/>
                        </a:solidFill>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W.5.1c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09082">
                <a:tc>
                  <a:txBody>
                    <a:bodyPr/>
                    <a:lstStyle/>
                    <a:p>
                      <a:r>
                        <a:rPr lang="en-US" sz="1200" b="1" i="0" u="sng" dirty="0" smtClean="0">
                          <a:solidFill>
                            <a:schemeClr val="tx1"/>
                          </a:solidFill>
                          <a:effectLst>
                            <a:outerShdw blurRad="38100" dist="38100" dir="2700000" algn="tl">
                              <a:srgbClr val="000000">
                                <a:alpha val="43137"/>
                              </a:srgbClr>
                            </a:outerShdw>
                          </a:effectLst>
                          <a:latin typeface="+mn-lt"/>
                        </a:rPr>
                        <a:t>Question 18</a:t>
                      </a:r>
                      <a:r>
                        <a:rPr lang="en-US" sz="1200" b="0" i="0"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cs typeface="Helvetica" panose="020B0604020202020204" pitchFamily="34" charset="0"/>
                        </a:rPr>
                        <a:t>The writer wants to better develop reasons to support his opinion.  Choose the </a:t>
                      </a:r>
                      <a:r>
                        <a:rPr lang="en-US" sz="1100" b="0" u="sng" dirty="0" smtClean="0">
                          <a:latin typeface="+mn-lt"/>
                          <a:cs typeface="Helvetica" panose="020B0604020202020204" pitchFamily="34" charset="0"/>
                        </a:rPr>
                        <a:t>two </a:t>
                      </a:r>
                      <a:r>
                        <a:rPr lang="en-US" sz="1100" b="0" dirty="0" smtClean="0">
                          <a:latin typeface="+mn-lt"/>
                          <a:cs typeface="Helvetica" panose="020B0604020202020204" pitchFamily="34" charset="0"/>
                        </a:rPr>
                        <a:t>sentences that better develop the reason stated in the underlined sentence. W.5.1b (both must be correct)</a:t>
                      </a:r>
                      <a:endParaRPr lang="en-US" sz="1100" b="0" dirty="0">
                        <a:latin typeface="+mn-lt"/>
                        <a:cs typeface="Helvetica" panose="020B0604020202020204" pitchFamily="34" charset="0"/>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5788">
                <a:tc>
                  <a:txBody>
                    <a:bodyPr/>
                    <a:lstStyle/>
                    <a:p>
                      <a:r>
                        <a:rPr lang="en-US" sz="1200" b="1" i="0" u="sng" dirty="0" smtClean="0">
                          <a:solidFill>
                            <a:schemeClr val="tx1"/>
                          </a:solidFill>
                          <a:effectLst>
                            <a:outerShdw blurRad="38100" dist="38100" dir="2700000" algn="tl">
                              <a:srgbClr val="000000">
                                <a:alpha val="43137"/>
                              </a:srgbClr>
                            </a:outerShdw>
                          </a:effectLst>
                          <a:latin typeface="+mn-lt"/>
                        </a:rPr>
                        <a:t>Question 19</a:t>
                      </a:r>
                      <a:r>
                        <a:rPr lang="en-US" sz="1100" b="1" i="0" u="none" baseline="0" dirty="0" smtClean="0">
                          <a:solidFill>
                            <a:schemeClr val="tx1"/>
                          </a:solidFill>
                          <a:effectLst/>
                          <a:latin typeface="+mn-lt"/>
                          <a:cs typeface="Helvetica" pitchFamily="34" charset="0"/>
                        </a:rPr>
                        <a:t>  </a:t>
                      </a:r>
                      <a:r>
                        <a:rPr lang="en-US" sz="1100" b="0" dirty="0" smtClean="0"/>
                        <a:t>Choose the best words or phrases to replace the underlined words to make the writer’s meaning more clear.</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96674">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20</a:t>
                      </a:r>
                      <a:r>
                        <a:rPr lang="en-US" sz="1200" b="0" i="0" u="none" dirty="0" smtClean="0">
                          <a:solidFill>
                            <a:schemeClr val="tx1"/>
                          </a:solidFill>
                          <a:effectLst>
                            <a:outerShdw blurRad="38100" dist="38100" dir="2700000" algn="tl">
                              <a:srgbClr val="000000">
                                <a:alpha val="43137"/>
                              </a:srgbClr>
                            </a:outerShdw>
                          </a:effectLst>
                          <a:latin typeface="+mn-lt"/>
                        </a:rPr>
                        <a:t>  </a:t>
                      </a:r>
                      <a:r>
                        <a:rPr kumimoji="0" lang="en-US" sz="11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Choose the correct  way to edit the underlined word.</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2887092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72721" y="0"/>
            <a:ext cx="7479595" cy="9471660"/>
            <a:chOff x="152400" y="0"/>
            <a:chExt cx="6599643" cy="8610600"/>
          </a:xfrm>
        </p:grpSpPr>
        <p:sp>
          <p:nvSpPr>
            <p:cNvPr id="6" name="Rectangle 5"/>
            <p:cNvSpPr/>
            <p:nvPr/>
          </p:nvSpPr>
          <p:spPr>
            <a:xfrm>
              <a:off x="381000" y="228600"/>
              <a:ext cx="6172200" cy="79248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52400" y="0"/>
              <a:ext cx="6599643" cy="6351172"/>
              <a:chOff x="398843" y="-147205"/>
              <a:chExt cx="6599643" cy="6351172"/>
            </a:xfrm>
          </p:grpSpPr>
          <p:sp>
            <p:nvSpPr>
              <p:cNvPr id="2" name="Diamond 1"/>
              <p:cNvSpPr/>
              <p:nvPr/>
            </p:nvSpPr>
            <p:spPr>
              <a:xfrm rot="2132198">
                <a:off x="398843" y="-147205"/>
                <a:ext cx="6599643" cy="6351172"/>
              </a:xfrm>
              <a:prstGeom prst="diamond">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776638" y="2904908"/>
                <a:ext cx="4162221" cy="1384995"/>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a:effectLst>
                      <a:outerShdw blurRad="38100" dist="38100" dir="2700000" algn="tl">
                        <a:srgbClr val="000000">
                          <a:alpha val="43137"/>
                        </a:srgbClr>
                      </a:outerShdw>
                    </a:effectLst>
                  </a:rPr>
                  <a:t>Quarter </a:t>
                </a:r>
                <a:r>
                  <a:rPr lang="en-US" sz="4500" b="1" dirty="0" smtClean="0">
                    <a:effectLst>
                      <a:outerShdw blurRad="38100" dist="38100" dir="2700000" algn="tl">
                        <a:srgbClr val="000000">
                          <a:alpha val="43137"/>
                        </a:srgbClr>
                      </a:outerShdw>
                    </a:effectLst>
                  </a:rPr>
                  <a:t>Four</a:t>
                </a:r>
                <a:endParaRPr lang="en-US" sz="4500" b="1" strike="sngStrike" dirty="0">
                  <a:solidFill>
                    <a:srgbClr val="FF0000"/>
                  </a:solidFill>
                  <a:effectLst>
                    <a:outerShdw blurRad="38100" dist="38100" dir="2700000" algn="tl">
                      <a:srgbClr val="000000">
                        <a:alpha val="43137"/>
                      </a:srgbClr>
                    </a:outerShdw>
                  </a:effectLst>
                </a:endParaRPr>
              </a:p>
              <a:p>
                <a:pPr algn="ctr"/>
                <a:r>
                  <a:rPr lang="en-US" sz="2300" b="1" dirty="0">
                    <a:effectLst>
                      <a:outerShdw blurRad="38100" dist="38100" dir="2700000" algn="tl">
                        <a:srgbClr val="000000">
                          <a:alpha val="43137"/>
                        </a:srgbClr>
                      </a:outerShdw>
                    </a:effectLst>
                  </a:rPr>
                  <a:t>ELA CFAssessment</a:t>
                </a:r>
              </a:p>
              <a:p>
                <a:pPr algn="ctr"/>
                <a:r>
                  <a:rPr lang="en-US" sz="2500" b="1" dirty="0">
                    <a:effectLst>
                      <a:outerShdw blurRad="38100" dist="38100" dir="2700000" algn="tl">
                        <a:srgbClr val="000000">
                          <a:alpha val="43137"/>
                        </a:srgbClr>
                      </a:outerShdw>
                    </a:effectLst>
                  </a:rPr>
                  <a:t>Student Copy</a:t>
                </a:r>
              </a:p>
            </p:txBody>
          </p:sp>
          <p:grpSp>
            <p:nvGrpSpPr>
              <p:cNvPr id="3" name="Group 2"/>
              <p:cNvGrpSpPr/>
              <p:nvPr/>
            </p:nvGrpSpPr>
            <p:grpSpPr>
              <a:xfrm>
                <a:off x="3428487" y="847508"/>
                <a:ext cx="2285616" cy="2498676"/>
                <a:chOff x="4773976" y="228597"/>
                <a:chExt cx="1888849" cy="2201532"/>
              </a:xfrm>
            </p:grpSpPr>
            <p:sp>
              <p:nvSpPr>
                <p:cNvPr id="8" name="Parallelogram 7"/>
                <p:cNvSpPr/>
                <p:nvPr/>
              </p:nvSpPr>
              <p:spPr>
                <a:xfrm rot="1584430" flipH="1">
                  <a:off x="4773976" y="305261"/>
                  <a:ext cx="1888849" cy="1359161"/>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5249103" y="228597"/>
                  <a:ext cx="910357" cy="81352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a:ln w="11430"/>
                      <a:solidFill>
                        <a:srgbClr val="C00000"/>
                      </a:solidFill>
                      <a:effectLst>
                        <a:outerShdw blurRad="80000" dist="40000" dir="5040000" algn="tl">
                          <a:srgbClr val="000000">
                            <a:alpha val="30000"/>
                          </a:srgbClr>
                        </a:outerShdw>
                      </a:effectLst>
                    </a:rPr>
                    <a:t>5</a:t>
                  </a:r>
                  <a:r>
                    <a:rPr lang="en-US" sz="6000" b="1" baseline="30000" dirty="0">
                      <a:ln w="11430"/>
                      <a:solidFill>
                        <a:srgbClr val="C00000"/>
                      </a:solidFill>
                      <a:effectLst>
                        <a:outerShdw blurRad="80000" dist="40000" dir="5040000" algn="tl">
                          <a:srgbClr val="000000">
                            <a:alpha val="30000"/>
                          </a:srgbClr>
                        </a:outerShdw>
                      </a:effectLst>
                    </a:rPr>
                    <a:t>th</a:t>
                  </a:r>
                  <a:r>
                    <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p>
              </p:txBody>
            </p:sp>
            <p:pic>
              <p:nvPicPr>
                <p:cNvPr id="10"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pSp>
        <p:sp>
          <p:nvSpPr>
            <p:cNvPr id="11" name="Rectangle 10"/>
            <p:cNvSpPr/>
            <p:nvPr/>
          </p:nvSpPr>
          <p:spPr>
            <a:xfrm>
              <a:off x="762000" y="6248400"/>
              <a:ext cx="5486400" cy="2362200"/>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Student Name</a:t>
              </a:r>
            </a:p>
            <a:p>
              <a:pPr algn="ctr"/>
              <a:r>
                <a:rPr lang="en-US" sz="3600" b="1" dirty="0">
                  <a:solidFill>
                    <a:schemeClr val="tx1"/>
                  </a:solidFill>
                </a:rPr>
                <a:t>_______________________</a:t>
              </a:r>
            </a:p>
          </p:txBody>
        </p:sp>
      </p:grpSp>
    </p:spTree>
    <p:extLst>
      <p:ext uri="{BB962C8B-B14F-4D97-AF65-F5344CB8AC3E}">
        <p14:creationId xmlns:p14="http://schemas.microsoft.com/office/powerpoint/2010/main" val="1928152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TextBox 4"/>
          <p:cNvSpPr txBox="1"/>
          <p:nvPr/>
        </p:nvSpPr>
        <p:spPr>
          <a:xfrm>
            <a:off x="533399" y="304800"/>
            <a:ext cx="6781801" cy="8143368"/>
          </a:xfrm>
          <a:prstGeom prst="rect">
            <a:avLst/>
          </a:prstGeom>
          <a:noFill/>
        </p:spPr>
        <p:txBody>
          <a:bodyPr wrap="square" lIns="96378" tIns="48189" rIns="96378" bIns="48189" rtlCol="0">
            <a:spAutoFit/>
          </a:bodyPr>
          <a:lstStyle/>
          <a:p>
            <a:r>
              <a:rPr lang="en-US" sz="1200" u="sng" dirty="0"/>
              <a:t>Student Directions</a:t>
            </a:r>
            <a:r>
              <a:rPr lang="en-US" sz="1200" dirty="0"/>
              <a:t>:  Read the Directions.  </a:t>
            </a:r>
          </a:p>
          <a:p>
            <a:endParaRPr lang="en-US" sz="1200" u="sng" dirty="0"/>
          </a:p>
          <a:p>
            <a:r>
              <a:rPr lang="en-US" sz="1100" b="1" u="sng" dirty="0"/>
              <a:t>Part 1</a:t>
            </a:r>
            <a:r>
              <a:rPr lang="en-US" sz="1100" b="1" dirty="0"/>
              <a:t> </a:t>
            </a:r>
          </a:p>
          <a:p>
            <a:endParaRPr lang="en-US" sz="1100" b="1" dirty="0"/>
          </a:p>
          <a:p>
            <a:r>
              <a:rPr lang="en-US" sz="1100" b="1" dirty="0"/>
              <a:t>Your assignment:</a:t>
            </a:r>
          </a:p>
          <a:p>
            <a:r>
              <a:rPr lang="en-US" sz="1100" dirty="0"/>
              <a:t>You will </a:t>
            </a:r>
            <a:r>
              <a:rPr lang="en-US" sz="1100" dirty="0" smtClean="0"/>
              <a:t>read several texts about the properties of matter.</a:t>
            </a:r>
            <a:endParaRPr lang="en-US" sz="1100" dirty="0"/>
          </a:p>
          <a:p>
            <a:r>
              <a:rPr lang="en-US" sz="1100" dirty="0"/>
              <a:t>As you read, take notes on these sources.  </a:t>
            </a:r>
          </a:p>
          <a:p>
            <a:r>
              <a:rPr lang="en-US" sz="1100" dirty="0"/>
              <a:t>Then you will answer several research questions about these </a:t>
            </a:r>
            <a:r>
              <a:rPr lang="en-US" sz="1100" dirty="0" smtClean="0"/>
              <a:t>sources.</a:t>
            </a:r>
            <a:endParaRPr lang="en-US" sz="1100" dirty="0"/>
          </a:p>
          <a:p>
            <a:r>
              <a:rPr lang="en-US" sz="1100" dirty="0" smtClean="0"/>
              <a:t>Your notes and answers </a:t>
            </a:r>
            <a:r>
              <a:rPr lang="en-US" sz="1100" dirty="0"/>
              <a:t>will help you plan </a:t>
            </a:r>
            <a:r>
              <a:rPr lang="en-US" sz="1100" dirty="0" smtClean="0"/>
              <a:t>and write an opinion piece about </a:t>
            </a:r>
            <a:r>
              <a:rPr lang="en-US" sz="1100" dirty="0"/>
              <a:t>the properties of matter.</a:t>
            </a:r>
          </a:p>
          <a:p>
            <a:endParaRPr lang="en-US" sz="1100" b="1" dirty="0"/>
          </a:p>
          <a:p>
            <a:r>
              <a:rPr lang="en-US" sz="1100" b="1" dirty="0"/>
              <a:t>Steps you will be following:</a:t>
            </a:r>
          </a:p>
          <a:p>
            <a:r>
              <a:rPr lang="en-US" sz="1100" dirty="0"/>
              <a:t>In order to help you plan and write your </a:t>
            </a:r>
            <a:r>
              <a:rPr lang="en-US" sz="1100" dirty="0" smtClean="0"/>
              <a:t>opinion piece, you </a:t>
            </a:r>
            <a:r>
              <a:rPr lang="en-US" sz="1100" dirty="0"/>
              <a:t>will do all of the following:</a:t>
            </a:r>
          </a:p>
          <a:p>
            <a:r>
              <a:rPr lang="en-US" sz="1100" dirty="0"/>
              <a:t>1. Read </a:t>
            </a:r>
            <a:r>
              <a:rPr lang="en-US" sz="1100" dirty="0" smtClean="0"/>
              <a:t>several texts about </a:t>
            </a:r>
            <a:r>
              <a:rPr lang="en-US" sz="1100" dirty="0"/>
              <a:t>the properties of matter.</a:t>
            </a:r>
          </a:p>
          <a:p>
            <a:r>
              <a:rPr lang="en-US" sz="1100" dirty="0" smtClean="0"/>
              <a:t>2</a:t>
            </a:r>
            <a:r>
              <a:rPr lang="en-US" sz="1100" dirty="0"/>
              <a:t>. Answer several questions about </a:t>
            </a:r>
            <a:r>
              <a:rPr lang="en-US" sz="1100" dirty="0" smtClean="0"/>
              <a:t>these </a:t>
            </a:r>
            <a:r>
              <a:rPr lang="en-US" sz="1100" dirty="0"/>
              <a:t>sources.</a:t>
            </a:r>
          </a:p>
          <a:p>
            <a:r>
              <a:rPr lang="en-US" sz="1100" dirty="0"/>
              <a:t>3. Plan your </a:t>
            </a:r>
            <a:r>
              <a:rPr lang="en-US" sz="1100" dirty="0" smtClean="0"/>
              <a:t>writing opinion piece.</a:t>
            </a:r>
            <a:endParaRPr lang="en-US" sz="1100" dirty="0"/>
          </a:p>
          <a:p>
            <a:endParaRPr lang="en-US" sz="1100" b="1" dirty="0"/>
          </a:p>
          <a:p>
            <a:r>
              <a:rPr lang="en-US" sz="1100" b="1" dirty="0"/>
              <a:t>Directions for beginning:</a:t>
            </a:r>
          </a:p>
          <a:p>
            <a:r>
              <a:rPr lang="en-US" sz="1100" dirty="0"/>
              <a:t>You will now read </a:t>
            </a:r>
            <a:r>
              <a:rPr lang="en-US" sz="1100" dirty="0" smtClean="0"/>
              <a:t>the texts. Take </a:t>
            </a:r>
            <a:r>
              <a:rPr lang="en-US" sz="1100" dirty="0"/>
              <a:t>notes because you may want to refer to your notes while you plan your </a:t>
            </a:r>
            <a:r>
              <a:rPr lang="en-US" sz="1100" dirty="0" smtClean="0"/>
              <a:t>opinion piece.  You </a:t>
            </a:r>
            <a:r>
              <a:rPr lang="en-US" sz="1100" dirty="0"/>
              <a:t>can refer to </a:t>
            </a:r>
            <a:r>
              <a:rPr lang="en-US" sz="1100" dirty="0" smtClean="0"/>
              <a:t>your answers, notes and any </a:t>
            </a:r>
            <a:r>
              <a:rPr lang="en-US" sz="1100" dirty="0"/>
              <a:t>of the sources as often as you </a:t>
            </a:r>
            <a:r>
              <a:rPr lang="en-US" sz="1100" dirty="0" smtClean="0"/>
              <a:t>like</a:t>
            </a:r>
            <a:r>
              <a:rPr lang="en-US" sz="1100" dirty="0"/>
              <a:t> </a:t>
            </a:r>
            <a:r>
              <a:rPr lang="en-US" sz="1100" dirty="0" smtClean="0"/>
              <a:t>when you write your opinion piece.</a:t>
            </a:r>
            <a:endParaRPr lang="en-US" sz="1100" b="1" dirty="0"/>
          </a:p>
          <a:p>
            <a:endParaRPr lang="en-US" sz="1100" b="1" dirty="0"/>
          </a:p>
          <a:p>
            <a:r>
              <a:rPr lang="en-US" sz="1100" b="1" dirty="0"/>
              <a:t>Questions</a:t>
            </a:r>
          </a:p>
          <a:p>
            <a:r>
              <a:rPr lang="en-US" sz="1100" dirty="0"/>
              <a:t>Answer the questions.  Your answers to these questions will be scored. Also, they will help you think about the sources you’ve read, which should help you plan your </a:t>
            </a:r>
            <a:r>
              <a:rPr lang="en-US" sz="1100" dirty="0" smtClean="0"/>
              <a:t>writing opinion piece.</a:t>
            </a:r>
            <a:endParaRPr lang="en-US" sz="1100" dirty="0"/>
          </a:p>
          <a:p>
            <a:endParaRPr lang="en-US" sz="1100" dirty="0"/>
          </a:p>
          <a:p>
            <a:r>
              <a:rPr lang="en-US" sz="1100" b="1" u="sng" dirty="0"/>
              <a:t>Part 2</a:t>
            </a:r>
            <a:r>
              <a:rPr lang="en-US" sz="1100" b="1" dirty="0"/>
              <a:t> </a:t>
            </a:r>
          </a:p>
          <a:p>
            <a:pPr>
              <a:lnSpc>
                <a:spcPct val="115000"/>
              </a:lnSpc>
            </a:pPr>
            <a:r>
              <a:rPr lang="en-US" sz="1100" b="1" u="sng" dirty="0"/>
              <a:t>Your assignment</a:t>
            </a:r>
            <a:r>
              <a:rPr lang="en-US" sz="1100" b="1" dirty="0"/>
              <a:t>: </a:t>
            </a:r>
            <a:endParaRPr lang="en-US" sz="1100" b="1" dirty="0" smtClean="0"/>
          </a:p>
          <a:p>
            <a:pPr>
              <a:lnSpc>
                <a:spcPct val="115000"/>
              </a:lnSpc>
            </a:pPr>
            <a:r>
              <a:rPr lang="en-US" sz="1100" dirty="0" smtClean="0">
                <a:ea typeface="Calibri"/>
                <a:cs typeface="Times New Roman"/>
              </a:rPr>
              <a:t>The </a:t>
            </a:r>
            <a:r>
              <a:rPr lang="en-US" sz="1100" dirty="0">
                <a:ea typeface="Calibri"/>
                <a:cs typeface="Times New Roman"/>
              </a:rPr>
              <a:t>judges created a checklist of the things students needed to include in their science fair projects. In your opinion, did Avery’s project have all the items on the checklist?  Why or why not?  Defend you answer using facts from the texts provided.</a:t>
            </a:r>
          </a:p>
          <a:p>
            <a:pPr>
              <a:lnSpc>
                <a:spcPct val="115000"/>
              </a:lnSpc>
            </a:pPr>
            <a:r>
              <a:rPr lang="en-US" sz="1100" dirty="0">
                <a:ea typeface="Calibri"/>
                <a:cs typeface="Times New Roman"/>
              </a:rPr>
              <a:t> </a:t>
            </a:r>
            <a:endParaRPr lang="en-US" sz="1100" dirty="0" smtClean="0">
              <a:ea typeface="Calibri"/>
              <a:cs typeface="Times New Roman"/>
            </a:endParaRPr>
          </a:p>
          <a:p>
            <a:pPr>
              <a:lnSpc>
                <a:spcPct val="115000"/>
              </a:lnSpc>
            </a:pPr>
            <a:r>
              <a:rPr lang="en-US" sz="1100" dirty="0" smtClean="0">
                <a:ea typeface="Calibri"/>
                <a:cs typeface="Times New Roman"/>
              </a:rPr>
              <a:t>Science </a:t>
            </a:r>
            <a:r>
              <a:rPr lang="en-US" sz="1100" dirty="0">
                <a:ea typeface="Calibri"/>
                <a:cs typeface="Times New Roman"/>
              </a:rPr>
              <a:t>Fair checklist of required items</a:t>
            </a:r>
          </a:p>
          <a:p>
            <a:pPr>
              <a:lnSpc>
                <a:spcPct val="115000"/>
              </a:lnSpc>
            </a:pPr>
            <a:r>
              <a:rPr lang="en-US" sz="1100" dirty="0">
                <a:ea typeface="Calibri"/>
                <a:cs typeface="Times New Roman"/>
              </a:rPr>
              <a:t> </a:t>
            </a:r>
            <a:endParaRPr lang="en-US" sz="1100" dirty="0" smtClean="0">
              <a:ea typeface="Calibri"/>
              <a:cs typeface="Times New Roman"/>
            </a:endParaRPr>
          </a:p>
          <a:p>
            <a:pPr>
              <a:lnSpc>
                <a:spcPct val="115000"/>
              </a:lnSpc>
            </a:pPr>
            <a:endParaRPr lang="en-US" sz="1100" dirty="0">
              <a:cs typeface="Times New Roman"/>
            </a:endParaRPr>
          </a:p>
          <a:p>
            <a:pPr>
              <a:lnSpc>
                <a:spcPct val="115000"/>
              </a:lnSpc>
            </a:pPr>
            <a:endParaRPr lang="en-US" sz="1100" dirty="0"/>
          </a:p>
          <a:p>
            <a:r>
              <a:rPr lang="en-US" sz="1100" b="1" u="sng" dirty="0"/>
              <a:t>You will</a:t>
            </a:r>
            <a:r>
              <a:rPr lang="en-US" sz="1100" dirty="0"/>
              <a:t>:</a:t>
            </a:r>
          </a:p>
          <a:p>
            <a:pPr marL="361417" indent="-361417">
              <a:buAutoNum type="arabicPeriod"/>
            </a:pPr>
            <a:r>
              <a:rPr lang="en-US" sz="1100" u="sng" dirty="0"/>
              <a:t>Plan</a:t>
            </a:r>
            <a:r>
              <a:rPr lang="en-US" sz="1100" dirty="0"/>
              <a:t> your writing.  You may use your notes and answers.</a:t>
            </a:r>
          </a:p>
          <a:p>
            <a:pPr marL="361417" indent="-361417">
              <a:buAutoNum type="arabicPeriod"/>
            </a:pPr>
            <a:endParaRPr lang="en-US" sz="1100" dirty="0"/>
          </a:p>
          <a:p>
            <a:pPr marL="361417" indent="-361417">
              <a:buAutoNum type="arabicPeriod"/>
            </a:pPr>
            <a:r>
              <a:rPr lang="en-US" sz="1100" dirty="0"/>
              <a:t>Write – Revise and Edit your first draft (your teacher will give you paper).</a:t>
            </a:r>
          </a:p>
          <a:p>
            <a:pPr marL="361417" indent="-361417">
              <a:buAutoNum type="arabicPeriod"/>
            </a:pPr>
            <a:endParaRPr lang="en-US" sz="1100" dirty="0"/>
          </a:p>
          <a:p>
            <a:pPr marL="361417" indent="-361417">
              <a:buAutoNum type="arabicPeriod"/>
            </a:pPr>
            <a:r>
              <a:rPr lang="en-US" sz="1100" dirty="0"/>
              <a:t>Write a final draft </a:t>
            </a:r>
            <a:r>
              <a:rPr lang="en-US" sz="1100" dirty="0" smtClean="0"/>
              <a:t>of your opinion piece.</a:t>
            </a:r>
            <a:endParaRPr lang="en-US" sz="1100" dirty="0"/>
          </a:p>
          <a:p>
            <a:pPr algn="ctr"/>
            <a:r>
              <a:rPr lang="en-US" sz="1100" b="1" u="sng" dirty="0"/>
              <a:t>How you will be scored</a:t>
            </a:r>
          </a:p>
          <a:p>
            <a:endParaRPr lang="en-US" sz="1100" b="1" dirty="0"/>
          </a:p>
          <a:p>
            <a:endParaRPr lang="en-US" sz="1100" dirty="0"/>
          </a:p>
          <a:p>
            <a:pPr algn="ctr"/>
            <a:endParaRPr lang="en-US" sz="1100" dirty="0"/>
          </a:p>
          <a:p>
            <a:endParaRPr lang="en-US" sz="1100" u="sng" dirty="0"/>
          </a:p>
        </p:txBody>
      </p:sp>
      <p:graphicFrame>
        <p:nvGraphicFramePr>
          <p:cNvPr id="6" name="Table 5"/>
          <p:cNvGraphicFramePr>
            <a:graphicFrameLocks noGrp="1"/>
          </p:cNvGraphicFramePr>
          <p:nvPr>
            <p:extLst/>
          </p:nvPr>
        </p:nvGraphicFramePr>
        <p:xfrm>
          <a:off x="1393030" y="7696200"/>
          <a:ext cx="5062538" cy="1983376"/>
        </p:xfrm>
        <a:graphic>
          <a:graphicData uri="http://schemas.openxmlformats.org/drawingml/2006/table">
            <a:tbl>
              <a:tblPr firstRow="1" bandRow="1">
                <a:tableStyleId>{5940675A-B579-460E-94D1-54222C63F5DA}</a:tableStyleId>
              </a:tblPr>
              <a:tblGrid>
                <a:gridCol w="1075909"/>
                <a:gridCol w="3986629"/>
              </a:tblGrid>
              <a:tr h="381000">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n-US" sz="1000" dirty="0" smtClean="0">
                          <a:solidFill>
                            <a:prstClr val="black"/>
                          </a:solidFill>
                          <a:ea typeface="Calibri"/>
                          <a:cs typeface="Times New Roman"/>
                        </a:rPr>
                        <a:t>Do your ideas flow logically from the introduction to conclusion?  Do you use effective transitions?</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provide evidence from sources about your opinions and elaborate with specific information?</a:t>
                      </a:r>
                      <a:endParaRPr lang="en-US" sz="100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express your ideas effectively?  Do you use precise language that is appropriate for your audience and purpose?</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n-US" sz="1000" b="1" dirty="0" smtClean="0">
                          <a:solidFill>
                            <a:srgbClr val="FF0000"/>
                          </a:solidFill>
                        </a:rPr>
                        <a:t> </a:t>
                      </a:r>
                      <a:r>
                        <a:rPr lang="en-US" sz="1000" dirty="0" smtClean="0">
                          <a:solidFill>
                            <a:prstClr val="black"/>
                          </a:solidFill>
                          <a:ea typeface="Calibri"/>
                          <a:cs typeface="Times New Roman"/>
                        </a:rPr>
                        <a:t>Do you use punctuation, capitalization and spelling correctly?</a:t>
                      </a:r>
                      <a:endParaRPr lang="en-US" sz="100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graphicFrame>
        <p:nvGraphicFramePr>
          <p:cNvPr id="2" name="Table 1"/>
          <p:cNvGraphicFramePr>
            <a:graphicFrameLocks noGrp="1"/>
          </p:cNvGraphicFramePr>
          <p:nvPr>
            <p:extLst/>
          </p:nvPr>
        </p:nvGraphicFramePr>
        <p:xfrm>
          <a:off x="3124200" y="5486400"/>
          <a:ext cx="3810000" cy="1051560"/>
        </p:xfrm>
        <a:graphic>
          <a:graphicData uri="http://schemas.openxmlformats.org/drawingml/2006/table">
            <a:tbl>
              <a:tblPr firstRow="1" bandRow="1">
                <a:tableStyleId>{5940675A-B579-460E-94D1-54222C63F5DA}</a:tableStyleId>
              </a:tblPr>
              <a:tblGrid>
                <a:gridCol w="1219200"/>
                <a:gridCol w="1219200"/>
                <a:gridCol w="1371600"/>
              </a:tblGrid>
              <a:tr h="274320">
                <a:tc gridSpan="3">
                  <a:txBody>
                    <a:bodyPr/>
                    <a:lstStyle/>
                    <a:p>
                      <a:pPr algn="ctr"/>
                      <a:r>
                        <a:rPr lang="en-US" sz="1200" b="0" dirty="0" smtClean="0"/>
                        <a:t>Science Fair Check-List</a:t>
                      </a:r>
                      <a:endParaRPr lang="en-US" sz="1200" b="0" dirty="0"/>
                    </a:p>
                  </a:txBody>
                  <a:tcPr>
                    <a:solidFill>
                      <a:schemeClr val="bg1"/>
                    </a:solidFill>
                  </a:tcPr>
                </a:tc>
                <a:tc hMerge="1">
                  <a:txBody>
                    <a:bodyPr/>
                    <a:lstStyle/>
                    <a:p>
                      <a:endParaRPr lang="en-US" sz="1200" b="1"/>
                    </a:p>
                  </a:txBody>
                  <a:tcPr>
                    <a:solidFill>
                      <a:schemeClr val="bg1"/>
                    </a:solidFill>
                  </a:tcPr>
                </a:tc>
                <a:tc hMerge="1">
                  <a:txBody>
                    <a:bodyPr/>
                    <a:lstStyle/>
                    <a:p>
                      <a:endParaRPr lang="en-US" sz="1200" b="1" dirty="0"/>
                    </a:p>
                  </a:txBody>
                  <a:tcPr>
                    <a:solidFill>
                      <a:schemeClr val="bg1"/>
                    </a:solidFill>
                  </a:tcPr>
                </a:tc>
              </a:tr>
              <a:tr h="182880">
                <a:tc>
                  <a:txBody>
                    <a:bodyPr/>
                    <a:lstStyle/>
                    <a:p>
                      <a:r>
                        <a:rPr lang="en-US" sz="1100" b="0" dirty="0" smtClean="0"/>
                        <a:t>Display</a:t>
                      </a:r>
                      <a:endParaRPr lang="en-US" sz="1100" b="0" dirty="0"/>
                    </a:p>
                  </a:txBody>
                  <a:tcPr>
                    <a:solidFill>
                      <a:schemeClr val="bg1"/>
                    </a:solidFill>
                  </a:tcPr>
                </a:tc>
                <a:tc>
                  <a:txBody>
                    <a:bodyPr/>
                    <a:lstStyle/>
                    <a:p>
                      <a:r>
                        <a:rPr lang="en-US" sz="1100" b="0" dirty="0" smtClean="0"/>
                        <a:t>Hypothesis</a:t>
                      </a:r>
                      <a:endParaRPr lang="en-US" sz="1100" b="0" dirty="0"/>
                    </a:p>
                  </a:txBody>
                  <a:tcPr>
                    <a:solidFill>
                      <a:schemeClr val="bg1"/>
                    </a:solidFill>
                  </a:tcPr>
                </a:tc>
                <a:tc>
                  <a:txBody>
                    <a:bodyPr/>
                    <a:lstStyle/>
                    <a:p>
                      <a:r>
                        <a:rPr lang="en-US" sz="1100" b="0" dirty="0" smtClean="0"/>
                        <a:t>Data </a:t>
                      </a:r>
                      <a:endParaRPr lang="en-US" sz="1100" b="0" dirty="0"/>
                    </a:p>
                  </a:txBody>
                  <a:tcPr>
                    <a:solidFill>
                      <a:schemeClr val="bg1"/>
                    </a:solidFill>
                  </a:tcPr>
                </a:tc>
              </a:tr>
              <a:tr h="152400">
                <a:tc>
                  <a:txBody>
                    <a:bodyPr/>
                    <a:lstStyle/>
                    <a:p>
                      <a:r>
                        <a:rPr lang="en-US" sz="1100" b="0" dirty="0" smtClean="0"/>
                        <a:t>Labels</a:t>
                      </a:r>
                      <a:endParaRPr lang="en-US" sz="1100" b="0" dirty="0"/>
                    </a:p>
                  </a:txBody>
                  <a:tcPr>
                    <a:solidFill>
                      <a:schemeClr val="bg1"/>
                    </a:solidFill>
                  </a:tcPr>
                </a:tc>
                <a:tc>
                  <a:txBody>
                    <a:bodyPr/>
                    <a:lstStyle/>
                    <a:p>
                      <a:r>
                        <a:rPr lang="en-US" sz="1100" b="0" dirty="0" smtClean="0"/>
                        <a:t>Liquid Matter</a:t>
                      </a:r>
                      <a:endParaRPr lang="en-US" sz="1100" b="0" dirty="0"/>
                    </a:p>
                  </a:txBody>
                  <a:tcPr>
                    <a:solidFill>
                      <a:schemeClr val="bg1"/>
                    </a:solidFill>
                  </a:tcPr>
                </a:tc>
                <a:tc>
                  <a:txBody>
                    <a:bodyPr/>
                    <a:lstStyle/>
                    <a:p>
                      <a:r>
                        <a:rPr lang="en-US" sz="1100" b="0" dirty="0" smtClean="0"/>
                        <a:t>Solid Matter</a:t>
                      </a:r>
                      <a:endParaRPr lang="en-US" sz="1100" b="0" dirty="0"/>
                    </a:p>
                  </a:txBody>
                  <a:tcPr>
                    <a:solidFill>
                      <a:schemeClr val="bg1"/>
                    </a:solidFill>
                  </a:tcPr>
                </a:tc>
              </a:tr>
              <a:tr h="137160">
                <a:tc>
                  <a:txBody>
                    <a:bodyPr/>
                    <a:lstStyle/>
                    <a:p>
                      <a:r>
                        <a:rPr lang="en-US" sz="1100" b="0" dirty="0" smtClean="0"/>
                        <a:t>Gas Matter</a:t>
                      </a:r>
                      <a:endParaRPr lang="en-US" sz="1100" b="0" dirty="0"/>
                    </a:p>
                  </a:txBody>
                  <a:tcPr>
                    <a:solidFill>
                      <a:schemeClr val="bg1"/>
                    </a:solidFill>
                  </a:tcPr>
                </a:tc>
                <a:tc>
                  <a:txBody>
                    <a:bodyPr/>
                    <a:lstStyle/>
                    <a:p>
                      <a:r>
                        <a:rPr lang="en-US" sz="1100" b="0" dirty="0" smtClean="0"/>
                        <a:t>Explanations</a:t>
                      </a:r>
                      <a:endParaRPr lang="en-US" sz="1100" b="0" dirty="0"/>
                    </a:p>
                  </a:txBody>
                  <a:tcPr>
                    <a:solidFill>
                      <a:schemeClr val="bg1"/>
                    </a:solidFill>
                  </a:tcPr>
                </a:tc>
                <a:tc>
                  <a:txBody>
                    <a:bodyPr/>
                    <a:lstStyle/>
                    <a:p>
                      <a:r>
                        <a:rPr lang="en-US" sz="1100" b="0" dirty="0" smtClean="0"/>
                        <a:t>Conclusion </a:t>
                      </a:r>
                      <a:endParaRPr lang="en-US" sz="1100" b="0" dirty="0"/>
                    </a:p>
                  </a:txBody>
                  <a:tcPr>
                    <a:solidFill>
                      <a:schemeClr val="bg1"/>
                    </a:solidFill>
                  </a:tcPr>
                </a:tc>
              </a:tr>
            </a:tbl>
          </a:graphicData>
        </a:graphic>
      </p:graphicFrame>
    </p:spTree>
    <p:extLst>
      <p:ext uri="{BB962C8B-B14F-4D97-AF65-F5344CB8AC3E}">
        <p14:creationId xmlns:p14="http://schemas.microsoft.com/office/powerpoint/2010/main" val="3664334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sp>
        <p:nvSpPr>
          <p:cNvPr id="5" name="TextBox 4"/>
          <p:cNvSpPr txBox="1"/>
          <p:nvPr/>
        </p:nvSpPr>
        <p:spPr>
          <a:xfrm>
            <a:off x="533400" y="228600"/>
            <a:ext cx="6553200" cy="9081204"/>
          </a:xfrm>
          <a:prstGeom prst="rect">
            <a:avLst/>
          </a:prstGeom>
          <a:noFill/>
        </p:spPr>
        <p:txBody>
          <a:bodyPr wrap="square" rtlCol="0">
            <a:spAutoFit/>
          </a:bodyPr>
          <a:lstStyle/>
          <a:p>
            <a:pPr algn="ctr">
              <a:lnSpc>
                <a:spcPct val="107000"/>
              </a:lnSpc>
              <a:spcAft>
                <a:spcPts val="800"/>
              </a:spcAft>
            </a:pPr>
            <a:r>
              <a:rPr lang="en-US" sz="1400" b="1" u="sng" dirty="0" smtClean="0">
                <a:ea typeface="Calibri"/>
                <a:cs typeface="Times New Roman"/>
              </a:rPr>
              <a:t>Science Fair</a:t>
            </a:r>
          </a:p>
          <a:p>
            <a:pPr algn="ctr">
              <a:lnSpc>
                <a:spcPct val="107000"/>
              </a:lnSpc>
              <a:spcAft>
                <a:spcPts val="800"/>
              </a:spcAft>
            </a:pPr>
            <a:r>
              <a:rPr lang="en-US" sz="1200" i="1" dirty="0" smtClean="0">
                <a:ea typeface="Calibri"/>
                <a:cs typeface="Times New Roman"/>
              </a:rPr>
              <a:t>Ginger Jay</a:t>
            </a:r>
          </a:p>
          <a:p>
            <a:pPr>
              <a:lnSpc>
                <a:spcPct val="107000"/>
              </a:lnSpc>
              <a:spcAft>
                <a:spcPts val="800"/>
              </a:spcAft>
            </a:pPr>
            <a:r>
              <a:rPr lang="en-US" sz="1200" dirty="0" smtClean="0">
                <a:ea typeface="Calibri"/>
                <a:cs typeface="Times New Roman"/>
              </a:rPr>
              <a:t>Avery </a:t>
            </a:r>
            <a:r>
              <a:rPr lang="en-US" sz="1200" dirty="0">
                <a:ea typeface="Calibri"/>
                <a:cs typeface="Times New Roman"/>
              </a:rPr>
              <a:t>walked into school with one thing on her mind- the science fair! She couldn't wait to get started on her project.  She spent the morning daydreaming about holding a big blue ribbon. Her teacher told all of the 5th graders to create projects based on the states of matter. Avery wasn't sure what that meant, but she was excited to find out.</a:t>
            </a:r>
          </a:p>
          <a:p>
            <a:pPr>
              <a:lnSpc>
                <a:spcPct val="107000"/>
              </a:lnSpc>
              <a:spcAft>
                <a:spcPts val="800"/>
              </a:spcAft>
            </a:pPr>
            <a:r>
              <a:rPr lang="en-US" sz="1200" dirty="0" smtClean="0">
                <a:ea typeface="Calibri"/>
                <a:cs typeface="Times New Roman"/>
              </a:rPr>
              <a:t>Later </a:t>
            </a:r>
            <a:r>
              <a:rPr lang="en-US" sz="1200" dirty="0">
                <a:ea typeface="Calibri"/>
                <a:cs typeface="Times New Roman"/>
              </a:rPr>
              <a:t>that day, Avery's teacher explained that everything in the world was made of matter. The desks, plants and water- even the air was made of matter. Avery thought this would make choosing a project really easy! Then her teacher explained that matter is divided into four groups- liquids, gases, solids and plasmas. "Oh no- this is getting complicated!," thought Avery. She knew what liquids and solids were. She sort of understood gases. However, she had no idea what a plasma was. She was starting to wonder if she would be getting that blue ribbon after all.</a:t>
            </a:r>
          </a:p>
          <a:p>
            <a:pPr>
              <a:lnSpc>
                <a:spcPct val="107000"/>
              </a:lnSpc>
              <a:spcAft>
                <a:spcPts val="800"/>
              </a:spcAft>
            </a:pPr>
            <a:r>
              <a:rPr lang="en-US" sz="1200" dirty="0" smtClean="0">
                <a:ea typeface="Calibri"/>
                <a:cs typeface="Times New Roman"/>
              </a:rPr>
              <a:t>Avery </a:t>
            </a:r>
            <a:r>
              <a:rPr lang="en-US" sz="1200" dirty="0">
                <a:ea typeface="Calibri"/>
                <a:cs typeface="Times New Roman"/>
              </a:rPr>
              <a:t>was about to raise her hand and ask about plasmas, when she heard her teacher speak. "Class, for our science projects we will just be focusing on three states of matter- liquids, solids and gases." Avery was relieved. Her teacher went on to explain that all matter was made up of molecules, and that all molecules are made up of atoms. By the end of class, Avery also knew that molecules and atoms act differently in different states of matter. What she didn't know is how to even start on her science project!</a:t>
            </a:r>
          </a:p>
          <a:p>
            <a:pPr>
              <a:lnSpc>
                <a:spcPct val="107000"/>
              </a:lnSpc>
              <a:spcAft>
                <a:spcPts val="800"/>
              </a:spcAft>
            </a:pPr>
            <a:r>
              <a:rPr lang="en-US" sz="1200" dirty="0" smtClean="0">
                <a:ea typeface="Calibri"/>
                <a:cs typeface="Times New Roman"/>
              </a:rPr>
              <a:t>By </a:t>
            </a:r>
            <a:r>
              <a:rPr lang="en-US" sz="1200" dirty="0">
                <a:ea typeface="Calibri"/>
                <a:cs typeface="Times New Roman"/>
              </a:rPr>
              <a:t>the time she got home Avery was very worried. Molecules, atoms, liquids and gases- it was all so confusing! She wanted to use her new fish tank in her project, but how? When her dad came home from work she talked to him about her problem. She explained her disappointment in not being able to use her fish tank. Her dad looked confused. "I think you should think about that idea a little more," he said. Avery had no idea how her fish tank would ever work, but she went upstairs to think about it anyway.</a:t>
            </a:r>
          </a:p>
          <a:p>
            <a:pPr>
              <a:lnSpc>
                <a:spcPct val="107000"/>
              </a:lnSpc>
              <a:spcAft>
                <a:spcPts val="800"/>
              </a:spcAft>
            </a:pPr>
            <a:r>
              <a:rPr lang="en-US" sz="1200" dirty="0" smtClean="0">
                <a:ea typeface="Calibri"/>
                <a:cs typeface="Times New Roman"/>
              </a:rPr>
              <a:t>Gazing </a:t>
            </a:r>
            <a:r>
              <a:rPr lang="en-US" sz="1200" dirty="0">
                <a:ea typeface="Calibri"/>
                <a:cs typeface="Times New Roman"/>
              </a:rPr>
              <a:t>into her tank, Avery saw a liquid right away. "Water is a liquid, and of course there's water, it’s a fish tank!" she thought. She realized the little glass pebbles and miniature stone castle were both solids. "Even the tank itself is a solid!" she said out loud to herself. But no matter how hard she looked, she could not see a good example of a gas. She knew that the molecules in gases were able to move freely because the atoms are packed more loosely than in liquids or solids. She thought maybe the gas had simply escaped! Then all of sudden she saw something.  A giant air bubble slipped out of the filter at the bottom of the tank and rose to the surface.</a:t>
            </a:r>
          </a:p>
          <a:p>
            <a:pPr>
              <a:lnSpc>
                <a:spcPct val="107000"/>
              </a:lnSpc>
              <a:spcAft>
                <a:spcPts val="800"/>
              </a:spcAft>
            </a:pPr>
            <a:r>
              <a:rPr lang="en-US" sz="1200" dirty="0" smtClean="0">
                <a:ea typeface="Calibri"/>
                <a:cs typeface="Times New Roman"/>
              </a:rPr>
              <a:t>The </a:t>
            </a:r>
            <a:r>
              <a:rPr lang="en-US" sz="1200" dirty="0">
                <a:ea typeface="Calibri"/>
                <a:cs typeface="Times New Roman"/>
              </a:rPr>
              <a:t>day of the science fair was exciting and busy. Everyone was hauling their projects into school and setting them up on tables in the gym. Avery's dad helped her set up her fish tank, and carefully release the fish from the small plastic baggie back into the water. Avery had labeled every item in her tank as a solid or liquid. However, she didn't label the gas.  Instead she placed a small card on the table that said, "Can you find the gas in my tank?"</a:t>
            </a:r>
          </a:p>
          <a:p>
            <a:pPr>
              <a:lnSpc>
                <a:spcPct val="107000"/>
              </a:lnSpc>
              <a:spcAft>
                <a:spcPts val="800"/>
              </a:spcAft>
            </a:pPr>
            <a:r>
              <a:rPr lang="en-US" sz="1200" dirty="0" smtClean="0">
                <a:ea typeface="Calibri"/>
                <a:cs typeface="Times New Roman"/>
              </a:rPr>
              <a:t>Everyone </a:t>
            </a:r>
            <a:r>
              <a:rPr lang="en-US" sz="1200" dirty="0">
                <a:ea typeface="Calibri"/>
                <a:cs typeface="Times New Roman"/>
              </a:rPr>
              <a:t>enjoyed seeing Avery's fish tank and all her beautiful fish. They were shocked at how many examples she had found of solids and liquids. Most of all though, the students enjoyed being surprised by the big bubbles of air popping out of the filter- especially the younger classes! Who knew there would be gas in a fish tank? In the end, Avery didn't get a blue ribbon, but she did win the prize for most surprising example of a state of matter.</a:t>
            </a:r>
          </a:p>
        </p:txBody>
      </p:sp>
      <p:sp>
        <p:nvSpPr>
          <p:cNvPr id="2" name="Rectangle 1"/>
          <p:cNvSpPr/>
          <p:nvPr/>
        </p:nvSpPr>
        <p:spPr>
          <a:xfrm>
            <a:off x="5448300" y="0"/>
            <a:ext cx="2324100" cy="800219"/>
          </a:xfrm>
          <a:prstGeom prst="rect">
            <a:avLst/>
          </a:prstGeom>
        </p:spPr>
        <p:txBody>
          <a:bodyPr wrap="square">
            <a:spAutoFit/>
          </a:bodyPr>
          <a:lstStyle/>
          <a:p>
            <a:pPr algn="r">
              <a:lnSpc>
                <a:spcPct val="115000"/>
              </a:lnSpc>
            </a:pPr>
            <a:r>
              <a:rPr lang="en-US" sz="800" dirty="0">
                <a:ea typeface="Calibri"/>
                <a:cs typeface="Times New Roman"/>
              </a:rPr>
              <a:t>Grade Equivalent 5.9 </a:t>
            </a:r>
          </a:p>
          <a:p>
            <a:pPr algn="r">
              <a:lnSpc>
                <a:spcPct val="115000"/>
              </a:lnSpc>
            </a:pPr>
            <a:r>
              <a:rPr lang="en-US" sz="800" dirty="0">
                <a:ea typeface="Calibri"/>
                <a:cs typeface="Times New Roman"/>
              </a:rPr>
              <a:t>Lexile Measure  840L</a:t>
            </a:r>
          </a:p>
          <a:p>
            <a:pPr algn="r">
              <a:lnSpc>
                <a:spcPct val="115000"/>
              </a:lnSpc>
            </a:pPr>
            <a:r>
              <a:rPr lang="en-US" sz="800" dirty="0">
                <a:ea typeface="Calibri"/>
                <a:cs typeface="Times New Roman"/>
              </a:rPr>
              <a:t>Mean Sentence Length 13.65</a:t>
            </a:r>
          </a:p>
          <a:p>
            <a:pPr algn="r">
              <a:lnSpc>
                <a:spcPct val="115000"/>
              </a:lnSpc>
            </a:pPr>
            <a:r>
              <a:rPr lang="en-US" sz="800" dirty="0">
                <a:ea typeface="Calibri"/>
                <a:cs typeface="Times New Roman"/>
              </a:rPr>
              <a:t>Mean Log Word Frequency 3.69</a:t>
            </a:r>
          </a:p>
          <a:p>
            <a:pPr algn="r">
              <a:lnSpc>
                <a:spcPct val="115000"/>
              </a:lnSpc>
            </a:pPr>
            <a:r>
              <a:rPr lang="en-US" sz="800" dirty="0">
                <a:ea typeface="Calibri"/>
                <a:cs typeface="Times New Roman"/>
              </a:rPr>
              <a:t>Word Count 655</a:t>
            </a:r>
          </a:p>
        </p:txBody>
      </p:sp>
    </p:spTree>
    <p:extLst>
      <p:ext uri="{BB962C8B-B14F-4D97-AF65-F5344CB8AC3E}">
        <p14:creationId xmlns:p14="http://schemas.microsoft.com/office/powerpoint/2010/main" val="420309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24</a:t>
            </a:fld>
            <a:endParaRPr lang="en-US" dirty="0"/>
          </a:p>
        </p:txBody>
      </p:sp>
      <p:sp>
        <p:nvSpPr>
          <p:cNvPr id="3" name="Rectangle 2"/>
          <p:cNvSpPr/>
          <p:nvPr/>
        </p:nvSpPr>
        <p:spPr>
          <a:xfrm>
            <a:off x="304800" y="381000"/>
            <a:ext cx="7086600" cy="8684285"/>
          </a:xfrm>
          <a:prstGeom prst="rect">
            <a:avLst/>
          </a:prstGeom>
        </p:spPr>
        <p:txBody>
          <a:bodyPr wrap="square" lIns="96378" tIns="48189" rIns="96378" bIns="48189">
            <a:spAutoFit/>
          </a:bodyPr>
          <a:lstStyle/>
          <a:p>
            <a:pPr algn="ctr"/>
            <a:r>
              <a:rPr lang="en-US" sz="1300" dirty="0"/>
              <a:t> </a:t>
            </a:r>
            <a:r>
              <a:rPr lang="en-US" sz="1700" b="1" u="sng" dirty="0"/>
              <a:t>Matter is Everywhere! </a:t>
            </a:r>
            <a:endParaRPr lang="en-US" sz="1700" u="sng" dirty="0"/>
          </a:p>
          <a:p>
            <a:endParaRPr lang="en-US" sz="1300" dirty="0"/>
          </a:p>
          <a:p>
            <a:r>
              <a:rPr lang="en-US" sz="1200" dirty="0"/>
              <a:t>Everything around us is made of matter—your clothes, the trees, even the water you drink! We divide matter into four major categories.  They are called the four states of matter. They are liquids, gases, solids and plasmas. However, we will focus on the first three. </a:t>
            </a:r>
          </a:p>
          <a:p>
            <a:endParaRPr lang="en-US" sz="1200" dirty="0"/>
          </a:p>
          <a:p>
            <a:r>
              <a:rPr lang="en-US" sz="1200" dirty="0"/>
              <a:t>Whatever the state of matter may be, all matter is made of tiny particles called atoms. These particles are too tiny to see with the eye.  They are  even too small to see with a regular microscope. If you line up a million atoms next to each other, they will be as thick as a single piece of human hair. So, we can only look at atoms through very powerful tools.  Such a tool is  the “scanning tunneling” microscope. </a:t>
            </a:r>
          </a:p>
          <a:p>
            <a:r>
              <a:rPr lang="en-US" sz="1200" dirty="0"/>
              <a:t> </a:t>
            </a:r>
          </a:p>
          <a:p>
            <a:r>
              <a:rPr lang="en-US" sz="1200" b="1" u="sng" dirty="0"/>
              <a:t>How Do We Know? </a:t>
            </a:r>
            <a:endParaRPr lang="en-US" sz="1200" u="sng" dirty="0"/>
          </a:p>
          <a:p>
            <a:r>
              <a:rPr lang="en-US" sz="1200" dirty="0"/>
              <a:t>We can easily see liquids and solids around us, but most gases aren’t visible. We can’t see the air around us, but it is still made of atoms. The atoms constantly move around freely in space. How can we tell? </a:t>
            </a:r>
          </a:p>
          <a:p>
            <a:r>
              <a:rPr lang="en-US" sz="1200" dirty="0"/>
              <a:t> </a:t>
            </a:r>
          </a:p>
          <a:p>
            <a:r>
              <a:rPr lang="en-US" sz="1200" dirty="0"/>
              <a:t>Take a balloon, for example. When we pump air into a balloon, it inflates. That means that gas matter is filling the balloon and taking up space. The more air we blow into the balloon, the bigger it gets. So, we can observe the way gas moves around space. In the same way, inflatable pool toys also fill with air so that they can float on water. When we fill the plastic shells with air, the toys take shape. Since air is lighter than water, the pool toys can rest on the water without sinking. And then we can enjoy a sunny day while floating in a pool!  </a:t>
            </a:r>
          </a:p>
          <a:p>
            <a:endParaRPr lang="en-US" sz="1200" dirty="0"/>
          </a:p>
          <a:p>
            <a:r>
              <a:rPr lang="en-US" sz="1200" u="sng" dirty="0"/>
              <a:t>A molecule is made up of two or more atoms</a:t>
            </a:r>
            <a:r>
              <a:rPr lang="en-US" sz="1200" dirty="0"/>
              <a:t>.  Molecules are constantly moving.  However, molecules move at different speeds within different kinds of matter. Molecules move slower in solids than they do in liquids. That’s because atoms in solids are tightly packed.  There is less space to move around freely. The molecules in gas move the fastest. </a:t>
            </a:r>
          </a:p>
          <a:p>
            <a:endParaRPr lang="en-US" sz="1200" dirty="0"/>
          </a:p>
          <a:p>
            <a:r>
              <a:rPr lang="en-US" sz="1200" u="sng" dirty="0"/>
              <a:t>Diffusion</a:t>
            </a:r>
          </a:p>
          <a:p>
            <a:r>
              <a:rPr lang="en-US" sz="1200" dirty="0"/>
              <a:t>Since the molecules move more freely in liquids and gases, they can undergo a process called diffusion. (Solids can diffuse as well, but it’s a much longer process.) Particles that are closely packed become freer during diffusion. That’s why, when you spray perfume in the corner of a room, you will soon smell it on the other side of the room. The perfume molecules are diffusing into the air molecules. This lets the smell of the perfume spread.</a:t>
            </a:r>
          </a:p>
          <a:p>
            <a:endParaRPr lang="en-US" sz="1200" dirty="0"/>
          </a:p>
          <a:p>
            <a:r>
              <a:rPr lang="en-US" sz="1200" b="1" u="sng" dirty="0"/>
              <a:t>Identification </a:t>
            </a:r>
            <a:endParaRPr lang="en-US" sz="1200" u="sng" dirty="0"/>
          </a:p>
          <a:p>
            <a:r>
              <a:rPr lang="en-US" sz="1200" dirty="0"/>
              <a:t>All matter has </a:t>
            </a:r>
            <a:r>
              <a:rPr lang="en-US" sz="1200" u="sng" dirty="0"/>
              <a:t>material</a:t>
            </a:r>
            <a:r>
              <a:rPr lang="en-US" sz="1200" dirty="0"/>
              <a:t> properties.  Materials are made up of atoms and molecules. We can identify materials according to different properties. Scientists have found several different measurements to help label materials. Some examples are temperature, hardness, color and length. Usually, these are used to measure solids, like rocks and minerals. </a:t>
            </a:r>
          </a:p>
          <a:p>
            <a:endParaRPr lang="en-US" sz="1200" dirty="0"/>
          </a:p>
          <a:p>
            <a:r>
              <a:rPr lang="en-US" sz="1200" dirty="0"/>
              <a:t>However, temperature can be used to measure liquids as well. When geologists study rocks, they often use the Mohs scale of mineral hardness. This scale allows us to describe  the scratch resistance of various minerals. A diamond is described as hard because it is extremely difficult to scratch. Scientists can measure hardness with the Mohs scale and compare minerals to other minerals. </a:t>
            </a:r>
          </a:p>
          <a:p>
            <a:endParaRPr lang="en-US" sz="1200" dirty="0"/>
          </a:p>
          <a:p>
            <a:r>
              <a:rPr lang="en-US" sz="1200" dirty="0"/>
              <a:t>Scientists always use various methods to group materials together—that way, it’s easier to study and compare them. That’s another reason why we differentiate between liquids, gases, solids and plasmas!</a:t>
            </a:r>
          </a:p>
        </p:txBody>
      </p:sp>
      <p:sp>
        <p:nvSpPr>
          <p:cNvPr id="4" name="Rectangle 3"/>
          <p:cNvSpPr/>
          <p:nvPr/>
        </p:nvSpPr>
        <p:spPr>
          <a:xfrm>
            <a:off x="5638800" y="-10538"/>
            <a:ext cx="2095500" cy="707886"/>
          </a:xfrm>
          <a:prstGeom prst="rect">
            <a:avLst/>
          </a:prstGeom>
        </p:spPr>
        <p:txBody>
          <a:bodyPr wrap="square">
            <a:spAutoFit/>
          </a:bodyPr>
          <a:lstStyle/>
          <a:p>
            <a:pPr algn="r"/>
            <a:r>
              <a:rPr lang="en-US" sz="800" dirty="0"/>
              <a:t>Grade Equivalent 5.9 </a:t>
            </a:r>
          </a:p>
          <a:p>
            <a:pPr algn="r"/>
            <a:r>
              <a:rPr lang="en-US" sz="800" dirty="0"/>
              <a:t>Lexile Measure 780L</a:t>
            </a:r>
          </a:p>
          <a:p>
            <a:pPr algn="r"/>
            <a:r>
              <a:rPr lang="en-US" sz="800" dirty="0"/>
              <a:t>Mean Sentence Length 11.10</a:t>
            </a:r>
          </a:p>
          <a:p>
            <a:pPr algn="r"/>
            <a:r>
              <a:rPr lang="en-US" sz="800" dirty="0"/>
              <a:t>Mean Log Word Frequency 3.45</a:t>
            </a:r>
          </a:p>
          <a:p>
            <a:pPr algn="r"/>
            <a:r>
              <a:rPr lang="en-US" sz="800" dirty="0"/>
              <a:t>Word Count 577</a:t>
            </a:r>
          </a:p>
        </p:txBody>
      </p:sp>
    </p:spTree>
    <p:extLst>
      <p:ext uri="{BB962C8B-B14F-4D97-AF65-F5344CB8AC3E}">
        <p14:creationId xmlns:p14="http://schemas.microsoft.com/office/powerpoint/2010/main" val="569811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25</a:t>
            </a:fld>
            <a:endParaRPr lang="en-US" dirty="0"/>
          </a:p>
        </p:txBody>
      </p:sp>
      <p:sp>
        <p:nvSpPr>
          <p:cNvPr id="13" name="AutoShape 24"/>
          <p:cNvSpPr>
            <a:spLocks noChangeAspect="1" noChangeArrowheads="1" noTextEdit="1"/>
          </p:cNvSpPr>
          <p:nvPr/>
        </p:nvSpPr>
        <p:spPr bwMode="auto">
          <a:xfrm>
            <a:off x="242888" y="5867722"/>
            <a:ext cx="1776115" cy="102779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6378" tIns="48189" rIns="96378" bIns="48189" numCol="1" anchor="t" anchorCtr="0" compatLnSpc="1">
            <a:prstTxWarp prst="textNoShape">
              <a:avLst/>
            </a:prstTxWarp>
          </a:bodyPr>
          <a:lstStyle/>
          <a:p>
            <a:endParaRPr lang="en-US" dirty="0"/>
          </a:p>
        </p:txBody>
      </p:sp>
      <p:grpSp>
        <p:nvGrpSpPr>
          <p:cNvPr id="3" name="Group 2"/>
          <p:cNvGrpSpPr/>
          <p:nvPr/>
        </p:nvGrpSpPr>
        <p:grpSpPr>
          <a:xfrm>
            <a:off x="404811" y="304800"/>
            <a:ext cx="7205663" cy="8522787"/>
            <a:chOff x="404811" y="304800"/>
            <a:chExt cx="7205663" cy="8522787"/>
          </a:xfrm>
        </p:grpSpPr>
        <p:pic>
          <p:nvPicPr>
            <p:cNvPr id="1026" name="Picture 2" descr="http://visualcurriculums.org/wp-content/uploads/2013/11/05_MatterAtomsElementsMoleculesCompounds_C.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4241"/>
            <a:stretch/>
          </p:blipFill>
          <p:spPr bwMode="auto">
            <a:xfrm>
              <a:off x="631043" y="717226"/>
              <a:ext cx="2928913" cy="8255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04811" y="558800"/>
              <a:ext cx="7205663" cy="8268787"/>
            </a:xfrm>
            <a:prstGeom prst="rect">
              <a:avLst/>
            </a:prstGeom>
          </p:spPr>
          <p:txBody>
            <a:bodyPr wrap="square" lIns="96378" tIns="48189" rIns="96378" bIns="48189">
              <a:spAutoFit/>
            </a:bodyPr>
            <a:lstStyle/>
            <a:p>
              <a:pPr algn="ctr"/>
              <a:r>
                <a:rPr lang="en-US" sz="1600" b="1" u="sng" dirty="0"/>
                <a:t>It’s Elemental!</a:t>
              </a:r>
              <a:endParaRPr lang="en-US" sz="1600" dirty="0"/>
            </a:p>
            <a:p>
              <a:r>
                <a:rPr lang="en-US" sz="1300" b="1" dirty="0"/>
                <a:t> </a:t>
              </a:r>
            </a:p>
            <a:p>
              <a:endParaRPr lang="en-US" sz="1300" dirty="0"/>
            </a:p>
            <a:p>
              <a:endParaRPr lang="en-US" sz="1300" dirty="0"/>
            </a:p>
            <a:p>
              <a:endParaRPr lang="en-US" sz="1300" dirty="0"/>
            </a:p>
            <a:p>
              <a:r>
                <a:rPr lang="en-US" sz="1300" dirty="0"/>
                <a:t>All of the “stuff” around us that takes up space is called Matter.  Matter is made out of elements.  An element cannot be taken apart chemically to make any other substances. Elements are made up of microscopic parts called atoms. </a:t>
              </a:r>
            </a:p>
            <a:p>
              <a:endParaRPr lang="en-US" sz="1300" dirty="0"/>
            </a:p>
            <a:p>
              <a:r>
                <a:rPr lang="en-US" sz="1300" dirty="0"/>
                <a:t>Those atoms have all the properties of the element. A property is a characteristic. How is the element</a:t>
              </a:r>
            </a:p>
            <a:p>
              <a:r>
                <a:rPr lang="en-US" sz="1300" dirty="0"/>
                <a:t>experienced with the senses? What does it look like, feel like, taste like, sound like, or smell like? How does it act under certain conditions? How does it act when it is mixed with other elements? </a:t>
              </a:r>
            </a:p>
            <a:p>
              <a:endParaRPr lang="en-US" sz="1300" dirty="0"/>
            </a:p>
            <a:p>
              <a:r>
                <a:rPr lang="en-US" sz="1300" dirty="0"/>
                <a:t>When you answer these questions, you are describing an element’s properties. Atoms join together to make elements. Then those elements join together to make matter. The kind of atoms that connect, and the way they join, determines the properties of each element. The whole process is like building something out of blocks that connect together.</a:t>
              </a:r>
            </a:p>
            <a:p>
              <a:r>
                <a:rPr lang="en-US" sz="1300" dirty="0"/>
                <a:t> </a:t>
              </a:r>
            </a:p>
            <a:p>
              <a:r>
                <a:rPr lang="en-US" sz="1300" dirty="0"/>
                <a:t>In the early days of scientific study, scientists started writing down what they were observing about elements. There were probably as many different ways to write it all down as there were people. Just think about the differences between the way you and your friends take notes in class! </a:t>
              </a:r>
            </a:p>
            <a:p>
              <a:endParaRPr lang="en-US" sz="1300" dirty="0"/>
            </a:p>
            <a:p>
              <a:r>
                <a:rPr lang="en-US" sz="1300" dirty="0"/>
                <a:t>It was hard for scientists to share information and build on each other’s studies. Information had to be organized in a standard way that scientists could all use. Of course there were changes and adjustments along the way, but we finally ended up with a chart called the periodic table. </a:t>
              </a:r>
            </a:p>
            <a:p>
              <a:endParaRPr lang="en-US" sz="1300" dirty="0"/>
            </a:p>
            <a:p>
              <a:r>
                <a:rPr lang="en-US" sz="1300" dirty="0"/>
                <a:t>In 1869, a Russian chemist named Dmitri Mendeleyev arranged all the known elements based on their properties and the number of proteins (positively charged particles) found in one atom of each element. Mendeleyev noticed a pattern in these numbers, and was even able to use the pattern to predict future elements before scientists discovered them!</a:t>
              </a:r>
            </a:p>
            <a:p>
              <a:r>
                <a:rPr lang="en-US" sz="1300" dirty="0"/>
                <a:t> </a:t>
              </a:r>
            </a:p>
            <a:p>
              <a:r>
                <a:rPr lang="en-US" sz="1300" dirty="0"/>
                <a:t>Today, we know of about 100 different elements. There are 18 elements that are found in the largest amounts on Earth. You have probably heard the names of these 18 before: Hydrogen, Helium, Lithium, Beryllium, Boron, Carbon, Nitrogen, Oxygen, Fluorine, Neon, Sodium, Magnesium, Aluminum, Silicon, Phosphorus, Sulfur, Chlorine, and Argon. When it comes down to the building blocks of matter, it’s elemental!</a:t>
              </a:r>
            </a:p>
            <a:p>
              <a:endParaRPr lang="en-US" sz="1300" dirty="0"/>
            </a:p>
            <a:p>
              <a:r>
                <a:rPr lang="en-US" sz="1100" dirty="0">
                  <a:hlinkClick r:id="rId3"/>
                </a:rPr>
                <a:t>http://www.pbslearningmedia.org/asset/lsps07_int_naturematter/</a:t>
              </a:r>
              <a:endParaRPr lang="en-US" sz="1100" dirty="0"/>
            </a:p>
            <a:p>
              <a:endParaRPr lang="en-US" sz="1300" dirty="0"/>
            </a:p>
            <a:p>
              <a:endParaRPr lang="en-US" sz="1300" dirty="0"/>
            </a:p>
            <a:p>
              <a:r>
                <a:rPr lang="en-US" sz="1300" dirty="0"/>
                <a:t> </a:t>
              </a:r>
            </a:p>
          </p:txBody>
        </p:sp>
        <p:pic>
          <p:nvPicPr>
            <p:cNvPr id="6" name="Picture 2" descr="http://visualcurriculums.org/wp-content/uploads/2013/11/05_MatterAtomsElementsMoleculesCompounds_C.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0000"/>
            <a:stretch/>
          </p:blipFill>
          <p:spPr bwMode="auto">
            <a:xfrm>
              <a:off x="4766807" y="304800"/>
              <a:ext cx="2579174" cy="79430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Rectangle 3"/>
          <p:cNvSpPr/>
          <p:nvPr/>
        </p:nvSpPr>
        <p:spPr>
          <a:xfrm>
            <a:off x="0" y="9340"/>
            <a:ext cx="2095500" cy="707886"/>
          </a:xfrm>
          <a:prstGeom prst="rect">
            <a:avLst/>
          </a:prstGeom>
        </p:spPr>
        <p:txBody>
          <a:bodyPr wrap="square">
            <a:spAutoFit/>
          </a:bodyPr>
          <a:lstStyle/>
          <a:p>
            <a:r>
              <a:rPr lang="en-US" sz="800" dirty="0"/>
              <a:t>Grade Equivalent </a:t>
            </a:r>
            <a:r>
              <a:rPr lang="en-US" sz="800" dirty="0" smtClean="0"/>
              <a:t>6.0</a:t>
            </a:r>
            <a:endParaRPr lang="en-US" sz="800" dirty="0"/>
          </a:p>
          <a:p>
            <a:r>
              <a:rPr lang="en-US" sz="800" dirty="0"/>
              <a:t> Lexile Measure 820L</a:t>
            </a:r>
          </a:p>
          <a:p>
            <a:r>
              <a:rPr lang="en-US" sz="800" dirty="0"/>
              <a:t>Mean Sentence Length 12.03</a:t>
            </a:r>
          </a:p>
          <a:p>
            <a:r>
              <a:rPr lang="en-US" sz="800" dirty="0"/>
              <a:t>Mean Log Word Frequency 3.50</a:t>
            </a:r>
          </a:p>
          <a:p>
            <a:r>
              <a:rPr lang="en-US" sz="800" dirty="0"/>
              <a:t>Word Count 361</a:t>
            </a:r>
          </a:p>
        </p:txBody>
      </p:sp>
    </p:spTree>
    <p:extLst>
      <p:ext uri="{BB962C8B-B14F-4D97-AF65-F5344CB8AC3E}">
        <p14:creationId xmlns:p14="http://schemas.microsoft.com/office/powerpoint/2010/main" val="820687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7" name="Rectangle 6"/>
          <p:cNvSpPr/>
          <p:nvPr/>
        </p:nvSpPr>
        <p:spPr>
          <a:xfrm>
            <a:off x="921493" y="1139562"/>
            <a:ext cx="5727309" cy="3549974"/>
          </a:xfrm>
          <a:prstGeom prst="rect">
            <a:avLst/>
          </a:prstGeom>
        </p:spPr>
        <p:txBody>
          <a:bodyPr wrap="square" lIns="101881" tIns="50941" rIns="101881" bIns="50941">
            <a:spAutoFit/>
          </a:bodyPr>
          <a:lstStyle/>
          <a:p>
            <a:pPr marL="403136" indent="-342900">
              <a:buAutoNum type="arabicPeriod"/>
            </a:pPr>
            <a:r>
              <a:rPr lang="en-US" sz="1400" b="1" dirty="0">
                <a:latin typeface="Helvetica" pitchFamily="34" charset="0"/>
                <a:cs typeface="Helvetica" pitchFamily="34" charset="0"/>
              </a:rPr>
              <a:t>How is Avery’s thinking about matter at the beginning of the story different from her thinking in the end</a:t>
            </a:r>
            <a:r>
              <a:rPr lang="en-US" sz="1400" b="1" dirty="0" smtClean="0">
                <a:latin typeface="Helvetica" pitchFamily="34" charset="0"/>
                <a:cs typeface="Helvetica" pitchFamily="34" charset="0"/>
              </a:rPr>
              <a:t>?</a:t>
            </a:r>
          </a:p>
          <a:p>
            <a:pPr marL="403136" indent="-342900">
              <a:buAutoNum type="arabi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Avery walked into school daydreaming about the science fair and at the end she had won the </a:t>
            </a:r>
            <a:r>
              <a:rPr lang="en-US" sz="1400" dirty="0" smtClean="0">
                <a:latin typeface="Helvetica" pitchFamily="34" charset="0"/>
                <a:cs typeface="Helvetica" pitchFamily="34" charset="0"/>
              </a:rPr>
              <a:t>ribbon.</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Avery learned that matter is divided into four groups-liquids, solids, gases, and plasmas</a:t>
            </a:r>
            <a:r>
              <a:rPr lang="en-US" sz="1400" dirty="0" smtClean="0">
                <a:latin typeface="Helvetica" pitchFamily="34" charset="0"/>
                <a:cs typeface="Helvetica" pitchFamily="34" charset="0"/>
              </a:rPr>
              <a: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Avery didn’t think she knew very much about matter and by the end she realized she knew more than she </a:t>
            </a:r>
            <a:r>
              <a:rPr lang="en-US" sz="1400" dirty="0" smtClean="0">
                <a:latin typeface="Helvetica" pitchFamily="34" charset="0"/>
                <a:cs typeface="Helvetica" pitchFamily="34" charset="0"/>
              </a:rPr>
              <a:t>realized.</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Avery was gathering information in the classroom and sharing what she had learned at the science fair.</a:t>
            </a:r>
            <a:endParaRPr lang="en-US" sz="1400" dirty="0" smtClean="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p:txBody>
      </p:sp>
      <p:cxnSp>
        <p:nvCxnSpPr>
          <p:cNvPr id="10" name="Straight Connector 9"/>
          <p:cNvCxnSpPr/>
          <p:nvPr/>
        </p:nvCxnSpPr>
        <p:spPr>
          <a:xfrm>
            <a:off x="485775" y="5257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219200" y="17933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208216" y="3048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205201" y="3733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213255" y="241611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917723" y="5747575"/>
            <a:ext cx="5731079" cy="3119087"/>
          </a:xfrm>
          <a:prstGeom prst="rect">
            <a:avLst/>
          </a:prstGeom>
        </p:spPr>
        <p:txBody>
          <a:bodyPr wrap="square" lIns="101881" tIns="50941" rIns="101881" bIns="50941">
            <a:spAutoFit/>
          </a:bodyPr>
          <a:lstStyle/>
          <a:p>
            <a:pPr marL="403136" indent="-342900">
              <a:buAutoNum type="arabicPeriod" startAt="2"/>
            </a:pPr>
            <a:r>
              <a:rPr lang="en-US" sz="1400" b="1" dirty="0">
                <a:latin typeface="Helvetica" pitchFamily="34" charset="0"/>
                <a:cs typeface="Helvetica" pitchFamily="34" charset="0"/>
              </a:rPr>
              <a:t>How did the information the teacher gave in the lesson contribute to Avery’s success at the science fair</a:t>
            </a:r>
            <a:r>
              <a:rPr lang="en-US" sz="1400" b="1" dirty="0" smtClean="0">
                <a:latin typeface="Helvetica" pitchFamily="34" charset="0"/>
                <a:cs typeface="Helvetica" pitchFamily="34" charset="0"/>
              </a:rPr>
              <a:t>?</a:t>
            </a:r>
          </a:p>
          <a:p>
            <a:pPr marL="403136" indent="-342900">
              <a:buAutoNum type="arabicPeriod" startAt="2"/>
            </a:pPr>
            <a:endParaRPr lang="en-US" sz="1400" b="1" dirty="0">
              <a:latin typeface="Helvetica" pitchFamily="34" charset="0"/>
              <a:cs typeface="Helvetica" pitchFamily="34" charset="0"/>
            </a:endParaRPr>
          </a:p>
          <a:p>
            <a:pPr marL="746125" indent="-349250">
              <a:buFont typeface="+mj-lt"/>
              <a:buAutoNum type="alphaUcPeriod"/>
            </a:pPr>
            <a:r>
              <a:rPr lang="en-US" sz="1400" dirty="0">
                <a:latin typeface="Helvetica" pitchFamily="34" charset="0"/>
                <a:cs typeface="Helvetica" pitchFamily="34" charset="0"/>
              </a:rPr>
              <a:t>Avery and her dad were able to use the information she learned about plasma in her fish tank project. </a:t>
            </a:r>
            <a:endParaRPr lang="en-US" sz="1400" dirty="0" smtClean="0">
              <a:latin typeface="Helvetica" pitchFamily="34" charset="0"/>
              <a:cs typeface="Helvetica" pitchFamily="34" charset="0"/>
            </a:endParaRPr>
          </a:p>
          <a:p>
            <a:pPr marL="746125" indent="-349250">
              <a:buFont typeface="+mj-lt"/>
              <a:buAutoNum type="alphaUcPeriod"/>
            </a:pPr>
            <a:endParaRPr lang="en-US" sz="1400" dirty="0">
              <a:latin typeface="Helvetica" pitchFamily="34" charset="0"/>
              <a:cs typeface="Helvetica" pitchFamily="34" charset="0"/>
            </a:endParaRPr>
          </a:p>
          <a:p>
            <a:pPr marL="746125" indent="-349250">
              <a:buFont typeface="+mj-lt"/>
              <a:buAutoNum type="alphaUcPeriod"/>
            </a:pPr>
            <a:r>
              <a:rPr lang="en-US" sz="1400" dirty="0">
                <a:latin typeface="Helvetica" pitchFamily="34" charset="0"/>
                <a:cs typeface="Helvetica" pitchFamily="34" charset="0"/>
              </a:rPr>
              <a:t>What Avery learned in the science lesson helped her win the big blue ribbon at the science </a:t>
            </a:r>
            <a:r>
              <a:rPr lang="en-US" sz="1400" dirty="0" smtClean="0">
                <a:latin typeface="Helvetica" pitchFamily="34" charset="0"/>
                <a:cs typeface="Helvetica" pitchFamily="34" charset="0"/>
              </a:rPr>
              <a:t>fair</a:t>
            </a:r>
          </a:p>
          <a:p>
            <a:pPr marL="746125" indent="-349250">
              <a:buFont typeface="+mj-lt"/>
              <a:buAutoNum type="alphaUcPeriod"/>
            </a:pPr>
            <a:endParaRPr lang="en-US" sz="1400" dirty="0">
              <a:latin typeface="Helvetica" pitchFamily="34" charset="0"/>
              <a:cs typeface="Helvetica" pitchFamily="34" charset="0"/>
            </a:endParaRPr>
          </a:p>
          <a:p>
            <a:pPr marL="746125" indent="-349250">
              <a:buFont typeface="+mj-lt"/>
              <a:buAutoNum type="alphaUcPeriod"/>
            </a:pPr>
            <a:r>
              <a:rPr lang="en-US" sz="1400" dirty="0">
                <a:latin typeface="Helvetica" pitchFamily="34" charset="0"/>
                <a:cs typeface="Helvetica" pitchFamily="34" charset="0"/>
              </a:rPr>
              <a:t>Avery was so confused about molecules, atoms, liquids and gases that she didn’t win the big blue ribbon</a:t>
            </a:r>
            <a:r>
              <a:rPr lang="en-US" sz="1400" dirty="0" smtClean="0">
                <a:latin typeface="Helvetica" pitchFamily="34" charset="0"/>
                <a:cs typeface="Helvetica" pitchFamily="34" charset="0"/>
              </a:rPr>
              <a:t>.</a:t>
            </a:r>
          </a:p>
          <a:p>
            <a:pPr marL="746125" indent="-349250">
              <a:buFont typeface="+mj-lt"/>
              <a:buAutoNum type="alphaUcPeriod"/>
            </a:pPr>
            <a:endParaRPr lang="en-US" sz="1400" dirty="0">
              <a:latin typeface="Helvetica" pitchFamily="34" charset="0"/>
              <a:cs typeface="Helvetica" pitchFamily="34" charset="0"/>
            </a:endParaRPr>
          </a:p>
          <a:p>
            <a:pPr marL="746125" indent="-349250">
              <a:buFont typeface="+mj-lt"/>
              <a:buAutoNum type="alphaUcPeriod"/>
            </a:pPr>
            <a:r>
              <a:rPr lang="en-US" sz="1400" dirty="0">
                <a:latin typeface="Helvetica" pitchFamily="34" charset="0"/>
                <a:cs typeface="Helvetica" pitchFamily="34" charset="0"/>
              </a:rPr>
              <a:t>The information about solids, liquids and gases helped Avery be successful with her science fair project.</a:t>
            </a:r>
          </a:p>
        </p:txBody>
      </p:sp>
      <p:sp>
        <p:nvSpPr>
          <p:cNvPr id="30" name="Oval 29"/>
          <p:cNvSpPr/>
          <p:nvPr/>
        </p:nvSpPr>
        <p:spPr>
          <a:xfrm>
            <a:off x="1027343" y="764700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1042937" y="64333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1039167" y="70579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1027343" y="82711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6" name="Table 15"/>
          <p:cNvGraphicFramePr>
            <a:graphicFrameLocks noGrp="1"/>
          </p:cNvGraphicFramePr>
          <p:nvPr>
            <p:extLst/>
          </p:nvPr>
        </p:nvGraphicFramePr>
        <p:xfrm>
          <a:off x="5181600" y="4893547"/>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RL.5.3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Compare and contrast two or more characters, settings, or events in a story or drama, drawing on specific details in the text (e.g., how characters interact).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0254694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7" name="Rectangle 6"/>
          <p:cNvSpPr/>
          <p:nvPr/>
        </p:nvSpPr>
        <p:spPr>
          <a:xfrm>
            <a:off x="692543" y="644308"/>
            <a:ext cx="5860657" cy="3119087"/>
          </a:xfrm>
          <a:prstGeom prst="rect">
            <a:avLst/>
          </a:prstGeom>
        </p:spPr>
        <p:txBody>
          <a:bodyPr wrap="square" lIns="101881" tIns="50941" rIns="101881" bIns="50941">
            <a:spAutoFit/>
          </a:bodyPr>
          <a:lstStyle/>
          <a:p>
            <a:pPr marL="346075" indent="-346075"/>
            <a:r>
              <a:rPr lang="en-US" sz="1400" b="1" dirty="0" smtClean="0">
                <a:latin typeface="Helvetica" pitchFamily="34" charset="0"/>
                <a:cs typeface="Helvetica" pitchFamily="34" charset="0"/>
              </a:rPr>
              <a:t>3.    How </a:t>
            </a:r>
            <a:r>
              <a:rPr lang="en-US" sz="1400" b="1" dirty="0">
                <a:latin typeface="Helvetica" pitchFamily="34" charset="0"/>
                <a:cs typeface="Helvetica" pitchFamily="34" charset="0"/>
              </a:rPr>
              <a:t>does the author show Avery’s different feelings in the </a:t>
            </a:r>
            <a:r>
              <a:rPr lang="en-US" sz="1400" b="1" dirty="0" smtClean="0">
                <a:latin typeface="Helvetica" pitchFamily="34" charset="0"/>
                <a:cs typeface="Helvetica" pitchFamily="34" charset="0"/>
              </a:rPr>
              <a:t>story? Select </a:t>
            </a:r>
            <a:r>
              <a:rPr lang="en-US" sz="1400" b="1" dirty="0">
                <a:latin typeface="Helvetica" pitchFamily="34" charset="0"/>
                <a:cs typeface="Helvetica" pitchFamily="34" charset="0"/>
              </a:rPr>
              <a:t>the two best answers.</a:t>
            </a:r>
          </a:p>
          <a:p>
            <a:pPr marL="403136" indent="-342900">
              <a:buAutoNum type="arabicPeriod" startAt="5"/>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The narrator describes Avery feeling excited at the beginning and confident in the end. </a:t>
            </a:r>
            <a:endParaRPr lang="en-US" sz="1400" dirty="0" smtClean="0">
              <a:latin typeface="Helvetica" pitchFamily="34" charset="0"/>
              <a:cs typeface="Helvetica" pitchFamily="34" charset="0"/>
            </a:endParaRP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Avery is excited about winning the blue ribbon and angry when she doesn’t</a:t>
            </a:r>
            <a:r>
              <a:rPr lang="en-US" sz="1400" dirty="0" smtClean="0">
                <a:latin typeface="Helvetica" pitchFamily="34" charset="0"/>
                <a:cs typeface="Helvetica" pitchFamily="34" charset="0"/>
              </a:rPr>
              <a: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After learning about matter, Avery is worried and confused about her project idea</a:t>
            </a:r>
            <a:r>
              <a:rPr lang="en-US" sz="1400" dirty="0" smtClean="0">
                <a:latin typeface="Helvetica" pitchFamily="34" charset="0"/>
                <a:cs typeface="Helvetica" pitchFamily="34" charset="0"/>
              </a:rPr>
              <a: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The science fair was exciting and busy with everyone hauling their projects into school.</a:t>
            </a: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946467" y="13607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960196" y="25729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974407" y="31833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960196" y="19643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567905" y="5172068"/>
            <a:ext cx="5985296" cy="3334531"/>
          </a:xfrm>
          <a:prstGeom prst="rect">
            <a:avLst/>
          </a:prstGeom>
        </p:spPr>
        <p:txBody>
          <a:bodyPr wrap="square" lIns="101881" tIns="50941" rIns="101881" bIns="50941">
            <a:spAutoFit/>
          </a:bodyPr>
          <a:lstStyle/>
          <a:p>
            <a:pPr marL="403225" indent="-342900">
              <a:buAutoNum type="arabicPeriod" startAt="4"/>
            </a:pPr>
            <a:r>
              <a:rPr lang="en-US" sz="1400" b="1" dirty="0">
                <a:latin typeface="Helvetica" pitchFamily="34" charset="0"/>
                <a:cs typeface="Helvetica" pitchFamily="34" charset="0"/>
              </a:rPr>
              <a:t>What is the most likely reason the narrator stated that Avery won the prize for </a:t>
            </a:r>
            <a:r>
              <a:rPr lang="en-US" sz="1400" b="1" dirty="0" smtClean="0">
                <a:latin typeface="Helvetica" pitchFamily="34" charset="0"/>
                <a:cs typeface="Helvetica" pitchFamily="34" charset="0"/>
              </a:rPr>
              <a:t>her most </a:t>
            </a:r>
            <a:r>
              <a:rPr lang="en-US" sz="1400" b="1" dirty="0">
                <a:latin typeface="Helvetica" pitchFamily="34" charset="0"/>
                <a:cs typeface="Helvetica" pitchFamily="34" charset="0"/>
              </a:rPr>
              <a:t>surprising example of a state of matter? </a:t>
            </a:r>
            <a:endParaRPr lang="en-US" sz="1400" b="1" dirty="0" smtClean="0">
              <a:latin typeface="Helvetica" pitchFamily="34" charset="0"/>
              <a:cs typeface="Helvetica" pitchFamily="34" charset="0"/>
            </a:endParaRPr>
          </a:p>
          <a:p>
            <a:pPr marL="60325"/>
            <a:endParaRPr lang="en-US" sz="1400" b="1" dirty="0">
              <a:latin typeface="Helvetica" pitchFamily="34" charset="0"/>
              <a:cs typeface="Helvetica" pitchFamily="34" charset="0"/>
            </a:endParaRPr>
          </a:p>
          <a:p>
            <a:pPr marL="744538" indent="-342900">
              <a:buAutoNum type="alphaUcPeriod"/>
            </a:pPr>
            <a:r>
              <a:rPr lang="en-US" sz="1400" dirty="0" smtClean="0">
                <a:latin typeface="Helvetica" pitchFamily="34" charset="0"/>
                <a:cs typeface="Helvetica" pitchFamily="34" charset="0"/>
              </a:rPr>
              <a:t>Avery </a:t>
            </a:r>
            <a:r>
              <a:rPr lang="en-US" sz="1400" dirty="0">
                <a:latin typeface="Helvetica" pitchFamily="34" charset="0"/>
                <a:cs typeface="Helvetica" pitchFamily="34" charset="0"/>
              </a:rPr>
              <a:t>had dreamed of winning the big blue ribbon for her project </a:t>
            </a:r>
            <a:r>
              <a:rPr lang="en-US" sz="1400" dirty="0" smtClean="0">
                <a:latin typeface="Helvetica" pitchFamily="34" charset="0"/>
                <a:cs typeface="Helvetica" pitchFamily="34" charset="0"/>
              </a:rPr>
              <a:t> about </a:t>
            </a:r>
            <a:r>
              <a:rPr lang="en-US" sz="1400" dirty="0">
                <a:latin typeface="Helvetica" pitchFamily="34" charset="0"/>
                <a:cs typeface="Helvetica" pitchFamily="34" charset="0"/>
              </a:rPr>
              <a:t>matter from the beginning</a:t>
            </a:r>
            <a:r>
              <a:rPr lang="en-US" sz="1400" dirty="0" smtClean="0">
                <a:latin typeface="Helvetica" pitchFamily="34" charset="0"/>
                <a:cs typeface="Helvetica" pitchFamily="34" charset="0"/>
              </a:rPr>
              <a:t>.</a:t>
            </a:r>
          </a:p>
          <a:p>
            <a:pPr marL="744538" indent="-342900">
              <a:buAutoNum type="alphaUcPeriod"/>
            </a:pPr>
            <a:endParaRPr lang="en-US" sz="1400" dirty="0">
              <a:latin typeface="Helvetica" pitchFamily="34" charset="0"/>
              <a:cs typeface="Helvetica" pitchFamily="34" charset="0"/>
            </a:endParaRPr>
          </a:p>
          <a:p>
            <a:pPr marL="744538" indent="-342900">
              <a:buAutoNum type="alphaUcPeriod"/>
            </a:pPr>
            <a:r>
              <a:rPr lang="en-US" sz="1400" dirty="0">
                <a:latin typeface="Helvetica" pitchFamily="34" charset="0"/>
                <a:cs typeface="Helvetica" pitchFamily="34" charset="0"/>
              </a:rPr>
              <a:t>Even though she did not win the blue ribbon, Avery received recognition for unusual example of the use of gas</a:t>
            </a:r>
            <a:r>
              <a:rPr lang="en-US" sz="1400" dirty="0" smtClean="0">
                <a:latin typeface="Helvetica" pitchFamily="34" charset="0"/>
                <a:cs typeface="Helvetica" pitchFamily="34" charset="0"/>
              </a:rPr>
              <a:t>.</a:t>
            </a:r>
          </a:p>
          <a:p>
            <a:pPr marL="744538" indent="-342900">
              <a:buAutoNum type="alphaUcPeriod"/>
            </a:pPr>
            <a:endParaRPr lang="en-US" sz="1400" dirty="0">
              <a:latin typeface="Helvetica" pitchFamily="34" charset="0"/>
              <a:cs typeface="Helvetica" pitchFamily="34" charset="0"/>
            </a:endParaRPr>
          </a:p>
          <a:p>
            <a:pPr marL="744538" indent="-342900">
              <a:buAutoNum type="alphaUcPeriod"/>
            </a:pPr>
            <a:r>
              <a:rPr lang="en-US" sz="1400" dirty="0">
                <a:latin typeface="Helvetica" pitchFamily="34" charset="0"/>
                <a:cs typeface="Helvetica" pitchFamily="34" charset="0"/>
              </a:rPr>
              <a:t>The narrator wanted to show that if you try hard you will win a prize</a:t>
            </a:r>
            <a:r>
              <a:rPr lang="en-US" sz="1400" dirty="0" smtClean="0">
                <a:latin typeface="Helvetica" pitchFamily="34" charset="0"/>
                <a:cs typeface="Helvetica" pitchFamily="34" charset="0"/>
              </a:rPr>
              <a:t>.</a:t>
            </a:r>
          </a:p>
          <a:p>
            <a:pPr marL="744538" indent="-342900">
              <a:buAutoNum type="alphaUcPeriod"/>
            </a:pPr>
            <a:endParaRPr lang="en-US" sz="1400" dirty="0">
              <a:latin typeface="Helvetica" pitchFamily="34" charset="0"/>
              <a:cs typeface="Helvetica" pitchFamily="34" charset="0"/>
            </a:endParaRPr>
          </a:p>
          <a:p>
            <a:pPr marL="744538" indent="-342900">
              <a:buAutoNum type="alphaUcPeriod"/>
            </a:pPr>
            <a:r>
              <a:rPr lang="en-US" sz="1400" dirty="0">
                <a:latin typeface="Helvetica" pitchFamily="34" charset="0"/>
                <a:cs typeface="Helvetica" pitchFamily="34" charset="0"/>
              </a:rPr>
              <a:t>If you think about your idea a little more you can win the award for the most surprising example.</a:t>
            </a:r>
          </a:p>
        </p:txBody>
      </p:sp>
      <p:sp>
        <p:nvSpPr>
          <p:cNvPr id="30" name="Oval 29"/>
          <p:cNvSpPr/>
          <p:nvPr/>
        </p:nvSpPr>
        <p:spPr>
          <a:xfrm>
            <a:off x="731519" y="79649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31519" y="66810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731519" y="73031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17308" y="60442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6" name="Table 15"/>
          <p:cNvGraphicFramePr>
            <a:graphicFrameLocks noGrp="1"/>
          </p:cNvGraphicFramePr>
          <p:nvPr>
            <p:extLst/>
          </p:nvPr>
        </p:nvGraphicFramePr>
        <p:xfrm>
          <a:off x="5105400" y="4387271"/>
          <a:ext cx="2094960" cy="485572"/>
        </p:xfrm>
        <a:graphic>
          <a:graphicData uri="http://schemas.openxmlformats.org/drawingml/2006/table">
            <a:tbl>
              <a:tblPr/>
              <a:tblGrid>
                <a:gridCol w="209496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Describe how a narrator's or speaker's point of view influences how events are described.</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0155978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7" name="Rectangle 6"/>
          <p:cNvSpPr/>
          <p:nvPr/>
        </p:nvSpPr>
        <p:spPr>
          <a:xfrm>
            <a:off x="1066799" y="1378675"/>
            <a:ext cx="5562601" cy="3334531"/>
          </a:xfrm>
          <a:prstGeom prst="rect">
            <a:avLst/>
          </a:prstGeom>
        </p:spPr>
        <p:txBody>
          <a:bodyPr wrap="square" lIns="101881" tIns="50941" rIns="101881" bIns="50941">
            <a:spAutoFit/>
          </a:bodyPr>
          <a:lstStyle/>
          <a:p>
            <a:pPr marL="403136" indent="-342900">
              <a:buAutoNum type="arabicPeriod" startAt="5"/>
            </a:pPr>
            <a:r>
              <a:rPr lang="en-US" sz="1400" b="1" dirty="0">
                <a:latin typeface="Helvetica" pitchFamily="34" charset="0"/>
                <a:cs typeface="Helvetica" pitchFamily="34" charset="0"/>
              </a:rPr>
              <a:t>Based on the information about matter from </a:t>
            </a:r>
            <a:r>
              <a:rPr lang="en-US" sz="1400" b="1" i="1" u="sng" dirty="0">
                <a:latin typeface="Helvetica" pitchFamily="34" charset="0"/>
                <a:cs typeface="Helvetica" pitchFamily="34" charset="0"/>
              </a:rPr>
              <a:t>Matter Is Everywhere</a:t>
            </a:r>
            <a:r>
              <a:rPr lang="en-US" sz="1400" b="1" dirty="0">
                <a:latin typeface="Helvetica" pitchFamily="34" charset="0"/>
                <a:cs typeface="Helvetica" pitchFamily="34" charset="0"/>
              </a:rPr>
              <a:t>! and </a:t>
            </a:r>
            <a:r>
              <a:rPr lang="en-US" sz="1400" b="1" i="1" u="sng" dirty="0">
                <a:latin typeface="Helvetica" pitchFamily="34" charset="0"/>
                <a:cs typeface="Helvetica" pitchFamily="34" charset="0"/>
              </a:rPr>
              <a:t>Science Fair</a:t>
            </a:r>
            <a:r>
              <a:rPr lang="en-US" sz="1400" b="1" i="1" dirty="0">
                <a:latin typeface="Helvetica" pitchFamily="34" charset="0"/>
                <a:cs typeface="Helvetica" pitchFamily="34" charset="0"/>
              </a:rPr>
              <a:t> </a:t>
            </a:r>
            <a:r>
              <a:rPr lang="en-US" sz="1400" b="1" dirty="0">
                <a:latin typeface="Helvetica" pitchFamily="34" charset="0"/>
                <a:cs typeface="Helvetica" pitchFamily="34" charset="0"/>
              </a:rPr>
              <a:t>what can you conclude about why Avery won an award for her project</a:t>
            </a:r>
            <a:r>
              <a:rPr lang="en-US" sz="1400" b="1" dirty="0" smtClean="0">
                <a:latin typeface="Helvetica" pitchFamily="34" charset="0"/>
                <a:cs typeface="Helvetica" pitchFamily="34" charset="0"/>
              </a:rPr>
              <a:t>?</a:t>
            </a:r>
          </a:p>
          <a:p>
            <a:pPr marL="403136" indent="-342900">
              <a:buAutoNum type="arabicPeriod" startAt="5"/>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The project had all four types of matter, liquids, gases, solids and plasma which is why it won an award</a:t>
            </a:r>
            <a:r>
              <a:rPr lang="en-US" sz="1400" dirty="0" smtClean="0">
                <a:latin typeface="Helvetica" pitchFamily="34" charset="0"/>
                <a:cs typeface="Helvetica" pitchFamily="34" charset="0"/>
              </a:rPr>
              <a: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Avery’s science fair project demonstrated diffusion with liquids and gases</a:t>
            </a:r>
            <a:r>
              <a:rPr lang="en-US" sz="1400" dirty="0" smtClean="0">
                <a:latin typeface="Helvetica" pitchFamily="34" charset="0"/>
                <a:cs typeface="Helvetica" pitchFamily="34" charset="0"/>
              </a:rPr>
              <a: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Avery was able to show a creative example of three types of matter, solid, liquid, and gas in her project</a:t>
            </a:r>
            <a:r>
              <a:rPr lang="en-US" sz="1400" dirty="0" smtClean="0">
                <a:latin typeface="Helvetica" pitchFamily="34" charset="0"/>
                <a:cs typeface="Helvetica" pitchFamily="34" charset="0"/>
              </a:rPr>
              <a: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Creative methods of grouping materials together show differences between liquids, solids, gases and plasmas. </a:t>
            </a:r>
          </a:p>
        </p:txBody>
      </p:sp>
      <p:cxnSp>
        <p:nvCxnSpPr>
          <p:cNvPr id="10" name="Straight Connector 9"/>
          <p:cNvCxnSpPr/>
          <p:nvPr/>
        </p:nvCxnSpPr>
        <p:spPr>
          <a:xfrm>
            <a:off x="567904"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371600" y="22334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318736" y="35240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318736" y="4191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334639" y="29261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1292232" y="5707572"/>
            <a:ext cx="5486401" cy="2688200"/>
          </a:xfrm>
          <a:prstGeom prst="rect">
            <a:avLst/>
          </a:prstGeom>
        </p:spPr>
        <p:txBody>
          <a:bodyPr wrap="square" lIns="101881" tIns="50941" rIns="101881" bIns="50941">
            <a:spAutoFit/>
          </a:bodyPr>
          <a:lstStyle/>
          <a:p>
            <a:pPr marL="403136" indent="-342900">
              <a:buAutoNum type="arabicPeriod" startAt="6"/>
            </a:pPr>
            <a:r>
              <a:rPr lang="en-US" sz="1400" b="1" dirty="0">
                <a:latin typeface="Helvetica" pitchFamily="34" charset="0"/>
                <a:cs typeface="Helvetica" pitchFamily="34" charset="0"/>
              </a:rPr>
              <a:t>How are </a:t>
            </a:r>
            <a:r>
              <a:rPr lang="en-US" sz="1400" b="1" i="1" u="sng" dirty="0">
                <a:latin typeface="Helvetica" pitchFamily="34" charset="0"/>
                <a:cs typeface="Helvetica" pitchFamily="34" charset="0"/>
              </a:rPr>
              <a:t>It’s Elemental</a:t>
            </a:r>
            <a:r>
              <a:rPr lang="en-US" sz="1400" b="1" i="1" dirty="0">
                <a:latin typeface="Helvetica" pitchFamily="34" charset="0"/>
                <a:cs typeface="Helvetica" pitchFamily="34" charset="0"/>
              </a:rPr>
              <a:t> </a:t>
            </a:r>
            <a:r>
              <a:rPr lang="en-US" sz="1400" b="1" dirty="0">
                <a:latin typeface="Helvetica" pitchFamily="34" charset="0"/>
                <a:cs typeface="Helvetica" pitchFamily="34" charset="0"/>
              </a:rPr>
              <a:t>and </a:t>
            </a:r>
            <a:r>
              <a:rPr lang="en-US" sz="1400" b="1" i="1" u="sng" dirty="0">
                <a:latin typeface="Helvetica" pitchFamily="34" charset="0"/>
                <a:cs typeface="Helvetica" pitchFamily="34" charset="0"/>
              </a:rPr>
              <a:t>Science Fair</a:t>
            </a:r>
            <a:r>
              <a:rPr lang="en-US" sz="1400" b="1" i="1" dirty="0">
                <a:latin typeface="Helvetica" pitchFamily="34" charset="0"/>
                <a:cs typeface="Helvetica" pitchFamily="34" charset="0"/>
              </a:rPr>
              <a:t> </a:t>
            </a:r>
            <a:r>
              <a:rPr lang="en-US" sz="1400" b="1" dirty="0">
                <a:latin typeface="Helvetica" pitchFamily="34" charset="0"/>
                <a:cs typeface="Helvetica" pitchFamily="34" charset="0"/>
              </a:rPr>
              <a:t>alike in explaining the role of atoms in matter</a:t>
            </a:r>
            <a:r>
              <a:rPr lang="en-US" sz="1400" b="1" dirty="0" smtClean="0">
                <a:latin typeface="Helvetica" pitchFamily="34" charset="0"/>
                <a:cs typeface="Helvetica" pitchFamily="34" charset="0"/>
              </a:rPr>
              <a:t>?</a:t>
            </a:r>
          </a:p>
          <a:p>
            <a:pPr marL="60236"/>
            <a:endParaRPr lang="en-US" sz="1400" b="1" dirty="0">
              <a:latin typeface="Helvetica" pitchFamily="34" charset="0"/>
              <a:cs typeface="Helvetica" pitchFamily="34" charset="0"/>
            </a:endParaRPr>
          </a:p>
          <a:p>
            <a:pPr marL="401638" indent="403225" defTabSz="804863">
              <a:buFont typeface="+mj-lt"/>
              <a:buAutoNum type="alphaUcPeriod"/>
            </a:pPr>
            <a:r>
              <a:rPr lang="en-US" sz="1400" dirty="0">
                <a:latin typeface="Helvetica" pitchFamily="34" charset="0"/>
                <a:cs typeface="Helvetica" pitchFamily="34" charset="0"/>
              </a:rPr>
              <a:t>Elements are made up of tiny parts called atoms</a:t>
            </a:r>
            <a:r>
              <a:rPr lang="en-US" sz="1400" dirty="0" smtClean="0">
                <a:latin typeface="Helvetica" pitchFamily="34" charset="0"/>
                <a:cs typeface="Helvetica" pitchFamily="34" charset="0"/>
              </a:rPr>
              <a:t>.</a:t>
            </a:r>
          </a:p>
          <a:p>
            <a:pPr marL="401638" indent="403225" defTabSz="804863">
              <a:buFont typeface="+mj-lt"/>
              <a:buAutoNum type="alphaUcPeriod"/>
            </a:pPr>
            <a:endParaRPr lang="en-US" sz="1400" dirty="0">
              <a:latin typeface="Helvetica" pitchFamily="34" charset="0"/>
              <a:cs typeface="Helvetica" pitchFamily="34" charset="0"/>
            </a:endParaRPr>
          </a:p>
          <a:p>
            <a:pPr marL="401638" indent="403225" defTabSz="804863">
              <a:buFont typeface="+mj-lt"/>
              <a:buAutoNum type="alphaUcPeriod"/>
            </a:pPr>
            <a:r>
              <a:rPr lang="en-US" sz="1400" dirty="0">
                <a:latin typeface="Helvetica" pitchFamily="34" charset="0"/>
                <a:cs typeface="Helvetica" pitchFamily="34" charset="0"/>
              </a:rPr>
              <a:t>Molecules are made up of atoms</a:t>
            </a:r>
            <a:r>
              <a:rPr lang="en-US" sz="1400" dirty="0" smtClean="0">
                <a:latin typeface="Helvetica" pitchFamily="34" charset="0"/>
                <a:cs typeface="Helvetica" pitchFamily="34" charset="0"/>
              </a:rPr>
              <a:t>.</a:t>
            </a:r>
          </a:p>
          <a:p>
            <a:pPr marL="401638" indent="403225" defTabSz="804863">
              <a:buFont typeface="+mj-lt"/>
              <a:buAutoNum type="alphaUcPeriod"/>
            </a:pPr>
            <a:endParaRPr lang="en-US" sz="1400" dirty="0">
              <a:latin typeface="Helvetica" pitchFamily="34" charset="0"/>
              <a:cs typeface="Helvetica" pitchFamily="34" charset="0"/>
            </a:endParaRPr>
          </a:p>
          <a:p>
            <a:pPr marL="401638" indent="403225" defTabSz="804863">
              <a:buFont typeface="+mj-lt"/>
              <a:buAutoNum type="alphaUcPeriod"/>
            </a:pPr>
            <a:r>
              <a:rPr lang="en-US" sz="1400" dirty="0">
                <a:latin typeface="Helvetica" pitchFamily="34" charset="0"/>
                <a:cs typeface="Helvetica" pitchFamily="34" charset="0"/>
              </a:rPr>
              <a:t>Molecules and atoms act differently in different states </a:t>
            </a:r>
            <a:r>
              <a:rPr lang="en-US" sz="1400" dirty="0" smtClean="0">
                <a:latin typeface="Helvetica" pitchFamily="34" charset="0"/>
                <a:cs typeface="Helvetica" pitchFamily="34" charset="0"/>
              </a:rPr>
              <a:t>of</a:t>
            </a:r>
          </a:p>
          <a:p>
            <a:pPr marL="401638" defTabSz="804863"/>
            <a:r>
              <a:rPr lang="en-US" sz="1400" dirty="0">
                <a:latin typeface="Helvetica" pitchFamily="34" charset="0"/>
                <a:cs typeface="Helvetica" pitchFamily="34" charset="0"/>
              </a:rPr>
              <a:t> </a:t>
            </a:r>
            <a:r>
              <a:rPr lang="en-US" sz="1400" dirty="0" smtClean="0">
                <a:latin typeface="Helvetica" pitchFamily="34" charset="0"/>
                <a:cs typeface="Helvetica" pitchFamily="34" charset="0"/>
              </a:rPr>
              <a:t>       matter.</a:t>
            </a:r>
          </a:p>
          <a:p>
            <a:pPr marL="401638" defTabSz="804863"/>
            <a:endParaRPr lang="en-US" sz="1400" dirty="0">
              <a:latin typeface="Helvetica" pitchFamily="34" charset="0"/>
              <a:cs typeface="Helvetica" pitchFamily="34" charset="0"/>
            </a:endParaRPr>
          </a:p>
          <a:p>
            <a:pPr marL="744538" indent="-342900" defTabSz="804863">
              <a:buAutoNum type="alphaUcPeriod" startAt="4"/>
            </a:pPr>
            <a:r>
              <a:rPr lang="en-US" sz="1400" dirty="0" smtClean="0">
                <a:latin typeface="Helvetica" pitchFamily="34" charset="0"/>
                <a:cs typeface="Helvetica" pitchFamily="34" charset="0"/>
              </a:rPr>
              <a:t>Both </a:t>
            </a:r>
            <a:r>
              <a:rPr lang="en-US" sz="1400" dirty="0">
                <a:latin typeface="Helvetica" pitchFamily="34" charset="0"/>
                <a:cs typeface="Helvetica" pitchFamily="34" charset="0"/>
              </a:rPr>
              <a:t>texts explain that matter is made up of many </a:t>
            </a:r>
            <a:r>
              <a:rPr lang="en-US" sz="1400" dirty="0" smtClean="0">
                <a:latin typeface="Helvetica" pitchFamily="34" charset="0"/>
                <a:cs typeface="Helvetica" pitchFamily="34" charset="0"/>
              </a:rPr>
              <a:t>parts</a:t>
            </a:r>
          </a:p>
          <a:p>
            <a:pPr marL="401638" defTabSz="804863"/>
            <a:r>
              <a:rPr lang="en-US" sz="1400" dirty="0">
                <a:latin typeface="Helvetica" pitchFamily="34" charset="0"/>
                <a:cs typeface="Helvetica" pitchFamily="34" charset="0"/>
              </a:rPr>
              <a:t> </a:t>
            </a:r>
            <a:r>
              <a:rPr lang="en-US" sz="1400" dirty="0" smtClean="0">
                <a:latin typeface="Helvetica" pitchFamily="34" charset="0"/>
                <a:cs typeface="Helvetica" pitchFamily="34" charset="0"/>
              </a:rPr>
              <a:t>      including </a:t>
            </a:r>
            <a:r>
              <a:rPr lang="en-US" sz="1400" dirty="0">
                <a:latin typeface="Helvetica" pitchFamily="34" charset="0"/>
                <a:cs typeface="Helvetica" pitchFamily="34" charset="0"/>
              </a:rPr>
              <a:t>atoms.</a:t>
            </a:r>
          </a:p>
        </p:txBody>
      </p:sp>
      <p:sp>
        <p:nvSpPr>
          <p:cNvPr id="30" name="Oval 29"/>
          <p:cNvSpPr/>
          <p:nvPr/>
        </p:nvSpPr>
        <p:spPr>
          <a:xfrm>
            <a:off x="1427073" y="72032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1427073" y="63493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1419121" y="67997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1413966" y="786431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6" name="Table 15"/>
          <p:cNvGraphicFramePr>
            <a:graphicFrameLocks noGrp="1"/>
          </p:cNvGraphicFramePr>
          <p:nvPr>
            <p:extLst/>
          </p:nvPr>
        </p:nvGraphicFramePr>
        <p:xfrm>
          <a:off x="5181600" y="4893547"/>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Compare and contrast stories in the same genre (e.g., mysteries and adventure stories) on their approaches to similar themes and topics.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023094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graphicFrame>
        <p:nvGraphicFramePr>
          <p:cNvPr id="26" name="Table 25"/>
          <p:cNvGraphicFramePr>
            <a:graphicFrameLocks noGrp="1"/>
          </p:cNvGraphicFramePr>
          <p:nvPr>
            <p:extLst/>
          </p:nvPr>
        </p:nvGraphicFramePr>
        <p:xfrm>
          <a:off x="180975" y="280713"/>
          <a:ext cx="7286625" cy="3549747"/>
        </p:xfrm>
        <a:graphic>
          <a:graphicData uri="http://schemas.openxmlformats.org/drawingml/2006/table">
            <a:tbl>
              <a:tblPr firstRow="1" bandRow="1">
                <a:tableStyleId>{5940675A-B579-460E-94D1-54222C63F5DA}</a:tableStyleId>
              </a:tblPr>
              <a:tblGrid>
                <a:gridCol w="7286625"/>
              </a:tblGrid>
              <a:tr h="709887">
                <a:tc>
                  <a:txBody>
                    <a:bodyPr/>
                    <a:lstStyle/>
                    <a:p>
                      <a:pPr marL="342900" marR="0" lvl="0" indent="-342900" algn="l" defTabSz="966612" rtl="0" eaLnBrk="1" fontAlgn="auto" latinLnBrk="0" hangingPunct="1">
                        <a:lnSpc>
                          <a:spcPct val="100000"/>
                        </a:lnSpc>
                        <a:spcBef>
                          <a:spcPts val="0"/>
                        </a:spcBef>
                        <a:spcAft>
                          <a:spcPts val="0"/>
                        </a:spcAft>
                        <a:buClrTx/>
                        <a:buSzTx/>
                        <a:buFontTx/>
                        <a:buAutoNum type="arabicPeriod" startAt="7"/>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In the text, </a:t>
                      </a:r>
                      <a:r>
                        <a:rPr kumimoji="0" lang="en-US" sz="1600" b="1" i="1" u="sng" strike="noStrike" kern="1200" cap="none" spc="0" normalizeH="0" baseline="0" noProof="0" dirty="0" smtClean="0">
                          <a:ln>
                            <a:noFill/>
                          </a:ln>
                          <a:solidFill>
                            <a:prstClr val="black"/>
                          </a:solidFill>
                          <a:effectLst/>
                          <a:uLnTx/>
                          <a:uFillTx/>
                          <a:latin typeface="+mn-lt"/>
                          <a:ea typeface="+mn-ea"/>
                          <a:cs typeface="+mn-cs"/>
                        </a:rPr>
                        <a:t>Science Fair</a:t>
                      </a:r>
                      <a:r>
                        <a:rPr kumimoji="0" lang="en-US" sz="1600" b="1" i="0" u="none" strike="noStrike" kern="1200" cap="none" spc="0" normalizeH="0" baseline="0" noProof="0" dirty="0" smtClean="0">
                          <a:ln>
                            <a:noFill/>
                          </a:ln>
                          <a:solidFill>
                            <a:prstClr val="black"/>
                          </a:solidFill>
                          <a:effectLst/>
                          <a:uLnTx/>
                          <a:uFillTx/>
                          <a:latin typeface="+mn-lt"/>
                          <a:ea typeface="+mn-ea"/>
                          <a:cs typeface="+mn-cs"/>
                        </a:rPr>
                        <a:t>, how does the author show Avery knows matter is everywhere? Give examples from the text.</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nvPr>
        </p:nvGraphicFramePr>
        <p:xfrm>
          <a:off x="423862" y="4876800"/>
          <a:ext cx="7043738" cy="3745260"/>
        </p:xfrm>
        <a:graphic>
          <a:graphicData uri="http://schemas.openxmlformats.org/drawingml/2006/table">
            <a:tbl>
              <a:tblPr firstRow="1" bandRow="1">
                <a:tableStyleId>{5940675A-B579-460E-94D1-54222C63F5DA}</a:tableStyleId>
              </a:tblPr>
              <a:tblGrid>
                <a:gridCol w="7043738"/>
              </a:tblGrid>
              <a:tr h="380112">
                <a:tc>
                  <a:txBody>
                    <a:bodyPr/>
                    <a:lstStyle/>
                    <a:p>
                      <a:pPr marL="341313" marR="0" indent="-341313" algn="l" defTabSz="966612" rtl="0" eaLnBrk="1" fontAlgn="auto" latinLnBrk="0" hangingPunct="1">
                        <a:lnSpc>
                          <a:spcPct val="100000"/>
                        </a:lnSpc>
                        <a:spcBef>
                          <a:spcPts val="0"/>
                        </a:spcBef>
                        <a:spcAft>
                          <a:spcPts val="0"/>
                        </a:spcAft>
                        <a:buClrTx/>
                        <a:buSzTx/>
                        <a:buFontTx/>
                        <a:buNone/>
                        <a:tabLst/>
                        <a:defRPr/>
                      </a:pPr>
                      <a:r>
                        <a:rPr lang="en-US" sz="1600" b="1" dirty="0" smtClean="0"/>
                        <a:t>8.    How could Avery have used information found in </a:t>
                      </a:r>
                      <a:r>
                        <a:rPr lang="en-US" sz="1600" b="1" i="1" u="sng" dirty="0" smtClean="0"/>
                        <a:t>Matter is Everywhere</a:t>
                      </a:r>
                      <a:r>
                        <a:rPr lang="en-US" sz="1600" b="1" i="1" u="none" dirty="0" smtClean="0"/>
                        <a:t> </a:t>
                      </a:r>
                      <a:r>
                        <a:rPr lang="en-US" sz="1600" b="1" dirty="0" smtClean="0"/>
                        <a:t>but  not found in </a:t>
                      </a:r>
                      <a:r>
                        <a:rPr lang="en-US" sz="1600" b="1" i="1" u="sng" dirty="0" smtClean="0"/>
                        <a:t>Science Fair</a:t>
                      </a:r>
                      <a:r>
                        <a:rPr lang="en-US" sz="1600" b="1" i="1" u="none" dirty="0" smtClean="0"/>
                        <a:t> </a:t>
                      </a:r>
                      <a:r>
                        <a:rPr lang="en-US" sz="1600" b="1" dirty="0" smtClean="0"/>
                        <a:t>as part of the display for her project? </a:t>
                      </a:r>
                      <a:endParaRPr lang="en-US" sz="1600" b="1" baseline="0"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nvPr>
        </p:nvGraphicFramePr>
        <p:xfrm>
          <a:off x="5410200" y="3886200"/>
          <a:ext cx="2094960" cy="485572"/>
        </p:xfrm>
        <a:graphic>
          <a:graphicData uri="http://schemas.openxmlformats.org/drawingml/2006/table">
            <a:tbl>
              <a:tblPr/>
              <a:tblGrid>
                <a:gridCol w="209496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Describe how a narrator's or speaker's point of view influences how events are described.</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8" name="Table 7"/>
          <p:cNvGraphicFramePr>
            <a:graphicFrameLocks noGrp="1"/>
          </p:cNvGraphicFramePr>
          <p:nvPr>
            <p:extLst/>
          </p:nvPr>
        </p:nvGraphicFramePr>
        <p:xfrm>
          <a:off x="5181600" y="8534400"/>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RL.5.9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Compare and contrast stories in the same genre (e.g., mysteries and adventure stories) on their approaches to similar themes and topics.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621246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050" y="152401"/>
            <a:ext cx="6563360" cy="6904729"/>
          </a:xfrm>
          <a:prstGeom prst="rect">
            <a:avLst/>
          </a:prstGeom>
          <a:noFill/>
        </p:spPr>
        <p:txBody>
          <a:bodyPr wrap="square" lIns="101873" tIns="50936" rIns="101873" bIns="50936" rtlCol="0">
            <a:spAutoFit/>
          </a:bodyPr>
          <a:lstStyle/>
          <a:p>
            <a:endParaRPr lang="en-US" sz="1100" dirty="0"/>
          </a:p>
          <a:p>
            <a:pPr lvl="0"/>
            <a:r>
              <a:rPr lang="en-US" sz="1200" dirty="0">
                <a:solidFill>
                  <a:prstClr val="black"/>
                </a:solidFill>
              </a:rPr>
              <a:t>This is a CFA  to measure the task of writing </a:t>
            </a:r>
            <a:r>
              <a:rPr lang="en-US" sz="1200" dirty="0" smtClean="0">
                <a:solidFill>
                  <a:prstClr val="black"/>
                </a:solidFill>
              </a:rPr>
              <a:t>an opinion piece. Full </a:t>
            </a:r>
            <a:r>
              <a:rPr lang="en-US" sz="1200" dirty="0">
                <a:solidFill>
                  <a:prstClr val="black"/>
                </a:solidFill>
              </a:rPr>
              <a:t>compositions are always part of a Performance Task.   A complete performance task would have:</a:t>
            </a:r>
          </a:p>
          <a:p>
            <a:pPr lvl="0"/>
            <a:endParaRPr lang="en-US" sz="1100" dirty="0">
              <a:solidFill>
                <a:prstClr val="black"/>
              </a:solidFill>
            </a:endParaRPr>
          </a:p>
          <a:p>
            <a:pPr lvl="0"/>
            <a:r>
              <a:rPr lang="en-US" sz="1100" b="1" i="1" dirty="0">
                <a:solidFill>
                  <a:prstClr val="black"/>
                </a:solidFill>
              </a:rPr>
              <a:t>Part 1</a:t>
            </a:r>
          </a:p>
          <a:p>
            <a:pPr marL="181691" lvl="0" indent="-181691">
              <a:buFont typeface="Arial" panose="020B0604020202020204" pitchFamily="34" charset="0"/>
              <a:buChar char="•"/>
            </a:pPr>
            <a:r>
              <a:rPr lang="en-US" sz="1100" dirty="0">
                <a:solidFill>
                  <a:prstClr val="black"/>
                </a:solidFill>
              </a:rPr>
              <a:t>A classroom activity (30 Minutes)</a:t>
            </a:r>
          </a:p>
          <a:p>
            <a:pPr marL="181691" lvl="0" indent="-181691">
              <a:buFont typeface="Arial" panose="020B0604020202020204" pitchFamily="34" charset="0"/>
              <a:buChar char="•"/>
            </a:pPr>
            <a:r>
              <a:rPr lang="en-US" sz="1100" dirty="0">
                <a:solidFill>
                  <a:prstClr val="black"/>
                </a:solidFill>
              </a:rPr>
              <a:t>Passages or stimuli to read </a:t>
            </a:r>
          </a:p>
          <a:p>
            <a:pPr marL="181691" lvl="0" indent="-181691">
              <a:buFont typeface="Arial" panose="020B0604020202020204" pitchFamily="34" charset="0"/>
              <a:buChar char="•"/>
            </a:pPr>
            <a:r>
              <a:rPr lang="en-US" sz="1100" dirty="0">
                <a:solidFill>
                  <a:prstClr val="black"/>
                </a:solidFill>
              </a:rPr>
              <a:t>3 research questions </a:t>
            </a:r>
          </a:p>
          <a:p>
            <a:pPr marL="181691" lvl="0" indent="-181691">
              <a:buFont typeface="Arial" panose="020B0604020202020204" pitchFamily="34" charset="0"/>
              <a:buChar char="•"/>
            </a:pPr>
            <a:r>
              <a:rPr lang="en-US" sz="1100" dirty="0">
                <a:solidFill>
                  <a:prstClr val="black"/>
                </a:solidFill>
              </a:rPr>
              <a:t>There may be other constructed response questions.</a:t>
            </a:r>
          </a:p>
          <a:p>
            <a:pPr marL="181691" indent="-181691">
              <a:buFont typeface="Arial" panose="020B0604020202020204" pitchFamily="34" charset="0"/>
              <a:buChar char="•"/>
            </a:pPr>
            <a:endParaRPr lang="en-US" sz="1100" dirty="0"/>
          </a:p>
          <a:p>
            <a:r>
              <a:rPr lang="en-US" sz="1100" b="1" i="1" dirty="0"/>
              <a:t>Part </a:t>
            </a:r>
            <a:r>
              <a:rPr lang="en-US" sz="1100" b="1" i="1" dirty="0" smtClean="0"/>
              <a:t>2</a:t>
            </a:r>
            <a:endParaRPr lang="en-US" sz="1100" b="1" i="1" dirty="0"/>
          </a:p>
          <a:p>
            <a:pPr marL="181691" indent="-181691">
              <a:buFont typeface="Arial" panose="020B0604020202020204" pitchFamily="34" charset="0"/>
              <a:buChar char="•"/>
            </a:pPr>
            <a:r>
              <a:rPr lang="en-US" sz="1100" dirty="0"/>
              <a:t>A Full-Composition (70 Minutes</a:t>
            </a:r>
            <a:r>
              <a:rPr lang="en-US" sz="1100" dirty="0" smtClean="0"/>
              <a:t>)</a:t>
            </a:r>
            <a:endParaRPr lang="en-US" sz="1100" dirty="0"/>
          </a:p>
          <a:p>
            <a:r>
              <a:rPr lang="en-US" sz="1100" dirty="0"/>
              <a:t>Students should have access to spell-check resources but no grammar-check resources.  Students can refer back to their passages, notes and 3 research questions and any other constructed responses, as often </a:t>
            </a:r>
            <a:r>
              <a:rPr lang="en-US" sz="1100" dirty="0" smtClean="0"/>
              <a:t>as they’d </a:t>
            </a:r>
            <a:r>
              <a:rPr lang="en-US" sz="1100" dirty="0"/>
              <a:t>like.</a:t>
            </a:r>
            <a:r>
              <a:rPr lang="en-US" sz="1100" dirty="0">
                <a:solidFill>
                  <a:srgbClr val="FF0000"/>
                </a:solidFill>
              </a:rPr>
              <a:t>  </a:t>
            </a:r>
            <a:r>
              <a:rPr lang="en-US" sz="1100" dirty="0"/>
              <a:t>The note-taking forms in this </a:t>
            </a:r>
            <a:r>
              <a:rPr lang="en-US" sz="1100" dirty="0" smtClean="0"/>
              <a:t>CFA were </a:t>
            </a:r>
            <a:r>
              <a:rPr lang="en-US" sz="1100" dirty="0"/>
              <a:t>created for informational text.  If you choose to use these, please have your students take notes while reading the informational passages.</a:t>
            </a:r>
          </a:p>
          <a:p>
            <a:endParaRPr lang="en-US" sz="1100" dirty="0"/>
          </a:p>
          <a:p>
            <a:r>
              <a:rPr lang="en-US" sz="1100" u="sng" dirty="0"/>
              <a:t>Directions</a:t>
            </a:r>
          </a:p>
          <a:p>
            <a:r>
              <a:rPr lang="en-US" sz="1100" b="1" dirty="0"/>
              <a:t>30 minutes</a:t>
            </a:r>
          </a:p>
          <a:p>
            <a:pPr marL="242253" indent="-242253">
              <a:buAutoNum type="arabicPeriod"/>
            </a:pPr>
            <a:r>
              <a:rPr lang="en-US" sz="1100" dirty="0"/>
              <a:t>You may wish to have a 30 minute classroom activity.  The purpose of a PT activity is to </a:t>
            </a:r>
            <a:r>
              <a:rPr lang="en-US" sz="1100" dirty="0" smtClean="0"/>
              <a:t> ensure </a:t>
            </a:r>
            <a:r>
              <a:rPr lang="en-US" sz="1100" dirty="0"/>
              <a:t>that all students are familiar with the concepts of the topic and know and </a:t>
            </a:r>
            <a:r>
              <a:rPr lang="en-US" sz="1100" dirty="0" smtClean="0"/>
              <a:t>understand </a:t>
            </a:r>
            <a:r>
              <a:rPr lang="en-US" sz="1100" dirty="0"/>
              <a:t>key terms (vocabulary) that are at the upper end of their grade level (</a:t>
            </a:r>
            <a:r>
              <a:rPr lang="en-US" sz="1100" dirty="0" smtClean="0"/>
              <a:t>words they </a:t>
            </a:r>
            <a:r>
              <a:rPr lang="en-US" sz="1100" dirty="0"/>
              <a:t>would not normally know or are unfamiliar to their background or culture</a:t>
            </a:r>
            <a:r>
              <a:rPr lang="en-US" sz="1100" dirty="0" smtClean="0"/>
              <a:t>). The </a:t>
            </a:r>
            <a:r>
              <a:rPr lang="en-US" sz="1100" dirty="0"/>
              <a:t>classroom activity </a:t>
            </a:r>
            <a:r>
              <a:rPr lang="en-US" sz="1100" b="1" dirty="0"/>
              <a:t>DOES NOT </a:t>
            </a:r>
            <a:r>
              <a:rPr lang="en-US" sz="1100" dirty="0"/>
              <a:t>pre-teach any of the </a:t>
            </a:r>
            <a:r>
              <a:rPr lang="en-US" sz="1100" b="1" dirty="0"/>
              <a:t>specific content </a:t>
            </a:r>
            <a:r>
              <a:rPr lang="en-US" sz="1100" dirty="0"/>
              <a:t>that will be assessed!</a:t>
            </a:r>
          </a:p>
          <a:p>
            <a:r>
              <a:rPr lang="en-US" sz="1100" b="1" dirty="0"/>
              <a:t>35 minutes</a:t>
            </a:r>
          </a:p>
          <a:p>
            <a:pPr marL="242253" indent="-242253">
              <a:buAutoNum type="arabicPeriod" startAt="2"/>
            </a:pPr>
            <a:r>
              <a:rPr lang="en-US" sz="1100" dirty="0"/>
              <a:t>Students read the passages independently.  If you have students who can not </a:t>
            </a:r>
            <a:r>
              <a:rPr lang="en-US" sz="1100" dirty="0" smtClean="0"/>
              <a:t>read the </a:t>
            </a:r>
            <a:r>
              <a:rPr lang="en-US" sz="1100" dirty="0"/>
              <a:t>passages you may read them to those students but please make note of </a:t>
            </a:r>
            <a:r>
              <a:rPr lang="en-US" sz="1100" dirty="0" smtClean="0"/>
              <a:t>the accommodation</a:t>
            </a:r>
            <a:r>
              <a:rPr lang="en-US" sz="1100" dirty="0"/>
              <a:t>.   Remind students to take notes as they read.  During an actual </a:t>
            </a:r>
            <a:r>
              <a:rPr lang="en-US" sz="1100" dirty="0" smtClean="0"/>
              <a:t>SBAC assessment, </a:t>
            </a:r>
            <a:r>
              <a:rPr lang="en-US" sz="1100" dirty="0"/>
              <a:t>students are allowed to keep their notes as a reference.</a:t>
            </a:r>
          </a:p>
          <a:p>
            <a:pPr marL="245618" indent="-245618">
              <a:buFont typeface="+mj-lt"/>
              <a:buAutoNum type="arabicPeriod" startAt="3"/>
            </a:pPr>
            <a:r>
              <a:rPr lang="en-US" sz="1100" dirty="0"/>
              <a:t>Students answer the 3 research questions or other constructed response questions. Students should also refer to their answers when writing their full opinion piece.</a:t>
            </a:r>
          </a:p>
          <a:p>
            <a:r>
              <a:rPr lang="en-US" sz="1100" b="1" dirty="0"/>
              <a:t>15 minute break</a:t>
            </a:r>
          </a:p>
          <a:p>
            <a:r>
              <a:rPr lang="en-US" sz="1100" b="1" dirty="0"/>
              <a:t>70 Minutes</a:t>
            </a:r>
          </a:p>
          <a:p>
            <a:r>
              <a:rPr lang="en-US" sz="1100" dirty="0"/>
              <a:t>4.     Students write their full composition </a:t>
            </a:r>
            <a:r>
              <a:rPr lang="en-US" sz="1100" dirty="0" smtClean="0"/>
              <a:t>(opinion piece</a:t>
            </a:r>
            <a:r>
              <a:rPr lang="en-US" sz="1100" dirty="0"/>
              <a:t>).</a:t>
            </a:r>
          </a:p>
          <a:p>
            <a:endParaRPr lang="en-US" sz="1100" dirty="0"/>
          </a:p>
          <a:p>
            <a:r>
              <a:rPr lang="en-US" sz="1100" b="1" u="sng" dirty="0"/>
              <a:t>SCORING</a:t>
            </a:r>
          </a:p>
          <a:p>
            <a:r>
              <a:rPr lang="en-US" sz="1100" dirty="0" smtClean="0"/>
              <a:t>An Opinion Rubric </a:t>
            </a:r>
            <a:r>
              <a:rPr lang="en-US" sz="1100" dirty="0"/>
              <a:t>is provided.  Students receive three scores:</a:t>
            </a:r>
          </a:p>
          <a:p>
            <a:endParaRPr lang="en-US" sz="1100" dirty="0"/>
          </a:p>
          <a:p>
            <a:pPr marL="242253" indent="-242253">
              <a:buAutoNum type="arabicPeriod"/>
            </a:pPr>
            <a:r>
              <a:rPr lang="en-US" sz="1100" dirty="0"/>
              <a:t>Organization and Purpose</a:t>
            </a:r>
          </a:p>
          <a:p>
            <a:pPr marL="242253" indent="-242253">
              <a:buAutoNum type="arabicPeriod"/>
            </a:pPr>
            <a:r>
              <a:rPr lang="en-US" sz="1100" dirty="0"/>
              <a:t>Evidence and Elaboration</a:t>
            </a:r>
          </a:p>
          <a:p>
            <a:pPr marL="242253" indent="-242253">
              <a:buAutoNum type="arabicPeriod"/>
            </a:pPr>
            <a:r>
              <a:rPr lang="en-US" sz="1100" dirty="0" smtClean="0"/>
              <a:t>Conventions</a:t>
            </a:r>
            <a:endParaRPr lang="en-US" sz="11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3</a:t>
            </a:fld>
            <a:endParaRPr lang="en-US" dirty="0"/>
          </a:p>
        </p:txBody>
      </p:sp>
      <p:sp>
        <p:nvSpPr>
          <p:cNvPr id="5" name="Rectangle 4"/>
          <p:cNvSpPr/>
          <p:nvPr/>
        </p:nvSpPr>
        <p:spPr>
          <a:xfrm>
            <a:off x="3581400" y="2895600"/>
            <a:ext cx="3048000" cy="246221"/>
          </a:xfrm>
          <a:prstGeom prst="rect">
            <a:avLst/>
          </a:prstGeom>
        </p:spPr>
        <p:txBody>
          <a:bodyPr wrap="square">
            <a:spAutoFit/>
          </a:bodyPr>
          <a:lstStyle/>
          <a:p>
            <a:r>
              <a:rPr lang="en-US" sz="1000" dirty="0" smtClean="0"/>
              <a:t>​</a:t>
            </a:r>
            <a:endParaRPr lang="en-US" sz="1000" dirty="0"/>
          </a:p>
        </p:txBody>
      </p:sp>
      <p:sp>
        <p:nvSpPr>
          <p:cNvPr id="2" name="Rectangle 1"/>
          <p:cNvSpPr/>
          <p:nvPr/>
        </p:nvSpPr>
        <p:spPr>
          <a:xfrm>
            <a:off x="516464" y="7320511"/>
            <a:ext cx="6580945" cy="1938992"/>
          </a:xfrm>
          <a:prstGeom prst="rect">
            <a:avLst/>
          </a:prstGeom>
        </p:spPr>
        <p:txBody>
          <a:bodyPr wrap="square">
            <a:spAutoFit/>
          </a:bodyPr>
          <a:lstStyle/>
          <a:p>
            <a:r>
              <a:rPr lang="en-US" dirty="0"/>
              <a:t>Here is the shortened URL for the Jeopardy </a:t>
            </a:r>
            <a:r>
              <a:rPr lang="en-US" dirty="0" smtClean="0"/>
              <a:t>Game in the Performance Task Classroom </a:t>
            </a:r>
            <a:r>
              <a:rPr lang="en-US" dirty="0"/>
              <a:t>A</a:t>
            </a:r>
            <a:r>
              <a:rPr lang="en-US" dirty="0" smtClean="0"/>
              <a:t>ctivity. </a:t>
            </a:r>
          </a:p>
          <a:p>
            <a:endParaRPr lang="en-US" dirty="0"/>
          </a:p>
          <a:p>
            <a:r>
              <a:rPr lang="en-US" dirty="0"/>
              <a:t>This must be downloaded onto your desktop as a PowerPoint and </a:t>
            </a:r>
            <a:r>
              <a:rPr lang="en-US" b="1" dirty="0"/>
              <a:t>not</a:t>
            </a:r>
            <a:r>
              <a:rPr lang="en-US" dirty="0"/>
              <a:t> </a:t>
            </a:r>
            <a:r>
              <a:rPr lang="en-US" dirty="0" smtClean="0"/>
              <a:t>opened </a:t>
            </a:r>
            <a:r>
              <a:rPr lang="en-US" dirty="0"/>
              <a:t>in Google Slides.</a:t>
            </a:r>
          </a:p>
          <a:p>
            <a:r>
              <a:rPr lang="en-US" dirty="0">
                <a:hlinkClick r:id="rId2"/>
              </a:rPr>
              <a:t>https://goo.gl/UDYCs7</a:t>
            </a:r>
            <a:endParaRPr lang="en-US" dirty="0"/>
          </a:p>
        </p:txBody>
      </p:sp>
    </p:spTree>
    <p:extLst>
      <p:ext uri="{BB962C8B-B14F-4D97-AF65-F5344CB8AC3E}">
        <p14:creationId xmlns:p14="http://schemas.microsoft.com/office/powerpoint/2010/main" val="24018803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cxnSp>
        <p:nvCxnSpPr>
          <p:cNvPr id="11" name="Straight Connector 10"/>
          <p:cNvCxnSpPr/>
          <p:nvPr/>
        </p:nvCxnSpPr>
        <p:spPr>
          <a:xfrm>
            <a:off x="483191" y="456370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26714" y="1646065"/>
            <a:ext cx="5802686" cy="2257313"/>
          </a:xfrm>
          <a:prstGeom prst="rect">
            <a:avLst/>
          </a:prstGeom>
        </p:spPr>
        <p:txBody>
          <a:bodyPr wrap="square" lIns="101881" tIns="50941" rIns="101881" bIns="50941">
            <a:spAutoFit/>
          </a:bodyPr>
          <a:lstStyle/>
          <a:p>
            <a:r>
              <a:rPr lang="en-US" sz="1400" b="1" dirty="0" smtClean="0">
                <a:latin typeface="Helvetica" pitchFamily="34" charset="0"/>
                <a:cs typeface="Helvetica" pitchFamily="34" charset="0"/>
              </a:rPr>
              <a:t>9.    What is the connection between matter, elements and atoms?</a:t>
            </a:r>
            <a:endParaRPr lang="en-US" sz="1400" b="1" dirty="0">
              <a:latin typeface="Helvetica" pitchFamily="34" charset="0"/>
              <a:cs typeface="Helvetica" pitchFamily="34" charset="0"/>
            </a:endParaRPr>
          </a:p>
          <a:p>
            <a:endParaRPr lang="en-US" sz="1400" dirty="0">
              <a:latin typeface="Helvetica" pitchFamily="34" charset="0"/>
              <a:cs typeface="Helvetica" pitchFamily="34" charset="0"/>
            </a:endParaRPr>
          </a:p>
          <a:p>
            <a:pPr marL="660924" indent="-297834">
              <a:buFont typeface="+mj-lt"/>
              <a:buAutoNum type="alphaUcPeriod"/>
            </a:pPr>
            <a:r>
              <a:rPr lang="en-US" sz="1400" dirty="0">
                <a:latin typeface="Helvetica" pitchFamily="34" charset="0"/>
                <a:cs typeface="Helvetica" pitchFamily="34" charset="0"/>
              </a:rPr>
              <a:t>Atoms have all of the properties of the element.</a:t>
            </a:r>
          </a:p>
          <a:p>
            <a:pPr marL="660924" indent="-297834">
              <a:buFont typeface="+mj-lt"/>
              <a:buAutoNum type="alphaUcPeriod"/>
            </a:pPr>
            <a:endParaRPr lang="en-US" sz="1400" dirty="0">
              <a:latin typeface="Helvetica" pitchFamily="34" charset="0"/>
              <a:cs typeface="Helvetica" pitchFamily="34" charset="0"/>
            </a:endParaRPr>
          </a:p>
          <a:p>
            <a:pPr marL="660924" indent="-297834">
              <a:buFont typeface="+mj-lt"/>
              <a:buAutoNum type="alphaUcPeriod"/>
            </a:pPr>
            <a:r>
              <a:rPr lang="en-US" sz="1400" dirty="0">
                <a:latin typeface="Helvetica" pitchFamily="34" charset="0"/>
                <a:cs typeface="Helvetica" pitchFamily="34" charset="0"/>
              </a:rPr>
              <a:t>Elements and atoms have different properties.</a:t>
            </a:r>
          </a:p>
          <a:p>
            <a:pPr marL="660924" indent="-297834">
              <a:buFont typeface="+mj-lt"/>
              <a:buAutoNum type="alphaUcPeriod"/>
            </a:pPr>
            <a:endParaRPr lang="en-US" sz="1400" dirty="0">
              <a:latin typeface="Helvetica" pitchFamily="34" charset="0"/>
              <a:cs typeface="Helvetica" pitchFamily="34" charset="0"/>
            </a:endParaRPr>
          </a:p>
          <a:p>
            <a:pPr marL="660924" indent="-297834">
              <a:buFont typeface="+mj-lt"/>
              <a:buAutoNum type="alphaUcPeriod"/>
            </a:pPr>
            <a:r>
              <a:rPr lang="en-US" sz="1400" dirty="0">
                <a:latin typeface="Helvetica" pitchFamily="34" charset="0"/>
                <a:cs typeface="Helvetica" pitchFamily="34" charset="0"/>
              </a:rPr>
              <a:t>All matter is made of elements and elements are made </a:t>
            </a:r>
            <a:r>
              <a:rPr lang="en-US" sz="1400" dirty="0" smtClean="0">
                <a:latin typeface="Helvetica" pitchFamily="34" charset="0"/>
                <a:cs typeface="Helvetica" pitchFamily="34" charset="0"/>
              </a:rPr>
              <a:t>               of </a:t>
            </a:r>
            <a:r>
              <a:rPr lang="en-US" sz="1400" dirty="0">
                <a:latin typeface="Helvetica" pitchFamily="34" charset="0"/>
                <a:cs typeface="Helvetica" pitchFamily="34" charset="0"/>
              </a:rPr>
              <a:t>atoms.</a:t>
            </a:r>
          </a:p>
          <a:p>
            <a:pPr marL="660924" indent="-297834">
              <a:buFont typeface="+mj-lt"/>
              <a:buAutoNum type="alphaUcPeriod"/>
            </a:pPr>
            <a:endParaRPr lang="en-US" sz="1400" dirty="0">
              <a:latin typeface="Helvetica" pitchFamily="34" charset="0"/>
              <a:cs typeface="Helvetica" pitchFamily="34" charset="0"/>
            </a:endParaRPr>
          </a:p>
          <a:p>
            <a:pPr marL="660924" indent="-297834">
              <a:buFont typeface="+mj-lt"/>
              <a:buAutoNum type="alphaUcPeriod"/>
            </a:pPr>
            <a:r>
              <a:rPr lang="en-US" sz="1400" dirty="0">
                <a:latin typeface="Helvetica" pitchFamily="34" charset="0"/>
                <a:cs typeface="Helvetica" pitchFamily="34" charset="0"/>
              </a:rPr>
              <a:t>Everything is made of matter or </a:t>
            </a:r>
            <a:r>
              <a:rPr lang="en-US" sz="1400" dirty="0" smtClean="0">
                <a:latin typeface="Helvetica" pitchFamily="34" charset="0"/>
                <a:cs typeface="Helvetica" pitchFamily="34" charset="0"/>
              </a:rPr>
              <a:t>material</a:t>
            </a:r>
            <a:r>
              <a:rPr lang="en-US" sz="1400" dirty="0">
                <a:latin typeface="Helvetica" pitchFamily="34" charset="0"/>
                <a:cs typeface="Helvetica" pitchFamily="34" charset="0"/>
              </a:rPr>
              <a:t>.</a:t>
            </a:r>
          </a:p>
        </p:txBody>
      </p:sp>
      <p:sp>
        <p:nvSpPr>
          <p:cNvPr id="18" name="Oval 17"/>
          <p:cNvSpPr/>
          <p:nvPr/>
        </p:nvSpPr>
        <p:spPr>
          <a:xfrm>
            <a:off x="986975" y="2133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986975" y="25099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991362" y="29448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991362" y="35424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962426" y="585973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910637" y="65061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910637" y="71207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910637" y="7543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7" name="Table 26"/>
          <p:cNvGraphicFramePr>
            <a:graphicFrameLocks noGrp="1"/>
          </p:cNvGraphicFramePr>
          <p:nvPr>
            <p:extLst/>
          </p:nvPr>
        </p:nvGraphicFramePr>
        <p:xfrm>
          <a:off x="5257800" y="4274205"/>
          <a:ext cx="2209800" cy="640080"/>
        </p:xfrm>
        <a:graphic>
          <a:graphicData uri="http://schemas.openxmlformats.org/drawingml/2006/table">
            <a:tbl>
              <a:tblPr/>
              <a:tblGrid>
                <a:gridCol w="22098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RI.5.3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Explain the relationships or interactions between two or more individuals, events, </a:t>
                      </a:r>
                      <a:r>
                        <a:rPr lang="en-US" sz="800" b="1" dirty="0" smtClean="0">
                          <a:latin typeface="+mn-lt"/>
                          <a:ea typeface="Calibri"/>
                          <a:cs typeface="Times New Roman"/>
                        </a:rPr>
                        <a:t>ideas, </a:t>
                      </a:r>
                      <a:r>
                        <a:rPr lang="en-US" sz="800" b="0" dirty="0" smtClean="0">
                          <a:latin typeface="+mn-lt"/>
                          <a:ea typeface="Calibri"/>
                          <a:cs typeface="Times New Roman"/>
                        </a:rPr>
                        <a:t>or </a:t>
                      </a:r>
                      <a:r>
                        <a:rPr lang="en-US" sz="800" b="1" dirty="0" smtClean="0">
                          <a:latin typeface="+mn-lt"/>
                          <a:ea typeface="Calibri"/>
                          <a:cs typeface="Times New Roman"/>
                        </a:rPr>
                        <a:t>concepts </a:t>
                      </a:r>
                      <a:r>
                        <a:rPr lang="en-US" sz="800" b="0" dirty="0" smtClean="0">
                          <a:latin typeface="+mn-lt"/>
                          <a:ea typeface="Calibri"/>
                          <a:cs typeface="Times New Roman"/>
                        </a:rPr>
                        <a:t>in a historical, </a:t>
                      </a:r>
                      <a:r>
                        <a:rPr lang="en-US" sz="800" b="1" dirty="0" smtClean="0">
                          <a:latin typeface="+mn-lt"/>
                          <a:ea typeface="Calibri"/>
                          <a:cs typeface="Times New Roman"/>
                        </a:rPr>
                        <a:t>scientific, </a:t>
                      </a:r>
                      <a:r>
                        <a:rPr lang="en-US" sz="800" b="0" dirty="0" smtClean="0">
                          <a:latin typeface="+mn-lt"/>
                          <a:ea typeface="Calibri"/>
                          <a:cs typeface="Times New Roman"/>
                        </a:rPr>
                        <a:t>or technical text based on specific information in the text.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9" name="Rectangle 28"/>
          <p:cNvSpPr/>
          <p:nvPr/>
        </p:nvSpPr>
        <p:spPr>
          <a:xfrm>
            <a:off x="848934" y="5398528"/>
            <a:ext cx="5758246" cy="2903644"/>
          </a:xfrm>
          <a:prstGeom prst="rect">
            <a:avLst/>
          </a:prstGeom>
        </p:spPr>
        <p:txBody>
          <a:bodyPr wrap="square" lIns="101881" tIns="50941" rIns="101881" bIns="50941">
            <a:spAutoFit/>
          </a:bodyPr>
          <a:lstStyle/>
          <a:p>
            <a:r>
              <a:rPr lang="en-US" sz="1400" b="1" dirty="0" smtClean="0">
                <a:latin typeface="Helvetica" pitchFamily="34" charset="0"/>
                <a:cs typeface="Helvetica" pitchFamily="34" charset="0"/>
              </a:rPr>
              <a:t>10.  How does the periodic table benefit scientists</a:t>
            </a:r>
            <a:r>
              <a:rPr lang="en-US" sz="1400" b="1" dirty="0">
                <a:latin typeface="Helvetica" pitchFamily="34" charset="0"/>
                <a:cs typeface="Helvetica" pitchFamily="34" charset="0"/>
              </a:rPr>
              <a:t>? </a:t>
            </a:r>
          </a:p>
          <a:p>
            <a:pPr marL="361417" indent="-361417">
              <a:buAutoNum type="arabicPeriod" startAt="3"/>
            </a:pPr>
            <a:endParaRPr lang="en-US" sz="1400" b="1" dirty="0">
              <a:latin typeface="Helvetica" pitchFamily="34" charset="0"/>
              <a:cs typeface="Helvetica" pitchFamily="34" charset="0"/>
            </a:endParaRPr>
          </a:p>
          <a:p>
            <a:pPr marL="664270" indent="-361417">
              <a:buFont typeface="+mj-lt"/>
              <a:buAutoNum type="alphaUcPeriod"/>
            </a:pPr>
            <a:r>
              <a:rPr lang="en-US" sz="1400" dirty="0">
                <a:latin typeface="Helvetica" pitchFamily="34" charset="0"/>
                <a:cs typeface="Helvetica" pitchFamily="34" charset="0"/>
              </a:rPr>
              <a:t>Scientists now know the names of the most common 18 elements on Earth.</a:t>
            </a:r>
          </a:p>
          <a:p>
            <a:pPr marL="664270" indent="-361417">
              <a:buFont typeface="+mj-lt"/>
              <a:buAutoNum type="alphaUcPeriod"/>
            </a:pPr>
            <a:endParaRPr lang="en-US" sz="1400" dirty="0">
              <a:latin typeface="Helvetica" pitchFamily="34" charset="0"/>
              <a:cs typeface="Helvetica" pitchFamily="34" charset="0"/>
            </a:endParaRPr>
          </a:p>
          <a:p>
            <a:pPr marL="664270" indent="-361417">
              <a:buFont typeface="+mj-lt"/>
              <a:buAutoNum type="alphaUcPeriod"/>
            </a:pPr>
            <a:r>
              <a:rPr lang="en-US" sz="1400" dirty="0">
                <a:latin typeface="Helvetica" pitchFamily="34" charset="0"/>
                <a:cs typeface="Helvetica" pitchFamily="34" charset="0"/>
              </a:rPr>
              <a:t>The periodic tables organizes elements based on properties and proteins found in one atom of each element.</a:t>
            </a:r>
          </a:p>
          <a:p>
            <a:pPr marL="664270" indent="-361417">
              <a:buFont typeface="+mj-lt"/>
              <a:buAutoNum type="alphaUcPeriod"/>
            </a:pPr>
            <a:endParaRPr lang="en-US" sz="1400" dirty="0">
              <a:latin typeface="Helvetica" pitchFamily="34" charset="0"/>
              <a:cs typeface="Helvetica" pitchFamily="34" charset="0"/>
            </a:endParaRPr>
          </a:p>
          <a:p>
            <a:pPr marL="664270" indent="-361417">
              <a:buFont typeface="+mj-lt"/>
              <a:buAutoNum type="alphaUcPeriod"/>
            </a:pPr>
            <a:r>
              <a:rPr lang="en-US" sz="1400" dirty="0">
                <a:latin typeface="Helvetica" pitchFamily="34" charset="0"/>
                <a:cs typeface="Helvetica" pitchFamily="34" charset="0"/>
              </a:rPr>
              <a:t>It describes how many known elements there are.</a:t>
            </a:r>
          </a:p>
          <a:p>
            <a:pPr marL="664270" indent="-361417">
              <a:buFont typeface="+mj-lt"/>
              <a:buAutoNum type="alphaUcPeriod"/>
            </a:pPr>
            <a:endParaRPr lang="en-US" sz="1400" dirty="0">
              <a:latin typeface="Helvetica" pitchFamily="34" charset="0"/>
              <a:cs typeface="Helvetica" pitchFamily="34" charset="0"/>
            </a:endParaRPr>
          </a:p>
          <a:p>
            <a:pPr marL="664270" indent="-361417">
              <a:buFont typeface="+mj-lt"/>
              <a:buAutoNum type="alphaUcPeriod"/>
            </a:pPr>
            <a:r>
              <a:rPr lang="en-US" sz="1400" dirty="0">
                <a:latin typeface="Helvetica" pitchFamily="34" charset="0"/>
                <a:cs typeface="Helvetica" pitchFamily="34" charset="0"/>
              </a:rPr>
              <a:t>The periodic table organizes all known elements that all scientists can refer to.</a:t>
            </a:r>
          </a:p>
          <a:p>
            <a:pPr marL="664270" indent="-361417">
              <a:buFont typeface="+mj-lt"/>
              <a:buAutoNum type="alphaUcPeriod"/>
            </a:pPr>
            <a:endParaRPr lang="en-US" sz="1400" dirty="0">
              <a:latin typeface="Helvetica" pitchFamily="34" charset="0"/>
              <a:cs typeface="Helvetica" pitchFamily="34" charset="0"/>
            </a:endParaRPr>
          </a:p>
        </p:txBody>
      </p:sp>
    </p:spTree>
    <p:extLst>
      <p:ext uri="{BB962C8B-B14F-4D97-AF65-F5344CB8AC3E}">
        <p14:creationId xmlns:p14="http://schemas.microsoft.com/office/powerpoint/2010/main" val="1104294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828183" y="1504350"/>
            <a:ext cx="5562601" cy="2682929"/>
          </a:xfrm>
          <a:prstGeom prst="rect">
            <a:avLst/>
          </a:prstGeom>
        </p:spPr>
        <p:txBody>
          <a:bodyPr wrap="square" lIns="96661" tIns="48331" rIns="96661" bIns="48331">
            <a:spAutoFit/>
          </a:bodyPr>
          <a:lstStyle/>
          <a:p>
            <a:pPr marL="60413" indent="-60413"/>
            <a:endParaRPr lang="en-US" sz="1400" dirty="0" smtClean="0">
              <a:latin typeface="Helvetica" pitchFamily="34" charset="0"/>
              <a:cs typeface="Helvetica" pitchFamily="34" charset="0"/>
            </a:endParaRPr>
          </a:p>
          <a:p>
            <a:endParaRPr lang="en-US" sz="1400" dirty="0" smtClean="0">
              <a:latin typeface="Helvetica" pitchFamily="34" charset="0"/>
              <a:cs typeface="Helvetica" pitchFamily="34" charset="0"/>
            </a:endParaRPr>
          </a:p>
          <a:p>
            <a:pPr marL="228600" indent="-228600"/>
            <a:r>
              <a:rPr lang="en-US" sz="1400" b="1" dirty="0" smtClean="0">
                <a:latin typeface="Helvetica" pitchFamily="34" charset="0"/>
                <a:cs typeface="Helvetica" pitchFamily="34" charset="0"/>
              </a:rPr>
              <a:t>4. What do all four major categories of matter have in common?</a:t>
            </a:r>
          </a:p>
          <a:p>
            <a:pPr marL="228600" indent="-228600"/>
            <a:endParaRPr lang="en-US" sz="1400" dirty="0" smtClean="0">
              <a:latin typeface="Helvetica" pitchFamily="34" charset="0"/>
              <a:cs typeface="Helvetica" pitchFamily="34" charset="0"/>
            </a:endParaRPr>
          </a:p>
          <a:p>
            <a:pPr marL="571500" indent="-342900">
              <a:buFont typeface="+mj-lt"/>
              <a:buAutoNum type="alphaUcPeriod"/>
            </a:pPr>
            <a:r>
              <a:rPr lang="en-US" sz="1400" dirty="0" smtClean="0">
                <a:latin typeface="Helvetica" pitchFamily="34" charset="0"/>
                <a:cs typeface="Helvetica" pitchFamily="34" charset="0"/>
              </a:rPr>
              <a:t>Each of the four categories of </a:t>
            </a:r>
            <a:r>
              <a:rPr lang="en-US" sz="1400" dirty="0">
                <a:latin typeface="Helvetica" pitchFamily="34" charset="0"/>
                <a:cs typeface="Helvetica" pitchFamily="34" charset="0"/>
              </a:rPr>
              <a:t>matter </a:t>
            </a:r>
            <a:r>
              <a:rPr lang="en-US" sz="1400" dirty="0" smtClean="0">
                <a:latin typeface="Helvetica" pitchFamily="34" charset="0"/>
                <a:cs typeface="Helvetica" pitchFamily="34" charset="0"/>
              </a:rPr>
              <a:t>have different properties.</a:t>
            </a:r>
          </a:p>
          <a:p>
            <a:pPr marL="571500" indent="-342900">
              <a:buFont typeface="+mj-lt"/>
              <a:buAutoNum type="alphaUcPeriod"/>
            </a:pPr>
            <a:endParaRPr lang="en-US" sz="1400" dirty="0">
              <a:latin typeface="Helvetica" pitchFamily="34" charset="0"/>
              <a:cs typeface="Helvetica" pitchFamily="34" charset="0"/>
            </a:endParaRPr>
          </a:p>
          <a:p>
            <a:pPr marL="571500" indent="-342900">
              <a:buFont typeface="+mj-lt"/>
              <a:buAutoNum type="alphaUcPeriod"/>
            </a:pPr>
            <a:r>
              <a:rPr lang="en-US" sz="1400" dirty="0" smtClean="0">
                <a:latin typeface="Helvetica" pitchFamily="34" charset="0"/>
                <a:cs typeface="Helvetica" pitchFamily="34" charset="0"/>
              </a:rPr>
              <a:t>Each of the four categories of matter </a:t>
            </a:r>
            <a:r>
              <a:rPr lang="en-US" sz="1400" dirty="0">
                <a:latin typeface="Helvetica" pitchFamily="34" charset="0"/>
                <a:cs typeface="Helvetica" pitchFamily="34" charset="0"/>
              </a:rPr>
              <a:t>are </a:t>
            </a:r>
            <a:r>
              <a:rPr lang="en-US" sz="1400" dirty="0" smtClean="0">
                <a:latin typeface="Helvetica" pitchFamily="34" charset="0"/>
                <a:cs typeface="Helvetica" pitchFamily="34" charset="0"/>
              </a:rPr>
              <a:t>all </a:t>
            </a:r>
            <a:r>
              <a:rPr lang="en-US" sz="1400" dirty="0">
                <a:latin typeface="Helvetica" pitchFamily="34" charset="0"/>
                <a:cs typeface="Helvetica" pitchFamily="34" charset="0"/>
              </a:rPr>
              <a:t>made of </a:t>
            </a:r>
            <a:r>
              <a:rPr lang="en-US" sz="1400" dirty="0" smtClean="0">
                <a:latin typeface="Helvetica" pitchFamily="34" charset="0"/>
                <a:cs typeface="Helvetica" pitchFamily="34" charset="0"/>
              </a:rPr>
              <a:t>atoms.</a:t>
            </a:r>
          </a:p>
          <a:p>
            <a:pPr marL="571500" indent="-342900">
              <a:buFont typeface="+mj-lt"/>
              <a:buAutoNum type="alphaUcPeriod"/>
            </a:pPr>
            <a:endParaRPr lang="en-US" sz="1400" dirty="0">
              <a:latin typeface="Helvetica" pitchFamily="34" charset="0"/>
              <a:cs typeface="Helvetica" pitchFamily="34" charset="0"/>
            </a:endParaRPr>
          </a:p>
          <a:p>
            <a:pPr marL="571500" indent="-342900">
              <a:buFont typeface="+mj-lt"/>
              <a:buAutoNum type="alphaUcPeriod"/>
            </a:pPr>
            <a:r>
              <a:rPr lang="en-US" sz="1400" dirty="0" smtClean="0">
                <a:latin typeface="Helvetica" pitchFamily="34" charset="0"/>
                <a:cs typeface="Helvetica" pitchFamily="34" charset="0"/>
              </a:rPr>
              <a:t>All matter can be sorted into four categories.</a:t>
            </a:r>
          </a:p>
          <a:p>
            <a:pPr marL="571500" indent="-342900">
              <a:buFont typeface="+mj-lt"/>
              <a:buAutoNum type="alphaUcPeriod"/>
            </a:pPr>
            <a:endParaRPr lang="en-US" sz="1400" dirty="0">
              <a:latin typeface="Helvetica" pitchFamily="34" charset="0"/>
              <a:cs typeface="Helvetica" pitchFamily="34" charset="0"/>
            </a:endParaRPr>
          </a:p>
          <a:p>
            <a:pPr marL="571500" indent="-342900">
              <a:buFont typeface="+mj-lt"/>
              <a:buAutoNum type="alphaUcPeriod"/>
            </a:pPr>
            <a:r>
              <a:rPr lang="en-US" sz="1400" dirty="0" smtClean="0">
                <a:latin typeface="Helvetica" pitchFamily="34" charset="0"/>
                <a:cs typeface="Helvetica" pitchFamily="34" charset="0"/>
              </a:rPr>
              <a:t>They are all invisible to our eyes.</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cxnSp>
        <p:nvCxnSpPr>
          <p:cNvPr id="10" name="Straight Connector 9"/>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867607" y="23513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855126" y="306125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28183" y="38727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28183" y="349857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787799" y="607734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799028" y="649922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799028" y="69985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799028" y="7391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7" name="Table 26"/>
          <p:cNvGraphicFramePr>
            <a:graphicFrameLocks noGrp="1"/>
          </p:cNvGraphicFramePr>
          <p:nvPr>
            <p:extLst/>
          </p:nvPr>
        </p:nvGraphicFramePr>
        <p:xfrm>
          <a:off x="5257800" y="4274205"/>
          <a:ext cx="1981200" cy="640080"/>
        </p:xfrm>
        <a:graphic>
          <a:graphicData uri="http://schemas.openxmlformats.org/drawingml/2006/table">
            <a:tbl>
              <a:tblPr/>
              <a:tblGrid>
                <a:gridCol w="19812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Analyze multiple accounts of the same event or topic, noting important similarities and differences in the point of view they represent.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9" name="Rectangle 28"/>
          <p:cNvSpPr/>
          <p:nvPr/>
        </p:nvSpPr>
        <p:spPr>
          <a:xfrm>
            <a:off x="799028" y="5622074"/>
            <a:ext cx="6239864" cy="2472756"/>
          </a:xfrm>
          <a:prstGeom prst="rect">
            <a:avLst/>
          </a:prstGeom>
        </p:spPr>
        <p:txBody>
          <a:bodyPr wrap="square" lIns="101881" tIns="50941" rIns="101881" bIns="50941">
            <a:spAutoFit/>
          </a:bodyPr>
          <a:lstStyle/>
          <a:p>
            <a:pPr marL="240944" indent="-240944"/>
            <a:r>
              <a:rPr lang="en-US" sz="1400" b="1" dirty="0" smtClean="0">
                <a:latin typeface="Helvetica" pitchFamily="34" charset="0"/>
                <a:cs typeface="Helvetica" pitchFamily="34" charset="0"/>
              </a:rPr>
              <a:t>12.  Which specific </a:t>
            </a:r>
            <a:r>
              <a:rPr lang="en-US" sz="1400" b="1" dirty="0">
                <a:latin typeface="Helvetica" pitchFamily="34" charset="0"/>
                <a:cs typeface="Helvetica" pitchFamily="34" charset="0"/>
              </a:rPr>
              <a:t>point </a:t>
            </a:r>
            <a:r>
              <a:rPr lang="en-US" sz="1400" b="1" dirty="0" smtClean="0">
                <a:latin typeface="Helvetica" pitchFamily="34" charset="0"/>
                <a:cs typeface="Helvetica" pitchFamily="34" charset="0"/>
              </a:rPr>
              <a:t>is supported in both </a:t>
            </a:r>
            <a:r>
              <a:rPr lang="en-US" sz="1400" b="1" dirty="0">
                <a:latin typeface="Helvetica" pitchFamily="34" charset="0"/>
                <a:cs typeface="Helvetica" pitchFamily="34" charset="0"/>
              </a:rPr>
              <a:t>articles? </a:t>
            </a:r>
          </a:p>
          <a:p>
            <a:pPr marL="240944" indent="-240944"/>
            <a:endParaRPr lang="en-US" sz="1400" b="1" dirty="0">
              <a:latin typeface="Helvetica" pitchFamily="34" charset="0"/>
              <a:cs typeface="Helvetica" pitchFamily="34" charset="0"/>
            </a:endParaRPr>
          </a:p>
          <a:p>
            <a:pPr marL="605707" indent="-368110">
              <a:buFont typeface="+mj-lt"/>
              <a:buAutoNum type="alphaUcPeriod"/>
            </a:pPr>
            <a:r>
              <a:rPr lang="en-US" sz="1400" dirty="0">
                <a:latin typeface="Helvetica" pitchFamily="34" charset="0"/>
                <a:cs typeface="Helvetica" pitchFamily="34" charset="0"/>
              </a:rPr>
              <a:t>Determining the identity of materials is based on its properties.</a:t>
            </a:r>
          </a:p>
          <a:p>
            <a:pPr marL="605707" indent="-368110">
              <a:buFont typeface="+mj-lt"/>
              <a:buAutoNum type="alphaUcPeriod"/>
            </a:pPr>
            <a:endParaRPr lang="en-US" sz="1400" dirty="0">
              <a:latin typeface="Helvetica" pitchFamily="34" charset="0"/>
              <a:cs typeface="Helvetica" pitchFamily="34" charset="0"/>
            </a:endParaRPr>
          </a:p>
          <a:p>
            <a:pPr marL="605707" indent="-368110">
              <a:buFont typeface="+mj-lt"/>
              <a:buAutoNum type="alphaUcPeriod"/>
            </a:pPr>
            <a:r>
              <a:rPr lang="en-US" sz="1400" dirty="0">
                <a:latin typeface="Helvetica" pitchFamily="34" charset="0"/>
                <a:cs typeface="Helvetica" pitchFamily="34" charset="0"/>
              </a:rPr>
              <a:t>A </a:t>
            </a:r>
            <a:r>
              <a:rPr lang="en-US" sz="1400" dirty="0" smtClean="0">
                <a:latin typeface="Helvetica" pitchFamily="34" charset="0"/>
                <a:cs typeface="Helvetica" pitchFamily="34" charset="0"/>
              </a:rPr>
              <a:t>scanning </a:t>
            </a:r>
            <a:r>
              <a:rPr lang="en-US" sz="1400" dirty="0">
                <a:latin typeface="Helvetica" pitchFamily="34" charset="0"/>
                <a:cs typeface="Helvetica" pitchFamily="34" charset="0"/>
              </a:rPr>
              <a:t>tunneling microscope is the only way to look at atoms.</a:t>
            </a:r>
          </a:p>
          <a:p>
            <a:pPr marL="605707" indent="-368110">
              <a:buFont typeface="+mj-lt"/>
              <a:buAutoNum type="alphaUcPeriod"/>
            </a:pPr>
            <a:endParaRPr lang="en-US" sz="1400" dirty="0">
              <a:latin typeface="Helvetica" pitchFamily="34" charset="0"/>
              <a:cs typeface="Helvetica" pitchFamily="34" charset="0"/>
            </a:endParaRPr>
          </a:p>
          <a:p>
            <a:pPr marL="605707" indent="-368110">
              <a:buFont typeface="+mj-lt"/>
              <a:buAutoNum type="alphaUcPeriod"/>
            </a:pPr>
            <a:r>
              <a:rPr lang="en-US" sz="1400" dirty="0">
                <a:latin typeface="Helvetica" pitchFamily="34" charset="0"/>
                <a:cs typeface="Helvetica" pitchFamily="34" charset="0"/>
              </a:rPr>
              <a:t>Another name for moving molecules is atoms.</a:t>
            </a:r>
          </a:p>
          <a:p>
            <a:pPr marL="605707" indent="-368110">
              <a:buFont typeface="+mj-lt"/>
              <a:buAutoNum type="alphaUcPeriod"/>
            </a:pPr>
            <a:endParaRPr lang="en-US" sz="1400" dirty="0">
              <a:latin typeface="Helvetica" pitchFamily="34" charset="0"/>
              <a:cs typeface="Helvetica" pitchFamily="34" charset="0"/>
            </a:endParaRPr>
          </a:p>
          <a:p>
            <a:pPr marL="605707" indent="-368110">
              <a:buFont typeface="+mj-lt"/>
              <a:buAutoNum type="alphaUcPeriod"/>
            </a:pPr>
            <a:r>
              <a:rPr lang="en-US" sz="1400" dirty="0">
                <a:latin typeface="Helvetica" pitchFamily="34" charset="0"/>
                <a:cs typeface="Helvetica" pitchFamily="34" charset="0"/>
              </a:rPr>
              <a:t>A standardized chart was needed to share information.</a:t>
            </a:r>
          </a:p>
          <a:p>
            <a:pPr marL="605707" indent="-368110">
              <a:buFont typeface="+mj-lt"/>
              <a:buAutoNum type="alphaUcPeriod"/>
            </a:pPr>
            <a:endParaRPr lang="en-US" sz="1400" dirty="0">
              <a:latin typeface="Helvetica" pitchFamily="34" charset="0"/>
              <a:cs typeface="Helvetica" pitchFamily="34" charset="0"/>
            </a:endParaRPr>
          </a:p>
          <a:p>
            <a:pPr marL="605707" indent="-368110">
              <a:buFont typeface="+mj-lt"/>
              <a:buAutoNum type="alphaUcPeriod"/>
            </a:pPr>
            <a:endParaRPr lang="en-US" sz="1400" dirty="0">
              <a:latin typeface="Helvetica" pitchFamily="34" charset="0"/>
              <a:cs typeface="Helvetica" pitchFamily="34" charset="0"/>
            </a:endParaRPr>
          </a:p>
        </p:txBody>
      </p:sp>
    </p:spTree>
    <p:extLst>
      <p:ext uri="{BB962C8B-B14F-4D97-AF65-F5344CB8AC3E}">
        <p14:creationId xmlns:p14="http://schemas.microsoft.com/office/powerpoint/2010/main" val="1286918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890587" y="1517360"/>
            <a:ext cx="5244531" cy="2257313"/>
          </a:xfrm>
          <a:prstGeom prst="rect">
            <a:avLst/>
          </a:prstGeom>
          <a:noFill/>
        </p:spPr>
        <p:txBody>
          <a:bodyPr wrap="square" lIns="101881" tIns="50941" rIns="101881" bIns="50941">
            <a:spAutoFit/>
          </a:bodyPr>
          <a:lstStyle/>
          <a:p>
            <a:pPr marL="240944" indent="-240944"/>
            <a:r>
              <a:rPr lang="en-US" sz="1400" b="1" dirty="0" smtClean="0">
                <a:latin typeface="Helvetica" pitchFamily="34" charset="0"/>
                <a:cs typeface="Helvetica" pitchFamily="34" charset="0"/>
              </a:rPr>
              <a:t>13.  What </a:t>
            </a:r>
            <a:r>
              <a:rPr lang="en-US" sz="1400" b="1" dirty="0">
                <a:latin typeface="Helvetica" pitchFamily="34" charset="0"/>
                <a:cs typeface="Helvetica" pitchFamily="34" charset="0"/>
              </a:rPr>
              <a:t>information from </a:t>
            </a:r>
            <a:r>
              <a:rPr lang="en-US" sz="1400" b="1" i="1" u="sng" dirty="0">
                <a:latin typeface="Helvetica" pitchFamily="34" charset="0"/>
                <a:cs typeface="Helvetica" pitchFamily="34" charset="0"/>
              </a:rPr>
              <a:t>It’s Elemental</a:t>
            </a:r>
            <a:r>
              <a:rPr lang="en-US" sz="1400" b="1" i="1" dirty="0">
                <a:latin typeface="Helvetica" pitchFamily="34" charset="0"/>
                <a:cs typeface="Helvetica" pitchFamily="34" charset="0"/>
              </a:rPr>
              <a:t> </a:t>
            </a:r>
            <a:r>
              <a:rPr lang="en-US" sz="1400" b="1" dirty="0">
                <a:latin typeface="Helvetica" pitchFamily="34" charset="0"/>
                <a:cs typeface="Helvetica" pitchFamily="34" charset="0"/>
              </a:rPr>
              <a:t>is not found in </a:t>
            </a:r>
            <a:endParaRPr lang="en-US" sz="1400" b="1" dirty="0" smtClean="0">
              <a:latin typeface="Helvetica" pitchFamily="34" charset="0"/>
              <a:cs typeface="Helvetica" pitchFamily="34" charset="0"/>
            </a:endParaRPr>
          </a:p>
          <a:p>
            <a:pPr marL="396875" indent="-55563"/>
            <a:r>
              <a:rPr lang="en-US" sz="1400" b="1" i="1" u="sng" dirty="0" smtClean="0">
                <a:latin typeface="Helvetica" pitchFamily="34" charset="0"/>
                <a:cs typeface="Helvetica" pitchFamily="34" charset="0"/>
              </a:rPr>
              <a:t>Matter </a:t>
            </a:r>
            <a:r>
              <a:rPr lang="en-US" sz="1400" b="1" i="1" u="sng" dirty="0">
                <a:latin typeface="Helvetica" pitchFamily="34" charset="0"/>
                <a:cs typeface="Helvetica" pitchFamily="34" charset="0"/>
              </a:rPr>
              <a:t>is Everywhere</a:t>
            </a:r>
            <a:r>
              <a:rPr lang="en-US" sz="1400" b="1" dirty="0">
                <a:latin typeface="Helvetica" pitchFamily="34" charset="0"/>
                <a:cs typeface="Helvetica" pitchFamily="34" charset="0"/>
              </a:rPr>
              <a:t>?</a:t>
            </a:r>
          </a:p>
          <a:p>
            <a:pPr marL="240944" indent="-240944"/>
            <a:endParaRPr lang="en-US" sz="1400" dirty="0">
              <a:latin typeface="Helvetica" pitchFamily="34" charset="0"/>
              <a:cs typeface="Helvetica" pitchFamily="34" charset="0"/>
            </a:endParaRPr>
          </a:p>
          <a:p>
            <a:pPr marL="721161" indent="-361417">
              <a:buFont typeface="+mj-lt"/>
              <a:buAutoNum type="alphaUcPeriod"/>
            </a:pPr>
            <a:r>
              <a:rPr lang="en-US" sz="1400" dirty="0">
                <a:latin typeface="Helvetica" pitchFamily="34" charset="0"/>
                <a:cs typeface="Helvetica" pitchFamily="34" charset="0"/>
              </a:rPr>
              <a:t>Matter is made of atoms.</a:t>
            </a:r>
          </a:p>
          <a:p>
            <a:pPr marL="721161" indent="-361417">
              <a:buFont typeface="+mj-lt"/>
              <a:buAutoNum type="alphaUcPeriod"/>
            </a:pPr>
            <a:endParaRPr lang="en-US" sz="1400" dirty="0">
              <a:latin typeface="Helvetica" pitchFamily="34" charset="0"/>
              <a:cs typeface="Helvetica" pitchFamily="34" charset="0"/>
            </a:endParaRPr>
          </a:p>
          <a:p>
            <a:pPr marL="721161" indent="-361417">
              <a:buFont typeface="+mj-lt"/>
              <a:buAutoNum type="alphaUcPeriod"/>
            </a:pPr>
            <a:r>
              <a:rPr lang="en-US" sz="1400" dirty="0">
                <a:latin typeface="Helvetica" pitchFamily="34" charset="0"/>
                <a:cs typeface="Helvetica" pitchFamily="34" charset="0"/>
              </a:rPr>
              <a:t>Atoms are tiny or microscopic.</a:t>
            </a:r>
          </a:p>
          <a:p>
            <a:pPr marL="721161" indent="-361417">
              <a:buFont typeface="+mj-lt"/>
              <a:buAutoNum type="alphaUcPeriod"/>
            </a:pPr>
            <a:endParaRPr lang="en-US" sz="1400" dirty="0">
              <a:latin typeface="Helvetica" pitchFamily="34" charset="0"/>
              <a:cs typeface="Helvetica" pitchFamily="34" charset="0"/>
            </a:endParaRPr>
          </a:p>
          <a:p>
            <a:pPr marL="721161" indent="-361417">
              <a:buFont typeface="+mj-lt"/>
              <a:buAutoNum type="alphaUcPeriod"/>
            </a:pPr>
            <a:r>
              <a:rPr lang="en-US" sz="1400" dirty="0">
                <a:latin typeface="Helvetica" pitchFamily="34" charset="0"/>
                <a:cs typeface="Helvetica" pitchFamily="34" charset="0"/>
              </a:rPr>
              <a:t>Scientists group elements together.</a:t>
            </a:r>
          </a:p>
          <a:p>
            <a:pPr marL="721161" indent="-361417">
              <a:buFont typeface="+mj-lt"/>
              <a:buAutoNum type="alphaUcPeriod"/>
            </a:pPr>
            <a:endParaRPr lang="en-US" sz="1400" dirty="0">
              <a:latin typeface="Helvetica" pitchFamily="34" charset="0"/>
              <a:cs typeface="Helvetica" pitchFamily="34" charset="0"/>
            </a:endParaRPr>
          </a:p>
          <a:p>
            <a:pPr marL="721161" indent="-361417">
              <a:buFont typeface="+mj-lt"/>
              <a:buAutoNum type="alphaUcPeriod"/>
            </a:pPr>
            <a:r>
              <a:rPr lang="en-US" sz="1400" dirty="0">
                <a:latin typeface="Helvetica" pitchFamily="34" charset="0"/>
                <a:cs typeface="Helvetica" pitchFamily="34" charset="0"/>
              </a:rPr>
              <a:t>There are 100 known elements.</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cxnSp>
        <p:nvCxnSpPr>
          <p:cNvPr id="10" name="Straight Connector 9"/>
          <p:cNvCxnSpPr/>
          <p:nvPr/>
        </p:nvCxnSpPr>
        <p:spPr>
          <a:xfrm>
            <a:off x="404813" y="5029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1052512" y="21959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1035400" y="26460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1041316" y="30856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1041316" y="34550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24622" y="60669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06576" y="65684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9" name="Table 18"/>
          <p:cNvGraphicFramePr>
            <a:graphicFrameLocks noGrp="1"/>
          </p:cNvGraphicFramePr>
          <p:nvPr>
            <p:extLst/>
          </p:nvPr>
        </p:nvGraphicFramePr>
        <p:xfrm>
          <a:off x="5138198" y="4725541"/>
          <a:ext cx="1981200" cy="518160"/>
        </p:xfrm>
        <a:graphic>
          <a:graphicData uri="http://schemas.openxmlformats.org/drawingml/2006/table">
            <a:tbl>
              <a:tblPr/>
              <a:tblGrid>
                <a:gridCol w="19812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Integrate information from several texts on the same topic in order to write or speak about the subject knowledgeably.</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0" name="Rectangle 19"/>
          <p:cNvSpPr/>
          <p:nvPr/>
        </p:nvSpPr>
        <p:spPr>
          <a:xfrm>
            <a:off x="242887" y="5668555"/>
            <a:ext cx="7205663" cy="1395539"/>
          </a:xfrm>
          <a:prstGeom prst="rect">
            <a:avLst/>
          </a:prstGeom>
          <a:solidFill>
            <a:schemeClr val="bg1"/>
          </a:solidFill>
        </p:spPr>
        <p:txBody>
          <a:bodyPr wrap="square" lIns="101881" tIns="50941" rIns="101881" bIns="50941">
            <a:spAutoFit/>
          </a:bodyPr>
          <a:lstStyle/>
          <a:p>
            <a:endParaRPr lang="en-US" sz="1400" dirty="0">
              <a:latin typeface="Helvetica" pitchFamily="34" charset="0"/>
              <a:cs typeface="Helvetica" pitchFamily="34" charset="0"/>
            </a:endParaRPr>
          </a:p>
          <a:p>
            <a:pPr marL="354724" indent="-354724"/>
            <a:r>
              <a:rPr lang="en-US" sz="1400" b="1" dirty="0" smtClean="0">
                <a:latin typeface="Helvetica" pitchFamily="34" charset="0"/>
                <a:cs typeface="Helvetica" pitchFamily="34" charset="0"/>
              </a:rPr>
              <a:t>14.  In which set of articles </a:t>
            </a:r>
            <a:r>
              <a:rPr lang="en-US" sz="1400" b="1" dirty="0">
                <a:latin typeface="Helvetica" pitchFamily="34" charset="0"/>
                <a:cs typeface="Helvetica" pitchFamily="34" charset="0"/>
              </a:rPr>
              <a:t>would you find the most information in order to write </a:t>
            </a:r>
            <a:r>
              <a:rPr lang="en-US" sz="1400" b="1" dirty="0" smtClean="0">
                <a:latin typeface="Helvetica" pitchFamily="34" charset="0"/>
                <a:cs typeface="Helvetica" pitchFamily="34" charset="0"/>
              </a:rPr>
              <a:t>                 </a:t>
            </a:r>
            <a:r>
              <a:rPr lang="en-US" sz="1400" b="1" u="sng" dirty="0" smtClean="0">
                <a:latin typeface="Helvetica" pitchFamily="34" charset="0"/>
                <a:cs typeface="Helvetica" pitchFamily="34" charset="0"/>
              </a:rPr>
              <a:t>most</a:t>
            </a:r>
            <a:r>
              <a:rPr lang="en-US" sz="1400" b="1" dirty="0" smtClean="0">
                <a:latin typeface="Helvetica" pitchFamily="34" charset="0"/>
                <a:cs typeface="Helvetica" pitchFamily="34" charset="0"/>
              </a:rPr>
              <a:t> </a:t>
            </a:r>
            <a:r>
              <a:rPr lang="en-US" sz="1400" b="1" dirty="0">
                <a:latin typeface="Helvetica" pitchFamily="34" charset="0"/>
                <a:cs typeface="Helvetica" pitchFamily="34" charset="0"/>
              </a:rPr>
              <a:t>knowledgeably about how to identify different kinds of matter?</a:t>
            </a:r>
          </a:p>
          <a:p>
            <a:pPr marL="354724" indent="-354724"/>
            <a:endParaRPr lang="en-US" sz="1400" b="1" dirty="0">
              <a:latin typeface="Helvetica" pitchFamily="34" charset="0"/>
              <a:cs typeface="Helvetica" pitchFamily="34" charset="0"/>
            </a:endParaRPr>
          </a:p>
          <a:p>
            <a:pPr marL="354724" indent="-354724"/>
            <a:endParaRPr lang="en-US" sz="1400" b="1" dirty="0">
              <a:latin typeface="Helvetica" pitchFamily="34" charset="0"/>
              <a:cs typeface="Helvetica" pitchFamily="34" charset="0"/>
            </a:endParaRPr>
          </a:p>
          <a:p>
            <a:pPr marL="354724" indent="-354724"/>
            <a:r>
              <a:rPr lang="en-US" sz="1400" b="1" dirty="0">
                <a:latin typeface="Helvetica" pitchFamily="34" charset="0"/>
                <a:cs typeface="Helvetica" pitchFamily="34" charset="0"/>
              </a:rPr>
              <a:t>    </a:t>
            </a:r>
            <a:r>
              <a:rPr lang="en-US" sz="1400" b="1" dirty="0" smtClean="0">
                <a:latin typeface="Helvetica" pitchFamily="34" charset="0"/>
                <a:cs typeface="Helvetica" pitchFamily="34" charset="0"/>
              </a:rPr>
              <a:t>     A</a:t>
            </a:r>
            <a:r>
              <a:rPr lang="en-US" sz="1400" b="1" dirty="0">
                <a:latin typeface="Helvetica" pitchFamily="34" charset="0"/>
                <a:cs typeface="Helvetica" pitchFamily="34" charset="0"/>
              </a:rPr>
              <a:t>.                     </a:t>
            </a:r>
            <a:r>
              <a:rPr lang="en-US" sz="1400" b="1" dirty="0" smtClean="0">
                <a:latin typeface="Helvetica" pitchFamily="34" charset="0"/>
                <a:cs typeface="Helvetica" pitchFamily="34" charset="0"/>
              </a:rPr>
              <a:t>       B</a:t>
            </a:r>
            <a:r>
              <a:rPr lang="en-US" sz="1400" b="1" dirty="0">
                <a:latin typeface="Helvetica" pitchFamily="34" charset="0"/>
                <a:cs typeface="Helvetica" pitchFamily="34" charset="0"/>
              </a:rPr>
              <a:t>.                           </a:t>
            </a:r>
            <a:r>
              <a:rPr lang="en-US" sz="1400" b="1" dirty="0" smtClean="0">
                <a:latin typeface="Helvetica" pitchFamily="34" charset="0"/>
                <a:cs typeface="Helvetica" pitchFamily="34" charset="0"/>
              </a:rPr>
              <a:t>          C</a:t>
            </a:r>
            <a:r>
              <a:rPr lang="en-US" sz="1400" b="1" dirty="0">
                <a:latin typeface="Helvetica" pitchFamily="34" charset="0"/>
                <a:cs typeface="Helvetica" pitchFamily="34" charset="0"/>
              </a:rPr>
              <a:t>.                  </a:t>
            </a:r>
            <a:r>
              <a:rPr lang="en-US" sz="1400" b="1" dirty="0" smtClean="0">
                <a:latin typeface="Helvetica" pitchFamily="34" charset="0"/>
                <a:cs typeface="Helvetica" pitchFamily="34" charset="0"/>
              </a:rPr>
              <a:t>            </a:t>
            </a:r>
            <a:r>
              <a:rPr lang="en-US" sz="1400" b="1" dirty="0">
                <a:latin typeface="Helvetica" pitchFamily="34" charset="0"/>
                <a:cs typeface="Helvetica" pitchFamily="34" charset="0"/>
              </a:rPr>
              <a:t>D.</a:t>
            </a:r>
          </a:p>
        </p:txBody>
      </p:sp>
      <p:sp>
        <p:nvSpPr>
          <p:cNvPr id="22" name="Oval 21"/>
          <p:cNvSpPr/>
          <p:nvPr/>
        </p:nvSpPr>
        <p:spPr>
          <a:xfrm>
            <a:off x="2026444" y="67171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4077465" y="6705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5730305" y="6705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5" name="Table 24"/>
          <p:cNvGraphicFramePr>
            <a:graphicFrameLocks noGrp="1"/>
          </p:cNvGraphicFramePr>
          <p:nvPr>
            <p:extLst/>
          </p:nvPr>
        </p:nvGraphicFramePr>
        <p:xfrm>
          <a:off x="318547" y="7162800"/>
          <a:ext cx="6800851" cy="1284514"/>
        </p:xfrm>
        <a:graphic>
          <a:graphicData uri="http://schemas.openxmlformats.org/drawingml/2006/table">
            <a:tbl>
              <a:tblPr firstRow="1" bandRow="1">
                <a:tableStyleId>{5940675A-B579-460E-94D1-54222C63F5DA}</a:tableStyleId>
              </a:tblPr>
              <a:tblGrid>
                <a:gridCol w="1781175"/>
                <a:gridCol w="1943100"/>
                <a:gridCol w="1700213"/>
                <a:gridCol w="1376363"/>
              </a:tblGrid>
              <a:tr h="1245326">
                <a:tc>
                  <a:txBody>
                    <a:bodyPr/>
                    <a:lstStyle/>
                    <a:p>
                      <a:pPr marL="171450" indent="-171450">
                        <a:buFont typeface="Arial" panose="020B0604020202020204" pitchFamily="34" charset="0"/>
                        <a:buChar char="•"/>
                      </a:pPr>
                      <a:r>
                        <a:rPr lang="en-US" sz="1300" dirty="0" smtClean="0"/>
                        <a:t>Scanning Tunneling</a:t>
                      </a:r>
                      <a:r>
                        <a:rPr lang="en-US" sz="1300" baseline="0" dirty="0" smtClean="0"/>
                        <a:t> </a:t>
                      </a:r>
                      <a:r>
                        <a:rPr lang="en-US" sz="1300" dirty="0" smtClean="0"/>
                        <a:t>Microscopes</a:t>
                      </a:r>
                    </a:p>
                    <a:p>
                      <a:pPr marL="171450" indent="-171450">
                        <a:buFont typeface="Arial" panose="020B0604020202020204" pitchFamily="34" charset="0"/>
                        <a:buChar char="•"/>
                      </a:pPr>
                      <a:r>
                        <a:rPr lang="en-US" sz="1300" dirty="0" smtClean="0"/>
                        <a:t>What is Diffusion?</a:t>
                      </a:r>
                    </a:p>
                    <a:p>
                      <a:pPr marL="171450" indent="-171450">
                        <a:buFont typeface="Arial" panose="020B0604020202020204" pitchFamily="34" charset="0"/>
                        <a:buChar char="•"/>
                      </a:pPr>
                      <a:r>
                        <a:rPr lang="en-US" sz="1300" dirty="0" smtClean="0"/>
                        <a:t>The</a:t>
                      </a:r>
                      <a:r>
                        <a:rPr lang="en-US" sz="1300" baseline="0" dirty="0" smtClean="0"/>
                        <a:t> Inventor of the Periodic Table</a:t>
                      </a:r>
                    </a:p>
                    <a:p>
                      <a:pPr marL="171450" indent="-171450">
                        <a:buFont typeface="Arial" panose="020B0604020202020204" pitchFamily="34" charset="0"/>
                        <a:buChar char="•"/>
                      </a:pPr>
                      <a:r>
                        <a:rPr lang="en-US" sz="1300" baseline="0" dirty="0" smtClean="0"/>
                        <a:t>Atoms are Tiny</a:t>
                      </a:r>
                    </a:p>
                  </a:txBody>
                  <a:tcPr marL="97155" marR="97155" marT="47897" marB="47897">
                    <a:solidFill>
                      <a:schemeClr val="bg1"/>
                    </a:solidFill>
                  </a:tcPr>
                </a:tc>
                <a:tc>
                  <a:txBody>
                    <a:bodyPr/>
                    <a:lstStyle/>
                    <a:p>
                      <a:pPr marL="117475" indent="-117475">
                        <a:buFont typeface="Arial" panose="020B0604020202020204" pitchFamily="34" charset="0"/>
                        <a:buChar char="•"/>
                      </a:pPr>
                      <a:r>
                        <a:rPr lang="en-US" sz="1300" i="0" u="none" dirty="0" smtClean="0"/>
                        <a:t>What is Matter?</a:t>
                      </a:r>
                    </a:p>
                    <a:p>
                      <a:pPr marL="117475" indent="-117475">
                        <a:buFont typeface="Arial" panose="020B0604020202020204" pitchFamily="34" charset="0"/>
                        <a:buChar char="•"/>
                      </a:pPr>
                      <a:r>
                        <a:rPr lang="en-US" sz="1300" i="0" u="none" dirty="0" smtClean="0"/>
                        <a:t>Molecules, Atoms and Elements</a:t>
                      </a:r>
                    </a:p>
                    <a:p>
                      <a:pPr marL="117475" indent="-117475">
                        <a:buFont typeface="Arial" panose="020B0604020202020204" pitchFamily="34" charset="0"/>
                        <a:buChar char="•"/>
                      </a:pPr>
                      <a:r>
                        <a:rPr lang="en-US" sz="1300" i="0" u="none" dirty="0" smtClean="0"/>
                        <a:t>Properties of Matter</a:t>
                      </a:r>
                    </a:p>
                    <a:p>
                      <a:pPr marL="109538" indent="-109538">
                        <a:buFont typeface="Arial" panose="020B0604020202020204" pitchFamily="34" charset="0"/>
                        <a:buChar char="•"/>
                      </a:pPr>
                      <a:r>
                        <a:rPr lang="en-US" sz="1300" i="0" u="none" dirty="0" smtClean="0"/>
                        <a:t>4</a:t>
                      </a:r>
                      <a:r>
                        <a:rPr lang="en-US" sz="1300" i="0" u="none" baseline="0" dirty="0" smtClean="0"/>
                        <a:t> Categories  of Materials</a:t>
                      </a:r>
                    </a:p>
                  </a:txBody>
                  <a:tcPr marL="97155" marR="97155" marT="47897" marB="47897">
                    <a:solidFill>
                      <a:schemeClr val="bg1"/>
                    </a:solidFill>
                  </a:tcPr>
                </a:tc>
                <a:tc>
                  <a:txBody>
                    <a:bodyPr/>
                    <a:lstStyle/>
                    <a:p>
                      <a:pPr marL="171450" indent="-171450">
                        <a:buFont typeface="Arial" panose="020B0604020202020204" pitchFamily="34" charset="0"/>
                        <a:buChar char="•"/>
                      </a:pPr>
                      <a:r>
                        <a:rPr lang="en-US" sz="1300" dirty="0" smtClean="0"/>
                        <a:t>Scientists Long Ago</a:t>
                      </a:r>
                    </a:p>
                    <a:p>
                      <a:pPr marL="171450" indent="-171450">
                        <a:buFont typeface="Arial" panose="020B0604020202020204" pitchFamily="34" charset="0"/>
                        <a:buChar char="•"/>
                      </a:pPr>
                      <a:r>
                        <a:rPr lang="en-US" sz="1300" dirty="0" smtClean="0"/>
                        <a:t>Solids and Gases</a:t>
                      </a:r>
                    </a:p>
                    <a:p>
                      <a:pPr marL="171450" indent="-171450">
                        <a:buFont typeface="Arial" panose="020B0604020202020204" pitchFamily="34" charset="0"/>
                        <a:buChar char="•"/>
                      </a:pPr>
                      <a:r>
                        <a:rPr lang="en-US" sz="1300" dirty="0" smtClean="0"/>
                        <a:t>Diffusion</a:t>
                      </a:r>
                    </a:p>
                    <a:p>
                      <a:pPr marL="171450" indent="-171450">
                        <a:buFont typeface="Arial" panose="020B0604020202020204" pitchFamily="34" charset="0"/>
                        <a:buChar char="•"/>
                      </a:pPr>
                      <a:r>
                        <a:rPr lang="en-US" sz="1300" dirty="0" smtClean="0"/>
                        <a:t>What</a:t>
                      </a:r>
                      <a:r>
                        <a:rPr lang="en-US" sz="1300" baseline="0" dirty="0" smtClean="0"/>
                        <a:t> are Properties?</a:t>
                      </a:r>
                      <a:endParaRPr lang="en-US" sz="1300" dirty="0"/>
                    </a:p>
                  </a:txBody>
                  <a:tcPr marL="97155" marR="97155" marT="47897" marB="47897">
                    <a:solidFill>
                      <a:schemeClr val="bg1"/>
                    </a:solidFill>
                  </a:tcPr>
                </a:tc>
                <a:tc>
                  <a:txBody>
                    <a:bodyPr/>
                    <a:lstStyle/>
                    <a:p>
                      <a:pPr marL="171450" indent="-171450">
                        <a:buFont typeface="Arial" panose="020B0604020202020204" pitchFamily="34" charset="0"/>
                        <a:buChar char="•"/>
                      </a:pPr>
                      <a:r>
                        <a:rPr lang="en-US" sz="1300" dirty="0" smtClean="0"/>
                        <a:t>Moving Molecules</a:t>
                      </a:r>
                    </a:p>
                    <a:p>
                      <a:pPr marL="171450" indent="-171450">
                        <a:buFont typeface="Arial" panose="020B0604020202020204" pitchFamily="34" charset="0"/>
                        <a:buChar char="•"/>
                      </a:pPr>
                      <a:r>
                        <a:rPr lang="en-US" sz="1300" dirty="0" smtClean="0"/>
                        <a:t>What are Molecules?</a:t>
                      </a:r>
                    </a:p>
                    <a:p>
                      <a:pPr marL="171450" indent="-171450">
                        <a:buFont typeface="Arial" panose="020B0604020202020204" pitchFamily="34" charset="0"/>
                        <a:buChar char="•"/>
                      </a:pPr>
                      <a:r>
                        <a:rPr lang="en-US" sz="1300" dirty="0" smtClean="0"/>
                        <a:t>1869</a:t>
                      </a:r>
                    </a:p>
                    <a:p>
                      <a:pPr marL="171450" indent="-171450">
                        <a:buFont typeface="Arial" panose="020B0604020202020204" pitchFamily="34" charset="0"/>
                        <a:buChar char="•"/>
                      </a:pPr>
                      <a:r>
                        <a:rPr lang="en-US" sz="1300" dirty="0" smtClean="0"/>
                        <a:t>Diamonds</a:t>
                      </a:r>
                    </a:p>
                  </a:txBody>
                  <a:tcPr marL="97155" marR="97155" marT="47897" marB="47897">
                    <a:solidFill>
                      <a:schemeClr val="bg1"/>
                    </a:solidFill>
                  </a:tcPr>
                </a:tc>
              </a:tr>
            </a:tbl>
          </a:graphicData>
        </a:graphic>
      </p:graphicFrame>
      <p:sp>
        <p:nvSpPr>
          <p:cNvPr id="26" name="Oval 25"/>
          <p:cNvSpPr/>
          <p:nvPr/>
        </p:nvSpPr>
        <p:spPr>
          <a:xfrm>
            <a:off x="490890" y="67171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3220162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graphicFrame>
        <p:nvGraphicFramePr>
          <p:cNvPr id="3" name="Table 2"/>
          <p:cNvGraphicFramePr>
            <a:graphicFrameLocks noGrp="1"/>
          </p:cNvGraphicFramePr>
          <p:nvPr>
            <p:extLst/>
          </p:nvPr>
        </p:nvGraphicFramePr>
        <p:xfrm>
          <a:off x="242887" y="509438"/>
          <a:ext cx="7043738" cy="3910162"/>
        </p:xfrm>
        <a:graphic>
          <a:graphicData uri="http://schemas.openxmlformats.org/drawingml/2006/table">
            <a:tbl>
              <a:tblPr firstRow="1" bandRow="1">
                <a:tableStyleId>{5940675A-B579-460E-94D1-54222C63F5DA}</a:tableStyleId>
              </a:tblPr>
              <a:tblGrid>
                <a:gridCol w="7043738"/>
              </a:tblGrid>
              <a:tr h="754742">
                <a:tc>
                  <a:txBody>
                    <a:bodyPr/>
                    <a:lstStyle/>
                    <a:p>
                      <a:pPr marL="342900" indent="-342900">
                        <a:buNone/>
                      </a:pPr>
                      <a:r>
                        <a:rPr lang="en-US" sz="1400" b="1" baseline="0" dirty="0" smtClean="0">
                          <a:solidFill>
                            <a:schemeClr val="tx1"/>
                          </a:solidFill>
                          <a:latin typeface="Helvetica" pitchFamily="34" charset="0"/>
                        </a:rPr>
                        <a:t>15.  What do the periodic chart and the Mohs scale have in common? Use examples from the text to clarify your response</a:t>
                      </a:r>
                      <a:r>
                        <a:rPr lang="en-US" sz="1700" b="1" baseline="0" dirty="0" smtClean="0">
                          <a:solidFill>
                            <a:schemeClr val="tx1"/>
                          </a:solidFill>
                          <a:latin typeface="Helvetica" pitchFamily="34" charset="0"/>
                        </a:rPr>
                        <a:t>.</a:t>
                      </a: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89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06">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664">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922">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nvPr>
        </p:nvGraphicFramePr>
        <p:xfrm>
          <a:off x="228600" y="5157638"/>
          <a:ext cx="7043738" cy="3910162"/>
        </p:xfrm>
        <a:graphic>
          <a:graphicData uri="http://schemas.openxmlformats.org/drawingml/2006/table">
            <a:tbl>
              <a:tblPr firstRow="1" bandRow="1">
                <a:tableStyleId>{5940675A-B579-460E-94D1-54222C63F5DA}</a:tableStyleId>
              </a:tblPr>
              <a:tblGrid>
                <a:gridCol w="7043738"/>
              </a:tblGrid>
              <a:tr h="754742">
                <a:tc>
                  <a:txBody>
                    <a:bodyPr/>
                    <a:lstStyle/>
                    <a:p>
                      <a:pPr marL="342900" indent="-342900">
                        <a:buNone/>
                      </a:pPr>
                      <a:r>
                        <a:rPr lang="en-US" sz="1400" b="1" baseline="0" dirty="0" smtClean="0">
                          <a:solidFill>
                            <a:schemeClr val="tx1"/>
                          </a:solidFill>
                          <a:latin typeface="Helvetica" pitchFamily="34" charset="0"/>
                        </a:rPr>
                        <a:t>16.  What is all matter made of?  Give examples of how scientists know what all matter is made of.</a:t>
                      </a: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890">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06">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664">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922">
                <a:tc>
                  <a:txBody>
                    <a:bodyPr/>
                    <a:lstStyle/>
                    <a:p>
                      <a:endParaRPr lang="en-US" sz="1400" dirty="0">
                        <a:solidFill>
                          <a:schemeClr val="tx1"/>
                        </a:solidFill>
                        <a:latin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07273497"/>
              </p:ext>
            </p:extLst>
          </p:nvPr>
        </p:nvGraphicFramePr>
        <p:xfrm>
          <a:off x="5291138" y="4382477"/>
          <a:ext cx="1981200" cy="640080"/>
        </p:xfrm>
        <a:graphic>
          <a:graphicData uri="http://schemas.openxmlformats.org/drawingml/2006/table">
            <a:tbl>
              <a:tblPr/>
              <a:tblGrid>
                <a:gridCol w="19812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RI.5.6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Analyze multiple accounts of the same event or topic, noting important similarities and differences in the point of view they represent</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619752565"/>
              </p:ext>
            </p:extLst>
          </p:nvPr>
        </p:nvGraphicFramePr>
        <p:xfrm>
          <a:off x="267505" y="9084212"/>
          <a:ext cx="1981200" cy="518160"/>
        </p:xfrm>
        <a:graphic>
          <a:graphicData uri="http://schemas.openxmlformats.org/drawingml/2006/table">
            <a:tbl>
              <a:tblPr/>
              <a:tblGrid>
                <a:gridCol w="19812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Standard RI.5.9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n-US" sz="800" b="0" dirty="0" smtClean="0">
                          <a:latin typeface="+mn-lt"/>
                          <a:ea typeface="Calibri"/>
                          <a:cs typeface="Times New Roman"/>
                        </a:rPr>
                        <a:t>Integrate information from several texts on the same topic in order to write or speak about the subject knowledgeably.</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948536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733205257"/>
              </p:ext>
            </p:extLst>
          </p:nvPr>
        </p:nvGraphicFramePr>
        <p:xfrm>
          <a:off x="304800" y="179863"/>
          <a:ext cx="7043738" cy="7204588"/>
        </p:xfrm>
        <a:graphic>
          <a:graphicData uri="http://schemas.openxmlformats.org/drawingml/2006/table">
            <a:tbl>
              <a:tblPr firstRow="1" bandRow="1">
                <a:tableStyleId>{5940675A-B579-460E-94D1-54222C63F5DA}</a:tableStyleId>
              </a:tblPr>
              <a:tblGrid>
                <a:gridCol w="7043738"/>
              </a:tblGrid>
              <a:tr h="3557798">
                <a:tc>
                  <a:txBody>
                    <a:bodyPr/>
                    <a:lstStyle/>
                    <a:p>
                      <a:pPr marL="342900" marR="0" lvl="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lang="en-US" sz="1400" b="1" dirty="0" smtClean="0">
                          <a:solidFill>
                            <a:schemeClr val="tx1"/>
                          </a:solidFill>
                          <a:latin typeface="Helvetica" pitchFamily="34" charset="0"/>
                        </a:rPr>
                        <a:t>A student</a:t>
                      </a:r>
                      <a:r>
                        <a:rPr lang="en-US" sz="1400" b="1" baseline="0" dirty="0" smtClean="0">
                          <a:solidFill>
                            <a:schemeClr val="tx1"/>
                          </a:solidFill>
                          <a:latin typeface="Helvetica" pitchFamily="34" charset="0"/>
                        </a:rPr>
                        <a:t> is writing an opinion letter for his class about “why learning about matter is important”. </a:t>
                      </a:r>
                      <a:r>
                        <a:rPr lang="en-US" sz="1400" b="1" dirty="0" smtClean="0">
                          <a:solidFill>
                            <a:schemeClr val="tx1"/>
                          </a:solidFill>
                          <a:latin typeface="Helvetica" pitchFamily="34" charset="0"/>
                        </a:rPr>
                        <a:t> Read the draft of his opinion letter and complete the task that follows.</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Helvetica" pitchFamily="34" charset="0"/>
                        </a:rPr>
                        <a:t>Brief Write, Organization, W.5.1c, link opinion-reasons using words, phrases and clauses, Target 6a</a:t>
                      </a:r>
                    </a:p>
                    <a:p>
                      <a:pPr marL="0" marR="0" lvl="0" indent="0" algn="r" defTabSz="1018809" rtl="0" eaLnBrk="1" fontAlgn="auto" latinLnBrk="0" hangingPunct="1">
                        <a:lnSpc>
                          <a:spcPct val="100000"/>
                        </a:lnSpc>
                        <a:spcBef>
                          <a:spcPts val="0"/>
                        </a:spcBef>
                        <a:spcAft>
                          <a:spcPts val="0"/>
                        </a:spcAft>
                        <a:buClrTx/>
                        <a:buSzTx/>
                        <a:buFont typeface="+mj-lt"/>
                        <a:buNone/>
                        <a:tabLst/>
                        <a:defRPr/>
                      </a:pPr>
                      <a:endParaRPr kumimoji="0" lang="en-US" sz="10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1018809" rtl="0" eaLnBrk="1" fontAlgn="auto" latinLnBrk="0" hangingPunct="1">
                        <a:lnSpc>
                          <a:spcPct val="100000"/>
                        </a:lnSpc>
                        <a:spcBef>
                          <a:spcPts val="0"/>
                        </a:spcBef>
                        <a:spcAft>
                          <a:spcPts val="0"/>
                        </a:spcAft>
                        <a:buClrTx/>
                        <a:buSzTx/>
                        <a:buFont typeface="+mj-lt"/>
                        <a:buNone/>
                        <a:tabLst/>
                        <a:defRPr/>
                      </a:pPr>
                      <a:r>
                        <a:rPr lang="en-US" sz="1400" b="0" i="0" kern="1200" dirty="0" smtClean="0">
                          <a:solidFill>
                            <a:schemeClr val="tx1"/>
                          </a:solidFill>
                          <a:effectLst/>
                          <a:latin typeface="+mn-lt"/>
                          <a:ea typeface="Times New Roman"/>
                          <a:cs typeface="Times New Roman"/>
                        </a:rPr>
                        <a:t> </a:t>
                      </a:r>
                      <a:r>
                        <a:rPr lang="en-US" sz="1400" b="1" i="0" u="sng" kern="1200" dirty="0" smtClean="0">
                          <a:solidFill>
                            <a:schemeClr val="tx1"/>
                          </a:solidFill>
                          <a:effectLst/>
                          <a:latin typeface="+mn-lt"/>
                          <a:ea typeface="Times New Roman"/>
                          <a:cs typeface="Times New Roman"/>
                        </a:rPr>
                        <a:t>We</a:t>
                      </a:r>
                      <a:r>
                        <a:rPr lang="en-US" sz="1400" b="1" i="0" u="sng" kern="1200" baseline="0" dirty="0" smtClean="0">
                          <a:solidFill>
                            <a:schemeClr val="tx1"/>
                          </a:solidFill>
                          <a:effectLst/>
                          <a:latin typeface="+mn-lt"/>
                          <a:ea typeface="Times New Roman"/>
                          <a:cs typeface="Times New Roman"/>
                        </a:rPr>
                        <a:t> All Need to Understand Matter</a:t>
                      </a: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           </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Paragraph 1</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Learning about matter is more than just learning something scientific. When we learn about matter we learn more about everything around us!  We all need to know about matter.</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800" b="0" i="0" u="none" strike="noStrike" kern="1200" cap="none" spc="0" normalizeH="0" baseline="0" noProof="0" dirty="0" smtClean="0">
                        <a:ln>
                          <a:noFill/>
                        </a:ln>
                        <a:solidFill>
                          <a:schemeClr val="tx1"/>
                        </a:solidFill>
                        <a:effectLst/>
                        <a:uLnTx/>
                        <a:uFillTx/>
                        <a:latin typeface="+mn-lt"/>
                        <a:ea typeface="+mn-ea"/>
                        <a:cs typeface="+mn-cs"/>
                      </a:endParaRP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Paragraph 2</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Matter is made up of many things.  When we learn about matter we understand our world better.    </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800" b="0" i="0" u="none" strike="noStrike" kern="1200" cap="none" spc="0" normalizeH="0" baseline="0" noProof="0" dirty="0" smtClean="0">
                        <a:ln>
                          <a:noFill/>
                        </a:ln>
                        <a:solidFill>
                          <a:schemeClr val="tx1"/>
                        </a:solidFill>
                        <a:effectLst/>
                        <a:uLnTx/>
                        <a:uFillTx/>
                        <a:latin typeface="+mn-lt"/>
                        <a:ea typeface="+mn-ea"/>
                        <a:cs typeface="+mn-cs"/>
                      </a:endParaRP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Paragraph 3</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I can’t think of anyone who doesn’t need to know something about matter to be successful in the future, can you?</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347663" marR="0" lvl="0" indent="-347663" algn="l" defTabSz="1018809"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rPr>
                        <a:t>       Add relevant evidence from the chart below, </a:t>
                      </a:r>
                      <a:r>
                        <a:rPr kumimoji="0" lang="en-US" sz="1400" b="1" i="1" u="sng" strike="noStrike" kern="1200" cap="none" spc="0" normalizeH="0" baseline="0" noProof="0" dirty="0" smtClean="0">
                          <a:ln>
                            <a:noFill/>
                          </a:ln>
                          <a:solidFill>
                            <a:prstClr val="black"/>
                          </a:solidFill>
                          <a:effectLst/>
                          <a:uLnTx/>
                          <a:uFillTx/>
                          <a:latin typeface="Helvetica" pitchFamily="34" charset="0"/>
                          <a:ea typeface="+mn-ea"/>
                          <a:cs typeface="+mn-cs"/>
                        </a:rPr>
                        <a:t>Facts About Matter</a:t>
                      </a:r>
                      <a:r>
                        <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rPr>
                        <a:t>, that would support the student’s opinion at the end of paragraph 2.  Cite any sources you use.</a:t>
                      </a:r>
                      <a:endParaRPr kumimoji="0" lang="en-US" sz="1400" b="1" i="0" u="none" strike="noStrike" kern="1200" cap="none" spc="0" normalizeH="0" baseline="0" noProof="0" dirty="0" smtClean="0">
                        <a:ln>
                          <a:noFill/>
                        </a:ln>
                        <a:solidFill>
                          <a:schemeClr val="tx1"/>
                        </a:solidFill>
                        <a:effectLst/>
                        <a:uLnTx/>
                        <a:uFillTx/>
                        <a:latin typeface="Helvetica" pitchFamily="34" charset="0"/>
                        <a:ea typeface="+mn-ea"/>
                        <a:cs typeface="+mn-cs"/>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3" name="Group 2"/>
          <p:cNvGrpSpPr/>
          <p:nvPr/>
        </p:nvGrpSpPr>
        <p:grpSpPr>
          <a:xfrm>
            <a:off x="514350" y="7467600"/>
            <a:ext cx="6648450" cy="2327817"/>
            <a:chOff x="304800" y="7467600"/>
            <a:chExt cx="6648450" cy="2327817"/>
          </a:xfrm>
        </p:grpSpPr>
        <p:pic>
          <p:nvPicPr>
            <p:cNvPr id="2" name="Picture 2" descr="Image result for why we need to learn about atoms and chemicals"/>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3886200" y="7848600"/>
              <a:ext cx="3067050" cy="19468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 y="7467600"/>
              <a:ext cx="5943600" cy="1938992"/>
            </a:xfrm>
            <a:prstGeom prst="rect">
              <a:avLst/>
            </a:prstGeom>
          </p:spPr>
          <p:txBody>
            <a:bodyPr wrap="square">
              <a:spAutoFit/>
            </a:bodyPr>
            <a:lstStyle/>
            <a:p>
              <a:pPr marL="228600" algn="ctr" fontAlgn="t"/>
              <a:r>
                <a:rPr lang="en-US" sz="1400" dirty="0"/>
                <a:t> </a:t>
              </a:r>
              <a:r>
                <a:rPr lang="en-US" sz="1400" b="1" u="sng" dirty="0" smtClean="0"/>
                <a:t>Facts about Matter</a:t>
              </a:r>
              <a:endParaRPr lang="en-US" sz="1400" dirty="0"/>
            </a:p>
            <a:p>
              <a:pPr marL="228600" algn="ctr" fontAlgn="t"/>
              <a:endParaRPr lang="en-US" sz="800" dirty="0"/>
            </a:p>
            <a:p>
              <a:pPr marL="400050" indent="-111125" fontAlgn="t">
                <a:buFont typeface="Arial" panose="020B0604020202020204" pitchFamily="34" charset="0"/>
                <a:buChar char="•"/>
              </a:pPr>
              <a:r>
                <a:rPr lang="en-US" sz="1400" dirty="0"/>
                <a:t>Everything around us is made of </a:t>
              </a:r>
              <a:r>
                <a:rPr lang="en-US" sz="1400" dirty="0" smtClean="0"/>
                <a:t>matter.</a:t>
              </a:r>
              <a:endParaRPr lang="en-US" sz="1400" dirty="0"/>
            </a:p>
            <a:p>
              <a:pPr marL="400050" indent="-111125" fontAlgn="t">
                <a:buFont typeface="Arial" panose="020B0604020202020204" pitchFamily="34" charset="0"/>
                <a:buChar char="•"/>
              </a:pPr>
              <a:r>
                <a:rPr lang="en-US" sz="1400" dirty="0" smtClean="0"/>
                <a:t>There are four </a:t>
              </a:r>
              <a:r>
                <a:rPr lang="en-US" sz="1400" dirty="0"/>
                <a:t>states of </a:t>
              </a:r>
              <a:r>
                <a:rPr lang="en-US" sz="1400" dirty="0" smtClean="0"/>
                <a:t>matter</a:t>
              </a:r>
              <a:r>
                <a:rPr lang="en-US" sz="1400" dirty="0"/>
                <a:t> </a:t>
              </a:r>
              <a:r>
                <a:rPr lang="en-US" sz="1400" dirty="0" smtClean="0"/>
                <a:t>called liquids, solids, gases and plasmas.</a:t>
              </a:r>
            </a:p>
            <a:p>
              <a:pPr marL="400050" indent="-111125" fontAlgn="t">
                <a:buFont typeface="Arial" panose="020B0604020202020204" pitchFamily="34" charset="0"/>
                <a:buChar char="•"/>
              </a:pPr>
              <a:r>
                <a:rPr lang="en-US" sz="1400" dirty="0" smtClean="0"/>
                <a:t>All matter is made of tiny particles called atoms.</a:t>
              </a:r>
            </a:p>
            <a:p>
              <a:pPr marL="400050" indent="-111125" fontAlgn="t">
                <a:buFont typeface="Arial" panose="020B0604020202020204" pitchFamily="34" charset="0"/>
                <a:buChar char="•"/>
              </a:pPr>
              <a:r>
                <a:rPr lang="en-US" sz="1400" dirty="0" smtClean="0"/>
                <a:t>Elements are the kinds of atoms that we can have. </a:t>
              </a:r>
            </a:p>
            <a:p>
              <a:pPr marL="400050" indent="-111125" fontAlgn="t">
                <a:buFont typeface="Arial" panose="020B0604020202020204" pitchFamily="34" charset="0"/>
                <a:buChar char="•"/>
              </a:pPr>
              <a:r>
                <a:rPr lang="en-US" sz="1400" dirty="0" smtClean="0"/>
                <a:t>When atoms bond together molecules are formed.</a:t>
              </a:r>
            </a:p>
            <a:p>
              <a:pPr marL="400050" indent="-111125" fontAlgn="t">
                <a:buFont typeface="Arial" panose="020B0604020202020204" pitchFamily="34" charset="0"/>
                <a:buChar char="•"/>
              </a:pPr>
              <a:r>
                <a:rPr lang="en-US" sz="1400" dirty="0" smtClean="0"/>
                <a:t>Everyone in their lifetime will need to understand how to use matter in one form or another.</a:t>
              </a:r>
            </a:p>
          </p:txBody>
        </p:sp>
      </p:grpSp>
    </p:spTree>
    <p:extLst>
      <p:ext uri="{BB962C8B-B14F-4D97-AF65-F5344CB8AC3E}">
        <p14:creationId xmlns:p14="http://schemas.microsoft.com/office/powerpoint/2010/main" val="25491460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sp>
        <p:nvSpPr>
          <p:cNvPr id="7" name="TextBox 6"/>
          <p:cNvSpPr txBox="1"/>
          <p:nvPr/>
        </p:nvSpPr>
        <p:spPr>
          <a:xfrm>
            <a:off x="522280" y="391954"/>
            <a:ext cx="6564320" cy="4555093"/>
          </a:xfrm>
          <a:prstGeom prst="rect">
            <a:avLst/>
          </a:prstGeom>
          <a:noFill/>
        </p:spPr>
        <p:txBody>
          <a:bodyPr wrap="square" rtlCol="0">
            <a:spAutoFit/>
          </a:bodyPr>
          <a:lstStyle/>
          <a:p>
            <a:pPr marL="400050" indent="-400050"/>
            <a:r>
              <a:rPr lang="en-US" sz="1400" b="1" dirty="0" smtClean="0">
                <a:latin typeface="Helvetica" panose="020B0604020202020204" pitchFamily="34" charset="0"/>
                <a:cs typeface="Helvetica" panose="020B0604020202020204" pitchFamily="34" charset="0"/>
              </a:rPr>
              <a:t>18.   A </a:t>
            </a:r>
            <a:r>
              <a:rPr lang="en-US" sz="1400" b="1" dirty="0">
                <a:latin typeface="Helvetica" pitchFamily="34" charset="0"/>
                <a:cs typeface="Helvetica" panose="020B0604020202020204" pitchFamily="34" charset="0"/>
              </a:rPr>
              <a:t>student is revising this draft. Read the draft of the </a:t>
            </a:r>
            <a:r>
              <a:rPr lang="en-US" sz="1400" b="1" dirty="0" smtClean="0">
                <a:latin typeface="Helvetica" pitchFamily="34" charset="0"/>
                <a:cs typeface="Helvetica" panose="020B0604020202020204" pitchFamily="34" charset="0"/>
              </a:rPr>
              <a:t> paragraph </a:t>
            </a:r>
            <a:r>
              <a:rPr lang="en-US" sz="1400" b="1" dirty="0">
                <a:latin typeface="Helvetica" pitchFamily="34" charset="0"/>
                <a:cs typeface="Helvetica" panose="020B0604020202020204" pitchFamily="34" charset="0"/>
              </a:rPr>
              <a:t>and then complete the question that </a:t>
            </a:r>
            <a:r>
              <a:rPr lang="en-US" sz="1400" b="1" dirty="0" smtClean="0">
                <a:latin typeface="Helvetica" pitchFamily="34" charset="0"/>
                <a:cs typeface="Helvetica" panose="020B0604020202020204" pitchFamily="34" charset="0"/>
              </a:rPr>
              <a:t>follows.</a:t>
            </a:r>
          </a:p>
          <a:p>
            <a:pPr lvl="0" algn="r">
              <a:defRPr/>
            </a:pPr>
            <a:r>
              <a:rPr lang="en-US" sz="1000" i="1" dirty="0">
                <a:latin typeface="Helvetica" pitchFamily="34" charset="0"/>
                <a:cs typeface="Helvetica" pitchFamily="34" charset="0"/>
              </a:rPr>
              <a:t>Revise a Text, </a:t>
            </a:r>
            <a:r>
              <a:rPr lang="en-US" sz="1000" i="1" dirty="0" smtClean="0">
                <a:latin typeface="Helvetica" pitchFamily="34" charset="0"/>
                <a:cs typeface="Helvetica" pitchFamily="34" charset="0"/>
              </a:rPr>
              <a:t>W5.1b develop opinion or delete details that do not, Writing </a:t>
            </a:r>
            <a:r>
              <a:rPr lang="en-US" sz="1000" i="1" dirty="0">
                <a:latin typeface="Helvetica" pitchFamily="34" charset="0"/>
                <a:cs typeface="Helvetica" pitchFamily="34" charset="0"/>
              </a:rPr>
              <a:t>Target </a:t>
            </a:r>
            <a:r>
              <a:rPr lang="en-US" sz="1000" i="1" dirty="0" smtClean="0">
                <a:latin typeface="Helvetica" pitchFamily="34" charset="0"/>
                <a:cs typeface="Helvetica" pitchFamily="34" charset="0"/>
              </a:rPr>
              <a:t>6b</a:t>
            </a:r>
            <a:endParaRPr lang="en-US" sz="1000" i="1" dirty="0">
              <a:latin typeface="Helvetica" pitchFamily="34" charset="0"/>
              <a:cs typeface="Helvetica" pitchFamily="34" charset="0"/>
            </a:endParaRPr>
          </a:p>
          <a:p>
            <a:endParaRPr lang="en-US" sz="1400" dirty="0">
              <a:latin typeface="Helvetica" panose="020B0604020202020204" pitchFamily="34" charset="0"/>
              <a:cs typeface="Helvetica" panose="020B0604020202020204" pitchFamily="34" charset="0"/>
            </a:endParaRPr>
          </a:p>
          <a:p>
            <a:r>
              <a:rPr lang="en-US" sz="1400" dirty="0" smtClean="0">
                <a:latin typeface="Helvetica" panose="020B0604020202020204" pitchFamily="34" charset="0"/>
                <a:cs typeface="Helvetica" panose="020B0604020202020204" pitchFamily="34" charset="0"/>
              </a:rPr>
              <a:t>Getting ready for a school science fair is a lot of work  (</a:t>
            </a:r>
            <a:r>
              <a:rPr lang="en-US" sz="1400" dirty="0">
                <a:latin typeface="Helvetica" panose="020B0604020202020204" pitchFamily="34" charset="0"/>
                <a:cs typeface="Helvetica" panose="020B0604020202020204" pitchFamily="34" charset="0"/>
              </a:rPr>
              <a:t>e</a:t>
            </a:r>
            <a:r>
              <a:rPr lang="en-US" sz="1400" dirty="0" smtClean="0">
                <a:latin typeface="Helvetica" panose="020B0604020202020204" pitchFamily="34" charset="0"/>
                <a:cs typeface="Helvetica" panose="020B0604020202020204" pitchFamily="34" charset="0"/>
              </a:rPr>
              <a:t>specially if it is your first</a:t>
            </a:r>
          </a:p>
          <a:p>
            <a:r>
              <a:rPr lang="en-US" sz="1400" dirty="0" smtClean="0">
                <a:latin typeface="Helvetica" panose="020B0604020202020204" pitchFamily="34" charset="0"/>
                <a:cs typeface="Helvetica" panose="020B0604020202020204" pitchFamily="34" charset="0"/>
              </a:rPr>
              <a:t>time to enter a project in a science fair). </a:t>
            </a:r>
            <a:r>
              <a:rPr lang="en-US" sz="1400" b="1" u="sng" dirty="0" smtClean="0">
                <a:latin typeface="Helvetica" panose="020B0604020202020204" pitchFamily="34" charset="0"/>
                <a:cs typeface="Helvetica" panose="020B0604020202020204" pitchFamily="34" charset="0"/>
              </a:rPr>
              <a:t>Be ready to work really hard!</a:t>
            </a:r>
            <a:r>
              <a:rPr lang="en-US" sz="1400" b="1" dirty="0" smtClean="0">
                <a:latin typeface="Helvetica" panose="020B0604020202020204" pitchFamily="34" charset="0"/>
                <a:cs typeface="Helvetica" panose="020B0604020202020204" pitchFamily="34" charset="0"/>
              </a:rPr>
              <a:t> </a:t>
            </a:r>
            <a:r>
              <a:rPr lang="en-US" sz="1400" dirty="0" smtClean="0">
                <a:latin typeface="Helvetica" panose="020B0604020202020204" pitchFamily="34" charset="0"/>
                <a:cs typeface="Helvetica" panose="020B0604020202020204" pitchFamily="34" charset="0"/>
              </a:rPr>
              <a:t>Finally prepare a hypothesis.  But most important don’t forget to smile and practice your presentation speech!</a:t>
            </a:r>
          </a:p>
          <a:p>
            <a:endParaRPr lang="en-US" sz="1400" dirty="0">
              <a:latin typeface="Helvetica" panose="020B0604020202020204" pitchFamily="34" charset="0"/>
              <a:cs typeface="Helvetica" panose="020B0604020202020204" pitchFamily="34" charset="0"/>
            </a:endParaRPr>
          </a:p>
          <a:p>
            <a:r>
              <a:rPr lang="en-US" sz="1400" b="1" dirty="0" smtClean="0">
                <a:latin typeface="Helvetica" panose="020B0604020202020204" pitchFamily="34" charset="0"/>
                <a:cs typeface="Helvetica" panose="020B0604020202020204" pitchFamily="34" charset="0"/>
              </a:rPr>
              <a:t>The writer wants to better develop reasons to support his opinion of how to get ready for a science fair.  Which </a:t>
            </a:r>
            <a:r>
              <a:rPr lang="en-US" sz="1400" b="1" u="sng" dirty="0" smtClean="0">
                <a:latin typeface="Helvetica" panose="020B0604020202020204" pitchFamily="34" charset="0"/>
                <a:cs typeface="Helvetica" panose="020B0604020202020204" pitchFamily="34" charset="0"/>
              </a:rPr>
              <a:t>two</a:t>
            </a:r>
            <a:r>
              <a:rPr lang="en-US" sz="1400" b="1" dirty="0" smtClean="0">
                <a:latin typeface="Helvetica" panose="020B0604020202020204" pitchFamily="34" charset="0"/>
                <a:cs typeface="Helvetica" panose="020B0604020202020204" pitchFamily="34" charset="0"/>
              </a:rPr>
              <a:t> sentences would best follow the underlined sentence?</a:t>
            </a:r>
          </a:p>
          <a:p>
            <a:endParaRPr lang="en-US" sz="1400" dirty="0">
              <a:latin typeface="Helvetica" panose="020B0604020202020204" pitchFamily="34" charset="0"/>
              <a:cs typeface="Helvetica" panose="020B0604020202020204" pitchFamily="34" charset="0"/>
            </a:endParaRPr>
          </a:p>
          <a:p>
            <a:pPr marL="400050"/>
            <a:r>
              <a:rPr lang="en-US" sz="1400" dirty="0">
                <a:latin typeface="Helvetica" panose="020B0604020202020204" pitchFamily="34" charset="0"/>
                <a:cs typeface="Helvetica" panose="020B0604020202020204" pitchFamily="34" charset="0"/>
              </a:rPr>
              <a:t>A  </a:t>
            </a:r>
            <a:r>
              <a:rPr lang="en-US" sz="1400" dirty="0" smtClean="0">
                <a:latin typeface="Helvetica" panose="020B0604020202020204" pitchFamily="34" charset="0"/>
                <a:cs typeface="Helvetica" panose="020B0604020202020204" pitchFamily="34" charset="0"/>
              </a:rPr>
              <a:t>   Science fairs are really a lot of fun.</a:t>
            </a:r>
            <a:endParaRPr lang="en-US" sz="1400" dirty="0">
              <a:latin typeface="Helvetica" panose="020B0604020202020204" pitchFamily="34" charset="0"/>
              <a:cs typeface="Helvetica" panose="020B0604020202020204" pitchFamily="34" charset="0"/>
            </a:endParaRPr>
          </a:p>
          <a:p>
            <a:pPr marL="400050">
              <a:buAutoNum type="alphaUcPeriod"/>
            </a:pPr>
            <a:endParaRPr lang="en-US" sz="1400" dirty="0">
              <a:latin typeface="Helvetica" panose="020B0604020202020204" pitchFamily="34" charset="0"/>
              <a:cs typeface="Helvetica" panose="020B0604020202020204" pitchFamily="34" charset="0"/>
            </a:endParaRPr>
          </a:p>
          <a:p>
            <a:pPr marL="742950" indent="-342900">
              <a:buAutoNum type="alphaUcPeriod" startAt="2"/>
            </a:pPr>
            <a:r>
              <a:rPr lang="en-US" sz="1400" dirty="0">
                <a:latin typeface="Helvetica" panose="020B0604020202020204" pitchFamily="34" charset="0"/>
                <a:cs typeface="Helvetica" panose="020B0604020202020204" pitchFamily="34" charset="0"/>
              </a:rPr>
              <a:t>First you have to decide on what </a:t>
            </a:r>
            <a:r>
              <a:rPr lang="en-US" sz="1400" dirty="0" smtClean="0">
                <a:latin typeface="Helvetica" panose="020B0604020202020204" pitchFamily="34" charset="0"/>
                <a:cs typeface="Helvetica" panose="020B0604020202020204" pitchFamily="34" charset="0"/>
              </a:rPr>
              <a:t>your project </a:t>
            </a:r>
            <a:r>
              <a:rPr lang="en-US" sz="1400" dirty="0">
                <a:latin typeface="Helvetica" panose="020B0604020202020204" pitchFamily="34" charset="0"/>
                <a:cs typeface="Helvetica" panose="020B0604020202020204" pitchFamily="34" charset="0"/>
              </a:rPr>
              <a:t>will </a:t>
            </a:r>
            <a:r>
              <a:rPr lang="en-US" sz="1400" dirty="0" smtClean="0">
                <a:latin typeface="Helvetica" panose="020B0604020202020204" pitchFamily="34" charset="0"/>
                <a:cs typeface="Helvetica" panose="020B0604020202020204" pitchFamily="34" charset="0"/>
              </a:rPr>
              <a:t>be.</a:t>
            </a:r>
          </a:p>
          <a:p>
            <a:pPr marL="742950" indent="-342900">
              <a:buAutoNum type="alphaUcPeriod" startAt="2"/>
            </a:pPr>
            <a:endParaRPr lang="en-US" sz="1400" dirty="0">
              <a:latin typeface="Helvetica" panose="020B0604020202020204" pitchFamily="34" charset="0"/>
              <a:cs typeface="Helvetica" panose="020B0604020202020204" pitchFamily="34" charset="0"/>
            </a:endParaRPr>
          </a:p>
          <a:p>
            <a:pPr marL="400050"/>
            <a:r>
              <a:rPr lang="en-US" sz="1400" dirty="0">
                <a:latin typeface="Helvetica" panose="020B0604020202020204" pitchFamily="34" charset="0"/>
                <a:cs typeface="Helvetica" panose="020B0604020202020204" pitchFamily="34" charset="0"/>
              </a:rPr>
              <a:t>C. </a:t>
            </a:r>
            <a:r>
              <a:rPr lang="en-US" sz="1400" dirty="0" smtClean="0">
                <a:latin typeface="Helvetica" panose="020B0604020202020204" pitchFamily="34" charset="0"/>
                <a:cs typeface="Helvetica" panose="020B0604020202020204" pitchFamily="34" charset="0"/>
              </a:rPr>
              <a:t>  My best friend won the fifth grade science fair last year.</a:t>
            </a:r>
          </a:p>
          <a:p>
            <a:pPr marL="400050"/>
            <a:endParaRPr lang="en-US" sz="1400" dirty="0">
              <a:solidFill>
                <a:srgbClr val="FF0000"/>
              </a:solidFill>
              <a:latin typeface="Helvetica" panose="020B0604020202020204" pitchFamily="34" charset="0"/>
              <a:cs typeface="Helvetica" panose="020B0604020202020204" pitchFamily="34" charset="0"/>
            </a:endParaRPr>
          </a:p>
          <a:p>
            <a:pPr marL="746125" indent="-346075">
              <a:buAutoNum type="alphaUcPeriod" startAt="4"/>
            </a:pPr>
            <a:r>
              <a:rPr lang="en-US" sz="1400" dirty="0" smtClean="0">
                <a:latin typeface="Helvetica" panose="020B0604020202020204" pitchFamily="34" charset="0"/>
                <a:cs typeface="Helvetica" panose="020B0604020202020204" pitchFamily="34" charset="0"/>
              </a:rPr>
              <a:t>Next </a:t>
            </a:r>
            <a:r>
              <a:rPr lang="en-US" sz="1400" dirty="0">
                <a:latin typeface="Helvetica" panose="020B0604020202020204" pitchFamily="34" charset="0"/>
                <a:cs typeface="Helvetica" panose="020B0604020202020204" pitchFamily="34" charset="0"/>
              </a:rPr>
              <a:t>you will need to organize your research, notes, materials </a:t>
            </a:r>
            <a:r>
              <a:rPr lang="en-US" sz="1400" dirty="0" smtClean="0">
                <a:latin typeface="Helvetica" panose="020B0604020202020204" pitchFamily="34" charset="0"/>
                <a:cs typeface="Helvetica" panose="020B0604020202020204" pitchFamily="34" charset="0"/>
              </a:rPr>
              <a:t>and</a:t>
            </a:r>
          </a:p>
          <a:p>
            <a:pPr marL="400050"/>
            <a:r>
              <a:rPr lang="en-US" sz="1400" dirty="0">
                <a:latin typeface="Helvetica" panose="020B0604020202020204" pitchFamily="34" charset="0"/>
                <a:cs typeface="Helvetica" panose="020B0604020202020204" pitchFamily="34" charset="0"/>
              </a:rPr>
              <a:t> </a:t>
            </a:r>
            <a:r>
              <a:rPr lang="en-US" sz="1400" dirty="0" smtClean="0">
                <a:latin typeface="Helvetica" panose="020B0604020202020204" pitchFamily="34" charset="0"/>
                <a:cs typeface="Helvetica" panose="020B0604020202020204" pitchFamily="34" charset="0"/>
              </a:rPr>
              <a:t>      procedures</a:t>
            </a:r>
            <a:r>
              <a:rPr lang="en-US" sz="1400" dirty="0">
                <a:latin typeface="Helvetica" panose="020B0604020202020204" pitchFamily="34" charset="0"/>
                <a:cs typeface="Helvetica" panose="020B0604020202020204" pitchFamily="34" charset="0"/>
              </a:rPr>
              <a:t>. </a:t>
            </a:r>
          </a:p>
        </p:txBody>
      </p:sp>
      <p:sp>
        <p:nvSpPr>
          <p:cNvPr id="31" name="Oval 30"/>
          <p:cNvSpPr/>
          <p:nvPr/>
        </p:nvSpPr>
        <p:spPr>
          <a:xfrm>
            <a:off x="656691" y="442953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72510" y="31440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60219" y="36012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656691" y="39822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 name="Rectangle 2"/>
          <p:cNvSpPr/>
          <p:nvPr/>
        </p:nvSpPr>
        <p:spPr>
          <a:xfrm>
            <a:off x="457200" y="1143000"/>
            <a:ext cx="66294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43115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80389" y="381000"/>
            <a:ext cx="6437124" cy="3913749"/>
          </a:xfrm>
          <a:prstGeom prst="rect">
            <a:avLst/>
          </a:prstGeom>
          <a:noFill/>
        </p:spPr>
        <p:txBody>
          <a:bodyPr wrap="square" lIns="96378" tIns="48189" rIns="96378" bIns="48189" rtlCol="0">
            <a:spAutoFit/>
          </a:bodyPr>
          <a:lstStyle/>
          <a:p>
            <a:pPr marL="486909" indent="-486909"/>
            <a:r>
              <a:rPr lang="en-US" sz="1400" b="1" dirty="0">
                <a:latin typeface="Helvetica" pitchFamily="34" charset="0"/>
                <a:cs typeface="Helvetica" panose="020B0604020202020204" pitchFamily="34" charset="0"/>
              </a:rPr>
              <a:t>       </a:t>
            </a:r>
          </a:p>
          <a:p>
            <a:pPr marL="342900" indent="-342900">
              <a:buAutoNum type="arabicPeriod" startAt="19"/>
            </a:pPr>
            <a:r>
              <a:rPr lang="en-US" sz="1400" b="1" dirty="0" smtClean="0">
                <a:latin typeface="Helvetica" pitchFamily="34" charset="0"/>
              </a:rPr>
              <a:t>A student wants to find words that are more appropriate for her fifth graders in the sentence below.  </a:t>
            </a:r>
          </a:p>
          <a:p>
            <a:pPr algn="r"/>
            <a:r>
              <a:rPr lang="en-US" sz="1000" i="1" dirty="0" smtClean="0">
                <a:latin typeface="Helvetica" pitchFamily="34" charset="0"/>
              </a:rPr>
              <a:t>Language </a:t>
            </a:r>
            <a:r>
              <a:rPr lang="en-US" sz="1000" i="1" dirty="0">
                <a:latin typeface="Helvetica" pitchFamily="34" charset="0"/>
              </a:rPr>
              <a:t>and Vocabulary, </a:t>
            </a:r>
            <a:r>
              <a:rPr lang="en-US" sz="1000" i="1" dirty="0" smtClean="0">
                <a:latin typeface="Helvetica" pitchFamily="34" charset="0"/>
              </a:rPr>
              <a:t>L.5.2d precise language and domain-specific vocabulary…Writing </a:t>
            </a:r>
            <a:r>
              <a:rPr lang="en-US" sz="1000" i="1" dirty="0">
                <a:latin typeface="Helvetica" pitchFamily="34" charset="0"/>
              </a:rPr>
              <a:t>Target </a:t>
            </a:r>
            <a:r>
              <a:rPr lang="en-US" sz="1000" i="1" dirty="0" smtClean="0">
                <a:latin typeface="Helvetica" pitchFamily="34" charset="0"/>
              </a:rPr>
              <a:t>8</a:t>
            </a:r>
          </a:p>
          <a:p>
            <a:pPr algn="r"/>
            <a:endParaRPr lang="en-US" sz="1400" dirty="0">
              <a:latin typeface="Helvetica" pitchFamily="34" charset="0"/>
            </a:endParaRPr>
          </a:p>
          <a:p>
            <a:pPr marL="168275"/>
            <a:r>
              <a:rPr lang="en-US" sz="1400" dirty="0" smtClean="0">
                <a:latin typeface="Helvetica" pitchFamily="34" charset="0"/>
              </a:rPr>
              <a:t>Mary </a:t>
            </a:r>
            <a:r>
              <a:rPr lang="en-US" sz="1400" b="1" u="sng" dirty="0" smtClean="0">
                <a:latin typeface="Helvetica" pitchFamily="34" charset="0"/>
              </a:rPr>
              <a:t>picked</a:t>
            </a:r>
            <a:r>
              <a:rPr lang="en-US" sz="1400" dirty="0" smtClean="0">
                <a:latin typeface="Helvetica" pitchFamily="34" charset="0"/>
              </a:rPr>
              <a:t> the topic </a:t>
            </a:r>
            <a:r>
              <a:rPr lang="en-US" sz="1400" b="1" dirty="0" smtClean="0">
                <a:latin typeface="Helvetica" pitchFamily="34" charset="0"/>
              </a:rPr>
              <a:t>The States of Matter </a:t>
            </a:r>
            <a:r>
              <a:rPr lang="en-US" sz="1400" dirty="0" smtClean="0">
                <a:latin typeface="Helvetica" pitchFamily="34" charset="0"/>
              </a:rPr>
              <a:t>for her science fair project,          then she began the hard task of </a:t>
            </a:r>
            <a:r>
              <a:rPr lang="en-US" sz="1400" b="1" u="sng" dirty="0" smtClean="0">
                <a:latin typeface="Helvetica" pitchFamily="34" charset="0"/>
              </a:rPr>
              <a:t>getting</a:t>
            </a:r>
            <a:r>
              <a:rPr lang="en-US" sz="1400" dirty="0" smtClean="0">
                <a:latin typeface="Helvetica" pitchFamily="34" charset="0"/>
              </a:rPr>
              <a:t> the resources she would need.</a:t>
            </a:r>
          </a:p>
          <a:p>
            <a:endParaRPr lang="en-US" sz="1400" b="1" dirty="0" smtClean="0">
              <a:latin typeface="Helvetica" pitchFamily="34" charset="0"/>
            </a:endParaRPr>
          </a:p>
          <a:p>
            <a:r>
              <a:rPr lang="en-US" sz="1400" b="1" dirty="0" smtClean="0">
                <a:latin typeface="Helvetica" pitchFamily="34" charset="0"/>
              </a:rPr>
              <a:t>Choose </a:t>
            </a:r>
            <a:r>
              <a:rPr lang="en-US" sz="1400" b="1" dirty="0">
                <a:latin typeface="Helvetica" pitchFamily="34" charset="0"/>
              </a:rPr>
              <a:t>the best </a:t>
            </a:r>
            <a:r>
              <a:rPr lang="en-US" sz="1400" b="1" dirty="0" smtClean="0">
                <a:latin typeface="Helvetica" pitchFamily="34" charset="0"/>
              </a:rPr>
              <a:t>words or phrases to </a:t>
            </a:r>
            <a:r>
              <a:rPr lang="en-US" sz="1400" b="1" dirty="0">
                <a:latin typeface="Helvetica" pitchFamily="34" charset="0"/>
              </a:rPr>
              <a:t>replace </a:t>
            </a:r>
            <a:r>
              <a:rPr lang="en-US" sz="1400" b="1" dirty="0" smtClean="0">
                <a:latin typeface="Helvetica" pitchFamily="34" charset="0"/>
              </a:rPr>
              <a:t>the underlined words to make </a:t>
            </a:r>
            <a:r>
              <a:rPr lang="en-US" sz="1400" b="1" dirty="0">
                <a:latin typeface="Helvetica" pitchFamily="34" charset="0"/>
              </a:rPr>
              <a:t>the writer’s meaning more </a:t>
            </a:r>
            <a:r>
              <a:rPr lang="en-US" sz="1400" b="1" dirty="0" smtClean="0">
                <a:latin typeface="Helvetica" pitchFamily="34" charset="0"/>
              </a:rPr>
              <a:t>clear</a:t>
            </a:r>
            <a:r>
              <a:rPr lang="en-US" sz="1400" b="1" dirty="0">
                <a:latin typeface="Helvetica" pitchFamily="34" charset="0"/>
              </a:rPr>
              <a:t> </a:t>
            </a:r>
            <a:r>
              <a:rPr lang="en-US" sz="1400" b="1" dirty="0" smtClean="0">
                <a:latin typeface="Helvetica" pitchFamily="34" charset="0"/>
              </a:rPr>
              <a:t>and precise.</a:t>
            </a:r>
          </a:p>
          <a:p>
            <a:endParaRPr lang="en-US" sz="1400" b="1" dirty="0">
              <a:latin typeface="Helvetica" pitchFamily="34" charset="0"/>
              <a:cs typeface="Helvetica" panose="020B0604020202020204" pitchFamily="34" charset="0"/>
            </a:endParaRPr>
          </a:p>
          <a:p>
            <a:pPr marL="781397" indent="-361417">
              <a:buFont typeface="+mj-lt"/>
              <a:buAutoNum type="alphaUcPeriod"/>
            </a:pPr>
            <a:r>
              <a:rPr lang="en-US" sz="1400" dirty="0" smtClean="0">
                <a:latin typeface="Helvetica" pitchFamily="34" charset="0"/>
                <a:cs typeface="Helvetica" panose="020B0604020202020204" pitchFamily="34" charset="0"/>
              </a:rPr>
              <a:t>determined, changing</a:t>
            </a:r>
          </a:p>
          <a:p>
            <a:pPr marL="781397" indent="-361417">
              <a:buFont typeface="+mj-lt"/>
              <a:buAutoNum type="alphaUcPeriod"/>
            </a:pPr>
            <a:endParaRPr lang="en-US" sz="1400" dirty="0">
              <a:latin typeface="Helvetica" pitchFamily="34" charset="0"/>
              <a:cs typeface="Helvetica" panose="020B0604020202020204" pitchFamily="34" charset="0"/>
            </a:endParaRPr>
          </a:p>
          <a:p>
            <a:pPr marL="781397" indent="-361417">
              <a:buFont typeface="+mj-lt"/>
              <a:buAutoNum type="alphaUcPeriod"/>
            </a:pPr>
            <a:r>
              <a:rPr lang="en-US" sz="1400" dirty="0" smtClean="0">
                <a:latin typeface="Helvetica" pitchFamily="34" charset="0"/>
                <a:cs typeface="Helvetica" panose="020B0604020202020204" pitchFamily="34" charset="0"/>
              </a:rPr>
              <a:t>claimed, pulling together</a:t>
            </a:r>
          </a:p>
          <a:p>
            <a:pPr marL="781397" indent="-361417">
              <a:buFont typeface="+mj-lt"/>
              <a:buAutoNum type="alphaUcPeriod"/>
            </a:pPr>
            <a:endParaRPr lang="en-US" sz="1400" dirty="0">
              <a:latin typeface="Helvetica" pitchFamily="34" charset="0"/>
              <a:cs typeface="Helvetica" panose="020B0604020202020204" pitchFamily="34" charset="0"/>
            </a:endParaRPr>
          </a:p>
          <a:p>
            <a:pPr marL="781397" indent="-361417">
              <a:buFont typeface="+mj-lt"/>
              <a:buAutoNum type="alphaUcPeriod" startAt="3"/>
            </a:pPr>
            <a:r>
              <a:rPr lang="en-US" sz="1400" dirty="0" smtClean="0">
                <a:latin typeface="Helvetica" pitchFamily="34" charset="0"/>
                <a:cs typeface="Helvetica" panose="020B0604020202020204" pitchFamily="34" charset="0"/>
              </a:rPr>
              <a:t>examined, moving</a:t>
            </a:r>
            <a:endParaRPr lang="en-US" sz="1400" dirty="0">
              <a:latin typeface="Helvetica" pitchFamily="34" charset="0"/>
              <a:cs typeface="Helvetica" panose="020B0604020202020204" pitchFamily="34" charset="0"/>
            </a:endParaRPr>
          </a:p>
          <a:p>
            <a:pPr marL="660924" indent="-240944">
              <a:buFont typeface="+mj-lt"/>
              <a:buAutoNum type="alphaUcPeriod" startAt="3"/>
            </a:pPr>
            <a:endParaRPr lang="en-US" sz="1400" dirty="0">
              <a:latin typeface="Helvetica" pitchFamily="34" charset="0"/>
              <a:cs typeface="Helvetica" panose="020B0604020202020204" pitchFamily="34" charset="0"/>
            </a:endParaRPr>
          </a:p>
          <a:p>
            <a:pPr marL="781397" indent="-361417">
              <a:buFont typeface="+mj-lt"/>
              <a:buAutoNum type="alphaUcPeriod" startAt="3"/>
            </a:pPr>
            <a:r>
              <a:rPr lang="en-US" sz="1400" dirty="0" smtClean="0">
                <a:latin typeface="Helvetica" pitchFamily="34" charset="0"/>
                <a:cs typeface="Helvetica" panose="020B0604020202020204" pitchFamily="34" charset="0"/>
              </a:rPr>
              <a:t>selected, collecting</a:t>
            </a:r>
            <a:endParaRPr lang="en-US" sz="1400" dirty="0">
              <a:latin typeface="Helvetica"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12" name="TextBox 11"/>
          <p:cNvSpPr txBox="1"/>
          <p:nvPr/>
        </p:nvSpPr>
        <p:spPr>
          <a:xfrm>
            <a:off x="571512" y="5334000"/>
            <a:ext cx="6585713" cy="3082752"/>
          </a:xfrm>
          <a:prstGeom prst="rect">
            <a:avLst/>
          </a:prstGeom>
          <a:noFill/>
        </p:spPr>
        <p:txBody>
          <a:bodyPr wrap="square" lIns="96378" tIns="48189" rIns="96378" bIns="48189" rtlCol="0">
            <a:spAutoFit/>
          </a:bodyPr>
          <a:lstStyle/>
          <a:p>
            <a:r>
              <a:rPr lang="en-US" sz="1600" b="1" dirty="0" smtClean="0">
                <a:latin typeface="Helvetica" panose="020B0604020202020204" pitchFamily="34" charset="0"/>
                <a:cs typeface="Helvetica" panose="020B0604020202020204" pitchFamily="34" charset="0"/>
              </a:rPr>
              <a:t>20.  Read </a:t>
            </a:r>
            <a:r>
              <a:rPr lang="en-US" sz="1600" b="1" dirty="0">
                <a:latin typeface="Helvetica" panose="020B0604020202020204" pitchFamily="34" charset="0"/>
                <a:cs typeface="Helvetica" panose="020B0604020202020204" pitchFamily="34" charset="0"/>
              </a:rPr>
              <a:t>the </a:t>
            </a:r>
            <a:r>
              <a:rPr lang="en-US" sz="1600" b="1" dirty="0" smtClean="0">
                <a:latin typeface="Helvetica" panose="020B0604020202020204" pitchFamily="34" charset="0"/>
                <a:cs typeface="Helvetica" panose="020B0604020202020204" pitchFamily="34" charset="0"/>
              </a:rPr>
              <a:t>sentence and </a:t>
            </a:r>
            <a:r>
              <a:rPr lang="en-US" sz="1600" b="1" dirty="0">
                <a:latin typeface="Helvetica" panose="020B0604020202020204" pitchFamily="34" charset="0"/>
                <a:cs typeface="Helvetica" panose="020B0604020202020204" pitchFamily="34" charset="0"/>
              </a:rPr>
              <a:t>the question that follows</a:t>
            </a:r>
            <a:r>
              <a:rPr lang="en-US" sz="1400" dirty="0" smtClean="0">
                <a:latin typeface="Helvetica" panose="020B0604020202020204" pitchFamily="34" charset="0"/>
                <a:cs typeface="Helvetica" panose="020B0604020202020204" pitchFamily="34" charset="0"/>
              </a:rPr>
              <a:t>.</a:t>
            </a:r>
          </a:p>
          <a:p>
            <a:pPr algn="r"/>
            <a:r>
              <a:rPr lang="en-US" sz="1000" i="1" dirty="0">
                <a:latin typeface="Helvetica" panose="020B0604020202020204" pitchFamily="34" charset="0"/>
                <a:cs typeface="Helvetica" panose="020B0604020202020204" pitchFamily="34" charset="0"/>
              </a:rPr>
              <a:t>Edit and Clarify </a:t>
            </a:r>
            <a:r>
              <a:rPr lang="en-US" sz="1000" i="1" dirty="0" smtClean="0">
                <a:latin typeface="Helvetica" panose="020B0604020202020204" pitchFamily="34" charset="0"/>
                <a:cs typeface="Helvetica" panose="020B0604020202020204" pitchFamily="34" charset="0"/>
              </a:rPr>
              <a:t>L.5.1d,, inappropriate shifts in verb tense, Target </a:t>
            </a:r>
            <a:r>
              <a:rPr lang="en-US" sz="1000" i="1" dirty="0">
                <a:latin typeface="Helvetica" panose="020B0604020202020204" pitchFamily="34" charset="0"/>
                <a:cs typeface="Helvetica" panose="020B0604020202020204" pitchFamily="34" charset="0"/>
              </a:rPr>
              <a:t>9 </a:t>
            </a:r>
          </a:p>
          <a:p>
            <a:endParaRPr lang="en-US" sz="1400" i="1" dirty="0">
              <a:latin typeface="Helvetica" panose="020B0604020202020204" pitchFamily="34" charset="0"/>
              <a:cs typeface="Helvetica" panose="020B0604020202020204" pitchFamily="34" charset="0"/>
            </a:endParaRPr>
          </a:p>
          <a:p>
            <a:pPr lvl="0" defTabSz="914400" fontAlgn="base">
              <a:spcBef>
                <a:spcPct val="0"/>
              </a:spcBef>
              <a:spcAft>
                <a:spcPct val="0"/>
              </a:spcAft>
            </a:pPr>
            <a:r>
              <a:rPr lang="en-US" altLang="en-US" sz="1400" dirty="0" smtClean="0">
                <a:latin typeface="Helvetica" pitchFamily="34" charset="0"/>
                <a:cs typeface="Arial" pitchFamily="34" charset="0"/>
              </a:rPr>
              <a:t>At first, scientists </a:t>
            </a:r>
            <a:r>
              <a:rPr lang="en-US" altLang="en-US" sz="1400" b="1" u="sng" dirty="0" smtClean="0">
                <a:latin typeface="Helvetica" pitchFamily="34" charset="0"/>
                <a:cs typeface="Arial" pitchFamily="34" charset="0"/>
              </a:rPr>
              <a:t>start</a:t>
            </a:r>
            <a:r>
              <a:rPr lang="en-US" altLang="en-US" sz="1400" dirty="0" smtClean="0">
                <a:latin typeface="Helvetica" pitchFamily="34" charset="0"/>
                <a:cs typeface="Arial" pitchFamily="34" charset="0"/>
              </a:rPr>
              <a:t> </a:t>
            </a:r>
            <a:r>
              <a:rPr lang="en-US" altLang="en-US" sz="1400" dirty="0">
                <a:latin typeface="Helvetica" pitchFamily="34" charset="0"/>
                <a:cs typeface="Arial" pitchFamily="34" charset="0"/>
              </a:rPr>
              <a:t>writing down what they were observing about elements. </a:t>
            </a:r>
            <a:endParaRPr lang="en-US" altLang="en-US" sz="1400" dirty="0" smtClean="0">
              <a:latin typeface="Helvetica" pitchFamily="34" charset="0"/>
              <a:cs typeface="Arial" pitchFamily="34" charset="0"/>
            </a:endParaRPr>
          </a:p>
          <a:p>
            <a:pPr lvl="0" defTabSz="914400" fontAlgn="base">
              <a:spcBef>
                <a:spcPct val="0"/>
              </a:spcBef>
              <a:spcAft>
                <a:spcPct val="0"/>
              </a:spcAft>
            </a:pPr>
            <a:endParaRPr lang="en-US" sz="1400" dirty="0" smtClean="0">
              <a:latin typeface="Helvetica" panose="020B0604020202020204" pitchFamily="34" charset="0"/>
              <a:cs typeface="Helvetica" panose="020B0604020202020204" pitchFamily="34" charset="0"/>
            </a:endParaRPr>
          </a:p>
          <a:p>
            <a:r>
              <a:rPr lang="en-US" sz="1400" b="1" dirty="0" smtClean="0">
                <a:latin typeface="Helvetica" panose="020B0604020202020204" pitchFamily="34" charset="0"/>
                <a:cs typeface="Helvetica" panose="020B0604020202020204" pitchFamily="34" charset="0"/>
              </a:rPr>
              <a:t>Choose the </a:t>
            </a:r>
            <a:r>
              <a:rPr lang="en-US" sz="1400" b="1" dirty="0">
                <a:latin typeface="Helvetica" panose="020B0604020202020204" pitchFamily="34" charset="0"/>
                <a:cs typeface="Helvetica" panose="020B0604020202020204" pitchFamily="34" charset="0"/>
              </a:rPr>
              <a:t>correct </a:t>
            </a:r>
            <a:r>
              <a:rPr lang="en-US" sz="1400" b="1" dirty="0" smtClean="0">
                <a:latin typeface="Helvetica" panose="020B0604020202020204" pitchFamily="34" charset="0"/>
                <a:cs typeface="Helvetica" panose="020B0604020202020204" pitchFamily="34" charset="0"/>
              </a:rPr>
              <a:t> way to </a:t>
            </a:r>
            <a:r>
              <a:rPr lang="en-US" sz="1400" b="1" dirty="0">
                <a:latin typeface="Helvetica" panose="020B0604020202020204" pitchFamily="34" charset="0"/>
                <a:cs typeface="Helvetica" panose="020B0604020202020204" pitchFamily="34" charset="0"/>
              </a:rPr>
              <a:t>edit the </a:t>
            </a:r>
            <a:r>
              <a:rPr lang="en-US" sz="1400" b="1" dirty="0" smtClean="0">
                <a:latin typeface="Helvetica" panose="020B0604020202020204" pitchFamily="34" charset="0"/>
                <a:cs typeface="Helvetica" panose="020B0604020202020204" pitchFamily="34" charset="0"/>
              </a:rPr>
              <a:t>underlined word.</a:t>
            </a:r>
            <a:endParaRPr lang="en-US" sz="1400" b="1" dirty="0">
              <a:latin typeface="Helvetica" panose="020B0604020202020204" pitchFamily="34" charset="0"/>
              <a:cs typeface="Helvetica" panose="020B0604020202020204" pitchFamily="34" charset="0"/>
            </a:endParaRPr>
          </a:p>
          <a:p>
            <a:pPr marL="344488" indent="344488"/>
            <a:endParaRPr lang="en-US" sz="1400" b="1" dirty="0" smtClean="0">
              <a:solidFill>
                <a:srgbClr val="FF0000"/>
              </a:solidFill>
              <a:latin typeface="Helvetica" pitchFamily="34" charset="0"/>
              <a:cs typeface="Helvetica" panose="020B0604020202020204" pitchFamily="34" charset="0"/>
            </a:endParaRPr>
          </a:p>
          <a:p>
            <a:pPr marL="344488" indent="344488">
              <a:buAutoNum type="alphaUcPeriod"/>
            </a:pPr>
            <a:r>
              <a:rPr lang="en-US" sz="1400" dirty="0" smtClean="0">
                <a:latin typeface="Helvetica" pitchFamily="34" charset="0"/>
                <a:cs typeface="Helvetica" panose="020B0604020202020204" pitchFamily="34" charset="0"/>
              </a:rPr>
              <a:t>starting</a:t>
            </a:r>
          </a:p>
          <a:p>
            <a:pPr marL="344488" indent="344488">
              <a:buAutoNum type="alphaUcPeriod"/>
            </a:pPr>
            <a:endParaRPr lang="en-US" sz="1400" dirty="0">
              <a:latin typeface="Helvetica" pitchFamily="34" charset="0"/>
              <a:cs typeface="Helvetica" panose="020B0604020202020204" pitchFamily="34" charset="0"/>
            </a:endParaRPr>
          </a:p>
          <a:p>
            <a:pPr marL="344488" indent="344488">
              <a:buAutoNum type="alphaUcPeriod"/>
            </a:pPr>
            <a:r>
              <a:rPr lang="en-US" sz="1400" dirty="0" smtClean="0">
                <a:latin typeface="Helvetica" pitchFamily="34" charset="0"/>
                <a:cs typeface="Helvetica" panose="020B0604020202020204" pitchFamily="34" charset="0"/>
              </a:rPr>
              <a:t>started</a:t>
            </a:r>
          </a:p>
          <a:p>
            <a:pPr marL="344488" indent="344488">
              <a:buAutoNum type="alphaUcPeriod"/>
            </a:pPr>
            <a:endParaRPr lang="en-US" sz="1400" dirty="0">
              <a:solidFill>
                <a:srgbClr val="FF0000"/>
              </a:solidFill>
              <a:latin typeface="Helvetica" pitchFamily="34" charset="0"/>
              <a:cs typeface="Helvetica" panose="020B0604020202020204" pitchFamily="34" charset="0"/>
            </a:endParaRPr>
          </a:p>
          <a:p>
            <a:pPr marL="344488" indent="344488">
              <a:buAutoNum type="alphaUcPeriod"/>
            </a:pPr>
            <a:r>
              <a:rPr lang="en-US" sz="1400" dirty="0" smtClean="0">
                <a:latin typeface="Helvetica" pitchFamily="34" charset="0"/>
                <a:cs typeface="Helvetica" panose="020B0604020202020204" pitchFamily="34" charset="0"/>
              </a:rPr>
              <a:t>starts</a:t>
            </a:r>
          </a:p>
          <a:p>
            <a:pPr marL="344488" indent="344488">
              <a:buAutoNum type="alphaUcPeriod"/>
            </a:pPr>
            <a:endParaRPr lang="en-US" sz="1400" dirty="0">
              <a:solidFill>
                <a:srgbClr val="FF0000"/>
              </a:solidFill>
              <a:latin typeface="Helvetica" pitchFamily="34" charset="0"/>
              <a:cs typeface="Helvetica" panose="020B0604020202020204" pitchFamily="34" charset="0"/>
            </a:endParaRPr>
          </a:p>
          <a:p>
            <a:pPr marL="344488" indent="344488">
              <a:buAutoNum type="alphaUcPeriod"/>
            </a:pPr>
            <a:r>
              <a:rPr lang="en-US" sz="1400" dirty="0" smtClean="0">
                <a:latin typeface="Helvetica" pitchFamily="34" charset="0"/>
                <a:cs typeface="Helvetica" panose="020B0604020202020204" pitchFamily="34" charset="0"/>
              </a:rPr>
              <a:t>starter</a:t>
            </a:r>
            <a:endParaRPr lang="en-US" sz="1400" dirty="0">
              <a:latin typeface="Helvetica" pitchFamily="34" charset="0"/>
              <a:cs typeface="Helvetica" panose="020B0604020202020204"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74328" y="314829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774328" y="39624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780422" y="268274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774328" y="35052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Rectangle 17"/>
          <p:cNvSpPr/>
          <p:nvPr/>
        </p:nvSpPr>
        <p:spPr>
          <a:xfrm>
            <a:off x="658978" y="1295400"/>
            <a:ext cx="6049011"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676081" y="68666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676081" y="73294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71838" y="76830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676081" y="807237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40986124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
        <p:nvSpPr>
          <p:cNvPr id="5" name="TextBox 4"/>
          <p:cNvSpPr txBox="1"/>
          <p:nvPr/>
        </p:nvSpPr>
        <p:spPr>
          <a:xfrm>
            <a:off x="533399" y="304800"/>
            <a:ext cx="6781801" cy="4588549"/>
          </a:xfrm>
          <a:prstGeom prst="rect">
            <a:avLst/>
          </a:prstGeom>
          <a:noFill/>
        </p:spPr>
        <p:txBody>
          <a:bodyPr wrap="square" lIns="96378" tIns="48189" rIns="96378" bIns="48189" rtlCol="0">
            <a:spAutoFit/>
          </a:bodyPr>
          <a:lstStyle/>
          <a:p>
            <a:r>
              <a:rPr lang="en-US" sz="1200" u="sng" dirty="0"/>
              <a:t>Student Directions</a:t>
            </a:r>
            <a:r>
              <a:rPr lang="en-US" sz="1200" dirty="0"/>
              <a:t>:  Read the Directions.  </a:t>
            </a:r>
          </a:p>
          <a:p>
            <a:endParaRPr lang="en-US" sz="1200" u="sng" dirty="0"/>
          </a:p>
          <a:p>
            <a:endParaRPr lang="en-US" sz="1100" dirty="0"/>
          </a:p>
          <a:p>
            <a:r>
              <a:rPr lang="en-US" sz="1100" b="1" u="sng" dirty="0"/>
              <a:t>Part 2</a:t>
            </a:r>
            <a:r>
              <a:rPr lang="en-US" sz="1100" b="1" dirty="0"/>
              <a:t> </a:t>
            </a:r>
          </a:p>
          <a:p>
            <a:pPr>
              <a:lnSpc>
                <a:spcPct val="115000"/>
              </a:lnSpc>
            </a:pPr>
            <a:r>
              <a:rPr lang="en-US" sz="1100" b="1" u="sng" dirty="0"/>
              <a:t>Your assignment</a:t>
            </a:r>
            <a:r>
              <a:rPr lang="en-US" sz="1100" b="1" dirty="0"/>
              <a:t>: </a:t>
            </a:r>
            <a:endParaRPr lang="en-US" sz="1100" b="1" dirty="0" smtClean="0"/>
          </a:p>
          <a:p>
            <a:pPr>
              <a:lnSpc>
                <a:spcPct val="115000"/>
              </a:lnSpc>
            </a:pPr>
            <a:r>
              <a:rPr lang="en-US" sz="1100" dirty="0" smtClean="0">
                <a:ea typeface="Calibri"/>
                <a:cs typeface="Times New Roman"/>
              </a:rPr>
              <a:t>The </a:t>
            </a:r>
            <a:r>
              <a:rPr lang="en-US" sz="1100" dirty="0">
                <a:ea typeface="Calibri"/>
                <a:cs typeface="Times New Roman"/>
              </a:rPr>
              <a:t>judges created a checklist of the things students needed to include in their science fair projects. In your opinion, did Avery’s project have all the items on the checklist?  Why or why not?  Defend </a:t>
            </a:r>
            <a:r>
              <a:rPr lang="en-US" sz="1100" dirty="0" smtClean="0">
                <a:ea typeface="Calibri"/>
                <a:cs typeface="Times New Roman"/>
              </a:rPr>
              <a:t>your </a:t>
            </a:r>
            <a:r>
              <a:rPr lang="en-US" sz="1100" dirty="0">
                <a:ea typeface="Calibri"/>
                <a:cs typeface="Times New Roman"/>
              </a:rPr>
              <a:t>answer using facts from the texts provided.</a:t>
            </a:r>
          </a:p>
          <a:p>
            <a:pPr>
              <a:lnSpc>
                <a:spcPct val="115000"/>
              </a:lnSpc>
            </a:pPr>
            <a:r>
              <a:rPr lang="en-US" sz="1100" dirty="0">
                <a:ea typeface="Calibri"/>
                <a:cs typeface="Times New Roman"/>
              </a:rPr>
              <a:t> </a:t>
            </a:r>
            <a:endParaRPr lang="en-US" sz="1100" dirty="0" smtClean="0">
              <a:ea typeface="Calibri"/>
              <a:cs typeface="Times New Roman"/>
            </a:endParaRPr>
          </a:p>
          <a:p>
            <a:pPr>
              <a:lnSpc>
                <a:spcPct val="115000"/>
              </a:lnSpc>
            </a:pPr>
            <a:r>
              <a:rPr lang="en-US" sz="1100" dirty="0" smtClean="0">
                <a:ea typeface="Calibri"/>
                <a:cs typeface="Times New Roman"/>
              </a:rPr>
              <a:t>Science </a:t>
            </a:r>
            <a:r>
              <a:rPr lang="en-US" sz="1100" dirty="0">
                <a:ea typeface="Calibri"/>
                <a:cs typeface="Times New Roman"/>
              </a:rPr>
              <a:t>Fair checklist of required items</a:t>
            </a:r>
          </a:p>
          <a:p>
            <a:pPr>
              <a:lnSpc>
                <a:spcPct val="115000"/>
              </a:lnSpc>
            </a:pPr>
            <a:r>
              <a:rPr lang="en-US" sz="1100" dirty="0">
                <a:ea typeface="Calibri"/>
                <a:cs typeface="Times New Roman"/>
              </a:rPr>
              <a:t> </a:t>
            </a:r>
            <a:endParaRPr lang="en-US" sz="1100" dirty="0" smtClean="0">
              <a:ea typeface="Calibri"/>
              <a:cs typeface="Times New Roman"/>
            </a:endParaRPr>
          </a:p>
          <a:p>
            <a:pPr>
              <a:lnSpc>
                <a:spcPct val="115000"/>
              </a:lnSpc>
            </a:pPr>
            <a:endParaRPr lang="en-US" sz="1100" dirty="0">
              <a:cs typeface="Times New Roman"/>
            </a:endParaRPr>
          </a:p>
          <a:p>
            <a:pPr>
              <a:lnSpc>
                <a:spcPct val="115000"/>
              </a:lnSpc>
            </a:pPr>
            <a:endParaRPr lang="en-US" sz="1100" dirty="0"/>
          </a:p>
          <a:p>
            <a:r>
              <a:rPr lang="en-US" sz="1100" b="1" u="sng" dirty="0"/>
              <a:t>You will</a:t>
            </a:r>
            <a:r>
              <a:rPr lang="en-US" sz="1100" dirty="0"/>
              <a:t>:</a:t>
            </a:r>
          </a:p>
          <a:p>
            <a:pPr marL="361417" indent="-361417">
              <a:buAutoNum type="arabicPeriod"/>
            </a:pPr>
            <a:r>
              <a:rPr lang="en-US" sz="1100" u="sng" dirty="0"/>
              <a:t>Plan</a:t>
            </a:r>
            <a:r>
              <a:rPr lang="en-US" sz="1100" dirty="0"/>
              <a:t> your writing.  You may use your notes and answers.</a:t>
            </a:r>
          </a:p>
          <a:p>
            <a:pPr marL="361417" indent="-361417">
              <a:buAutoNum type="arabicPeriod"/>
            </a:pPr>
            <a:endParaRPr lang="en-US" sz="1100" dirty="0"/>
          </a:p>
          <a:p>
            <a:pPr marL="361417" indent="-361417">
              <a:buAutoNum type="arabicPeriod"/>
            </a:pPr>
            <a:r>
              <a:rPr lang="en-US" sz="1100" dirty="0"/>
              <a:t>Write – Revise and Edit your first draft (your teacher will give you paper).</a:t>
            </a:r>
          </a:p>
          <a:p>
            <a:pPr marL="361417" indent="-361417">
              <a:buAutoNum type="arabicPeriod"/>
            </a:pPr>
            <a:endParaRPr lang="en-US" sz="1100" dirty="0"/>
          </a:p>
          <a:p>
            <a:pPr marL="361417" indent="-361417">
              <a:buAutoNum type="arabicPeriod"/>
            </a:pPr>
            <a:r>
              <a:rPr lang="en-US" sz="1100" dirty="0"/>
              <a:t>Write a final draft </a:t>
            </a:r>
            <a:r>
              <a:rPr lang="en-US" sz="1100" dirty="0" smtClean="0"/>
              <a:t>of your opinion piece.</a:t>
            </a:r>
            <a:endParaRPr lang="en-US" sz="1100" dirty="0"/>
          </a:p>
          <a:p>
            <a:pPr algn="ctr"/>
            <a:endParaRPr lang="en-US" sz="1100" b="1" u="sng" dirty="0" smtClean="0"/>
          </a:p>
          <a:p>
            <a:pPr algn="ctr"/>
            <a:r>
              <a:rPr lang="en-US" sz="1100" b="1" u="sng" dirty="0" smtClean="0"/>
              <a:t>How </a:t>
            </a:r>
            <a:r>
              <a:rPr lang="en-US" sz="1100" b="1" u="sng" dirty="0"/>
              <a:t>you will be scored</a:t>
            </a:r>
          </a:p>
          <a:p>
            <a:endParaRPr lang="en-US" sz="1100" b="1" dirty="0"/>
          </a:p>
          <a:p>
            <a:endParaRPr lang="en-US" sz="1100" dirty="0"/>
          </a:p>
          <a:p>
            <a:pPr algn="ctr"/>
            <a:endParaRPr lang="en-US" sz="1100" dirty="0"/>
          </a:p>
          <a:p>
            <a:endParaRPr lang="en-US" sz="1100" u="sng" dirty="0"/>
          </a:p>
        </p:txBody>
      </p:sp>
      <p:graphicFrame>
        <p:nvGraphicFramePr>
          <p:cNvPr id="6" name="Table 5"/>
          <p:cNvGraphicFramePr>
            <a:graphicFrameLocks noGrp="1"/>
          </p:cNvGraphicFramePr>
          <p:nvPr>
            <p:extLst/>
          </p:nvPr>
        </p:nvGraphicFramePr>
        <p:xfrm>
          <a:off x="1490662" y="4343400"/>
          <a:ext cx="5062538" cy="1983376"/>
        </p:xfrm>
        <a:graphic>
          <a:graphicData uri="http://schemas.openxmlformats.org/drawingml/2006/table">
            <a:tbl>
              <a:tblPr firstRow="1" bandRow="1">
                <a:tableStyleId>{5940675A-B579-460E-94D1-54222C63F5DA}</a:tableStyleId>
              </a:tblPr>
              <a:tblGrid>
                <a:gridCol w="1075909"/>
                <a:gridCol w="3986629"/>
              </a:tblGrid>
              <a:tr h="381000">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n-US" sz="1000" dirty="0" smtClean="0">
                          <a:solidFill>
                            <a:prstClr val="black"/>
                          </a:solidFill>
                          <a:ea typeface="Calibri"/>
                          <a:cs typeface="Times New Roman"/>
                        </a:rPr>
                        <a:t>Do your ideas flow logically from the introduction to conclusion?  Do you use effective transitions?</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provide evidence from sources about your opinions and elaborate with specific information?</a:t>
                      </a:r>
                      <a:endParaRPr lang="en-US" sz="100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express your ideas effectively?  Do you use precise language that is appropriate for your audience and purpose?</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n-US" sz="1000" b="1" dirty="0" smtClean="0">
                          <a:solidFill>
                            <a:srgbClr val="FF0000"/>
                          </a:solidFill>
                        </a:rPr>
                        <a:t> </a:t>
                      </a:r>
                      <a:r>
                        <a:rPr lang="en-US" sz="1000" dirty="0" smtClean="0">
                          <a:solidFill>
                            <a:prstClr val="black"/>
                          </a:solidFill>
                          <a:ea typeface="Calibri"/>
                          <a:cs typeface="Times New Roman"/>
                        </a:rPr>
                        <a:t>Do you use punctuation, capitalization and spelling correctly?</a:t>
                      </a:r>
                      <a:endParaRPr lang="en-US" sz="100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graphicFrame>
        <p:nvGraphicFramePr>
          <p:cNvPr id="2" name="Table 1"/>
          <p:cNvGraphicFramePr>
            <a:graphicFrameLocks noGrp="1"/>
          </p:cNvGraphicFramePr>
          <p:nvPr>
            <p:extLst/>
          </p:nvPr>
        </p:nvGraphicFramePr>
        <p:xfrm>
          <a:off x="3048000" y="1828800"/>
          <a:ext cx="3810000" cy="1051560"/>
        </p:xfrm>
        <a:graphic>
          <a:graphicData uri="http://schemas.openxmlformats.org/drawingml/2006/table">
            <a:tbl>
              <a:tblPr firstRow="1" bandRow="1">
                <a:tableStyleId>{5940675A-B579-460E-94D1-54222C63F5DA}</a:tableStyleId>
              </a:tblPr>
              <a:tblGrid>
                <a:gridCol w="1219200"/>
                <a:gridCol w="1219200"/>
                <a:gridCol w="1371600"/>
              </a:tblGrid>
              <a:tr h="274320">
                <a:tc gridSpan="3">
                  <a:txBody>
                    <a:bodyPr/>
                    <a:lstStyle/>
                    <a:p>
                      <a:pPr algn="ctr"/>
                      <a:r>
                        <a:rPr lang="en-US" sz="1200" b="0" dirty="0" smtClean="0"/>
                        <a:t>Science Fair Check-List</a:t>
                      </a:r>
                      <a:endParaRPr lang="en-US" sz="1200" b="0" dirty="0"/>
                    </a:p>
                  </a:txBody>
                  <a:tcPr>
                    <a:solidFill>
                      <a:schemeClr val="bg1"/>
                    </a:solidFill>
                  </a:tcPr>
                </a:tc>
                <a:tc hMerge="1">
                  <a:txBody>
                    <a:bodyPr/>
                    <a:lstStyle/>
                    <a:p>
                      <a:endParaRPr lang="en-US" sz="1200" b="1"/>
                    </a:p>
                  </a:txBody>
                  <a:tcPr>
                    <a:solidFill>
                      <a:schemeClr val="bg1"/>
                    </a:solidFill>
                  </a:tcPr>
                </a:tc>
                <a:tc hMerge="1">
                  <a:txBody>
                    <a:bodyPr/>
                    <a:lstStyle/>
                    <a:p>
                      <a:endParaRPr lang="en-US" sz="1200" b="1" dirty="0"/>
                    </a:p>
                  </a:txBody>
                  <a:tcPr>
                    <a:solidFill>
                      <a:schemeClr val="bg1"/>
                    </a:solidFill>
                  </a:tcPr>
                </a:tc>
              </a:tr>
              <a:tr h="182880">
                <a:tc>
                  <a:txBody>
                    <a:bodyPr/>
                    <a:lstStyle/>
                    <a:p>
                      <a:r>
                        <a:rPr lang="en-US" sz="1100" b="0" dirty="0" smtClean="0"/>
                        <a:t>Display</a:t>
                      </a:r>
                      <a:endParaRPr lang="en-US" sz="1100" b="0" dirty="0"/>
                    </a:p>
                  </a:txBody>
                  <a:tcPr>
                    <a:solidFill>
                      <a:schemeClr val="bg1"/>
                    </a:solidFill>
                  </a:tcPr>
                </a:tc>
                <a:tc>
                  <a:txBody>
                    <a:bodyPr/>
                    <a:lstStyle/>
                    <a:p>
                      <a:r>
                        <a:rPr lang="en-US" sz="1100" b="0" dirty="0" smtClean="0"/>
                        <a:t>Hypothesis</a:t>
                      </a:r>
                      <a:endParaRPr lang="en-US" sz="1100" b="0" dirty="0"/>
                    </a:p>
                  </a:txBody>
                  <a:tcPr>
                    <a:solidFill>
                      <a:schemeClr val="bg1"/>
                    </a:solidFill>
                  </a:tcPr>
                </a:tc>
                <a:tc>
                  <a:txBody>
                    <a:bodyPr/>
                    <a:lstStyle/>
                    <a:p>
                      <a:r>
                        <a:rPr lang="en-US" sz="1100" b="0" dirty="0" smtClean="0"/>
                        <a:t>Data </a:t>
                      </a:r>
                      <a:endParaRPr lang="en-US" sz="1100" b="0" dirty="0"/>
                    </a:p>
                  </a:txBody>
                  <a:tcPr>
                    <a:solidFill>
                      <a:schemeClr val="bg1"/>
                    </a:solidFill>
                  </a:tcPr>
                </a:tc>
              </a:tr>
              <a:tr h="152400">
                <a:tc>
                  <a:txBody>
                    <a:bodyPr/>
                    <a:lstStyle/>
                    <a:p>
                      <a:r>
                        <a:rPr lang="en-US" sz="1100" b="0" dirty="0" smtClean="0"/>
                        <a:t>Labels</a:t>
                      </a:r>
                      <a:endParaRPr lang="en-US" sz="1100" b="0" dirty="0"/>
                    </a:p>
                  </a:txBody>
                  <a:tcPr>
                    <a:solidFill>
                      <a:schemeClr val="bg1"/>
                    </a:solidFill>
                  </a:tcPr>
                </a:tc>
                <a:tc>
                  <a:txBody>
                    <a:bodyPr/>
                    <a:lstStyle/>
                    <a:p>
                      <a:r>
                        <a:rPr lang="en-US" sz="1100" b="0" dirty="0" smtClean="0"/>
                        <a:t>Liquid Matter</a:t>
                      </a:r>
                      <a:endParaRPr lang="en-US" sz="1100" b="0" dirty="0"/>
                    </a:p>
                  </a:txBody>
                  <a:tcPr>
                    <a:solidFill>
                      <a:schemeClr val="bg1"/>
                    </a:solidFill>
                  </a:tcPr>
                </a:tc>
                <a:tc>
                  <a:txBody>
                    <a:bodyPr/>
                    <a:lstStyle/>
                    <a:p>
                      <a:r>
                        <a:rPr lang="en-US" sz="1100" b="0" dirty="0" smtClean="0"/>
                        <a:t>Solid Matter</a:t>
                      </a:r>
                      <a:endParaRPr lang="en-US" sz="1100" b="0" dirty="0"/>
                    </a:p>
                  </a:txBody>
                  <a:tcPr>
                    <a:solidFill>
                      <a:schemeClr val="bg1"/>
                    </a:solidFill>
                  </a:tcPr>
                </a:tc>
              </a:tr>
              <a:tr h="137160">
                <a:tc>
                  <a:txBody>
                    <a:bodyPr/>
                    <a:lstStyle/>
                    <a:p>
                      <a:r>
                        <a:rPr lang="en-US" sz="1100" b="0" dirty="0" smtClean="0"/>
                        <a:t>Gas Matter</a:t>
                      </a:r>
                      <a:endParaRPr lang="en-US" sz="1100" b="0" dirty="0"/>
                    </a:p>
                  </a:txBody>
                  <a:tcPr>
                    <a:solidFill>
                      <a:schemeClr val="bg1"/>
                    </a:solidFill>
                  </a:tcPr>
                </a:tc>
                <a:tc>
                  <a:txBody>
                    <a:bodyPr/>
                    <a:lstStyle/>
                    <a:p>
                      <a:r>
                        <a:rPr lang="en-US" sz="1100" b="0" dirty="0" smtClean="0"/>
                        <a:t>Explanations</a:t>
                      </a:r>
                      <a:endParaRPr lang="en-US" sz="1100" b="0" dirty="0"/>
                    </a:p>
                  </a:txBody>
                  <a:tcPr>
                    <a:solidFill>
                      <a:schemeClr val="bg1"/>
                    </a:solidFill>
                  </a:tcPr>
                </a:tc>
                <a:tc>
                  <a:txBody>
                    <a:bodyPr/>
                    <a:lstStyle/>
                    <a:p>
                      <a:r>
                        <a:rPr lang="en-US" sz="1100" b="0" dirty="0" smtClean="0"/>
                        <a:t>Conclusion </a:t>
                      </a:r>
                      <a:endParaRPr lang="en-US" sz="1100" b="0" dirty="0"/>
                    </a:p>
                  </a:txBody>
                  <a:tcPr>
                    <a:solidFill>
                      <a:schemeClr val="bg1"/>
                    </a:solidFill>
                  </a:tcPr>
                </a:tc>
              </a:tr>
            </a:tbl>
          </a:graphicData>
        </a:graphic>
      </p:graphicFrame>
    </p:spTree>
    <p:extLst>
      <p:ext uri="{BB962C8B-B14F-4D97-AF65-F5344CB8AC3E}">
        <p14:creationId xmlns:p14="http://schemas.microsoft.com/office/powerpoint/2010/main" val="36309009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graphicFrame>
        <p:nvGraphicFramePr>
          <p:cNvPr id="6" name="Table 5"/>
          <p:cNvGraphicFramePr>
            <a:graphicFrameLocks noGrp="1"/>
          </p:cNvGraphicFramePr>
          <p:nvPr>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699490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79462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p:nvPr/>
        </p:nvSpPr>
        <p:spPr>
          <a:xfrm>
            <a:off x="152400" y="76200"/>
            <a:ext cx="7462520" cy="9806942"/>
          </a:xfrm>
          <a:prstGeom prst="rect">
            <a:avLst/>
          </a:prstGeom>
          <a:noFill/>
          <a:ln>
            <a:noFill/>
          </a:ln>
        </p:spPr>
        <p:txBody>
          <a:bodyPr lIns="100568" tIns="50270" rIns="100568" bIns="50270" anchor="t" anchorCtr="0">
            <a:noAutofit/>
          </a:bodyPr>
          <a:lstStyle/>
          <a:p>
            <a:pPr lvl="0" algn="ctr"/>
            <a:r>
              <a:rPr lang="en-US" sz="1540" b="1" dirty="0">
                <a:solidFill>
                  <a:schemeClr val="dk1"/>
                </a:solidFill>
                <a:latin typeface="Calibri"/>
                <a:ea typeface="Calibri"/>
                <a:cs typeface="Calibri"/>
                <a:sym typeface="Calibri"/>
              </a:rPr>
              <a:t>Title:  </a:t>
            </a:r>
            <a:r>
              <a:rPr lang="en-US" sz="1320" b="1" dirty="0">
                <a:solidFill>
                  <a:schemeClr val="dk1"/>
                </a:solidFill>
                <a:latin typeface="Calibri"/>
                <a:ea typeface="Calibri"/>
                <a:cs typeface="Calibri"/>
                <a:sym typeface="Calibri"/>
              </a:rPr>
              <a:t>Science Fair (G5-Q4 CFA</a:t>
            </a:r>
            <a:r>
              <a:rPr lang="en-US" sz="1320" b="1" dirty="0" smtClean="0">
                <a:solidFill>
                  <a:schemeClr val="dk1"/>
                </a:solidFill>
                <a:latin typeface="Calibri"/>
                <a:ea typeface="Calibri"/>
                <a:cs typeface="Calibri"/>
                <a:sym typeface="Calibri"/>
              </a:rPr>
              <a:t>)</a:t>
            </a:r>
            <a:endParaRPr lang="en-US" sz="1540" b="1" dirty="0">
              <a:solidFill>
                <a:prstClr val="black"/>
              </a:solidFill>
              <a:ea typeface="Calibri"/>
              <a:cs typeface="Calibri"/>
              <a:sym typeface="Calibri"/>
            </a:endParaRPr>
          </a:p>
          <a:p>
            <a:pPr lvl="0">
              <a:buSzPct val="25000"/>
            </a:pPr>
            <a:r>
              <a:rPr lang="en-US" sz="1100" i="1" dirty="0">
                <a:solidFill>
                  <a:prstClr val="black"/>
                </a:solidFill>
                <a:ea typeface="Calibri"/>
                <a:cs typeface="Calibri"/>
                <a:sym typeface="Calibri"/>
              </a:rPr>
              <a:t>This classroom pre-activity follows the Smarter Balanced Assessment Consortium general design of contextual elements, resources, learning goals, key terms and purpose [</a:t>
            </a:r>
            <a:r>
              <a:rPr lang="en-US" sz="1100" i="1" u="sng" dirty="0">
                <a:solidFill>
                  <a:srgbClr val="0000FF"/>
                </a:solidFill>
                <a:ea typeface="Calibri"/>
                <a:cs typeface="Calibri"/>
                <a:sym typeface="Calibri"/>
                <a:hlinkClick r:id="rId3"/>
              </a:rPr>
              <a:t>http://oaksportal.org/resources/</a:t>
            </a:r>
            <a:r>
              <a:rPr lang="en-US" sz="1100" i="1" dirty="0">
                <a:solidFill>
                  <a:prstClr val="black"/>
                </a:solidFill>
                <a:ea typeface="Calibri"/>
                <a:cs typeface="Calibri"/>
                <a:sym typeface="Calibri"/>
              </a:rPr>
              <a:t>]</a:t>
            </a:r>
          </a:p>
          <a:p>
            <a:pPr lvl="0">
              <a:buSzPct val="25000"/>
            </a:pPr>
            <a:r>
              <a:rPr lang="en-US" sz="1100" i="1" dirty="0">
                <a:solidFill>
                  <a:prstClr val="black"/>
                </a:solidFill>
                <a:ea typeface="Calibri"/>
                <a:cs typeface="Calibri"/>
                <a:sym typeface="Calibri"/>
              </a:rPr>
              <a:t>The content within each of these was written by </a:t>
            </a:r>
            <a:r>
              <a:rPr lang="en-US" sz="1100" b="1" i="1" dirty="0">
                <a:solidFill>
                  <a:prstClr val="black"/>
                </a:solidFill>
                <a:ea typeface="Calibri"/>
                <a:cs typeface="Calibri"/>
                <a:sym typeface="Calibri"/>
              </a:rPr>
              <a:t>Renae </a:t>
            </a:r>
            <a:r>
              <a:rPr lang="en-US" sz="1100" b="1" i="1" dirty="0" err="1" smtClean="0">
                <a:solidFill>
                  <a:prstClr val="black"/>
                </a:solidFill>
                <a:ea typeface="Calibri"/>
                <a:cs typeface="Calibri"/>
                <a:sym typeface="Calibri"/>
              </a:rPr>
              <a:t>Iversen</a:t>
            </a:r>
            <a:endParaRPr lang="en-US" sz="1320" b="1" dirty="0">
              <a:solidFill>
                <a:schemeClr val="dk1"/>
              </a:solidFill>
              <a:latin typeface="Calibri"/>
              <a:ea typeface="Calibri"/>
              <a:cs typeface="Calibri"/>
              <a:sym typeface="Calibri"/>
            </a:endParaRPr>
          </a:p>
          <a:p>
            <a:endParaRPr sz="1320" i="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i="1" dirty="0">
                <a:solidFill>
                  <a:schemeClr val="dk1"/>
                </a:solidFill>
                <a:latin typeface="Calibri"/>
                <a:ea typeface="Calibri"/>
                <a:cs typeface="Calibri"/>
                <a:sym typeface="Calibri"/>
              </a:rPr>
              <a:t>When someone asks you, “What’s the matter?” you often will tell them something about how you are feeling.  However, in science, the word matter has a different meaning.  Today we are going to watch a short video about matter and then play a game of Jeopardy to see what you’ve learned.  This will prepare us for the Performance Task about Avery’s science fair project. </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Discussion question:  </a:t>
            </a:r>
            <a:r>
              <a:rPr lang="en-US" sz="1320" i="1" dirty="0">
                <a:solidFill>
                  <a:schemeClr val="dk1"/>
                </a:solidFill>
                <a:latin typeface="Calibri"/>
                <a:ea typeface="Calibri"/>
                <a:cs typeface="Calibri"/>
                <a:sym typeface="Calibri"/>
              </a:rPr>
              <a:t>In science terms, what do you think matter is?  Turn and tell your neighbor and then listen as he/she tells you. </a:t>
            </a:r>
          </a:p>
          <a:p>
            <a:pPr>
              <a:buSzPct val="25000"/>
            </a:pPr>
            <a:endParaRPr lang="en-US" sz="1320" b="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[Allow 1 minute for students to talk.  Walk around to ensure students are on-topic and engaged in discussion.]</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i="1" dirty="0">
                <a:solidFill>
                  <a:schemeClr val="dk1"/>
                </a:solidFill>
                <a:latin typeface="Calibri"/>
                <a:ea typeface="Calibri"/>
                <a:cs typeface="Calibri"/>
                <a:sym typeface="Calibri"/>
              </a:rPr>
              <a:t>Ok, now that you have an idea of what matter might be, we are going to watch a short video.  Watch closely and write down notes if you would like because afterward we will be playing Jeopardy about things mentioned in the video. </a:t>
            </a:r>
          </a:p>
          <a:p>
            <a:pPr>
              <a:buSzPct val="25000"/>
            </a:pPr>
            <a:endParaRPr lang="en-US" sz="1320" i="1" dirty="0">
              <a:solidFill>
                <a:schemeClr val="dk1"/>
              </a:solidFill>
              <a:latin typeface="Calibri"/>
              <a:ea typeface="Calibri"/>
              <a:cs typeface="Calibri"/>
              <a:sym typeface="Calibri"/>
            </a:endParaRPr>
          </a:p>
          <a:p>
            <a:pPr lvl="0">
              <a:buSzPct val="25000"/>
            </a:pPr>
            <a:r>
              <a:rPr lang="en-US" sz="1320" dirty="0">
                <a:solidFill>
                  <a:schemeClr val="dk1"/>
                </a:solidFill>
                <a:latin typeface="Calibri"/>
                <a:ea typeface="Calibri"/>
                <a:cs typeface="Calibri"/>
                <a:sym typeface="Calibri"/>
              </a:rPr>
              <a:t>[Play YouTube video: </a:t>
            </a:r>
            <a:r>
              <a:rPr lang="en-US" sz="1320" dirty="0">
                <a:solidFill>
                  <a:schemeClr val="dk1"/>
                </a:solidFill>
                <a:latin typeface="Calibri"/>
                <a:ea typeface="Calibri"/>
                <a:cs typeface="Calibri"/>
                <a:sym typeface="Calibri"/>
                <a:hlinkClick r:id="rId4"/>
              </a:rPr>
              <a:t>https://youtu.be/HihUDcXnq58?list=PLaRemgVtKX9ciSE90aGVFd-01qoxMGnFW</a:t>
            </a:r>
            <a:r>
              <a:rPr lang="en-US" sz="1320" dirty="0">
                <a:solidFill>
                  <a:schemeClr val="dk1"/>
                </a:solidFill>
                <a:latin typeface="Calibri"/>
                <a:ea typeface="Calibri"/>
                <a:cs typeface="Calibri"/>
                <a:sym typeface="Calibri"/>
              </a:rPr>
              <a:t>]</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i="1" dirty="0">
                <a:solidFill>
                  <a:schemeClr val="dk1"/>
                </a:solidFill>
                <a:latin typeface="Calibri"/>
                <a:ea typeface="Calibri"/>
                <a:cs typeface="Calibri"/>
                <a:sym typeface="Calibri"/>
              </a:rPr>
              <a:t>Hopefully you watched carefully because your team will rely on your knowledge to help the group answer these questions.  </a:t>
            </a:r>
          </a:p>
          <a:p>
            <a:pPr>
              <a:buSzPct val="25000"/>
            </a:pPr>
            <a:endParaRPr lang="en-US" sz="1320" i="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[You may want to divide the group into teams ahead of time.  You can play with as many teams as you’d like.  This game is more for the learning than actually knowing all the correct answers.]</a:t>
            </a:r>
          </a:p>
          <a:p>
            <a:endParaRPr lang="en-US" sz="1320" b="1" dirty="0">
              <a:solidFill>
                <a:schemeClr val="dk1"/>
              </a:solidFill>
              <a:latin typeface="Calibri"/>
              <a:ea typeface="Calibri"/>
              <a:cs typeface="Calibri"/>
              <a:sym typeface="Calibri"/>
            </a:endParaRPr>
          </a:p>
          <a:p>
            <a:r>
              <a:rPr lang="en-US" sz="1320" dirty="0">
                <a:solidFill>
                  <a:schemeClr val="dk1"/>
                </a:solidFill>
                <a:latin typeface="Calibri"/>
                <a:ea typeface="Calibri"/>
                <a:cs typeface="Calibri"/>
                <a:sym typeface="Calibri"/>
              </a:rPr>
              <a:t>[Have the PowerPoint showing on the screen so all students can see it.  Put students into their teams and give them a section on the board to keep a tally of points earned/lost.  On the Jeopardy board, there are 5 categories across the top and the higher the points, the more difficult the question.  The concepts will be explored further in the Performance Task so this is just an introduction to prepare them.  Don’t expand on it too much further; just clarify if there are questions.]</a:t>
            </a:r>
          </a:p>
          <a:p>
            <a:r>
              <a:rPr lang="en-US" sz="1320" dirty="0">
                <a:solidFill>
                  <a:schemeClr val="dk1"/>
                </a:solidFill>
                <a:latin typeface="Calibri"/>
                <a:ea typeface="Calibri"/>
                <a:cs typeface="Calibri"/>
                <a:sym typeface="Calibri"/>
              </a:rPr>
              <a:t>  </a:t>
            </a:r>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r>
              <a:rPr lang="en-US" sz="1320" i="1" dirty="0">
                <a:solidFill>
                  <a:schemeClr val="dk1"/>
                </a:solidFill>
                <a:latin typeface="Calibri"/>
                <a:ea typeface="Calibri"/>
                <a:cs typeface="Calibri"/>
                <a:sym typeface="Calibri"/>
              </a:rPr>
              <a:t>We are going to work in teams to answer these questions.  As soon as I ask the full question, raise your hand if you think you know the answer.  I will call on the first raised hand.  If you get it incorrect, your team loses that many points so work together and talk it out if you need to.  {If you have time, you may want to call one additional team to try and answer before giving the correct answer.}</a:t>
            </a:r>
          </a:p>
          <a:p>
            <a:endParaRPr lang="en-US" sz="1320" i="1" dirty="0">
              <a:solidFill>
                <a:schemeClr val="dk1"/>
              </a:solidFill>
              <a:latin typeface="Calibri"/>
              <a:ea typeface="Calibri"/>
              <a:cs typeface="Calibri"/>
              <a:sym typeface="Calibri"/>
            </a:endParaRPr>
          </a:p>
          <a:p>
            <a:r>
              <a:rPr lang="en-US" sz="1320" dirty="0">
                <a:solidFill>
                  <a:schemeClr val="dk1"/>
                </a:solidFill>
                <a:latin typeface="Calibri"/>
                <a:ea typeface="Calibri"/>
                <a:cs typeface="Calibri"/>
                <a:sym typeface="Calibri"/>
              </a:rPr>
              <a:t>[Present the Jeopardy board on the screen.  When students call out a category and points value, click on the points and it will take you to the question slide.  Click once and the word, “Question” pops up.  Click again and the actual question shows up.  Click again and the word, “Answer” shows up.  One final click will display the answer.  Click the arrow at the bottom to return to the game board. You may want to try this to get familiar with it prior to showing students.  If you do try it ahead of time, close it and then open again when ready to play it with students so it doesn’t ‘remember’ that you’ve already clicked through.]   </a:t>
            </a:r>
          </a:p>
          <a:p>
            <a:endParaRPr lang="en-US" sz="1320" b="1" i="1" dirty="0">
              <a:solidFill>
                <a:schemeClr val="dk1"/>
              </a:solidFill>
              <a:latin typeface="Calibri"/>
              <a:ea typeface="Calibri"/>
              <a:cs typeface="Calibri"/>
              <a:sym typeface="Calibri"/>
            </a:endParaRPr>
          </a:p>
          <a:p>
            <a:endParaRPr sz="132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3981629"/>
      </p:ext>
    </p:extLst>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27527328"/>
              </p:ext>
            </p:extLst>
          </p:nvPr>
        </p:nvGraphicFramePr>
        <p:xfrm>
          <a:off x="518160" y="4343400"/>
          <a:ext cx="6563363" cy="3199963"/>
        </p:xfrm>
        <a:graphic>
          <a:graphicData uri="http://schemas.openxmlformats.org/drawingml/2006/table">
            <a:tbl>
              <a:tblPr firstRow="1" bandRow="1">
                <a:tableStyleId>{5940675A-B579-460E-94D1-54222C63F5DA}</a:tableStyleId>
              </a:tblPr>
              <a:tblGrid>
                <a:gridCol w="518159"/>
                <a:gridCol w="3992882"/>
                <a:gridCol w="609600"/>
                <a:gridCol w="609602"/>
                <a:gridCol w="416560"/>
                <a:gridCol w="416560"/>
              </a:tblGrid>
              <a:tr h="330491">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2908">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1000" b="0" dirty="0" smtClean="0">
                          <a:solidFill>
                            <a:schemeClr val="tx1"/>
                          </a:solidFill>
                          <a:effectLst/>
                        </a:rPr>
                        <a:t>What is the connection between matter, elements and atoms? RI.5.3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baseline="0" dirty="0" smtClean="0">
                          <a:solidFill>
                            <a:schemeClr val="tx1"/>
                          </a:solidFill>
                          <a:effectLst/>
                          <a:latin typeface="+mn-lt"/>
                          <a:ea typeface="Calibri"/>
                          <a:cs typeface="Times New Roman"/>
                        </a:rPr>
                        <a:t>How does the periodic table benefit scientists?  RI.5.3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0">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i="0" baseline="0" dirty="0" smtClean="0">
                          <a:latin typeface="+mn-lt"/>
                          <a:ea typeface="Times New Roman"/>
                          <a:cs typeface="Times New Roman"/>
                        </a:rPr>
                        <a:t>What do all four major categories of matter have in common?  RI.5.6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44126">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1000" b="0" baseline="0" dirty="0" smtClean="0">
                          <a:latin typeface="+mn-lt"/>
                          <a:ea typeface="Times New Roman"/>
                          <a:cs typeface="Times New Roman"/>
                        </a:rPr>
                        <a:t>Which specific point is supported in both articles?  RI.5.6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24532">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What information from </a:t>
                      </a:r>
                      <a:r>
                        <a:rPr lang="en-US" sz="1000" b="1" i="1" u="sng" dirty="0" smtClean="0">
                          <a:solidFill>
                            <a:srgbClr val="000000"/>
                          </a:solidFill>
                          <a:latin typeface="+mn-lt"/>
                          <a:ea typeface="Times New Roman"/>
                          <a:cs typeface="Times New Roman"/>
                        </a:rPr>
                        <a:t>It’s Elemental</a:t>
                      </a:r>
                      <a:r>
                        <a:rPr lang="en-US" sz="1000" b="1" i="1" u="none" dirty="0" smtClean="0">
                          <a:solidFill>
                            <a:srgbClr val="000000"/>
                          </a:solidFill>
                          <a:latin typeface="+mn-lt"/>
                          <a:ea typeface="Times New Roman"/>
                          <a:cs typeface="Times New Roman"/>
                        </a:rPr>
                        <a:t> </a:t>
                      </a:r>
                      <a:r>
                        <a:rPr lang="en-US" sz="1000" b="0" u="none" dirty="0" smtClean="0">
                          <a:solidFill>
                            <a:srgbClr val="000000"/>
                          </a:solidFill>
                          <a:latin typeface="+mn-lt"/>
                          <a:ea typeface="Times New Roman"/>
                          <a:cs typeface="Times New Roman"/>
                        </a:rPr>
                        <a:t>is </a:t>
                      </a:r>
                      <a:r>
                        <a:rPr lang="en-US" sz="1000" b="0" dirty="0" smtClean="0">
                          <a:solidFill>
                            <a:srgbClr val="000000"/>
                          </a:solidFill>
                          <a:latin typeface="+mn-lt"/>
                          <a:ea typeface="Times New Roman"/>
                          <a:cs typeface="Times New Roman"/>
                        </a:rPr>
                        <a:t>not found in  </a:t>
                      </a:r>
                      <a:r>
                        <a:rPr lang="en-US" sz="1000" b="1" i="1" u="sng" dirty="0" smtClean="0">
                          <a:solidFill>
                            <a:srgbClr val="000000"/>
                          </a:solidFill>
                          <a:latin typeface="+mn-lt"/>
                          <a:ea typeface="Times New Roman"/>
                          <a:cs typeface="Times New Roman"/>
                        </a:rPr>
                        <a:t>Matter is Everywhere</a:t>
                      </a:r>
                      <a:r>
                        <a:rPr lang="en-US" sz="1000" b="0" dirty="0" smtClean="0">
                          <a:solidFill>
                            <a:srgbClr val="000000"/>
                          </a:solidFill>
                          <a:latin typeface="+mn-lt"/>
                          <a:ea typeface="Times New Roman"/>
                          <a:cs typeface="Times New Roman"/>
                        </a:rPr>
                        <a:t>? RI.5.9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81138">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In</a:t>
                      </a:r>
                      <a:r>
                        <a:rPr lang="en-US" sz="1000" b="0" baseline="0" dirty="0" smtClean="0">
                          <a:solidFill>
                            <a:srgbClr val="000000"/>
                          </a:solidFill>
                          <a:latin typeface="+mn-lt"/>
                          <a:ea typeface="Times New Roman"/>
                          <a:cs typeface="Times New Roman"/>
                        </a:rPr>
                        <a:t> w</a:t>
                      </a:r>
                      <a:r>
                        <a:rPr lang="en-US" sz="1000" b="0" dirty="0" smtClean="0">
                          <a:solidFill>
                            <a:srgbClr val="000000"/>
                          </a:solidFill>
                          <a:latin typeface="+mn-lt"/>
                          <a:ea typeface="Times New Roman"/>
                          <a:cs typeface="Times New Roman"/>
                        </a:rPr>
                        <a:t>hich set of articles would you find the most information in order to write most knowledgeably about how to identify different kinds of matter? RI.5.9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15000"/>
                        </a:lnSpc>
                        <a:spcBef>
                          <a:spcPts val="0"/>
                        </a:spcBef>
                        <a:spcAft>
                          <a:spcPts val="120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What do the periodic chart and the Mohs scale have in common? Use examples from the text to clarify your response. RI.5.6</a:t>
                      </a:r>
                    </a:p>
                  </a:txBody>
                  <a:tcPr marL="97155" marR="97155" marT="47897" marB="47897" anchor="ctr">
                    <a:solidFill>
                      <a:schemeClr val="bg1"/>
                    </a:solidFill>
                  </a:tcPr>
                </a:tc>
                <a:tc hMerge="1">
                  <a:txBody>
                    <a:bodyPr/>
                    <a:lstStyle/>
                    <a:p>
                      <a:endParaRPr lang="en-US"/>
                    </a:p>
                  </a:txBody>
                  <a:tcPr/>
                </a:tc>
                <a:tc>
                  <a:txBody>
                    <a:bodyPr/>
                    <a:lstStyle/>
                    <a:p>
                      <a:pPr algn="ctr"/>
                      <a:r>
                        <a:rPr lang="en-US" sz="1400" b="1" i="0" dirty="0" smtClean="0">
                          <a:effectLst>
                            <a:outerShdw blurRad="38100" dist="38100" dir="2700000" algn="tl">
                              <a:srgbClr val="000000">
                                <a:alpha val="43137"/>
                              </a:srgbClr>
                            </a:outerShdw>
                          </a:effectLst>
                        </a:rPr>
                        <a:t>2</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141950">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What is all matter made of?  Give examples of how scientists know what all matter is made of.  RI.5.9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3</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41516560"/>
              </p:ext>
            </p:extLst>
          </p:nvPr>
        </p:nvGraphicFramePr>
        <p:xfrm>
          <a:off x="518160" y="609600"/>
          <a:ext cx="6563360" cy="3715456"/>
        </p:xfrm>
        <a:graphic>
          <a:graphicData uri="http://schemas.openxmlformats.org/drawingml/2006/table">
            <a:tbl>
              <a:tblPr firstRow="1" bandRow="1">
                <a:tableStyleId>{5940675A-B579-460E-94D1-54222C63F5DA}</a:tableStyleId>
              </a:tblPr>
              <a:tblGrid>
                <a:gridCol w="518160"/>
                <a:gridCol w="4069080"/>
                <a:gridCol w="533400"/>
                <a:gridCol w="609600"/>
                <a:gridCol w="416560"/>
                <a:gridCol w="416560"/>
              </a:tblGrid>
              <a:tr h="330491">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i="0" dirty="0" smtClean="0">
                          <a:solidFill>
                            <a:srgbClr val="000000"/>
                          </a:solidFill>
                          <a:effectLst/>
                          <a:latin typeface="+mn-lt"/>
                          <a:ea typeface="Times New Roman"/>
                          <a:cs typeface="Times New Roman"/>
                        </a:rPr>
                        <a:t>How is Avery’s thinking about matter at the beginning of the story different from her</a:t>
                      </a:r>
                    </a:p>
                    <a:p>
                      <a:pPr marL="0" marR="0" algn="l">
                        <a:lnSpc>
                          <a:spcPct val="100000"/>
                        </a:lnSpc>
                        <a:spcBef>
                          <a:spcPts val="0"/>
                        </a:spcBef>
                        <a:spcAft>
                          <a:spcPts val="0"/>
                        </a:spcAft>
                      </a:pPr>
                      <a:r>
                        <a:rPr lang="en-US" sz="1000" b="0" i="0" dirty="0" smtClean="0">
                          <a:solidFill>
                            <a:srgbClr val="000000"/>
                          </a:solidFill>
                          <a:effectLst/>
                          <a:latin typeface="+mn-lt"/>
                          <a:ea typeface="Times New Roman"/>
                          <a:cs typeface="Times New Roman"/>
                        </a:rPr>
                        <a:t>thinking in the end? RL.5.3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mn-lt"/>
                          <a:ea typeface="Times New Roman"/>
                          <a:cs typeface="Times New Roman"/>
                        </a:rPr>
                        <a:t>How did the information the teacher gave in the lesson contribute to Avery’s success at</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mn-lt"/>
                          <a:ea typeface="Times New Roman"/>
                          <a:cs typeface="Times New Roman"/>
                        </a:rPr>
                        <a:t>the science fair? RL.5.3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How does the author show Avery’s different feelings in the story? Select the two best answers. RL.5.6 (both answers must be correct)</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1348">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What is the most likely reason the narrator stated that Avery won the prize for most surprising example of a state of matter?  RL.5.6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733">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Based on the information about matter from </a:t>
                      </a:r>
                      <a:r>
                        <a:rPr lang="en-US" sz="1000" b="1" i="1" u="sng" dirty="0" smtClean="0">
                          <a:solidFill>
                            <a:srgbClr val="000000"/>
                          </a:solidFill>
                          <a:effectLst/>
                          <a:latin typeface="+mn-lt"/>
                          <a:ea typeface="Times New Roman"/>
                          <a:cs typeface="Times New Roman"/>
                        </a:rPr>
                        <a:t>Matter Is Everywhere</a:t>
                      </a:r>
                      <a:r>
                        <a:rPr lang="en-US" sz="1000" b="0" dirty="0" smtClean="0">
                          <a:solidFill>
                            <a:srgbClr val="000000"/>
                          </a:solidFill>
                          <a:effectLst/>
                          <a:latin typeface="+mn-lt"/>
                          <a:ea typeface="Times New Roman"/>
                          <a:cs typeface="Times New Roman"/>
                        </a:rPr>
                        <a:t>! and </a:t>
                      </a:r>
                      <a:r>
                        <a:rPr lang="en-US" sz="1000" b="1" i="1" u="sng" dirty="0" smtClean="0">
                          <a:solidFill>
                            <a:srgbClr val="000000"/>
                          </a:solidFill>
                          <a:effectLst/>
                          <a:latin typeface="+mn-lt"/>
                          <a:ea typeface="Times New Roman"/>
                          <a:cs typeface="Times New Roman"/>
                        </a:rPr>
                        <a:t>Science Fair</a:t>
                      </a:r>
                      <a:r>
                        <a:rPr lang="en-US" sz="1000" b="1" i="1" u="none"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what can you conclude about why Avery won an award for her project?  RL.5.9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81139">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How are </a:t>
                      </a:r>
                      <a:r>
                        <a:rPr lang="en-US" sz="1000" b="1" i="1" u="sng" dirty="0" smtClean="0">
                          <a:solidFill>
                            <a:srgbClr val="000000"/>
                          </a:solidFill>
                          <a:effectLst/>
                          <a:latin typeface="+mn-lt"/>
                          <a:ea typeface="Times New Roman"/>
                          <a:cs typeface="Times New Roman"/>
                        </a:rPr>
                        <a:t>It’s Elemental</a:t>
                      </a:r>
                      <a:r>
                        <a:rPr lang="en-US" sz="1000" b="1" i="1" u="none"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and </a:t>
                      </a:r>
                      <a:r>
                        <a:rPr lang="en-US" sz="1000" b="1" i="1" u="sng" dirty="0" smtClean="0">
                          <a:solidFill>
                            <a:srgbClr val="000000"/>
                          </a:solidFill>
                          <a:effectLst/>
                          <a:latin typeface="+mn-lt"/>
                          <a:ea typeface="Times New Roman"/>
                          <a:cs typeface="Times New Roman"/>
                        </a:rPr>
                        <a:t>Science Fair</a:t>
                      </a:r>
                      <a:r>
                        <a:rPr lang="en-US" sz="1000" b="1" i="1" u="none"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alike in explaining the role of atoms in matter? RL.5.9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37745">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In the text,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Science Fair</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how does the author show Avery knows matter is everywhere? Give examples from the text.  </a:t>
                      </a:r>
                      <a:r>
                        <a:rPr kumimoji="0" lang="en-US" sz="1000" b="0" i="0" u="none" strike="noStrike" kern="1200" cap="none" spc="0" normalizeH="0" baseline="0" noProof="0" dirty="0" smtClean="0">
                          <a:ln>
                            <a:noFill/>
                          </a:ln>
                          <a:solidFill>
                            <a:srgbClr val="000000"/>
                          </a:solidFill>
                          <a:effectLst/>
                          <a:uLnTx/>
                          <a:uFillTx/>
                          <a:latin typeface="+mn-lt"/>
                          <a:ea typeface="Times New Roman"/>
                          <a:cs typeface="Times New Roman"/>
                        </a:rPr>
                        <a:t>RL.5.6</a:t>
                      </a:r>
                    </a:p>
                  </a:txBody>
                  <a:tcPr marL="97155" marR="97155" marT="47897" marB="47897" anchor="ctr">
                    <a:solidFill>
                      <a:schemeClr val="bg1"/>
                    </a:solidFill>
                  </a:tcPr>
                </a:tc>
                <a:tc hMerge="1">
                  <a:txBody>
                    <a:bodyPr/>
                    <a:lstStyle/>
                    <a:p>
                      <a:endParaRPr lang="en-US"/>
                    </a:p>
                  </a:txBody>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n-US" sz="1000" b="0" dirty="0" smtClean="0"/>
                        <a:t>How could Avery have used information found in </a:t>
                      </a:r>
                      <a:r>
                        <a:rPr lang="en-US" sz="1000" b="1" i="1" u="sng" dirty="0" smtClean="0"/>
                        <a:t>Matter is Everywhere</a:t>
                      </a:r>
                      <a:r>
                        <a:rPr lang="en-US" sz="1000" b="1" i="1" u="none" dirty="0" smtClean="0"/>
                        <a:t> </a:t>
                      </a:r>
                      <a:r>
                        <a:rPr lang="en-US" sz="1000" b="0" dirty="0" smtClean="0"/>
                        <a:t>but  not found in </a:t>
                      </a:r>
                      <a:r>
                        <a:rPr lang="en-US" sz="1000" b="1" i="1" u="sng" dirty="0" smtClean="0"/>
                        <a:t>Science Fair</a:t>
                      </a:r>
                      <a:r>
                        <a:rPr lang="en-US" sz="1000" b="1" i="1" u="none" dirty="0" smtClean="0"/>
                        <a:t> </a:t>
                      </a:r>
                      <a:r>
                        <a:rPr lang="en-US" sz="1000" b="0" dirty="0" smtClean="0"/>
                        <a:t>as part of the display for her project? </a:t>
                      </a:r>
                      <a:endParaRPr lang="en-US" sz="1000" b="0" baseline="0" dirty="0" smtClean="0"/>
                    </a:p>
                    <a:p>
                      <a:pPr marL="0" marR="0" indent="0" algn="l" defTabSz="1018809" rtl="0" eaLnBrk="1" fontAlgn="auto" latinLnBrk="0" hangingPunct="1">
                        <a:lnSpc>
                          <a:spcPct val="115000"/>
                        </a:lnSpc>
                        <a:spcBef>
                          <a:spcPts val="0"/>
                        </a:spcBef>
                        <a:spcAft>
                          <a:spcPts val="0"/>
                        </a:spcAft>
                        <a:buClrTx/>
                        <a:buSzTx/>
                        <a:buFontTx/>
                        <a:buNone/>
                        <a:tabLst/>
                        <a:defRPr/>
                      </a:pPr>
                      <a:r>
                        <a:rPr lang="en-US" sz="1000" b="0" baseline="0" dirty="0" smtClean="0">
                          <a:solidFill>
                            <a:srgbClr val="000000"/>
                          </a:solidFill>
                          <a:effectLst/>
                          <a:latin typeface="+mn-lt"/>
                          <a:ea typeface="Times New Roman"/>
                          <a:cs typeface="Times New Roman"/>
                        </a:rPr>
                        <a:t>RL.5.9</a:t>
                      </a:r>
                      <a:endParaRPr lang="en-US" sz="1000" b="0" dirty="0" smtClean="0">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15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algn="ctr">
                        <a:lnSpc>
                          <a:spcPct val="115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218198"/>
            <a:ext cx="6554046" cy="466633"/>
          </a:xfrm>
          <a:prstGeom prst="rect">
            <a:avLst/>
          </a:prstGeom>
          <a:noFill/>
        </p:spPr>
        <p:txBody>
          <a:bodyPr wrap="square" lIns="96359" tIns="48180" rIns="96359" bIns="48180" rtlCol="0">
            <a:spAutoFit/>
          </a:bodyPr>
          <a:lstStyle/>
          <a:p>
            <a:r>
              <a:rPr lang="en-US" sz="1200" b="1" dirty="0"/>
              <a:t>Student Scoring </a:t>
            </a:r>
            <a:r>
              <a:rPr lang="en-US" sz="1200" dirty="0"/>
              <a:t>Color the box green if your answer was correct. Color the box red if your answer was not correct.</a:t>
            </a:r>
          </a:p>
        </p:txBody>
      </p:sp>
      <p:sp>
        <p:nvSpPr>
          <p:cNvPr id="6" name="Curved Down Arrow 5"/>
          <p:cNvSpPr/>
          <p:nvPr/>
        </p:nvSpPr>
        <p:spPr>
          <a:xfrm rot="436208">
            <a:off x="6072742" y="4388042"/>
            <a:ext cx="870495" cy="291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116386" y="733067"/>
            <a:ext cx="852958" cy="3075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nvPr>
        </p:nvGraphicFramePr>
        <p:xfrm>
          <a:off x="506505" y="7558604"/>
          <a:ext cx="6580095" cy="1966396"/>
        </p:xfrm>
        <a:graphic>
          <a:graphicData uri="http://schemas.openxmlformats.org/drawingml/2006/table">
            <a:tbl>
              <a:tblPr firstRow="1" bandRow="1">
                <a:tableStyleId>{5940675A-B579-460E-94D1-54222C63F5DA}</a:tableStyleId>
              </a:tblPr>
              <a:tblGrid>
                <a:gridCol w="560295"/>
                <a:gridCol w="4011704"/>
                <a:gridCol w="579470"/>
                <a:gridCol w="563531"/>
                <a:gridCol w="865095"/>
              </a:tblGrid>
              <a:tr h="0">
                <a:tc gridSpan="5">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Add relevant evidence from the chart below, </a:t>
                      </a:r>
                      <a:r>
                        <a:rPr kumimoji="0" lang="en-US" sz="1100" b="1" i="1" u="sng" strike="noStrike" kern="1200" cap="none" spc="0" normalizeH="0" baseline="0" noProof="0" dirty="0" smtClean="0">
                          <a:ln>
                            <a:noFill/>
                          </a:ln>
                          <a:solidFill>
                            <a:prstClr val="black"/>
                          </a:solidFill>
                          <a:effectLst/>
                          <a:uLnTx/>
                          <a:uFillTx/>
                          <a:latin typeface="+mn-lt"/>
                          <a:ea typeface="+mn-ea"/>
                          <a:cs typeface="+mn-cs"/>
                        </a:rPr>
                        <a:t>Facts About Matter</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that would support the student’s opinion at the end of paragraph 2.  Cite any sources you use.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W.5.1c</a:t>
                      </a:r>
                      <a:endParaRPr lang="en-US" sz="1000" b="0" i="0" u="sng" dirty="0" smtClean="0">
                        <a:solidFill>
                          <a:schemeClr val="tx1"/>
                        </a:solidFill>
                        <a:effectLst/>
                        <a:latin typeface="+mn-lt"/>
                      </a:endParaRP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Which two sentences would best follow the underlined sentence?  W.5.1b</a:t>
                      </a:r>
                      <a:endParaRPr kumimoji="0" lang="en-US" sz="1100" b="0" i="0" u="none" strike="noStrike" kern="1200" cap="none" spc="0" normalizeH="0" baseline="0" noProof="0" dirty="0">
                        <a:ln>
                          <a:noFill/>
                        </a:ln>
                        <a:solidFill>
                          <a:prstClr val="black"/>
                        </a:solidFill>
                        <a:effectLst/>
                        <a:uLnTx/>
                        <a:uFillTx/>
                        <a:latin typeface="+mn-lt"/>
                        <a:ea typeface="+mn-ea"/>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endParaRPr lang="en-US" sz="1200" dirty="0"/>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Choose the best words or phrases to replace the underlined words to make the writer’s meaning more clear. L.5.2d</a:t>
                      </a:r>
                    </a:p>
                  </a:txBody>
                  <a:tcPr marL="97155" marR="97155" marT="47897" marB="47897"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endParaRPr lang="en-US" sz="1200" dirty="0"/>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Choose the correct way to edit the underlined word. L.5.1d</a:t>
                      </a:r>
                      <a:endParaRPr kumimoji="0" lang="en-US" sz="1000" b="1" i="0" u="none" strike="noStrike" kern="1200" cap="none" spc="0" normalizeH="0" baseline="0" noProof="0" dirty="0" smtClean="0">
                        <a:ln>
                          <a:noFill/>
                        </a:ln>
                        <a:solidFill>
                          <a:srgbClr val="FF0000"/>
                        </a:solidFill>
                        <a:effectLst/>
                        <a:uLnTx/>
                        <a:uFillTx/>
                        <a:latin typeface="+mn-lt"/>
                        <a:ea typeface="+mn-ea"/>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endParaRPr lang="en-US" sz="1200" dirty="0"/>
                    </a:p>
                  </a:txBody>
                  <a:tcPr marL="97155" marR="97155" marT="47897" marB="47897" anchor="ctr">
                    <a:solidFill>
                      <a:schemeClr val="bg1"/>
                    </a:solidFill>
                  </a:tcPr>
                </a:tc>
              </a:tr>
            </a:tbl>
          </a:graphicData>
        </a:graphic>
      </p:graphicFrame>
    </p:spTree>
    <p:extLst>
      <p:ext uri="{BB962C8B-B14F-4D97-AF65-F5344CB8AC3E}">
        <p14:creationId xmlns:p14="http://schemas.microsoft.com/office/powerpoint/2010/main" val="543678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5310" y="635755"/>
            <a:ext cx="6733540" cy="4493538"/>
          </a:xfrm>
          <a:prstGeom prst="rect">
            <a:avLst/>
          </a:prstGeom>
        </p:spPr>
        <p:txBody>
          <a:bodyPr wrap="square">
            <a:spAutoFit/>
          </a:bodyPr>
          <a:lstStyle/>
          <a:p>
            <a:pPr lvl="0"/>
            <a:endParaRPr lang="en-US" sz="2200" b="1" dirty="0" smtClean="0">
              <a:solidFill>
                <a:schemeClr val="dk1"/>
              </a:solidFill>
              <a:latin typeface="Calibri"/>
              <a:ea typeface="Calibri"/>
              <a:cs typeface="Calibri"/>
              <a:sym typeface="Calibri"/>
            </a:endParaRPr>
          </a:p>
          <a:p>
            <a:pPr lvl="0"/>
            <a:endParaRPr lang="en-US" sz="2200" b="1" dirty="0">
              <a:solidFill>
                <a:schemeClr val="dk1"/>
              </a:solidFill>
              <a:latin typeface="Calibri"/>
              <a:ea typeface="Calibri"/>
              <a:cs typeface="Calibri"/>
              <a:sym typeface="Calibri"/>
            </a:endParaRPr>
          </a:p>
          <a:p>
            <a:pPr lvl="0"/>
            <a:r>
              <a:rPr lang="en-US" sz="2200" b="1" dirty="0" smtClean="0">
                <a:solidFill>
                  <a:schemeClr val="dk1"/>
                </a:solidFill>
                <a:latin typeface="Calibri"/>
                <a:ea typeface="Calibri"/>
                <a:cs typeface="Calibri"/>
                <a:sym typeface="Calibri"/>
              </a:rPr>
              <a:t>Facilitator </a:t>
            </a:r>
            <a:r>
              <a:rPr lang="en-US" sz="2200" b="1" dirty="0">
                <a:solidFill>
                  <a:schemeClr val="dk1"/>
                </a:solidFill>
                <a:latin typeface="Calibri"/>
                <a:ea typeface="Calibri"/>
                <a:cs typeface="Calibri"/>
                <a:sym typeface="Calibri"/>
              </a:rPr>
              <a:t>says</a:t>
            </a:r>
            <a:r>
              <a:rPr lang="en-US" sz="2200" i="1" dirty="0">
                <a:solidFill>
                  <a:schemeClr val="dk1"/>
                </a:solidFill>
                <a:latin typeface="Calibri"/>
                <a:ea typeface="Calibri"/>
                <a:cs typeface="Calibri"/>
                <a:sym typeface="Calibri"/>
              </a:rPr>
              <a:t>: </a:t>
            </a:r>
          </a:p>
          <a:p>
            <a:pPr lvl="0"/>
            <a:r>
              <a:rPr lang="en-US" sz="2200" i="1" dirty="0">
                <a:solidFill>
                  <a:schemeClr val="dk1"/>
                </a:solidFill>
                <a:latin typeface="Calibri"/>
                <a:ea typeface="Calibri"/>
                <a:cs typeface="Calibri"/>
                <a:sym typeface="Calibri"/>
              </a:rPr>
              <a:t>Now hopefully you know a little bit more about matter and its 3 main states.  In your performance task, you will be learning about Avery’s decision for a science fair project and other scientific information about matter.  The work you did today should help prepare you for the research and writing you will be doing in the performance task.  </a:t>
            </a:r>
          </a:p>
          <a:p>
            <a:pPr lvl="0"/>
            <a:endParaRPr lang="en-US" sz="2200" b="1" dirty="0">
              <a:solidFill>
                <a:schemeClr val="dk1"/>
              </a:solidFill>
              <a:latin typeface="Calibri"/>
              <a:ea typeface="Calibri"/>
              <a:cs typeface="Calibri"/>
              <a:sym typeface="Calibri"/>
            </a:endParaRPr>
          </a:p>
          <a:p>
            <a:pPr lvl="0">
              <a:buSzPct val="25000"/>
            </a:pPr>
            <a:r>
              <a:rPr lang="en-US" sz="2200" b="1" dirty="0">
                <a:solidFill>
                  <a:schemeClr val="dk1"/>
                </a:solidFill>
                <a:latin typeface="Calibri"/>
                <a:ea typeface="Calibri"/>
                <a:cs typeface="Calibri"/>
                <a:sym typeface="Calibri"/>
              </a:rPr>
              <a:t>Note: Facilitator should collect student notes from this activity.</a:t>
            </a:r>
          </a:p>
        </p:txBody>
      </p:sp>
    </p:spTree>
    <p:extLst>
      <p:ext uri="{BB962C8B-B14F-4D97-AF65-F5344CB8AC3E}">
        <p14:creationId xmlns:p14="http://schemas.microsoft.com/office/powerpoint/2010/main" val="3329558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p:nvPr/>
        </p:nvSpPr>
        <p:spPr>
          <a:xfrm>
            <a:off x="1874520" y="301966"/>
            <a:ext cx="3771900" cy="406265"/>
          </a:xfrm>
          <a:prstGeom prst="rect">
            <a:avLst/>
          </a:prstGeom>
          <a:noFill/>
          <a:ln>
            <a:noFill/>
          </a:ln>
        </p:spPr>
        <p:txBody>
          <a:bodyPr lIns="100568" tIns="50270" rIns="100568" bIns="50270" anchor="t" anchorCtr="0">
            <a:noAutofit/>
          </a:bodyPr>
          <a:lstStyle/>
          <a:p>
            <a:pPr algn="ctr">
              <a:buSzPct val="25000"/>
            </a:pPr>
            <a:r>
              <a:rPr lang="en-US" sz="1980" dirty="0">
                <a:solidFill>
                  <a:schemeClr val="dk1"/>
                </a:solidFill>
                <a:latin typeface="Calibri"/>
                <a:ea typeface="Calibri"/>
                <a:cs typeface="Calibri"/>
                <a:sym typeface="Calibri"/>
              </a:rPr>
              <a:t>A</a:t>
            </a:r>
            <a:r>
              <a:rPr lang="en-US" sz="1980" dirty="0" smtClean="0">
                <a:solidFill>
                  <a:schemeClr val="dk1"/>
                </a:solidFill>
                <a:latin typeface="Calibri"/>
                <a:ea typeface="Calibri"/>
                <a:cs typeface="Calibri"/>
                <a:sym typeface="Calibri"/>
              </a:rPr>
              <a:t>ncillary </a:t>
            </a:r>
            <a:r>
              <a:rPr lang="en-US" sz="1980" dirty="0">
                <a:solidFill>
                  <a:schemeClr val="dk1"/>
                </a:solidFill>
                <a:latin typeface="Calibri"/>
                <a:ea typeface="Calibri"/>
                <a:cs typeface="Calibri"/>
                <a:sym typeface="Calibri"/>
              </a:rPr>
              <a:t>M</a:t>
            </a:r>
            <a:r>
              <a:rPr lang="en-US" sz="1980" dirty="0" smtClean="0">
                <a:solidFill>
                  <a:schemeClr val="dk1"/>
                </a:solidFill>
                <a:latin typeface="Calibri"/>
                <a:ea typeface="Calibri"/>
                <a:cs typeface="Calibri"/>
                <a:sym typeface="Calibri"/>
              </a:rPr>
              <a:t>aterials</a:t>
            </a:r>
            <a:endParaRPr lang="en-US" sz="1980" dirty="0">
              <a:solidFill>
                <a:schemeClr val="dk1"/>
              </a:solidFill>
              <a:latin typeface="Calibri"/>
              <a:ea typeface="Calibri"/>
              <a:cs typeface="Calibri"/>
              <a:sym typeface="Calibri"/>
            </a:endParaRPr>
          </a:p>
        </p:txBody>
      </p:sp>
      <p:pic>
        <p:nvPicPr>
          <p:cNvPr id="2" name="Picture 1"/>
          <p:cNvPicPr>
            <a:picLocks noChangeAspect="1"/>
          </p:cNvPicPr>
          <p:nvPr/>
        </p:nvPicPr>
        <p:blipFill rotWithShape="1">
          <a:blip r:embed="rId3"/>
          <a:srcRect l="36083" t="21506" r="21833" b="20267"/>
          <a:stretch/>
        </p:blipFill>
        <p:spPr>
          <a:xfrm>
            <a:off x="1022350" y="963930"/>
            <a:ext cx="5760211" cy="428879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18267319"/>
              </p:ext>
            </p:extLst>
          </p:nvPr>
        </p:nvGraphicFramePr>
        <p:xfrm>
          <a:off x="1373885" y="5909310"/>
          <a:ext cx="5057140" cy="2076932"/>
        </p:xfrm>
        <a:graphic>
          <a:graphicData uri="http://schemas.openxmlformats.org/drawingml/2006/table">
            <a:tbl>
              <a:tblPr firstRow="1" bandRow="1"/>
              <a:tblGrid>
                <a:gridCol w="1011428"/>
                <a:gridCol w="1011428"/>
                <a:gridCol w="1011428"/>
                <a:gridCol w="1011428"/>
                <a:gridCol w="1011428"/>
              </a:tblGrid>
              <a:tr h="771144">
                <a:tc>
                  <a:txBody>
                    <a:bodyPr/>
                    <a:lstStyle/>
                    <a:p>
                      <a:pPr algn="ctr"/>
                      <a:r>
                        <a:rPr lang="en-US" sz="2200" dirty="0" smtClean="0"/>
                        <a:t>Team 1</a:t>
                      </a:r>
                      <a:endParaRPr lang="en-US" sz="2200" dirty="0"/>
                    </a:p>
                  </a:txBody>
                  <a:tcPr marL="100584" marR="100584" marT="50292" marB="50292"/>
                </a:tc>
                <a:tc>
                  <a:txBody>
                    <a:bodyPr/>
                    <a:lstStyle/>
                    <a:p>
                      <a:pPr algn="ctr"/>
                      <a:r>
                        <a:rPr lang="en-US" sz="2200" dirty="0" smtClean="0"/>
                        <a:t>Team 2</a:t>
                      </a:r>
                      <a:endParaRPr lang="en-US" sz="2200" dirty="0"/>
                    </a:p>
                  </a:txBody>
                  <a:tcPr marL="100584" marR="100584" marT="50292" marB="50292"/>
                </a:tc>
                <a:tc>
                  <a:txBody>
                    <a:bodyPr/>
                    <a:lstStyle/>
                    <a:p>
                      <a:pPr algn="ctr"/>
                      <a:r>
                        <a:rPr lang="en-US" sz="2200" dirty="0" smtClean="0"/>
                        <a:t>Team 3</a:t>
                      </a:r>
                      <a:endParaRPr lang="en-US" sz="2200" dirty="0"/>
                    </a:p>
                  </a:txBody>
                  <a:tcPr marL="100584" marR="100584" marT="50292" marB="50292"/>
                </a:tc>
                <a:tc>
                  <a:txBody>
                    <a:bodyPr/>
                    <a:lstStyle/>
                    <a:p>
                      <a:pPr algn="ctr"/>
                      <a:r>
                        <a:rPr lang="en-US" sz="2200" dirty="0" smtClean="0"/>
                        <a:t>Team 4</a:t>
                      </a:r>
                      <a:endParaRPr lang="en-US" sz="2200" dirty="0"/>
                    </a:p>
                  </a:txBody>
                  <a:tcPr marL="100584" marR="100584" marT="50292" marB="50292"/>
                </a:tc>
                <a:tc>
                  <a:txBody>
                    <a:bodyPr/>
                    <a:lstStyle/>
                    <a:p>
                      <a:pPr algn="ctr"/>
                      <a:r>
                        <a:rPr lang="en-US" sz="2200" dirty="0" smtClean="0"/>
                        <a:t>Team 5</a:t>
                      </a:r>
                      <a:endParaRPr lang="en-US" sz="2200" dirty="0"/>
                    </a:p>
                  </a:txBody>
                  <a:tcPr marL="100584" marR="100584" marT="50292" marB="50292"/>
                </a:tc>
              </a:tr>
              <a:tr h="1305788">
                <a:tc>
                  <a:txBody>
                    <a:bodyPr/>
                    <a:lstStyle/>
                    <a:p>
                      <a:pPr algn="ctr"/>
                      <a:r>
                        <a:rPr lang="en-US" sz="2200" dirty="0" smtClean="0"/>
                        <a:t>Points</a:t>
                      </a:r>
                      <a:endParaRPr lang="en-US" sz="2200" dirty="0"/>
                    </a:p>
                  </a:txBody>
                  <a:tcPr marL="100584" marR="100584" marT="50292" marB="50292"/>
                </a:tc>
                <a:tc>
                  <a:txBody>
                    <a:bodyPr/>
                    <a:lstStyle/>
                    <a:p>
                      <a:pPr algn="ctr"/>
                      <a:r>
                        <a:rPr lang="en-US" sz="2200" dirty="0" smtClean="0"/>
                        <a:t>Points</a:t>
                      </a:r>
                      <a:endParaRPr lang="en-US" sz="2200" dirty="0"/>
                    </a:p>
                  </a:txBody>
                  <a:tcPr marL="100584" marR="100584" marT="50292" marB="50292"/>
                </a:tc>
                <a:tc>
                  <a:txBody>
                    <a:bodyPr/>
                    <a:lstStyle/>
                    <a:p>
                      <a:pPr algn="ctr"/>
                      <a:r>
                        <a:rPr lang="en-US" sz="2200" dirty="0" smtClean="0"/>
                        <a:t>Points</a:t>
                      </a:r>
                      <a:endParaRPr lang="en-US" sz="2200" dirty="0"/>
                    </a:p>
                  </a:txBody>
                  <a:tcPr marL="100584" marR="100584" marT="50292" marB="50292"/>
                </a:tc>
                <a:tc>
                  <a:txBody>
                    <a:bodyPr/>
                    <a:lstStyle/>
                    <a:p>
                      <a:pPr algn="ctr"/>
                      <a:r>
                        <a:rPr lang="en-US" sz="2200" dirty="0" smtClean="0"/>
                        <a:t>Points</a:t>
                      </a:r>
                      <a:endParaRPr lang="en-US" sz="2200" dirty="0"/>
                    </a:p>
                  </a:txBody>
                  <a:tcPr marL="100584" marR="100584" marT="50292" marB="50292"/>
                </a:tc>
                <a:tc>
                  <a:txBody>
                    <a:bodyPr/>
                    <a:lstStyle/>
                    <a:p>
                      <a:pPr algn="ctr"/>
                      <a:r>
                        <a:rPr lang="en-US" sz="2200" dirty="0" smtClean="0"/>
                        <a:t>Points</a:t>
                      </a:r>
                      <a:endParaRPr lang="en-US" sz="2200" dirty="0"/>
                    </a:p>
                  </a:txBody>
                  <a:tcPr marL="100584" marR="100584" marT="50292" marB="50292"/>
                </a:tc>
              </a:tr>
            </a:tbl>
          </a:graphicData>
        </a:graphic>
      </p:graphicFrame>
    </p:spTree>
    <p:extLst>
      <p:ext uri="{BB962C8B-B14F-4D97-AF65-F5344CB8AC3E}">
        <p14:creationId xmlns:p14="http://schemas.microsoft.com/office/powerpoint/2010/main" val="2094133255"/>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478972"/>
            <a:ext cx="6816633" cy="1734060"/>
          </a:xfrm>
          <a:prstGeom prst="rect">
            <a:avLst/>
          </a:prstGeom>
          <a:noFill/>
        </p:spPr>
        <p:txBody>
          <a:bodyPr wrap="square" lIns="101848" tIns="50925" rIns="101848" bIns="50925" rtlCol="0">
            <a:spAutoFit/>
          </a:bodyPr>
          <a:lstStyle/>
          <a:p>
            <a:r>
              <a:rPr lang="en-US" sz="1800" b="1" u="sng" dirty="0">
                <a:solidFill>
                  <a:prstClr val="black"/>
                </a:solidFill>
              </a:rPr>
              <a:t>Directions</a:t>
            </a:r>
            <a:endParaRPr lang="en-US" sz="1600" dirty="0">
              <a:solidFill>
                <a:prstClr val="black"/>
              </a:solidFill>
            </a:endParaRPr>
          </a:p>
          <a:p>
            <a:r>
              <a:rPr lang="en-US" sz="1100" dirty="0">
                <a:solidFill>
                  <a:prstClr val="black"/>
                </a:solidFill>
              </a:rPr>
              <a:t>The HSD Elementary assessments are neither scripted nor timed assessments.   They are a tool to inform instructional decision making. It is not the intent of these assessments to have students “guess and check” answers for the sake of finishing an assessment.</a:t>
            </a:r>
          </a:p>
          <a:p>
            <a:endParaRPr lang="en-US" sz="1100" dirty="0">
              <a:solidFill>
                <a:prstClr val="black"/>
              </a:solidFill>
            </a:endParaRPr>
          </a:p>
          <a:p>
            <a:r>
              <a:rPr lang="en-US" sz="1100" dirty="0">
                <a:solidFill>
                  <a:prstClr val="black"/>
                </a:solidFill>
              </a:rPr>
              <a:t>All students should “move toward” taking the assessments independently but many will need scaffolding strategies. If students </a:t>
            </a:r>
            <a:r>
              <a:rPr lang="en-US" sz="1100" b="1" dirty="0">
                <a:solidFill>
                  <a:prstClr val="black"/>
                </a:solidFill>
              </a:rPr>
              <a:t>are not </a:t>
            </a:r>
            <a:r>
              <a:rPr lang="en-US" sz="1100" dirty="0">
                <a:solidFill>
                  <a:prstClr val="black"/>
                </a:solidFill>
              </a:rPr>
              <a:t>reading at grade level and can’t read the text, </a:t>
            </a:r>
            <a:r>
              <a:rPr lang="en-US" sz="1100" b="1" dirty="0">
                <a:solidFill>
                  <a:prstClr val="black"/>
                </a:solidFill>
              </a:rPr>
              <a:t>please read the stories </a:t>
            </a:r>
            <a:r>
              <a:rPr lang="en-US" sz="1100" dirty="0">
                <a:solidFill>
                  <a:prstClr val="black"/>
                </a:solidFill>
              </a:rPr>
              <a:t>to the students and ask the questions.  Allow students to read the parts of the text that they can. Please note the level of  differentiation a student needed.</a:t>
            </a:r>
          </a:p>
        </p:txBody>
      </p:sp>
      <p:sp>
        <p:nvSpPr>
          <p:cNvPr id="6" name="Rectangle 5"/>
          <p:cNvSpPr/>
          <p:nvPr/>
        </p:nvSpPr>
        <p:spPr>
          <a:xfrm>
            <a:off x="5081435" y="20652"/>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prstClr val="black"/>
                </a:solidFill>
              </a:rPr>
              <a:t>Order at HSD Print Shop…</a:t>
            </a:r>
          </a:p>
          <a:p>
            <a:r>
              <a:rPr lang="en-US" sz="900" dirty="0">
                <a:solidFill>
                  <a:prstClr val="black"/>
                </a:solidFill>
                <a:hlinkClick r:id="rId2"/>
              </a:rPr>
              <a:t>http://www.hsd.k12.or.us/Departments/PrintShop/WebSubmissionForms.aspx</a:t>
            </a:r>
            <a:endParaRPr lang="en-US" sz="900" dirty="0">
              <a:solidFill>
                <a:prstClr val="black"/>
              </a:solidFill>
            </a:endParaRPr>
          </a:p>
          <a:p>
            <a:endParaRPr lang="en-US" sz="900" dirty="0">
              <a:solidFill>
                <a:prstClr val="black"/>
              </a:solidFill>
            </a:endParaRPr>
          </a:p>
        </p:txBody>
      </p:sp>
      <p:sp>
        <p:nvSpPr>
          <p:cNvPr id="2" name="Rectangle 1"/>
          <p:cNvSpPr/>
          <p:nvPr/>
        </p:nvSpPr>
        <p:spPr>
          <a:xfrm>
            <a:off x="490584" y="1995714"/>
            <a:ext cx="6883400" cy="646331"/>
          </a:xfrm>
          <a:prstGeom prst="rect">
            <a:avLst/>
          </a:prstGeom>
        </p:spPr>
        <p:txBody>
          <a:bodyPr wrap="square" lIns="91433" tIns="45717" rIns="91433" bIns="45717">
            <a:spAutoFit/>
          </a:bodyPr>
          <a:lstStyle/>
          <a:p>
            <a:pPr algn="ctr"/>
            <a:r>
              <a:rPr lang="en-US" sz="1400" b="1" dirty="0">
                <a:solidFill>
                  <a:prstClr val="black"/>
                </a:solidFill>
              </a:rPr>
              <a:t>About this Assessment</a:t>
            </a:r>
          </a:p>
          <a:p>
            <a:endParaRPr lang="en-US" sz="1100" b="1" dirty="0">
              <a:solidFill>
                <a:prstClr val="black"/>
              </a:solidFill>
            </a:endParaRPr>
          </a:p>
          <a:p>
            <a:r>
              <a:rPr lang="en-US" sz="1100" b="1" dirty="0">
                <a:solidFill>
                  <a:prstClr val="black"/>
                </a:solidFill>
              </a:rPr>
              <a:t>This assessment includes:  </a:t>
            </a:r>
            <a:r>
              <a:rPr lang="en-US" sz="1100" dirty="0">
                <a:solidFill>
                  <a:prstClr val="black"/>
                </a:solidFill>
              </a:rPr>
              <a:t>Selected-Response, Constructed-Response, and a Performance Task.</a:t>
            </a:r>
          </a:p>
        </p:txBody>
      </p:sp>
      <p:graphicFrame>
        <p:nvGraphicFramePr>
          <p:cNvPr id="3" name="Table 2"/>
          <p:cNvGraphicFramePr>
            <a:graphicFrameLocks noGrp="1"/>
          </p:cNvGraphicFramePr>
          <p:nvPr>
            <p:extLst/>
          </p:nvPr>
        </p:nvGraphicFramePr>
        <p:xfrm>
          <a:off x="543228" y="2711993"/>
          <a:ext cx="6467174" cy="1301206"/>
        </p:xfrm>
        <a:graphic>
          <a:graphicData uri="http://schemas.openxmlformats.org/drawingml/2006/table">
            <a:tbl>
              <a:tblPr firstRow="1" bandRow="1">
                <a:tableStyleId>{5940675A-B579-460E-94D1-54222C63F5DA}</a:tableStyleId>
              </a:tblPr>
              <a:tblGrid>
                <a:gridCol w="1818973"/>
                <a:gridCol w="2819399"/>
                <a:gridCol w="1828802"/>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3"/>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2-3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2-3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2-3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nvPr>
        </p:nvGraphicFramePr>
        <p:xfrm>
          <a:off x="634277" y="4151086"/>
          <a:ext cx="6596016" cy="4907280"/>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4</a:t>
                      </a:r>
                      <a:r>
                        <a:rPr lang="en-US" sz="1400" b="1" baseline="0" dirty="0" smtClean="0"/>
                        <a:t> </a:t>
                      </a:r>
                      <a:r>
                        <a:rPr lang="en-US" sz="1400" b="1" dirty="0" smtClean="0"/>
                        <a:t>Performance Task</a:t>
                      </a:r>
                    </a:p>
                    <a:p>
                      <a:pPr algn="ctr"/>
                      <a:r>
                        <a:rPr lang="en-US" sz="1000" b="1" baseline="0" dirty="0" smtClean="0">
                          <a:solidFill>
                            <a:srgbClr val="C00000"/>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rgbClr val="002060"/>
                          </a:solidFill>
                          <a:effectLst>
                            <a:outerShdw blurRad="38100" dist="38100" dir="2700000" algn="tl">
                              <a:srgbClr val="000000">
                                <a:alpha val="43137"/>
                              </a:srgbClr>
                            </a:outerShdw>
                          </a:effectLst>
                        </a:rPr>
                        <a:t>2 days</a:t>
                      </a:r>
                      <a:r>
                        <a:rPr lang="en-US" sz="900" b="1" u="none" baseline="0" dirty="0" smtClean="0">
                          <a:solidFill>
                            <a:srgbClr val="002060"/>
                          </a:solidFill>
                          <a:effectLst>
                            <a:outerShdw blurRad="38100" dist="38100" dir="2700000" algn="tl">
                              <a:srgbClr val="000000">
                                <a:alpha val="43137"/>
                              </a:srgbClr>
                            </a:outerShdw>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rgbClr val="C00000"/>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rgbClr val="C00000"/>
                          </a:solidFill>
                          <a:effectLst>
                            <a:outerShdw blurRad="38100" dist="38100" dir="2700000" algn="tl">
                              <a:srgbClr val="000000">
                                <a:alpha val="43137"/>
                              </a:srgbClr>
                            </a:outerShdw>
                          </a:effectLst>
                        </a:rPr>
                        <a:t>A 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a:t>
                      </a:r>
                      <a:r>
                        <a:rPr lang="en-US" sz="900" b="1" u="sng" dirty="0" smtClean="0">
                          <a:effectLst>
                            <a:outerShdw blurRad="38100" dist="38100" dir="2700000" algn="tl">
                              <a:srgbClr val="000000">
                                <a:alpha val="43137"/>
                              </a:srgbClr>
                            </a:outerShdw>
                          </a:effectLst>
                        </a:rPr>
                        <a:t>before</a:t>
                      </a:r>
                      <a:r>
                        <a:rPr lang="en-US" sz="900" dirty="0" smtClean="0"/>
                        <a:t>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questions </a:t>
                      </a:r>
                      <a:r>
                        <a:rPr lang="en-US" sz="900" b="1" u="sng" dirty="0" smtClean="0">
                          <a:solidFill>
                            <a:srgbClr val="C00000"/>
                          </a:solidFill>
                        </a:rPr>
                        <a:t>are scored</a:t>
                      </a:r>
                      <a:r>
                        <a:rPr lang="en-US" sz="900" b="1" dirty="0" smtClean="0">
                          <a:solidFill>
                            <a:srgbClr val="C00000"/>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itchFamily="34" charset="0"/>
                        <a:buChar char="•"/>
                      </a:pPr>
                      <a:r>
                        <a:rPr lang="en-US" sz="1000" dirty="0" smtClean="0"/>
                        <a:t> Class</a:t>
                      </a:r>
                      <a:r>
                        <a:rPr lang="en-US" sz="1000" baseline="0" dirty="0" smtClean="0"/>
                        <a:t> Activity</a:t>
                      </a:r>
                      <a:endParaRPr lang="en-US" sz="1000" dirty="0" smtClean="0"/>
                    </a:p>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(W.5)</a:t>
                      </a:r>
                    </a:p>
                    <a:p>
                      <a:pPr>
                        <a:buFont typeface="Arial" pitchFamily="34" charset="0"/>
                        <a:buChar char="•"/>
                      </a:pPr>
                      <a:r>
                        <a:rPr lang="en-US" sz="1000" b="1" u="none" dirty="0" smtClean="0"/>
                        <a:t>     </a:t>
                      </a:r>
                      <a:r>
                        <a:rPr lang="en-US" sz="1000" b="1" u="sng" dirty="0" smtClean="0">
                          <a:solidFill>
                            <a:srgbClr val="C00000"/>
                          </a:solidFill>
                        </a:rPr>
                        <a:t>Writing a Full Composition or Speech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endParaRPr lang="en-US" sz="900" b="1" u="sng" baseline="0" dirty="0" smtClean="0">
                        <a:solidFill>
                          <a:srgbClr val="002060"/>
                        </a:solidFill>
                      </a:endParaRPr>
                    </a:p>
                    <a:p>
                      <a:pPr marL="171450" marR="0" lvl="0" indent="0" algn="l" defTabSz="1018809" rtl="0" eaLnBrk="1" fontAlgn="auto" latinLnBrk="0" hangingPunct="1">
                        <a:lnSpc>
                          <a:spcPct val="100000"/>
                        </a:lnSpc>
                        <a:spcBef>
                          <a:spcPts val="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Calibri"/>
                        </a:rPr>
                        <a:t>This protocol focuses on the key elements of </a:t>
                      </a:r>
                      <a:r>
                        <a:rPr kumimoji="0" lang="en-US" sz="900" b="1" i="0" u="none" strike="noStrike" kern="1200" cap="none" spc="0" normalizeH="0" baseline="0" noProof="0" dirty="0" smtClean="0">
                          <a:ln>
                            <a:noFill/>
                          </a:ln>
                          <a:solidFill>
                            <a:prstClr val="black"/>
                          </a:solidFill>
                          <a:effectLst/>
                          <a:uLnTx/>
                          <a:uFillTx/>
                          <a:latin typeface="+mn-lt"/>
                          <a:ea typeface="Calibri"/>
                          <a:cs typeface="Calibri"/>
                        </a:rPr>
                        <a:t>writing opinion pieces:</a:t>
                      </a:r>
                      <a:endParaRPr kumimoji="0" lang="en-US" sz="900" b="1" i="0" u="none" strike="noStrike" kern="1200" cap="none" spc="0" normalizeH="0" baseline="0" noProof="0" dirty="0" smtClean="0">
                        <a:ln>
                          <a:noFill/>
                        </a:ln>
                        <a:solidFill>
                          <a:prstClr val="black"/>
                        </a:solidFill>
                        <a:effectLst/>
                        <a:uLnTx/>
                        <a:uFillTx/>
                        <a:latin typeface="+mn-lt"/>
                        <a:ea typeface="Calibri"/>
                        <a:cs typeface="Times New Roman"/>
                      </a:endParaRP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Statement of Purpose/Focus: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900" b="1" i="0" u="none" strike="noStrike" kern="1200" cap="none" spc="0" normalizeH="0" baseline="0" noProof="0" dirty="0" smtClean="0">
                        <a:ln>
                          <a:noFill/>
                        </a:ln>
                        <a:solidFill>
                          <a:prstClr val="black"/>
                        </a:solidFill>
                        <a:effectLst/>
                        <a:uLnTx/>
                        <a:uFillTx/>
                        <a:latin typeface="+mn-lt"/>
                        <a:ea typeface="Calibri"/>
                        <a:cs typeface="Times New Roman"/>
                      </a:endParaRP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Organization: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your ideas flow logically from the introduction to conclusion?  Do you use effective transitions?</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Elaboration of Evidence: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provide evidence from sources about your opinions and elaborate with specific information?</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Language and Vocabulary: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express your ideas effectively?  Do you use precise language that is appropriate for your audience and purpose?</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Conventions: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use punctuation, capitalization and spelling correctly?</a:t>
                      </a: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solidFill>
                  <a:prstClr val="black"/>
                </a:solidFill>
              </a:rPr>
              <a:t>There are  NO Technology-enhanced Items/Tasks (TE) Note:  It is </a:t>
            </a:r>
            <a:r>
              <a:rPr lang="en-US" sz="900" b="1" i="1" u="sng" dirty="0">
                <a:solidFill>
                  <a:prstClr val="black"/>
                </a:solidFill>
              </a:rPr>
              <a:t>highly recommended</a:t>
            </a:r>
            <a:r>
              <a:rPr lang="en-US" sz="900" b="1" i="1" dirty="0">
                <a:solidFill>
                  <a:prstClr val="black"/>
                </a:solidFill>
              </a:rPr>
              <a:t> </a:t>
            </a:r>
            <a:r>
              <a:rPr lang="en-US" sz="900" b="1" dirty="0">
                <a:solidFill>
                  <a:prstClr val="black"/>
                </a:solidFill>
              </a:rPr>
              <a:t>that students have experiences with the following types of tasks from various on-line instructional practice sites, as they are not on the HSD Elementary Assessments: </a:t>
            </a:r>
            <a:r>
              <a:rPr lang="en-US" sz="900" i="1" dirty="0">
                <a:solidFill>
                  <a:prstClr val="black"/>
                </a:solidFill>
              </a:rPr>
              <a:t>reordering text, selecting and changing text, selecting text, and selecting from drop-down menu</a:t>
            </a:r>
          </a:p>
        </p:txBody>
      </p:sp>
    </p:spTree>
    <p:extLst>
      <p:ext uri="{BB962C8B-B14F-4D97-AF65-F5344CB8AC3E}">
        <p14:creationId xmlns:p14="http://schemas.microsoft.com/office/powerpoint/2010/main" val="1804600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885974"/>
            <a:ext cx="7426960" cy="9114245"/>
          </a:xfrm>
          <a:prstGeom prst="rect">
            <a:avLst/>
          </a:prstGeom>
          <a:solidFill>
            <a:schemeClr val="bg1"/>
          </a:solidFill>
          <a:ln>
            <a:solidFill>
              <a:schemeClr val="accent1"/>
            </a:solidFill>
          </a:ln>
        </p:spPr>
        <p:txBody>
          <a:bodyPr wrap="square" lIns="101881" tIns="50941" rIns="101881" bIns="50941" rtlCol="0">
            <a:spAutoFit/>
          </a:bodyPr>
          <a:lstStyle/>
          <a:p>
            <a:endParaRPr lang="en-US" sz="1400" b="1" u="sng" dirty="0"/>
          </a:p>
          <a:p>
            <a:r>
              <a:rPr lang="en-US" sz="1400" dirty="0"/>
              <a:t>What </a:t>
            </a:r>
            <a:r>
              <a:rPr lang="en-US" sz="1400" u="sng" dirty="0"/>
              <a:t>problems</a:t>
            </a:r>
            <a:r>
              <a:rPr lang="en-US" sz="1400" dirty="0"/>
              <a:t> or </a:t>
            </a:r>
            <a:r>
              <a:rPr lang="en-US" sz="1400" u="sng" dirty="0"/>
              <a:t>questions</a:t>
            </a:r>
            <a:r>
              <a:rPr lang="en-US" sz="1400" dirty="0"/>
              <a:t> does the author state about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a:t>
            </a:r>
            <a:r>
              <a:rPr lang="en-US" sz="1400" u="sng" dirty="0"/>
              <a:t>problem</a:t>
            </a:r>
            <a:r>
              <a:rPr lang="en-US" sz="1400" dirty="0"/>
              <a:t> or </a:t>
            </a:r>
            <a:r>
              <a:rPr lang="en-US" sz="1400" u="sng" dirty="0"/>
              <a:t>question</a:t>
            </a:r>
            <a:r>
              <a:rPr lang="en-US" sz="1400" dirty="0"/>
              <a:t> the author brings to the reader’s attention about the </a:t>
            </a:r>
            <a:r>
              <a:rPr lang="en-US" sz="1400" u="sng" dirty="0"/>
              <a:t>main topic</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a:t>
            </a:r>
          </a:p>
          <a:p>
            <a:endParaRPr lang="en-US" sz="1400" b="1" u="sng" dirty="0"/>
          </a:p>
          <a:p>
            <a:r>
              <a:rPr lang="en-US" sz="1400" dirty="0"/>
              <a:t>What </a:t>
            </a:r>
            <a:r>
              <a:rPr lang="en-US" sz="1400" u="sng" dirty="0"/>
              <a:t>key details</a:t>
            </a:r>
            <a:r>
              <a:rPr lang="en-US" sz="1400" dirty="0"/>
              <a:t>  from the passage </a:t>
            </a:r>
            <a:r>
              <a:rPr lang="en-US" sz="1400" b="1" i="1" dirty="0"/>
              <a:t>explain more </a:t>
            </a:r>
            <a:r>
              <a:rPr lang="en-US" sz="1400" dirty="0"/>
              <a:t>about the </a:t>
            </a:r>
            <a:r>
              <a:rPr lang="en-US" sz="1400" u="sng" dirty="0"/>
              <a:t>problem</a:t>
            </a:r>
            <a:r>
              <a:rPr lang="en-US" sz="1400" dirty="0"/>
              <a:t> or </a:t>
            </a:r>
            <a:r>
              <a:rPr lang="en-US" sz="1400" u="sng" dirty="0"/>
              <a:t>question</a:t>
            </a:r>
            <a:r>
              <a:rPr lang="en-US" sz="1400" dirty="0"/>
              <a:t>?  </a:t>
            </a:r>
          </a:p>
          <a:p>
            <a:r>
              <a:rPr lang="en-US" sz="1400" dirty="0"/>
              <a:t>Write two key details that provide an answer or a solution. Use </a:t>
            </a:r>
            <a:r>
              <a:rPr lang="en-US" sz="1400" u="sng" dirty="0"/>
              <a:t>Quotes</a:t>
            </a:r>
            <a:r>
              <a:rPr lang="en-US" sz="1400" dirty="0"/>
              <a:t> from the text when possible.</a:t>
            </a:r>
          </a:p>
          <a:p>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________________________________________________________________________</a:t>
            </a:r>
          </a:p>
          <a:p>
            <a:pPr marL="175935" indent="-175935">
              <a:buFont typeface="Arial" panose="020B0604020202020204" pitchFamily="34" charset="0"/>
              <a:buChar char="•"/>
            </a:pPr>
            <a:endParaRPr lang="en-US" sz="1400" dirty="0"/>
          </a:p>
          <a:p>
            <a:pPr marL="175935" indent="-175935"/>
            <a:r>
              <a:rPr lang="en-US" sz="1400" dirty="0"/>
              <a:t>      ________________________________________________________________________</a:t>
            </a:r>
          </a:p>
          <a:p>
            <a:pPr marL="175935" indent="-175935"/>
            <a:endParaRPr lang="en-US" sz="1400" dirty="0"/>
          </a:p>
          <a:p>
            <a:pPr marL="175935" indent="-175935"/>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_________________________________________________________________________</a:t>
            </a:r>
          </a:p>
          <a:p>
            <a:pPr marL="175935" indent="-175935"/>
            <a:endParaRPr lang="en-US" sz="1400" dirty="0"/>
          </a:p>
          <a:p>
            <a:pPr marL="175935" indent="-175935"/>
            <a:r>
              <a:rPr lang="en-US" sz="1400" dirty="0"/>
              <a:t>      _________________________________________________________________________</a:t>
            </a:r>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a:t>
            </a:r>
            <a:r>
              <a:rPr lang="en-US" sz="1400" u="sng" dirty="0"/>
              <a:t>contribution </a:t>
            </a:r>
            <a:r>
              <a:rPr lang="en-US" sz="1400" dirty="0"/>
              <a:t>(</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8" name="TextBox 7"/>
          <p:cNvSpPr txBox="1"/>
          <p:nvPr/>
        </p:nvSpPr>
        <p:spPr>
          <a:xfrm>
            <a:off x="172720" y="159657"/>
            <a:ext cx="1198880" cy="349098"/>
          </a:xfrm>
          <a:prstGeom prst="rect">
            <a:avLst/>
          </a:prstGeom>
          <a:solidFill>
            <a:schemeClr val="bg2">
              <a:lumMod val="90000"/>
            </a:schemeClr>
          </a:solidFill>
        </p:spPr>
        <p:txBody>
          <a:bodyPr wrap="square" lIns="101881" tIns="50941" rIns="101881" bIns="50941" rtlCol="0">
            <a:spAutoFit/>
          </a:bodyPr>
          <a:lstStyle/>
          <a:p>
            <a:r>
              <a:rPr lang="en-US" sz="1600" b="1" dirty="0"/>
              <a:t>Grade 5</a:t>
            </a:r>
          </a:p>
        </p:txBody>
      </p:sp>
      <p:sp>
        <p:nvSpPr>
          <p:cNvPr id="9" name="TextBox 8"/>
          <p:cNvSpPr txBox="1"/>
          <p:nvPr/>
        </p:nvSpPr>
        <p:spPr>
          <a:xfrm>
            <a:off x="604520" y="7076254"/>
            <a:ext cx="6217920" cy="1641760"/>
          </a:xfrm>
          <a:prstGeom prst="rect">
            <a:avLst/>
          </a:prstGeom>
          <a:noFill/>
          <a:ln>
            <a:solidFill>
              <a:schemeClr val="accent1"/>
            </a:solidFill>
          </a:ln>
        </p:spPr>
        <p:txBody>
          <a:bodyPr wrap="square" lIns="101881" tIns="50941" rIns="101881" bIns="50941" rtlCol="0">
            <a:spAutoFit/>
          </a:bodyPr>
          <a:lstStyle/>
          <a:p>
            <a:endParaRPr lang="en-US" dirty="0" smtClean="0"/>
          </a:p>
          <a:p>
            <a:endParaRPr lang="en-US" dirty="0" smtClean="0"/>
          </a:p>
          <a:p>
            <a:endParaRPr lang="en-US" dirty="0" smtClean="0"/>
          </a:p>
          <a:p>
            <a:endParaRPr lang="en-US" dirty="0" smtClean="0"/>
          </a:p>
          <a:p>
            <a:endParaRPr lang="en-US" dirty="0" smtClean="0"/>
          </a:p>
        </p:txBody>
      </p:sp>
      <p:sp>
        <p:nvSpPr>
          <p:cNvPr id="10" name="Rectangle 9"/>
          <p:cNvSpPr/>
          <p:nvPr/>
        </p:nvSpPr>
        <p:spPr>
          <a:xfrm>
            <a:off x="4231640" y="1508760"/>
            <a:ext cx="3195320" cy="2464628"/>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Instruct students to re-read and select a paragraph or section of the text with </a:t>
            </a:r>
            <a:r>
              <a:rPr lang="en-US" sz="1100" b="1" u="sng" dirty="0">
                <a:solidFill>
                  <a:srgbClr val="C00000"/>
                </a:solidFill>
                <a:effectLst>
                  <a:outerShdw blurRad="38100" dist="38100" dir="2700000" algn="tl">
                    <a:srgbClr val="000000">
                      <a:alpha val="43137"/>
                    </a:srgbClr>
                  </a:outerShdw>
                </a:effectLst>
              </a:rPr>
              <a:t>problems or questions</a:t>
            </a:r>
            <a:r>
              <a:rPr lang="en-US" sz="1100" b="1" dirty="0">
                <a:solidFill>
                  <a:srgbClr val="C00000"/>
                </a:solidFill>
                <a:effectLst>
                  <a:outerShdw blurRad="38100" dist="38100" dir="2700000" algn="tl">
                    <a:srgbClr val="000000">
                      <a:alpha val="43137"/>
                    </a:srgbClr>
                  </a:outerShdw>
                </a:effectLst>
              </a:rPr>
              <a:t> </a:t>
            </a:r>
            <a:r>
              <a:rPr lang="en-US" sz="1100" b="1" dirty="0"/>
              <a:t>about the main topic.</a:t>
            </a:r>
          </a:p>
          <a:p>
            <a:endParaRPr lang="en-US" sz="1100" b="1" dirty="0"/>
          </a:p>
          <a:p>
            <a:r>
              <a:rPr lang="en-US" sz="1100" b="1" dirty="0"/>
              <a:t>Ask, “Does the section or paragraph you chose state a new </a:t>
            </a:r>
            <a:r>
              <a:rPr lang="en-US" sz="1100" b="1" u="sng" dirty="0">
                <a:solidFill>
                  <a:srgbClr val="C00000"/>
                </a:solidFill>
                <a:effectLst>
                  <a:outerShdw blurRad="38100" dist="38100" dir="2700000" algn="tl">
                    <a:srgbClr val="000000">
                      <a:alpha val="43137"/>
                    </a:srgbClr>
                  </a:outerShdw>
                </a:effectLst>
              </a:rPr>
              <a:t>question or problem</a:t>
            </a:r>
            <a:r>
              <a:rPr lang="en-US" sz="1100" b="1" dirty="0">
                <a:solidFill>
                  <a:srgbClr val="C00000"/>
                </a:solidFill>
                <a:effectLst>
                  <a:outerShdw blurRad="38100" dist="38100" dir="2700000" algn="tl">
                    <a:srgbClr val="000000">
                      <a:alpha val="43137"/>
                    </a:srgbClr>
                  </a:outerShdw>
                </a:effectLst>
              </a:rPr>
              <a:t> </a:t>
            </a:r>
            <a:r>
              <a:rPr lang="en-US" sz="1100" b="1" dirty="0"/>
              <a:t>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This is a </a:t>
            </a:r>
            <a:r>
              <a:rPr lang="en-US" sz="1100" b="1" u="sng" dirty="0">
                <a:solidFill>
                  <a:srgbClr val="C00000"/>
                </a:solidFill>
                <a:effectLst>
                  <a:outerShdw blurRad="38100" dist="38100" dir="2700000" algn="tl">
                    <a:srgbClr val="000000">
                      <a:alpha val="43137"/>
                    </a:srgbClr>
                  </a:outerShdw>
                </a:effectLst>
              </a:rPr>
              <a:t>key detail</a:t>
            </a:r>
            <a:r>
              <a:rPr lang="en-US" sz="1100" b="1" dirty="0"/>
              <a:t> that may help solve the problem or answer the question (be sure students can identify the main topic).”</a:t>
            </a:r>
          </a:p>
          <a:p>
            <a:endParaRPr lang="en-US" sz="1100" b="1" dirty="0"/>
          </a:p>
          <a:p>
            <a:r>
              <a:rPr lang="en-US" sz="1100" b="1" dirty="0"/>
              <a:t>Have students write </a:t>
            </a:r>
            <a:r>
              <a:rPr lang="en-US" sz="1100" b="1" u="sng" dirty="0">
                <a:solidFill>
                  <a:srgbClr val="C00000"/>
                </a:solidFill>
                <a:effectLst>
                  <a:outerShdw blurRad="38100" dist="38100" dir="2700000" algn="tl">
                    <a:srgbClr val="000000">
                      <a:alpha val="43137"/>
                    </a:srgbClr>
                  </a:outerShdw>
                </a:effectLst>
              </a:rPr>
              <a:t>ONE</a:t>
            </a:r>
            <a:r>
              <a:rPr lang="en-US" sz="1100" b="1" dirty="0">
                <a:solidFill>
                  <a:srgbClr val="C00000"/>
                </a:solidFill>
                <a:effectLst>
                  <a:outerShdw blurRad="38100" dist="38100" dir="2700000" algn="tl">
                    <a:srgbClr val="000000">
                      <a:alpha val="43137"/>
                    </a:srgbClr>
                  </a:outerShdw>
                </a:effectLst>
              </a:rPr>
              <a:t> </a:t>
            </a:r>
            <a:r>
              <a:rPr lang="en-US" sz="1100" b="1" dirty="0"/>
              <a:t>brief sentence about a new </a:t>
            </a:r>
            <a:r>
              <a:rPr lang="en-US" sz="1100" b="1" u="sng" dirty="0">
                <a:solidFill>
                  <a:srgbClr val="C00000"/>
                </a:solidFill>
                <a:effectLst>
                  <a:outerShdw blurRad="38100" dist="38100" dir="2700000" algn="tl">
                    <a:srgbClr val="000000">
                      <a:alpha val="43137"/>
                    </a:srgbClr>
                  </a:outerShdw>
                </a:effectLst>
              </a:rPr>
              <a:t>problem or question</a:t>
            </a:r>
            <a:r>
              <a:rPr lang="en-US" sz="1100" b="1" dirty="0">
                <a:solidFill>
                  <a:srgbClr val="C00000"/>
                </a:solidFill>
                <a:effectLst>
                  <a:outerShdw blurRad="38100" dist="38100" dir="2700000" algn="tl">
                    <a:srgbClr val="000000">
                      <a:alpha val="43137"/>
                    </a:srgbClr>
                  </a:outerShdw>
                </a:effectLst>
              </a:rPr>
              <a:t> </a:t>
            </a:r>
            <a:r>
              <a:rPr lang="en-US" sz="1100" b="1" dirty="0"/>
              <a:t>the author brings to the reader’s attention about the </a:t>
            </a:r>
            <a:r>
              <a:rPr lang="en-US" sz="1100" b="1" u="sng" dirty="0">
                <a:solidFill>
                  <a:srgbClr val="C00000"/>
                </a:solidFill>
                <a:effectLst>
                  <a:outerShdw blurRad="38100" dist="38100" dir="2700000" algn="tl">
                    <a:srgbClr val="000000">
                      <a:alpha val="43137"/>
                    </a:srgbClr>
                  </a:outerShdw>
                </a:effectLst>
              </a:rPr>
              <a:t>main idea.</a:t>
            </a:r>
            <a:endParaRPr lang="en-US" sz="1100" b="1" dirty="0"/>
          </a:p>
          <a:p>
            <a:endParaRPr lang="en-US" sz="1100" b="1" dirty="0"/>
          </a:p>
        </p:txBody>
      </p:sp>
      <p:sp>
        <p:nvSpPr>
          <p:cNvPr id="11" name="Rectangle 10"/>
          <p:cNvSpPr/>
          <p:nvPr/>
        </p:nvSpPr>
        <p:spPr>
          <a:xfrm>
            <a:off x="7081520" y="360426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12" name="Rectangle 11"/>
          <p:cNvSpPr/>
          <p:nvPr/>
        </p:nvSpPr>
        <p:spPr>
          <a:xfrm>
            <a:off x="3108960" y="4191000"/>
            <a:ext cx="3108960" cy="144896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Ask students to look for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dirty="0"/>
              <a:t>that explain more about the problem or question.  </a:t>
            </a:r>
            <a:endParaRPr lang="en-US" sz="1100" b="1" dirty="0"/>
          </a:p>
          <a:p>
            <a:endParaRPr lang="en-US" sz="1100" b="1" dirty="0"/>
          </a:p>
          <a:p>
            <a:r>
              <a:rPr lang="en-US" sz="1100" dirty="0"/>
              <a:t>Explain</a:t>
            </a:r>
            <a:r>
              <a:rPr lang="en-US" sz="1100" b="1" dirty="0">
                <a:solidFill>
                  <a:srgbClr val="C00000"/>
                </a:solidFill>
                <a:effectLst>
                  <a:outerShdw blurRad="38100" dist="38100" dir="2700000" algn="tl">
                    <a:srgbClr val="000000">
                      <a:alpha val="43137"/>
                    </a:srgbClr>
                  </a:outerShdw>
                </a:effectLst>
              </a:rPr>
              <a:t>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b="1" dirty="0"/>
              <a:t>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solidFill>
                  <a:srgbClr val="C00000"/>
                </a:solidFill>
                <a:effectLst>
                  <a:outerShdw blurRad="38100" dist="38100" dir="2700000" algn="tl">
                    <a:srgbClr val="000000">
                      <a:alpha val="43137"/>
                    </a:srgbClr>
                  </a:outerShdw>
                </a:effectLst>
              </a:rPr>
              <a:t> </a:t>
            </a:r>
            <a:r>
              <a:rPr lang="en-US" sz="1100" b="1" dirty="0"/>
              <a:t>can help us find </a:t>
            </a:r>
            <a:r>
              <a:rPr lang="en-US" sz="1100" b="1" u="sng" dirty="0">
                <a:solidFill>
                  <a:srgbClr val="C00000"/>
                </a:solidFill>
                <a:effectLst>
                  <a:outerShdw blurRad="38100" dist="38100" dir="2700000" algn="tl">
                    <a:srgbClr val="000000">
                      <a:alpha val="43137"/>
                    </a:srgbClr>
                  </a:outerShdw>
                </a:effectLst>
              </a:rPr>
              <a:t>answers</a:t>
            </a:r>
            <a:r>
              <a:rPr lang="en-US" sz="1100" b="1" dirty="0"/>
              <a:t> to a </a:t>
            </a:r>
            <a:r>
              <a:rPr lang="en-US" sz="1100" b="1" u="sng" dirty="0">
                <a:solidFill>
                  <a:srgbClr val="C00000"/>
                </a:solidFill>
                <a:effectLst>
                  <a:outerShdw blurRad="38100" dist="38100" dir="2700000" algn="tl">
                    <a:srgbClr val="000000">
                      <a:alpha val="43137"/>
                    </a:srgbClr>
                  </a:outerShdw>
                </a:effectLst>
              </a:rPr>
              <a:t>question</a:t>
            </a:r>
            <a:r>
              <a:rPr lang="en-US" sz="1100" b="1" dirty="0">
                <a:solidFill>
                  <a:srgbClr val="C00000"/>
                </a:solidFill>
                <a:effectLst>
                  <a:outerShdw blurRad="38100" dist="38100" dir="2700000" algn="tl">
                    <a:srgbClr val="000000">
                      <a:alpha val="43137"/>
                    </a:srgbClr>
                  </a:outerShdw>
                </a:effectLst>
              </a:rPr>
              <a:t> </a:t>
            </a:r>
            <a:r>
              <a:rPr lang="en-US" sz="1100" b="1" dirty="0"/>
              <a:t>or </a:t>
            </a:r>
            <a:r>
              <a:rPr lang="en-US" sz="1100" b="1" u="sng" dirty="0">
                <a:solidFill>
                  <a:srgbClr val="C00000"/>
                </a:solidFill>
                <a:effectLst>
                  <a:outerShdw blurRad="38100" dist="38100" dir="2700000" algn="tl">
                    <a:srgbClr val="000000">
                      <a:alpha val="43137"/>
                    </a:srgbClr>
                  </a:outerShdw>
                </a:effectLst>
              </a:rPr>
              <a:t>solution</a:t>
            </a:r>
            <a:r>
              <a:rPr lang="en-US" sz="1100" dirty="0">
                <a:effectLst>
                  <a:outerShdw blurRad="38100" dist="38100" dir="2700000" algn="tl">
                    <a:srgbClr val="000000">
                      <a:alpha val="43137"/>
                    </a:srgbClr>
                  </a:outerShdw>
                </a:effectLst>
              </a:rPr>
              <a:t> to </a:t>
            </a:r>
            <a:r>
              <a:rPr lang="en-US" sz="1100" dirty="0"/>
              <a:t>a </a:t>
            </a:r>
            <a:r>
              <a:rPr lang="en-US" sz="1100" b="1" u="sng" dirty="0">
                <a:solidFill>
                  <a:srgbClr val="C00000"/>
                </a:solidFill>
                <a:effectLst>
                  <a:outerShdw blurRad="38100" dist="38100" dir="2700000" algn="tl">
                    <a:srgbClr val="000000">
                      <a:alpha val="43137"/>
                    </a:srgbClr>
                  </a:outerShdw>
                </a:effectLst>
              </a:rPr>
              <a:t>problem</a:t>
            </a:r>
            <a:r>
              <a:rPr lang="en-US" sz="1100" b="1" dirty="0"/>
              <a:t>.” Instruct students to write 2 brief </a:t>
            </a:r>
            <a:r>
              <a:rPr lang="en-US" sz="1100" b="1" u="sng" dirty="0">
                <a:solidFill>
                  <a:srgbClr val="C00000"/>
                </a:solidFill>
                <a:effectLst>
                  <a:outerShdw blurRad="38100" dist="38100" dir="2700000" algn="tl">
                    <a:srgbClr val="000000">
                      <a:alpha val="43137"/>
                    </a:srgbClr>
                  </a:outerShdw>
                </a:effectLst>
              </a:rPr>
              <a:t>key details</a:t>
            </a:r>
            <a:r>
              <a:rPr lang="en-US" sz="1100" b="1" dirty="0"/>
              <a:t> that provide an </a:t>
            </a:r>
            <a:r>
              <a:rPr lang="en-US" sz="1100" b="1" u="sng" dirty="0">
                <a:solidFill>
                  <a:srgbClr val="C00000"/>
                </a:solidFill>
                <a:effectLst>
                  <a:outerShdw blurRad="38100" dist="38100" dir="2700000" algn="tl">
                    <a:srgbClr val="000000">
                      <a:alpha val="43137"/>
                    </a:srgbClr>
                  </a:outerShdw>
                </a:effectLst>
              </a:rPr>
              <a:t>answer</a:t>
            </a:r>
            <a:r>
              <a:rPr lang="en-US" sz="1100" b="1" dirty="0">
                <a:solidFill>
                  <a:srgbClr val="C00000"/>
                </a:solidFill>
                <a:effectLst>
                  <a:outerShdw blurRad="38100" dist="38100" dir="2700000" algn="tl">
                    <a:srgbClr val="000000">
                      <a:alpha val="43137"/>
                    </a:srgbClr>
                  </a:outerShdw>
                </a:effectLst>
              </a:rPr>
              <a:t> </a:t>
            </a:r>
            <a:r>
              <a:rPr lang="en-US" sz="1100" b="1" dirty="0"/>
              <a:t>or </a:t>
            </a:r>
            <a:r>
              <a:rPr lang="en-US" sz="1100" b="1" u="sng" dirty="0">
                <a:solidFill>
                  <a:srgbClr val="C00000"/>
                </a:solidFill>
                <a:effectLst>
                  <a:outerShdw blurRad="38100" dist="38100" dir="2700000" algn="tl">
                    <a:srgbClr val="000000">
                      <a:alpha val="43137"/>
                    </a:srgbClr>
                  </a:outerShdw>
                </a:effectLst>
              </a:rPr>
              <a:t>solution</a:t>
            </a:r>
            <a:r>
              <a:rPr lang="en-US" sz="1100" b="1" dirty="0"/>
              <a:t>.</a:t>
            </a:r>
          </a:p>
          <a:p>
            <a:endParaRPr lang="en-US" sz="1100" b="1" dirty="0"/>
          </a:p>
        </p:txBody>
      </p:sp>
      <p:sp>
        <p:nvSpPr>
          <p:cNvPr id="13" name="Rectangle 12"/>
          <p:cNvSpPr/>
          <p:nvPr/>
        </p:nvSpPr>
        <p:spPr>
          <a:xfrm>
            <a:off x="5958840" y="528066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4" name="TextBox 13"/>
          <p:cNvSpPr txBox="1"/>
          <p:nvPr/>
        </p:nvSpPr>
        <p:spPr>
          <a:xfrm>
            <a:off x="172720" y="4358640"/>
            <a:ext cx="2418080" cy="74920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1400" b="1" dirty="0"/>
              <a:t>Remember students will need to have a note-taking form for each passage.</a:t>
            </a:r>
          </a:p>
        </p:txBody>
      </p:sp>
      <p:sp>
        <p:nvSpPr>
          <p:cNvPr id="15" name="Rectangle 14"/>
          <p:cNvSpPr/>
          <p:nvPr/>
        </p:nvSpPr>
        <p:spPr>
          <a:xfrm>
            <a:off x="345440" y="6789420"/>
            <a:ext cx="3022600" cy="1279688"/>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Have students re-read the paragraph or section they wrote about and write words or ideas they see </a:t>
            </a:r>
            <a:r>
              <a:rPr lang="en-US" sz="1100" b="1" u="sng" dirty="0">
                <a:solidFill>
                  <a:srgbClr val="C00000"/>
                </a:solidFill>
                <a:effectLst>
                  <a:outerShdw blurRad="38100" dist="38100" dir="2700000" algn="tl">
                    <a:srgbClr val="000000">
                      <a:alpha val="43137"/>
                    </a:srgbClr>
                  </a:outerShdw>
                </a:effectLst>
              </a:rPr>
              <a:t>Again and Again</a:t>
            </a:r>
            <a:r>
              <a:rPr lang="en-US" sz="1100" b="1" dirty="0"/>
              <a:t>, in the box.</a:t>
            </a:r>
          </a:p>
          <a:p>
            <a:r>
              <a:rPr lang="en-US" sz="1100" b="1" dirty="0"/>
              <a:t> </a:t>
            </a:r>
          </a:p>
          <a:p>
            <a:r>
              <a:rPr lang="en-US" sz="1100" b="1" dirty="0"/>
              <a:t>Explain, “When </a:t>
            </a:r>
            <a:r>
              <a:rPr lang="en-US" sz="1100" b="1" dirty="0" smtClean="0"/>
              <a:t>authors </a:t>
            </a:r>
            <a:r>
              <a:rPr lang="en-US" sz="1100" b="1" dirty="0"/>
              <a:t>use the same words, phrases or ideas </a:t>
            </a:r>
            <a:r>
              <a:rPr lang="en-US" sz="1100" b="1" u="sng" dirty="0">
                <a:solidFill>
                  <a:srgbClr val="C00000"/>
                </a:solidFill>
                <a:effectLst>
                  <a:outerShdw blurRad="38100" dist="38100" dir="2700000" algn="tl">
                    <a:srgbClr val="000000">
                      <a:alpha val="43137"/>
                    </a:srgbClr>
                  </a:outerShdw>
                </a:effectLst>
              </a:rPr>
              <a:t>Again and Again</a:t>
            </a:r>
            <a:r>
              <a:rPr lang="en-US" sz="1100" b="1" dirty="0">
                <a:solidFill>
                  <a:srgbClr val="C00000"/>
                </a:solidFill>
                <a:effectLst>
                  <a:outerShdw blurRad="38100" dist="38100" dir="2700000" algn="tl">
                    <a:srgbClr val="000000">
                      <a:alpha val="43137"/>
                    </a:srgbClr>
                  </a:outerShdw>
                </a:effectLst>
              </a:rPr>
              <a:t> </a:t>
            </a:r>
            <a:r>
              <a:rPr lang="en-US" sz="1100" b="1" dirty="0"/>
              <a:t>ask yourself “why?”  It means something is important.”</a:t>
            </a:r>
          </a:p>
        </p:txBody>
      </p:sp>
      <p:sp>
        <p:nvSpPr>
          <p:cNvPr id="16" name="Rectangle 15"/>
          <p:cNvSpPr/>
          <p:nvPr/>
        </p:nvSpPr>
        <p:spPr>
          <a:xfrm>
            <a:off x="3108960" y="779526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17" name="Rectangle 16"/>
          <p:cNvSpPr/>
          <p:nvPr/>
        </p:nvSpPr>
        <p:spPr>
          <a:xfrm>
            <a:off x="4231640" y="6537960"/>
            <a:ext cx="3108960" cy="195679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Instruct students to look at the again and again words or phrases, ask “Do you see some of the again and again words or ideas in the key details about problems and solutions? Can the words help you write </a:t>
            </a:r>
            <a:r>
              <a:rPr lang="en-US" sz="1100" b="1" u="sng" dirty="0">
                <a:solidFill>
                  <a:srgbClr val="C00000"/>
                </a:solidFill>
                <a:effectLst>
                  <a:outerShdw blurRad="38100" dist="38100" dir="2700000" algn="tl">
                    <a:srgbClr val="000000">
                      <a:alpha val="43137"/>
                    </a:srgbClr>
                  </a:outerShdw>
                </a:effectLst>
              </a:rPr>
              <a:t>one conclusion</a:t>
            </a:r>
            <a:r>
              <a:rPr lang="en-US" sz="1100" b="1" dirty="0">
                <a:effectLst>
                  <a:outerShdw blurRad="38100" dist="38100" dir="2700000" algn="tl">
                    <a:srgbClr val="000000">
                      <a:alpha val="43137"/>
                    </a:srgbClr>
                  </a:outerShdw>
                </a:effectLst>
              </a:rPr>
              <a:t> </a:t>
            </a:r>
            <a:r>
              <a:rPr lang="en-US" sz="1100" b="1" dirty="0"/>
              <a:t>sentence that summarizes the </a:t>
            </a:r>
            <a:r>
              <a:rPr lang="en-US" sz="1100" b="1" u="sng" dirty="0">
                <a:solidFill>
                  <a:srgbClr val="C00000"/>
                </a:solidFill>
                <a:effectLst>
                  <a:outerShdw blurRad="38100" dist="38100" dir="2700000" algn="tl">
                    <a:srgbClr val="000000">
                      <a:alpha val="43137"/>
                    </a:srgbClr>
                  </a:outerShdw>
                </a:effectLst>
              </a:rPr>
              <a:t>problem and solution </a:t>
            </a:r>
            <a:r>
              <a:rPr lang="en-US" sz="1100" b="1" dirty="0"/>
              <a:t>(or the </a:t>
            </a:r>
            <a:r>
              <a:rPr lang="en-US" sz="1100" b="1" u="sng" dirty="0">
                <a:solidFill>
                  <a:srgbClr val="C00000"/>
                </a:solidFill>
                <a:effectLst>
                  <a:outerShdw blurRad="38100" dist="38100" dir="2700000" algn="tl">
                    <a:srgbClr val="000000">
                      <a:alpha val="43137"/>
                    </a:srgbClr>
                  </a:outerShdw>
                </a:effectLst>
              </a:rPr>
              <a:t>question and answer)</a:t>
            </a:r>
            <a:r>
              <a:rPr lang="en-US" sz="1100" b="1" dirty="0"/>
              <a:t>?”</a:t>
            </a:r>
          </a:p>
          <a:p>
            <a:endParaRPr lang="en-US" sz="1100" b="1" dirty="0"/>
          </a:p>
          <a:p>
            <a:r>
              <a:rPr lang="en-US" sz="1100" b="1" dirty="0"/>
              <a:t>Summarizing is a big part of writing conclusions.  It is an </a:t>
            </a:r>
            <a:r>
              <a:rPr lang="en-US" sz="1100" b="1" u="sng" dirty="0"/>
              <a:t>extremely important</a:t>
            </a:r>
            <a:r>
              <a:rPr lang="en-US" sz="1100" b="1" dirty="0"/>
              <a:t> strategy for students to learn in order to use research skills effectively.</a:t>
            </a:r>
          </a:p>
        </p:txBody>
      </p:sp>
      <p:sp>
        <p:nvSpPr>
          <p:cNvPr id="18" name="Rectangle 17"/>
          <p:cNvSpPr/>
          <p:nvPr/>
        </p:nvSpPr>
        <p:spPr>
          <a:xfrm>
            <a:off x="6908800" y="838200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4</a:t>
            </a:r>
            <a:endParaRPr lang="en-US" b="1" dirty="0">
              <a:effectLst>
                <a:outerShdw blurRad="38100" dist="38100" dir="2700000" algn="tl">
                  <a:srgbClr val="000000">
                    <a:alpha val="43137"/>
                  </a:srgbClr>
                </a:outerShdw>
              </a:effectLst>
            </a:endParaRPr>
          </a:p>
        </p:txBody>
      </p:sp>
      <p:sp>
        <p:nvSpPr>
          <p:cNvPr id="19" name="Rectangle 18"/>
          <p:cNvSpPr/>
          <p:nvPr/>
        </p:nvSpPr>
        <p:spPr>
          <a:xfrm>
            <a:off x="2010770" y="8717281"/>
            <a:ext cx="5699760" cy="1079633"/>
          </a:xfrm>
          <a:prstGeom prst="rect">
            <a:avLst/>
          </a:prstGeom>
          <a:solidFill>
            <a:schemeClr val="bg1">
              <a:lumMod val="95000"/>
            </a:schemeClr>
          </a:solidFill>
          <a:ln>
            <a:solidFill>
              <a:srgbClr val="0070C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800" b="1" u="sng" dirty="0">
                <a:solidFill>
                  <a:srgbClr val="002060"/>
                </a:solidFill>
              </a:rPr>
              <a:t>Differentiation</a:t>
            </a:r>
            <a:r>
              <a:rPr lang="en-US" sz="800" b="1" dirty="0">
                <a:solidFill>
                  <a:srgbClr val="002060"/>
                </a:solidFill>
              </a:rPr>
              <a:t>:</a:t>
            </a:r>
          </a:p>
          <a:p>
            <a:r>
              <a:rPr lang="en-US" sz="700" b="1" dirty="0">
                <a:solidFill>
                  <a:srgbClr val="002060"/>
                </a:solidFill>
              </a:rPr>
              <a:t>Students who need more  pages – print as many as needed. Students who would benefit from enrichment can continue on with more sections or paragraphs. Students who need more direct instruction – teach each part as a </a:t>
            </a:r>
            <a:r>
              <a:rPr lang="en-US" sz="700" b="1" dirty="0" smtClean="0">
                <a:solidFill>
                  <a:srgbClr val="002060"/>
                </a:solidFill>
              </a:rPr>
              <a:t>mini </a:t>
            </a:r>
            <a:r>
              <a:rPr lang="en-US" sz="700" b="1" dirty="0">
                <a:solidFill>
                  <a:srgbClr val="002060"/>
                </a:solidFill>
              </a:rPr>
              <a:t>lesson.  These concepts can be taught separately:</a:t>
            </a:r>
          </a:p>
          <a:p>
            <a:pPr marL="413774" indent="-175935">
              <a:buFont typeface="Arial" panose="020B0604020202020204" pitchFamily="34" charset="0"/>
              <a:buChar char="•"/>
            </a:pPr>
            <a:r>
              <a:rPr lang="en-US" sz="700" b="1" dirty="0">
                <a:solidFill>
                  <a:srgbClr val="002060"/>
                </a:solidFill>
              </a:rPr>
              <a:t>Main Topic</a:t>
            </a:r>
          </a:p>
          <a:p>
            <a:pPr marL="413774" indent="-175935">
              <a:buFont typeface="Arial" panose="020B0604020202020204" pitchFamily="34" charset="0"/>
              <a:buChar char="•"/>
            </a:pPr>
            <a:r>
              <a:rPr lang="en-US" sz="700" b="1" dirty="0">
                <a:solidFill>
                  <a:srgbClr val="002060"/>
                </a:solidFill>
              </a:rPr>
              <a:t>Problem/solution  question/answer</a:t>
            </a:r>
          </a:p>
          <a:p>
            <a:pPr marL="413774" indent="-175935">
              <a:buFont typeface="Arial" panose="020B0604020202020204" pitchFamily="34" charset="0"/>
              <a:buChar char="•"/>
            </a:pPr>
            <a:r>
              <a:rPr lang="en-US" sz="700" b="1" dirty="0">
                <a:solidFill>
                  <a:srgbClr val="002060"/>
                </a:solidFill>
              </a:rPr>
              <a:t>Key Details</a:t>
            </a:r>
          </a:p>
          <a:p>
            <a:pPr marL="413774" indent="-175935">
              <a:buFont typeface="Arial" panose="020B0604020202020204" pitchFamily="34" charset="0"/>
              <a:buChar char="•"/>
            </a:pPr>
            <a:r>
              <a:rPr lang="en-US" sz="700" b="1" dirty="0">
                <a:solidFill>
                  <a:srgbClr val="002060"/>
                </a:solidFill>
              </a:rPr>
              <a:t>Again and Again</a:t>
            </a:r>
          </a:p>
          <a:p>
            <a:pPr marL="413774" indent="-175935">
              <a:buFont typeface="Arial" panose="020B0604020202020204" pitchFamily="34" charset="0"/>
              <a:buChar char="•"/>
            </a:pPr>
            <a:r>
              <a:rPr lang="en-US" sz="700" b="1" dirty="0">
                <a:solidFill>
                  <a:srgbClr val="002060"/>
                </a:solidFill>
              </a:rPr>
              <a:t>Conclusions - Summarizing</a:t>
            </a:r>
          </a:p>
          <a:p>
            <a:r>
              <a:rPr lang="en-US" sz="700" b="1" dirty="0">
                <a:solidFill>
                  <a:srgbClr val="002060"/>
                </a:solidFill>
              </a:rPr>
              <a:t>ELL Students may need each part taught using language (sentence) frames emphasizing transitional words. </a:t>
            </a:r>
          </a:p>
        </p:txBody>
      </p:sp>
      <p:graphicFrame>
        <p:nvGraphicFramePr>
          <p:cNvPr id="20" name="Table 19"/>
          <p:cNvGraphicFramePr>
            <a:graphicFrameLocks noGrp="1"/>
          </p:cNvGraphicFramePr>
          <p:nvPr>
            <p:extLst/>
          </p:nvPr>
        </p:nvGraphicFramePr>
        <p:xfrm>
          <a:off x="2057400" y="236220"/>
          <a:ext cx="5570225" cy="601980"/>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42316">
                <a:tc rowSpan="2">
                  <a:txBody>
                    <a:bodyPr/>
                    <a:lstStyle/>
                    <a:p>
                      <a:pPr algn="ctr"/>
                      <a:r>
                        <a:rPr lang="en-US" sz="1500" b="1" dirty="0" smtClean="0"/>
                        <a:t>R</a:t>
                      </a:r>
                      <a:r>
                        <a:rPr lang="en-US" sz="1500" b="1" baseline="0" dirty="0" smtClean="0"/>
                        <a:t> </a:t>
                      </a:r>
                      <a:r>
                        <a:rPr lang="en-US" sz="1500" b="1" dirty="0" smtClean="0"/>
                        <a:t>E-</a:t>
                      </a:r>
                    </a:p>
                    <a:p>
                      <a:pPr algn="ctr"/>
                      <a:r>
                        <a:rPr lang="en-US" sz="1300" b="1" i="1" dirty="0" smtClean="0">
                          <a:solidFill>
                            <a:srgbClr val="FF0000"/>
                          </a:solidFill>
                        </a:rPr>
                        <a:t>read</a:t>
                      </a:r>
                      <a:endParaRPr lang="en-US" sz="13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4">
                <a:tc vMerge="1">
                  <a:txBody>
                    <a:bodyPr/>
                    <a:lstStyle/>
                    <a:p>
                      <a:endParaRPr lang="en-US" sz="1200" b="1"/>
                    </a:p>
                  </a:txBody>
                  <a:tcPr anchor="ctr">
                    <a:solidFill>
                      <a:schemeClr val="bg1"/>
                    </a:solidFill>
                  </a:tcPr>
                </a:tc>
                <a:tc>
                  <a:txBody>
                    <a:bodyPr/>
                    <a:lstStyle/>
                    <a:p>
                      <a:r>
                        <a:rPr lang="en-US" sz="800" b="1" dirty="0" smtClean="0"/>
                        <a:t>SOMETHING NEW</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800" b="1" dirty="0" smtClean="0"/>
                        <a:t>EXPLAIN</a:t>
                      </a:r>
                      <a:r>
                        <a:rPr lang="en-US" sz="800" b="1" baseline="0" dirty="0" smtClean="0"/>
                        <a:t> MORE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800" b="1" dirty="0" smtClean="0"/>
                        <a:t>AGAIN</a:t>
                      </a:r>
                      <a:r>
                        <a:rPr lang="en-US" sz="800" b="1" baseline="0" dirty="0" smtClean="0"/>
                        <a:t> and AGAIN</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800" b="1" dirty="0" smtClean="0"/>
                        <a:t>RELEVANT</a:t>
                      </a:r>
                      <a:r>
                        <a:rPr lang="en-US" sz="800" b="1" baseline="0" dirty="0" smtClean="0"/>
                        <a:t> OR NOT?</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800" b="1" dirty="0" smtClean="0"/>
                        <a:t>CONCLUDE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800" b="1" dirty="0" smtClean="0"/>
                        <a:t>HAVE EVIDENCE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4025680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1059292"/>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en-US" sz="1400" b="1" u="sng" dirty="0"/>
          </a:p>
          <a:p>
            <a:r>
              <a:rPr lang="en-US" sz="1400" dirty="0"/>
              <a:t>What problems or questions does the author state about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a:t>
            </a:r>
            <a:r>
              <a:rPr lang="en-US" sz="1400" u="sng" dirty="0"/>
              <a:t>problem</a:t>
            </a:r>
            <a:r>
              <a:rPr lang="en-US" sz="1400" dirty="0"/>
              <a:t> or </a:t>
            </a:r>
            <a:r>
              <a:rPr lang="en-US" sz="1400" u="sng" dirty="0"/>
              <a:t>question</a:t>
            </a:r>
            <a:r>
              <a:rPr lang="en-US" sz="1400" dirty="0"/>
              <a:t> the author brings to the reader’s attention about the </a:t>
            </a:r>
            <a:r>
              <a:rPr lang="en-US" sz="1400" u="sng" dirty="0"/>
              <a:t>main idea</a:t>
            </a:r>
            <a:r>
              <a:rPr lang="en-US" sz="1400" dirty="0"/>
              <a:t>.</a:t>
            </a:r>
          </a:p>
          <a:p>
            <a:r>
              <a:rPr lang="en-US" sz="1400" dirty="0" smtClean="0"/>
              <a:t>________________________________________________________________________</a:t>
            </a:r>
            <a:endParaRPr lang="en-US" sz="1400" dirty="0"/>
          </a:p>
          <a:p>
            <a:r>
              <a:rPr lang="en-US" sz="1400" dirty="0"/>
              <a:t>_____________________________________________________________________________</a:t>
            </a:r>
          </a:p>
          <a:p>
            <a:endParaRPr lang="en-US" sz="1400" b="1" u="sng" dirty="0"/>
          </a:p>
          <a:p>
            <a:r>
              <a:rPr lang="en-US" sz="1400" b="1" u="sng" dirty="0"/>
              <a:t>Key Details</a:t>
            </a:r>
          </a:p>
          <a:p>
            <a:endParaRPr lang="en-US" sz="1400" b="1" u="sng" dirty="0"/>
          </a:p>
          <a:p>
            <a:r>
              <a:rPr lang="en-US" sz="1400" dirty="0"/>
              <a:t>What </a:t>
            </a:r>
            <a:r>
              <a:rPr lang="en-US" sz="1400" u="sng" dirty="0"/>
              <a:t>key details</a:t>
            </a:r>
            <a:r>
              <a:rPr lang="en-US" sz="1400" dirty="0"/>
              <a:t> from the section or paragraph </a:t>
            </a:r>
            <a:r>
              <a:rPr lang="en-US" sz="1400" b="1" i="1" dirty="0"/>
              <a:t>explain more </a:t>
            </a:r>
            <a:r>
              <a:rPr lang="en-US" sz="1400" dirty="0"/>
              <a:t>about the </a:t>
            </a:r>
            <a:r>
              <a:rPr lang="en-US" sz="1400" u="sng" dirty="0"/>
              <a:t>problem</a:t>
            </a:r>
            <a:r>
              <a:rPr lang="en-US" sz="1400" dirty="0"/>
              <a:t> or </a:t>
            </a:r>
            <a:r>
              <a:rPr lang="en-US" sz="1400" u="sng" dirty="0"/>
              <a:t>question</a:t>
            </a:r>
            <a:r>
              <a:rPr lang="en-US" sz="1400" dirty="0"/>
              <a:t>?  </a:t>
            </a:r>
          </a:p>
          <a:p>
            <a:r>
              <a:rPr lang="en-US" sz="1400" dirty="0"/>
              <a:t>Write two key details that provide an </a:t>
            </a:r>
            <a:r>
              <a:rPr lang="en-US" sz="1400" u="sng" dirty="0"/>
              <a:t>answer</a:t>
            </a:r>
            <a:r>
              <a:rPr lang="en-US" sz="1400" dirty="0"/>
              <a:t> or a </a:t>
            </a:r>
            <a:r>
              <a:rPr lang="en-US" sz="1400" u="sng" dirty="0"/>
              <a:t>solution</a:t>
            </a:r>
            <a:r>
              <a:rPr lang="en-US" sz="1400" dirty="0"/>
              <a:t>. Use </a:t>
            </a:r>
            <a:r>
              <a:rPr lang="en-US" sz="1400" u="sng" dirty="0"/>
              <a:t>quotes</a:t>
            </a:r>
            <a:r>
              <a:rPr lang="en-US" sz="1400" dirty="0"/>
              <a:t> from the text when possible.</a:t>
            </a:r>
          </a:p>
          <a:p>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a:t>
            </a:r>
            <a:r>
              <a:rPr lang="en-US" sz="1400" dirty="0" smtClean="0"/>
              <a:t>________________________________________________________________________</a:t>
            </a:r>
            <a:endParaRPr lang="en-US" sz="1400" dirty="0"/>
          </a:p>
          <a:p>
            <a:pPr marL="175935" indent="-175935"/>
            <a:r>
              <a:rPr lang="en-US" sz="1400" dirty="0"/>
              <a:t>      ________________________________________________________________________</a:t>
            </a:r>
          </a:p>
          <a:p>
            <a:pPr marL="175935" indent="-175935"/>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a:t>
            </a:r>
            <a:r>
              <a:rPr lang="en-US" sz="1400" dirty="0" smtClean="0"/>
              <a:t>_________________________________________________________________________</a:t>
            </a:r>
            <a:endParaRPr lang="en-US" sz="1400" dirty="0"/>
          </a:p>
          <a:p>
            <a:pPr marL="175935" indent="-175935"/>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smtClean="0"/>
          </a:p>
          <a:p>
            <a:endParaRPr lang="en-US" sz="1400" b="1" u="sng" dirty="0"/>
          </a:p>
          <a:p>
            <a:endParaRPr lang="en-US" sz="1400" dirty="0" smtClean="0"/>
          </a:p>
          <a:p>
            <a:r>
              <a:rPr lang="en-US" sz="1400" dirty="0" smtClean="0"/>
              <a:t>Write </a:t>
            </a:r>
            <a:r>
              <a:rPr lang="en-US" sz="1400" b="1" u="sng" dirty="0"/>
              <a:t>one conclusion</a:t>
            </a:r>
            <a:r>
              <a:rPr lang="en-US" sz="1400" b="1" dirty="0"/>
              <a:t> </a:t>
            </a:r>
            <a:r>
              <a:rPr lang="en-US" sz="1400" dirty="0"/>
              <a:t>sentence  that tells  the most about the new </a:t>
            </a:r>
            <a:r>
              <a:rPr lang="en-US" sz="1400" u="sng" dirty="0"/>
              <a:t>key idea</a:t>
            </a:r>
            <a:r>
              <a:rPr lang="en-US" sz="1400" dirty="0"/>
              <a:t> and the answer </a:t>
            </a:r>
          </a:p>
          <a:p>
            <a:r>
              <a:rPr lang="en-US" sz="1400" dirty="0"/>
              <a:t>and solution key details. 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172720" y="717702"/>
            <a:ext cx="7340600" cy="349098"/>
          </a:xfrm>
          <a:prstGeom prst="rect">
            <a:avLst/>
          </a:prstGeom>
          <a:noFill/>
        </p:spPr>
        <p:txBody>
          <a:bodyPr wrap="square" lIns="101881" tIns="50941" rIns="101881" bIns="50941" rtlCol="0">
            <a:spAutoFit/>
          </a:bodyPr>
          <a:lstStyle/>
          <a:p>
            <a:r>
              <a:rPr lang="en-US" sz="1600" dirty="0"/>
              <a:t>Name_______________  Passage______________ Main Idea________________</a:t>
            </a:r>
          </a:p>
        </p:txBody>
      </p:sp>
      <p:graphicFrame>
        <p:nvGraphicFramePr>
          <p:cNvPr id="7" name="Table 6"/>
          <p:cNvGraphicFramePr>
            <a:graphicFrameLocks noGrp="1"/>
          </p:cNvGraphicFramePr>
          <p:nvPr>
            <p:extLst/>
          </p:nvPr>
        </p:nvGraphicFramePr>
        <p:xfrm>
          <a:off x="1688368" y="126492"/>
          <a:ext cx="5991230" cy="635508"/>
        </p:xfrm>
        <a:graphic>
          <a:graphicData uri="http://schemas.openxmlformats.org/drawingml/2006/table">
            <a:tbl>
              <a:tblPr firstRow="1" bandRow="1">
                <a:tableStyleId>{5940675A-B579-460E-94D1-54222C63F5DA}</a:tableStyleId>
              </a:tblPr>
              <a:tblGrid>
                <a:gridCol w="566739"/>
                <a:gridCol w="971550"/>
                <a:gridCol w="870347"/>
                <a:gridCol w="728664"/>
                <a:gridCol w="1153716"/>
                <a:gridCol w="890589"/>
                <a:gridCol w="809625"/>
              </a:tblGrid>
              <a:tr h="242316">
                <a:tc rowSpan="2">
                  <a:txBody>
                    <a:bodyPr/>
                    <a:lstStyle/>
                    <a:p>
                      <a:pPr algn="ctr"/>
                      <a:r>
                        <a:rPr lang="en-US" sz="900" b="1" dirty="0" smtClean="0"/>
                        <a:t>R</a:t>
                      </a:r>
                      <a:r>
                        <a:rPr lang="en-US" sz="900" b="1" baseline="0" dirty="0" smtClean="0"/>
                        <a:t> </a:t>
                      </a:r>
                      <a:r>
                        <a:rPr lang="en-US" sz="900" b="1" dirty="0" smtClean="0"/>
                        <a:t>E</a:t>
                      </a:r>
                      <a:endParaRPr lang="en-US" sz="900" b="1" dirty="0"/>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93192">
                <a:tc vMerge="1">
                  <a:txBody>
                    <a:bodyPr/>
                    <a:lstStyle/>
                    <a:p>
                      <a:endParaRPr lang="en-US" sz="1200" b="1"/>
                    </a:p>
                  </a:txBody>
                  <a:tcPr anchor="ctr">
                    <a:solidFill>
                      <a:schemeClr val="bg1"/>
                    </a:solidFill>
                  </a:tcPr>
                </a:tc>
                <a:tc>
                  <a:txBody>
                    <a:bodyPr/>
                    <a:lstStyle/>
                    <a:p>
                      <a:r>
                        <a:rPr lang="en-US" sz="900" b="1" dirty="0" smtClean="0"/>
                        <a:t>SOMETHING NEW</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900" b="1" dirty="0" smtClean="0"/>
                        <a:t>EXPLAIN</a:t>
                      </a:r>
                      <a:r>
                        <a:rPr lang="en-US" sz="900" b="1" baseline="0" dirty="0" smtClean="0"/>
                        <a:t> MORE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900" b="1" dirty="0" smtClean="0"/>
                        <a:t>AGAIN</a:t>
                      </a:r>
                      <a:r>
                        <a:rPr lang="en-US" sz="900" b="1" baseline="0" dirty="0" smtClean="0"/>
                        <a:t> &amp; AGAIN</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900" b="1" dirty="0" smtClean="0"/>
                        <a:t>RELEVANT OR NOT?</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900" b="1" dirty="0" smtClean="0"/>
                        <a:t>CONCLUDE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900" b="1" dirty="0" smtClean="0"/>
                        <a:t>HAVE EVIDENCE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8" name="TextBox 7"/>
          <p:cNvSpPr txBox="1"/>
          <p:nvPr/>
        </p:nvSpPr>
        <p:spPr>
          <a:xfrm>
            <a:off x="187766" y="191007"/>
            <a:ext cx="1260034" cy="349098"/>
          </a:xfrm>
          <a:prstGeom prst="rect">
            <a:avLst/>
          </a:prstGeom>
          <a:solidFill>
            <a:schemeClr val="bg2">
              <a:lumMod val="90000"/>
            </a:schemeClr>
          </a:solidFill>
        </p:spPr>
        <p:txBody>
          <a:bodyPr wrap="square" lIns="101881" tIns="50941" rIns="101881" bIns="50941" rtlCol="0">
            <a:spAutoFit/>
          </a:bodyPr>
          <a:lstStyle/>
          <a:p>
            <a:r>
              <a:rPr lang="en-US" sz="1600" b="1" dirty="0"/>
              <a:t>Grade 5</a:t>
            </a:r>
          </a:p>
        </p:txBody>
      </p:sp>
      <p:sp>
        <p:nvSpPr>
          <p:cNvPr id="9" name="TextBox 8"/>
          <p:cNvSpPr txBox="1"/>
          <p:nvPr/>
        </p:nvSpPr>
        <p:spPr>
          <a:xfrm>
            <a:off x="619566" y="6324600"/>
            <a:ext cx="6217920" cy="1641760"/>
          </a:xfrm>
          <a:prstGeom prst="rect">
            <a:avLst/>
          </a:prstGeom>
          <a:noFill/>
          <a:ln>
            <a:solidFill>
              <a:schemeClr val="accent1"/>
            </a:solidFill>
          </a:ln>
        </p:spPr>
        <p:txBody>
          <a:bodyPr wrap="square" lIns="101881" tIns="50941" rIns="101881" bIns="50941" rtlCol="0">
            <a:spAutoFit/>
          </a:bodyPr>
          <a:lstStyle/>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90579562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2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8597</TotalTime>
  <Words>11727</Words>
  <Application>Microsoft Office PowerPoint</Application>
  <PresentationFormat>Custom</PresentationFormat>
  <Paragraphs>1522</Paragraphs>
  <Slides>40</Slides>
  <Notes>3</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40</vt:i4>
      </vt:variant>
    </vt:vector>
  </HeadingPairs>
  <TitlesOfParts>
    <vt:vector size="56" baseType="lpstr">
      <vt:lpstr>Arial</vt:lpstr>
      <vt:lpstr>Bookman Old Style</vt:lpstr>
      <vt:lpstr>Calibri</vt:lpstr>
      <vt:lpstr>Franklin Gothic Book</vt:lpstr>
      <vt:lpstr>Gill Sans MT</vt:lpstr>
      <vt:lpstr>GillSansMT</vt:lpstr>
      <vt:lpstr>Helvetica</vt:lpstr>
      <vt:lpstr>Lucida Handwriting</vt:lpstr>
      <vt:lpstr>Times New Roman</vt:lpstr>
      <vt:lpstr>Verdana</vt:lpstr>
      <vt:lpstr>Wingdings</vt:lpstr>
      <vt:lpstr>Wingdings 2</vt:lpstr>
      <vt:lpstr>Office Theme</vt:lpstr>
      <vt:lpstr>1_Solstice</vt:lpstr>
      <vt:lpstr>2_Solstice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Richmond, Susan</cp:lastModifiedBy>
  <cp:revision>626</cp:revision>
  <cp:lastPrinted>2014-05-29T22:21:43Z</cp:lastPrinted>
  <dcterms:created xsi:type="dcterms:W3CDTF">2013-06-13T16:49:22Z</dcterms:created>
  <dcterms:modified xsi:type="dcterms:W3CDTF">2016-06-02T19:23:00Z</dcterms:modified>
</cp:coreProperties>
</file>