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06" r:id="rId2"/>
    <p:sldId id="341" r:id="rId3"/>
    <p:sldId id="340" r:id="rId4"/>
    <p:sldId id="342" r:id="rId5"/>
    <p:sldId id="343" r:id="rId6"/>
    <p:sldId id="334" r:id="rId7"/>
    <p:sldId id="335" r:id="rId8"/>
    <p:sldId id="336" r:id="rId9"/>
    <p:sldId id="337" r:id="rId10"/>
    <p:sldId id="338" r:id="rId11"/>
    <p:sldId id="339" r:id="rId12"/>
    <p:sldId id="345" r:id="rId13"/>
    <p:sldId id="344" r:id="rId14"/>
    <p:sldId id="312" r:id="rId15"/>
    <p:sldId id="313" r:id="rId16"/>
    <p:sldId id="346"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01" r:id="rId35"/>
    <p:sldId id="302" r:id="rId36"/>
    <p:sldId id="303" r:id="rId37"/>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00"/>
    <a:srgbClr val="FF7D7D"/>
    <a:srgbClr val="FF4747"/>
    <a:srgbClr val="960000"/>
    <a:srgbClr val="5D2221"/>
    <a:srgbClr val="957DB1"/>
    <a:srgbClr val="F7994B"/>
    <a:srgbClr val="C05B08"/>
    <a:srgbClr val="255997"/>
    <a:srgbClr val="DEE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3" y="1805"/>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D7CCDE-E605-4BEA-89DD-7B120423B9EF}" type="datetimeFigureOut">
              <a:rPr lang="en-US" smtClean="0"/>
              <a:pPr/>
              <a:t>12/12/2015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F287CE-B50A-4DD8-802D-588755CAADF2}" type="slidenum">
              <a:rPr lang="en-US" smtClean="0"/>
              <a:pPr/>
              <a:t>‹#›</a:t>
            </a:fld>
            <a:endParaRPr lang="en-US" dirty="0"/>
          </a:p>
        </p:txBody>
      </p:sp>
    </p:spTree>
    <p:extLst>
      <p:ext uri="{BB962C8B-B14F-4D97-AF65-F5344CB8AC3E}">
        <p14:creationId xmlns:p14="http://schemas.microsoft.com/office/powerpoint/2010/main" val="2062968303"/>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2E969183-3C48-4BE1-BAAB-2D2D3D775E94}" type="slidenum">
              <a:rPr lang="en-US" smtClean="0"/>
              <a:pPr/>
              <a:t>2</a:t>
            </a:fld>
            <a:endParaRPr lang="en-US"/>
          </a:p>
        </p:txBody>
      </p:sp>
    </p:spTree>
    <p:extLst>
      <p:ext uri="{BB962C8B-B14F-4D97-AF65-F5344CB8AC3E}">
        <p14:creationId xmlns:p14="http://schemas.microsoft.com/office/powerpoint/2010/main" val="2925566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241" name="Shape 241"/>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43428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
        <p:nvSpPr>
          <p:cNvPr id="246" name="Shape 246"/>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3334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1" name="Shape 26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dirty="0"/>
          </a:p>
        </p:txBody>
      </p:sp>
    </p:spTree>
    <p:extLst>
      <p:ext uri="{BB962C8B-B14F-4D97-AF65-F5344CB8AC3E}">
        <p14:creationId xmlns:p14="http://schemas.microsoft.com/office/powerpoint/2010/main" val="3726232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dirty="0"/>
          </a:p>
        </p:txBody>
      </p:sp>
      <p:sp>
        <p:nvSpPr>
          <p:cNvPr id="266" name="Shape 266"/>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86901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2" name="Shape 27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193354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2" name="Shape 28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dirty="0"/>
          </a:p>
        </p:txBody>
      </p:sp>
    </p:spTree>
    <p:extLst>
      <p:ext uri="{BB962C8B-B14F-4D97-AF65-F5344CB8AC3E}">
        <p14:creationId xmlns:p14="http://schemas.microsoft.com/office/powerpoint/2010/main" val="357772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10"/>
          </p:nvPr>
        </p:nvSpPr>
        <p:spPr/>
        <p:txBody>
          <a:bodyPr/>
          <a:lstStyle/>
          <a:p>
            <a:fld id="{4AF287CE-B50A-4DD8-802D-588755CAADF2}" type="slidenum">
              <a:rPr lang="en-US" smtClean="0"/>
              <a:pPr/>
              <a:t>12</a:t>
            </a:fld>
            <a:endParaRPr lang="en-US" dirty="0"/>
          </a:p>
        </p:txBody>
      </p:sp>
    </p:spTree>
    <p:extLst>
      <p:ext uri="{BB962C8B-B14F-4D97-AF65-F5344CB8AC3E}">
        <p14:creationId xmlns:p14="http://schemas.microsoft.com/office/powerpoint/2010/main" val="2442981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FAA9A1-ECA7-44EA-83F9-350DAFFAAB91}" type="datetime1">
              <a:rPr lang="en-US" smtClean="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426620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7124F-B99D-48BF-B345-80636138C004}" type="datetime1">
              <a:rPr lang="en-US" smtClean="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3538195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DF66D-7259-4193-A68C-E7145D12CCBC}" type="datetime1">
              <a:rPr lang="en-US" smtClean="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42601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6A0F8-5CE2-4EDA-A1D8-BC1023E837CA}" type="datetime1">
              <a:rPr lang="en-US" smtClean="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322179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7737D9-FDBE-490B-A83B-BA69353F3200}" type="datetime1">
              <a:rPr lang="en-US" smtClean="0"/>
              <a:t>12/12/2015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40761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B8AB5F-D190-45CB-86FE-865215D7FA1A}" type="datetime1">
              <a:rPr lang="en-US" smtClean="0"/>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84312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AA31F7-4A54-4B43-B207-77ED98B7CCD9}" type="datetime1">
              <a:rPr lang="en-US" smtClean="0"/>
              <a:t>12/12/2015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94969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7FF0E-36BC-4FC6-934E-75FC4FF87761}" type="datetime1">
              <a:rPr lang="en-US" smtClean="0"/>
              <a:t>12/12/2015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7557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3FB56-8616-47AD-87A4-4A54B3197923}" type="datetime1">
              <a:rPr lang="en-US" smtClean="0"/>
              <a:t>12/12/2015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02859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FB96D2-301C-4680-9D7B-4F0B16EC03D2}" type="datetime1">
              <a:rPr lang="en-US" smtClean="0"/>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98396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8747D-46D5-4F63-8B4B-95627F2765F4}" type="datetime1">
              <a:rPr lang="en-US" smtClean="0"/>
              <a:t>12/12/2015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085786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F92B73F-823E-4077-A266-02DD675201BF}" type="datetime1">
              <a:rPr lang="en-US" smtClean="0"/>
              <a:t>12/12/2015</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70420" y="9522884"/>
            <a:ext cx="60198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CF669FE8-2A6A-4FDA-B6E7-4A7C87AD6E1D}" type="slidenum">
              <a:rPr lang="en-US" smtClean="0"/>
              <a:pPr/>
              <a:t>‹#›</a:t>
            </a:fld>
            <a:endParaRPr lang="en-US" dirty="0"/>
          </a:p>
        </p:txBody>
      </p:sp>
      <p:sp>
        <p:nvSpPr>
          <p:cNvPr id="7" name="TextBox 6"/>
          <p:cNvSpPr txBox="1"/>
          <p:nvPr userDrawn="1"/>
        </p:nvSpPr>
        <p:spPr>
          <a:xfrm>
            <a:off x="228600" y="9812179"/>
            <a:ext cx="5638800" cy="246221"/>
          </a:xfrm>
          <a:prstGeom prst="rect">
            <a:avLst/>
          </a:prstGeom>
          <a:noFill/>
        </p:spPr>
        <p:txBody>
          <a:bodyPr wrap="square"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1000" dirty="0" smtClean="0"/>
              <a:t>HSD –</a:t>
            </a:r>
            <a:r>
              <a:rPr lang="en-US" sz="1000" baseline="0" dirty="0" smtClean="0"/>
              <a:t> OSP  Susan Richmond 2015</a:t>
            </a:r>
            <a:endParaRPr lang="en-US" sz="1000" dirty="0"/>
          </a:p>
        </p:txBody>
      </p:sp>
    </p:spTree>
    <p:extLst>
      <p:ext uri="{BB962C8B-B14F-4D97-AF65-F5344CB8AC3E}">
        <p14:creationId xmlns:p14="http://schemas.microsoft.com/office/powerpoint/2010/main" val="3741178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readworks.org/passages/civil-rights-ac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history.com/topics/womens-history/19th-amend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plymouth.k12.wi.us/parkview/elem%20libraries/Page%20Images/searchfriendly.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0"/>
            <a:ext cx="5079999" cy="2363501"/>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4" descr="data:image/jpeg;base64,/9j/4AAQSkZJRgABAQAAAQABAAD/2wCEAAkGBxMSDxQUEhIRFBQUFBQUFBQUFhgVFA8UFBQWFhQUFBQYHyggGBolHBQUITEhJSkrLi4uFx8zODMsOCgtLiwBCgoKDg0OFw8PGiwcHBwsLCwsLCwsLCwsLCwsLCwsLCwsLSwsLCwsLCwsLCwsLCwsLCwsLCwsLC0sLCwtLCwsLP/AABEIAQAAxQMBIgACEQEDEQH/xAAbAAADAQEBAQEAAAAAAAAAAAAAAQIDBQQGB//EAEgQAAECAgcECAMFBgQEBwAAAAEAAgMRBBITUVKR0SFhkqEFIjEyQWKi4RQjQhVTcoHSVGNxlMHTJDSx8AdDk7MGM0SCwsPj/8QAFwEBAQEBAAAAAAAAAAAAAAAAAAECA//EABsRAQACAwEBAAAAAAAAAAAAAAABQQIRITED/9oADAMBAAIRAxEAPwD9jpfSMNjqlY19mxrXOqz7K1UGrPbKcprwx+kYlo1rGFzZgPJrtLQTKberVdLtO0Lm9KPf8YA2VT4hlat22ohAzaB9NWoNp7ezeU2DS3UyC5lJgMgCdrBq/Mjdsg2c5bR2gjkrj1l9AIhvKdobyoCaKmPGcAJE95gze0HkStLQ3lYUruj8cP8A7jVqqtKtDeUWhvUoVZVaG8otDeVKE0LtDeUrQ3lShQVaG8otDeVKEFWhvKLQ3lQhBdob0WpvUpop2pvKLU3lSUIijFN6Vqb1LkFFVam9Fqb1CER6qO8mc0KaJ2FCkq+X6bb/AI5hcS012BuwNa6GGmZrjaXBznbCdg7AJknm9KOoH2xRbR0Y0uTrCTiYYNU1q0uzZ4HZ2b10+mQG01plWnEhkuDTWYQ2Qh1+xwlMyB2Vjs601FN6RpQp0FkOhtdR3TtaQ4gPhbD3WzmZ7PDxTGOJb6QLwUnpqjw4wgvjQ2xXSqwy4BxncF62xRv4Tovyn/xP/wAMo9K6VdSRHaIUSKxziQ+0hsaxrS1rasi7qkAzlIjskrqR+q0ruj8cP/uNWq88d4qjt70PwONu5a2g38J0V11qZ4tCi0Hm4XaItBv4ToqytCm0G/hOiLQb+E6IKQorjfkdE6435HRNCpJJB435HRFoN/CdFNCgiSmuN+R0RXG/I6JoWhRaDfkdEWg35HRTSqKFNoN+R0RaDfkdE0KKSRiDfkUrQXqoopKbVt4zStm4m5hND2UTsKFNCeCDIg/wM0LMq+X6af8A41tUAERIdZtYzeS3ZEszIAdjawPWqkHuhZdKwIpp1GiGmmCxpP8AhZMHxfgBMv2yJHYCvR0+XfFww50haMMPrANq7A/qgh1aczMzEpSIMwuL07GoP2tQ4ceE+JSya1HiCuYcIgkzcK4GwtHgZbFcPIR9qHnC7lqmXnC706oFby5HVPrXtyOq0Mo7zIdV3eZhxt3rUvOE8tVlSK1UbR34fgfvG71rJ27I6qWtCucJ9OqKxwnlqnJ14yOqJOvbkdVUKscLvTqiscJ5ap9a9uR1RJ17cjqgVY4Ty1TrHCeWqJOvbkdUpOvbkdUDrHCcwiscJzGqJOvbkdUSde3hOqArHCeWqKxwnlqiTr25HVEnXtyOqArnCeWqK5wnlqiTrxkdUdby80BWOF3LVKucLvTqn1vLzR1t3NQIvOF3LVFc4XenVBJuGfsgk3DP2QFc4XctUq+53JOZuGfsiZuGfsg9NEdOew/mhFEnIzAzmhZkfL9LgfGNq1iDGh1jUHVe1oAaHkisJSMpGRJ2jsSp8XpEU6A2DChGhkfPiuLa7Np2NbMHaKvgUumSPjWbGsNqztrAxuqPmdoaZbGzEyJSmOxePpagNPSlGiO6UMGTZChB0viu9+8ExtH0k7O3slcPC31oYcR5aIqHEeWigBuL1HVPq4vUdVRNIaao6x78O77xu5a1TiPLRYR6tUbfqZ9XnbvWsm3+r3S1pVU4jy0SqnEfTolJt/q90pNvHF7qoqocTsm6IqHE7JuimTbxxe6Orf6vdBVQ4nZN0TqHE706KOpiHF7p9TEOL3VFVTiPLRFQ4jy0U9TF6jqiTcXqOqC6hxH06JVDid6dEpNxeo6p1W3niOqAqHE706IqHE706IqC88R1RZi93E7VQBYcTvToiocRyboizF7uJ2qLIXu4naoEWnEchogtOLkE7P8AFxHVBh/izKgUjfyRI3jL3RU3uzKdTec0Hoog2GaaVFEge1NZkfL9OOlTIYe6YMRhYBElVbKRrQtnjM19vbLZ48zpmk0FvSlFbEokWLSDKzjsY4sgEl3fMxdOcjyXT6VIFLaWCIRbstO5UtAz6Z9etVq9vV/OamlxukvjoNlDgihS+dXItp9aZZI/h2S/PbsYeDvB7bjwnRO0bv4Toi0OB3p1RaHC706rYzjxGyGw95n0uxt3LS1FzuF2iikPMh1Xd5mHG3etK5wO9OqLRWguPC7RFoLjwu0TrnA706ornA706ogtBceF2iLQXHhdogPOF3p1RXOF3p1VBajzcLtEWo83C7ROucLvTqiucLvTqgVqLncDtECK253A7ROucLvTqgRDhd6dUCtG3Hgdoiu248LtFVocLvTqiucLvTqgisy70nRE2Xek6K65wu9OqK5wu5aqCPl3Dh9lPy7m5ey2r+V3LVTX8ruWqozNn5OSfy/JyVGLudknabnZFQZzh/u+SJw/JyV2oudwlFqPNwnRB6KHVkZS/KSE6K6YPbkR/qhYkfMdLVjTWGo1pD2ta6zM4jZE7Y4MpT+iUxKe0LnUyiQ/tmC9/SDmxxD6tCESTYwqxBMt7CJFxlKfV7buh0s3/GwwYjXExA4ND3V4Tapl8na2Xb19h2gbe1cylUqijpuDCNDivpBhlzKUGAshNk+ZIPZ2SrS8ZJh4PspuubmdETdc3iOiKhxHIIqnEchotDOkF1UbB3ofj527lp1rm5lZUhpqjrHvQ/AfeNWtU4jkEhaHWubmdETdc3M6IqnEchoiqcRyGiqCbrm5nRE3XNzOiKpxHIaILTiOQ0VDm65uZ0QC65uZ0RVOI5BFU4uQQE3XNzOic3XNzOiQacXIIqnFyCBguubmdE5uubmdEg04uQRI4uSgc3XDiOiJuubxHREjeMvdEnXjL3QFZ1zeI6JEuwt4vZOTrxl7pSde3hOqCS52EcXsmXOwji9kEOvbwnVEnXt4TqgVd2Hn7JVnYeYVSde3I6pSde3L3QeminYdkkIos5GcvyQsSPlukHMNNY1leYjAvbXbVrGG7aGTrsMvEANO3tTjQ+kftGHUsfgKvzJuda1qru6Z9s6nhKXiq6UfENLhB7QGCL1DIGYs3mZdXn/7ag/iVyqV0fQz01CiGnFsdsOTaJWAbFbUftLfHYSZduyaYeD7KyF7uI6pWQvdxHVR8vyckTh+Tkt9CpELYO93mfU7G3etrL8XE7VeakCHVHc70O7G1a9S5uSnVpdkPNxO1RZi93E7VRNnlyCJw/JyV6jSzF7uI6osvxcTtVE4fk5I+X5OSouy/FxO1RY/i4naqPl+TkiUPyckF2P4uJ2qYhfi4jqspQ/3fJAEL936UGtlvdmdU7Le7MrKrD/d+lMNh/u/Sg1st7s0We92azlD/d8kSh+TkoNLPzO5aKbM4nctFNWH5OSQDL25qizDOJ3p0Sszid6dEqrbxmnVbf6jqoFUOJ3p0RUOI5DRFQXniOqKgvPEdUHpoo2HaTl/RCKK2QPbmShYkfLU8SpzPnNifNmYcyXwpw4ktleqG9n0A7yvDFptH+2oUM9HRDHsiW0yp1YYqPJbW7Bsm2c/qkvdTIkP46G1jXteIrnEF1VkT5cSs5sIu2mZHXq/ntTinpL7RZVFG+Aq9cEm1rVXSqmXbWq7pKYeK74ieV3LVFp5XctUg52FvF7L8wpn/FtzOknUcUMmBDjmjvilxr1hEsy8CUgJ9jTtI8R2LY/S6TE6o2O78O7G3etbTc7JZUkukNg78P6v3jdy1m64cR0Qo7Tc7lqlaeV3LVE3XDP2RN1wz9lUFp5XctUxE8rsvdE3YRn7JVnXDP2QO03OyRa7ncJRWdcM/ZFZ2EZ+yBWu53CUxF3O4Sis7CM/ZFY4eaAtRc7hKoRR5uE6Ka5w8wnXOE5jVA7Qb+E6ItRv4XaJ1zhd6dUVzhd6dUEmKN/C7RK0G/hdonaHC706otDhdy1QIxBv4Togvb/tp0QYhwu9OqZiHC706oIrt/2Doglm7JVaeV3LVFp5XctVRvQyJGUvyQnRHTnsI/ihc5HzXSBjGmQg6zay1NmWzLpiDE78yO0VtgH5rmvoED7ZZF+PcKS1lX4SsAyIDDdtMOc3ADrduwgFe+nQ2/Gs+c9xMQ1odYOEH5T5FrAOrtA2m9c98ej/AGyxnwUe3szKmWYqNaWE1S+XVn1hPfvT5rL61ofe3hP6lyI//hajvpApDobLUGtWAcA47Nrm1pOOwdty64hHE7loqszidy0WhlSA6Q2t77PpONu9ayde3hOqypEMyHWd3mXYxuWtmcTuWiE+CTr28J/UlJ17eE/qTqHE7lonUOJ3LRVC617eE6o617eE6p1Did6dEqhxOybogJOvbkdU+te3I6pVDid6dE6hxH06ICTr25HVEnXtyOqKhxHloiqcR5aIHJ3lyOqOt5cjqgNOI8tEBhxHlogfW8vNHW8vNAacRyGidU4jkEEzdc3M6Im65uZ0TqHEcglUOLkEAS65vEdEEuwt4joiq7FyQWuvGXuoFWdhbxHRE3XN4joiTrxl7ok69vCdVR6KITIzA/Iz/ohFEBkZyP8AAS/qhYkfLU1zPj2AQHNeHmcV0Oq2KLKJsEUdvhsNymrTPtETNG+Bs9onKKIkthGyZ23mUivVTmxvjIdYw7KuS2qHWjTZRO9OYIO3skuQIdG+2g4U6P8AECCT8J1rJ7asi4zbIkTBkDMSBvmwWX1Qs725p/LvZmFQijfwu0TEUb+F2i2jz0gQ5Dud5niMYWny728XulSIgkO3vM+k4xuWtqN/CdFOrSOpe3i90+peOJXaDfwnRFcb8joqiepeM05NvGfunXFx4Toiu270nRAurf6vdEhf6jqisP8AYOidYf7BQMAXniOqA0XniOqU27skTbuyUFVN5zOqdT+PEVHVuGSJs8uSosM3nMp2e92ZWYLPLyRNnk5INLPe7MpWf4syorMvZyR1PLyQVZb3ZlBh73ZlQanl5Jmp5eSgdnvdmipvOanqeXkg1fLyVHrogkDtJ/ihTRJSMpdvghYkfMU90D7Qb84viAkuo4i16os3SfYk9TbV60h2ryOpkH7Xa37OiW1mZUyzFVgqnqGJ2CYmO3x3rq9IRn/FQ2tgkScZRHuYGO+W+YAa4vnIntaOxect6Q+PBrUf4KzkWy+YIkthbsn23nxOzYmCy7YiHC7lqnaHAcxqpFfy5HVPr+XmtIypMQ1R1Hd5mHG3etbQ4HenVY0utVG1vfh+B+8bvW3X8vNRqlCIcLuWqK5wu5apCv5eafW8vNVkWhwu5aornC7lqjreXmjrXNzKArnC7lqnXOF3LVKbrm5nRFZ1zeI6IornC7lqnX3HlqlN2FvF7IrOubxeyIqvuPJFfcUTdcMzolM3DP2RVV9xRX3HJIE3DP2TrG4Z+yILTcckrTcciis64cXsis64Z+yBGJuORTri45FSXOwjP2TrHDzRRaC45FIxBceE6J1jh5pVjh5qj00R0we3t8QR/qhFEOwzEtqFiRwukYUT4mGbSTKxkAwAt+W87XEmfZLsHauLDo9G+16wp0X4my/y8+o5lXa6RbJx7PHZV3FdHpNkH4xhquL65rSEQ/8ALdKRlIbap2XLxsjwz0nZ/BvDxDn8XOYAwF3aJ9bsJ8L0wSX0ghnG7Juidmcbsm6KWwhe7jdqmIYxO43arYilwzVHXd34fg37xu5a2ZxuybosaVDFUbXd+H9bvvG71rZC93G7VS1pVmcbsm6J1Djdk3RTYi93G7VOxF7+N2qqHUOI5DROqcXIJWAvfxO1RYi93E7VQOqcXIIqnFyRZb3cR1RZb3cRQEjeMkSdeMvdFnvdmUWe92ZQOTr25HVEnXjI6os97s0VN7uWiKcnXjI6oIdeMjqiobzy0RU3u5aIEQ69vCf1Ik69vCf1IqHE7lolZnE706IhEPvbwn9SqTr28J1UmGcTvTonZnG706ICTr25HVHWvbkdUrM4nenRFmcbsm6Ir1UQGRnLt8EJUNpAMyTt8Zf0AQsyPn+lIkT4qGLOHUrGq8vJJNk+c4dTZsrePgL9nmZR6T8a5zokM0Wrsh2QrB8u0ODZgdmwk+O6V9KMlTGuNJiEFxnCnBAhCzftb1a+0yG131LwQW0T7Uc5rovxVnth7WtqEOE57A76u0nu+VMEl9G0Q8I4DorBZcOE6IbEOF3p1VCIcLvTqtjGlFlUdX62fQcbdy0FnhHAdFNLiGqOq7vw8P3jd61EQ4HenVRqiFncOH2TlDwt4fZO0OF3LVVaHC7lqjLOrDwt4fZOrDubkFVocLuWqdocLuWqKmrDuZkESh3M5K7Tyu5aotPK5BEofk5IlD8nJXX8rskWm52SCJQ/JyR1PJmFdpudki0FzsignqXtzCfUvbmqtPxZHRFoLjwnRBHUvbml1L25qzEFzuE6ItB5uF2iDM1MQ4vdOTLxxHVUYguPC7RFcXHhOiCZMv8AV7pVWX+o6q64uPCdFJe270nRB66CBIyM9t5P+qSdClIyvukhZkfMdJvHxzatGcXg/wDmljA2KDDf1REnMkdsiPpWbKRE+OLPg2BtUE0kH6qrpDuAkSEpz+qUu1b9KQqQaWz5sJsMvNnKG60YRCiVq7i+q4ETlsEpjtWbaPH+MJ+LBhVWix6lbuum4yb2zLd0h2bSmBLsNL7m5nRUC65uZ0WbYbsbsm6KhDdjdk3RaRFKLqo7vfh+J+8atg51zczovPSYZqjru78Pwb943ct6hxuybopbVKBdc3M6Jzdc3M6KahxHJuidQ4jkNFUObrm8R0TDnXN4vZTUOI5DROq7FyCCqzrm8R0TrOubxHRSA7EMk5OxDJA6zsLeI6IrOwt4j+lKTsQ4fdEnYm8J/UgKzsLeI/pTrOwji9kpOvbwn9SJOvbwnVA6zsPP2RWOHmjrXt4TqiTr28J/UgKxw80Vjh5hKTr28J/UiTr28J/UgC84TmE65wnMKSHXt4TqiTr28J1QFc4TmNUq5wu9OqDWvbkdUiXeXmg9tDMwdhG3d/RCKFOqZy7fBCzI+P6WfRftEB0Q2tYWjTEiNDW2L6gbtAE+rMNv29qwBoX2hsrtjlrdu0MIqRara47Nhimrv/gun0pSIopkMGEKlc1HBwNoTBfOsO1sutskezt2yXn+LjCl1TAaYMh80NdWaar5gjbMTDB2fUeyW1gkurDDMZ/6jtV+Y9OdH9IN6dtYcZ7oT+4BFNVjBDAsyyfZXE5jYe2fav05kVtx4HaK7Vtx4HaLfRnSQyrsee/D+sn/AJjd62kzF6zqsqREbVGw96H9LvvG7lratuPA7RS2qOTMXrOqcm4jxnVK0bceB2iLRtx4HaK9ZOTcR4zqmGtxHjOqm1bceB2iK7bjwO0U6rQMF7uI6p2QvdxO1WM2YfQdFXy8PoOivTbWyF7uJ2qLLe7iOqy+Xh9B0R8vCOA6JobWW92ZSst7syspQ7mZJ/LuZkFBrZ+Z3+/yTszidy0WUofkyCr5fk5IKszidy0QYRxO5aKDZ+TkpNn5OSCzDOJ3p0Tszidy0WLjDvZmEEw8TOIaoNCw4nenRKocTsm6LOtDxN4vdKcPEOP3VHSoI6pmZ7d39EKej5VTIz23zQsSPlelA0U5pbSYhNp121gWwfluk1ocC1p23T638Fh/68ltId3WToxiEhwlGk4Nd2TMzMdtkLjP6rpDotr3tiVW12mc5DrbCJOMpy2r5F1D6TdGtHULo+s3un4mLMSDh90Z7HO8PEqYc9SX0LXuw8wrD3Yea4s+lf2Sg/zUT+wi06W/YqF/Nv8A7K1uB1473VR1fqZ4+dq1D3YRxey4L3dLEf5OhdrT/m3+BB+53KjF6W8KFQv5t/8AZTcNU7td2EcXsnXdhHF7LgCL0v8AsVB/mn/2kW3S/wCxUH+af/aTcI79d2HmnaOw8wuAI3S/7DQf5t/9pUI/Sv7BQ/5x39lNwO3anAcxqrEU4HenVcRtI6U8ej6N/PH+wtW0rpHx6PgflTf/AMFR17U4HenVFocDvTquY2lU/wAaBDH8KWD/APUtG0imeNBypEM//EKDoWhwu5aotDhdy1XiFJpP7E/8o0I/6kKhSaR40KL/ANSB+tB7LQ4XctU7Tyu5aryClRv2OPx0f+6n8VG/Y6Rx0f8AvIPSYnldy1SMXyu5arD4mL+yUjio/wDdVWkT9njcUH+4m4Fui+V2SRi+V2SK0T7mIPzh/wBHqw15+hw/NuqbgZmKLncJStRc7hdotrN2E8tUhCdhdy1TcD09HOBaZT7fEEf6oVUBhDesJE7ZbJjZ2GWyf8EKSP/Z"/>
          <p:cNvSpPr>
            <a:spLocks noChangeAspect="1" noChangeArrowheads="1"/>
          </p:cNvSpPr>
          <p:nvPr/>
        </p:nvSpPr>
        <p:spPr bwMode="auto">
          <a:xfrm>
            <a:off x="0"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s-ES" dirty="0"/>
          </a:p>
        </p:txBody>
      </p:sp>
      <p:sp>
        <p:nvSpPr>
          <p:cNvPr id="16" name="AutoShape 12"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172720" y="873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s-ES" dirty="0"/>
          </a:p>
        </p:txBody>
      </p:sp>
      <p:sp>
        <p:nvSpPr>
          <p:cNvPr id="17" name="AutoShape 14"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345440" y="17637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s-ES" dirty="0"/>
          </a:p>
        </p:txBody>
      </p:sp>
      <p:pic>
        <p:nvPicPr>
          <p:cNvPr id="29" name="Picture 2" descr="http://www.hsd.k12.or.us/Portals/_default/Skins/DistrictSkin/images/webheadsm.png"/>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4419600" y="9296400"/>
            <a:ext cx="1848103" cy="586740"/>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p:cNvGrpSpPr/>
          <p:nvPr/>
        </p:nvGrpSpPr>
        <p:grpSpPr>
          <a:xfrm>
            <a:off x="-16485" y="1071373"/>
            <a:ext cx="7788885" cy="8228747"/>
            <a:chOff x="68579" y="990600"/>
            <a:chExt cx="6872546" cy="7480679"/>
          </a:xfrm>
        </p:grpSpPr>
        <p:grpSp>
          <p:nvGrpSpPr>
            <p:cNvPr id="21" name="Group 20"/>
            <p:cNvGrpSpPr/>
            <p:nvPr/>
          </p:nvGrpSpPr>
          <p:grpSpPr>
            <a:xfrm>
              <a:off x="68579" y="990600"/>
              <a:ext cx="6872546" cy="7480679"/>
              <a:chOff x="0" y="990600"/>
              <a:chExt cx="6872546" cy="7480679"/>
            </a:xfrm>
          </p:grpSpPr>
          <p:grpSp>
            <p:nvGrpSpPr>
              <p:cNvPr id="11" name="Group 10"/>
              <p:cNvGrpSpPr/>
              <p:nvPr/>
            </p:nvGrpSpPr>
            <p:grpSpPr>
              <a:xfrm>
                <a:off x="0" y="990600"/>
                <a:ext cx="6872546" cy="1656802"/>
                <a:chOff x="0" y="990600"/>
                <a:chExt cx="6872546" cy="1656802"/>
              </a:xfrm>
            </p:grpSpPr>
            <p:grpSp>
              <p:nvGrpSpPr>
                <p:cNvPr id="8" name="Group 7"/>
                <p:cNvGrpSpPr/>
                <p:nvPr/>
              </p:nvGrpSpPr>
              <p:grpSpPr>
                <a:xfrm>
                  <a:off x="0" y="990600"/>
                  <a:ext cx="6858000" cy="1645920"/>
                  <a:chOff x="0" y="990600"/>
                  <a:chExt cx="6858000" cy="1645920"/>
                </a:xfrm>
              </p:grpSpPr>
              <p:sp>
                <p:nvSpPr>
                  <p:cNvPr id="2" name="Rectangle 1"/>
                  <p:cNvSpPr/>
                  <p:nvPr/>
                </p:nvSpPr>
                <p:spPr>
                  <a:xfrm>
                    <a:off x="0" y="990600"/>
                    <a:ext cx="6858000" cy="762000"/>
                  </a:xfrm>
                  <a:prstGeom prst="rect">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4" name="Rectangle 3"/>
                  <p:cNvSpPr/>
                  <p:nvPr/>
                </p:nvSpPr>
                <p:spPr>
                  <a:xfrm>
                    <a:off x="0" y="1143000"/>
                    <a:ext cx="6858000" cy="762000"/>
                  </a:xfrm>
                  <a:prstGeom prst="rect">
                    <a:avLst/>
                  </a:prstGeom>
                  <a:blipFill>
                    <a:blip r:embed="rId5"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5" name="Rectangle 4"/>
                  <p:cNvSpPr/>
                  <p:nvPr/>
                </p:nvSpPr>
                <p:spPr>
                  <a:xfrm>
                    <a:off x="0" y="1447800"/>
                    <a:ext cx="6858000" cy="762000"/>
                  </a:xfrm>
                  <a:prstGeom prst="rect">
                    <a:avLst/>
                  </a:prstGeom>
                  <a:blipFill>
                    <a:blip r:embed="rId6"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6" name="Rectangle 5"/>
                  <p:cNvSpPr/>
                  <p:nvPr/>
                </p:nvSpPr>
                <p:spPr>
                  <a:xfrm>
                    <a:off x="0" y="1676400"/>
                    <a:ext cx="6858000" cy="762000"/>
                  </a:xfrm>
                  <a:prstGeom prst="rect">
                    <a:avLst/>
                  </a:prstGeom>
                  <a:blipFill>
                    <a:blip r:embed="rId7"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3" name="Rectangle 2"/>
                  <p:cNvSpPr/>
                  <p:nvPr/>
                </p:nvSpPr>
                <p:spPr>
                  <a:xfrm>
                    <a:off x="0" y="1835034"/>
                    <a:ext cx="6858000" cy="762000"/>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sp>
                <p:nvSpPr>
                  <p:cNvPr id="7" name="Rectangle 6"/>
                  <p:cNvSpPr/>
                  <p:nvPr/>
                </p:nvSpPr>
                <p:spPr>
                  <a:xfrm>
                    <a:off x="0" y="2133600"/>
                    <a:ext cx="6858000" cy="502920"/>
                  </a:xfrm>
                  <a:prstGeom prst="rect">
                    <a:avLst/>
                  </a:prstGeom>
                  <a:blipFill>
                    <a:blip r:embed="rId9"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1"/>
                      </a:solidFill>
                    </a:endParaRPr>
                  </a:p>
                </p:txBody>
              </p:sp>
            </p:grpSp>
            <p:sp>
              <p:nvSpPr>
                <p:cNvPr id="10" name="Rectangle 9"/>
                <p:cNvSpPr/>
                <p:nvPr/>
              </p:nvSpPr>
              <p:spPr>
                <a:xfrm>
                  <a:off x="14546" y="1052560"/>
                  <a:ext cx="6858000" cy="1594842"/>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4000" b="1" cap="all" dirty="0" smtClean="0">
                      <a:ln w="0"/>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rPr>
                    <a:t>ELA−</a:t>
                  </a:r>
                  <a:r>
                    <a:rPr lang="es-ES" sz="4000" b="1" cap="all" dirty="0" err="1" smtClean="0">
                      <a:ln w="0"/>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rPr>
                    <a:t>evaluaciÓn</a:t>
                  </a:r>
                  <a:r>
                    <a:rPr lang="es-ES" sz="4000" b="1" cap="all" dirty="0" smtClean="0">
                      <a:ln w="0"/>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rPr>
                    <a:t> de mitad de año</a:t>
                  </a:r>
                </a:p>
                <a:p>
                  <a:pPr algn="ctr"/>
                  <a:r>
                    <a:rPr lang="es-ES" sz="2800" b="1" cap="all" dirty="0" smtClean="0">
                      <a:ln w="0"/>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rPr>
                    <a:t>Instrucciones para el Maestro</a:t>
                  </a:r>
                  <a:endParaRPr lang="es-ES" sz="2800" b="1" cap="all" dirty="0">
                    <a:ln w="0"/>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endParaRPr>
                </a:p>
              </p:txBody>
            </p:sp>
          </p:grpSp>
          <p:pic>
            <p:nvPicPr>
              <p:cNvPr id="1046" name="Picture 22" descr="https://encrypted-tbn0.gstatic.com/images?q=tbn:ANd9GcR670A4_NsEz0rkw5S0fSUFOZdfd06A1vBExtciEnjTubFApCQoF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7720" r="3589"/>
              <a:stretch/>
            </p:blipFill>
            <p:spPr bwMode="auto">
              <a:xfrm>
                <a:off x="624146" y="3410988"/>
                <a:ext cx="5791199" cy="5060291"/>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Rectangle 24"/>
            <p:cNvSpPr/>
            <p:nvPr/>
          </p:nvSpPr>
          <p:spPr>
            <a:xfrm>
              <a:off x="2234654" y="4675215"/>
              <a:ext cx="2967611" cy="699492"/>
            </a:xfrm>
            <a:prstGeom prst="rect">
              <a:avLst/>
            </a:prstGeom>
            <a:noFill/>
          </p:spPr>
          <p:txBody>
            <a:bodyPr wrap="none" lIns="91440" tIns="45720" rIns="91440" bIns="45720">
              <a:spAutoFit/>
            </a:bodyPr>
            <a:lstStyle/>
            <a:p>
              <a:pPr algn="ctr"/>
              <a:r>
                <a:rPr lang="es-ES" sz="4400" b="1" i="1" dirty="0" smtClean="0">
                  <a:ln w="1905"/>
                  <a:effectLst>
                    <a:innerShdw blurRad="69850" dist="43180" dir="5400000">
                      <a:srgbClr val="000000">
                        <a:alpha val="65000"/>
                      </a:srgbClr>
                    </a:innerShdw>
                  </a:effectLst>
                </a:rPr>
                <a:t>Quinto Grado</a:t>
              </a:r>
              <a:endParaRPr lang="es-ES" sz="4400" b="1" i="1" dirty="0">
                <a:ln w="1905"/>
                <a:effectLst>
                  <a:innerShdw blurRad="69850" dist="43180" dir="5400000">
                    <a:srgbClr val="000000">
                      <a:alpha val="65000"/>
                    </a:srgbClr>
                  </a:innerShdw>
                </a:effectLst>
              </a:endParaRPr>
            </a:p>
          </p:txBody>
        </p:sp>
      </p:grpSp>
      <p:pic>
        <p:nvPicPr>
          <p:cNvPr id="1030" name="Picture 6" descr="http://blog.zemanta.com/blog/wp-content/uploads/2012/06/five.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332222" y="5124450"/>
            <a:ext cx="1141347"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827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p:nvPr/>
        </p:nvSpPr>
        <p:spPr>
          <a:xfrm>
            <a:off x="342409" y="1056762"/>
            <a:ext cx="7061799" cy="8068170"/>
          </a:xfrm>
          <a:prstGeom prst="rect">
            <a:avLst/>
          </a:prstGeom>
          <a:noFill/>
          <a:ln>
            <a:noFill/>
          </a:ln>
        </p:spPr>
        <p:txBody>
          <a:bodyPr lIns="101866" tIns="101866" rIns="101866" bIns="101866" anchor="ctr" anchorCtr="0">
            <a:noAutofit/>
          </a:bodyPr>
          <a:lstStyle/>
          <a:p>
            <a:pPr marL="191030" indent="-275932">
              <a:buClr>
                <a:schemeClr val="dk1"/>
              </a:buClr>
              <a:buSzPct val="100000"/>
              <a:buFont typeface="Calibri"/>
              <a:buAutoNum type="arabicPeriod"/>
            </a:pPr>
            <a:r>
              <a:rPr lang="es-ES" sz="2700" dirty="0">
                <a:solidFill>
                  <a:schemeClr val="dk1"/>
                </a:solidFill>
                <a:ea typeface="Calibri"/>
                <a:cs typeface="Calibri"/>
                <a:sym typeface="Calibri"/>
              </a:rPr>
              <a:t>Derechos Civiles-los derechos que cada persona debe tener sin importar su sexo, </a:t>
            </a:r>
            <a:r>
              <a:rPr lang="es-ES" sz="2700" dirty="0" smtClean="0">
                <a:solidFill>
                  <a:schemeClr val="dk1"/>
                </a:solidFill>
                <a:ea typeface="Calibri"/>
                <a:cs typeface="Calibri"/>
                <a:sym typeface="Calibri"/>
              </a:rPr>
              <a:t>raza o religión</a:t>
            </a:r>
          </a:p>
          <a:p>
            <a:pPr marL="191030" indent="-275932">
              <a:buClr>
                <a:schemeClr val="dk1"/>
              </a:buClr>
              <a:buSzPct val="100000"/>
              <a:buFont typeface="Calibri"/>
              <a:buAutoNum type="arabicPeriod"/>
            </a:pPr>
            <a:endParaRPr lang="es-ES" sz="2700" dirty="0">
              <a:solidFill>
                <a:schemeClr val="dk1"/>
              </a:solidFill>
              <a:ea typeface="Calibri"/>
              <a:cs typeface="Calibri"/>
              <a:sym typeface="Calibri"/>
            </a:endParaRPr>
          </a:p>
          <a:p>
            <a:pPr marL="191030" indent="-275932">
              <a:buClr>
                <a:schemeClr val="dk1"/>
              </a:buClr>
              <a:buSzPct val="100000"/>
              <a:buFont typeface="Calibri"/>
              <a:buAutoNum type="arabicPeriod"/>
            </a:pPr>
            <a:r>
              <a:rPr lang="es-ES" sz="2700" dirty="0">
                <a:solidFill>
                  <a:schemeClr val="dk1"/>
                </a:solidFill>
                <a:ea typeface="Calibri"/>
                <a:cs typeface="Calibri"/>
                <a:sym typeface="Calibri"/>
              </a:rPr>
              <a:t>Sufragio </a:t>
            </a:r>
            <a:r>
              <a:rPr lang="es-ES" sz="2700" dirty="0" smtClean="0">
                <a:solidFill>
                  <a:schemeClr val="dk1"/>
                </a:solidFill>
                <a:ea typeface="Calibri"/>
                <a:cs typeface="Calibri"/>
                <a:sym typeface="Calibri"/>
              </a:rPr>
              <a:t>femenino- </a:t>
            </a:r>
            <a:r>
              <a:rPr lang="es-ES" sz="2700" dirty="0">
                <a:solidFill>
                  <a:schemeClr val="dk1"/>
                </a:solidFill>
                <a:ea typeface="Calibri"/>
                <a:cs typeface="Calibri"/>
                <a:sym typeface="Calibri"/>
              </a:rPr>
              <a:t>el derecho de </a:t>
            </a:r>
            <a:r>
              <a:rPr lang="es-ES" sz="2700" dirty="0" smtClean="0">
                <a:solidFill>
                  <a:schemeClr val="dk1"/>
                </a:solidFill>
                <a:ea typeface="Calibri"/>
                <a:cs typeface="Calibri"/>
                <a:sym typeface="Calibri"/>
              </a:rPr>
              <a:t>una </a:t>
            </a:r>
            <a:r>
              <a:rPr lang="es-ES" sz="2700" dirty="0">
                <a:solidFill>
                  <a:schemeClr val="dk1"/>
                </a:solidFill>
                <a:ea typeface="Calibri"/>
                <a:cs typeface="Calibri"/>
                <a:sym typeface="Calibri"/>
              </a:rPr>
              <a:t>mujer a votar en una </a:t>
            </a:r>
            <a:r>
              <a:rPr lang="es-ES" sz="2700" dirty="0" smtClean="0">
                <a:solidFill>
                  <a:schemeClr val="dk1"/>
                </a:solidFill>
                <a:ea typeface="Calibri"/>
                <a:cs typeface="Calibri"/>
                <a:sym typeface="Calibri"/>
              </a:rPr>
              <a:t>elección</a:t>
            </a:r>
          </a:p>
          <a:p>
            <a:pPr marL="191030" indent="-275932">
              <a:buClr>
                <a:schemeClr val="dk1"/>
              </a:buClr>
              <a:buSzPct val="100000"/>
              <a:buFont typeface="Calibri"/>
              <a:buAutoNum type="arabicPeriod"/>
            </a:pPr>
            <a:endParaRPr lang="es-ES" sz="2700" dirty="0">
              <a:solidFill>
                <a:schemeClr val="dk1"/>
              </a:solidFill>
              <a:ea typeface="Calibri"/>
              <a:cs typeface="Calibri"/>
              <a:sym typeface="Calibri"/>
            </a:endParaRPr>
          </a:p>
          <a:p>
            <a:pPr marL="191030" indent="-275932">
              <a:buClr>
                <a:schemeClr val="dk1"/>
              </a:buClr>
              <a:buSzPct val="100000"/>
              <a:buFont typeface="Calibri"/>
              <a:buAutoNum type="arabicPeriod"/>
            </a:pPr>
            <a:r>
              <a:rPr lang="es-ES" sz="2700" dirty="0">
                <a:solidFill>
                  <a:schemeClr val="dk1"/>
                </a:solidFill>
                <a:ea typeface="Calibri"/>
                <a:cs typeface="Calibri"/>
                <a:sym typeface="Calibri"/>
              </a:rPr>
              <a:t>segregación-la práctica o política de mantener a la gente de diferentes razas, religiones, etc., separados el uno del </a:t>
            </a:r>
            <a:r>
              <a:rPr lang="es-ES" sz="2700" dirty="0" smtClean="0">
                <a:solidFill>
                  <a:schemeClr val="dk1"/>
                </a:solidFill>
                <a:ea typeface="Calibri"/>
                <a:cs typeface="Calibri"/>
                <a:sym typeface="Calibri"/>
              </a:rPr>
              <a:t>otro</a:t>
            </a:r>
          </a:p>
          <a:p>
            <a:pPr marL="191030" indent="-275932">
              <a:buClr>
                <a:schemeClr val="dk1"/>
              </a:buClr>
              <a:buSzPct val="100000"/>
              <a:buFont typeface="Calibri"/>
              <a:buAutoNum type="arabicPeriod"/>
            </a:pPr>
            <a:endParaRPr lang="es-ES" sz="2700" dirty="0">
              <a:solidFill>
                <a:schemeClr val="dk1"/>
              </a:solidFill>
              <a:ea typeface="Calibri"/>
              <a:cs typeface="Calibri"/>
              <a:sym typeface="Calibri"/>
            </a:endParaRPr>
          </a:p>
          <a:p>
            <a:pPr marL="191030" indent="-275932">
              <a:buClr>
                <a:schemeClr val="dk1"/>
              </a:buClr>
              <a:buSzPct val="100000"/>
              <a:buFont typeface="Calibri"/>
              <a:buAutoNum type="arabicPeriod"/>
            </a:pPr>
            <a:r>
              <a:rPr lang="es-ES" sz="2700" dirty="0">
                <a:solidFill>
                  <a:schemeClr val="dk1"/>
                </a:solidFill>
                <a:ea typeface="Calibri"/>
                <a:cs typeface="Calibri"/>
                <a:sym typeface="Calibri"/>
              </a:rPr>
              <a:t>discriminación-la práctica de tratar de manera injusta y diferente a una persona o grupo de personas, en comparación a otras personas o grupos de personas </a:t>
            </a:r>
            <a:endParaRPr lang="es-ES" sz="2700" dirty="0" smtClean="0">
              <a:solidFill>
                <a:schemeClr val="dk1"/>
              </a:solidFill>
              <a:ea typeface="Calibri"/>
              <a:cs typeface="Calibri"/>
              <a:sym typeface="Calibri"/>
            </a:endParaRPr>
          </a:p>
          <a:p>
            <a:pPr marL="191030" indent="-275932">
              <a:buClr>
                <a:schemeClr val="dk1"/>
              </a:buClr>
              <a:buSzPct val="100000"/>
              <a:buFont typeface="Calibri"/>
              <a:buAutoNum type="arabicPeriod"/>
            </a:pPr>
            <a:endParaRPr lang="es-ES" sz="2700" dirty="0">
              <a:solidFill>
                <a:schemeClr val="dk1"/>
              </a:solidFill>
              <a:ea typeface="Calibri"/>
              <a:cs typeface="Calibri"/>
              <a:sym typeface="Calibri"/>
            </a:endParaRPr>
          </a:p>
          <a:p>
            <a:pPr marL="191030" indent="-275932">
              <a:buClr>
                <a:schemeClr val="dk1"/>
              </a:buClr>
              <a:buSzPct val="100000"/>
              <a:buFont typeface="Calibri"/>
              <a:buAutoNum type="arabicPeriod"/>
            </a:pPr>
            <a:r>
              <a:rPr lang="es-ES" sz="2700" dirty="0">
                <a:solidFill>
                  <a:schemeClr val="dk1"/>
                </a:solidFill>
                <a:ea typeface="Calibri"/>
                <a:cs typeface="Calibri"/>
                <a:sym typeface="Calibri"/>
              </a:rPr>
              <a:t>género-ser del sexo masculino o </a:t>
            </a:r>
            <a:r>
              <a:rPr lang="es-ES" sz="2700" dirty="0" smtClean="0">
                <a:solidFill>
                  <a:schemeClr val="dk1"/>
                </a:solidFill>
                <a:ea typeface="Calibri"/>
                <a:cs typeface="Calibri"/>
                <a:sym typeface="Calibri"/>
              </a:rPr>
              <a:t>femenino</a:t>
            </a:r>
          </a:p>
          <a:p>
            <a:pPr marL="191030" indent="-275932">
              <a:buClr>
                <a:schemeClr val="dk1"/>
              </a:buClr>
              <a:buSzPct val="100000"/>
              <a:buFont typeface="Calibri"/>
              <a:buAutoNum type="arabicPeriod"/>
            </a:pPr>
            <a:endParaRPr lang="es-ES" sz="2700" dirty="0">
              <a:solidFill>
                <a:schemeClr val="dk1"/>
              </a:solidFill>
              <a:ea typeface="Calibri"/>
              <a:cs typeface="Calibri"/>
              <a:sym typeface="Calibri"/>
            </a:endParaRPr>
          </a:p>
          <a:p>
            <a:pPr marL="191030" indent="-275932">
              <a:buClr>
                <a:schemeClr val="dk1"/>
              </a:buClr>
              <a:buSzPct val="100000"/>
              <a:buFont typeface="Calibri"/>
              <a:buAutoNum type="arabicPeriod"/>
            </a:pPr>
            <a:r>
              <a:rPr lang="es-ES" sz="2700" dirty="0">
                <a:solidFill>
                  <a:schemeClr val="dk1"/>
                </a:solidFill>
                <a:ea typeface="Calibri"/>
                <a:cs typeface="Calibri"/>
                <a:sym typeface="Calibri"/>
              </a:rPr>
              <a:t>ratificar-declarar algo </a:t>
            </a:r>
            <a:r>
              <a:rPr lang="es-ES" sz="2700" dirty="0" smtClean="0">
                <a:solidFill>
                  <a:schemeClr val="dk1"/>
                </a:solidFill>
                <a:ea typeface="Calibri"/>
                <a:cs typeface="Calibri"/>
                <a:sym typeface="Calibri"/>
              </a:rPr>
              <a:t>oficial por </a:t>
            </a:r>
            <a:r>
              <a:rPr lang="es-ES" sz="2700" dirty="0">
                <a:solidFill>
                  <a:schemeClr val="dk1"/>
                </a:solidFill>
                <a:ea typeface="Calibri"/>
                <a:cs typeface="Calibri"/>
                <a:sym typeface="Calibri"/>
              </a:rPr>
              <a:t>medio de una firma o un voto</a:t>
            </a:r>
          </a:p>
        </p:txBody>
      </p:sp>
      <p:sp>
        <p:nvSpPr>
          <p:cNvPr id="269" name="Shape 269"/>
          <p:cNvSpPr txBox="1"/>
          <p:nvPr/>
        </p:nvSpPr>
        <p:spPr>
          <a:xfrm>
            <a:off x="175440" y="228600"/>
            <a:ext cx="7596960" cy="828299"/>
          </a:xfrm>
          <a:prstGeom prst="rect">
            <a:avLst/>
          </a:prstGeom>
          <a:noFill/>
          <a:ln>
            <a:noFill/>
          </a:ln>
        </p:spPr>
        <p:txBody>
          <a:bodyPr lIns="101866" tIns="101866" rIns="101866" bIns="101866" anchor="t" anchorCtr="0">
            <a:noAutofit/>
          </a:bodyPr>
          <a:lstStyle/>
          <a:p>
            <a:pPr algn="ctr"/>
            <a:r>
              <a:rPr lang="en-US" b="1" u="sng" dirty="0" err="1" smtClean="0"/>
              <a:t>Lista</a:t>
            </a:r>
            <a:r>
              <a:rPr lang="en-US" b="1" u="sng" dirty="0" smtClean="0"/>
              <a:t> de </a:t>
            </a:r>
            <a:r>
              <a:rPr lang="en-US" b="1" u="sng" dirty="0" err="1" smtClean="0"/>
              <a:t>vocabulario</a:t>
            </a:r>
            <a:r>
              <a:rPr lang="en-US" b="1" u="sng" dirty="0" smtClean="0"/>
              <a:t>:  </a:t>
            </a:r>
            <a:r>
              <a:rPr lang="en-US" b="1" u="sng" dirty="0" err="1" smtClean="0"/>
              <a:t>Igualdad</a:t>
            </a:r>
            <a:r>
              <a:rPr lang="en-US" b="1" u="sng" dirty="0" smtClean="0"/>
              <a:t> de Derechos para </a:t>
            </a:r>
            <a:r>
              <a:rPr lang="en-US" b="1" u="sng" dirty="0" err="1" smtClean="0"/>
              <a:t>Todos</a:t>
            </a:r>
            <a:r>
              <a:rPr lang="en-US" b="1" u="sng" dirty="0" smtClean="0"/>
              <a:t> </a:t>
            </a:r>
            <a:endParaRPr lang="en-US" b="1" u="sng" dirty="0"/>
          </a:p>
          <a:p>
            <a:pPr algn="ctr"/>
            <a:r>
              <a:rPr lang="en-US" b="1" dirty="0"/>
              <a:t>(Rosa </a:t>
            </a:r>
            <a:r>
              <a:rPr lang="en-US" b="1" dirty="0" smtClean="0"/>
              <a:t>Parks/</a:t>
            </a:r>
            <a:r>
              <a:rPr lang="en-US" b="1" dirty="0" err="1" smtClean="0"/>
              <a:t>Sufragio</a:t>
            </a:r>
            <a:r>
              <a:rPr lang="en-US" b="1" dirty="0" smtClean="0"/>
              <a:t> </a:t>
            </a:r>
            <a:r>
              <a:rPr lang="en-US" b="1" dirty="0" err="1" smtClean="0"/>
              <a:t>femenino</a:t>
            </a:r>
            <a:r>
              <a:rPr lang="en-US" b="1" dirty="0" smtClean="0"/>
              <a:t> </a:t>
            </a:r>
            <a:r>
              <a:rPr lang="en-US" b="1" dirty="0"/>
              <a:t>PT)</a:t>
            </a:r>
          </a:p>
        </p:txBody>
      </p:sp>
      <p:sp>
        <p:nvSpPr>
          <p:cNvPr id="2" name="Slide Number Placeholder 1"/>
          <p:cNvSpPr>
            <a:spLocks noGrp="1"/>
          </p:cNvSpPr>
          <p:nvPr>
            <p:ph type="sldNum" sz="quarter" idx="12"/>
          </p:nvPr>
        </p:nvSpPr>
        <p:spPr/>
        <p:txBody>
          <a:bodyPr/>
          <a:lstStyle/>
          <a:p>
            <a:fld id="{CF669FE8-2A6A-4FDA-B6E7-4A7C87AD6E1D}" type="slidenum">
              <a:rPr lang="en-US" smtClean="0"/>
              <a:pPr/>
              <a:t>10</a:t>
            </a:fld>
            <a:endParaRPr lang="en-US" dirty="0"/>
          </a:p>
        </p:txBody>
      </p:sp>
    </p:spTree>
    <p:extLst>
      <p:ext uri="{BB962C8B-B14F-4D97-AF65-F5344CB8AC3E}">
        <p14:creationId xmlns:p14="http://schemas.microsoft.com/office/powerpoint/2010/main" val="2377731547"/>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388621" y="402795"/>
            <a:ext cx="6995159" cy="1159950"/>
          </a:xfrm>
          <a:prstGeom prst="rect">
            <a:avLst/>
          </a:prstGeom>
        </p:spPr>
        <p:txBody>
          <a:bodyPr lIns="101866" tIns="101866" rIns="101866" bIns="101866" anchor="ctr" anchorCtr="0">
            <a:noAutofit/>
          </a:bodyPr>
          <a:lstStyle/>
          <a:p>
            <a:pPr>
              <a:spcBef>
                <a:spcPts val="0"/>
              </a:spcBef>
            </a:pPr>
            <a:r>
              <a:rPr lang="x-none" sz="1600" b="1" u="sng" dirty="0" smtClean="0"/>
              <a:t> Diagrama Venn:  Igualdad de Derechos para todos </a:t>
            </a:r>
          </a:p>
          <a:p>
            <a:pPr>
              <a:spcBef>
                <a:spcPts val="0"/>
              </a:spcBef>
            </a:pPr>
            <a:r>
              <a:rPr lang="x-none" sz="1600" b="1" dirty="0" smtClean="0"/>
              <a:t>(Rosa Parks/Sufragio femenino PT)</a:t>
            </a:r>
            <a:endParaRPr lang="x-none" sz="1600" b="1" dirty="0"/>
          </a:p>
        </p:txBody>
      </p:sp>
      <p:sp>
        <p:nvSpPr>
          <p:cNvPr id="275" name="Shape 275"/>
          <p:cNvSpPr/>
          <p:nvPr/>
        </p:nvSpPr>
        <p:spPr>
          <a:xfrm>
            <a:off x="228600" y="1888860"/>
            <a:ext cx="4946171" cy="5142720"/>
          </a:xfrm>
          <a:prstGeom prst="ellipse">
            <a:avLst/>
          </a:prstGeom>
          <a:noFill/>
          <a:ln w="19050" cap="flat" cmpd="sng">
            <a:solidFill>
              <a:schemeClr val="dk2"/>
            </a:solidFill>
            <a:prstDash val="solid"/>
            <a:round/>
            <a:headEnd type="none" w="med" len="med"/>
            <a:tailEnd type="none" w="med" len="med"/>
          </a:ln>
        </p:spPr>
        <p:txBody>
          <a:bodyPr lIns="101866" tIns="101866" rIns="101866" bIns="101866" anchor="ctr" anchorCtr="0">
            <a:noAutofit/>
          </a:bodyPr>
          <a:lstStyle/>
          <a:p>
            <a:endParaRPr lang="x-none" dirty="0"/>
          </a:p>
        </p:txBody>
      </p:sp>
      <p:sp>
        <p:nvSpPr>
          <p:cNvPr id="276" name="Shape 276"/>
          <p:cNvSpPr/>
          <p:nvPr/>
        </p:nvSpPr>
        <p:spPr>
          <a:xfrm>
            <a:off x="2605822" y="1828800"/>
            <a:ext cx="4880978" cy="5142720"/>
          </a:xfrm>
          <a:prstGeom prst="ellipse">
            <a:avLst/>
          </a:prstGeom>
          <a:noFill/>
          <a:ln w="19050" cap="flat" cmpd="sng">
            <a:solidFill>
              <a:schemeClr val="dk2"/>
            </a:solidFill>
            <a:prstDash val="solid"/>
            <a:round/>
            <a:headEnd type="none" w="med" len="med"/>
            <a:tailEnd type="none" w="med" len="med"/>
          </a:ln>
        </p:spPr>
        <p:txBody>
          <a:bodyPr lIns="101866" tIns="101866" rIns="101866" bIns="101866" anchor="ctr" anchorCtr="0">
            <a:noAutofit/>
          </a:bodyPr>
          <a:lstStyle/>
          <a:p>
            <a:endParaRPr lang="x-none" dirty="0"/>
          </a:p>
        </p:txBody>
      </p:sp>
      <p:sp>
        <p:nvSpPr>
          <p:cNvPr id="277" name="Shape 277"/>
          <p:cNvSpPr txBox="1"/>
          <p:nvPr/>
        </p:nvSpPr>
        <p:spPr>
          <a:xfrm>
            <a:off x="1295401" y="2302956"/>
            <a:ext cx="1862650" cy="467609"/>
          </a:xfrm>
          <a:prstGeom prst="rect">
            <a:avLst/>
          </a:prstGeom>
          <a:noFill/>
          <a:ln>
            <a:noFill/>
          </a:ln>
        </p:spPr>
        <p:txBody>
          <a:bodyPr lIns="101866" tIns="101866" rIns="101866" bIns="101866" anchor="t" anchorCtr="0">
            <a:noAutofit/>
          </a:bodyPr>
          <a:lstStyle/>
          <a:p>
            <a:pPr algn="ctr"/>
            <a:r>
              <a:rPr lang="x-none" sz="1800" dirty="0" smtClean="0"/>
              <a:t>Acta de los  Derechos Civiles</a:t>
            </a:r>
            <a:endParaRPr lang="x-none" sz="1800" dirty="0"/>
          </a:p>
        </p:txBody>
      </p:sp>
      <p:sp>
        <p:nvSpPr>
          <p:cNvPr id="278" name="Shape 278"/>
          <p:cNvSpPr txBox="1"/>
          <p:nvPr/>
        </p:nvSpPr>
        <p:spPr>
          <a:xfrm>
            <a:off x="4495800" y="2133600"/>
            <a:ext cx="2004261" cy="467609"/>
          </a:xfrm>
          <a:prstGeom prst="rect">
            <a:avLst/>
          </a:prstGeom>
          <a:noFill/>
          <a:ln>
            <a:noFill/>
          </a:ln>
        </p:spPr>
        <p:txBody>
          <a:bodyPr lIns="101866" tIns="101866" rIns="101866" bIns="101866" anchor="t" anchorCtr="0">
            <a:noAutofit/>
          </a:bodyPr>
          <a:lstStyle/>
          <a:p>
            <a:pPr algn="ctr"/>
            <a:r>
              <a:rPr lang="x-none" dirty="0" smtClean="0"/>
              <a:t>19</a:t>
            </a:r>
            <a:r>
              <a:rPr lang="x-none" baseline="30000" dirty="0" smtClean="0"/>
              <a:t>na</a:t>
            </a:r>
            <a:r>
              <a:rPr lang="x-none" dirty="0" smtClean="0"/>
              <a:t> Enmienda</a:t>
            </a:r>
            <a:endParaRPr lang="x-none" dirty="0"/>
          </a:p>
        </p:txBody>
      </p:sp>
      <p:sp>
        <p:nvSpPr>
          <p:cNvPr id="279" name="Shape 279"/>
          <p:cNvSpPr txBox="1"/>
          <p:nvPr/>
        </p:nvSpPr>
        <p:spPr>
          <a:xfrm>
            <a:off x="3190040" y="2770565"/>
            <a:ext cx="1571773" cy="467609"/>
          </a:xfrm>
          <a:prstGeom prst="rect">
            <a:avLst/>
          </a:prstGeom>
          <a:noFill/>
          <a:ln>
            <a:noFill/>
          </a:ln>
        </p:spPr>
        <p:txBody>
          <a:bodyPr lIns="101866" tIns="101866" rIns="101866" bIns="101866" anchor="t" anchorCtr="0">
            <a:noAutofit/>
          </a:bodyPr>
          <a:lstStyle/>
          <a:p>
            <a:pPr algn="ctr"/>
            <a:r>
              <a:rPr lang="x-none" dirty="0" smtClean="0"/>
              <a:t>Similitudes</a:t>
            </a:r>
            <a:endParaRPr lang="x-none" dirty="0"/>
          </a:p>
        </p:txBody>
      </p:sp>
      <p:sp>
        <p:nvSpPr>
          <p:cNvPr id="2" name="Slide Number Placeholder 1"/>
          <p:cNvSpPr>
            <a:spLocks noGrp="1"/>
          </p:cNvSpPr>
          <p:nvPr>
            <p:ph type="sldNum" sz="quarter" idx="12"/>
          </p:nvPr>
        </p:nvSpPr>
        <p:spPr/>
        <p:txBody>
          <a:bodyPr/>
          <a:lstStyle/>
          <a:p>
            <a:fld id="{CF669FE8-2A6A-4FDA-B6E7-4A7C87AD6E1D}" type="slidenum">
              <a:rPr lang="x-none" smtClean="0"/>
              <a:pPr/>
              <a:t>11</a:t>
            </a:fld>
            <a:endParaRPr lang="x-none" dirty="0"/>
          </a:p>
        </p:txBody>
      </p:sp>
    </p:spTree>
    <p:extLst>
      <p:ext uri="{BB962C8B-B14F-4D97-AF65-F5344CB8AC3E}">
        <p14:creationId xmlns:p14="http://schemas.microsoft.com/office/powerpoint/2010/main" val="212314826"/>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2" name="Rectangle 1"/>
          <p:cNvSpPr/>
          <p:nvPr/>
        </p:nvSpPr>
        <p:spPr>
          <a:xfrm>
            <a:off x="380999" y="381000"/>
            <a:ext cx="6800850" cy="7637823"/>
          </a:xfrm>
          <a:prstGeom prst="rect">
            <a:avLst/>
          </a:prstGeom>
        </p:spPr>
        <p:txBody>
          <a:bodyPr wrap="square" lIns="96356" tIns="48178" rIns="96356" bIns="48178">
            <a:spAutoFit/>
          </a:bodyPr>
          <a:lstStyle/>
          <a:p>
            <a:endParaRPr lang="es-ES" sz="1400" dirty="0" smtClean="0"/>
          </a:p>
          <a:p>
            <a:r>
              <a:rPr lang="x-none" sz="1400" b="1" u="sng" dirty="0"/>
              <a:t>Parte 2</a:t>
            </a:r>
            <a:r>
              <a:rPr lang="x-none" sz="1400" b="1" dirty="0"/>
              <a:t> </a:t>
            </a:r>
          </a:p>
          <a:p>
            <a:r>
              <a:rPr lang="x-none" sz="1400" b="1" dirty="0"/>
              <a:t>Tarea de rendimiento</a:t>
            </a:r>
          </a:p>
          <a:p>
            <a:endParaRPr lang="x-none" sz="1400" dirty="0"/>
          </a:p>
          <a:p>
            <a:r>
              <a:rPr lang="x-none" sz="1400" b="1" u="sng" dirty="0" smtClean="0"/>
              <a:t>Tú </a:t>
            </a:r>
            <a:r>
              <a:rPr lang="x-none" sz="1400" b="1" u="sng" dirty="0"/>
              <a:t>vas a</a:t>
            </a:r>
            <a:r>
              <a:rPr lang="x-none" sz="1400" dirty="0"/>
              <a:t>:</a:t>
            </a:r>
          </a:p>
          <a:p>
            <a:pPr marL="361375" indent="-361375">
              <a:buAutoNum type="arabicPeriod"/>
            </a:pPr>
            <a:r>
              <a:rPr lang="x-none" sz="1400" u="sng" dirty="0"/>
              <a:t>Planificar</a:t>
            </a:r>
            <a:r>
              <a:rPr lang="x-none" sz="1400" dirty="0"/>
              <a:t> tu escrito. Puedes usar tus notas y respuestas. Puedes utilizar un organizador gráfico.</a:t>
            </a:r>
          </a:p>
          <a:p>
            <a:pPr marL="361375" indent="-361375">
              <a:lnSpc>
                <a:spcPct val="150000"/>
              </a:lnSpc>
              <a:buAutoNum type="arabicPeriod"/>
            </a:pPr>
            <a:r>
              <a:rPr lang="x-none" sz="1400" dirty="0"/>
              <a:t>Escribir, revisar y editar tu primer borrador (tu maestro te proporcionará papel).  </a:t>
            </a:r>
          </a:p>
          <a:p>
            <a:pPr marL="359660" indent="-359660">
              <a:lnSpc>
                <a:spcPct val="150000"/>
              </a:lnSpc>
              <a:defRPr/>
            </a:pPr>
            <a:r>
              <a:rPr lang="x-none" sz="1400" dirty="0"/>
              <a:t>3.     </a:t>
            </a:r>
            <a:r>
              <a:rPr lang="x-none" sz="1400" b="1" u="sng" dirty="0"/>
              <a:t>Tarea</a:t>
            </a:r>
            <a:r>
              <a:rPr lang="x-none" sz="1400" b="1" dirty="0"/>
              <a:t>: Parte 2 </a:t>
            </a:r>
          </a:p>
          <a:p>
            <a:pPr marL="359660" indent="-359660">
              <a:defRPr/>
            </a:pPr>
            <a:r>
              <a:rPr lang="x-none" sz="1400" dirty="0"/>
              <a:t>         El periódico de tu escuela esta produciendo una sección </a:t>
            </a:r>
            <a:r>
              <a:rPr lang="es-ES" sz="1400" dirty="0" smtClean="0"/>
              <a:t>sobre los derechos civiles. Se le ha pedido a los  estudiantes de tu clase que contribuyan.   Tú vas a escribir un artículo informativo  comparando a Rosa </a:t>
            </a:r>
            <a:r>
              <a:rPr lang="es-ES" sz="1400" dirty="0" err="1" smtClean="0"/>
              <a:t>Parks</a:t>
            </a:r>
            <a:r>
              <a:rPr lang="es-ES" sz="1400" dirty="0" smtClean="0"/>
              <a:t> con </a:t>
            </a:r>
            <a:r>
              <a:rPr lang="es-ES" sz="1400" dirty="0" err="1" smtClean="0"/>
              <a:t>Susan</a:t>
            </a:r>
            <a:r>
              <a:rPr lang="es-ES" sz="1400" dirty="0" smtClean="0"/>
              <a:t> B. Anthony y las sufragistas.  Tu  artículo será leído por los estudiantes, maestros y  padres.</a:t>
            </a:r>
          </a:p>
          <a:p>
            <a:pPr marL="359660" indent="-359660">
              <a:defRPr/>
            </a:pPr>
            <a:endParaRPr lang="es-ES" sz="1400" dirty="0" smtClean="0"/>
          </a:p>
          <a:p>
            <a:pPr marL="359660" indent="-359660">
              <a:defRPr/>
            </a:pPr>
            <a:r>
              <a:rPr lang="es-ES" sz="1400" dirty="0" smtClean="0"/>
              <a:t>         Utilizando todas las fuentes de información, desarrolla una idea principal acerca de lo que tanto Rosa </a:t>
            </a:r>
            <a:r>
              <a:rPr lang="es-ES" sz="1400" dirty="0" err="1" smtClean="0"/>
              <a:t>Parks</a:t>
            </a:r>
            <a:r>
              <a:rPr lang="es-ES" sz="1400" dirty="0"/>
              <a:t> </a:t>
            </a:r>
            <a:r>
              <a:rPr lang="es-ES" sz="1400" dirty="0" smtClean="0"/>
              <a:t>como </a:t>
            </a:r>
            <a:r>
              <a:rPr lang="es-ES" sz="1400" dirty="0" err="1" smtClean="0"/>
              <a:t>Susan</a:t>
            </a:r>
            <a:r>
              <a:rPr lang="es-ES" sz="1400" dirty="0" smtClean="0"/>
              <a:t> B. Anthony y las sufragistas tenían en común, y cómo esto afectó los derechos civiles en los Estados Unidos de América.  Selecciona la información mas importante para apoyar tu idea principal.  Luego, escribe un artículo informativo sobre la idea principal utilizando detalles de tus fuentes. </a:t>
            </a:r>
            <a:r>
              <a:rPr lang="es-MX" sz="1400" dirty="0"/>
              <a:t>Utiliza tus propias palabras excepto cuando citas directamente de las fuentes de información.</a:t>
            </a:r>
            <a:endParaRPr lang="es-ES" sz="1400" dirty="0" smtClean="0"/>
          </a:p>
          <a:p>
            <a:pPr marL="359660" indent="-359660">
              <a:defRPr/>
            </a:pPr>
            <a:endParaRPr lang="es-ES" sz="1400" dirty="0" smtClean="0"/>
          </a:p>
          <a:p>
            <a:pPr marL="359660" indent="-359660">
              <a:defRPr/>
            </a:pPr>
            <a:r>
              <a:rPr lang="es-ES" sz="1400" dirty="0" smtClean="0"/>
              <a:t> </a:t>
            </a:r>
          </a:p>
          <a:p>
            <a:r>
              <a:rPr lang="es-MX" sz="1400" b="1" dirty="0"/>
              <a:t>Cómo tu informe será calificado: </a:t>
            </a:r>
            <a:endParaRPr lang="es-MX" sz="1400" dirty="0"/>
          </a:p>
          <a:p>
            <a:r>
              <a:rPr lang="es-MX" sz="1300" b="1" i="1" dirty="0"/>
              <a:t>1. Declaración de propósito/enfoque</a:t>
            </a:r>
            <a:r>
              <a:rPr lang="es-MX" sz="1300" dirty="0"/>
              <a:t> – cuán bien estableces con claridad y mantienes tu idea de control o idea principal</a:t>
            </a:r>
          </a:p>
          <a:p>
            <a:r>
              <a:rPr lang="es-MX" sz="1300" b="1" i="1" dirty="0"/>
              <a:t>2. Organización </a:t>
            </a:r>
            <a:r>
              <a:rPr lang="es-MX" sz="1300" dirty="0"/>
              <a:t>– cuán bien desarrollas las ideas, desde la introducción hasta la conclusión, utilizando transiciones eficaces, y cuán bien te mantienes en tu tema a lo largo del escrito </a:t>
            </a:r>
          </a:p>
          <a:p>
            <a:r>
              <a:rPr lang="es-MX" sz="1300" b="1" i="1" dirty="0"/>
              <a:t>3. Elaboración de evidencia </a:t>
            </a:r>
            <a:r>
              <a:rPr lang="es-MX" sz="1300" dirty="0"/>
              <a:t>– cuán bien proporcionas evidencia tomada de fuentes de información sobre tu tema y elaboras con información </a:t>
            </a:r>
            <a:r>
              <a:rPr lang="es-MX" sz="1300" dirty="0" smtClean="0"/>
              <a:t>específica</a:t>
            </a:r>
            <a:endParaRPr lang="es-MX" sz="1300" dirty="0"/>
          </a:p>
          <a:p>
            <a:r>
              <a:rPr lang="es-MX" sz="1300" dirty="0"/>
              <a:t> </a:t>
            </a:r>
            <a:r>
              <a:rPr lang="es-MX" sz="1300" b="1" i="1" dirty="0"/>
              <a:t>4. Lenguaje y vocabulario </a:t>
            </a:r>
            <a:r>
              <a:rPr lang="es-MX" sz="1300" dirty="0"/>
              <a:t>– cuán eficazmente expresas tus ideas usando un lenguaje preciso que es apropiado para tu audiencia y </a:t>
            </a:r>
            <a:r>
              <a:rPr lang="es-MX" sz="1300" dirty="0" smtClean="0"/>
              <a:t>propósito</a:t>
            </a:r>
            <a:endParaRPr lang="es-MX" sz="1300" dirty="0"/>
          </a:p>
          <a:p>
            <a:r>
              <a:rPr lang="es-MX" sz="1300" b="1" i="1" dirty="0"/>
              <a:t>5. Convenciones </a:t>
            </a:r>
            <a:r>
              <a:rPr lang="es-MX" sz="1300" dirty="0"/>
              <a:t>– cuán bien sigues las reglas de uso, puntuación, mayúsculas y </a:t>
            </a:r>
            <a:r>
              <a:rPr lang="es-MX" sz="1300" dirty="0" smtClean="0"/>
              <a:t>ortografía</a:t>
            </a:r>
            <a:endParaRPr lang="es-MX" sz="1300" dirty="0"/>
          </a:p>
          <a:p>
            <a:endParaRPr lang="es-ES" sz="1300" dirty="0" smtClean="0"/>
          </a:p>
          <a:p>
            <a:endParaRPr lang="es-ES" sz="1300" dirty="0"/>
          </a:p>
        </p:txBody>
      </p:sp>
    </p:spTree>
    <p:extLst>
      <p:ext uri="{BB962C8B-B14F-4D97-AF65-F5344CB8AC3E}">
        <p14:creationId xmlns:p14="http://schemas.microsoft.com/office/powerpoint/2010/main" val="2517918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29937" y="356249"/>
          <a:ext cx="7313862" cy="9180814"/>
        </p:xfrm>
        <a:graphic>
          <a:graphicData uri="http://schemas.openxmlformats.org/drawingml/2006/table">
            <a:tbl>
              <a:tblPr/>
              <a:tblGrid>
                <a:gridCol w="769595"/>
                <a:gridCol w="1241446"/>
                <a:gridCol w="1426262"/>
                <a:gridCol w="1501326"/>
                <a:gridCol w="1201061"/>
                <a:gridCol w="1174172"/>
              </a:tblGrid>
              <a:tr h="398282">
                <a:tc rowSpan="2">
                  <a:txBody>
                    <a:bodyPr/>
                    <a:lstStyle/>
                    <a:p>
                      <a:pPr marL="0" marR="0" algn="ctr">
                        <a:lnSpc>
                          <a:spcPct val="115000"/>
                        </a:lnSpc>
                        <a:spcBef>
                          <a:spcPts val="0"/>
                        </a:spcBef>
                        <a:spcAft>
                          <a:spcPts val="0"/>
                        </a:spcAft>
                      </a:pPr>
                      <a:r>
                        <a:rPr lang="es-ES_tradnl" sz="1200" b="1" noProof="0" dirty="0" smtClean="0">
                          <a:solidFill>
                            <a:srgbClr val="000000"/>
                          </a:solidFill>
                          <a:latin typeface="+mn-lt"/>
                          <a:ea typeface="Times New Roman"/>
                          <a:cs typeface="Times New Roman"/>
                        </a:rPr>
                        <a:t>Puntaje</a:t>
                      </a:r>
                      <a:endParaRPr lang="es-ES_tradnl" sz="1200" noProof="0" dirty="0">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s-V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es-VE" sz="11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es-VE" sz="1100" noProof="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s-V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es-VE" sz="11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es-VE" sz="1100" noProof="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s-VE" sz="13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-L.3.2</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-L.4.2, L.4.3b</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-L.5.2</a:t>
                      </a:r>
                    </a:p>
                    <a:p>
                      <a:pPr marL="0" marR="0" algn="ctr">
                        <a:lnSpc>
                          <a:spcPct val="115000"/>
                        </a:lnSpc>
                        <a:spcBef>
                          <a:spcPts val="0"/>
                        </a:spcBef>
                        <a:spcAft>
                          <a:spcPts val="0"/>
                        </a:spcAft>
                      </a:pPr>
                      <a:endParaRPr lang="es-VE" sz="13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633160">
                <a:tc vMerge="1">
                  <a:txBody>
                    <a:bodyPr/>
                    <a:lstStyle/>
                    <a:p>
                      <a:endParaRPr lang="en-US"/>
                    </a:p>
                  </a:txBody>
                  <a:tcPr/>
                </a:tc>
                <a:tc>
                  <a:txBody>
                    <a:bodyPr/>
                    <a:lstStyle/>
                    <a:p>
                      <a:pPr marL="0" marR="0" algn="ctr">
                        <a:lnSpc>
                          <a:spcPct val="115000"/>
                        </a:lnSpc>
                        <a:spcBef>
                          <a:spcPts val="0"/>
                        </a:spcBef>
                        <a:spcAft>
                          <a:spcPts val="0"/>
                        </a:spcAft>
                      </a:pPr>
                      <a:r>
                        <a:rPr lang="es-V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a:t>
                      </a:r>
                    </a:p>
                    <a:p>
                      <a:pPr lvl="0" algn="ctr" rtl="0">
                        <a:lnSpc>
                          <a:spcPct val="115000"/>
                        </a:lnSpc>
                        <a:spcBef>
                          <a:spcPts val="0"/>
                        </a:spcBef>
                        <a:buClr>
                          <a:schemeClr val="dk1"/>
                        </a:buClr>
                        <a:buSzPct val="25000"/>
                        <a:buFont typeface="Arial"/>
                        <a:buNone/>
                      </a:pPr>
                      <a:r>
                        <a:rPr lang="x-none" sz="600" b="1" i="1" u="sng" dirty="0" smtClean="0">
                          <a:solidFill>
                            <a:schemeClr val="dk1"/>
                          </a:solidFill>
                          <a:latin typeface="+mn-lt"/>
                          <a:ea typeface="Calibri"/>
                          <a:cs typeface="Calibri"/>
                          <a:sym typeface="Calibri"/>
                        </a:rPr>
                        <a:t>Alineación de los estándares (CCSS) y el Reporte de calificación</a:t>
                      </a:r>
                    </a:p>
                    <a:p>
                      <a:pPr lvl="0" algn="ctr" rtl="0">
                        <a:lnSpc>
                          <a:spcPct val="115000"/>
                        </a:lnSpc>
                        <a:spcBef>
                          <a:spcPts val="0"/>
                        </a:spcBef>
                        <a:buClr>
                          <a:schemeClr val="dk1"/>
                        </a:buClr>
                        <a:buSzPct val="25000"/>
                        <a:buFont typeface="Arial"/>
                        <a:buNone/>
                      </a:pPr>
                      <a:r>
                        <a:rPr lang="x-none" sz="600" b="1" dirty="0" smtClean="0">
                          <a:solidFill>
                            <a:schemeClr val="dk1"/>
                          </a:solidFill>
                          <a:latin typeface="+mn-lt"/>
                          <a:ea typeface="Calibri"/>
                          <a:cs typeface="Calibri"/>
                          <a:sym typeface="Calibri"/>
                        </a:rPr>
                        <a:t>Tipos de textos y propósitos:</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-W.3.2a-b</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-W.4.2a-b</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-W.5.2a-b</a:t>
                      </a:r>
                    </a:p>
                    <a:p>
                      <a:pPr lvl="0" algn="ctr" rtl="0">
                        <a:lnSpc>
                          <a:spcPct val="115000"/>
                        </a:lnSpc>
                        <a:spcBef>
                          <a:spcPts val="0"/>
                        </a:spcBef>
                        <a:buClr>
                          <a:schemeClr val="dk1"/>
                        </a:buClr>
                        <a:buSzPct val="25000"/>
                        <a:buFont typeface="Arial"/>
                        <a:buNone/>
                      </a:pPr>
                      <a:endParaRPr lang="es-V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VE" sz="1200" b="1" noProof="0" dirty="0" smtClean="0">
                          <a:effectLst>
                            <a:outerShdw blurRad="38100" dist="38100" dir="2700000" algn="tl">
                              <a:srgbClr val="000000">
                                <a:alpha val="43137"/>
                              </a:srgbClr>
                            </a:outerShdw>
                          </a:effectLst>
                          <a:latin typeface="+mn-lt"/>
                        </a:rPr>
                        <a:t>Organización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a:t>
                      </a:r>
                    </a:p>
                    <a:p>
                      <a:pPr marL="0" marR="0" lvl="0" indent="0" algn="ctr" defTabSz="1018809" rtl="0" eaLnBrk="1" fontAlgn="auto" latinLnBrk="0" hangingPunct="1">
                        <a:lnSpc>
                          <a:spcPct val="100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-W.3.2c-d</a:t>
                      </a:r>
                    </a:p>
                    <a:p>
                      <a:pPr marL="0" marR="0" lvl="0" indent="0" algn="ctr" defTabSz="1018809" rtl="0" eaLnBrk="1" fontAlgn="auto" latinLnBrk="0" hangingPunct="1">
                        <a:lnSpc>
                          <a:spcPct val="100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-W.4.2c-d</a:t>
                      </a:r>
                    </a:p>
                    <a:p>
                      <a:pPr marL="0" marR="0" lvl="0" indent="0" algn="ctr" defTabSz="1018809" rtl="0" eaLnBrk="1" fontAlgn="auto" latinLnBrk="0" hangingPunct="1">
                        <a:lnSpc>
                          <a:spcPct val="100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-W.5.2c-d</a:t>
                      </a:r>
                    </a:p>
                    <a:p>
                      <a:pPr algn="ctr"/>
                      <a:endParaRPr lang="es-VE" sz="1200" b="1" noProof="0" dirty="0" smtClean="0">
                        <a:effectLst>
                          <a:outerShdw blurRad="38100" dist="38100" dir="2700000" algn="tl">
                            <a:srgbClr val="000000">
                              <a:alpha val="43137"/>
                            </a:srgbClr>
                          </a:outerShdw>
                        </a:effectLst>
                        <a:latin typeface="+mn-lt"/>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s-V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es-V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x-none"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algn="ctr">
                        <a:lnSpc>
                          <a:spcPct val="115000"/>
                        </a:lnSpc>
                        <a:spcBef>
                          <a:spcPts val="0"/>
                        </a:spcBef>
                        <a:spcAft>
                          <a:spcPts val="0"/>
                        </a:spcAft>
                      </a:pPr>
                      <a:r>
                        <a:rPr kumimoji="0" lang="es-VE" sz="600" b="1" i="0" u="none" strike="noStrike" kern="1200" cap="none" spc="0" normalizeH="0" baseline="0" noProof="0" dirty="0" smtClean="0">
                          <a:ln>
                            <a:noFill/>
                          </a:ln>
                          <a:solidFill>
                            <a:prstClr val="black"/>
                          </a:solidFill>
                          <a:effectLst/>
                          <a:uLnTx/>
                          <a:uFillTx/>
                          <a:latin typeface="+mn-lt"/>
                          <a:ea typeface="Calibri"/>
                          <a:cs typeface="Calibri"/>
                        </a:rPr>
                        <a:t>Investigación para desarrollar y presentar conocimiento: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-W.3.7-8</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-W.4.7-9</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-W.5.7-9</a:t>
                      </a:r>
                    </a:p>
                    <a:p>
                      <a:pPr marL="0" marR="0" algn="ctr">
                        <a:lnSpc>
                          <a:spcPct val="115000"/>
                        </a:lnSpc>
                        <a:spcBef>
                          <a:spcPts val="0"/>
                        </a:spcBef>
                        <a:spcAft>
                          <a:spcPts val="0"/>
                        </a:spcAft>
                      </a:pPr>
                      <a:endParaRPr kumimoji="0" lang="es-VE" sz="800" b="1" i="0" u="none" strike="noStrike" kern="1200" cap="none" spc="0" normalizeH="0" baseline="0" noProof="0" dirty="0" smtClean="0">
                        <a:ln>
                          <a:noFill/>
                        </a:ln>
                        <a:solidFill>
                          <a:prstClr val="black"/>
                        </a:solidFill>
                        <a:effectLst/>
                        <a:uLnTx/>
                        <a:uFillTx/>
                        <a:latin typeface="+mn-lt"/>
                        <a:ea typeface="Calibri"/>
                        <a:cs typeface="Calibri"/>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es-V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x-none" sz="6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 y adquisición de vocabulario: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-L.3.1b-i, L.3.3a &amp; L.3.6</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-L.4.1, L.4.3a, &amp; L.4.6</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-L.5.1b-e, L.5.3a &amp; L.5.6</a:t>
                      </a: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vMerge="1">
                  <a:txBody>
                    <a:bodyPr/>
                    <a:lstStyle/>
                    <a:p>
                      <a:endParaRPr lang="en-US"/>
                    </a:p>
                  </a:txBody>
                  <a:tcPr/>
                </a:tc>
              </a:tr>
              <a:tr h="1741797">
                <a:tc>
                  <a:txBody>
                    <a:bodyPr/>
                    <a:lstStyle/>
                    <a:p>
                      <a:pPr marL="0" marR="0" algn="ctr">
                        <a:lnSpc>
                          <a:spcPct val="115000"/>
                        </a:lnSpc>
                        <a:spcBef>
                          <a:spcPts val="0"/>
                        </a:spcBef>
                        <a:spcAft>
                          <a:spcPts val="0"/>
                        </a:spcAft>
                      </a:pPr>
                      <a:r>
                        <a:rPr lang="es-ES_tradnl"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Ejemplar</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está totalmente apoyada, y consistente e intencionalmente enfocada:</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latin typeface="+mn-lt"/>
                          <a:ea typeface="Calibri"/>
                          <a:cs typeface="Times New Roman"/>
                        </a:rPr>
                        <a:t>La idea central o idea principal de un tema está enfocada, claramente establecida y sólidamente mantenida.</a:t>
                      </a:r>
                    </a:p>
                    <a:p>
                      <a:pPr marL="58738" marR="0" indent="-58738" algn="l">
                        <a:spcBef>
                          <a:spcPts val="0"/>
                        </a:spcBef>
                        <a:spcAft>
                          <a:spcPts val="0"/>
                        </a:spcAft>
                        <a:buFont typeface="Arial" pitchFamily="34" charset="0"/>
                        <a:buChar char="•"/>
                      </a:pPr>
                      <a:endParaRPr lang="es-VE" sz="500" noProof="0" dirty="0" smtClean="0">
                        <a:latin typeface="+mn-lt"/>
                        <a:ea typeface="Calibri"/>
                        <a:cs typeface="Times New Roman"/>
                      </a:endParaRPr>
                    </a:p>
                    <a:p>
                      <a:pPr marL="58738" marR="0" indent="-58738" algn="l">
                        <a:spcBef>
                          <a:spcPts val="0"/>
                        </a:spcBef>
                        <a:spcAft>
                          <a:spcPts val="0"/>
                        </a:spcAft>
                        <a:buFont typeface="Arial" pitchFamily="34" charset="0"/>
                        <a:buChar char="•"/>
                      </a:pPr>
                      <a:r>
                        <a:rPr lang="es-VE" sz="800" noProof="0" dirty="0" smtClean="0">
                          <a:latin typeface="+mn-lt"/>
                          <a:ea typeface="Calibri"/>
                          <a:cs typeface="Times New Roman"/>
                        </a:rPr>
                        <a:t>La idea central o idea principal de un tema es introducida y se comunica claramente  dentro del contexto.</a:t>
                      </a:r>
                      <a:endParaRPr lang="es-VE" sz="800" noProof="0" dirty="0">
                        <a:latin typeface="+mn-lt"/>
                        <a:ea typeface="Calibri"/>
                        <a:cs typeface="Times New Roman"/>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tiene una estructura organizativa clara y eficaz,</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creando unidad y totalidad: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Utiliza una variedad de estrategias de transición.</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Presenta</a:t>
                      </a:r>
                      <a:r>
                        <a:rPr lang="es-VE" sz="800" baseline="0" noProof="0" dirty="0" smtClean="0">
                          <a:solidFill>
                            <a:srgbClr val="000000"/>
                          </a:solidFill>
                          <a:latin typeface="+mn-lt"/>
                          <a:ea typeface="Calibri"/>
                          <a:cs typeface="Franklin Gothic Book"/>
                        </a:rPr>
                        <a:t> una </a:t>
                      </a:r>
                      <a:r>
                        <a:rPr lang="es-VE" sz="800" noProof="0" dirty="0" smtClean="0">
                          <a:solidFill>
                            <a:srgbClr val="000000"/>
                          </a:solidFill>
                          <a:latin typeface="+mn-lt"/>
                          <a:ea typeface="Calibri"/>
                          <a:cs typeface="Franklin Gothic Book"/>
                        </a:rPr>
                        <a:t>progresión lógica de ideas de principio a fin. </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 La</a:t>
                      </a:r>
                      <a:r>
                        <a:rPr lang="es-VE" sz="800" baseline="0" noProof="0" dirty="0" smtClean="0">
                          <a:solidFill>
                            <a:srgbClr val="000000"/>
                          </a:solidFill>
                          <a:latin typeface="+mn-lt"/>
                          <a:ea typeface="Calibri"/>
                          <a:cs typeface="Franklin Gothic Book"/>
                        </a:rPr>
                        <a:t> i</a:t>
                      </a:r>
                      <a:r>
                        <a:rPr lang="es-VE" sz="800" noProof="0" dirty="0" smtClean="0">
                          <a:solidFill>
                            <a:srgbClr val="000000"/>
                          </a:solidFill>
                          <a:latin typeface="+mn-lt"/>
                          <a:ea typeface="Calibri"/>
                          <a:cs typeface="Franklin Gothic Book"/>
                        </a:rPr>
                        <a:t>ntroducción y conclusión es efectiva para la audiencia y el propósito.</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proporciona apoyo/evidencia exhaustiva y convincente de la idea central o idea principal, que incluye el uso eficaz de las fuentes, los hechos y los detalles: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El uso de evidencia tomada</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de las fuentes se integra con fluidez, es amplio y relevante.</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Usa efectivamente una variedad de técnicas de elaboración.</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expresa clara y eficazmente las ideas, utilizando un lenguaje preciso:</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El uso de vocabulario académico y de dominio específico es claramente apropiado para la audiencia y el propósito.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demuestra un fuerte dominio de las convenciones:</a:t>
                      </a:r>
                    </a:p>
                    <a:p>
                      <a:pPr marL="0" marR="0" algn="l">
                        <a:spcBef>
                          <a:spcPts val="0"/>
                        </a:spcBef>
                        <a:spcAft>
                          <a:spcPts val="0"/>
                        </a:spcAft>
                      </a:pPr>
                      <a:endParaRPr lang="es-VE" sz="500" noProof="0" dirty="0" smtClean="0">
                        <a:solidFill>
                          <a:srgbClr val="92D05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Hay pocos errores presentes, si algunos, en el uso y la formación de la oración.</a:t>
                      </a:r>
                    </a:p>
                    <a:p>
                      <a:pPr marL="58738" marR="0" indent="-58738" algn="l">
                        <a:spcBef>
                          <a:spcPts val="0"/>
                        </a:spcBef>
                        <a:spcAft>
                          <a:spcPts val="0"/>
                        </a:spcAft>
                        <a:buFont typeface="Arial" pitchFamily="34" charset="0"/>
                        <a:buChar char="•"/>
                      </a:pPr>
                      <a:endParaRPr lang="es-VE" sz="500" noProof="0" dirty="0" smtClean="0">
                        <a:solidFill>
                          <a:srgbClr val="92D05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Uso efectivo y consistente de la puntuación, las mayúsculas y la ortografía.</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980017">
                <a:tc>
                  <a:txBody>
                    <a:bodyPr/>
                    <a:lstStyle/>
                    <a:p>
                      <a:pPr marL="0" marR="0" algn="ctr" defTabSz="1018809" rtl="0" eaLnBrk="1" latinLnBrk="0" hangingPunct="1">
                        <a:lnSpc>
                          <a:spcPct val="115000"/>
                        </a:lnSpc>
                        <a:spcBef>
                          <a:spcPts val="0"/>
                        </a:spcBef>
                        <a:spcAft>
                          <a:spcPts val="0"/>
                        </a:spcAft>
                      </a:pPr>
                      <a:r>
                        <a:rPr lang="es-ES_tradnl" sz="2000" b="1" kern="120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3</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Competente</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(M)</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está adecuadamente apoyada, y generalmente enfocada:</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El enfoque es claro y mantenido</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en su mayor</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parte, </a:t>
                      </a:r>
                      <a:r>
                        <a:rPr lang="es-VE" sz="800" i="1" noProof="0" dirty="0" smtClean="0">
                          <a:solidFill>
                            <a:srgbClr val="000000"/>
                          </a:solidFill>
                          <a:latin typeface="+mn-lt"/>
                          <a:ea typeface="Calibri"/>
                          <a:cs typeface="Franklin Gothic Book"/>
                        </a:rPr>
                        <a:t>aunque algún material vagamente relacionado puede estar presente. </a:t>
                      </a:r>
                    </a:p>
                    <a:p>
                      <a:pPr marL="58738" marR="0" indent="-58738" algn="l">
                        <a:spcBef>
                          <a:spcPts val="0"/>
                        </a:spcBef>
                        <a:spcAft>
                          <a:spcPts val="0"/>
                        </a:spcAft>
                        <a:buFont typeface="Arial" pitchFamily="34" charset="0"/>
                        <a:buChar char="•"/>
                      </a:pPr>
                      <a:endParaRPr lang="es-VE" sz="500" i="1"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Algún contexto de la idea central o idea principal del tema es adecuado.</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tiene una estructura organizativa evidente y un sentido de totalidad, aunque puede haber errores de menor importancia y algunas ideas pueden estar un poco sueltas: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Utiliza adecuadamente las estrategias de transición con un poco de variedad</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Presenta una progresión adecuada de ideas de principio a fin.</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a:t>
                      </a:r>
                      <a:r>
                        <a:rPr lang="es-VE" sz="800" baseline="0" noProof="0" dirty="0" smtClean="0">
                          <a:solidFill>
                            <a:srgbClr val="000000"/>
                          </a:solidFill>
                          <a:latin typeface="+mn-lt"/>
                          <a:ea typeface="Calibri"/>
                          <a:cs typeface="Franklin Gothic Book"/>
                        </a:rPr>
                        <a:t> i</a:t>
                      </a:r>
                      <a:r>
                        <a:rPr lang="es-VE" sz="800" noProof="0" dirty="0" smtClean="0">
                          <a:solidFill>
                            <a:srgbClr val="000000"/>
                          </a:solidFill>
                          <a:latin typeface="+mn-lt"/>
                          <a:ea typeface="Calibri"/>
                          <a:cs typeface="Franklin Gothic Book"/>
                        </a:rPr>
                        <a:t>ntroducción y conclusión es adecuada.</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proporciona apoyo/evidencia adecuado de la idea central o idea principal que incluye el uso de las fuentes, los hechos y los detalles: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Integra alguna evidencia de las fuentes, aunque las citas pueden ser generales o imprecisas.</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Utiliza adecuadamente algunas técnicas de elaboración.</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expresa las ideas adecuadamente, empleando una mezcla de lenguaje preciso y más general.</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El uso del vocabulario específico de dominio es generalmente apropiado para la audiencia y el propósito.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demuestra un dominio adecuado de las convenciones:</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Pueden haber algunos errores en el uso y la formación de oraciones, pero no se muestra ningún patrón sistemático de errores.</a:t>
                      </a:r>
                    </a:p>
                    <a:p>
                      <a:pPr marL="58738" marR="0" indent="-58738" algn="l">
                        <a:spcBef>
                          <a:spcPts val="0"/>
                        </a:spcBef>
                        <a:spcAft>
                          <a:spcPts val="0"/>
                        </a:spcAft>
                        <a:buFont typeface="Arial" pitchFamily="34" charset="0"/>
                        <a:buChar char="•"/>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Uso adecuado de la puntuación, las mayúsculas y la ortografía.</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743813">
                <a:tc>
                  <a:txBody>
                    <a:bodyPr/>
                    <a:lstStyle/>
                    <a:p>
                      <a:pPr marL="0" marR="0" algn="ctr" defTabSz="1018809" rtl="0" eaLnBrk="1" latinLnBrk="0" hangingPunct="1">
                        <a:lnSpc>
                          <a:spcPct val="115000"/>
                        </a:lnSpc>
                        <a:spcBef>
                          <a:spcPts val="0"/>
                        </a:spcBef>
                        <a:spcAft>
                          <a:spcPts val="0"/>
                        </a:spcAft>
                      </a:pPr>
                      <a:r>
                        <a:rPr lang="es-ES_tradnl" sz="2000" b="1" kern="120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En desarrollo</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(NM)</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es sostenida de algún modo (un poco)</a:t>
                      </a:r>
                      <a:r>
                        <a:rPr lang="es-VE" sz="800" baseline="0" noProof="0" dirty="0" smtClean="0">
                          <a:solidFill>
                            <a:srgbClr val="000000"/>
                          </a:solidFill>
                          <a:latin typeface="+mn-lt"/>
                          <a:ea typeface="Calibri"/>
                          <a:cs typeface="Franklin Gothic Book"/>
                        </a:rPr>
                        <a:t> y puede desviarse ligeramente del enfoque</a:t>
                      </a:r>
                      <a:r>
                        <a:rPr lang="es-VE" sz="800" noProof="0" dirty="0" smtClean="0">
                          <a:solidFill>
                            <a:srgbClr val="000000"/>
                          </a:solidFill>
                          <a:latin typeface="+mn-lt"/>
                          <a:ea typeface="Calibri"/>
                          <a:cs typeface="Franklin Gothic Book"/>
                        </a:rPr>
                        <a:t>:</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Puede estar claramente enfocado en la idea central o principal, pero no está suficientemente sustentado.</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 idea central o idea principal puede ser confusa y un tanto fuera de enfoque.</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tiene una estructura organizativa inconsistente y los errores son evidentes: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Uso inconsistente de las estrategias de transición, con poca variedad</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 progresión de ideas es inconsistente desde principio a fin.</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 introducción y la conclusión, si existen</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son débiles.</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proporciona un apoyo/evidencia irregular y breve de la idea central o idea principal que incluye el uso parcial o inconsistente de las fuentes, los hechos y los detalles: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 evidencia de las fuentes está débilmente integrada, y las citas, si existen, son irregulares.</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Utiliza débil o irregularmente las técnicas de elaboración</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expresa ideas de forma irregular, con un lenguaje simplista:</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El uso del vocabulario específico de dominio a veces puede ser inapropiado para la audiencia y el propósito.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ES" sz="800" noProof="0" dirty="0" smtClean="0">
                          <a:solidFill>
                            <a:schemeClr val="tx1"/>
                          </a:solidFill>
                          <a:latin typeface="+mn-lt"/>
                          <a:ea typeface="Calibri"/>
                          <a:cs typeface="Franklin Gothic Book"/>
                        </a:rPr>
                        <a:t>La respuesta demuestra un dominio parcial de las convenciones:</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ES" sz="800" noProof="0" dirty="0" smtClean="0">
                          <a:solidFill>
                            <a:schemeClr val="tx1"/>
                          </a:solidFill>
                          <a:latin typeface="+mn-lt"/>
                          <a:ea typeface="Calibri"/>
                          <a:cs typeface="Franklin Gothic Book"/>
                        </a:rPr>
                        <a:t>Los errores frecuentes en el uso pueden opacar el significado.</a:t>
                      </a:r>
                    </a:p>
                    <a:p>
                      <a:pPr marL="58738" marR="0" indent="-58738" algn="l">
                        <a:spcBef>
                          <a:spcPts val="0"/>
                        </a:spcBef>
                        <a:spcAft>
                          <a:spcPts val="0"/>
                        </a:spcAft>
                        <a:buFont typeface="Arial" pitchFamily="34" charset="0"/>
                        <a:buChar char="•"/>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ES" sz="800" noProof="0" dirty="0" smtClean="0">
                          <a:solidFill>
                            <a:schemeClr val="tx1"/>
                          </a:solidFill>
                          <a:latin typeface="+mn-lt"/>
                          <a:ea typeface="Calibri"/>
                          <a:cs typeface="Franklin Gothic Book"/>
                        </a:rPr>
                        <a:t>Uso inconsistente de la puntuación, las mayúsculas y la ortografía.</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371600">
                <a:tc>
                  <a:txBody>
                    <a:bodyPr/>
                    <a:lstStyle/>
                    <a:p>
                      <a:pPr marL="0" marR="0" algn="ctr" defTabSz="1018809" rtl="0" eaLnBrk="1" latinLnBrk="0" hangingPunct="1">
                        <a:lnSpc>
                          <a:spcPct val="115000"/>
                        </a:lnSpc>
                        <a:spcBef>
                          <a:spcPts val="0"/>
                        </a:spcBef>
                        <a:spcAft>
                          <a:spcPts val="0"/>
                        </a:spcAft>
                      </a:pPr>
                      <a:r>
                        <a:rPr lang="es-ES_tradnl" sz="2000" b="1" kern="120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1</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Emergiendo</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(NY)</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puede estar relacionada al tema, pero proporciona poco o ningún enfoque:</a:t>
                      </a:r>
                    </a:p>
                    <a:p>
                      <a:pPr marL="0" marR="0" algn="l">
                        <a:spcBef>
                          <a:spcPts val="0"/>
                        </a:spcBef>
                        <a:spcAft>
                          <a:spcPts val="0"/>
                        </a:spcAft>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Puede ser muy breve, puede desviarse grandemente del enfoque.</a:t>
                      </a:r>
                    </a:p>
                    <a:p>
                      <a:pPr marL="58738" marR="0" indent="-58738" algn="l">
                        <a:spcBef>
                          <a:spcPts val="0"/>
                        </a:spcBef>
                        <a:spcAft>
                          <a:spcPts val="0"/>
                        </a:spcAft>
                        <a:buFont typeface="Arial" pitchFamily="34" charset="0"/>
                        <a:buChar char="•"/>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Puede ser confuso o ambiguo.</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tiene poca o ninguna estructura organizativa discernible: </a:t>
                      </a:r>
                    </a:p>
                    <a:p>
                      <a:pPr marL="0" marR="0" algn="l">
                        <a:spcBef>
                          <a:spcPts val="0"/>
                        </a:spcBef>
                        <a:spcAft>
                          <a:spcPts val="0"/>
                        </a:spcAft>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Pocas o ningunas estrategias de transición son evidentes.</a:t>
                      </a:r>
                    </a:p>
                    <a:p>
                      <a:pPr marL="58738" marR="0" indent="-58738" algn="l">
                        <a:spcBef>
                          <a:spcPts val="0"/>
                        </a:spcBef>
                        <a:spcAft>
                          <a:spcPts val="0"/>
                        </a:spcAft>
                        <a:buFont typeface="Arial" pitchFamily="34" charset="0"/>
                        <a:buChar char="•"/>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Puede inmiscuir frecuentes  ideas extrañas.</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proporciona un apoyo/evidencia mínimo de la idea central o idea principal que incluye poco o ningún uso de las fuentes, los hechos y los detalles: </a:t>
                      </a:r>
                    </a:p>
                    <a:p>
                      <a:pPr marL="0" marR="0" algn="l">
                        <a:spcBef>
                          <a:spcPts val="0"/>
                        </a:spcBef>
                        <a:spcAft>
                          <a:spcPts val="0"/>
                        </a:spcAft>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El uso de la evidencia de la fuente del material es mínimo, ausente, con errores, o irrelevante.</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expresión de las ideas en la respuesta es vaga, carece de claridad, o es confusa:</a:t>
                      </a:r>
                    </a:p>
                    <a:p>
                      <a:pPr marL="0" marR="0" algn="l">
                        <a:spcBef>
                          <a:spcPts val="0"/>
                        </a:spcBef>
                        <a:spcAft>
                          <a:spcPts val="0"/>
                        </a:spcAft>
                      </a:pP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Utiliza un lenguaje o vocabulario específico de dominio</a:t>
                      </a:r>
                      <a:r>
                        <a:rPr lang="es-VE" sz="800" baseline="0" noProof="0" dirty="0" smtClean="0">
                          <a:solidFill>
                            <a:schemeClr val="tx1"/>
                          </a:solidFill>
                          <a:latin typeface="+mn-lt"/>
                          <a:ea typeface="Calibri"/>
                          <a:cs typeface="Franklin Gothic Book"/>
                        </a:rPr>
                        <a:t> limitado</a:t>
                      </a: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Puede tener poco sentido de la audiencia y el propósito.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demuestra una falta de dominio de las convenciones:</a:t>
                      </a:r>
                    </a:p>
                    <a:p>
                      <a:pPr marL="0" marR="0" algn="l">
                        <a:spcBef>
                          <a:spcPts val="0"/>
                        </a:spcBef>
                        <a:spcAft>
                          <a:spcPts val="0"/>
                        </a:spcAft>
                      </a:pP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Los errores son frecuentes y graves.</a:t>
                      </a:r>
                    </a:p>
                    <a:p>
                      <a:pPr marL="58738" marR="0" indent="-58738" algn="l">
                        <a:spcBef>
                          <a:spcPts val="0"/>
                        </a:spcBef>
                        <a:spcAft>
                          <a:spcPts val="0"/>
                        </a:spcAft>
                        <a:buFont typeface="Arial" pitchFamily="34" charset="0"/>
                        <a:buChar char="•"/>
                      </a:pP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A menudo</a:t>
                      </a:r>
                      <a:r>
                        <a:rPr lang="es-VE" sz="800" baseline="0" noProof="0" dirty="0" smtClean="0">
                          <a:solidFill>
                            <a:schemeClr val="tx1"/>
                          </a:solidFill>
                          <a:latin typeface="+mn-lt"/>
                          <a:ea typeface="Calibri"/>
                          <a:cs typeface="Franklin Gothic Book"/>
                        </a:rPr>
                        <a:t> e</a:t>
                      </a:r>
                      <a:r>
                        <a:rPr lang="es-VE" sz="800" noProof="0" dirty="0" smtClean="0">
                          <a:solidFill>
                            <a:schemeClr val="tx1"/>
                          </a:solidFill>
                          <a:latin typeface="+mn-lt"/>
                          <a:ea typeface="Calibri"/>
                          <a:cs typeface="Franklin Gothic Book"/>
                        </a:rPr>
                        <a:t>l significado es opaco.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62075">
                <a:tc>
                  <a:txBody>
                    <a:bodyPr/>
                    <a:lstStyle/>
                    <a:p>
                      <a:pPr marL="0" marR="0" algn="ctr">
                        <a:lnSpc>
                          <a:spcPct val="115000"/>
                        </a:lnSpc>
                        <a:spcBef>
                          <a:spcPts val="0"/>
                        </a:spcBef>
                        <a:spcAft>
                          <a:spcPts val="0"/>
                        </a:spcAft>
                      </a:pPr>
                      <a:r>
                        <a:rPr lang="es-ES_tradnl"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0</a:t>
                      </a:r>
                      <a:endParaRPr lang="es-ES_tradnl" sz="20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x-none" sz="800" b="0" i="0" u="none" strike="noStrike" noProof="0" dirty="0" smtClean="0">
                          <a:solidFill>
                            <a:srgbClr val="000000"/>
                          </a:solidFill>
                          <a:latin typeface="+mn-lt"/>
                        </a:rPr>
                        <a:t>Una respuesta no recibe crédito si no proporciona evidencia de la habilidad para  [completar con el lenguaje clave del objetivo deseado].</a:t>
                      </a:r>
                    </a:p>
                  </a:txBody>
                  <a:tcPr marL="92536" marR="10516"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184750" y="43699"/>
            <a:ext cx="7248671" cy="344053"/>
          </a:xfrm>
          <a:prstGeom prst="rect">
            <a:avLst/>
          </a:prstGeom>
        </p:spPr>
        <p:txBody>
          <a:bodyPr wrap="square" lIns="96886" tIns="48443" rIns="96886" bIns="48443">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x-none" sz="1600" b="1" dirty="0">
                <a:effectLst>
                  <a:outerShdw blurRad="38100" dist="38100" dir="2700000" algn="tl">
                    <a:srgbClr val="000000">
                      <a:alpha val="43137"/>
                    </a:srgbClr>
                  </a:outerShdw>
                </a:effectLst>
              </a:rPr>
              <a:t> </a:t>
            </a:r>
            <a:r>
              <a:rPr lang="x-none" sz="1200" b="1" dirty="0">
                <a:effectLst>
                  <a:outerShdw blurRad="38100" dist="38100" dir="2700000" algn="tl">
                    <a:srgbClr val="000000">
                      <a:alpha val="43137"/>
                    </a:srgbClr>
                  </a:outerShdw>
                </a:effectLst>
              </a:rPr>
              <a:t>Grados </a:t>
            </a:r>
            <a:r>
              <a:rPr lang="en-US" sz="1200" b="1" dirty="0" smtClean="0">
                <a:effectLst>
                  <a:outerShdw blurRad="38100" dist="38100" dir="2700000" algn="tl">
                    <a:srgbClr val="000000">
                      <a:alpha val="43137"/>
                    </a:srgbClr>
                  </a:outerShdw>
                </a:effectLst>
              </a:rPr>
              <a:t>3</a:t>
            </a:r>
            <a:r>
              <a:rPr lang="x-none" sz="1200" b="1" dirty="0" smtClean="0">
                <a:effectLst>
                  <a:outerShdw blurRad="38100" dist="38100" dir="2700000" algn="tl">
                    <a:srgbClr val="000000">
                      <a:alpha val="43137"/>
                    </a:srgbClr>
                  </a:outerShdw>
                </a:effectLst>
              </a:rPr>
              <a:t> </a:t>
            </a:r>
            <a:r>
              <a:rPr lang="x-none" sz="1200" b="1" dirty="0">
                <a:effectLst>
                  <a:outerShdw blurRad="38100" dist="38100" dir="2700000" algn="tl">
                    <a:srgbClr val="000000">
                      <a:alpha val="43137"/>
                    </a:srgbClr>
                  </a:outerShdw>
                </a:effectLst>
              </a:rPr>
              <a:t>- </a:t>
            </a:r>
            <a:r>
              <a:rPr lang="en-US" sz="1200" b="1" dirty="0" smtClean="0">
                <a:effectLst>
                  <a:outerShdw blurRad="38100" dist="38100" dir="2700000" algn="tl">
                    <a:srgbClr val="000000">
                      <a:alpha val="43137"/>
                    </a:srgbClr>
                  </a:outerShdw>
                </a:effectLst>
              </a:rPr>
              <a:t>5</a:t>
            </a:r>
            <a:r>
              <a:rPr lang="x-none" sz="1200" b="1" dirty="0" smtClean="0">
                <a:effectLst>
                  <a:outerShdw blurRad="38100" dist="38100" dir="2700000" algn="tl">
                    <a:srgbClr val="000000">
                      <a:alpha val="43137"/>
                    </a:srgbClr>
                  </a:outerShdw>
                </a:effectLst>
              </a:rPr>
              <a:t>: </a:t>
            </a:r>
            <a:r>
              <a:rPr lang="x-none" sz="1200" b="1" dirty="0">
                <a:effectLst>
                  <a:outerShdw blurRad="38100" dist="38100" dir="2700000" algn="tl">
                    <a:srgbClr val="000000">
                      <a:alpha val="43137"/>
                    </a:srgbClr>
                  </a:outerShdw>
                </a:effectLst>
              </a:rPr>
              <a:t>Rúbrica genérica de 4 puntos para </a:t>
            </a:r>
            <a:r>
              <a:rPr lang="en-US" sz="1200" b="1" dirty="0" smtClean="0">
                <a:effectLst>
                  <a:outerShdw blurRad="38100" dist="38100" dir="2700000" algn="tl">
                    <a:srgbClr val="000000">
                      <a:alpha val="43137"/>
                    </a:srgbClr>
                  </a:outerShdw>
                </a:effectLst>
              </a:rPr>
              <a:t>el </a:t>
            </a:r>
            <a:r>
              <a:rPr lang="x-none" sz="1200" b="1" dirty="0" smtClean="0">
                <a:effectLst>
                  <a:outerShdw blurRad="38100" dist="38100" dir="2700000" algn="tl">
                    <a:srgbClr val="000000">
                      <a:alpha val="43137"/>
                    </a:srgbClr>
                  </a:outerShdw>
                </a:effectLst>
              </a:rPr>
              <a:t>Escrito informativo/explicativo</a:t>
            </a:r>
            <a:r>
              <a:rPr lang="en-US" sz="1200" b="1" dirty="0" smtClean="0">
                <a:effectLst>
                  <a:outerShdw blurRad="38100" dist="38100" dir="2700000" algn="tl">
                    <a:srgbClr val="000000">
                      <a:alpha val="43137"/>
                    </a:srgbClr>
                  </a:outerShdw>
                </a:effectLst>
              </a:rPr>
              <a:t> de la </a:t>
            </a:r>
            <a:r>
              <a:rPr lang="en-US" sz="1200" b="1" u="sng" dirty="0" err="1" smtClean="0">
                <a:effectLst>
                  <a:outerShdw blurRad="38100" dist="38100" dir="2700000" algn="tl">
                    <a:srgbClr val="000000">
                      <a:alpha val="43137"/>
                    </a:srgbClr>
                  </a:outerShdw>
                </a:effectLst>
              </a:rPr>
              <a:t>Tarea</a:t>
            </a:r>
            <a:r>
              <a:rPr lang="en-US" sz="1200" b="1" u="sng" dirty="0" smtClean="0">
                <a:effectLst>
                  <a:outerShdw blurRad="38100" dist="38100" dir="2700000" algn="tl">
                    <a:srgbClr val="000000">
                      <a:alpha val="43137"/>
                    </a:srgbClr>
                  </a:outerShdw>
                </a:effectLst>
              </a:rPr>
              <a:t> de </a:t>
            </a:r>
            <a:r>
              <a:rPr lang="en-US" sz="1200" b="1" u="sng" dirty="0" err="1" smtClean="0">
                <a:effectLst>
                  <a:outerShdw blurRad="38100" dist="38100" dir="2700000" algn="tl">
                    <a:srgbClr val="000000">
                      <a:alpha val="43137"/>
                    </a:srgbClr>
                  </a:outerShdw>
                </a:effectLst>
              </a:rPr>
              <a:t>rendimiento</a:t>
            </a:r>
            <a:r>
              <a:rPr lang="x-none" sz="1200" b="1" u="sng" dirty="0" smtClean="0">
                <a:effectLst>
                  <a:outerShdw blurRad="38100" dist="38100" dir="2700000" algn="tl">
                    <a:srgbClr val="000000">
                      <a:alpha val="43137"/>
                    </a:srgbClr>
                  </a:outerShdw>
                </a:effectLst>
              </a:rPr>
              <a:t> </a:t>
            </a:r>
            <a:endParaRPr lang="x-none" sz="1200" u="sng" dirty="0">
              <a:effectLst>
                <a:outerShdw blurRad="38100" dist="38100" dir="2700000" algn="tl">
                  <a:srgbClr val="000000">
                    <a:alpha val="43137"/>
                  </a:srgbClr>
                </a:outerShdw>
              </a:effectLst>
            </a:endParaRPr>
          </a:p>
        </p:txBody>
      </p:sp>
      <p:sp>
        <p:nvSpPr>
          <p:cNvPr id="5" name="Rectangle 4"/>
          <p:cNvSpPr/>
          <p:nvPr/>
        </p:nvSpPr>
        <p:spPr>
          <a:xfrm>
            <a:off x="369502" y="9491703"/>
            <a:ext cx="7402898" cy="216391"/>
          </a:xfrm>
          <a:prstGeom prst="rect">
            <a:avLst/>
          </a:prstGeom>
        </p:spPr>
        <p:txBody>
          <a:bodyPr wrap="square" lIns="92381" tIns="46189" rIns="92381" bIns="46189">
            <a:spAutoFit/>
          </a:bodyPr>
          <a:lstStyle/>
          <a:p>
            <a:pPr algn="ctr"/>
            <a:r>
              <a:rPr lang="en-US" sz="800" b="1" dirty="0"/>
              <a:t>Working Drafts of ELA rubrics for assessing CCSS writing </a:t>
            </a:r>
            <a:r>
              <a:rPr lang="en-US" sz="800" b="1" dirty="0" smtClean="0"/>
              <a:t>standards </a:t>
            </a:r>
            <a:r>
              <a:rPr lang="en-US" sz="800" b="1" dirty="0"/>
              <a:t>--- © (2010) Karin Hess, National Center for Assessment [khess@nciea.org</a:t>
            </a:r>
            <a:endParaRPr lang="en-US" sz="800" dirty="0"/>
          </a:p>
        </p:txBody>
      </p:sp>
      <p:sp>
        <p:nvSpPr>
          <p:cNvPr id="3" name="Slide Number Placeholder 2"/>
          <p:cNvSpPr>
            <a:spLocks noGrp="1"/>
          </p:cNvSpPr>
          <p:nvPr>
            <p:ph type="sldNum" sz="quarter" idx="12"/>
          </p:nvPr>
        </p:nvSpPr>
        <p:spPr/>
        <p:txBody>
          <a:bodyPr/>
          <a:lstStyle/>
          <a:p>
            <a:fld id="{6E8A0ECE-C9E2-4B32-8A0E-7D248228F9D1}" type="slidenum">
              <a:rPr lang="en-US" smtClean="0"/>
              <a:pPr/>
              <a:t>13</a:t>
            </a:fld>
            <a:endParaRPr lang="en-US"/>
          </a:p>
        </p:txBody>
      </p:sp>
    </p:spTree>
    <p:extLst>
      <p:ext uri="{BB962C8B-B14F-4D97-AF65-F5344CB8AC3E}">
        <p14:creationId xmlns:p14="http://schemas.microsoft.com/office/powerpoint/2010/main" val="3996070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202644705"/>
              </p:ext>
            </p:extLst>
          </p:nvPr>
        </p:nvGraphicFramePr>
        <p:xfrm>
          <a:off x="304800" y="685801"/>
          <a:ext cx="6822440" cy="8133221"/>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x-none" sz="1500" b="1" noProof="0" dirty="0" smtClean="0">
                          <a:effectLst/>
                        </a:rPr>
                        <a:t>Evaluación de mitad de año: Clave para la </a:t>
                      </a:r>
                      <a:r>
                        <a:rPr lang="x-none" sz="1500" b="1" u="sng" noProof="0" dirty="0" smtClean="0">
                          <a:effectLst/>
                        </a:rPr>
                        <a:t>Respuesta construida de investigación</a:t>
                      </a:r>
                    </a:p>
                  </a:txBody>
                  <a:tcPr marL="103632" marR="103632" marT="50292" marB="50292"/>
                </a:tc>
                <a:tc hMerge="1">
                  <a:txBody>
                    <a:bodyPr/>
                    <a:lstStyle/>
                    <a:p>
                      <a:endParaRPr lang="en-US"/>
                    </a:p>
                  </a:txBody>
                  <a:tcPr/>
                </a:tc>
              </a:tr>
              <a:tr h="58674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x-none" sz="1700" b="1" i="0" u="sng" strike="noStrike" kern="1200" cap="none" spc="0" normalizeH="0" baseline="0" noProof="0" dirty="0" smtClean="0">
                          <a:ln>
                            <a:noFill/>
                          </a:ln>
                          <a:solidFill>
                            <a:prstClr val="black"/>
                          </a:solidFill>
                          <a:effectLst/>
                          <a:uLnTx/>
                          <a:uFillTx/>
                          <a:latin typeface="+mn-lt"/>
                          <a:ea typeface="+mn-ea"/>
                          <a:cs typeface="+mn-cs"/>
                        </a:rPr>
                        <a:t>Rúbricas para la Respuesta construida de investigación - Objetivo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x-none" sz="1200" b="1" i="0" u="sng" strike="noStrike" kern="1200" cap="none" spc="0" normalizeH="0" baseline="0" noProof="0" dirty="0" smtClean="0">
                          <a:ln>
                            <a:noFill/>
                          </a:ln>
                          <a:solidFill>
                            <a:prstClr val="black"/>
                          </a:solidFill>
                          <a:effectLst/>
                          <a:uLnTx/>
                          <a:uFillTx/>
                          <a:latin typeface="+mn-lt"/>
                          <a:ea typeface="+mn-ea"/>
                          <a:cs typeface="+mn-cs"/>
                        </a:rPr>
                        <a:t>Habilidad para citar evidencia que apoye opiniones y/o ideas</a:t>
                      </a:r>
                    </a:p>
                  </a:txBody>
                  <a:tcPr marL="103632" marR="103632" marT="50292" marB="50292"/>
                </a:tc>
                <a:tc hMerge="1">
                  <a:txBody>
                    <a:bodyPr/>
                    <a:lstStyle/>
                    <a:p>
                      <a:endParaRPr lang="en-US"/>
                    </a:p>
                  </a:txBody>
                  <a:tcPr/>
                </a:tc>
              </a:tr>
              <a:tr h="640385">
                <a:tc gridSpan="2">
                  <a:txBody>
                    <a:bodyPr/>
                    <a:lstStyle/>
                    <a:p>
                      <a:pPr marL="0" marR="0">
                        <a:lnSpc>
                          <a:spcPct val="115000"/>
                        </a:lnSpc>
                        <a:spcBef>
                          <a:spcPts val="0"/>
                        </a:spcBef>
                        <a:spcAft>
                          <a:spcPts val="0"/>
                        </a:spcAft>
                      </a:pPr>
                      <a:r>
                        <a:rPr lang="es-ES" sz="1500" b="1" noProof="0" dirty="0" smtClean="0"/>
                        <a:t>Pregunta #10: </a:t>
                      </a:r>
                      <a:r>
                        <a:rPr lang="es-ES" sz="1500" b="1" baseline="0" noProof="0" dirty="0" smtClean="0"/>
                        <a:t> </a:t>
                      </a:r>
                    </a:p>
                    <a:p>
                      <a:pPr marL="0" marR="0">
                        <a:lnSpc>
                          <a:spcPct val="115000"/>
                        </a:lnSpc>
                        <a:spcBef>
                          <a:spcPts val="0"/>
                        </a:spcBef>
                        <a:spcAft>
                          <a:spcPts val="0"/>
                        </a:spcAft>
                      </a:pPr>
                      <a:r>
                        <a:rPr lang="x-none" sz="1500" b="1" kern="1200" noProof="0" dirty="0" smtClean="0">
                          <a:effectLst/>
                        </a:rPr>
                        <a:t>¿Qué evidencia del texto apoya la opinión de Rosa </a:t>
                      </a:r>
                      <a:r>
                        <a:rPr lang="x-none" sz="1500" b="1" kern="1200" noProof="0" dirty="0" err="1" smtClean="0">
                          <a:effectLst/>
                        </a:rPr>
                        <a:t>Parks</a:t>
                      </a:r>
                      <a:r>
                        <a:rPr lang="x-none" sz="1500" b="1" kern="1200" noProof="0" dirty="0" smtClean="0">
                          <a:effectLst/>
                        </a:rPr>
                        <a:t> sobre la segregación? </a:t>
                      </a:r>
                      <a:endParaRPr lang="es-ES" sz="1100" b="1" noProof="0" dirty="0" smtClean="0">
                        <a:effectLst/>
                        <a:latin typeface="+mn-lt"/>
                        <a:ea typeface="Calibri"/>
                        <a:cs typeface="Times New Roman"/>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x-none" sz="1500" b="1" baseline="0"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2414016">
                <a:tc gridSpan="2">
                  <a:txBody>
                    <a:bodyPr/>
                    <a:lstStyle/>
                    <a:p>
                      <a:pPr marL="0" marR="0">
                        <a:lnSpc>
                          <a:spcPct val="115000"/>
                        </a:lnSpc>
                        <a:spcBef>
                          <a:spcPts val="0"/>
                        </a:spcBef>
                        <a:spcAft>
                          <a:spcPts val="0"/>
                        </a:spcAft>
                      </a:pPr>
                      <a:r>
                        <a:rPr lang="es-ES" sz="1100" b="1" u="sng" noProof="0" dirty="0" smtClean="0"/>
                        <a:t>La respuesta</a:t>
                      </a:r>
                      <a:r>
                        <a:rPr lang="es-ES" sz="1100" b="1" u="sng" baseline="0" noProof="0" dirty="0" smtClean="0"/>
                        <a:t> ofrece</a:t>
                      </a:r>
                      <a:r>
                        <a:rPr lang="es-ES" sz="1100" b="1" u="sng" noProof="0" dirty="0" smtClean="0"/>
                        <a:t> suficiente evidencia</a:t>
                      </a:r>
                      <a:r>
                        <a:rPr lang="es-ES" sz="1100" b="1" u="none" noProof="0" dirty="0" smtClean="0"/>
                        <a:t> </a:t>
                      </a:r>
                      <a:r>
                        <a:rPr lang="es-ES" sz="1100" b="0" u="none" noProof="0" dirty="0" smtClean="0"/>
                        <a:t>de</a:t>
                      </a:r>
                      <a:r>
                        <a:rPr lang="es-ES" sz="1100" b="0" u="none" baseline="0" noProof="0" dirty="0" smtClean="0"/>
                        <a:t> la habilidad de citar evidencia</a:t>
                      </a:r>
                      <a:r>
                        <a:rPr lang="es-ES" sz="1100" noProof="0" dirty="0" smtClean="0"/>
                        <a:t> </a:t>
                      </a:r>
                      <a:r>
                        <a:rPr lang="es-ES" sz="1100" baseline="0" noProof="0" dirty="0" smtClean="0"/>
                        <a:t> para apoyar la respuesta del estudiante. La  </a:t>
                      </a:r>
                      <a:r>
                        <a:rPr lang="es-ES" sz="1100" kern="1200" baseline="0" noProof="0" dirty="0" smtClean="0">
                          <a:effectLst/>
                        </a:rPr>
                        <a:t>e</a:t>
                      </a:r>
                      <a:r>
                        <a:rPr lang="es-ES" sz="1100" kern="1200" noProof="0" dirty="0" smtClean="0">
                          <a:effectLst/>
                        </a:rPr>
                        <a:t>videncia</a:t>
                      </a:r>
                      <a:r>
                        <a:rPr lang="es-ES" sz="1100" kern="1200" baseline="0" noProof="0" dirty="0" smtClean="0">
                          <a:effectLst/>
                        </a:rPr>
                        <a:t> podría incluir los siguientes detalles </a:t>
                      </a:r>
                      <a:r>
                        <a:rPr lang="es-ES" sz="1100" kern="1200" noProof="0" dirty="0" smtClean="0">
                          <a:effectLst/>
                        </a:rPr>
                        <a:t>.</a:t>
                      </a:r>
                      <a:endParaRPr lang="es-ES" sz="1100" noProof="0" dirty="0" smtClean="0">
                        <a:effectLst/>
                      </a:endParaRPr>
                    </a:p>
                    <a:p>
                      <a:pPr marL="0" marR="0">
                        <a:lnSpc>
                          <a:spcPct val="115000"/>
                        </a:lnSpc>
                        <a:spcBef>
                          <a:spcPts val="0"/>
                        </a:spcBef>
                        <a:spcAft>
                          <a:spcPts val="0"/>
                        </a:spcAft>
                      </a:pPr>
                      <a:r>
                        <a:rPr lang="es-ES" sz="1100" kern="1200" noProof="0" dirty="0" smtClean="0">
                          <a:effectLst/>
                        </a:rPr>
                        <a:t>Rosa </a:t>
                      </a:r>
                      <a:r>
                        <a:rPr lang="es-ES" sz="1100" kern="1200" noProof="0" dirty="0" err="1" smtClean="0">
                          <a:effectLst/>
                        </a:rPr>
                        <a:t>Parks</a:t>
                      </a:r>
                      <a:r>
                        <a:rPr lang="es-ES" sz="1100" kern="1200" noProof="0" dirty="0" smtClean="0">
                          <a:effectLst/>
                        </a:rPr>
                        <a:t> odiaba</a:t>
                      </a:r>
                      <a:r>
                        <a:rPr lang="es-ES" sz="1100" kern="1200" baseline="0" noProof="0" dirty="0" smtClean="0">
                          <a:effectLst/>
                        </a:rPr>
                        <a:t> la </a:t>
                      </a:r>
                      <a:r>
                        <a:rPr lang="es-ES" sz="1100" kern="1200" noProof="0" dirty="0" smtClean="0">
                          <a:effectLst/>
                        </a:rPr>
                        <a:t> segregación.</a:t>
                      </a:r>
                      <a:endParaRPr lang="es-ES" sz="1100" noProof="0" dirty="0" smtClean="0">
                        <a:effectLst/>
                      </a:endParaRPr>
                    </a:p>
                    <a:p>
                      <a:pPr marL="342900" marR="0" lvl="0" indent="-342900">
                        <a:lnSpc>
                          <a:spcPct val="115000"/>
                        </a:lnSpc>
                        <a:spcBef>
                          <a:spcPts val="0"/>
                        </a:spcBef>
                        <a:spcAft>
                          <a:spcPts val="0"/>
                        </a:spcAft>
                        <a:buFont typeface="Symbol"/>
                        <a:buChar char=""/>
                      </a:pPr>
                      <a:r>
                        <a:rPr lang="es-ES" sz="1100" kern="1200" noProof="0" dirty="0" smtClean="0">
                          <a:effectLst/>
                        </a:rPr>
                        <a:t>Ella</a:t>
                      </a:r>
                      <a:r>
                        <a:rPr lang="es-ES" sz="1100" kern="1200" baseline="0" noProof="0" dirty="0" smtClean="0">
                          <a:effectLst/>
                        </a:rPr>
                        <a:t> se negaba a tomar agua de las fuentes designados para la</a:t>
                      </a:r>
                      <a:r>
                        <a:rPr lang="es-ES" sz="1100" kern="1200" noProof="0" dirty="0" smtClean="0">
                          <a:effectLst/>
                        </a:rPr>
                        <a:t>  “gente</a:t>
                      </a:r>
                      <a:r>
                        <a:rPr lang="es-ES" sz="1100" kern="1200" baseline="0" noProof="0" dirty="0" smtClean="0">
                          <a:effectLst/>
                        </a:rPr>
                        <a:t> de color</a:t>
                      </a:r>
                      <a:r>
                        <a:rPr lang="es-ES" sz="1100" kern="1200" noProof="0" dirty="0" smtClean="0">
                          <a:effectLst/>
                        </a:rPr>
                        <a:t>.”</a:t>
                      </a:r>
                      <a:endParaRPr lang="es-ES" sz="1100" noProof="0" dirty="0" smtClean="0">
                        <a:effectLst/>
                      </a:endParaRPr>
                    </a:p>
                    <a:p>
                      <a:pPr marL="342900" marR="0" lvl="0" indent="-342900">
                        <a:lnSpc>
                          <a:spcPct val="115000"/>
                        </a:lnSpc>
                        <a:spcBef>
                          <a:spcPts val="0"/>
                        </a:spcBef>
                        <a:spcAft>
                          <a:spcPts val="0"/>
                        </a:spcAft>
                        <a:buFont typeface="Symbol"/>
                        <a:buChar char=""/>
                      </a:pPr>
                      <a:r>
                        <a:rPr lang="es-ES" sz="1100" kern="1200" noProof="0" dirty="0" smtClean="0">
                          <a:effectLst/>
                        </a:rPr>
                        <a:t>El</a:t>
                      </a:r>
                      <a:r>
                        <a:rPr lang="es-ES" sz="1100" kern="1200" baseline="0" noProof="0" dirty="0" smtClean="0">
                          <a:effectLst/>
                        </a:rPr>
                        <a:t> conductor del autobús dice</a:t>
                      </a:r>
                      <a:r>
                        <a:rPr lang="es-ES" sz="1100" kern="1200" noProof="0" dirty="0" smtClean="0">
                          <a:effectLst/>
                        </a:rPr>
                        <a:t>, “Si</a:t>
                      </a:r>
                      <a:r>
                        <a:rPr lang="es-ES" sz="1100" kern="1200" baseline="0" noProof="0" dirty="0" smtClean="0">
                          <a:effectLst/>
                        </a:rPr>
                        <a:t> usted no se levanta</a:t>
                      </a:r>
                      <a:r>
                        <a:rPr lang="es-ES" sz="1100" kern="1200" noProof="0" dirty="0" smtClean="0">
                          <a:effectLst/>
                        </a:rPr>
                        <a:t>, voy</a:t>
                      </a:r>
                      <a:r>
                        <a:rPr lang="es-ES" sz="1100" kern="1200" baseline="0" noProof="0" dirty="0" smtClean="0">
                          <a:effectLst/>
                        </a:rPr>
                        <a:t> a hacer que la </a:t>
                      </a:r>
                      <a:r>
                        <a:rPr lang="es-ES" sz="1100" kern="1200" noProof="0" dirty="0" smtClean="0">
                          <a:effectLst/>
                        </a:rPr>
                        <a:t> arresten.” </a:t>
                      </a:r>
                      <a:r>
                        <a:rPr lang="es-ES" sz="1100" kern="1200" noProof="0" dirty="0" err="1" smtClean="0">
                          <a:effectLst/>
                        </a:rPr>
                        <a:t>Parks</a:t>
                      </a:r>
                      <a:r>
                        <a:rPr lang="es-ES" sz="1100" kern="1200" noProof="0" dirty="0" smtClean="0">
                          <a:effectLst/>
                        </a:rPr>
                        <a:t> responde, “Usted</a:t>
                      </a:r>
                      <a:r>
                        <a:rPr lang="es-ES" sz="1100" kern="1200" baseline="0" noProof="0" dirty="0" smtClean="0">
                          <a:effectLst/>
                        </a:rPr>
                        <a:t> puede hacerlo”.</a:t>
                      </a:r>
                      <a:endParaRPr lang="es-ES" sz="1100" noProof="0" dirty="0" smtClean="0">
                        <a:effectLst/>
                      </a:endParaRPr>
                    </a:p>
                    <a:p>
                      <a:pPr marL="342900" marR="0" lvl="0" indent="-342900">
                        <a:lnSpc>
                          <a:spcPct val="115000"/>
                        </a:lnSpc>
                        <a:spcBef>
                          <a:spcPts val="0"/>
                        </a:spcBef>
                        <a:spcAft>
                          <a:spcPts val="0"/>
                        </a:spcAft>
                        <a:buFont typeface="Symbol"/>
                        <a:buChar char=""/>
                      </a:pPr>
                      <a:r>
                        <a:rPr lang="es-ES" sz="1100" kern="1200" noProof="0" dirty="0" err="1" smtClean="0">
                          <a:effectLst/>
                        </a:rPr>
                        <a:t>Parks</a:t>
                      </a:r>
                      <a:r>
                        <a:rPr lang="es-ES" sz="1100" kern="1200" noProof="0" dirty="0" smtClean="0">
                          <a:effectLst/>
                        </a:rPr>
                        <a:t> dice, “porque</a:t>
                      </a:r>
                      <a:r>
                        <a:rPr lang="es-ES" sz="1100" kern="1200" baseline="0" noProof="0" dirty="0" smtClean="0">
                          <a:effectLst/>
                        </a:rPr>
                        <a:t> todos ustedes nos acosan</a:t>
                      </a:r>
                      <a:r>
                        <a:rPr lang="es-ES" sz="1100" kern="1200" noProof="0" dirty="0" smtClean="0">
                          <a:effectLst/>
                        </a:rPr>
                        <a:t>?”</a:t>
                      </a:r>
                      <a:endParaRPr lang="es-ES" sz="1100" noProof="0" dirty="0" smtClean="0">
                        <a:effectLst/>
                      </a:endParaRPr>
                    </a:p>
                    <a:p>
                      <a:pPr marL="342900" marR="0" lvl="0" indent="-342900">
                        <a:lnSpc>
                          <a:spcPct val="115000"/>
                        </a:lnSpc>
                        <a:spcBef>
                          <a:spcPts val="0"/>
                        </a:spcBef>
                        <a:spcAft>
                          <a:spcPts val="0"/>
                        </a:spcAft>
                        <a:buFont typeface="Symbol"/>
                        <a:buChar char=""/>
                      </a:pPr>
                      <a:r>
                        <a:rPr lang="es-ES" sz="1100" kern="1200" noProof="0" dirty="0" smtClean="0">
                          <a:effectLst/>
                        </a:rPr>
                        <a:t>Rosa decide</a:t>
                      </a:r>
                      <a:r>
                        <a:rPr lang="es-ES" sz="1100" kern="1200" baseline="0" noProof="0" dirty="0" smtClean="0">
                          <a:effectLst/>
                        </a:rPr>
                        <a:t> ir a la </a:t>
                      </a:r>
                      <a:r>
                        <a:rPr lang="es-ES" sz="1100" kern="1200" noProof="0" dirty="0" smtClean="0">
                          <a:effectLst/>
                        </a:rPr>
                        <a:t> Corte Suprema.</a:t>
                      </a:r>
                      <a:endParaRPr lang="es-ES" sz="1100" noProof="0" dirty="0" smtClean="0">
                        <a:effectLst/>
                      </a:endParaRPr>
                    </a:p>
                    <a:p>
                      <a:pPr marL="342900" marR="0" lvl="0" indent="-342900">
                        <a:lnSpc>
                          <a:spcPct val="115000"/>
                        </a:lnSpc>
                        <a:spcBef>
                          <a:spcPts val="0"/>
                        </a:spcBef>
                        <a:spcAft>
                          <a:spcPts val="0"/>
                        </a:spcAft>
                        <a:buFont typeface="Symbol"/>
                        <a:buChar char=""/>
                      </a:pPr>
                      <a:r>
                        <a:rPr lang="es-ES" sz="1100" kern="1200" noProof="0" dirty="0" smtClean="0">
                          <a:effectLst/>
                        </a:rPr>
                        <a:t>Ellos</a:t>
                      </a:r>
                      <a:r>
                        <a:rPr lang="es-ES" sz="1100" kern="1200" baseline="0" noProof="0" dirty="0" smtClean="0">
                          <a:effectLst/>
                        </a:rPr>
                        <a:t> d</a:t>
                      </a:r>
                      <a:r>
                        <a:rPr lang="es-ES" sz="1100" kern="1200" noProof="0" dirty="0" smtClean="0">
                          <a:effectLst/>
                        </a:rPr>
                        <a:t>eciden</a:t>
                      </a:r>
                      <a:r>
                        <a:rPr lang="es-ES" sz="1100" kern="1200" baseline="0" noProof="0" dirty="0" smtClean="0">
                          <a:effectLst/>
                        </a:rPr>
                        <a:t> boicotear los autobuses</a:t>
                      </a:r>
                      <a:r>
                        <a:rPr lang="es-ES" sz="1100" kern="1200" noProof="0" dirty="0" smtClean="0">
                          <a:effectLst/>
                        </a:rPr>
                        <a:t>.</a:t>
                      </a:r>
                      <a:endParaRPr lang="es-ES" sz="1100" noProof="0" dirty="0" smtClean="0">
                        <a:effectLst/>
                      </a:endParaRPr>
                    </a:p>
                    <a:p>
                      <a:pPr marL="342900" marR="0" lvl="0" indent="-342900">
                        <a:lnSpc>
                          <a:spcPct val="115000"/>
                        </a:lnSpc>
                        <a:spcBef>
                          <a:spcPts val="0"/>
                        </a:spcBef>
                        <a:spcAft>
                          <a:spcPts val="0"/>
                        </a:spcAft>
                        <a:buFont typeface="Symbol"/>
                        <a:buChar char=""/>
                      </a:pPr>
                      <a:r>
                        <a:rPr lang="es-ES" sz="1100" kern="1200" noProof="0" dirty="0" smtClean="0">
                          <a:effectLst/>
                        </a:rPr>
                        <a:t>Ellos viajan</a:t>
                      </a:r>
                      <a:r>
                        <a:rPr lang="es-ES" sz="1100" kern="1200" baseline="0" noProof="0" dirty="0" smtClean="0">
                          <a:effectLst/>
                        </a:rPr>
                        <a:t> en taxis  que pertenecían a afroamericanos</a:t>
                      </a:r>
                      <a:r>
                        <a:rPr lang="es-ES" sz="1100" kern="1200" noProof="0" dirty="0" smtClean="0">
                          <a:effectLst/>
                        </a:rPr>
                        <a:t>.</a:t>
                      </a:r>
                      <a:endParaRPr lang="es-ES" sz="1100" noProof="0" dirty="0" smtClean="0">
                        <a:effectLst/>
                      </a:endParaRPr>
                    </a:p>
                    <a:p>
                      <a:pPr marL="342900" marR="0" lvl="0" indent="-342900">
                        <a:lnSpc>
                          <a:spcPct val="115000"/>
                        </a:lnSpc>
                        <a:spcBef>
                          <a:spcPts val="0"/>
                        </a:spcBef>
                        <a:spcAft>
                          <a:spcPts val="0"/>
                        </a:spcAft>
                        <a:buFont typeface="Symbol"/>
                        <a:buChar char=""/>
                      </a:pPr>
                      <a:r>
                        <a:rPr lang="es-ES" sz="1100" kern="1200" noProof="0" dirty="0" smtClean="0">
                          <a:effectLst/>
                        </a:rPr>
                        <a:t>Ella</a:t>
                      </a:r>
                      <a:r>
                        <a:rPr lang="es-ES" sz="1100" kern="1200" baseline="0" noProof="0" dirty="0" smtClean="0">
                          <a:effectLst/>
                        </a:rPr>
                        <a:t> apeló la decisión de la corte.</a:t>
                      </a:r>
                      <a:r>
                        <a:rPr lang="es-ES" sz="1100" kern="1200" noProof="0" dirty="0" smtClean="0">
                          <a:effectLst/>
                        </a:rPr>
                        <a:t> </a:t>
                      </a:r>
                      <a:endParaRPr lang="es-ES" sz="1100" noProof="0" dirty="0" smtClean="0">
                        <a:effectLst/>
                      </a:endParaRPr>
                    </a:p>
                    <a:p>
                      <a:pPr marL="342900" marR="0" lvl="0" indent="-342900">
                        <a:lnSpc>
                          <a:spcPct val="115000"/>
                        </a:lnSpc>
                        <a:spcBef>
                          <a:spcPts val="0"/>
                        </a:spcBef>
                        <a:spcAft>
                          <a:spcPts val="0"/>
                        </a:spcAft>
                        <a:buFont typeface="Symbol"/>
                        <a:buChar char=""/>
                      </a:pPr>
                      <a:r>
                        <a:rPr lang="es-ES" sz="1100" kern="1200" noProof="0" dirty="0" smtClean="0">
                          <a:effectLst/>
                        </a:rPr>
                        <a:t>La Corte Suprema </a:t>
                      </a:r>
                      <a:r>
                        <a:rPr lang="es-ES" sz="1100" kern="1200" baseline="0" noProof="0" dirty="0" smtClean="0">
                          <a:effectLst/>
                        </a:rPr>
                        <a:t>dictó que los autobuses </a:t>
                      </a:r>
                      <a:r>
                        <a:rPr lang="es-ES" sz="1100" kern="1200" noProof="0" dirty="0" smtClean="0">
                          <a:effectLst/>
                        </a:rPr>
                        <a:t>segregados</a:t>
                      </a:r>
                      <a:r>
                        <a:rPr lang="es-ES" sz="1100" kern="1200" baseline="0" noProof="0" dirty="0" smtClean="0">
                          <a:effectLst/>
                        </a:rPr>
                        <a:t> quebrantaban la</a:t>
                      </a:r>
                      <a:r>
                        <a:rPr lang="es-ES" sz="1100" kern="1200" noProof="0" dirty="0" smtClean="0">
                          <a:effectLst/>
                        </a:rPr>
                        <a:t> constitución.</a:t>
                      </a:r>
                      <a:endParaRPr lang="es-ES" sz="1100" noProof="0" dirty="0" smtClean="0">
                        <a:effectLst/>
                        <a:latin typeface="+mn-lt"/>
                        <a:ea typeface="Calibri"/>
                        <a:cs typeface="Times New Roman"/>
                      </a:endParaRPr>
                    </a:p>
                  </a:txBody>
                  <a:tcPr marL="103632" marR="103632" marT="50292" marB="50292">
                    <a:noFill/>
                  </a:tcPr>
                </a:tc>
                <a:tc hMerge="1">
                  <a:txBody>
                    <a:bodyPr/>
                    <a:lstStyle/>
                    <a:p>
                      <a:endParaRPr lang="en-US" sz="1200" baseline="0" dirty="0" smtClean="0"/>
                    </a:p>
                  </a:txBody>
                  <a:tcPr marL="97536" marR="97536" marT="50292" marB="50292"/>
                </a:tc>
              </a:tr>
              <a:tr h="301752">
                <a:tc gridSpan="2">
                  <a:txBody>
                    <a:bodyPr/>
                    <a:lstStyle/>
                    <a:p>
                      <a:pPr algn="ctr"/>
                      <a:r>
                        <a:rPr lang="x-none" sz="13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1531955">
                <a:tc>
                  <a:txBody>
                    <a:bodyPr/>
                    <a:lstStyle/>
                    <a:p>
                      <a:pPr algn="ctr"/>
                      <a:r>
                        <a:rPr lang="es-ES" sz="2000" b="1" noProof="0" dirty="0" smtClean="0"/>
                        <a:t>2</a:t>
                      </a:r>
                      <a:endParaRPr lang="es-ES" sz="2000" b="1" noProof="0" dirty="0"/>
                    </a:p>
                  </a:txBody>
                  <a:tcPr marL="103632" marR="103632" marT="50292" marB="50292" anchor="ctr"/>
                </a:tc>
                <a:tc>
                  <a:txBody>
                    <a:bodyPr/>
                    <a:lstStyle/>
                    <a:p>
                      <a:pPr marL="0" marR="0">
                        <a:lnSpc>
                          <a:spcPct val="115000"/>
                        </a:lnSpc>
                        <a:spcBef>
                          <a:spcPts val="0"/>
                        </a:spcBef>
                        <a:spcAft>
                          <a:spcPts val="0"/>
                        </a:spcAft>
                      </a:pPr>
                      <a:r>
                        <a:rPr lang="es-ES" sz="1000" i="1" kern="1200" noProof="0" dirty="0" smtClean="0">
                          <a:solidFill>
                            <a:schemeClr val="tx1"/>
                          </a:solidFill>
                          <a:effectLst/>
                        </a:rPr>
                        <a:t>El estudiante usa suficiente evidencia</a:t>
                      </a:r>
                      <a:r>
                        <a:rPr lang="es-ES" sz="1000" i="1" kern="1200" baseline="0" noProof="0" dirty="0" smtClean="0">
                          <a:solidFill>
                            <a:schemeClr val="tx1"/>
                          </a:solidFill>
                          <a:effectLst/>
                        </a:rPr>
                        <a:t> para apoyar</a:t>
                      </a:r>
                      <a:r>
                        <a:rPr lang="es-ES" sz="1000" i="1" kern="1200" noProof="0" dirty="0" smtClean="0">
                          <a:solidFill>
                            <a:schemeClr val="tx1"/>
                          </a:solidFill>
                          <a:effectLst/>
                        </a:rPr>
                        <a:t> la opinión de Rosa Park</a:t>
                      </a:r>
                      <a:r>
                        <a:rPr lang="es-ES" sz="1000" i="1" kern="1200" baseline="0" noProof="0" dirty="0" smtClean="0">
                          <a:solidFill>
                            <a:schemeClr val="tx1"/>
                          </a:solidFill>
                          <a:effectLst/>
                        </a:rPr>
                        <a:t> sobre la segregación</a:t>
                      </a:r>
                      <a:r>
                        <a:rPr lang="es-ES" sz="1000" i="1" kern="1200" noProof="0" dirty="0" smtClean="0">
                          <a:solidFill>
                            <a:schemeClr val="tx1"/>
                          </a:solidFill>
                          <a:effectLst/>
                        </a:rPr>
                        <a:t>.</a:t>
                      </a:r>
                      <a:endParaRPr lang="es-ES" sz="1000" i="1" noProof="0" dirty="0" smtClean="0">
                        <a:solidFill>
                          <a:schemeClr val="tx1"/>
                        </a:solidFill>
                        <a:effectLst/>
                      </a:endParaRPr>
                    </a:p>
                    <a:p>
                      <a:pPr marL="0" marR="0">
                        <a:lnSpc>
                          <a:spcPct val="115000"/>
                        </a:lnSpc>
                        <a:spcBef>
                          <a:spcPts val="0"/>
                        </a:spcBef>
                        <a:spcAft>
                          <a:spcPts val="0"/>
                        </a:spcAft>
                      </a:pPr>
                      <a:r>
                        <a:rPr lang="es-ES" sz="1200" kern="1200" noProof="0" dirty="0" smtClean="0">
                          <a:solidFill>
                            <a:schemeClr val="tx1"/>
                          </a:solidFill>
                          <a:effectLst/>
                        </a:rPr>
                        <a:t>A Rosa </a:t>
                      </a:r>
                      <a:r>
                        <a:rPr lang="es-ES" sz="1200" kern="1200" noProof="0" dirty="0" err="1" smtClean="0">
                          <a:solidFill>
                            <a:schemeClr val="tx1"/>
                          </a:solidFill>
                          <a:effectLst/>
                        </a:rPr>
                        <a:t>Parks</a:t>
                      </a:r>
                      <a:r>
                        <a:rPr lang="es-ES" sz="1200" kern="1200" noProof="0" dirty="0" smtClean="0">
                          <a:solidFill>
                            <a:schemeClr val="tx1"/>
                          </a:solidFill>
                          <a:effectLst/>
                        </a:rPr>
                        <a:t> no</a:t>
                      </a:r>
                      <a:r>
                        <a:rPr lang="es-ES" sz="1200" kern="1200" baseline="0" noProof="0" dirty="0" smtClean="0">
                          <a:solidFill>
                            <a:schemeClr val="tx1"/>
                          </a:solidFill>
                          <a:effectLst/>
                        </a:rPr>
                        <a:t> le gustaba la </a:t>
                      </a:r>
                      <a:r>
                        <a:rPr lang="es-ES" sz="1200" kern="1200" noProof="0" dirty="0" smtClean="0">
                          <a:solidFill>
                            <a:schemeClr val="tx1"/>
                          </a:solidFill>
                          <a:effectLst/>
                        </a:rPr>
                        <a:t> segregación. El texto, “</a:t>
                      </a:r>
                      <a:r>
                        <a:rPr lang="es-ES" sz="1200" u="none" kern="1200" noProof="0" dirty="0" smtClean="0">
                          <a:solidFill>
                            <a:schemeClr val="tx1"/>
                          </a:solidFill>
                          <a:effectLst/>
                        </a:rPr>
                        <a:t>Una</a:t>
                      </a:r>
                      <a:r>
                        <a:rPr lang="es-ES" sz="1200" u="none" kern="1200" baseline="0" noProof="0" dirty="0" smtClean="0">
                          <a:solidFill>
                            <a:schemeClr val="tx1"/>
                          </a:solidFill>
                          <a:effectLst/>
                        </a:rPr>
                        <a:t> lección en valentía</a:t>
                      </a:r>
                      <a:r>
                        <a:rPr lang="es-ES" sz="1200" u="none" kern="1200" noProof="0" dirty="0" smtClean="0">
                          <a:solidFill>
                            <a:schemeClr val="tx1"/>
                          </a:solidFill>
                          <a:effectLst/>
                        </a:rPr>
                        <a:t>”</a:t>
                      </a:r>
                      <a:r>
                        <a:rPr lang="es-ES" sz="1200" kern="1200" noProof="0" dirty="0" smtClean="0">
                          <a:solidFill>
                            <a:schemeClr val="tx1"/>
                          </a:solidFill>
                          <a:effectLst/>
                        </a:rPr>
                        <a:t>, </a:t>
                      </a:r>
                      <a:r>
                        <a:rPr lang="es-ES" sz="1200" kern="1200" baseline="0" noProof="0" dirty="0" smtClean="0">
                          <a:solidFill>
                            <a:schemeClr val="tx1"/>
                          </a:solidFill>
                          <a:effectLst/>
                        </a:rPr>
                        <a:t>dice</a:t>
                      </a:r>
                      <a:r>
                        <a:rPr lang="es-ES" sz="1200" kern="1200" noProof="0" dirty="0" smtClean="0">
                          <a:solidFill>
                            <a:schemeClr val="tx1"/>
                          </a:solidFill>
                          <a:effectLst/>
                        </a:rPr>
                        <a:t>, “Ella s</a:t>
                      </a:r>
                      <a:r>
                        <a:rPr lang="x-none" sz="1200" kern="1200" noProof="0" dirty="0" smtClean="0">
                          <a:solidFill>
                            <a:schemeClr val="tx1"/>
                          </a:solidFill>
                          <a:effectLst/>
                        </a:rPr>
                        <a:t>e negaba a tomar agua de las fuentes designadas para la gente ‘de color’.” </a:t>
                      </a:r>
                      <a:r>
                        <a:rPr lang="es-ES" sz="1200" kern="1200" noProof="0" dirty="0" smtClean="0">
                          <a:solidFill>
                            <a:schemeClr val="tx1"/>
                          </a:solidFill>
                          <a:effectLst/>
                        </a:rPr>
                        <a:t> También, en la sección, “</a:t>
                      </a:r>
                      <a:r>
                        <a:rPr lang="es-ES" sz="1200" u="none" kern="1200" noProof="0" dirty="0" smtClean="0">
                          <a:solidFill>
                            <a:schemeClr val="tx1"/>
                          </a:solidFill>
                          <a:effectLst/>
                        </a:rPr>
                        <a:t>En</a:t>
                      </a:r>
                      <a:r>
                        <a:rPr lang="es-ES" sz="1200" u="none" kern="1200" baseline="0" noProof="0" dirty="0" smtClean="0">
                          <a:solidFill>
                            <a:schemeClr val="tx1"/>
                          </a:solidFill>
                          <a:effectLst/>
                        </a:rPr>
                        <a:t> el Centro de </a:t>
                      </a:r>
                      <a:r>
                        <a:rPr lang="es-ES" sz="1200" u="none" kern="1200" noProof="0" dirty="0" smtClean="0">
                          <a:solidFill>
                            <a:schemeClr val="tx1"/>
                          </a:solidFill>
                          <a:effectLst/>
                        </a:rPr>
                        <a:t>Montgomery, Alabama”</a:t>
                      </a:r>
                      <a:r>
                        <a:rPr lang="es-ES" sz="1200" kern="1200" noProof="0" dirty="0" smtClean="0">
                          <a:solidFill>
                            <a:schemeClr val="tx1"/>
                          </a:solidFill>
                          <a:effectLst/>
                        </a:rPr>
                        <a:t>, ella</a:t>
                      </a:r>
                      <a:r>
                        <a:rPr lang="es-ES" sz="1200" kern="1200" baseline="0" noProof="0" dirty="0" smtClean="0">
                          <a:solidFill>
                            <a:schemeClr val="tx1"/>
                          </a:solidFill>
                          <a:effectLst/>
                        </a:rPr>
                        <a:t> dice</a:t>
                      </a:r>
                      <a:r>
                        <a:rPr lang="es-ES" sz="1200" kern="1200" noProof="0" dirty="0" smtClean="0">
                          <a:solidFill>
                            <a:schemeClr val="tx1"/>
                          </a:solidFill>
                          <a:effectLst/>
                        </a:rPr>
                        <a:t>, “¿Por qué</a:t>
                      </a:r>
                      <a:r>
                        <a:rPr lang="es-ES" sz="1200" kern="1200" baseline="0" noProof="0" dirty="0" smtClean="0">
                          <a:solidFill>
                            <a:schemeClr val="tx1"/>
                          </a:solidFill>
                          <a:effectLst/>
                        </a:rPr>
                        <a:t> todos ustedes nos acosan</a:t>
                      </a:r>
                      <a:r>
                        <a:rPr lang="es-ES" sz="1200" kern="1200" noProof="0" dirty="0" smtClean="0">
                          <a:solidFill>
                            <a:schemeClr val="tx1"/>
                          </a:solidFill>
                          <a:effectLst/>
                        </a:rPr>
                        <a:t>?”  Después</a:t>
                      </a:r>
                      <a:r>
                        <a:rPr lang="es-ES" sz="1200" kern="1200" baseline="0" noProof="0" dirty="0" smtClean="0">
                          <a:solidFill>
                            <a:schemeClr val="tx1"/>
                          </a:solidFill>
                          <a:effectLst/>
                        </a:rPr>
                        <a:t> de salir de la cárcel ella</a:t>
                      </a:r>
                      <a:r>
                        <a:rPr lang="es-ES" sz="1200" kern="1200" noProof="0" dirty="0" smtClean="0">
                          <a:solidFill>
                            <a:schemeClr val="tx1"/>
                          </a:solidFill>
                          <a:effectLst/>
                        </a:rPr>
                        <a:t> decide llevar</a:t>
                      </a:r>
                      <a:r>
                        <a:rPr lang="es-ES" sz="1200" kern="1200" baseline="0" noProof="0" dirty="0" smtClean="0">
                          <a:solidFill>
                            <a:schemeClr val="tx1"/>
                          </a:solidFill>
                          <a:effectLst/>
                        </a:rPr>
                        <a:t> el caso hasta la Corte</a:t>
                      </a:r>
                      <a:r>
                        <a:rPr lang="es-ES" sz="1200" kern="1200" noProof="0" dirty="0" smtClean="0">
                          <a:solidFill>
                            <a:schemeClr val="tx1"/>
                          </a:solidFill>
                          <a:effectLst/>
                        </a:rPr>
                        <a:t> Suprema. Ella</a:t>
                      </a:r>
                      <a:r>
                        <a:rPr lang="es-ES" sz="1200" kern="1200" baseline="0" noProof="0" dirty="0" smtClean="0">
                          <a:solidFill>
                            <a:schemeClr val="tx1"/>
                          </a:solidFill>
                          <a:effectLst/>
                        </a:rPr>
                        <a:t> dice</a:t>
                      </a:r>
                      <a:r>
                        <a:rPr lang="es-ES" sz="1200" kern="1200" noProof="0" dirty="0" smtClean="0">
                          <a:effectLst/>
                        </a:rPr>
                        <a:t>, “</a:t>
                      </a:r>
                      <a:r>
                        <a:rPr lang="x-none" sz="1200" kern="1200" noProof="0" dirty="0" smtClean="0">
                          <a:effectLst/>
                        </a:rPr>
                        <a:t>Nunca jamás, volveré a viajar otra vez en un autobús segregado</a:t>
                      </a:r>
                      <a:r>
                        <a:rPr lang="es-ES" sz="1200" kern="1200" noProof="0" dirty="0" smtClean="0">
                          <a:effectLst/>
                        </a:rPr>
                        <a:t>.”  Ellos</a:t>
                      </a:r>
                      <a:r>
                        <a:rPr lang="es-ES" sz="1200" kern="1200" baseline="0" noProof="0" dirty="0" smtClean="0">
                          <a:effectLst/>
                        </a:rPr>
                        <a:t> decidieron boicotear los autobuses</a:t>
                      </a:r>
                      <a:r>
                        <a:rPr lang="es-ES" sz="1200" kern="1200" noProof="0" dirty="0" smtClean="0">
                          <a:effectLst/>
                        </a:rPr>
                        <a:t>. En</a:t>
                      </a:r>
                      <a:r>
                        <a:rPr lang="es-ES" sz="1200" kern="1200" baseline="0" noProof="0" dirty="0" smtClean="0">
                          <a:effectLst/>
                        </a:rPr>
                        <a:t> lugar de esto decidieron viajar en </a:t>
                      </a:r>
                      <a:r>
                        <a:rPr lang="es-ES" sz="1200" kern="1200" noProof="0" dirty="0" smtClean="0">
                          <a:effectLst/>
                        </a:rPr>
                        <a:t>taxis que eran propiedad de afroamericanos.  Rosa </a:t>
                      </a:r>
                      <a:r>
                        <a:rPr lang="es-ES" sz="1200" kern="1200" noProof="0" dirty="0" err="1" smtClean="0">
                          <a:effectLst/>
                        </a:rPr>
                        <a:t>Parks</a:t>
                      </a:r>
                      <a:r>
                        <a:rPr lang="es-ES" sz="1200" kern="1200" noProof="0" dirty="0" smtClean="0">
                          <a:effectLst/>
                        </a:rPr>
                        <a:t> apeló</a:t>
                      </a:r>
                      <a:r>
                        <a:rPr lang="es-ES" sz="1200" kern="1200" baseline="0" noProof="0" dirty="0" smtClean="0">
                          <a:effectLst/>
                        </a:rPr>
                        <a:t> la ley en la </a:t>
                      </a:r>
                      <a:r>
                        <a:rPr lang="es-ES" sz="1200" kern="1200" noProof="0" dirty="0" smtClean="0">
                          <a:effectLst/>
                        </a:rPr>
                        <a:t> Corte Suprema y ganó. </a:t>
                      </a:r>
                      <a:endParaRPr lang="es-ES" sz="1200" noProof="0" dirty="0">
                        <a:effectLst/>
                        <a:latin typeface="Calibri"/>
                        <a:ea typeface="Calibri"/>
                        <a:cs typeface="Times New Roman"/>
                      </a:endParaRPr>
                    </a:p>
                  </a:txBody>
                  <a:tcPr marL="91474" marR="91474" marT="43030" marB="43030">
                    <a:noFill/>
                  </a:tcPr>
                </a:tc>
              </a:tr>
              <a:tr h="895761">
                <a:tc>
                  <a:txBody>
                    <a:bodyPr/>
                    <a:lstStyle/>
                    <a:p>
                      <a:pPr algn="ctr"/>
                      <a:r>
                        <a:rPr lang="es-ES" sz="2000" b="1" noProof="0" dirty="0" smtClean="0"/>
                        <a:t>1</a:t>
                      </a:r>
                      <a:endParaRPr lang="es-ES" sz="2000" b="1" noProof="0" dirty="0"/>
                    </a:p>
                  </a:txBody>
                  <a:tcPr marL="103632" marR="103632" marT="50292" marB="50292" anchor="ctr"/>
                </a:tc>
                <a:tc>
                  <a:txBody>
                    <a:bodyPr/>
                    <a:lstStyle/>
                    <a:p>
                      <a:pPr marL="0" marR="0">
                        <a:lnSpc>
                          <a:spcPct val="115000"/>
                        </a:lnSpc>
                        <a:spcBef>
                          <a:spcPts val="0"/>
                        </a:spcBef>
                        <a:spcAft>
                          <a:spcPts val="0"/>
                        </a:spcAft>
                      </a:pPr>
                      <a:r>
                        <a:rPr lang="es-ES" sz="1000" i="1" kern="1200" noProof="0" dirty="0" smtClean="0">
                          <a:effectLst/>
                        </a:rPr>
                        <a:t>El</a:t>
                      </a:r>
                      <a:r>
                        <a:rPr lang="es-ES" sz="1000" i="1" kern="1200" baseline="0" noProof="0" dirty="0" smtClean="0">
                          <a:effectLst/>
                        </a:rPr>
                        <a:t> e</a:t>
                      </a:r>
                      <a:r>
                        <a:rPr lang="es-ES" sz="1000" i="1" kern="1200" noProof="0" dirty="0" smtClean="0">
                          <a:effectLst/>
                        </a:rPr>
                        <a:t>studiante usa</a:t>
                      </a:r>
                      <a:r>
                        <a:rPr lang="es-ES" sz="1000" i="1" kern="1200" baseline="0" noProof="0" dirty="0" smtClean="0">
                          <a:effectLst/>
                        </a:rPr>
                        <a:t> </a:t>
                      </a:r>
                      <a:r>
                        <a:rPr lang="es-ES" sz="1000" i="1" kern="1200" noProof="0" dirty="0" smtClean="0">
                          <a:effectLst/>
                        </a:rPr>
                        <a:t>evidencia</a:t>
                      </a:r>
                      <a:r>
                        <a:rPr lang="es-ES" sz="1000" i="1" kern="1200" baseline="0" noProof="0" dirty="0" smtClean="0">
                          <a:effectLst/>
                        </a:rPr>
                        <a:t> parcial para apoyar la opinión de</a:t>
                      </a:r>
                      <a:r>
                        <a:rPr lang="es-ES" sz="1000" i="1" kern="1200" noProof="0" dirty="0" smtClean="0">
                          <a:effectLst/>
                        </a:rPr>
                        <a:t> Rosa Park</a:t>
                      </a:r>
                      <a:r>
                        <a:rPr lang="es-ES" sz="1000" i="1" kern="1200" baseline="0" noProof="0" dirty="0" smtClean="0">
                          <a:effectLst/>
                        </a:rPr>
                        <a:t> sobre la</a:t>
                      </a:r>
                      <a:r>
                        <a:rPr lang="es-ES" sz="1000" i="1" kern="1200" noProof="0" dirty="0" smtClean="0">
                          <a:effectLst/>
                        </a:rPr>
                        <a:t> segregación.</a:t>
                      </a:r>
                    </a:p>
                    <a:p>
                      <a:pPr marL="0" marR="0">
                        <a:lnSpc>
                          <a:spcPct val="115000"/>
                        </a:lnSpc>
                        <a:spcBef>
                          <a:spcPts val="0"/>
                        </a:spcBef>
                        <a:spcAft>
                          <a:spcPts val="0"/>
                        </a:spcAft>
                      </a:pPr>
                      <a:r>
                        <a:rPr lang="es-ES" sz="1200" kern="1200" noProof="0" dirty="0" smtClean="0">
                          <a:effectLst/>
                        </a:rPr>
                        <a:t>Rosa </a:t>
                      </a:r>
                      <a:r>
                        <a:rPr lang="es-ES" sz="1200" kern="1200" noProof="0" dirty="0" err="1" smtClean="0">
                          <a:effectLst/>
                        </a:rPr>
                        <a:t>Parks</a:t>
                      </a:r>
                      <a:r>
                        <a:rPr lang="es-ES" sz="1200" kern="1200" noProof="0" dirty="0" smtClean="0">
                          <a:effectLst/>
                        </a:rPr>
                        <a:t> l</a:t>
                      </a:r>
                      <a:r>
                        <a:rPr lang="es-ES" sz="1200" kern="1200" baseline="0" noProof="0" dirty="0" smtClean="0">
                          <a:effectLst/>
                        </a:rPr>
                        <a:t>a odiaba</a:t>
                      </a:r>
                      <a:r>
                        <a:rPr lang="es-ES" sz="1200" kern="1200" noProof="0" dirty="0" smtClean="0">
                          <a:effectLst/>
                        </a:rPr>
                        <a:t>.  Se escondía</a:t>
                      </a:r>
                      <a:r>
                        <a:rPr lang="es-ES" sz="1200" kern="1200" baseline="0" noProof="0" dirty="0" smtClean="0">
                          <a:effectLst/>
                        </a:rPr>
                        <a:t> de los autobuses escolares cuando pasaban</a:t>
                      </a:r>
                      <a:r>
                        <a:rPr lang="es-ES" sz="1200" kern="1200" noProof="0" dirty="0" smtClean="0">
                          <a:effectLst/>
                        </a:rPr>
                        <a:t>. Se</a:t>
                      </a:r>
                      <a:r>
                        <a:rPr lang="es-ES" sz="1200" kern="1200" baseline="0" noProof="0" dirty="0" smtClean="0">
                          <a:effectLst/>
                        </a:rPr>
                        <a:t> negó a beber</a:t>
                      </a:r>
                      <a:r>
                        <a:rPr lang="es-ES" sz="1200" kern="1200" noProof="0" dirty="0" smtClean="0">
                          <a:effectLst/>
                        </a:rPr>
                        <a:t> agua</a:t>
                      </a:r>
                      <a:r>
                        <a:rPr lang="es-ES" sz="1200" kern="1200" baseline="0" noProof="0" dirty="0" smtClean="0">
                          <a:effectLst/>
                        </a:rPr>
                        <a:t> de las fuentes</a:t>
                      </a:r>
                      <a:r>
                        <a:rPr lang="es-ES" sz="1200" kern="1200" noProof="0" dirty="0" smtClean="0">
                          <a:effectLst/>
                        </a:rPr>
                        <a:t>. En</a:t>
                      </a:r>
                      <a:r>
                        <a:rPr lang="es-ES" sz="1200" kern="1200" baseline="0" noProof="0" dirty="0" smtClean="0">
                          <a:effectLst/>
                        </a:rPr>
                        <a:t> el texto ella dice</a:t>
                      </a:r>
                      <a:r>
                        <a:rPr lang="es-ES" sz="1200" kern="1200" noProof="0" dirty="0" smtClean="0">
                          <a:effectLst/>
                        </a:rPr>
                        <a:t>, “</a:t>
                      </a:r>
                      <a:r>
                        <a:rPr lang="x-none" sz="1200" kern="1200" noProof="0" dirty="0" smtClean="0">
                          <a:effectLst/>
                        </a:rPr>
                        <a:t>Nunca jamás, volveré a viajar otra vez en un autobús segregado.”</a:t>
                      </a:r>
                      <a:r>
                        <a:rPr lang="es-ES" sz="1200" kern="1200" noProof="0" dirty="0" smtClean="0">
                          <a:effectLst/>
                        </a:rPr>
                        <a:t>  Ella</a:t>
                      </a:r>
                      <a:r>
                        <a:rPr lang="es-ES" sz="1200" kern="1200" baseline="0" noProof="0" dirty="0" smtClean="0">
                          <a:effectLst/>
                        </a:rPr>
                        <a:t> ganó su caso en la Corte </a:t>
                      </a:r>
                      <a:r>
                        <a:rPr lang="es-ES" sz="1200" kern="1200" noProof="0" dirty="0" smtClean="0">
                          <a:effectLst/>
                        </a:rPr>
                        <a:t>Suprema y</a:t>
                      </a:r>
                      <a:r>
                        <a:rPr lang="es-ES" sz="1200" kern="1200" baseline="0" noProof="0" dirty="0" smtClean="0">
                          <a:effectLst/>
                        </a:rPr>
                        <a:t> pudo sentarse en la parte delantera del autobús</a:t>
                      </a:r>
                      <a:r>
                        <a:rPr lang="es-ES" sz="1200" kern="1200" noProof="0" dirty="0" smtClean="0">
                          <a:effectLst/>
                        </a:rPr>
                        <a:t>.</a:t>
                      </a:r>
                      <a:endParaRPr lang="es-ES" sz="1200" noProof="0" dirty="0">
                        <a:effectLst/>
                        <a:latin typeface="Calibri"/>
                        <a:ea typeface="Calibri"/>
                        <a:cs typeface="Times New Roman"/>
                      </a:endParaRPr>
                    </a:p>
                  </a:txBody>
                  <a:tcPr marL="91474" marR="91474" marT="43030" marB="43030">
                    <a:noFill/>
                  </a:tcPr>
                </a:tc>
              </a:tr>
              <a:tr h="683696">
                <a:tc>
                  <a:txBody>
                    <a:bodyPr/>
                    <a:lstStyle/>
                    <a:p>
                      <a:pPr algn="ctr"/>
                      <a:r>
                        <a:rPr lang="es-ES" sz="2000" b="1" noProof="0" dirty="0" smtClean="0"/>
                        <a:t>0</a:t>
                      </a:r>
                      <a:endParaRPr lang="es-ES" sz="2000" b="1" noProof="0" dirty="0"/>
                    </a:p>
                  </a:txBody>
                  <a:tcPr marL="103632" marR="103632" marT="50292" marB="50292" anchor="ct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ES" sz="1000" i="1" kern="1200" noProof="0" dirty="0" smtClean="0">
                          <a:effectLst/>
                        </a:rPr>
                        <a:t>El</a:t>
                      </a:r>
                      <a:r>
                        <a:rPr lang="es-ES" sz="1000" i="1" kern="1200" baseline="0" noProof="0" dirty="0" smtClean="0">
                          <a:effectLst/>
                        </a:rPr>
                        <a:t> estudiante no da ninguna </a:t>
                      </a:r>
                      <a:r>
                        <a:rPr lang="es-ES" sz="1000" i="1" kern="1200" noProof="0" dirty="0" smtClean="0">
                          <a:effectLst/>
                        </a:rPr>
                        <a:t>evidencia</a:t>
                      </a:r>
                      <a:r>
                        <a:rPr lang="es-ES" sz="1000" i="1" kern="1200" baseline="0" noProof="0" dirty="0" smtClean="0">
                          <a:effectLst/>
                        </a:rPr>
                        <a:t> relevante para apoyar</a:t>
                      </a:r>
                      <a:r>
                        <a:rPr lang="es-ES" sz="1000" i="1" kern="1200" noProof="0" dirty="0" smtClean="0">
                          <a:effectLst/>
                        </a:rPr>
                        <a:t> la</a:t>
                      </a:r>
                      <a:r>
                        <a:rPr lang="es-ES" sz="1000" i="1" kern="1200" baseline="0" noProof="0" dirty="0" smtClean="0">
                          <a:effectLst/>
                        </a:rPr>
                        <a:t> opinión </a:t>
                      </a:r>
                      <a:r>
                        <a:rPr lang="es-ES" sz="1000" i="1" kern="1200" noProof="0" dirty="0" smtClean="0">
                          <a:effectLst/>
                        </a:rPr>
                        <a:t>de Rosa Park</a:t>
                      </a:r>
                      <a:r>
                        <a:rPr lang="es-ES" sz="1000" i="1" kern="1200" baseline="0" noProof="0" dirty="0" smtClean="0">
                          <a:effectLst/>
                        </a:rPr>
                        <a:t> sobre la </a:t>
                      </a:r>
                      <a:r>
                        <a:rPr lang="es-ES" sz="1000" i="1" kern="1200" noProof="0" dirty="0" smtClean="0">
                          <a:effectLst/>
                        </a:rPr>
                        <a:t>segregación.</a:t>
                      </a:r>
                    </a:p>
                    <a:p>
                      <a:pPr marL="0" marR="0" indent="0" algn="l" defTabSz="1018824" rtl="0" eaLnBrk="1" fontAlgn="auto" latinLnBrk="0" hangingPunct="1">
                        <a:lnSpc>
                          <a:spcPct val="115000"/>
                        </a:lnSpc>
                        <a:spcBef>
                          <a:spcPts val="0"/>
                        </a:spcBef>
                        <a:spcAft>
                          <a:spcPts val="0"/>
                        </a:spcAft>
                        <a:buClrTx/>
                        <a:buSzTx/>
                        <a:buFontTx/>
                        <a:buNone/>
                        <a:tabLst/>
                        <a:defRPr/>
                      </a:pPr>
                      <a:r>
                        <a:rPr lang="es-ES" sz="1000" i="1" kern="1200" noProof="0" dirty="0" smtClean="0">
                          <a:effectLst/>
                        </a:rPr>
                        <a:t> </a:t>
                      </a:r>
                      <a:r>
                        <a:rPr lang="es-ES" sz="1200" kern="1200" noProof="0" dirty="0" smtClean="0">
                          <a:effectLst/>
                        </a:rPr>
                        <a:t>Yo</a:t>
                      </a:r>
                      <a:r>
                        <a:rPr lang="es-ES" sz="1200" kern="1200" baseline="0" noProof="0" dirty="0" smtClean="0">
                          <a:effectLst/>
                        </a:rPr>
                        <a:t> pienso que está mal obligar a la gente a que se sienten</a:t>
                      </a:r>
                      <a:r>
                        <a:rPr lang="es-ES" sz="1200" kern="1200" noProof="0" dirty="0" smtClean="0">
                          <a:effectLst/>
                        </a:rPr>
                        <a:t> en</a:t>
                      </a:r>
                      <a:r>
                        <a:rPr lang="es-ES" sz="1200" kern="1200" baseline="0" noProof="0" dirty="0" smtClean="0">
                          <a:effectLst/>
                        </a:rPr>
                        <a:t> lugares diferentes en el autobús</a:t>
                      </a:r>
                      <a:r>
                        <a:rPr lang="es-ES" sz="1200" kern="1200" noProof="0" dirty="0" smtClean="0">
                          <a:effectLst/>
                        </a:rPr>
                        <a:t>. A</a:t>
                      </a:r>
                      <a:r>
                        <a:rPr lang="es-ES" sz="1200" kern="1200" baseline="0" noProof="0" dirty="0" smtClean="0">
                          <a:effectLst/>
                        </a:rPr>
                        <a:t> mi me gusta elegir donde sentarme</a:t>
                      </a:r>
                      <a:r>
                        <a:rPr lang="es-ES" sz="1200" kern="1200" noProof="0" dirty="0" smtClean="0">
                          <a:effectLst/>
                        </a:rPr>
                        <a:t>.  Ella</a:t>
                      </a:r>
                      <a:r>
                        <a:rPr lang="es-ES" sz="1200" kern="1200" baseline="0" noProof="0" dirty="0" smtClean="0">
                          <a:effectLst/>
                        </a:rPr>
                        <a:t> ganó su caso en la corte y se sentó donde quiso</a:t>
                      </a:r>
                      <a:r>
                        <a:rPr lang="es-ES" sz="1200" kern="1200" noProof="0" dirty="0" smtClean="0">
                          <a:effectLst/>
                        </a:rPr>
                        <a:t>.</a:t>
                      </a:r>
                      <a:endParaRPr lang="es-ES" sz="1200" noProof="0" dirty="0">
                        <a:effectLst/>
                        <a:latin typeface="Calibri"/>
                        <a:ea typeface="Calibri"/>
                        <a:cs typeface="Times New Roman"/>
                      </a:endParaRPr>
                    </a:p>
                  </a:txBody>
                  <a:tcPr marL="91474" marR="91474" marT="43030" marB="43030">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1106637"/>
              </p:ext>
            </p:extLst>
          </p:nvPr>
        </p:nvGraphicFramePr>
        <p:xfrm>
          <a:off x="5054600" y="8992166"/>
          <a:ext cx="2072640" cy="548640"/>
        </p:xfrm>
        <a:graphic>
          <a:graphicData uri="http://schemas.openxmlformats.org/drawingml/2006/table">
            <a:tbl>
              <a:tblPr/>
              <a:tblGrid>
                <a:gridCol w="2072640"/>
              </a:tblGrid>
              <a:tr h="0">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RL.5.6</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x-none" sz="900" dirty="0" smtClean="0"/>
                        <a:t>Describen cómo el punto de vista de un narrador o hablante  influye en la forma de describir los acontecimientos. </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03654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682005120"/>
              </p:ext>
            </p:extLst>
          </p:nvPr>
        </p:nvGraphicFramePr>
        <p:xfrm>
          <a:off x="385434" y="251460"/>
          <a:ext cx="6822440" cy="8697468"/>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x-none" sz="1500" b="1" noProof="0" dirty="0" smtClean="0">
                          <a:effectLst/>
                        </a:rPr>
                        <a:t>Evaluación de mitad de año: Clave para la </a:t>
                      </a:r>
                      <a:r>
                        <a:rPr lang="x-none" sz="1500" b="1" u="sng" noProof="0" dirty="0" smtClean="0">
                          <a:effectLst/>
                        </a:rPr>
                        <a:t>Respuesta construida de investigación</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x-none" sz="1500" b="1" u="sng" noProof="0" dirty="0" smtClean="0"/>
                        <a:t>Rúbricas para la Respuesta construida de investigación - Objetivo 2</a:t>
                      </a:r>
                    </a:p>
                    <a:p>
                      <a:pPr marL="0" marR="0" indent="0" algn="ctr" defTabSz="966612" rtl="0" eaLnBrk="1" fontAlgn="auto" latinLnBrk="0" hangingPunct="1">
                        <a:lnSpc>
                          <a:spcPct val="100000"/>
                        </a:lnSpc>
                        <a:spcBef>
                          <a:spcPts val="0"/>
                        </a:spcBef>
                        <a:spcAft>
                          <a:spcPts val="0"/>
                        </a:spcAft>
                        <a:buClrTx/>
                        <a:buSzTx/>
                        <a:buFontTx/>
                        <a:buNone/>
                        <a:tabLst/>
                        <a:defRPr/>
                      </a:pPr>
                      <a:r>
                        <a:rPr lang="x-none" sz="1200" b="1" u="none" noProof="0" dirty="0" smtClean="0"/>
                        <a:t>Localizar, seleccionar, interpretar e integrar la información</a:t>
                      </a:r>
                    </a:p>
                  </a:txBody>
                  <a:tcPr marL="103632" marR="103632" marT="50292" marB="50292"/>
                </a:tc>
                <a:tc hMerge="1">
                  <a:txBody>
                    <a:bodyPr/>
                    <a:lstStyle/>
                    <a:p>
                      <a:endParaRPr lang="en-US"/>
                    </a:p>
                  </a:txBody>
                  <a:tcPr/>
                </a:tc>
              </a:tr>
              <a:tr h="103936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500" b="1" noProof="0" dirty="0" smtClean="0"/>
                        <a:t>Pregunta # 20:</a:t>
                      </a:r>
                    </a:p>
                    <a:p>
                      <a:pPr marL="0" marR="0" indent="0" algn="l" defTabSz="966612" rtl="0" eaLnBrk="1" fontAlgn="auto" latinLnBrk="0" hangingPunct="1">
                        <a:lnSpc>
                          <a:spcPct val="100000"/>
                        </a:lnSpc>
                        <a:spcBef>
                          <a:spcPts val="0"/>
                        </a:spcBef>
                        <a:spcAft>
                          <a:spcPts val="0"/>
                        </a:spcAft>
                        <a:buClrTx/>
                        <a:buSzTx/>
                        <a:buFontTx/>
                        <a:buNone/>
                        <a:tabLst/>
                        <a:defRPr/>
                      </a:pPr>
                      <a:r>
                        <a:rPr lang="x-none" sz="1500" b="1" baseline="0" dirty="0" smtClean="0"/>
                        <a:t>¿Qué información nueva o diferente de la Parte 2 podría ser añadida a la Parte 1 que contribuiría a entender mejor  los acontecimientos en La lucha por votar? Utiliza  ejemplos específicos y detalles de ambas partes en tu respuesta.</a:t>
                      </a:r>
                    </a:p>
                  </a:txBody>
                  <a:tcPr marL="103632" marR="103632" marT="50292" marB="50292">
                    <a:noFill/>
                  </a:tcPr>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x-none" sz="15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609344">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ES" sz="1100" b="1" u="sng" noProof="0" dirty="0" smtClean="0"/>
                        <a:t>La respuesta da suficiente evidencia</a:t>
                      </a:r>
                      <a:r>
                        <a:rPr lang="es-ES" sz="1100" b="1" u="none" noProof="0" dirty="0" smtClean="0"/>
                        <a:t> </a:t>
                      </a:r>
                      <a:r>
                        <a:rPr lang="es-ES" sz="1100" b="0" u="none" baseline="0" noProof="0" dirty="0" smtClean="0"/>
                        <a:t> de la habilidad para localizar y seleccionar</a:t>
                      </a:r>
                      <a:r>
                        <a:rPr lang="es-ES" sz="1100" baseline="0" noProof="0" dirty="0" smtClean="0"/>
                        <a:t> </a:t>
                      </a:r>
                      <a:r>
                        <a:rPr lang="es-ES" sz="1100" noProof="0" dirty="0" smtClean="0"/>
                        <a:t>información de</a:t>
                      </a:r>
                      <a:r>
                        <a:rPr lang="es-ES" sz="1100" baseline="0" noProof="0" dirty="0" smtClean="0"/>
                        <a:t> la parte 2 que amplía o explica</a:t>
                      </a:r>
                      <a:r>
                        <a:rPr lang="es-ES" sz="1100" noProof="0" dirty="0" smtClean="0"/>
                        <a:t> los</a:t>
                      </a:r>
                      <a:r>
                        <a:rPr lang="es-ES" sz="1100" baseline="0" noProof="0" dirty="0" smtClean="0"/>
                        <a:t> detalles  específicos de la parte 1.</a:t>
                      </a:r>
                      <a:endParaRPr lang="es-ES" sz="1100" b="1" i="0" u="sng" baseline="0" noProof="0" dirty="0" smtClean="0"/>
                    </a:p>
                    <a:p>
                      <a:pPr marL="0" marR="0" indent="0" algn="l" defTabSz="914318" rtl="0" eaLnBrk="1" fontAlgn="auto" latinLnBrk="0" hangingPunct="1">
                        <a:lnSpc>
                          <a:spcPct val="100000"/>
                        </a:lnSpc>
                        <a:spcBef>
                          <a:spcPts val="0"/>
                        </a:spcBef>
                        <a:spcAft>
                          <a:spcPts val="0"/>
                        </a:spcAft>
                        <a:buClrTx/>
                        <a:buSzTx/>
                        <a:buFontTx/>
                        <a:buNone/>
                        <a:tabLst/>
                        <a:defRPr/>
                      </a:pPr>
                      <a:r>
                        <a:rPr lang="es-ES" sz="1100" b="1" i="0" u="sng" baseline="0" noProof="0" dirty="0" smtClean="0"/>
                        <a:t>La </a:t>
                      </a:r>
                      <a:r>
                        <a:rPr lang="es-ES" sz="1100" b="1" i="0" u="sng" noProof="0" dirty="0" smtClean="0"/>
                        <a:t> respuesta da suficiente evidencia</a:t>
                      </a:r>
                      <a:r>
                        <a:rPr lang="es-ES" sz="1100" b="1" i="0" u="sng" baseline="0" noProof="0" dirty="0" smtClean="0"/>
                        <a:t> </a:t>
                      </a:r>
                      <a:r>
                        <a:rPr lang="es-ES" sz="1100" b="1" i="0" u="none" baseline="0" noProof="0" dirty="0" smtClean="0"/>
                        <a:t> </a:t>
                      </a:r>
                      <a:r>
                        <a:rPr lang="es-ES" sz="1100" b="0" i="0" u="none" baseline="0" noProof="0" dirty="0" smtClean="0"/>
                        <a:t>de la habilidad para interpretar e integrar</a:t>
                      </a:r>
                      <a:r>
                        <a:rPr lang="es-ES" sz="1100" u="none" noProof="0" dirty="0" smtClean="0"/>
                        <a:t> </a:t>
                      </a:r>
                      <a:r>
                        <a:rPr lang="es-ES" sz="1100" noProof="0" dirty="0" smtClean="0"/>
                        <a:t>información entre la parte 1 y</a:t>
                      </a:r>
                      <a:r>
                        <a:rPr lang="es-ES" sz="1100" baseline="0" noProof="0" dirty="0" smtClean="0"/>
                        <a:t> la</a:t>
                      </a:r>
                      <a:r>
                        <a:rPr lang="es-ES" sz="1100" noProof="0" dirty="0" smtClean="0"/>
                        <a:t> parte 2. La parte</a:t>
                      </a:r>
                      <a:r>
                        <a:rPr lang="es-ES" sz="1100" baseline="0" noProof="0" dirty="0" smtClean="0"/>
                        <a:t> 2 explica mas a fondo la información presentada en la parte 1, que podría incluir: </a:t>
                      </a:r>
                      <a:r>
                        <a:rPr lang="es-ES" sz="1100" noProof="0" dirty="0" smtClean="0"/>
                        <a:t>(1) la Declaración de Sentimientos fue</a:t>
                      </a:r>
                      <a:r>
                        <a:rPr lang="es-ES" sz="1100" baseline="0" noProof="0" dirty="0" smtClean="0"/>
                        <a:t> firmada por aquellos que querían el </a:t>
                      </a:r>
                      <a:r>
                        <a:rPr lang="es-ES" sz="1100" strike="noStrike" baseline="0" noProof="0" dirty="0" smtClean="0">
                          <a:solidFill>
                            <a:schemeClr val="tx1"/>
                          </a:solidFill>
                        </a:rPr>
                        <a:t>sufragio</a:t>
                      </a:r>
                      <a:r>
                        <a:rPr lang="es-ES" sz="1100" baseline="0" noProof="0" dirty="0" smtClean="0"/>
                        <a:t>, </a:t>
                      </a:r>
                      <a:r>
                        <a:rPr lang="es-ES" sz="1100" noProof="0" dirty="0" smtClean="0"/>
                        <a:t>(2) descripciones de NWSA y</a:t>
                      </a:r>
                      <a:r>
                        <a:rPr lang="es-ES" sz="1100" baseline="0" noProof="0" dirty="0" smtClean="0"/>
                        <a:t> AWSA , (3) cuando  se unieron las dos  organizaciones, (4) otras que fueron arrestadas junto a </a:t>
                      </a:r>
                      <a:r>
                        <a:rPr lang="es-ES" sz="1100" baseline="0" noProof="0" dirty="0" err="1" smtClean="0"/>
                        <a:t>Susan</a:t>
                      </a:r>
                      <a:r>
                        <a:rPr lang="es-ES" sz="1100" baseline="0" noProof="0" dirty="0" smtClean="0"/>
                        <a:t> B Anthony en 1872, (5) mujeres sufragistas  que  protestaron y fueron arrestadas en 1917 afuera de la Casa Blanca, (6) en 1917 la mitad de los estado tenían derechos plenos o parciales  al voto femenino , (5) el nombre de la nueva enmienda es llamada la Enmienda  </a:t>
                      </a:r>
                      <a:r>
                        <a:rPr lang="es-ES" sz="1100" baseline="0" noProof="0" dirty="0" err="1" smtClean="0"/>
                        <a:t>Susan</a:t>
                      </a:r>
                      <a:r>
                        <a:rPr lang="es-ES" sz="1100" baseline="0" noProof="0" dirty="0" smtClean="0"/>
                        <a:t> B. Anthony  (1919), y (7) en 1920 la enmienda  es aprobada o ratificada  como ley.</a:t>
                      </a:r>
                      <a:endParaRPr lang="es-ES" sz="1100" noProof="0" dirty="0" smtClean="0"/>
                    </a:p>
                  </a:txBody>
                  <a:tcPr marL="103632" marR="103632" marT="50292" marB="50292">
                    <a:noFill/>
                  </a:tcPr>
                </a:tc>
                <a:tc hMerge="1">
                  <a:txBody>
                    <a:bodyPr/>
                    <a:lstStyle/>
                    <a:p>
                      <a:endParaRPr lang="en-US" sz="1200" baseline="0" dirty="0" smtClean="0"/>
                    </a:p>
                  </a:txBody>
                  <a:tcPr marL="97536" marR="97536" marT="50292" marB="50292"/>
                </a:tc>
              </a:tr>
              <a:tr h="301752">
                <a:tc gridSpan="2">
                  <a:txBody>
                    <a:bodyPr/>
                    <a:lstStyle/>
                    <a:p>
                      <a:pPr algn="ctr"/>
                      <a:r>
                        <a:rPr lang="x-none" sz="13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2430780">
                <a:tc>
                  <a:txBody>
                    <a:bodyPr/>
                    <a:lstStyle/>
                    <a:p>
                      <a:pPr algn="ctr"/>
                      <a:r>
                        <a:rPr lang="es-ES" sz="2000" b="1" noProof="0" dirty="0" smtClean="0"/>
                        <a:t>2</a:t>
                      </a:r>
                      <a:endParaRPr lang="es-ES" sz="2000" b="1" noProof="0" dirty="0"/>
                    </a:p>
                  </a:txBody>
                  <a:tcPr marL="103632" marR="103632" marT="50292" marB="50292" anchor="ctr"/>
                </a:tc>
                <a:tc>
                  <a:txBody>
                    <a:bodyPr/>
                    <a:lstStyle/>
                    <a:p>
                      <a:r>
                        <a:rPr lang="es-ES" sz="1000" b="0" i="1" baseline="0" noProof="0" dirty="0" smtClean="0"/>
                        <a:t>El estudiante localiza e integra suficiente información de la parte 2 que contribuye mas a la parte 1 utilizando ejemplos y detalles específicos de ambas partes.</a:t>
                      </a:r>
                    </a:p>
                    <a:p>
                      <a:r>
                        <a:rPr lang="es-ES" sz="1200" b="0" i="0" baseline="0" noProof="0" dirty="0" smtClean="0"/>
                        <a:t>La parte 2 explica mas sobre algunos de los eventos en la parte 1, </a:t>
                      </a:r>
                      <a:r>
                        <a:rPr lang="es-ES" sz="1200" b="0" i="0" baseline="0" noProof="0" dirty="0" smtClean="0">
                          <a:solidFill>
                            <a:schemeClr val="tx1"/>
                          </a:solidFill>
                        </a:rPr>
                        <a:t>la  “Lucha por votar”. En la  parte</a:t>
                      </a:r>
                      <a:r>
                        <a:rPr lang="es-ES" sz="1200" b="0" i="0" baseline="0" noProof="0" dirty="0" smtClean="0"/>
                        <a:t> 1,  los sufragistas se reunieron en 1848 para agregar la palabra mujeres en la Declaración de la  Independencia. La parte 2 explica que esta adición es llamada la Declaración de Sentimientos.  En 1869 se formaron dos organizaciones para ayudar a las mujeres a organizar su lucha por el voto.  Esto no fue mencionado en la parte 1 pero ayuda a explicar cómo se organizaron las mujeres para lograr muchas de las cosas que hicieron en la parte 2 (tales como las demonstraciones y protestas </a:t>
                      </a:r>
                      <a:r>
                        <a:rPr lang="es-ES" sz="1200" b="0" i="0" baseline="0" noProof="0" dirty="0" smtClean="0">
                          <a:solidFill>
                            <a:schemeClr val="tx1"/>
                          </a:solidFill>
                        </a:rPr>
                        <a:t>).  En la parte 1,  se dijo que </a:t>
                      </a:r>
                      <a:r>
                        <a:rPr lang="es-ES" sz="1200" b="0" i="0" baseline="0" noProof="0" dirty="0" err="1" smtClean="0"/>
                        <a:t>Susan</a:t>
                      </a:r>
                      <a:r>
                        <a:rPr lang="es-ES" sz="1200" b="0" i="0" baseline="0" noProof="0" dirty="0" smtClean="0"/>
                        <a:t> B. Anthony había sido arrestada en 1872. En la  parte 2, se explica mas a fondo que ella no estaba sola, y  también se arrestaron a otras mas.  Esto ayuda a entender que esto fue parte de una organización mas grande. Yo siento que otro evento importante que no es totalmente clarificado en la  parte 1 es que la nueva enmienda a la constitución permitiéndole el voto a las  mujeres (clarificado en la parte 2), se llama en realidad la Enmienda </a:t>
                      </a:r>
                      <a:r>
                        <a:rPr lang="es-ES" sz="1200" b="0" i="0" baseline="0" noProof="0" dirty="0" err="1" smtClean="0"/>
                        <a:t>Susan</a:t>
                      </a:r>
                      <a:r>
                        <a:rPr lang="es-ES" sz="1200" b="0" i="0" baseline="0" noProof="0" dirty="0" smtClean="0"/>
                        <a:t> B. Anthony.</a:t>
                      </a:r>
                    </a:p>
                  </a:txBody>
                  <a:tcPr marL="103632" marR="103632" marT="50292" marB="50292">
                    <a:noFill/>
                  </a:tcPr>
                </a:tc>
              </a:tr>
              <a:tr h="1173480">
                <a:tc>
                  <a:txBody>
                    <a:bodyPr/>
                    <a:lstStyle/>
                    <a:p>
                      <a:pPr algn="ctr"/>
                      <a:r>
                        <a:rPr lang="es-ES" sz="2000" b="1" noProof="0" dirty="0" smtClean="0"/>
                        <a:t>1</a:t>
                      </a:r>
                      <a:endParaRPr lang="es-ES" sz="2000" b="1" noProof="0" dirty="0"/>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baseline="0" noProof="0" dirty="0" smtClean="0"/>
                        <a:t>El estudiante localiza e integra información parcial de la parte 2 que contribuye en algo a la parte 1 utilizando pocos  ejemplos o detalles de ambas partes.</a:t>
                      </a:r>
                    </a:p>
                    <a:p>
                      <a:pPr marL="0" marR="0" indent="0" algn="l" defTabSz="966612" rtl="0" eaLnBrk="1" fontAlgn="auto" latinLnBrk="0" hangingPunct="1">
                        <a:lnSpc>
                          <a:spcPct val="100000"/>
                        </a:lnSpc>
                        <a:spcBef>
                          <a:spcPts val="0"/>
                        </a:spcBef>
                        <a:spcAft>
                          <a:spcPts val="0"/>
                        </a:spcAft>
                        <a:buClrTx/>
                        <a:buSzTx/>
                        <a:buFontTx/>
                        <a:buNone/>
                        <a:tabLst/>
                        <a:defRPr/>
                      </a:pPr>
                      <a:r>
                        <a:rPr lang="es-ES" sz="1200" b="0" i="0" baseline="0" noProof="0" dirty="0" smtClean="0"/>
                        <a:t>La parte 2 es como una línea de tiempo.  Ayuda a los lectores a saber mas sobre lo que pasó cuando las mujeres sufragistas querían luchar por el derecho a votar. La parte 1 es como una historia yo pienso.  Sin embargo, en la parte 2  aprendemos que muchas mujeres fueron arrestadas afuera de la Casa Blanca en 1917.  No aprendemos eso en la parte 1.  Las  arrestaron por estar protestando.</a:t>
                      </a:r>
                    </a:p>
                  </a:txBody>
                  <a:tcPr marL="103632" marR="103632" marT="50292" marB="50292">
                    <a:noFill/>
                  </a:tcPr>
                </a:tc>
              </a:tr>
              <a:tr h="637032">
                <a:tc>
                  <a:txBody>
                    <a:bodyPr/>
                    <a:lstStyle/>
                    <a:p>
                      <a:pPr algn="ctr"/>
                      <a:r>
                        <a:rPr lang="es-ES" sz="2000" b="1" noProof="0" dirty="0" smtClean="0"/>
                        <a:t>0</a:t>
                      </a:r>
                      <a:endParaRPr lang="es-ES" sz="2000" b="1" noProof="0" dirty="0"/>
                    </a:p>
                  </a:txBody>
                  <a:tcPr marL="103632" marR="103632" marT="50292" marB="5029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1" baseline="0" noProof="0" dirty="0" smtClean="0"/>
                        <a:t>El estudiante no localiza o </a:t>
                      </a:r>
                      <a:r>
                        <a:rPr lang="es-ES" sz="1000" b="0" i="1" strike="noStrike" baseline="0" noProof="0" dirty="0" smtClean="0">
                          <a:solidFill>
                            <a:schemeClr val="tx1"/>
                          </a:solidFill>
                        </a:rPr>
                        <a:t>integra la </a:t>
                      </a:r>
                      <a:r>
                        <a:rPr lang="es-ES" sz="1000" b="0" i="1" baseline="0" noProof="0" dirty="0" smtClean="0"/>
                        <a:t>información de la  parte 2 que contribuye mas a la parte 1.</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0" i="0" baseline="0" noProof="0" dirty="0" smtClean="0"/>
                        <a:t>Todos deberían tener derecho al voto. Mujeres y hombres. Es por eso que las mujeres estaban luchando, así todos podían votar.  Me gustó mucho cuando pudieron votar por primera vez.</a:t>
                      </a:r>
                    </a:p>
                  </a:txBody>
                  <a:tcPr marL="103632" marR="103632" marT="50292" marB="50292">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17080475"/>
              </p:ext>
            </p:extLst>
          </p:nvPr>
        </p:nvGraphicFramePr>
        <p:xfrm>
          <a:off x="5334000" y="9220200"/>
          <a:ext cx="1986280" cy="685800"/>
        </p:xfrm>
        <a:graphic>
          <a:graphicData uri="http://schemas.openxmlformats.org/drawingml/2006/table">
            <a:tbl>
              <a:tblPr/>
              <a:tblGrid>
                <a:gridCol w="1986280"/>
              </a:tblGrid>
              <a:tr h="60960">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RI.5.6</a:t>
                      </a:r>
                      <a:endParaRPr lang="en-US" sz="900" b="1"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x-none" sz="900" b="0" kern="1200" dirty="0" smtClean="0">
                          <a:solidFill>
                            <a:srgbClr val="000000"/>
                          </a:solidFill>
                          <a:latin typeface="+mn-lt"/>
                          <a:ea typeface="Times New Roman"/>
                          <a:cs typeface="Times New Roman"/>
                        </a:rPr>
                        <a:t>Analizan múltiples versiones del mismo acontecimiento o tema, señalando similitudes y diferencias importantes en el punto de vista que representan.</a:t>
                      </a:r>
                      <a:endParaRPr lang="en-US" sz="900" b="0"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455287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06743169"/>
              </p:ext>
            </p:extLst>
          </p:nvPr>
        </p:nvGraphicFramePr>
        <p:xfrm>
          <a:off x="172720" y="240158"/>
          <a:ext cx="7426960" cy="9339547"/>
        </p:xfrm>
        <a:graphic>
          <a:graphicData uri="http://schemas.openxmlformats.org/drawingml/2006/table">
            <a:tbl>
              <a:tblPr bandRow="1">
                <a:effectLst>
                  <a:outerShdw blurRad="50800" dist="38100" dir="5400000" algn="t" rotWithShape="0">
                    <a:prstClr val="black">
                      <a:alpha val="40000"/>
                    </a:prstClr>
                  </a:outerShdw>
                </a:effectLst>
                <a:tableStyleId>{5C22544A-7EE6-4342-B048-85BDC9FD1C3A}</a:tableStyleId>
              </a:tblPr>
              <a:tblGrid>
                <a:gridCol w="6822440"/>
                <a:gridCol w="604520"/>
              </a:tblGrid>
              <a:tr h="404252">
                <a:tc gridSpan="2">
                  <a:txBody>
                    <a:bodyPr/>
                    <a:lstStyle/>
                    <a:p>
                      <a:pPr marL="0" marR="0" indent="0" algn="ctr" defTabSz="966612" rtl="0" eaLnBrk="1" fontAlgn="auto" latinLnBrk="0" hangingPunct="1">
                        <a:lnSpc>
                          <a:spcPct val="115000"/>
                        </a:lnSpc>
                        <a:spcBef>
                          <a:spcPts val="0"/>
                        </a:spcBef>
                        <a:spcAft>
                          <a:spcPts val="0"/>
                        </a:spcAft>
                        <a:buClrTx/>
                        <a:buSzTx/>
                        <a:buFontTx/>
                        <a:buNone/>
                        <a:tabLst/>
                        <a:defRPr/>
                      </a:pPr>
                      <a:r>
                        <a:rPr lang="x-none" sz="1800" b="1" baseline="0" dirty="0" smtClean="0">
                          <a:effectLst>
                            <a:outerShdw blurRad="38100" dist="38100" dir="2700000" algn="tl">
                              <a:srgbClr val="000000">
                                <a:alpha val="43137"/>
                              </a:srgbClr>
                            </a:outerShdw>
                          </a:effectLst>
                          <a:latin typeface="+mn-lt"/>
                        </a:rPr>
                        <a:t>Evaluación de mitad de año </a:t>
                      </a:r>
                      <a:r>
                        <a:rPr lang="es-ES" sz="1800" b="1" dirty="0" smtClean="0">
                          <a:effectLst>
                            <a:outerShdw blurRad="38100" dist="38100" dir="2700000" algn="tl">
                              <a:srgbClr val="000000">
                                <a:alpha val="43137"/>
                              </a:srgbClr>
                            </a:outerShdw>
                          </a:effectLst>
                          <a:latin typeface="+mn-lt"/>
                        </a:rPr>
                        <a:t>2014-2015</a:t>
                      </a:r>
                      <a:endParaRPr lang="x-none" sz="1800" b="1" baseline="0" dirty="0" smtClean="0">
                        <a:effectLst>
                          <a:outerShdw blurRad="38100" dist="38100" dir="2700000" algn="tl">
                            <a:srgbClr val="000000">
                              <a:alpha val="43137"/>
                            </a:srgbClr>
                          </a:outerShdw>
                        </a:effectLst>
                        <a:latin typeface="+mn-lt"/>
                      </a:endParaRPr>
                    </a:p>
                    <a:p>
                      <a:pPr marL="0" marR="0" indent="0" algn="ctr" defTabSz="966612" rtl="0" eaLnBrk="1" fontAlgn="auto" latinLnBrk="0" hangingPunct="1">
                        <a:lnSpc>
                          <a:spcPct val="115000"/>
                        </a:lnSpc>
                        <a:spcBef>
                          <a:spcPts val="0"/>
                        </a:spcBef>
                        <a:spcAft>
                          <a:spcPts val="1000"/>
                        </a:spcAft>
                        <a:buClrTx/>
                        <a:buSzTx/>
                        <a:buFontTx/>
                        <a:buNone/>
                        <a:tabLst/>
                        <a:defRPr/>
                      </a:pPr>
                      <a:r>
                        <a:rPr lang="x-none" sz="1800" b="1" baseline="0" dirty="0" smtClean="0">
                          <a:effectLst>
                            <a:outerShdw blurRad="38100" dist="38100" dir="2700000" algn="tl">
                              <a:srgbClr val="000000">
                                <a:alpha val="43137"/>
                              </a:srgbClr>
                            </a:outerShdw>
                          </a:effectLst>
                          <a:latin typeface="+mn-lt"/>
                        </a:rPr>
                        <a:t>Clave para las respuestas de selección múltiple</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20000"/>
                        <a:lumOff val="80000"/>
                      </a:schemeClr>
                    </a:solidFill>
                  </a:tcPr>
                </a:tc>
                <a:tc hMerge="1">
                  <a:txBody>
                    <a:bodyPr/>
                    <a:lstStyle/>
                    <a:p>
                      <a:pPr marL="0" marR="0" algn="ctr">
                        <a:lnSpc>
                          <a:spcPct val="115000"/>
                        </a:lnSpc>
                        <a:spcBef>
                          <a:spcPts val="0"/>
                        </a:spcBef>
                        <a:spcAft>
                          <a:spcPts val="1000"/>
                        </a:spcAft>
                      </a:pPr>
                      <a:endParaRPr lang="en-US" sz="12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85725" marR="85725" marT="43543" marB="43543" anchor="ctr">
                    <a:solidFill>
                      <a:schemeClr val="bg1">
                        <a:lumMod val="95000"/>
                      </a:schemeClr>
                    </a:solidFill>
                  </a:tcPr>
                </a:tc>
              </a:tr>
              <a:tr h="351915">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 1</a:t>
                      </a:r>
                      <a:r>
                        <a:rPr lang="es-ES" sz="1300" b="1" u="none" baseline="0" dirty="0" smtClean="0">
                          <a:effectLst>
                            <a:outerShdw blurRad="38100" dist="38100" dir="2700000" algn="tl">
                              <a:srgbClr val="000000">
                                <a:alpha val="43137"/>
                              </a:srgbClr>
                            </a:outerShdw>
                          </a:effectLst>
                          <a:latin typeface="Calibri"/>
                          <a:ea typeface="Calibri"/>
                          <a:cs typeface="Times New Roman"/>
                        </a:rPr>
                        <a:t>   </a:t>
                      </a:r>
                      <a:r>
                        <a:rPr lang="es-ES" sz="1300" b="0" u="none" baseline="0" dirty="0" smtClean="0">
                          <a:effectLst>
                            <a:outerShdw blurRad="38100" dist="38100" dir="2700000" algn="tl">
                              <a:srgbClr val="000000">
                                <a:alpha val="43137"/>
                              </a:srgbClr>
                            </a:outerShdw>
                          </a:effectLst>
                          <a:latin typeface="Calibri"/>
                          <a:ea typeface="Calibri"/>
                          <a:cs typeface="Times New Roman"/>
                        </a:rPr>
                        <a:t> </a:t>
                      </a:r>
                      <a:r>
                        <a:rPr lang="x-none" sz="1200" b="0" baseline="0" dirty="0" smtClean="0"/>
                        <a:t>¿Que le dijo el conductor a Rosa </a:t>
                      </a:r>
                      <a:r>
                        <a:rPr lang="x-none" sz="1200" b="0" baseline="0" dirty="0" err="1" smtClean="0"/>
                        <a:t>Parks</a:t>
                      </a:r>
                      <a:r>
                        <a:rPr lang="x-none" sz="1200" b="0" baseline="0" dirty="0" smtClean="0"/>
                        <a:t> que hiciera en el autobús? </a:t>
                      </a:r>
                      <a:r>
                        <a:rPr lang="es-ES" sz="1200" b="0" dirty="0" smtClean="0">
                          <a:latin typeface="+mn-lt"/>
                        </a:rPr>
                        <a:t>RL.5.1</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s-ES" sz="1300" b="1" dirty="0" smtClean="0">
                          <a:solidFill>
                            <a:schemeClr val="tx1"/>
                          </a:solidFill>
                          <a:effectLst>
                            <a:outerShdw blurRad="38100" dist="38100" dir="2700000" algn="tl">
                              <a:srgbClr val="000000">
                                <a:alpha val="43137"/>
                              </a:srgbClr>
                            </a:outerShdw>
                          </a:effectLst>
                          <a:latin typeface="Calibri"/>
                          <a:ea typeface="Calibri"/>
                          <a:cs typeface="Times New Roman"/>
                        </a:rPr>
                        <a:t>A</a:t>
                      </a:r>
                      <a:endParaRPr lang="es-ES" sz="13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 2</a:t>
                      </a:r>
                      <a:r>
                        <a:rPr lang="es-ES" sz="1300" b="1" u="none" baseline="0" dirty="0" smtClean="0">
                          <a:effectLst>
                            <a:outerShdw blurRad="38100" dist="38100" dir="2700000" algn="tl">
                              <a:srgbClr val="000000">
                                <a:alpha val="43137"/>
                              </a:srgbClr>
                            </a:outerShdw>
                          </a:effectLst>
                          <a:latin typeface="Calibri"/>
                          <a:ea typeface="Calibri"/>
                          <a:cs typeface="Times New Roman"/>
                        </a:rPr>
                        <a:t>    </a:t>
                      </a:r>
                      <a:r>
                        <a:rPr lang="x-none" sz="1200" b="0" baseline="0" dirty="0" smtClean="0"/>
                        <a:t>¿Cuál es la idea principal en la sección “El tribunal”? </a:t>
                      </a:r>
                      <a:r>
                        <a:rPr lang="es-ES" sz="1200" b="0" u="none" baseline="0" dirty="0" smtClean="0">
                          <a:solidFill>
                            <a:schemeClr val="tx1"/>
                          </a:solidFill>
                          <a:effectLst/>
                          <a:latin typeface="+mn-lt"/>
                          <a:ea typeface="+mn-ea"/>
                          <a:cs typeface="+mn-cs"/>
                        </a:rPr>
                        <a:t>RL.5.1</a:t>
                      </a:r>
                      <a:endParaRPr lang="es-ES" sz="1200" b="0" dirty="0" smtClean="0">
                        <a:solidFill>
                          <a:schemeClr val="tx1"/>
                        </a:solidFill>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s-ES" sz="1300" b="1" dirty="0" smtClean="0">
                          <a:solidFill>
                            <a:schemeClr val="tx1"/>
                          </a:solidFill>
                          <a:effectLst>
                            <a:outerShdw blurRad="38100" dist="38100" dir="2700000" algn="tl">
                              <a:srgbClr val="000000">
                                <a:alpha val="43137"/>
                              </a:srgbClr>
                            </a:outerShdw>
                          </a:effectLst>
                          <a:latin typeface="Calibri"/>
                          <a:ea typeface="Calibri"/>
                          <a:cs typeface="Times New Roman"/>
                        </a:rPr>
                        <a:t>D</a:t>
                      </a:r>
                      <a:endParaRPr lang="es-ES" sz="13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a:t>
                      </a:r>
                      <a:r>
                        <a:rPr lang="es-ES" sz="1300" b="1" u="sng" baseline="0" dirty="0" smtClean="0">
                          <a:effectLst>
                            <a:outerShdw blurRad="38100" dist="38100" dir="2700000" algn="tl">
                              <a:srgbClr val="000000">
                                <a:alpha val="43137"/>
                              </a:srgbClr>
                            </a:outerShdw>
                          </a:effectLst>
                          <a:latin typeface="Calibri"/>
                          <a:ea typeface="Calibri"/>
                          <a:cs typeface="Times New Roman"/>
                        </a:rPr>
                        <a:t> </a:t>
                      </a:r>
                      <a:r>
                        <a:rPr lang="es-ES" sz="1300" b="1" u="sng" dirty="0" smtClean="0">
                          <a:effectLst>
                            <a:outerShdw blurRad="38100" dist="38100" dir="2700000" algn="tl">
                              <a:srgbClr val="000000">
                                <a:alpha val="43137"/>
                              </a:srgbClr>
                            </a:outerShdw>
                          </a:effectLst>
                          <a:latin typeface="Calibri"/>
                          <a:ea typeface="Calibri"/>
                          <a:cs typeface="Times New Roman"/>
                        </a:rPr>
                        <a:t>3</a:t>
                      </a:r>
                      <a:r>
                        <a:rPr lang="es-ES" sz="1300" b="1" u="none" baseline="0" dirty="0" smtClean="0">
                          <a:effectLst>
                            <a:outerShdw blurRad="38100" dist="38100" dir="2700000" algn="tl">
                              <a:srgbClr val="000000">
                                <a:alpha val="43137"/>
                              </a:srgbClr>
                            </a:outerShdw>
                          </a:effectLst>
                          <a:latin typeface="Calibri"/>
                          <a:ea typeface="Calibri"/>
                          <a:cs typeface="Times New Roman"/>
                        </a:rPr>
                        <a:t>    </a:t>
                      </a:r>
                      <a:r>
                        <a:rPr lang="x-none" sz="1200" b="0" u="none" baseline="0" dirty="0" smtClean="0">
                          <a:effectLst/>
                          <a:latin typeface="+mn-lt"/>
                          <a:ea typeface="+mn-ea"/>
                          <a:cs typeface="+mn-cs"/>
                        </a:rPr>
                        <a:t>¿Qué detalle resume mejor la introducción? </a:t>
                      </a:r>
                      <a:r>
                        <a:rPr lang="es-ES" sz="1200" b="0" u="none" baseline="0" dirty="0" smtClean="0">
                          <a:effectLst/>
                          <a:latin typeface="Calibri"/>
                          <a:ea typeface="Calibri"/>
                          <a:cs typeface="Times New Roman"/>
                        </a:rPr>
                        <a:t>RL.5.2</a:t>
                      </a:r>
                      <a:endParaRPr lang="es-ES" sz="1200" b="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s-ES" sz="1300" b="1" dirty="0" smtClean="0">
                          <a:effectLst>
                            <a:outerShdw blurRad="38100" dist="38100" dir="2700000" algn="tl">
                              <a:srgbClr val="000000">
                                <a:alpha val="43137"/>
                              </a:srgbClr>
                            </a:outerShdw>
                          </a:effectLst>
                          <a:latin typeface="Calibri"/>
                          <a:ea typeface="Calibri"/>
                          <a:cs typeface="Times New Roman"/>
                        </a:rPr>
                        <a:t>B</a:t>
                      </a:r>
                      <a:endParaRPr lang="es-ES" sz="1300" b="1" dirty="0">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751267">
                <a:tc>
                  <a:txBody>
                    <a:bodyPr/>
                    <a:lstStyle/>
                    <a:p>
                      <a:pPr marL="914400" marR="0" indent="-914400"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a:t>
                      </a:r>
                      <a:r>
                        <a:rPr lang="es-ES" sz="1300" b="1" u="sng" baseline="0" dirty="0" smtClean="0">
                          <a:effectLst>
                            <a:outerShdw blurRad="38100" dist="38100" dir="2700000" algn="tl">
                              <a:srgbClr val="000000">
                                <a:alpha val="43137"/>
                              </a:srgbClr>
                            </a:outerShdw>
                          </a:effectLst>
                          <a:latin typeface="Calibri"/>
                          <a:ea typeface="Calibri"/>
                          <a:cs typeface="Times New Roman"/>
                        </a:rPr>
                        <a:t> </a:t>
                      </a:r>
                      <a:r>
                        <a:rPr lang="es-ES" sz="1300" b="1" u="sng" dirty="0" smtClean="0">
                          <a:effectLst>
                            <a:outerShdw blurRad="38100" dist="38100" dir="2700000" algn="tl">
                              <a:srgbClr val="000000">
                                <a:alpha val="43137"/>
                              </a:srgbClr>
                            </a:outerShdw>
                          </a:effectLst>
                          <a:latin typeface="Calibri"/>
                          <a:ea typeface="Calibri"/>
                          <a:cs typeface="Times New Roman"/>
                        </a:rPr>
                        <a:t>4</a:t>
                      </a:r>
                      <a:r>
                        <a:rPr lang="es-ES" sz="1300" b="1" u="none" dirty="0" smtClean="0">
                          <a:effectLst>
                            <a:outerShdw blurRad="38100" dist="38100" dir="2700000" algn="tl">
                              <a:srgbClr val="000000">
                                <a:alpha val="43137"/>
                              </a:srgbClr>
                            </a:outerShdw>
                          </a:effectLst>
                          <a:latin typeface="Calibri"/>
                          <a:ea typeface="Calibri"/>
                          <a:cs typeface="Times New Roman"/>
                        </a:rPr>
                        <a:t>    </a:t>
                      </a:r>
                      <a:r>
                        <a:rPr lang="x-none" sz="1200" b="0" baseline="0" dirty="0" smtClean="0"/>
                        <a:t>¿Qué información en la sección “Una parada de autobús el lunes en la mañana”, apoya mejor el hecho de que los manifestantes estaban en desacuerdo con la segregación en los autobuses?  Escoge las dos opciones  correctas. </a:t>
                      </a:r>
                      <a:r>
                        <a:rPr lang="es-ES" sz="1200" b="0" dirty="0" smtClean="0">
                          <a:latin typeface="+mn-lt"/>
                        </a:rPr>
                        <a:t>RL.5.2 (AMBAS</a:t>
                      </a:r>
                      <a:r>
                        <a:rPr lang="es-ES" sz="1200" b="0" baseline="0" dirty="0" smtClean="0">
                          <a:latin typeface="+mn-lt"/>
                        </a:rPr>
                        <a:t> DEBEN  ESTAR CORRECTAS</a:t>
                      </a:r>
                      <a:r>
                        <a:rPr lang="es-ES" sz="1200" b="0" dirty="0" smtClean="0">
                          <a:latin typeface="+mn-lt"/>
                        </a:rPr>
                        <a:t>)</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s-ES" sz="1300" b="1" dirty="0" smtClean="0">
                          <a:solidFill>
                            <a:schemeClr val="tx1"/>
                          </a:solidFill>
                          <a:effectLst>
                            <a:outerShdw blurRad="38100" dist="38100" dir="2700000" algn="tl">
                              <a:srgbClr val="000000">
                                <a:alpha val="43137"/>
                              </a:srgbClr>
                            </a:outerShdw>
                          </a:effectLst>
                          <a:latin typeface="Calibri"/>
                          <a:ea typeface="Calibri"/>
                          <a:cs typeface="Times New Roman"/>
                        </a:rPr>
                        <a:t>B,D</a:t>
                      </a:r>
                      <a:endParaRPr lang="es-ES" sz="13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s-ES" sz="1300" b="1" u="sng" strike="noStrike" dirty="0" smtClean="0">
                          <a:effectLst>
                            <a:outerShdw blurRad="38100" dist="38100" dir="2700000" algn="tl">
                              <a:srgbClr val="000000">
                                <a:alpha val="43137"/>
                              </a:srgbClr>
                            </a:outerShdw>
                          </a:effectLst>
                          <a:latin typeface="Calibri"/>
                          <a:ea typeface="Calibri"/>
                          <a:cs typeface="Times New Roman"/>
                        </a:rPr>
                        <a:t>Pregunta</a:t>
                      </a:r>
                      <a:r>
                        <a:rPr lang="es-ES" sz="1300" b="1" u="sng" strike="noStrike" baseline="0" dirty="0" smtClean="0">
                          <a:effectLst>
                            <a:outerShdw blurRad="38100" dist="38100" dir="2700000" algn="tl">
                              <a:srgbClr val="000000">
                                <a:alpha val="43137"/>
                              </a:srgbClr>
                            </a:outerShdw>
                          </a:effectLst>
                          <a:latin typeface="Calibri"/>
                          <a:ea typeface="Calibri"/>
                          <a:cs typeface="Times New Roman"/>
                        </a:rPr>
                        <a:t> </a:t>
                      </a:r>
                      <a:r>
                        <a:rPr lang="es-ES" sz="1300" b="1" u="sng" strike="noStrike" dirty="0" smtClean="0">
                          <a:effectLst>
                            <a:outerShdw blurRad="38100" dist="38100" dir="2700000" algn="tl">
                              <a:srgbClr val="000000">
                                <a:alpha val="43137"/>
                              </a:srgbClr>
                            </a:outerShdw>
                          </a:effectLst>
                          <a:latin typeface="Calibri"/>
                          <a:ea typeface="Calibri"/>
                          <a:cs typeface="Times New Roman"/>
                        </a:rPr>
                        <a:t>5</a:t>
                      </a:r>
                      <a:r>
                        <a:rPr lang="es-ES" sz="1300" b="1" u="none" strike="noStrike" dirty="0" smtClean="0">
                          <a:effectLst>
                            <a:outerShdw blurRad="38100" dist="38100" dir="2700000" algn="tl">
                              <a:srgbClr val="000000">
                                <a:alpha val="43137"/>
                              </a:srgbClr>
                            </a:outerShdw>
                          </a:effectLst>
                          <a:latin typeface="Calibri"/>
                          <a:ea typeface="Calibri"/>
                          <a:cs typeface="Times New Roman"/>
                        </a:rPr>
                        <a:t> </a:t>
                      </a:r>
                      <a:r>
                        <a:rPr lang="es-ES" sz="1300" b="1" u="none" strike="noStrike" baseline="0" dirty="0" smtClean="0">
                          <a:effectLst>
                            <a:outerShdw blurRad="38100" dist="38100" dir="2700000" algn="tl">
                              <a:srgbClr val="000000">
                                <a:alpha val="43137"/>
                              </a:srgbClr>
                            </a:outerShdw>
                          </a:effectLst>
                          <a:latin typeface="Calibri"/>
                          <a:ea typeface="Calibri"/>
                          <a:cs typeface="Times New Roman"/>
                        </a:rPr>
                        <a:t>   </a:t>
                      </a:r>
                      <a:r>
                        <a:rPr lang="x-none" sz="1200" b="0" baseline="0" dirty="0" smtClean="0"/>
                        <a:t>En la sección 2, “La casa de </a:t>
                      </a:r>
                      <a:r>
                        <a:rPr lang="x-none" sz="1200" b="0" baseline="0" dirty="0" err="1" smtClean="0"/>
                        <a:t>Parks</a:t>
                      </a:r>
                      <a:r>
                        <a:rPr lang="x-none" sz="1200" b="0" baseline="0" dirty="0" smtClean="0"/>
                        <a:t>”, ¿qué acción Rosa y Nixon acordaron tomar? </a:t>
                      </a:r>
                      <a:r>
                        <a:rPr lang="es-ES" sz="1200" b="0" i="0" u="none" strike="noStrike" baseline="0" dirty="0" smtClean="0">
                          <a:effectLst/>
                          <a:latin typeface="+mn-lt"/>
                          <a:ea typeface="+mn-ea"/>
                          <a:cs typeface="+mn-cs"/>
                        </a:rPr>
                        <a:t>RL.5.3</a:t>
                      </a:r>
                      <a:endParaRPr lang="es-ES" sz="1200" b="0" i="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s-ES" sz="1300" b="1" dirty="0" smtClean="0">
                          <a:solidFill>
                            <a:schemeClr val="tx1"/>
                          </a:solidFill>
                          <a:effectLst>
                            <a:outerShdw blurRad="38100" dist="38100" dir="2700000" algn="tl">
                              <a:srgbClr val="000000">
                                <a:alpha val="43137"/>
                              </a:srgbClr>
                            </a:outerShdw>
                          </a:effectLst>
                          <a:latin typeface="Calibri"/>
                        </a:rPr>
                        <a:t>D</a:t>
                      </a:r>
                      <a:endParaRPr lang="es-ES" sz="1300" b="1" dirty="0">
                        <a:solidFill>
                          <a:schemeClr val="tx1"/>
                        </a:solidFill>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539202">
                <a:tc>
                  <a:txBody>
                    <a:bodyPr/>
                    <a:lstStyle/>
                    <a:p>
                      <a:pPr marL="914400" marR="0" indent="-914400"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 6</a:t>
                      </a:r>
                      <a:r>
                        <a:rPr lang="es-ES" sz="1300" b="1" u="none" baseline="0" dirty="0" smtClean="0">
                          <a:effectLst>
                            <a:outerShdw blurRad="38100" dist="38100" dir="2700000" algn="tl">
                              <a:srgbClr val="000000">
                                <a:alpha val="43137"/>
                              </a:srgbClr>
                            </a:outerShdw>
                          </a:effectLst>
                          <a:latin typeface="Calibri"/>
                          <a:ea typeface="Calibri"/>
                          <a:cs typeface="Times New Roman"/>
                        </a:rPr>
                        <a:t>    </a:t>
                      </a:r>
                      <a:r>
                        <a:rPr lang="x-none" sz="1200" b="0" baseline="0" dirty="0" smtClean="0"/>
                        <a:t>¿Qué dos respuestas explican mejor por qué los afroamericanos eligieron el método que usaron para acabar con la segregación en los autobuses? </a:t>
                      </a:r>
                      <a:r>
                        <a:rPr lang="es-ES" sz="1200" b="0" u="none" baseline="0" dirty="0" smtClean="0">
                          <a:effectLst/>
                          <a:latin typeface="+mn-lt"/>
                          <a:ea typeface="Calibri"/>
                          <a:cs typeface="Times New Roman"/>
                        </a:rPr>
                        <a:t>RL.5.5 (AMBAS DEBEN ESTAR CORRECTAS)</a:t>
                      </a:r>
                      <a:r>
                        <a:rPr lang="es-ES" sz="1200" b="0" u="none" baseline="0" dirty="0" smtClean="0">
                          <a:effectLst>
                            <a:outerShdw blurRad="38100" dist="38100" dir="2700000" algn="tl">
                              <a:srgbClr val="000000">
                                <a:alpha val="43137"/>
                              </a:srgbClr>
                            </a:outerShdw>
                          </a:effectLst>
                          <a:latin typeface="+mn-lt"/>
                          <a:ea typeface="Calibri"/>
                          <a:cs typeface="Times New Roman"/>
                        </a:rPr>
                        <a:t>                  </a:t>
                      </a:r>
                      <a:endParaRPr lang="es-ES" sz="1200" b="0" dirty="0">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lang="es-ES" sz="1300" b="1" dirty="0" smtClean="0">
                          <a:effectLst>
                            <a:outerShdw blurRad="38100" dist="38100" dir="2700000" algn="tl">
                              <a:srgbClr val="000000">
                                <a:alpha val="43137"/>
                              </a:srgbClr>
                            </a:outerShdw>
                          </a:effectLst>
                        </a:rPr>
                        <a:t>B,D</a:t>
                      </a:r>
                      <a:endParaRPr lang="es-ES" sz="1300" b="1" dirty="0">
                        <a:effectLst>
                          <a:outerShdw blurRad="38100" dist="38100" dir="2700000" algn="tl">
                            <a:srgbClr val="000000">
                              <a:alpha val="43137"/>
                            </a:srgbClr>
                          </a:outerShdw>
                        </a:effectLs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539202">
                <a:tc>
                  <a:txBody>
                    <a:bodyPr/>
                    <a:lstStyle/>
                    <a:p>
                      <a:pPr marL="914400" marR="0" indent="-914400"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a:t>
                      </a:r>
                      <a:r>
                        <a:rPr lang="es-ES" sz="1300" b="1" u="sng" baseline="0" dirty="0" smtClean="0">
                          <a:effectLst>
                            <a:outerShdw blurRad="38100" dist="38100" dir="2700000" algn="tl">
                              <a:srgbClr val="000000">
                                <a:alpha val="43137"/>
                              </a:srgbClr>
                            </a:outerShdw>
                          </a:effectLst>
                          <a:latin typeface="Calibri"/>
                          <a:ea typeface="Calibri"/>
                          <a:cs typeface="Times New Roman"/>
                        </a:rPr>
                        <a:t> </a:t>
                      </a:r>
                      <a:r>
                        <a:rPr lang="es-ES" sz="1300" b="1" u="sng" dirty="0" smtClean="0">
                          <a:effectLst>
                            <a:outerShdw blurRad="38100" dist="38100" dir="2700000" algn="tl">
                              <a:srgbClr val="000000">
                                <a:alpha val="43137"/>
                              </a:srgbClr>
                            </a:outerShdw>
                          </a:effectLst>
                          <a:latin typeface="Calibri"/>
                          <a:ea typeface="Calibri"/>
                          <a:cs typeface="Times New Roman"/>
                        </a:rPr>
                        <a:t> 7</a:t>
                      </a:r>
                      <a:r>
                        <a:rPr lang="es-ES" sz="1300" b="1" u="none" dirty="0" smtClean="0">
                          <a:effectLst>
                            <a:outerShdw blurRad="38100" dist="38100" dir="2700000" algn="tl">
                              <a:srgbClr val="000000">
                                <a:alpha val="43137"/>
                              </a:srgbClr>
                            </a:outerShdw>
                          </a:effectLst>
                          <a:latin typeface="Calibri"/>
                          <a:ea typeface="Calibri"/>
                          <a:cs typeface="Times New Roman"/>
                        </a:rPr>
                        <a:t> </a:t>
                      </a:r>
                      <a:r>
                        <a:rPr lang="es-ES" sz="1200" b="0" dirty="0" smtClean="0">
                          <a:latin typeface="+mn-lt"/>
                        </a:rPr>
                        <a:t>   </a:t>
                      </a:r>
                      <a:r>
                        <a:rPr lang="x-none" sz="1200" b="0" baseline="0" dirty="0" smtClean="0"/>
                        <a:t>¿Que conclusión puedes sacar del uso del autor de la frase, “abucheando la decisión” en la sección “El Tribunal”</a:t>
                      </a:r>
                      <a:r>
                        <a:rPr lang="es-ES" sz="1200" b="0" dirty="0" smtClean="0">
                          <a:latin typeface="+mn-lt"/>
                        </a:rPr>
                        <a:t>?</a:t>
                      </a:r>
                      <a:r>
                        <a:rPr lang="es-ES" sz="1200" b="0" baseline="0" dirty="0" smtClean="0">
                          <a:latin typeface="+mn-lt"/>
                        </a:rPr>
                        <a:t>  </a:t>
                      </a:r>
                      <a:r>
                        <a:rPr lang="es-ES" sz="1200" b="0" dirty="0" smtClean="0">
                          <a:latin typeface="+mn-lt"/>
                        </a:rPr>
                        <a:t>RL.5.6</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lang="es-ES" sz="1300" b="1" dirty="0" smtClean="0">
                          <a:effectLst>
                            <a:outerShdw blurRad="38100" dist="38100" dir="2700000" algn="tl">
                              <a:srgbClr val="000000">
                                <a:alpha val="43137"/>
                              </a:srgbClr>
                            </a:outerShdw>
                          </a:effectLst>
                        </a:rPr>
                        <a:t>D</a:t>
                      </a:r>
                      <a:endParaRPr lang="es-ES" sz="1300" b="1" dirty="0">
                        <a:effectLst>
                          <a:outerShdw blurRad="38100" dist="38100" dir="2700000" algn="tl">
                            <a:srgbClr val="000000">
                              <a:alpha val="43137"/>
                            </a:srgbClr>
                          </a:outerShdw>
                        </a:effectLs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481367">
                <a:tc>
                  <a:txBody>
                    <a:bodyPr/>
                    <a:lstStyle/>
                    <a:p>
                      <a:pPr marL="966788" indent="-966788"/>
                      <a:r>
                        <a:rPr lang="es-ES" sz="1300" b="1" u="sng" dirty="0" smtClean="0">
                          <a:effectLst>
                            <a:outerShdw blurRad="38100" dist="38100" dir="2700000" algn="tl">
                              <a:srgbClr val="000000">
                                <a:alpha val="43137"/>
                              </a:srgbClr>
                            </a:outerShdw>
                          </a:effectLst>
                          <a:latin typeface="Calibri"/>
                          <a:ea typeface="Calibri"/>
                          <a:cs typeface="Times New Roman"/>
                        </a:rPr>
                        <a:t>Pregunta 8</a:t>
                      </a:r>
                      <a:r>
                        <a:rPr lang="es-ES" sz="1300" b="1" u="none" dirty="0" smtClean="0">
                          <a:effectLst>
                            <a:outerShdw blurRad="38100" dist="38100" dir="2700000" algn="tl">
                              <a:srgbClr val="000000">
                                <a:alpha val="43137"/>
                              </a:srgbClr>
                            </a:outerShdw>
                          </a:effectLst>
                          <a:latin typeface="Calibri"/>
                          <a:ea typeface="Calibri"/>
                          <a:cs typeface="Times New Roman"/>
                        </a:rPr>
                        <a:t>     </a:t>
                      </a:r>
                      <a:r>
                        <a:rPr lang="x-none" sz="1200" b="0" u="none" dirty="0" smtClean="0">
                          <a:effectLst/>
                          <a:latin typeface="+mn-lt"/>
                          <a:ea typeface="+mn-ea"/>
                          <a:cs typeface="+mn-cs"/>
                        </a:rPr>
                        <a:t>¿Cuál de las direcciones de escena contribuye a dar una pauta de cómo se esta sintiendo Rosa </a:t>
                      </a:r>
                      <a:r>
                        <a:rPr lang="x-none" sz="1200" b="0" u="none" dirty="0" err="1" smtClean="0">
                          <a:effectLst/>
                          <a:latin typeface="+mn-lt"/>
                          <a:ea typeface="+mn-ea"/>
                          <a:cs typeface="+mn-cs"/>
                        </a:rPr>
                        <a:t>Parks</a:t>
                      </a:r>
                      <a:r>
                        <a:rPr lang="x-none" sz="1200" b="0" u="none" dirty="0" smtClean="0">
                          <a:effectLst/>
                          <a:latin typeface="+mn-lt"/>
                          <a:ea typeface="+mn-ea"/>
                          <a:cs typeface="+mn-cs"/>
                        </a:rPr>
                        <a:t> en “Una lección en Valentía”? </a:t>
                      </a:r>
                      <a:r>
                        <a:rPr lang="es-ES" sz="1200" b="0" strike="noStrike" baseline="0" dirty="0" smtClean="0">
                          <a:solidFill>
                            <a:schemeClr val="tx1"/>
                          </a:solidFill>
                          <a:latin typeface="+mn-lt"/>
                        </a:rPr>
                        <a:t>  </a:t>
                      </a:r>
                      <a:r>
                        <a:rPr lang="es-ES" sz="1200" b="0" dirty="0" smtClean="0">
                          <a:solidFill>
                            <a:schemeClr val="tx1"/>
                          </a:solidFill>
                          <a:latin typeface="+mn-lt"/>
                          <a:cs typeface="Helvetica" pitchFamily="34" charset="0"/>
                        </a:rPr>
                        <a:t>RL.5.7</a:t>
                      </a:r>
                      <a:endParaRPr lang="es-ES" sz="1200" b="0" i="1" dirty="0" smtClean="0">
                        <a:solidFill>
                          <a:schemeClr val="tx1"/>
                        </a:solidFill>
                        <a:latin typeface="+mn-lt"/>
                        <a:cs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s-ES" sz="1300" b="1" dirty="0" smtClean="0">
                          <a:solidFill>
                            <a:schemeClr val="tx1"/>
                          </a:solidFill>
                          <a:effectLst>
                            <a:outerShdw blurRad="38100" dist="38100" dir="2700000" algn="tl">
                              <a:srgbClr val="000000">
                                <a:alpha val="43137"/>
                              </a:srgbClr>
                            </a:outerShdw>
                          </a:effectLst>
                          <a:latin typeface="Calibri"/>
                          <a:ea typeface="Calibri"/>
                          <a:cs typeface="Times New Roman"/>
                        </a:rPr>
                        <a:t>B</a:t>
                      </a:r>
                      <a:endParaRPr lang="es-ES" sz="13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 9</a:t>
                      </a:r>
                      <a:r>
                        <a:rPr lang="es-ES" sz="1300" b="1" u="none" dirty="0" smtClean="0">
                          <a:effectLst>
                            <a:outerShdw blurRad="38100" dist="38100" dir="2700000" algn="tl">
                              <a:srgbClr val="000000">
                                <a:alpha val="43137"/>
                              </a:srgbClr>
                            </a:outerShdw>
                          </a:effectLst>
                          <a:latin typeface="Calibri"/>
                          <a:ea typeface="Calibri"/>
                          <a:cs typeface="Times New Roman"/>
                        </a:rPr>
                        <a:t> </a:t>
                      </a:r>
                      <a:r>
                        <a:rPr lang="es-ES" sz="1200" b="0" u="none" baseline="0" dirty="0" smtClean="0">
                          <a:effectLst/>
                          <a:latin typeface="+mn-lt"/>
                          <a:ea typeface="+mn-ea"/>
                          <a:cs typeface="Times New Roman"/>
                        </a:rPr>
                        <a:t>    </a:t>
                      </a:r>
                      <a:r>
                        <a:rPr lang="x-none" sz="1200" b="0" u="none" baseline="0" dirty="0" smtClean="0">
                          <a:effectLst/>
                          <a:latin typeface="+mn-lt"/>
                          <a:ea typeface="+mn-ea"/>
                          <a:cs typeface="Times New Roman"/>
                        </a:rPr>
                        <a:t>¿Cómo se ilustra mejor el valor de Rosa Park en el drama “Una lección en valentía”? </a:t>
                      </a:r>
                      <a:r>
                        <a:rPr lang="es-ES" sz="1200" b="0" u="none" baseline="0" dirty="0" smtClean="0">
                          <a:effectLst/>
                          <a:latin typeface="+mn-lt"/>
                          <a:ea typeface="+mn-ea"/>
                          <a:cs typeface="Times New Roman"/>
                        </a:rPr>
                        <a:t>RL.5.7</a:t>
                      </a:r>
                      <a:endParaRPr lang="es-ES" sz="1200" b="0" dirty="0" smtClean="0">
                        <a:latin typeface="+mn-lt"/>
                        <a:cs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s-ES" sz="1300" b="1" dirty="0" smtClean="0">
                          <a:effectLst>
                            <a:outerShdw blurRad="38100" dist="38100" dir="2700000" algn="tl">
                              <a:srgbClr val="000000">
                                <a:alpha val="43137"/>
                              </a:srgbClr>
                            </a:outerShdw>
                          </a:effectLst>
                          <a:latin typeface="Calibri"/>
                          <a:ea typeface="Calibri"/>
                          <a:cs typeface="Times New Roman"/>
                        </a:rPr>
                        <a:t>C</a:t>
                      </a:r>
                      <a:endParaRPr lang="es-ES" sz="1300" b="1" dirty="0">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s-ES" sz="1300" b="1" u="sng" dirty="0" smtClean="0">
                          <a:solidFill>
                            <a:schemeClr val="tx1"/>
                          </a:solidFill>
                          <a:effectLst>
                            <a:outerShdw blurRad="38100" dist="38100" dir="2700000" algn="tl">
                              <a:srgbClr val="000000">
                                <a:alpha val="43137"/>
                              </a:srgbClr>
                            </a:outerShdw>
                          </a:effectLst>
                          <a:latin typeface="Calibri"/>
                          <a:ea typeface="Calibri"/>
                          <a:cs typeface="Times New Roman"/>
                        </a:rPr>
                        <a:t>Pregunta 10</a:t>
                      </a:r>
                      <a:r>
                        <a:rPr lang="es-ES" sz="1300" b="1" u="none" dirty="0" smtClean="0">
                          <a:solidFill>
                            <a:schemeClr val="tx1"/>
                          </a:solidFill>
                          <a:effectLst>
                            <a:outerShdw blurRad="38100" dist="38100" dir="2700000" algn="tl">
                              <a:srgbClr val="000000">
                                <a:alpha val="43137"/>
                              </a:srgbClr>
                            </a:outerShdw>
                          </a:effectLst>
                          <a:latin typeface="Calibri"/>
                          <a:ea typeface="Calibri"/>
                          <a:cs typeface="Times New Roman"/>
                        </a:rPr>
                        <a:t>     </a:t>
                      </a:r>
                      <a:r>
                        <a:rPr lang="es-ES" sz="1300" b="1" u="sng" dirty="0" smtClean="0">
                          <a:solidFill>
                            <a:schemeClr val="tx1"/>
                          </a:solidFill>
                          <a:effectLst>
                            <a:outerShdw blurRad="38100" dist="38100" dir="2700000" algn="tl">
                              <a:srgbClr val="000000">
                                <a:alpha val="43137"/>
                              </a:srgbClr>
                            </a:outerShdw>
                          </a:effectLst>
                          <a:latin typeface="+mn-lt"/>
                          <a:cs typeface="Helvetica" pitchFamily="34" charset="0"/>
                        </a:rPr>
                        <a:t>Respuesta</a:t>
                      </a:r>
                      <a:r>
                        <a:rPr lang="es-ES" sz="1300" b="1" u="sng" baseline="0" dirty="0" smtClean="0">
                          <a:solidFill>
                            <a:schemeClr val="tx1"/>
                          </a:solidFill>
                          <a:effectLst>
                            <a:outerShdw blurRad="38100" dist="38100" dir="2700000" algn="tl">
                              <a:srgbClr val="000000">
                                <a:alpha val="43137"/>
                              </a:srgbClr>
                            </a:outerShdw>
                          </a:effectLst>
                          <a:latin typeface="+mn-lt"/>
                          <a:cs typeface="Helvetica" pitchFamily="34" charset="0"/>
                        </a:rPr>
                        <a:t> c</a:t>
                      </a:r>
                      <a:r>
                        <a:rPr lang="es-ES" sz="1300" b="1" u="sng" dirty="0" smtClean="0">
                          <a:solidFill>
                            <a:schemeClr val="tx1"/>
                          </a:solidFill>
                          <a:effectLst>
                            <a:outerShdw blurRad="38100" dist="38100" dir="2700000" algn="tl">
                              <a:srgbClr val="000000">
                                <a:alpha val="43137"/>
                              </a:srgbClr>
                            </a:outerShdw>
                          </a:effectLst>
                          <a:latin typeface="+mn-lt"/>
                          <a:cs typeface="Helvetica" pitchFamily="34" charset="0"/>
                        </a:rPr>
                        <a:t>onstruida</a:t>
                      </a:r>
                      <a:r>
                        <a:rPr lang="es-ES" sz="1300" b="1" u="sng" baseline="0" dirty="0" smtClean="0">
                          <a:solidFill>
                            <a:schemeClr val="tx1"/>
                          </a:solidFill>
                          <a:effectLst>
                            <a:outerShdw blurRad="38100" dist="38100" dir="2700000" algn="tl">
                              <a:srgbClr val="000000">
                                <a:alpha val="43137"/>
                              </a:srgbClr>
                            </a:outerShdw>
                          </a:effectLst>
                          <a:latin typeface="+mn-lt"/>
                          <a:cs typeface="Helvetica" pitchFamily="34" charset="0"/>
                        </a:rPr>
                        <a:t> Texto literario</a:t>
                      </a:r>
                      <a:r>
                        <a:rPr lang="es-ES" sz="1300" b="0" u="sng" baseline="0" dirty="0" smtClean="0">
                          <a:solidFill>
                            <a:schemeClr val="tx1"/>
                          </a:solidFill>
                          <a:effectLst>
                            <a:outerShdw blurRad="38100" dist="38100" dir="2700000" algn="tl">
                              <a:srgbClr val="000000">
                                <a:alpha val="43137"/>
                              </a:srgbClr>
                            </a:outerShdw>
                          </a:effectLst>
                          <a:latin typeface="+mn-lt"/>
                          <a:cs typeface="Helvetica" pitchFamily="34" charset="0"/>
                        </a:rPr>
                        <a:t>  </a:t>
                      </a:r>
                      <a:r>
                        <a:rPr lang="es-ES" sz="1200" b="0" u="none" baseline="0" dirty="0" smtClean="0">
                          <a:solidFill>
                            <a:schemeClr val="tx1"/>
                          </a:solidFill>
                          <a:effectLst/>
                          <a:latin typeface="+mn-lt"/>
                          <a:cs typeface="Helvetica" pitchFamily="34" charset="0"/>
                        </a:rPr>
                        <a:t>RL.5.5.6</a:t>
                      </a:r>
                      <a:endParaRPr lang="es-ES" sz="1200" b="1" u="sng" dirty="0" smtClean="0">
                        <a:solidFill>
                          <a:schemeClr val="tx1"/>
                        </a:solidFill>
                        <a:effectLst/>
                        <a:latin typeface="+mn-lt"/>
                        <a:cs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s-ES" sz="1300" b="1" strike="noStrike" dirty="0" smtClean="0">
                          <a:solidFill>
                            <a:schemeClr val="tx1"/>
                          </a:solidFill>
                          <a:effectLst>
                            <a:outerShdw blurRad="38100" dist="38100" dir="2700000" algn="tl">
                              <a:srgbClr val="000000">
                                <a:alpha val="43137"/>
                              </a:srgbClr>
                            </a:outerShdw>
                          </a:effectLst>
                          <a:latin typeface="Calibri"/>
                          <a:ea typeface="Calibri"/>
                          <a:cs typeface="Times New Roman"/>
                        </a:rPr>
                        <a:t>2 pts.</a:t>
                      </a:r>
                      <a:endParaRPr lang="es-ES" sz="1300" b="1" strike="noStrike"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966788" marR="0" indent="-966788"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a:t>
                      </a:r>
                      <a:r>
                        <a:rPr lang="es-ES" sz="1300" b="1" u="sng" baseline="0" dirty="0" smtClean="0">
                          <a:effectLst>
                            <a:outerShdw blurRad="38100" dist="38100" dir="2700000" algn="tl">
                              <a:srgbClr val="000000">
                                <a:alpha val="43137"/>
                              </a:srgbClr>
                            </a:outerShdw>
                          </a:effectLst>
                          <a:latin typeface="Calibri"/>
                          <a:ea typeface="Calibri"/>
                          <a:cs typeface="Times New Roman"/>
                        </a:rPr>
                        <a:t> </a:t>
                      </a:r>
                      <a:r>
                        <a:rPr lang="es-ES" sz="1300" b="1" u="sng" dirty="0" smtClean="0">
                          <a:effectLst>
                            <a:outerShdw blurRad="38100" dist="38100" dir="2700000" algn="tl">
                              <a:srgbClr val="000000">
                                <a:alpha val="43137"/>
                              </a:srgbClr>
                            </a:outerShdw>
                          </a:effectLst>
                          <a:latin typeface="Calibri"/>
                          <a:ea typeface="Calibri"/>
                          <a:cs typeface="Times New Roman"/>
                        </a:rPr>
                        <a:t>11</a:t>
                      </a:r>
                      <a:r>
                        <a:rPr lang="es-ES" sz="1300" b="1" u="none" dirty="0" smtClean="0">
                          <a:effectLst>
                            <a:outerShdw blurRad="38100" dist="38100" dir="2700000" algn="tl">
                              <a:srgbClr val="000000">
                                <a:alpha val="43137"/>
                              </a:srgbClr>
                            </a:outerShdw>
                          </a:effectLst>
                          <a:latin typeface="Calibri"/>
                          <a:ea typeface="Calibri"/>
                          <a:cs typeface="Times New Roman"/>
                        </a:rPr>
                        <a:t>   </a:t>
                      </a:r>
                      <a:r>
                        <a:rPr lang="x-none" sz="1200" b="0" baseline="0" dirty="0" smtClean="0"/>
                        <a:t>¿Por qué las mujeres sufragistas querían un cambio en la  Declaración de la Independencia? </a:t>
                      </a:r>
                      <a:r>
                        <a:rPr lang="es-ES" sz="1200" b="0" u="none" dirty="0" smtClean="0">
                          <a:effectLst/>
                          <a:latin typeface="+mn-lt"/>
                          <a:ea typeface="+mn-ea"/>
                          <a:cs typeface="+mn-cs"/>
                        </a:rPr>
                        <a:t>RI.5.1</a:t>
                      </a:r>
                      <a:endParaRPr lang="es-ES" sz="1200" b="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s-ES" sz="1300" b="1" dirty="0" smtClean="0">
                          <a:effectLst>
                            <a:outerShdw blurRad="38100" dist="38100" dir="2700000" algn="tl">
                              <a:srgbClr val="000000">
                                <a:alpha val="43137"/>
                              </a:srgbClr>
                            </a:outerShdw>
                          </a:effectLst>
                          <a:latin typeface="Calibri"/>
                        </a:rPr>
                        <a:t>B</a:t>
                      </a:r>
                      <a:endParaRPr lang="es-E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539202">
                <a:tc>
                  <a:txBody>
                    <a:bodyPr/>
                    <a:lstStyle/>
                    <a:p>
                      <a:pPr marL="966788" marR="0" indent="-966788"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 12</a:t>
                      </a:r>
                      <a:r>
                        <a:rPr lang="es-ES" sz="1300" b="1" u="none" dirty="0" smtClean="0">
                          <a:effectLst>
                            <a:outerShdw blurRad="38100" dist="38100" dir="2700000" algn="tl">
                              <a:srgbClr val="000000">
                                <a:alpha val="43137"/>
                              </a:srgbClr>
                            </a:outerShdw>
                          </a:effectLst>
                          <a:latin typeface="Calibri"/>
                          <a:ea typeface="Calibri"/>
                          <a:cs typeface="Times New Roman"/>
                        </a:rPr>
                        <a:t>   </a:t>
                      </a:r>
                      <a:r>
                        <a:rPr lang="x-none" sz="1200" b="0" u="none" dirty="0" smtClean="0">
                          <a:effectLst/>
                          <a:latin typeface="+mn-lt"/>
                          <a:ea typeface="+mn-ea"/>
                          <a:cs typeface="+mn-cs"/>
                        </a:rPr>
                        <a:t>¿Cuánto tiempo pasó entre la introducción de la enmienda del derecho al voto de las mujeres y cuando realmente se les permitió votar? </a:t>
                      </a:r>
                      <a:r>
                        <a:rPr lang="es-ES" sz="1200" b="0" dirty="0" smtClean="0">
                          <a:latin typeface="+mn-lt"/>
                        </a:rPr>
                        <a:t>RI.5.1</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s-ES" sz="1300" b="1" dirty="0" smtClean="0">
                          <a:solidFill>
                            <a:schemeClr val="tx1"/>
                          </a:solidFill>
                          <a:effectLst>
                            <a:outerShdw blurRad="38100" dist="38100" dir="2700000" algn="tl">
                              <a:srgbClr val="000000">
                                <a:alpha val="43137"/>
                              </a:srgbClr>
                            </a:outerShdw>
                          </a:effectLst>
                          <a:latin typeface="Calibri"/>
                        </a:rPr>
                        <a:t>C</a:t>
                      </a:r>
                      <a:endParaRPr lang="es-ES" sz="1300" b="1" dirty="0">
                        <a:solidFill>
                          <a:schemeClr val="tx1"/>
                        </a:solidFill>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539202">
                <a:tc>
                  <a:txBody>
                    <a:bodyPr/>
                    <a:lstStyle/>
                    <a:p>
                      <a:pPr marL="966788" marR="0" indent="-966788" algn="l" defTabSz="966612" rtl="0" eaLnBrk="1" fontAlgn="auto" latinLnBrk="0" hangingPunct="1">
                        <a:lnSpc>
                          <a:spcPct val="115000"/>
                        </a:lnSpc>
                        <a:spcBef>
                          <a:spcPts val="0"/>
                        </a:spcBef>
                        <a:spcAft>
                          <a:spcPts val="1000"/>
                        </a:spcAft>
                        <a:buClrTx/>
                        <a:buSzTx/>
                        <a:buFontTx/>
                        <a:buNone/>
                        <a:tabLst/>
                        <a:defRPr/>
                      </a:pPr>
                      <a:r>
                        <a:rPr lang="es-ES" sz="1300" b="1" u="sng" dirty="0" smtClean="0">
                          <a:effectLst>
                            <a:outerShdw blurRad="38100" dist="38100" dir="2700000" algn="tl">
                              <a:srgbClr val="000000">
                                <a:alpha val="43137"/>
                              </a:srgbClr>
                            </a:outerShdw>
                          </a:effectLst>
                          <a:latin typeface="Calibri"/>
                          <a:ea typeface="Calibri"/>
                          <a:cs typeface="Times New Roman"/>
                        </a:rPr>
                        <a:t>Pregunta 13</a:t>
                      </a:r>
                      <a:r>
                        <a:rPr lang="es-ES" sz="1300" b="1" u="none" dirty="0" smtClean="0">
                          <a:effectLst>
                            <a:outerShdw blurRad="38100" dist="38100" dir="2700000" algn="tl">
                              <a:srgbClr val="000000">
                                <a:alpha val="43137"/>
                              </a:srgbClr>
                            </a:outerShdw>
                          </a:effectLst>
                          <a:latin typeface="Calibri"/>
                          <a:ea typeface="Calibri"/>
                          <a:cs typeface="Times New Roman"/>
                        </a:rPr>
                        <a:t>   </a:t>
                      </a:r>
                      <a:r>
                        <a:rPr lang="x-none" sz="1200" b="0" baseline="0" dirty="0" smtClean="0"/>
                        <a:t>¿Cuál de las siguientes afirmaciones describe mejor el propósito principal del autor en “La lucha por votar”? </a:t>
                      </a:r>
                      <a:r>
                        <a:rPr lang="es-ES" sz="1200" b="0" dirty="0" smtClean="0">
                          <a:solidFill>
                            <a:schemeClr val="tx1"/>
                          </a:solidFill>
                          <a:latin typeface="+mn-lt"/>
                        </a:rPr>
                        <a:t>RI.5.2</a:t>
                      </a:r>
                      <a:endParaRPr lang="es-ES" sz="1200" b="0" i="1" dirty="0" smtClean="0">
                        <a:solidFill>
                          <a:schemeClr val="tx1"/>
                        </a:solidFill>
                        <a:latin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s-ES" sz="1300" b="1" dirty="0" smtClean="0">
                          <a:effectLst>
                            <a:outerShdw blurRad="38100" dist="38100" dir="2700000" algn="tl">
                              <a:srgbClr val="000000">
                                <a:alpha val="43137"/>
                              </a:srgbClr>
                            </a:outerShdw>
                          </a:effectLst>
                          <a:latin typeface="Calibri"/>
                        </a:rPr>
                        <a:t>B</a:t>
                      </a:r>
                      <a:endParaRPr lang="es-E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s-E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14</a:t>
                      </a:r>
                      <a:r>
                        <a:rPr kumimoji="0" lang="es-E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baseline="0" dirty="0" smtClean="0"/>
                        <a:t>¿Qué pregunta no se contesta con los detalles en este pasaje?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RI.5.2</a:t>
                      </a:r>
                      <a:endParaRPr kumimoji="0" lang="es-E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s-ES" sz="1300" b="1" dirty="0" smtClean="0">
                          <a:effectLst>
                            <a:outerShdw blurRad="38100" dist="38100" dir="2700000" algn="tl">
                              <a:srgbClr val="000000">
                                <a:alpha val="43137"/>
                              </a:srgbClr>
                            </a:outerShdw>
                          </a:effectLst>
                          <a:latin typeface="Calibri"/>
                        </a:rPr>
                        <a:t>C</a:t>
                      </a:r>
                      <a:endParaRPr lang="es-E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s-E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15</a:t>
                      </a:r>
                      <a:r>
                        <a:rPr kumimoji="0" lang="es-E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kumimoji="0" lang="x-none" sz="1200" b="0" i="0" u="none" strike="noStrike" kern="1200" cap="none" spc="0" normalizeH="0" baseline="0" noProof="0" dirty="0" smtClean="0">
                          <a:ln>
                            <a:noFill/>
                          </a:ln>
                          <a:solidFill>
                            <a:schemeClr val="dk1"/>
                          </a:solidFill>
                          <a:effectLst/>
                          <a:uLnTx/>
                          <a:uFillTx/>
                          <a:latin typeface="+mn-lt"/>
                          <a:ea typeface="+mn-ea"/>
                          <a:cs typeface="+mn-cs"/>
                        </a:rPr>
                        <a:t>¿Cuál es la conexión entre Seneca Falls y el 2 de noviembre de 1920?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RI.5.3</a:t>
                      </a:r>
                      <a:endParaRPr kumimoji="0" lang="es-E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s-ES" sz="1300" b="1" dirty="0" smtClean="0">
                          <a:effectLst>
                            <a:outerShdw blurRad="38100" dist="38100" dir="2700000" algn="tl">
                              <a:srgbClr val="000000">
                                <a:alpha val="43137"/>
                              </a:srgbClr>
                            </a:outerShdw>
                          </a:effectLst>
                          <a:latin typeface="Calibri"/>
                        </a:rPr>
                        <a:t>A</a:t>
                      </a:r>
                      <a:endParaRPr lang="es-E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966788" marR="0" lvl="0" indent="-966788" algn="l" defTabSz="966612" rtl="0" eaLnBrk="1" fontAlgn="auto" latinLnBrk="0" hangingPunct="1">
                        <a:lnSpc>
                          <a:spcPct val="115000"/>
                        </a:lnSpc>
                        <a:spcBef>
                          <a:spcPts val="0"/>
                        </a:spcBef>
                        <a:spcAft>
                          <a:spcPts val="1000"/>
                        </a:spcAft>
                        <a:buClrTx/>
                        <a:buSzTx/>
                        <a:buFontTx/>
                        <a:buNone/>
                        <a:tabLst/>
                        <a:defRPr/>
                      </a:pPr>
                      <a:r>
                        <a:rPr kumimoji="0" lang="es-E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16</a:t>
                      </a:r>
                      <a:r>
                        <a:rPr kumimoji="0" lang="es-E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baseline="0" dirty="0" smtClean="0"/>
                        <a:t>¿Qué respuesta describe la estructura del texto tanto de la parte 1 como de la parte 2 en “La lucha por votar”? </a:t>
                      </a:r>
                      <a:r>
                        <a:rPr lang="es-ES" sz="1200" b="0" baseline="0" dirty="0" smtClean="0">
                          <a:solidFill>
                            <a:schemeClr val="tx1"/>
                          </a:solidFill>
                          <a:latin typeface="+mn-lt"/>
                        </a:rPr>
                        <a:t>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RI.5.5</a:t>
                      </a:r>
                      <a:endParaRPr kumimoji="0" lang="es-E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s-ES" sz="1300" b="1" dirty="0" smtClean="0">
                          <a:effectLst>
                            <a:outerShdw blurRad="38100" dist="38100" dir="2700000" algn="tl">
                              <a:srgbClr val="000000">
                                <a:alpha val="43137"/>
                              </a:srgbClr>
                            </a:outerShdw>
                          </a:effectLst>
                          <a:latin typeface="Calibri"/>
                        </a:rPr>
                        <a:t>D</a:t>
                      </a:r>
                      <a:endParaRPr lang="es-E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s-E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17</a:t>
                      </a:r>
                      <a:r>
                        <a:rPr kumimoji="0" lang="es-E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kumimoji="0" lang="x-none" sz="1200" b="0" i="0" u="none" strike="noStrike" kern="1200" cap="none" spc="0" normalizeH="0" baseline="0" noProof="0" dirty="0" smtClean="0">
                          <a:ln>
                            <a:noFill/>
                          </a:ln>
                          <a:solidFill>
                            <a:schemeClr val="dk1"/>
                          </a:solidFill>
                          <a:effectLst/>
                          <a:uLnTx/>
                          <a:uFillTx/>
                          <a:latin typeface="+mn-lt"/>
                          <a:ea typeface="+mn-ea"/>
                          <a:cs typeface="+mn-cs"/>
                        </a:rPr>
                        <a:t>¿Cuál podría ser la razón por la cual “La lucha por votar” se dividió en dos secciones?</a:t>
                      </a:r>
                      <a:r>
                        <a:rPr lang="es-ES" sz="1200" b="0" baseline="0" dirty="0" smtClean="0">
                          <a:latin typeface="+mn-lt"/>
                        </a:rPr>
                        <a:t>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RI.5.6</a:t>
                      </a:r>
                      <a:endParaRPr kumimoji="0" lang="es-ES" sz="12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s-ES" sz="1300" b="1" dirty="0" smtClean="0">
                          <a:effectLst>
                            <a:outerShdw blurRad="38100" dist="38100" dir="2700000" algn="tl">
                              <a:srgbClr val="000000">
                                <a:alpha val="43137"/>
                              </a:srgbClr>
                            </a:outerShdw>
                          </a:effectLst>
                          <a:latin typeface="Calibri"/>
                        </a:rPr>
                        <a:t>C</a:t>
                      </a:r>
                      <a:endParaRPr lang="es-E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s-E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18</a:t>
                      </a:r>
                      <a:r>
                        <a:rPr kumimoji="0" lang="es-E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baseline="0" dirty="0" smtClean="0"/>
                        <a:t>¿Qué dos acontecimientos ocurrieron antes de que NWSA y AWSA se unieran?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RI.5.7</a:t>
                      </a:r>
                      <a:endParaRPr kumimoji="0" lang="es-E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s-ES" sz="1300" b="1" strike="noStrike" dirty="0" smtClean="0">
                          <a:solidFill>
                            <a:schemeClr val="tx1"/>
                          </a:solidFill>
                          <a:effectLst>
                            <a:outerShdw blurRad="38100" dist="38100" dir="2700000" algn="tl">
                              <a:srgbClr val="000000">
                                <a:alpha val="43137"/>
                              </a:srgbClr>
                            </a:outerShdw>
                          </a:effectLst>
                          <a:latin typeface="Calibri"/>
                        </a:rPr>
                        <a:t>A</a:t>
                      </a:r>
                      <a:endParaRPr lang="es-ES" sz="1300" b="1" strike="sngStrike" dirty="0">
                        <a:solidFill>
                          <a:schemeClr val="tx1"/>
                        </a:solidFill>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s-E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Pregunta 19</a:t>
                      </a:r>
                      <a:r>
                        <a:rPr kumimoji="0" lang="es-E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x-none" sz="1200" b="0" baseline="0" dirty="0" smtClean="0"/>
                        <a:t>¿Cuándo votó Susan B. Anthony por primera vez en una  elección presidencial? </a:t>
                      </a:r>
                      <a:r>
                        <a:rPr kumimoji="0" lang="es-ES" sz="1200" b="0" i="0" u="none" strike="noStrike" kern="1200" cap="none" spc="0" normalizeH="0" baseline="0" noProof="0" dirty="0" smtClean="0">
                          <a:ln>
                            <a:noFill/>
                          </a:ln>
                          <a:solidFill>
                            <a:prstClr val="black"/>
                          </a:solidFill>
                          <a:effectLst/>
                          <a:uLnTx/>
                          <a:uFillTx/>
                          <a:latin typeface="+mn-lt"/>
                          <a:ea typeface="+mn-ea"/>
                          <a:cs typeface="+mn-cs"/>
                        </a:rPr>
                        <a:t>RI.5.7</a:t>
                      </a:r>
                      <a:endParaRPr kumimoji="0" lang="es-ES" sz="1200" b="0" i="1"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pPr>
                      <a:r>
                        <a:rPr lang="es-ES" sz="1300" b="1" dirty="0" smtClean="0">
                          <a:effectLst>
                            <a:outerShdw blurRad="38100" dist="38100" dir="2700000" algn="tl">
                              <a:srgbClr val="000000">
                                <a:alpha val="43137"/>
                              </a:srgbClr>
                            </a:outerShdw>
                          </a:effectLst>
                          <a:latin typeface="Calibri"/>
                        </a:rPr>
                        <a:t>D</a:t>
                      </a:r>
                      <a:endParaRPr lang="es-ES" sz="1300" b="1" dirty="0">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a:lnSpc>
                          <a:spcPct val="115000"/>
                        </a:lnSpc>
                        <a:spcBef>
                          <a:spcPts val="0"/>
                        </a:spcBef>
                        <a:spcAft>
                          <a:spcPts val="1000"/>
                        </a:spcAft>
                      </a:pPr>
                      <a:r>
                        <a:rPr lang="es-ES" sz="1300" b="1" u="sng" strike="noStrike" dirty="0" smtClean="0">
                          <a:effectLst>
                            <a:outerShdw blurRad="38100" dist="38100" dir="2700000" algn="tl">
                              <a:srgbClr val="000000">
                                <a:alpha val="43137"/>
                              </a:srgbClr>
                            </a:outerShdw>
                          </a:effectLst>
                          <a:latin typeface="Calibri"/>
                          <a:ea typeface="Calibri"/>
                          <a:cs typeface="Times New Roman"/>
                        </a:rPr>
                        <a:t>Pregunta</a:t>
                      </a:r>
                      <a:r>
                        <a:rPr lang="es-ES" sz="1300" b="1" u="sng" strike="noStrike" baseline="0" dirty="0" smtClean="0">
                          <a:effectLst>
                            <a:outerShdw blurRad="38100" dist="38100" dir="2700000" algn="tl">
                              <a:srgbClr val="000000">
                                <a:alpha val="43137"/>
                              </a:srgbClr>
                            </a:outerShdw>
                          </a:effectLst>
                          <a:latin typeface="Calibri"/>
                          <a:ea typeface="Calibri"/>
                          <a:cs typeface="Times New Roman"/>
                        </a:rPr>
                        <a:t> </a:t>
                      </a:r>
                      <a:r>
                        <a:rPr lang="es-ES" sz="1300" b="1" u="sng" strike="noStrike" dirty="0" smtClean="0">
                          <a:effectLst>
                            <a:outerShdw blurRad="38100" dist="38100" dir="2700000" algn="tl">
                              <a:srgbClr val="000000">
                                <a:alpha val="43137"/>
                              </a:srgbClr>
                            </a:outerShdw>
                          </a:effectLst>
                          <a:latin typeface="Calibri"/>
                          <a:ea typeface="Calibri"/>
                          <a:cs typeface="Times New Roman"/>
                        </a:rPr>
                        <a:t> 20</a:t>
                      </a:r>
                      <a:r>
                        <a:rPr lang="es-ES" sz="1300" b="1" u="none" strike="noStrike" dirty="0" smtClean="0">
                          <a:effectLst>
                            <a:outerShdw blurRad="38100" dist="38100" dir="2700000" algn="tl">
                              <a:srgbClr val="000000">
                                <a:alpha val="43137"/>
                              </a:srgbClr>
                            </a:outerShdw>
                          </a:effectLst>
                          <a:latin typeface="Calibri"/>
                          <a:ea typeface="Calibri"/>
                          <a:cs typeface="Times New Roman"/>
                        </a:rPr>
                        <a:t>           </a:t>
                      </a:r>
                      <a:r>
                        <a:rPr lang="es-ES" sz="1300" b="1" u="sng" baseline="0" dirty="0" smtClean="0">
                          <a:solidFill>
                            <a:schemeClr val="tx1"/>
                          </a:solidFill>
                          <a:effectLst>
                            <a:outerShdw blurRad="38100" dist="38100" dir="2700000" algn="tl">
                              <a:srgbClr val="000000">
                                <a:alpha val="43137"/>
                              </a:srgbClr>
                            </a:outerShdw>
                          </a:effectLst>
                          <a:latin typeface="+mn-lt"/>
                          <a:ea typeface="Calibri"/>
                          <a:cs typeface="Times New Roman"/>
                        </a:rPr>
                        <a:t> Respuesta construida Texto informativo</a:t>
                      </a:r>
                      <a:r>
                        <a:rPr lang="es-ES" sz="1300" b="1" u="none" baseline="0" dirty="0" smtClean="0">
                          <a:solidFill>
                            <a:schemeClr val="tx1"/>
                          </a:solidFill>
                          <a:effectLst/>
                          <a:latin typeface="+mn-lt"/>
                          <a:ea typeface="Calibri"/>
                          <a:cs typeface="Times New Roman"/>
                        </a:rPr>
                        <a:t>  </a:t>
                      </a:r>
                      <a:r>
                        <a:rPr lang="es-ES" sz="1200" b="0" u="none" baseline="0" dirty="0" smtClean="0">
                          <a:solidFill>
                            <a:schemeClr val="tx1"/>
                          </a:solidFill>
                          <a:effectLst/>
                          <a:latin typeface="+mn-lt"/>
                          <a:ea typeface="Calibri"/>
                          <a:cs typeface="Times New Roman"/>
                        </a:rPr>
                        <a:t>RI.5.5.6</a:t>
                      </a:r>
                      <a:endParaRPr lang="es-ES" sz="1200" b="0" strike="noStrike"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s-ES" sz="1300" b="1" dirty="0" smtClean="0">
                          <a:solidFill>
                            <a:schemeClr val="tx1"/>
                          </a:solidFill>
                          <a:effectLst>
                            <a:outerShdw blurRad="38100" dist="38100" dir="2700000" algn="tl">
                              <a:srgbClr val="000000">
                                <a:alpha val="43137"/>
                              </a:srgbClr>
                            </a:outerShdw>
                          </a:effectLst>
                          <a:latin typeface="Calibri"/>
                        </a:rPr>
                        <a:t>2 pts.</a:t>
                      </a:r>
                      <a:endParaRPr lang="es-ES" sz="1300" b="1" dirty="0">
                        <a:solidFill>
                          <a:schemeClr val="tx1"/>
                        </a:solidFill>
                        <a:effectLst>
                          <a:outerShdw blurRad="38100" dist="38100" dir="2700000" algn="tl">
                            <a:srgbClr val="000000">
                              <a:alpha val="43137"/>
                            </a:srgbClr>
                          </a:outerShdw>
                        </a:effectLst>
                        <a:latin typeface="Calibri"/>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bl>
          </a:graphicData>
        </a:graphic>
      </p:graphicFrame>
      <p:sp>
        <p:nvSpPr>
          <p:cNvPr id="1026" name="AutoShape 2" descr="data:image/jpeg;base64,/9j/4AAQSkZJRgABAQAAAQABAAD/2wCEAAkGBxIPDw8QDxAQDQ8PDQ8PEA8OEA8NDxAPFREWFhUUFBUYICggGBolHBQUIjEhJSkrLi4vFx8zODMsNygtLisBCgoKDg0OGxAQGiwkHyQwLCwtLCwsLCwsLCwtLCwsLCwwLCwsLCwtLCwsLC0sLCwsLCwsLCwsLCwsLCwsLCwsLf/AABEIAOAA4QMBEQACEQEDEQH/xAAcAAEAAQUBAQAAAAAAAAAAAAAAAQIDBAYHBQj/xABBEAACAQICBQcKBAQGAwAAAAAAAQIDEQQSBQYhMUEHUWFxgZGxExQiIzJCUqHB8GKC0eEzcpKyJGNzosLSFUNT/8QAGgEBAAIDAQAAAAAAAAAAAAAAAAEFAwQGAv/EADMRAQACAQIEAwYGAgIDAAAAAAABAgMEEQUSITFBUYEiMmFx0fATkaGxwfFC4TNDFSNS/9oADAMBAAIRAxEAPwDuIAAAAAAAAAAAAAAAAAAAAAAAAAAAAAAAAAAAAAAAAAAAAAAAAAAAAAAAAAAAAAAAAAAAAAAAAAAAAAAABhY/S2Hw/wDHr0qPROcU+7eZKYb392Jlivmx096Yhr+J5RtHQ3Vp1P5KVS3zSNmNBmnvtHq154hh8N59PqwpcqeCW6GIl1Qj/wBj3/47J5wxzxLH5T+n1VU+VHAvfGvHrpxfgyJ4dk84THEsflL0MJygaPqtLzjybfCrCpBd9rLvMdtDmjw39WSuvwz0329Gw4TGU60c1KpCrHnpyjNfI1rUtTpaNmzTJW8b1ndfPL2AAAAAAAAAAAAAAAAAAAAAAAPH1k1lw+j6eevL0mnkpRs6k30LgulmfDp75Z6dvNgz6imGPa7+Tlmm9e8bjG1SfmdF7o036xrpnv7rFzg0FK9dt5+P0Ueo4je3TfaPKPq1rza7cptzk3duTbbZvxihXTmnwXVQiuCPfJDHOS0p8muYcsI5pPJrmHLBzSolhovgiJpD1GS0FCE6MlOhUnRmt0oScX8jHbDExsy01ExO7cdAcpNeg1DHR84pbvKwSVWK6Vul8usrM/D6z1r0n9Frp+JWjpbrH6/7dR0ZpKliqUatCpGrTlxjvT5muD6GVGTHbHPLaFzjyVyV5qyyzwyAAAAAAAAAAAAAAAAAAAAa/rlrNDR1DO7TrTvGjS+KXO/wq5s6bTzmt8PFranURhr8Z7OK4mtVxNWVfEzdSrN327orgkuCOixYa0jbZzGfUWvM9fVUjZaqQAACABAkkRKN95ExuROzJ0Dpqto2sqtFuVJteVotvLOPVwfM+BpanTVvXaf6WGl1dqW3+5dx0LpWnjKEK9F5oTV7cYy4xl0o53Ljtjty2dNiy1yVi1WcY2QAAAAAAAAAAAAAAAAAKK9WNOEpzajGEXKUnuUUrtkxEzO0ImYiN5cE07paWkMXUxE/YTcKMeEaaez752zp9LgjHSI+93Ka3UTkvM+f7eDFNxopIEEiLhJcCLgSghIAgGBsXJxpx4PGLDzf+HxTSV90K26L+nb0FVxDT81d47x9zC64dqtrbT2np9J/h2YoXQAAAAAAAAAAAAAAAAABp3KppF0NHShF2niKkaK58rvKXhbtN3QY+bLv5dWlr8nLi28+jktKOVJLgjpYjaNnJ2ned1Z6QXIEMJY08Q8zjBZ5Le37MevnfQa+XURXpDbw6WbxvPYtU41GuiMVFGtOqt5tyuip5JtVW6ebonFNd+8RqreZbRU8k0sRd5ZLJNK+XemueL4m5izxf5tDNp7Y+vgvpmZrpIQAWcXF5brZKDzJremjxkjerLhttZ3zVvSPnWDw9fe6lKLl/OtkvmmcpmpyZJq7DBk/ExxZ6RiZQAAAAAAAAAAAAAAABzLlhqt1MFT4etqNdPopeDLfhVetp+Sm4vaYisfP+Ghl454ABLHxlRxjs9p7I9b2LxRizX5KzLNgx894hlYXB5IKK7Xxb4tlJa7oq44iHrYLVzE11mp0Kk4v3rWi+17DHOSI7yyxSZ7QqxereJorNUoVIxW+VrxXW0IyxPaSccx3h42kcG3DMvbh6UX0rh27jNjyzExLBlxRaswtUJ5oqXOi8pPNG7m715bbLp6eAkQ1cJjo6vyT1c2jYxf/AK69WK6FdS8ZM5jiEbZvSHV8PnfD6y3I0m8AAAAAAAAAAAAAAAAOXcr0P8Rg5cHSqLukv1LrhPa0fL+VJxj/AB9f4aOXKgAAFicb1aS/Ff5r9jU1fut7Q++6ZqNq/CrJ1qsc0KbSjF7pT37ehbO85/LfbpDpcdd+roaRrs6QOf68aBhTflqcVGNS6lFbEp23rof0NjFffpLBlrERu5fglaLXNK3yR0uD3Pvyhymp/wCSfvxlkGZrgAkdS5JIWwE3z4mpb+mJzXEZ/wDd6Q6vhv8Awest2NBvgAAAAAAAAAAAAAAADReVnBOeGo1krujWyy6ITW/+qMV2llwu/Ll5fOFZxXHzYebylzA6JzIEBAs15ZZU5/DNX6nb6pGDPXeGzprctnb9R5ReETjtTnJ7OlI5rUVmt9pdVp7xekTDYDAzgGq8o+KjSwMnJpNz9G/F5ZfqbOkpN8jV1eSKY93GsHG0Ffi3Lv3fKx0+ONquUzTvZfPbEEiiT2ESmO7tWoOBdDR2Hi1aU4yqv88nJf7XE5XV5OfNaY+9nYaPHyYaxP3u2E1myAAAAAAAAAAAAAAAAMPS+AjiaFWhPYqsHG/GL4SXU7PsPeO80tFo8HjJSL1ms9pcHxuFnRqTpVFlnTm4SXSvpx6mjrcWSMlIvXxcdmxTivNLeC0jIwpApnFNNPczzMbxsmJmJ3h7Gqmt1bRknCUXXw8ntjf0o9KZXanSRk7/AJ/VaaXWTj931j6eToWF5SdHzScqkqT4xnB3XcVk6DJv0mJ9fqto4ji26xMem/7brWkOU3A04vyTniJ8Iwi4rtbJrw+8z7UxH6/s834ljiPZiZ/T93N9YdPV9J1VOt6ulH+HRW5LpLbT6WtI2j/c/fkp9Vq7ZJ3mev6R9+bEsbyuCRDCXp6taHeNxVOik8l89Vr3aS9p/TrZqa3P+DimfGezd0On/GyxHhHWXdYRSSSVkkkktySOWdYkAAAAAAAAAAAAAAAAAAabr7qq8UvOKEb4iEbTgtnloLdb8S4c+7mLDQ6z8C3Lb3ZV3ENF+PXmr70fq5TODXfbammnzNcGdHExaN6zvDmLVms8to2lCJQkhA1cG61KgnwR5mkPcXmExopcBFYRN5lcR7eQCGEruFw06s4wpxc5zkoxjHa5P74njLkrjrzWZMWK2W3LSOrsmpuriwFG0rSr1bSqyW5bNkI/hW3r2s5fVam2e/NPbwdXpNNXT05Y7+LYDWbQAAAAAAAAAAAAAAAAAAAHNOU+WBg8yllxze2NFRlnX+dH7Za6Cc9esdK/Hx+UKjiMae3SY3t8PD5z4ffRz2lVctuTIuu/y4F5W027xsoL1rXtO66emMAACQAECzVrOO6GZW377Pq4954te1e0MtKVt3nZ03kvr4Fw9XK+NatUdbKqj6Ka4R6N5Q66uaZ5rTvH338nRaC2CsctY2n9/l5uglaswAAAAAAAAAAAAAAAAAAANA5QNdnh28JhHfENesqLaqK5l+Lw8LLR6Tn9u0fKPvwVmt1vJvSk/Of4+f7OYRpXblNuc5O8pSd22XtMcQ52+WbLpkYgASlFwJuAuEJIENAWnScZKdOTp1Iu8ZxdmmuoxXxxLNTLMd3UeT/XfzlrC4tqOJS9Ce5Vkv8Al4lFq9Jye1WPnH8/J0Oi1nPtS8/Kf4n4/u30rlmAAAAAAAAAAAAAAAAAGv68af8AMMHOpF+un6uiuOdrfbo39xs6XD+Lfae0d2rq8/4WPeO89I+/g4lTi7uc3mnNuUpPa22dNjpyw5TLfmlcMjEARcJXsHhZ1pqnShKrUbSUY8Ot8DDm1FMXvNjDpsmafZ7ebb8HydYqaTnOhQv7rUqsl1u9iutxb/5hZ04Nv71pRjeTvFQV4SoYi3urNRl2PcKcWj/KqL8GmI9mzUcVhp0punUhKlUjvhNWfZzos8WemWN6yq82nyYZ2vHqtIyMKQgAs1YNNTg3GpBqUJLY00Y8lOaGXFk5Zds1G1h/8hhIzlZVqfq60fxr3u39TmdVh/Cv07T2+/g6vSZ/xcfXvHf6+rYjWbQAAAAAAAAAAAAAAAA41yl6S840h5JP1eFgo24eUe2T6+H5S/4bh2pvPj1+jneKZt8kxHh0+v0a2WinSBAStybuox2yk7Lr+/Aw5sv4dd2fT4vxbxDsHJ7oKOGw6qtXqVVe735efrf6HNajLN7OrwYopXo2012cA1vXfV6GMw8pWtWpRc4TS9LYtxnwZrY7RMMGow1yVmJhxjam4y2Si2n1r7+Z0+HLGSu7k8+GcV5qqMrCkIQBsXJtpJ4bSKpN2p4uLg1wzpNxffs/Myr4jh3pM+XX6rjhmaYyRHn0/mHZygdEAAAAAAAAAAAAAAARKVk3zJsD54r1nVq16r2urXnO/W7/AFZ1uCnLSIcbqL899/Pr+coMzXAASq0XDNWu90d3fb6fMq9dfedlzw6m0TL6BwcFGnTitypxS7Eihnuv47LxCQCGrgcB1hpKGLnbc5SXdJr6ovuH38HP8Tp2liItVMqCEAKVd0qtGqt9KrGa7Hcw5qc1dmfT35Lb+v5PohO6utz2nJOzSAAAAAAAAAAAAAABi6UlahXa3qhUa68jPVPeh5v7suA0MPJq6V1d83OdhDird13zafw+BLwebT+HwAjzafw+ASnRCtOaexqX1ZUauOq70M+z9+UO8aJxCq4ejNe9Tj32s/mmUto2mYXlZ3jdlnl6AKas1GMpPYoxcm+hK4HA9YJeUrprfKcn3zTLzRRtKi4hO9fvyWfNZ/D4Fuo0+bT+HwCDzafw+AFnE0JKN2rLNHm50ebdnund9BYH+FS/0of2o4+e7tq9l8hIAAAAAAAAAAAAAC1i6eenUj8VOUe9NExO07omN42cL0ffJZ71KSfXc7Gs7w4m8bSyiXgAWA8+gsuImvi2rx+su40NRTdZ6TJs6PqXpxU15Cq7RbvTk90W96fQyoz4Jn2oXODPEezLds6NJvGdAazrjpuMKUqFN3nNWm17seK62bODDMzzS1s+aI9mHKa3pYmC+FNv7/p7y60tNlFrcm/Rnlgq0gQBi4+DkowW+dSEV13PF52ruy4q81tnd4RypJbkkl2HHu1VAAAAAAAAUKYE5gGYCHMCHUApdYCh1wOOaQw3kcXiqXBV5Tj/ACyd18mjq9Jfnw1t8P2chrcfJmtHx/fqoRsNRIADCx9J+jUj7UPmvv6mLJXxZsVtuj1NH4lTimmatsTdrme7g9LVqatCckubZJdzMN9LS3WYZ6au9ekSuV9OV5KzqSS6LR8DzGjxx2h6trclu9ngaQxShFuT/cz1xMFs2zydH023KpLfN7OiP39DbxV26tHNfedmaZWAJENgZOgMN5fSGFhvUJutLoUFmX9tu009fk5MFp9Pzb/DsfPnrHr+X+3YFVOXdWqUwKs4E3AXAZgIcgIzAWkwJuAbApbAobAolIC3KQGi6/4HLOliorZZUqtu1xf07EXXCc3fFPzj+VHxjB0jLHyn+GuJl0okkIADCWHLDuEs1N5XxXB/oYprMdmWLxPdfhpScdkoPrW1Eb18d3r2vDZM9Kzfswfbs8R7PxPa+DHjQlUlmqu/NFbl+pMVme7zN4jt3ZqMrCAQ2SKZSttZCW18nmAaVXFSW2o/J0+iCfpPvsvysouK5t7xjjw7/N0XCcHLSck+Pb5N3jIqVurTArTAqTAm4ABcCLgQBIBoCloClxAtyAszAwsfh41qc6c1eE4uL5+tdJ6peaWi1e8PGSlb1mtu0uaYzByw1WVGfDbCXCUeDOs0+euox89fWPJyGp09tPk5LdvCfOFBma5cgSAAhxGydxRGxukILgCRDCVzR+Aliqyowuo76k/hjfxNfVaiNPj5p7+ENrSaadRk5Y7eMunYSlGnCMILLGEVGKXBI5S1ptMzPd11axWIiO0MuDISvRYF1ICpICoCAIAARYCQJAmwFMogY80BjVGBiVqiA8TTWGp4iGWexrbGa3xf3wM+n1F8F+en9tfU6amopyX/AKaZiKUqUss+yS2qS6Dp9PqceorvTv4w5XU6XJprbX7eEqUzMwKrhBcBcCbgQ2AuBFyRNGlKtLJD80nuijDqdTj09d79/CGxptNk1NtqdvGfJuuhMNTw9NQhx2yk98pc/wCxy2oz3z357/06vT6emCnJT+3t0aiMLOzKbAyaaAvxQEgAFgIYFIEXAm4DMBGcCl1ALFRgYVdMDzMUmB42LzAeZXi5JqSuuZnqtprPNWdpebUreOW0bw8+pgmtsHdfDL6MuMHF5jpmjf4x3Umo4NE+1gnb4T2WJXj7ScetbO/cWmPVYMnu2j5T0lU5dLqMXv0n5x1gUjY5Za3PVNxtKeaPMuNpOaPNDY5ZRz180Rk37KcupXMOTPhxe/aI/dnxYM2X/jpM/Hw/Nfp4KUvbdlzLf+xV5+L+GGPWfottPwbxzz6R9Xo4enlVoKy6Clve155rTvK8pStK8tY2h62EUjy9vZwqYHp0EwMyDsBdUwKs4E5gJzALgRcC3cCGwIbApbAocgLcpAW5NgW5QvwJ2RuszwsX7qGxusz0XB74jY3WJaApvg11MnlRzQty1bp/FJdzHKjnhjz1RpPj25Yp96M1L5Ke7aY9ZYb0xX96sT84hQ9S6XxyXf8AqZ41eoj/ADlrzo9NP/XCFqXT/wDpL5/qTOs1E/5yiNFpY/64XIan0lxv1xT8TBfLlt71pn1lnpiw092kR6Qvx1apr3pfJGHlbHPC9DV+muDfWyOVPNC/DRUFuiRsnmXoYVLdFDY3XoRtwI2N12NwlciBcTAqTAqUgJuBNwFwKbkoQBDApaCEZSTdTlCN0ZSdjcyjZG6MpOyNyxKFLJQgbo2BujYJ3Ngjc2SNzYG6dkoJVWISZSEpykJ3TYbJ3TYhO6RsbpISkCUBICwFJKAAACEEiAhAEEoQBARsiwNiwNkWBsWJCxAWAWBsmwNlSBskJSBNglNiEliBKCUgSAAAUgAAAIQSFgIsEFgIsAsBFggsSFiAsAsAsAsSFiAsBISkCUBNgBCQCQlIAAB//9k="/>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28" name="AutoShape 4" descr="data:image/jpeg;base64,/9j/4AAQSkZJRgABAQAAAQABAAD/2wCEAAkGBxIPDw8QDxAQDQ8PDQ8PEA8OEA8NDxAPFREWFhUUFBUYICggGBolHBQUIjEhJSkrLi4vFx8zODMsNygtLisBCgoKDg0OGxAQGiwkHyQwLCwtLCwsLCwsLCwtLCwsLCwwLCwsLCwtLCwsLC0sLCwsLCwsLCwsLCwsLCwsLCwsLf/AABEIAOAA4QMBEQACEQEDEQH/xAAcAAEAAQUBAQAAAAAAAAAAAAAAAQIDBAYHBQj/xABBEAACAQICBQcKBAQGAwAAAAAAAQIDEQQSBQYhMUEHUWFxgZGxExQiIzJCUqHB8GKC0eEzcpKyJGNzosLSFUNT/8QAGgEBAAIDAQAAAAAAAAAAAAAAAAEFAwQGAv/EADMRAQACAQIEAwYGAgIDAAAAAAABAgMEEQUSITFBUYEiMmFx0fATkaGxwfFC4TNDFSNS/9oADAMBAAIRAxEAPwDuIAAAAAAAAAAAAAAAAAAAAAAAAAAAAAAAAAAAAAAAAAAAAAAAAAAAAAAAAAAAAAAAAAAAAAAAAAAAAAAABhY/S2Hw/wDHr0qPROcU+7eZKYb392Jlivmx096Yhr+J5RtHQ3Vp1P5KVS3zSNmNBmnvtHq154hh8N59PqwpcqeCW6GIl1Qj/wBj3/47J5wxzxLH5T+n1VU+VHAvfGvHrpxfgyJ4dk84THEsflL0MJygaPqtLzjybfCrCpBd9rLvMdtDmjw39WSuvwz0329Gw4TGU60c1KpCrHnpyjNfI1rUtTpaNmzTJW8b1ndfPL2AAAAAAAAAAAAAAAAAAAAAAAPH1k1lw+j6eevL0mnkpRs6k30LgulmfDp75Z6dvNgz6imGPa7+Tlmm9e8bjG1SfmdF7o036xrpnv7rFzg0FK9dt5+P0Ueo4je3TfaPKPq1rza7cptzk3duTbbZvxihXTmnwXVQiuCPfJDHOS0p8muYcsI5pPJrmHLBzSolhovgiJpD1GS0FCE6MlOhUnRmt0oScX8jHbDExsy01ExO7cdAcpNeg1DHR84pbvKwSVWK6Vul8usrM/D6z1r0n9Frp+JWjpbrH6/7dR0ZpKliqUatCpGrTlxjvT5muD6GVGTHbHPLaFzjyVyV5qyyzwyAAAAAAAAAAAAAAAAAAAAa/rlrNDR1DO7TrTvGjS+KXO/wq5s6bTzmt8PFranURhr8Z7OK4mtVxNWVfEzdSrN327orgkuCOixYa0jbZzGfUWvM9fVUjZaqQAACABAkkRKN95ExuROzJ0Dpqto2sqtFuVJteVotvLOPVwfM+BpanTVvXaf6WGl1dqW3+5dx0LpWnjKEK9F5oTV7cYy4xl0o53Ljtjty2dNiy1yVi1WcY2QAAAAAAAAAAAAAAAAAKK9WNOEpzajGEXKUnuUUrtkxEzO0ImYiN5cE07paWkMXUxE/YTcKMeEaaez752zp9LgjHSI+93Ka3UTkvM+f7eDFNxopIEEiLhJcCLgSghIAgGBsXJxpx4PGLDzf+HxTSV90K26L+nb0FVxDT81d47x9zC64dqtrbT2np9J/h2YoXQAAAAAAAAAAAAAAAAABp3KppF0NHShF2niKkaK58rvKXhbtN3QY+bLv5dWlr8nLi28+jktKOVJLgjpYjaNnJ2ned1Z6QXIEMJY08Q8zjBZ5Le37MevnfQa+XURXpDbw6WbxvPYtU41GuiMVFGtOqt5tyuip5JtVW6ebonFNd+8RqreZbRU8k0sRd5ZLJNK+XemueL4m5izxf5tDNp7Y+vgvpmZrpIQAWcXF5brZKDzJremjxkjerLhttZ3zVvSPnWDw9fe6lKLl/OtkvmmcpmpyZJq7DBk/ExxZ6RiZQAAAAAAAAAAAAAAABzLlhqt1MFT4etqNdPopeDLfhVetp+Sm4vaYisfP+Ghl454ABLHxlRxjs9p7I9b2LxRizX5KzLNgx894hlYXB5IKK7Xxb4tlJa7oq44iHrYLVzE11mp0Kk4v3rWi+17DHOSI7yyxSZ7QqxereJorNUoVIxW+VrxXW0IyxPaSccx3h42kcG3DMvbh6UX0rh27jNjyzExLBlxRaswtUJ5oqXOi8pPNG7m715bbLp6eAkQ1cJjo6vyT1c2jYxf/AK69WK6FdS8ZM5jiEbZvSHV8PnfD6y3I0m8AAAAAAAAAAAAAAAAOXcr0P8Rg5cHSqLukv1LrhPa0fL+VJxj/AB9f4aOXKgAAFicb1aS/Ff5r9jU1fut7Q++6ZqNq/CrJ1qsc0KbSjF7pT37ehbO85/LfbpDpcdd+roaRrs6QOf68aBhTflqcVGNS6lFbEp23rof0NjFffpLBlrERu5fglaLXNK3yR0uD3Pvyhymp/wCSfvxlkGZrgAkdS5JIWwE3z4mpb+mJzXEZ/wDd6Q6vhv8Awest2NBvgAAAAAAAAAAAAAAADReVnBOeGo1krujWyy6ITW/+qMV2llwu/Ll5fOFZxXHzYebylzA6JzIEBAs15ZZU5/DNX6nb6pGDPXeGzprctnb9R5ReETjtTnJ7OlI5rUVmt9pdVp7xekTDYDAzgGq8o+KjSwMnJpNz9G/F5ZfqbOkpN8jV1eSKY93GsHG0Ffi3Lv3fKx0+ONquUzTvZfPbEEiiT2ESmO7tWoOBdDR2Hi1aU4yqv88nJf7XE5XV5OfNaY+9nYaPHyYaxP3u2E1myAAAAAAAAAAAAAAAAMPS+AjiaFWhPYqsHG/GL4SXU7PsPeO80tFo8HjJSL1ms9pcHxuFnRqTpVFlnTm4SXSvpx6mjrcWSMlIvXxcdmxTivNLeC0jIwpApnFNNPczzMbxsmJmJ3h7Gqmt1bRknCUXXw8ntjf0o9KZXanSRk7/AJ/VaaXWTj931j6eToWF5SdHzScqkqT4xnB3XcVk6DJv0mJ9fqto4ji26xMem/7brWkOU3A04vyTniJ8Iwi4rtbJrw+8z7UxH6/s834ljiPZiZ/T93N9YdPV9J1VOt6ulH+HRW5LpLbT6WtI2j/c/fkp9Vq7ZJ3mev6R9+bEsbyuCRDCXp6taHeNxVOik8l89Vr3aS9p/TrZqa3P+DimfGezd0On/GyxHhHWXdYRSSSVkkkktySOWdYkAAAAAAAAAAAAAAAAAAabr7qq8UvOKEb4iEbTgtnloLdb8S4c+7mLDQ6z8C3Lb3ZV3ENF+PXmr70fq5TODXfbammnzNcGdHExaN6zvDmLVms8to2lCJQkhA1cG61KgnwR5mkPcXmExopcBFYRN5lcR7eQCGEruFw06s4wpxc5zkoxjHa5P74njLkrjrzWZMWK2W3LSOrsmpuriwFG0rSr1bSqyW5bNkI/hW3r2s5fVam2e/NPbwdXpNNXT05Y7+LYDWbQAAAAAAAAAAAAAAAAAAAHNOU+WBg8yllxze2NFRlnX+dH7Za6Cc9esdK/Hx+UKjiMae3SY3t8PD5z4ffRz2lVctuTIuu/y4F5W027xsoL1rXtO66emMAACQAECzVrOO6GZW377Pq4954te1e0MtKVt3nZ03kvr4Fw9XK+NatUdbKqj6Ka4R6N5Q66uaZ5rTvH338nRaC2CsctY2n9/l5uglaswAAAAAAAAAAAAAAAAAAANA5QNdnh28JhHfENesqLaqK5l+Lw8LLR6Tn9u0fKPvwVmt1vJvSk/Of4+f7OYRpXblNuc5O8pSd22XtMcQ52+WbLpkYgASlFwJuAuEJIENAWnScZKdOTp1Iu8ZxdmmuoxXxxLNTLMd3UeT/XfzlrC4tqOJS9Ce5Vkv8Al4lFq9Jye1WPnH8/J0Oi1nPtS8/Kf4n4/u30rlmAAAAAAAAAAAAAAAAAGv68af8AMMHOpF+un6uiuOdrfbo39xs6XD+Lfae0d2rq8/4WPeO89I+/g4lTi7uc3mnNuUpPa22dNjpyw5TLfmlcMjEARcJXsHhZ1pqnShKrUbSUY8Ot8DDm1FMXvNjDpsmafZ7ebb8HydYqaTnOhQv7rUqsl1u9iutxb/5hZ04Nv71pRjeTvFQV4SoYi3urNRl2PcKcWj/KqL8GmI9mzUcVhp0punUhKlUjvhNWfZzos8WemWN6yq82nyYZ2vHqtIyMKQgAs1YNNTg3GpBqUJLY00Y8lOaGXFk5Zds1G1h/8hhIzlZVqfq60fxr3u39TmdVh/Cv07T2+/g6vSZ/xcfXvHf6+rYjWbQAAAAAAAAAAAAAAAA41yl6S840h5JP1eFgo24eUe2T6+H5S/4bh2pvPj1+jneKZt8kxHh0+v0a2WinSBAStybuox2yk7Lr+/Aw5sv4dd2fT4vxbxDsHJ7oKOGw6qtXqVVe735efrf6HNajLN7OrwYopXo2012cA1vXfV6GMw8pWtWpRc4TS9LYtxnwZrY7RMMGow1yVmJhxjam4y2Si2n1r7+Z0+HLGSu7k8+GcV5qqMrCkIQBsXJtpJ4bSKpN2p4uLg1wzpNxffs/Myr4jh3pM+XX6rjhmaYyRHn0/mHZygdEAAAAAAAAAAAAAAARKVk3zJsD54r1nVq16r2urXnO/W7/AFZ1uCnLSIcbqL899/Pr+coMzXAASq0XDNWu90d3fb6fMq9dfedlzw6m0TL6BwcFGnTitypxS7Eihnuv47LxCQCGrgcB1hpKGLnbc5SXdJr6ovuH38HP8Tp2liItVMqCEAKVd0qtGqt9KrGa7Hcw5qc1dmfT35Lb+v5PohO6utz2nJOzSAAAAAAAAAAAAAABi6UlahXa3qhUa68jPVPeh5v7suA0MPJq6V1d83OdhDird13zafw+BLwebT+HwAjzafw+ASnRCtOaexqX1ZUauOq70M+z9+UO8aJxCq4ejNe9Tj32s/mmUto2mYXlZ3jdlnl6AKas1GMpPYoxcm+hK4HA9YJeUrprfKcn3zTLzRRtKi4hO9fvyWfNZ/D4Fuo0+bT+HwCDzafw+AFnE0JKN2rLNHm50ebdnund9BYH+FS/0of2o4+e7tq9l8hIAAAAAAAAAAAAAC1i6eenUj8VOUe9NExO07omN42cL0ffJZ71KSfXc7Gs7w4m8bSyiXgAWA8+gsuImvi2rx+su40NRTdZ6TJs6PqXpxU15Cq7RbvTk90W96fQyoz4Jn2oXODPEezLds6NJvGdAazrjpuMKUqFN3nNWm17seK62bODDMzzS1s+aI9mHKa3pYmC+FNv7/p7y60tNlFrcm/Rnlgq0gQBi4+DkowW+dSEV13PF52ruy4q81tnd4RypJbkkl2HHu1VAAAAAAAAUKYE5gGYCHMCHUApdYCh1wOOaQw3kcXiqXBV5Tj/ACyd18mjq9Jfnw1t8P2chrcfJmtHx/fqoRsNRIADCx9J+jUj7UPmvv6mLJXxZsVtuj1NH4lTimmatsTdrme7g9LVqatCckubZJdzMN9LS3WYZ6au9ekSuV9OV5KzqSS6LR8DzGjxx2h6trclu9ngaQxShFuT/cz1xMFs2zydH023KpLfN7OiP39DbxV26tHNfedmaZWAJENgZOgMN5fSGFhvUJutLoUFmX9tu009fk5MFp9Pzb/DsfPnrHr+X+3YFVOXdWqUwKs4E3AXAZgIcgIzAWkwJuAbApbAobAolIC3KQGi6/4HLOliorZZUqtu1xf07EXXCc3fFPzj+VHxjB0jLHyn+GuJl0okkIADCWHLDuEs1N5XxXB/oYprMdmWLxPdfhpScdkoPrW1Eb18d3r2vDZM9Kzfswfbs8R7PxPa+DHjQlUlmqu/NFbl+pMVme7zN4jt3ZqMrCAQ2SKZSttZCW18nmAaVXFSW2o/J0+iCfpPvsvysouK5t7xjjw7/N0XCcHLSck+Pb5N3jIqVurTArTAqTAm4ABcCLgQBIBoCloClxAtyAszAwsfh41qc6c1eE4uL5+tdJ6peaWi1e8PGSlb1mtu0uaYzByw1WVGfDbCXCUeDOs0+euox89fWPJyGp09tPk5LdvCfOFBma5cgSAAhxGydxRGxukILgCRDCVzR+Aliqyowuo76k/hjfxNfVaiNPj5p7+ENrSaadRk5Y7eMunYSlGnCMILLGEVGKXBI5S1ptMzPd11axWIiO0MuDISvRYF1ICpICoCAIAARYCQJAmwFMogY80BjVGBiVqiA8TTWGp4iGWexrbGa3xf3wM+n1F8F+en9tfU6amopyX/AKaZiKUqUss+yS2qS6Dp9PqceorvTv4w5XU6XJprbX7eEqUzMwKrhBcBcCbgQ2AuBFyRNGlKtLJD80nuijDqdTj09d79/CGxptNk1NtqdvGfJuuhMNTw9NQhx2yk98pc/wCxy2oz3z357/06vT6emCnJT+3t0aiMLOzKbAyaaAvxQEgAFgIYFIEXAm4DMBGcCl1ALFRgYVdMDzMUmB42LzAeZXi5JqSuuZnqtprPNWdpebUreOW0bw8+pgmtsHdfDL6MuMHF5jpmjf4x3Umo4NE+1gnb4T2WJXj7ScetbO/cWmPVYMnu2j5T0lU5dLqMXv0n5x1gUjY5Za3PVNxtKeaPMuNpOaPNDY5ZRz180Rk37KcupXMOTPhxe/aI/dnxYM2X/jpM/Hw/Nfp4KUvbdlzLf+xV5+L+GGPWfottPwbxzz6R9Xo4enlVoKy6Clve155rTvK8pStK8tY2h62EUjy9vZwqYHp0EwMyDsBdUwKs4E5gJzALgRcC3cCGwIbApbAocgLcpAW5NgW5QvwJ2RuszwsX7qGxusz0XB74jY3WJaApvg11MnlRzQty1bp/FJdzHKjnhjz1RpPj25Yp96M1L5Ke7aY9ZYb0xX96sT84hQ9S6XxyXf8AqZ41eoj/ADlrzo9NP/XCFqXT/wDpL5/qTOs1E/5yiNFpY/64XIan0lxv1xT8TBfLlt71pn1lnpiw092kR6Qvx1apr3pfJGHlbHPC9DV+muDfWyOVPNC/DRUFuiRsnmXoYVLdFDY3XoRtwI2N12NwlciBcTAqTAqUgJuBNwFwKbkoQBDApaCEZSTdTlCN0ZSdjcyjZG6MpOyNyxKFLJQgbo2BujYJ3Ngjc2SNzYG6dkoJVWISZSEpykJ3TYbJ3TYhO6RsbpISkCUBICwFJKAAACEEiAhAEEoQBARsiwNiwNkWBsWJCxAWAWBsmwNlSBskJSBNglNiEliBKCUgSAAAUgAAAIQSFgIsEFgIsAsBFggsSFiAsAsAsAsSFiAsBISkCUBNgBCQCQlIAAB//9k="/>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36" name="AutoShape 12" descr="data:image/jpeg;base64,/9j/4AAQSkZJRgABAQAAAQABAAD/2wCEAAkGBxAQDRIMDA4QDQ0MEBAQDA8PDg8PEQ4NFBEWGBURExYYHDQgGBwmGxYTLTMiJSkrLy4uIx8zOTMtOCgtLisBCgoKDAwMDwwMDysZExkrKysrKysrKysrKysrLCsrKysrKyssKysrKysrKysrKysrKysrKysrKysrKysrKysrK//AABEIAOEA4QMBIgACEQEDEQH/xAAcAAEAAgIDAQAAAAAAAAAAAAAABggBBwIDBQT/xABJEAABAgIBDA4JAQgDAQAAAAAAAQIDBAUHERIXMjM1UnKRk7EGEyExUVRxc5Kys7TR0hQ2VWF0dYTC00EiU2KBlKHB4hUWgyP/xAAUAQEAAAAAAAAAAAAAAAAAAAAA/8QAFBEBAAAAAAAAAAAAAAAAAAAAAP/aAAwDAQACEQMRAD8A3dEfW/x7zqVXL+qN9yJX/uFWu9f4URE/nv8A+DRlUDZtPRqSiyMjGjS8GXjOl4bJZz2RY0ZrrByq5n7SqrkVERF4AN42DsdcyDa3Y65kK72GyHGpvSz/AImbDZDjU3pZ/wAQLD7W7HXMhna3Y65kK72GyHGpvSz/AIiw2Q41N6Wf8QLEbW7HXMg2t2OuZCu9hshxqb0s/wCIsNkONTeln/ECxG1Ox1zINqXHXMhXew2Q41N6Wf8AEWGyHGpvSz/iBYnanY65kG0rjrmQrtYbIcam9LP+IsNkONTeln/ECxO1LjrmQbSuOuZCu217Icam9LP+I2vZDjU3paQ8QLE7SuOuZDO0rjrmQrrteyHGpvS0h4ja9kONTelpDxAsVtK465kG0rjrmQrrteyHGpvS0h4ja9kONTelpDxAsTtK465kG0rjrmQrtteyHGpvS0h4ja9kONTelpDxAsTtK465kG1LjrmQrtYbIcam9LP+IsNkONTeln/ECxO1LjrmQxtS465kK72GyHGpvSz/AIiw2Q41N6Wf8QLEbU7HXMg2t2OuZCu9hshxqb0s/wCJ0TU/TksiRo8xSsBqORGvjxptGWX6Itmtiu9vKBY5Yjm3W6nCn+U/Q74b65EKmmyR9JUcsSZRFjwIjoEdyIiJFVGtcj6yb1dHJX99ckMlE3Vaq3KqmZawHogAD5WXTuVCvDfWlfnUTvqlh4d07lTUV4b60r86f31QLGAAAZMADIBmsBgyKxmsBgAyAPkpCPFZY7SyzrqtluKtberJufz3T6zIBAAAMAADBkVgMAADAAAEAq24H+pgfcT4gFW3A/1MD7gPjqD4OmfjF7CETiVX/wCjst3WUg9QfB0z8YvYQibyt9dlu6ygevXBgAdEO6dypqK8M9aV+dRO+qWHh3TuVNRXhnrSvzqJ31QLGAAAZQ1Xs/qjzkjSESSloUurIbIbkfFZEc6u5iKtes5ENfUzs9pObRWRpt8OGu/Dl02hq+5Vb+0qe5VA3Fs4qhy1HtdBgq2ant5sFrv2YS40Zyb2Tvr7t9NGTuyOejRXx4s5MWcV1k6wjxYbE9zWtWs1EStuIeWicBkD7f8AmJvjk1/VR/Md8hS80seEizk0qLFhIqLNR1RUs03F/aPLO+j7/C56F2iAW0AAAyAAMGTxdmNLPkqOjzsJrXxJdiOY19exVVe1N2tu/qB7J81I0hBl4To81FZAhMunxHI1E93vX3GiZ6q3SkRFSGsvLov6w4Cq5P5vcqf2IdSdJzE0/bZyPFmHpXrLFerrGvipvN5ErATbZ/VKizjvRqPdElpNi11iNc6HGmFTeVVTdY33b6/rwEL/AOYm+OTX9VH8x8QA+3/mJvjk1/VR/MbcqFzcWLBnFjRosZWxYNisWK+IrUsHbiWS7hpY3HUDvE7zsHqOA2sYAAEAq24H+pgfcT8gFW3A/wBTA+4D46g+Dpn4xewhE3lb67Ld1lIPUHwdM/GL2EInErfXZbusoHrAADoh3TuVNRXhnrSvzuJ35SxEK6dypqK7s9aV+dxO/KBY0wZAFeasGHI3NwOzQhhubZ5U3nJ+kYk7Aiy7IcRsJqJEdER1drERa9ZtYj9pukP38p04vkA1yCSbL9hcxRaQlmokF/pCvRm1OetawRK9euicKEbAHfR9/hc9C7RDoO+j7/C56F2iAW0MgAADAAi1VDAU5zbe1YSk8XZlRL5yjZiSgua2JMMRrFeqo1FR7V3aye4CrwNjWm6Q/fynTi+QWm6Q/fynTi+QDXIMubWVU4FVMymABuOoHeJ3nYPUcacNx1A7xO87B6jgNqgAAQCrbgf6mB9xPyAVbMD/AFMD7gPiqEYOmfjF7CETiVvrst3WUg9QjB0z8YvYQicSt9dlu6ygesAAOmFdO5U1Fd2etK/O4nflLEQrp3Kmoruz1pX53E78oFjQAAMgAalq/XEllTGphp83BV+uJLKmNTDT4A76Pv8AC56F2iHQd9H3+Fz0LtEAtqAAMAAAYAAABAKjxrt2U7WpxOUa7dlO1qcQBuOoHeJ3nYPUcacNxVBLxO87A6jgNrAGABAatmB/qYH3E+IDVswP9TA+4D4qhGDpn4xewhE4lb47Ld1lIPUIwdM/GL2EInErfHZbusoHrAADphXTuVNRXdnrSvzuJ35SxEG6dypqK7s9aV+dxO/KBY0yYMgADIGpKv1xJZUxqYafNwVfriSypjUw0+AO+j7/AAuehdoh0HfR9/hc9C7RALamAoAAGAAAAwZQwZQCo8a7dlO1qcTlGu3ZTtanEAbiqCXid52B1HGnTcVQS8TvOwOo4DaxgAAQCrZgf6mB9xPyAVbMD/UwPuA+OoRg6Z+MXsIROJW+Oy3dZSD1CMHTPxi9hCJxK3x2W7rKB6wAA6YN07lTUV3Z60r87id+UsRBuncqaiu7PWlfncTvqgWOAAAyABqSr9cSWVMamGnzcFX64ksqY1MNPgDvo+/wuehdoh0HfR9/hc9C7RALaAADAAAGAAATfAQCpEa7dlO1qcTlGu3ZTtanEAbiqCXid52B1HGnTcVQS8TvOwOo4DaoBgAQGrZgf6mB9xPiA1bMD/UwPuA+KoTg6Z+MXsIROZW+Oy3dZSDVCcHTPxi9hCJzK3x2W7rKB6wAA6oN07lTUV2Z60r87id9UsTBuncqaiuzPWlfncTvqgWOMgAADIGpKv8AcSWVMamGnjcNX+4ksqY1MNPADvo+/wALnoXaIdB30ff4XPQu0QC2imDKmABgyYAAGABlDATfAqTGu3ZTtanE5Rrt2U7WpxAG4qgl4nedgdRxp03FUEvE7zsDqOA2oAABAatmB/qYH3E9IDVrwP8AUwPuA+OoTg6Z+MXsIROZW+Oy3dZSDVCcHTPxi9hCJzKXx2W7rKB6wAA6oN07lTUV2Z60r87id9UsTBuncqaiuzPWlfncTvqgWPAAGQABqSr/AHEllTGphp43DV+uJLKmNTDTwA76Pv8AC56F2iHQd9H3+Fz0LtEAtopgKYAAAAYAABN8BN8CpMa7dlO1qcTlGu3ZTtanEAbiqC3id52B1HGnTcVQW8TnOwOo4DagBgAQGrXgf6mB9xPiA1a8D/UwdTgPjqE4OmfjF7CETmUvjst2tSDVCcHTPxi9hCJzKXx2W7WoHrAADqgXTuVNRXZnrSvzuJ35SxMC6dypqK7M9aV+dxO/KBY8yAAMGTAGpKv1xJZUxqYafNwVfriSypjUw0+AO+j7/C56F2iHQd8hf4XPQu0QC2amDKmABgyYAAAAE3zAbvgVKjXbsp2tTico127KdrU4gDcVQW8TnOwOo406bhqC3id52B1HAbUAAAgNWvA/1MHU4npAqteB/qYOpwHx1CcHTPxi9hCJzKXx2W7WpBahWD5n4xewhE6lL47LdrUD1gAB1QLp3Kmorsz1pX53E78pYmBdO5U1FdmetK/O4nflAsgAYA+SlKTgSsJZibitgQWq1qvetZqOctZE/mp43/fqJ9oy/TXwPKq0YDic9LdqhX0DZ1WbZBKTjJRJKZhzCwnRlibWtexRUZWr5lNYgADtknIkaG5y1mtiw1cvAiPRVU6gBZZdntE+0Zfpr4H0Udsto+ZjNl5adgxo0SvYQ2OVXOsWqq1tzgRSsJLqkuHZXkmO7xALFAAAAYA8Of2YUdAiul5iegwo0JUSJDc5Uc1VRFRF3OBUOhNnlE+0ZfpL4Gj6pWHZ/nofd4RGwOUVa7nKm8rnKnJXOIAA2fUd2QScnCmmzszDl1ixISw0iKqWSI1yKqZ0NYACyX/e6J9oy/SXwPao+fhTEJsxLRGxoMSvYRGLXa6s5UWt/NFKplhqk+ApX/37xEAlxAqteB/qYOpxPSA1asD/AFMHU4D46hWD5n4xewhE6lL47LdrUgtQrB8z8YvYQidSl8dlu1qB6wAA64F07lTUV1Z60r87id+UsVAuncqaiurPWlfncTvygWQUwABBqtGA4nPS3aoV9LQbMNjzaRknST4roLXvhvs2NRypYOR1asvIQS0pA9oRtDD8QNNA3LaUge0I2hh+ItKQPaEbQw/EDTQNy2lIHtCNoYfiYtKwPaEbQw/EDTZLqkuHZXkmO7xCbWlYHtCNoYfiersWqYQpCdhzzJyLGdAs6zHQmNR1nDczdVF/iAn4BgAAAK2VSsOz/PQ+7wiNm9NkVSuDOTsaedORYTpl7XuY2ExyNVIbWVkVV/hQ860tA9oRtDD8QNOA3HaWge0I2hh+ItLwPaEfQw/EDTgNx2l4HtCPoYfiYtLwPaEfQQ/EDTpYapPgKV/9+8RCN2l4HtCPoIXiT3YxQrZCShyLIjozYNnWe5qNV1nEc/dRMoD1CBVasD/UwdTiekCq1YH+pg6nAfHUKwfM/GL2EInUpfHZbtakFqFYPmfjF7CETqUvjst2tQPWAAHXAuncqaiurPWlfncTvylioN07lQrdSUwktsjjR4yORsvSsWM9ET9ra0mlfXRPe1UVALLA1/bfovgmtB/sLb9F8E1oE8wE/BALb9F8E1oE8xi2/RfBNaBPMBPwQC29RfBNaD/YW3qL4JnQf7AT8wQC29RfBNaBPMLb1F8E1oE8wE/BALb1F8E1oE8wtu0XwTWgTzAT8+ebm2Q61nX/AGq9aslfe31/uQi27RfBNaBPMdcWqvRLq1m2YdW3Ury6LWXpAbBQEBtu0XwTOgTzC25RfBM6BPMBPgQG25RfBM6BPMLblF8EzoE8wE9BAbblGcEzoE8wtuUZwTOgTzAT4wQK23RnBM6BPMLbdGcEzoE8wE9MECtt0ZwTOgTzC23RnBM6BPMBPSBVasD/AFMHU4W26M4JnQJ5iL1RtnklSEgkrKpG2zbocRdshIxti1HV92v70A9yoVg+Z+MXsIROpS+Oy3a1IPULYqUbMOVFRHTjrFeGtBhItYnEpfHZbusoHrAyAPne6wfZfou47/CkZ2VVPpGkoiTMRYkGOqIjosu5iba1NxLNHIqLW4d8lsRlc+GLKLXrtVW8iqmoCA2l5Hjk5nl/xi0vI8bnM8v+Mm6y8THf03D0eJjv6bgIRaXkeNzmeX/GLS8jxuczy/4yb+jxMd/TcPR4mO/puAhFpeR43OZ5f8Zi0xI8bnM8v+MnHo8THf03D0eJjv6bgIPaYkeNzmeX/GLTEjxuczy/4ycejxMd/TcY9HiY7+m4CEWmJHjc5nl/xi0xI8bnM8v+Mm/o8THf03D0eJjv6bgIPaZkeNzmeX/GLTMjxuczy/4ycejxMd/TcPR4mO/puAg9pmR43OZ5f8YtMyPG5zPL/jJx6NEx39Nw9GiY7+m4CD2mZHjc5nl/xmLTUlxuczy/4yc+jRMd/TcPRn47+m4CDWmpLjc5nl/xi01I8bnM8v8AjJz6M/Hf03D0Z+O/pOAg1pqR43OZ5f8AGYtNyXG5zPL/AIydejPx39Jw9Gfjv6TgILabkuNzmeX/ABi03JcbnM8v+MnXoz8d/ScPRn47+k4CC2m5Ljc5nl/xnJlRyRRUV01OORF3UsoCV04K6QycejPx39Jw9FfjP6TgOMrLQZKXZKyrEhshpWhQ03d/fc5d9d3dVV3zvo6DW3xAkK27WPQhw6wHYAAAAA4qYAAAAAAAAAAAAAAAAAAAAAAAAAAAAAZQwAOaAAAAAP/Z"/>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38" name="AutoShape 14" descr="data:image/jpeg;base64,/9j/4AAQSkZJRgABAQAAAQABAAD/2wCEAAkGBxAQDRIMDA4QDQ0MEBAQDA8PDg8PEQ4NFBEWGBURExYYHDQgGBwmGxYTLTMiJSkrLy4uIx8zOTMtOCgtLisBCgoKDAwMDwwMDysZExkrKysrKysrKysrKysrLCsrKysrKyssKysrKysrKysrKysrKysrKysrKysrKysrKysrK//AABEIAOEA4QMBIgACEQEDEQH/xAAcAAEAAgIDAQAAAAAAAAAAAAAABggBBwIDBQT/xABJEAABAgIBDA4JAQgDAQAAAAAAAQIDBAUHERIXMjM1UnKRk7EGEyExUVRxc5Kys7TR0hQ2VWF0dYTC00EiU2KBlKHB4hUWgyP/xAAUAQEAAAAAAAAAAAAAAAAAAAAA/8QAFBEBAAAAAAAAAAAAAAAAAAAAAP/aAAwDAQACEQMRAD8A3dEfW/x7zqVXL+qN9yJX/uFWu9f4URE/nv8A+DRlUDZtPRqSiyMjGjS8GXjOl4bJZz2RY0ZrrByq5n7SqrkVERF4AN42DsdcyDa3Y65kK72GyHGpvSz/AImbDZDjU3pZ/wAQLD7W7HXMhna3Y65kK72GyHGpvSz/AIiw2Q41N6Wf8QLEbW7HXMg2t2OuZCu9hshxqb0s/wCIsNkONTeln/ECxG1Ox1zINqXHXMhXew2Q41N6Wf8AEWGyHGpvSz/iBYnanY65kG0rjrmQrtYbIcam9LP+IsNkONTeln/ECxO1LjrmQbSuOuZCu217Icam9LP+I2vZDjU3paQ8QLE7SuOuZDO0rjrmQrrteyHGpvS0h4ja9kONTelpDxAsVtK465kG0rjrmQrrteyHGpvS0h4ja9kONTelpDxAsTtK465kG0rjrmQrtteyHGpvS0h4ja9kONTelpDxAsTtK465kG1LjrmQrtYbIcam9LP+IsNkONTeln/ECxO1LjrmQxtS465kK72GyHGpvSz/AIiw2Q41N6Wf8QLEbU7HXMg2t2OuZCu9hshxqb0s/wCJ0TU/TksiRo8xSsBqORGvjxptGWX6Itmtiu9vKBY5Yjm3W6nCn+U/Q74b65EKmmyR9JUcsSZRFjwIjoEdyIiJFVGtcj6yb1dHJX99ckMlE3Vaq3KqmZawHogAD5WXTuVCvDfWlfnUTvqlh4d07lTUV4b60r86f31QLGAAAZMADIBmsBgyKxmsBgAyAPkpCPFZY7SyzrqtluKtberJufz3T6zIBAAAMAADBkVgMAADAAAEAq24H+pgfcT4gFW3A/1MD7gPjqD4OmfjF7CETiVX/wCjst3WUg9QfB0z8YvYQibyt9dlu6ygevXBgAdEO6dypqK8M9aV+dRO+qWHh3TuVNRXhnrSvzqJ31QLGAAAZQ1Xs/qjzkjSESSloUurIbIbkfFZEc6u5iKtes5ENfUzs9pObRWRpt8OGu/Dl02hq+5Vb+0qe5VA3Fs4qhy1HtdBgq2ant5sFrv2YS40Zyb2Tvr7t9NGTuyOejRXx4s5MWcV1k6wjxYbE9zWtWs1EStuIeWicBkD7f8AmJvjk1/VR/Md8hS80seEizk0qLFhIqLNR1RUs03F/aPLO+j7/C56F2iAW0AAAyAAMGTxdmNLPkqOjzsJrXxJdiOY19exVVe1N2tu/qB7J81I0hBl4To81FZAhMunxHI1E93vX3GiZ6q3SkRFSGsvLov6w4Cq5P5vcqf2IdSdJzE0/bZyPFmHpXrLFerrGvipvN5ErATbZ/VKizjvRqPdElpNi11iNc6HGmFTeVVTdY33b6/rwEL/AOYm+OTX9VH8x8QA+3/mJvjk1/VR/MbcqFzcWLBnFjRosZWxYNisWK+IrUsHbiWS7hpY3HUDvE7zsHqOA2sYAAEAq24H+pgfcT8gFW3A/wBTA+4D46g+Dpn4xewhE3lb67Ld1lIPUHwdM/GL2EInErfXZbusoHrAADoh3TuVNRXhnrSvzuJ35SxEK6dypqK7s9aV+dxO/KBY0wZAFeasGHI3NwOzQhhubZ5U3nJ+kYk7Aiy7IcRsJqJEdER1drERa9ZtYj9pukP38p04vkA1yCSbL9hcxRaQlmokF/pCvRm1OetawRK9euicKEbAHfR9/hc9C7RDoO+j7/C56F2iAW0MgAADAAi1VDAU5zbe1YSk8XZlRL5yjZiSgua2JMMRrFeqo1FR7V3aye4CrwNjWm6Q/fynTi+QWm6Q/fynTi+QDXIMubWVU4FVMymABuOoHeJ3nYPUcacNx1A7xO87B6jgNqgAAQCrbgf6mB9xPyAVbMD/AFMD7gPiqEYOmfjF7CETiVvrst3WUg9QjB0z8YvYQicSt9dlu6ygesAAOmFdO5U1Fd2etK/O4nflLEQrp3Kmoruz1pX53E78oFjQAAMgAalq/XEllTGphp83BV+uJLKmNTDT4A76Pv8AC56F2iHQd9H3+Fz0LtEAtqAAMAAAYAAABAKjxrt2U7WpxOUa7dlO1qcQBuOoHeJ3nYPUcacNxVBLxO87A6jgNrAGABAatmB/qYH3E+IDVswP9TA+4D4qhGDpn4xewhE4lb47Ld1lIPUIwdM/GL2EInErfHZbusoHrAADphXTuVNRXdnrSvzuJ35SxEG6dypqK7s9aV+dxO/KBY0yYMgADIGpKv1xJZUxqYafNwVfriSypjUw0+AO+j7/AAuehdoh0HfR9/hc9C7RALamAoAAGAAAAwZQwZQCo8a7dlO1qcTlGu3ZTtanEAbiqCXid52B1HGnTcVQS8TvOwOo4DaxgAAQCrZgf6mB9xPyAVbMD/UwPuA+OoRg6Z+MXsIROJW+Oy3dZSD1CMHTPxi9hCJxK3x2W7rKB6wAA6YN07lTUV3Z60r87id+UsRBuncqaiu7PWlfncTvqgWOAAAyABqSr9cSWVMamGnzcFX64ksqY1MNPgDvo+/wuehdoh0HfR9/hc9C7RALaAADAAAGAAATfAQCpEa7dlO1qcTlGu3ZTtanEAbiqCXid52B1HGnTcVQS8TvOwOo4DaoBgAQGrZgf6mB9xPiA1bMD/UwPuA+KoTg6Z+MXsIROZW+Oy3dZSDVCcHTPxi9hCJzK3x2W7rKB6wAA6oN07lTUV2Z60r87id9UsTBuncqaiuzPWlfncTvqgWOMgAADIGpKv8AcSWVMamGnjcNX+4ksqY1MNPADvo+/wALnoXaIdB30ff4XPQu0QC2imDKmABgyYAAGABlDATfAqTGu3ZTtanE5Rrt2U7WpxAG4qgl4nedgdRxp03FUEvE7zsDqOA2oAABAatmB/qYH3E9IDVrwP8AUwPuA+OoTg6Z+MXsIROZW+Oy3dZSDVCcHTPxi9hCJzKXx2W7rKB6wAA6oN07lTUV2Z60r87id9UsTBuncqaiuzPWlfncTvqgWPAAGQABqSr/AHEllTGphp43DV+uJLKmNTDTwA76Pv8AC56F2iHQd9H3+Fz0LtEAtopgKYAAAAYAABN8BN8CpMa7dlO1qcTlGu3ZTtanEAbiqC3id52B1HGnTcVQW8TnOwOo4DagBgAQGrXgf6mB9xPiA1a8D/UwdTgPjqE4OmfjF7CETmUvjst2tSDVCcHTPxi9hCJzKXx2W7WoHrAADqgXTuVNRXZnrSvzuJ35SxMC6dypqK7M9aV+dxO/KBY8yAAMGTAGpKv1xJZUxqYafNwVfriSypjUw0+AO+j7/C56F2iHQd8hf4XPQu0QC2amDKmABgyYAAAAE3zAbvgVKjXbsp2tTico127KdrU4gDcVQW8TnOwOo406bhqC3id52B1HAbUAAAgNWvA/1MHU4npAqteB/qYOpwHx1CcHTPxi9hCJzKXx2W7WpBahWD5n4xewhE6lL47LdrUD1gAB1QLp3Kmorsz1pX53E78pYmBdO5U1FdmetK/O4nflAsgAYA+SlKTgSsJZibitgQWq1qvetZqOctZE/mp43/fqJ9oy/TXwPKq0YDic9LdqhX0DZ1WbZBKTjJRJKZhzCwnRlibWtexRUZWr5lNYgADtknIkaG5y1mtiw1cvAiPRVU6gBZZdntE+0Zfpr4H0Udsto+ZjNl5adgxo0SvYQ2OVXOsWqq1tzgRSsJLqkuHZXkmO7xALFAAAAYA8Of2YUdAiul5iegwo0JUSJDc5Uc1VRFRF3OBUOhNnlE+0ZfpL4Gj6pWHZ/nofd4RGwOUVa7nKm8rnKnJXOIAA2fUd2QScnCmmzszDl1ixISw0iKqWSI1yKqZ0NYACyX/e6J9oy/SXwPao+fhTEJsxLRGxoMSvYRGLXa6s5UWt/NFKplhqk+ApX/37xEAlxAqteB/qYOpxPSA1asD/AFMHU4D46hWD5n4xewhE6lL47LdrUgtQrB8z8YvYQidSl8dlu1qB6wAA64F07lTUV1Z60r87id+UsVAuncqaiurPWlfncTvygWQUwABBqtGA4nPS3aoV9LQbMNjzaRknST4roLXvhvs2NRypYOR1asvIQS0pA9oRtDD8QNNA3LaUge0I2hh+ItKQPaEbQw/EDTQNy2lIHtCNoYfiYtKwPaEbQw/EDTZLqkuHZXkmO7xCbWlYHtCNoYfiersWqYQpCdhzzJyLGdAs6zHQmNR1nDczdVF/iAn4BgAAAK2VSsOz/PQ+7wiNm9NkVSuDOTsaedORYTpl7XuY2ExyNVIbWVkVV/hQ860tA9oRtDD8QNOA3HaWge0I2hh+ItLwPaEfQw/EDTgNx2l4HtCPoYfiYtLwPaEfQQ/EDTpYapPgKV/9+8RCN2l4HtCPoIXiT3YxQrZCShyLIjozYNnWe5qNV1nEc/dRMoD1CBVasD/UwdTiekCq1YH+pg6nAfHUKwfM/GL2EInUpfHZbtakFqFYPmfjF7CETqUvjst2tQPWAAHXAuncqaiurPWlfncTvylioN07lQrdSUwktsjjR4yORsvSsWM9ET9ra0mlfXRPe1UVALLA1/bfovgmtB/sLb9F8E1oE8wE/BALb9F8E1oE8xi2/RfBNaBPMBPwQC29RfBNaD/YW3qL4JnQf7AT8wQC29RfBNaBPMLb1F8E1oE8wE/BALb1F8E1oE8wtu0XwTWgTzAT8+ebm2Q61nX/AGq9aslfe31/uQi27RfBNaBPMdcWqvRLq1m2YdW3Ury6LWXpAbBQEBtu0XwTOgTzC25RfBM6BPMBPgQG25RfBM6BPMLblF8EzoE8wE9BAbblGcEzoE8wtuUZwTOgTzAT4wQK23RnBM6BPMLbdGcEzoE8wE9MECtt0ZwTOgTzC23RnBM6BPMBPSBVasD/AFMHU4W26M4JnQJ5iL1RtnklSEgkrKpG2zbocRdshIxti1HV92v70A9yoVg+Z+MXsIROpS+Oy3a1IPULYqUbMOVFRHTjrFeGtBhItYnEpfHZbusoHrAyAPne6wfZfou47/CkZ2VVPpGkoiTMRYkGOqIjosu5iba1NxLNHIqLW4d8lsRlc+GLKLXrtVW8iqmoCA2l5Hjk5nl/xi0vI8bnM8v+Mm6y8THf03D0eJjv6bgIRaXkeNzmeX/GLS8jxuczy/4yb+jxMd/TcPR4mO/puAhFpeR43OZ5f8Zi0xI8bnM8v+MnHo8THf03D0eJjv6bgIPaYkeNzmeX/GLTEjxuczy/4ycejxMd/TcY9HiY7+m4CEWmJHjc5nl/xi0xI8bnM8v+Mm/o8THf03D0eJjv6bgIPaZkeNzmeX/GLTMjxuczy/4ycejxMd/TcPR4mO/puAg9pmR43OZ5f8YtMyPG5zPL/jJx6NEx39Nw9GiY7+m4CD2mZHjc5nl/xmLTUlxuczy/4yc+jRMd/TcPRn47+m4CDWmpLjc5nl/xi01I8bnM8v8AjJz6M/Hf03D0Z+O/pOAg1pqR43OZ5f8AGYtNyXG5zPL/AIydejPx39Jw9Gfjv6TgILabkuNzmeX/ABi03JcbnM8v+MnXoz8d/ScPRn47+k4CC2m5Ljc5nl/xnJlRyRRUV01OORF3UsoCV04K6QycejPx39Jw9FfjP6TgOMrLQZKXZKyrEhshpWhQ03d/fc5d9d3dVV3zvo6DW3xAkK27WPQhw6wHYAAAAA4qYAAAAAAAAAAAAAAAAAAAAAAAAAAAAAZQwAOaAAAAAP/Z"/>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42" name="AutoShape 18" descr="data:image/jpeg;base64,/9j/4AAQSkZJRgABAQAAAQABAAD/2wCEAAkGBxQQDxAMDBAQDw0OEBIODRAQEhAQEA4PFBUYFxUUFRMYHSggGBolHRUVIjEhMSkrLi4uFyAzODUtNygtLisBCgoKDAwMDwwMDysZFBkrLCsrKyssKysrKysrKywrKysrKyssKysrKysrKysrKysrKysrKysrKysrKysrKysrK//AABEIAOEA4QMBIgACEQEDEQH/xAAcAAACAgMBAQAAAAAAAAAAAAAABwUIAQMGBAL/xABOEAABAwECAxMKBAUDAwUAAAABAAIDBAURBxIhBhMUFzEyNUFRUlRxcnSRkrGz0hY0VWFzgZOywdEiQqGiI1NilKOCwtMz4fAVJCVD8f/EABQBAQAAAAAAAAAAAAAAAAAAAAD/xAAUEQEAAAAAAAAAAAAAAAAAAAAA/9oADAMBAAIRAxEAPwB4rQ6YnW9J1PduondecXa1XcW5/wCbi4nCHm6bZjWwwtbLWytxmNdfiRR6mO+7Kct9zdu47iDsjjb4+4BYuO/P6fZVzqMIdovcXGukZf8AljbExo4gGrX5fWj6Qn6Y/Cgshcd+f0+yLjvz+n2Vb/L60fSE/TH4UeX1o+kJ+mPwoLIYp35/T7IxTvz+n2Vb/L60fSE3TH4UeX1o+kJumPwoLI4p35/T7IxTvz+n2VbvL60fSE3TH4UeX1o+kJumPwoLI4h37v0+yMQ7936fZVu8vrR9ITdMfhR5fWj6Qm6Y/CgsliHfu/b9kZ2d+79v2VbfL60fSE3TH4UeX1o+kJumPwoLJZ2d+79v2Wc7O/d+37Ktnl9aPpCbpj8KPL60fSE3+PwoLJ52d+79v2RnR37v2/ZVs8vrR9ITf4/Cjy/tH0hN/j8KCymdHfu/b9kZ0d+79v2Va/L+0fSE3+Pwo8v7R9ITf4/CgspnR37v2/ZGcnfu/b9lWvy/tH0hN/j8KPL+0fSE3+PwoLK5yd+79v2RnJ37v2/ZVq8v7R9ITf4/Cjy/tH0hN/j8KCyucnfu/b9lgscNR1/qOT9VWvy/tH0hN/j8K6XMphaqIZGstM6KpXEB8ga1s8Q3wxQA8Dcuv3DtIHhHPludkO2CtwK8kpEkYliIcC0Pjc3KHtIvyHcIX1RzYwCD1IQhB5CfxO4wP0/7quWE6dz7Xri434j2xt9TWRtAH/m6rGN1z+P6BVvwkbLWh7c/I1A/rAsWClpoqeniY1rWNvOK0ue4jK5ztUknKpDOG7xnVain1jOQ3sC2INecN3jOq1Zzhu8Z1Wr7WUGvOG7xnVas5w3eM6rV9rKDXnDd4zqtWc4bvGdVq+1lBrzhu8Z1WrOcN3jOq1fayg15w3eM6rVnOG7xnVatii7Tr3xvDGXAXB15F+N/2QSGcN3jOq1Zzhu8Z1WrML8ZrXEXFzQSNy8L7Qa84bvGdVqM4bvGdVq2LKDXodm8Z1Wo0O3eM6rVsWUGvQ7N4zqtRodm8Z1WrYsoNeh2bxnVCxodm8Z1Qtqwg16HZvGdVqROGqyIqeuikp2Nj0TCZJWsAa0yNddjADUJBF/FftlPpJPD353R83k+dB32CicvsajLjfiCSMclkjmtHuAA9ymbPdcSNoEjoKgcEWw1Lypu+epyi1zuUe1BMXoXyhB5m65/H9Aq34SNlrQ9ufkarIN1z+P6BVvwkbLWh7c/I1BY6n1jOQ3sC2LXT6xnIb2BbUAhaaqqZE3HmkZEy+7Gkc1jb9y87a521sINn0zSXVTJnjUjp/4zydy8fhHvIQdO94aC5xDWtBc5xNwaBlJJ2guLfhVs0Etz6Z1xIvbBIWuuN14N2UetLPNxhDmtEGniaaaiJyx418k12pnrhku/pGT1lcYgf2mvZv8AMn/t5V0mZ234a+E1NG5zog8xEvY5hxmgE5DxhVdT2wIbFv53L8rEDBQhZQC+XRg3YwBu1LwDcvpROaTNHT2fDn9ZJig3iONv4pZnD8rG7fHqDbIQS68NqW1T0oxqyohgG1nkjWk8QJvKR2afClV1RdHSk0VOcgEZvncP6pfy8TbuMrhXuLnF7iXPcb3OcS5zjulxykoLD1OFCzWG7RLn+zhmcOnFuXxFhVs1xuM8reVBNd+jVXtCCz1m5sqGoIbBW07nnUY54Y8/6XXFTo3VUMi/Icqmsz+auroCNB1D2xj/AOl5MkBG5nZyD3XFBaNC4HMNhMhr3Npapopa12RovvhnO5G46jv6T7iV3qAQhYQCSmHvzuj5u/5060lMPXndHzd/eIO5wRbDUvKm756nKLXO5R7VB4IthqXlTd89TdFrnco9qCXQhCDzN1z+P6BVvwkbLWh7c/I1WQbrn8f0CrdhI2WtD2x+RqCyFPrGchvYFsWun1jOQ3sC2IOBw2j/AOKHO4flekQn1hoic6yw1jXPOiojc1pcbsV+0EjdAy/yZvhSfZBoQvuWBzLs8Y9l+pjtc2/ivC+EAntgP2LfzuX5WJEp7YD9i387l+ViBhIQhBzebnNhFZcGO8Z5UyXimgBuMjh+Zx/KwbZ9wyqvFtWvNWTOqquQySv9zWN2mMb+Vo3PrlTewsZhX1RNqUWPJUMjDZoLy7PI2X3GIbThefwjV2suqk0GUIXSZkcxNTaZxqdojpgS11RLeI7xqhg1XkerINshBzaE77PwM0rQDU1FTM7bDTHFHf6hil37l6KvA7QuF0UlVC7aLZGP6Q9pQIhC7TNng3qLOa6oYRVUjddIxpa+EbsjMuT+oZN25cWgP/0eop6YJM27qxhs+tdjVcDcaKQnLUQjIb917dvdBB1b0i167HtN9JUQ1kN+eU7xIAMmOBrmH1OF496C2CwtVJUNljZNGb45WNkYd1rheD0FbUAkph687o+bv7xOpJXD153R83f3iDucEWw1Lypu+epui1x5R7VCYIthqXlTd89TdFrjyj2oJdCEIPM3XP4/oFW/CRstaHtj8jVZBuufx/QKt+EjZa0PbH5GoLH0+sZyG9gW1a6fWM5DewLYgAs3oQgU2Hs/hoOOfsjSiTdw962g45+yNKJAJ7YD9i387l+ViRKe+A/Yt/O5flYgYKELKASrwoYO89x7Ts1n8bK6qp2j/rbskYH590fm49VqLKBCYM8wBtAitrAW2e0/gaMjqtwOoDtRjbO3qDbKfFPA2NjYomtZGwBrGNAa1rRqAAagX2BdkAuG4FlALKwsoMOaCCCAQRcQcoIO0Qq1YRsz7bPtGWCEXU8gFRTjaYx5N7B6muDgPVcrLJIYeiNG0gGqKZ2NxGQ3dhQLJCEILI4L6nPLHoicuJGYfdG9zB+gC6hcfgjjLbGpb/zGZw4jM8hdggElMPXndHzd/eJ1pKYevO6Pm7+8Qdzgj2GpeVN3z1OUOuPKPaoPBHsNS8qbvnqcodceUe1BLoQhB5m65/H9Aq34SNlrQ9sfkarIM1z+P6BVvwkbLWh7Y/I1BZCn1jOQ3sC2LXT6xnIb2BbUAhCygUuHvW0HHP2RpRJu4e9bQcc/ZGlEgE98B+xb+dy/KxIhPfAfsW/ncvysQMJCFlAIQhBlCFF1WaWjic6OatpY5GHFex88TXMO4Wk3goJVC5ybN3ZzMpr6Y3bx4kPQ29QNqYXqCMHQ+f1TxkAZG6JvvdJdk4gUHezStY10kjgxjAXPc4gNa0ZSSdoKs+bzNALQtCarZfnIuhp78hMLL7nXbWMS53+pevNjm+qrS/hPIgpL79DxE3P3DI/VfxZB6lyiARcTkaC5xyNaMpc46gHrKEw8D+ZM1VSLRnb/AO1pH3xXjJNUjKLt0MyEnduG0UDkzNWboSipaPbggZG47rwPxHpvUkhYQCSuHrzuj5u/vE6klcPPndHzd/eIO5wR7DUvKm756nKHXHlHtUHgj2GpeVN3z1OUOuPKPagl0IQg87Nc/j+gVbsJGy1oe2PyNVkWa5/H9Aq3YSdlrQ9sfkagsjT6xnIb2BbFrp9YzkN7AtiDKELKBSYfNbQcc/ZGlEm7h81tBxz9kaUSAT3wHbFv53L8rEiE98B2xb+dy/KxAwllCEAsoQgFWTCFsvX84d2BWcVY8IWy9fzh3YEHPoQhAIAQgG4gg3EZQRkIO6g7/MTgwnrC2orw+lo7w7FIxaicbjWnKxp3xy7g209KKkZBGyCBjY4YmhkbGi5rWjaCQOZfCbWUZaydxrKYZCyZxz1o/om1fcbxxJ3Zm80UFoQaJo34zQcWRhySQvuvxXt2j+h2kEssIQgElcPPndHzd/eJ0pLYefO6Pm7+8Qdxgj2GpeVN3z1O0OuPKPaoLBHsNS8qbvnqdodceUe1BLoQhB52a5/H9Aq3YSNlrQ9sfkarIs1z+V9Aq3YSNlrQ9sfkagsjT6xnIb2BbVrp9YzkN7AtiAWUIQKXD5raDjn7I0oU3sPmtoOOfsjShQCfGA7Yt/O5flYkOnxgO2LfzuX5WIGEsrCygFlYWUAldmjwSuq6uorW1oj0RIZMQwF2JeALsbHF+omghAlpcCk41ldA7lRSM/UOKhbRwUWjEC5jIKkDUEEv4yOTI1vaVYJCCpldRSQPMNTFJDKNVkjXMdxgHVHrWhWptyxIK2I09bE2WM6l+RzDvmPGVp9YVfc3uY59lzht5kpJidDTEZTdlMb7tR4HSMo2wA5hS+ZXNDLZ1U2rp7zqNnjvubPFflYfXuHaPvUQhBa6zLQZUwRVVO7GhmYJIzt3HaI2iNQj1L1JU4CrZLo6mzXn/okVEF+8eSJGj1Bwaf8AWU1UAkth587o+bv7xOlJbDz53R83f3iDuMEmw9Lypu+ep2h1x5R7VBYJNh6XlTd89TtDrjyj2oJdCEIPPHrn8r6BVuwk7LWh7Y/I1WSj1z+V9Aq24SdlrQ9sfkagslT6xnIb2BbVrp9YzkN7AtiAQhZQKTD7raDjn7I0oU3sPutoOOfsjShQCfGA7Yt/O5flYkOnxgN2LfzuX5WIGGhCygEIXy5wGUkAbpyBBlCFhAIQsIBc3hFskVdl1URF744zUQnbbJEMYXcYBbxOK6ReW1CNDzl2tzmTG4sQ3oKngrK+ItaOIL7Qdlghqs7tiAfzo5oD672Y/bGFYVVswa7MUF3853dPvVk0GEl8PHndHzd/eJ0JL4ePO6Pm7+8Qdvgk2HpeVN3z1PUOuPKPaoHBJsPS8qbvnqeodceUe1BLoQhBoj1X8r6BVtwk7LWh7Y/I1WSj1X8r6BVtwk7LWh7Y/I1BZOn1jOQ3sC2LXTaxnIb2BbEAsoWbkCjw+62g45+yNKFN/D7raDjn7I0oEAnxgN2LfzuX5WJDp84Ddi387l+ViBhoQuZwjaKFmzvsyR0c8YEjsQfxHQj/AKgYdUOuvIIy5LhqoNWbHN5TWaCyR2fVV17aaMjHy6hedRjePLuApHZq82NVaT76mTEhacaKCIlscZBvDt1zhvj7rlz5deS4kuLjjOcSSXE6pJOqfWhBYzBtmuFpUgErho2nAZUt1C/aEoG4673G8LrlVGxrVlo52VdI8xzR6h2nNOqxw/M07Y9Q2wCnrmRwmUta1sdS5tHV6hZIbopHbschye43Hj1UHcIQ03i8ZQdQjKChBhchhTtwUlmTAG6aqBpYRt3vH43e5mMeO7dUhmnzZUlnsJqZQ6a78FPEQ+Z53MX8o9ZuCQGa7NNLaVSamf8AC1oLIIgb2wx36g3Scl527vUAghFlCEHZYIKXPLYgP8mOac+q5mJ2yBWESqwF2MWx1NpPGSYimgv3jCTI4eouLR/oKaqASXw8ed0fN394nOkvh486o+bv7xB3GCTYel5U3fPU9Q648o9qgcEuw9Lypu+ep6h1x5R7UEuhCEGiLVfyvoFW3CTstaHtj8jVZKLVfyvoFW3CTstaHtj8jUFlKfWM5DewLYtdPrGchvYFsQZVUv8A1mp4XV/3M/iVrQqioN1TWyy3Z/NNLi34ueySSYt+rdjE3LShCAXop7QmjGJDPPE2+/Fjmljbfu3NIF686EHVZhLVndalCx9TUvY6oaHNfPM5rhlyFpdcVZFVjwf7LUHOWfVWcQIPCnmINDM6upWk0E7r3AZRSyuOVp3GE6h2ibty/gFbaogbIx0UrWvje0sexwDmuadUEHVCSubjBXJAXVNkh09PrnU+umh5H8xvq1w/qQLNYKyRcSDkLSWuByFpGqCNooQeqjtOeG4U9RUQgagimljb0NIC9FRmhq5BiyVtW5u4aia48YxsqjUIMbp2zlJ2yVlCEApTM1YUtfUso6cZXm+R917YYhrnu4tobZuC25mMzFRaMmd0jL2A3SzuvEMO7jO2z/SMvan/AJj8ykNmQZzBe+V9zqiZwGPK4fK0bTdr1kkoJSy7PZTQRUtO3FhhYI4xqm4bZO2Tqk7pXpWVhAJL4ePOqPm7+8ToSXw8edUfN394g7fBLsPS8qbvnqfodceUe1QGCXYel5U3fPU/Q648o9qCXQhCDTFqv5X0CrZhJ2WtD23+xqsnFqv5X0CrZhJ2WtD23+xqCylPrGchvYFsWun1jOQ3sC2oBJvSRk9JR/2jv+ZORZQJrSRk9JR/2jv+ZZ0kZPSUf9o7/mTkWUCa0kZPSUf9o7/mWNJGT0lH/aO/5k5lhArMzmCR9JWU9a6vZIKeUSlgpnML7trGz03dCaaFhAIQou0rRdG8MYBqAkm/LfuIPHmjzG0df+KrgGe3XCaP+HMP9Y13Ebwl3auBd4JdQ1jHN/LHUMLXDjlZeD1QnBFJjNa667GaHXbl4X0gr3UYLLSZqQxSeuOZhH7sVaY8GdpnJoXF9bpoAP0crFLCBFUOB+uef48lLA3dxnzO6rWgfuXY2FgipISH1j5Kx41WkZzDfyGkk8RcUxFhBqpqdkTGxQsbHEwXMYxoa1o3ABkC2oWEAhCwgEmMO/nVHzd/eJzpMYd/OqPm7+8Qdvgl2HpeVN3z1P0OuPKPaoDBLsPS8qbvnqfodceUe1BLoQhBpi1X8r6BVswk7LWh7b/Y1WTabnuG7lHu1fokjhpzNvhqzabGl1LVYolcBeIpw0NuduBwAuO7eNxA8KbWM5DewLYkLYmFqrp4GU8kUNRnTQxkjy9khYMgDrsjiBt5PXur36dNRwOn+JKgdiEk9Oqo4HT9eRGnVUcDp+vIgdqEktOqo4HT9eRGnVUcDp+vIgdiEk9Oqo4HT/EkRp01HA6f4kqB1oSU06ajgdP8SVGnTUcDp+vKgdS1ywtddjta67UvANyTOnTUcDp/iSrGnRUcDp+vKgdSEldOio4HT9eVGnRUcDp+vKgdSwktp0VHA6fryo06KjgdP15UDpWEl9Oeo4HT9eVGnPUcDp+vKgdCwkxpz1HA6fryrGnPUcDp+vKgdCwkxpz1HA6fryo05qjgdP15UDmSZw7+dUfN394jTmqOB0/XlXG2valVa9a1zm57Uy4sMEMTSGsaDka0ZSGgkkuJ2ySbtQHTgl2HpeVN3z1P0OuPKPatOZyzBQUMFJfjaHiue4aj5De55HG4lb7MbqE+9BLIX1chBpqGfmGqMoWoyMkaYpQ0hwxXMeAWvB2suQj1L1kLzT0odtIOZqMGlmvcXGjDSdqOSWNvua11wWvSuszgrvjT+JTzqIjUJA9RIXxoR2+d0lBCaV1mcFd8afxLOldZnBnfGn8SmtCO3zuko0I7fO6SghNK6zOCu+NP4kaV1mcFd8afxKb0I7fO6SjQjt87pKCE0rrM4K740/iRpXWZwV3xp/EpvQjt87pKNCO3zukoIPSvszgrvjT+JGlfZnBXfGn8SnNCO3zuko0I7fO6Sgg9K+zOCu+NP4kaWFmcFd8afxKb0I7dd0lGhHbrukoIPSwszgrvjT+JGlhZnBXfGn8SnNBu3XdJRoN267pKCC0sLN4K740/iRpYWbwV3xp/Ep3Qbt13SUaDduu6SggtLCzeCu+NP4ljSxs3grvjT+JT2g3bruko0Gd13SUEDpY2bwV3xp/EjSxs3grvjT+JT2gzuu6SjQZ3XdJQQGllZvBXfGn8SNLKzeCu+NP4lP6DO67pKNBndd0lBAaWVm8Fd8afxKZsmwaSgadCwRQY2Rz9V7xuF7r3HivW7QZ3XdJWWWflvIQap5jKQ1oIjBvy6rj9lJ0UNwRBSBu0vUAgyhCEAhCEGCvlCEAhCEAhCEAhCEAhCEAhCEAhCEAhCEAhCEAhCEAhCEAvoIQgyhCEAhCEH//Z"/>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05401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plymouth.k12.wi.us/parkview/elem%20libraries/Page%20Images/searchfriendly.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304800"/>
            <a:ext cx="4723441" cy="2197610"/>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4" descr="data:image/jpeg;base64,/9j/4AAQSkZJRgABAQAAAQABAAD/2wCEAAkGBxMSDxQUEhIRFBQUFBQUFBQUFhgVFA8UFBQWFhQUFBQYHyggGBolHBQUITEhJSkrLi4uFx8zODMsOCgtLiwBCgoKDg0OFw8PGiwcHBwsLCwsLCwsLCwsLCwsLCwsLCwsLSwsLCwsLCwsLCwsLCwsLCwsLCwsLC0sLCwtLCwsLP/AABEIAQAAxQMBIgACEQEDEQH/xAAbAAADAQEBAQEAAAAAAAAAAAAAAQIDBQQGB//EAEgQAAECAgcECAMFBgQEBwAAAAEAAgMRBBITUVKR0SFhkqEFIjEyQWKi4RQjQhVTcoHSVGNxlMHTJDSx8AdDk7MGM0SCwsPj/8QAFwEBAQEBAAAAAAAAAAAAAAAAAAECA//EABsRAQACAwEBAAAAAAAAAAAAAAABQQIRITED/9oADAMBAAIRAxEAPwD9jpfSMNjqlY19mxrXOqz7K1UGrPbKcprwx+kYlo1rGFzZgPJrtLQTKberVdLtO0Lm9KPf8YA2VT4hlat22ohAzaB9NWoNp7ezeU2DS3UyC5lJgMgCdrBq/Mjdsg2c5bR2gjkrj1l9AIhvKdobyoCaKmPGcAJE95gze0HkStLQ3lYUruj8cP8A7jVqqtKtDeUWhvUoVZVaG8otDeVKE0LtDeUrQ3lShQVaG8otDeVKEFWhvKLQ3lQhBdob0WpvUpop2pvKLU3lSUIijFN6Vqb1LkFFVam9Fqb1CER6qO8mc0KaJ2FCkq+X6bb/AI5hcS012BuwNa6GGmZrjaXBznbCdg7AJknm9KOoH2xRbR0Y0uTrCTiYYNU1q0uzZ4HZ2b10+mQG01plWnEhkuDTWYQ2Qh1+xwlMyB2Vjs601FN6RpQp0FkOhtdR3TtaQ4gPhbD3WzmZ7PDxTGOJb6QLwUnpqjw4wgvjQ2xXSqwy4BxncF62xRv4Tovyn/xP/wAMo9K6VdSRHaIUSKxziQ+0hsaxrS1rasi7qkAzlIjskrqR+q0ruj8cP/uNWq88d4qjt70PwONu5a2g38J0V11qZ4tCi0Hm4XaItBv4ToqytCm0G/hOiLQb+E6IKQorjfkdE6435HRNCpJJB435HRFoN/CdFNCgiSmuN+R0RXG/I6JoWhRaDfkdEWg35HRTSqKFNoN+R0RaDfkdE0KKSRiDfkUrQXqoopKbVt4zStm4m5hND2UTsKFNCeCDIg/wM0LMq+X6af8A41tUAERIdZtYzeS3ZEszIAdjawPWqkHuhZdKwIpp1GiGmmCxpP8AhZMHxfgBMv2yJHYCvR0+XfFww50haMMPrANq7A/qgh1aczMzEpSIMwuL07GoP2tQ4ceE+JSya1HiCuYcIgkzcK4GwtHgZbFcPIR9qHnC7lqmXnC706oFby5HVPrXtyOq0Mo7zIdV3eZhxt3rUvOE8tVlSK1UbR34fgfvG71rJ27I6qWtCucJ9OqKxwnlqnJ14yOqJOvbkdVUKscLvTqiscJ5ap9a9uR1RJ17cjqgVY4Ty1TrHCeWqJOvbkdUpOvbkdUDrHCcwiscJzGqJOvbkdUSde3hOqArHCeWqKxwnlqiTr25HVEnXtyOqArnCeWqK5wnlqiTrxkdUdby80BWOF3LVKucLvTqn1vLzR1t3NQIvOF3LVFc4XenVBJuGfsgk3DP2QFc4XctUq+53JOZuGfsiZuGfsg9NEdOew/mhFEnIzAzmhZkfL9LgfGNq1iDGh1jUHVe1oAaHkisJSMpGRJ2jsSp8XpEU6A2DChGhkfPiuLa7Np2NbMHaKvgUumSPjWbGsNqztrAxuqPmdoaZbGzEyJSmOxePpagNPSlGiO6UMGTZChB0viu9+8ExtH0k7O3slcPC31oYcR5aIqHEeWigBuL1HVPq4vUdVRNIaao6x78O77xu5a1TiPLRYR6tUbfqZ9XnbvWsm3+r3S1pVU4jy0SqnEfTolJt/q90pNvHF7qoqocTsm6IqHE7JuimTbxxe6Orf6vdBVQ4nZN0TqHE706KOpiHF7p9TEOL3VFVTiPLRFQ4jy0U9TF6jqiTcXqOqC6hxH06JVDid6dEpNxeo6p1W3niOqAqHE706IqHE706IqC88R1RZi93E7VQBYcTvToiocRyboizF7uJ2qLIXu4naoEWnEchogtOLkE7P8AFxHVBh/izKgUjfyRI3jL3RU3uzKdTec0Hoog2GaaVFEge1NZkfL9OOlTIYe6YMRhYBElVbKRrQtnjM19vbLZ48zpmk0FvSlFbEokWLSDKzjsY4sgEl3fMxdOcjyXT6VIFLaWCIRbstO5UtAz6Z9etVq9vV/OamlxukvjoNlDgihS+dXItp9aZZI/h2S/PbsYeDvB7bjwnRO0bv4Toi0OB3p1RaHC706rYzjxGyGw95n0uxt3LS1FzuF2iikPMh1Xd5mHG3etK5wO9OqLRWguPC7RFoLjwu0TrnA706ornA706ogtBceF2iLQXHhdogPOF3p1RXOF3p1VBajzcLtEWo83C7ROucLvTqiucLvTqgVqLncDtECK253A7ROucLvTqgRDhd6dUCtG3Hgdoiu248LtFVocLvTqiucLvTqgisy70nRE2Xek6K65wu9OqK5wu5aqCPl3Dh9lPy7m5ey2r+V3LVTX8ruWqozNn5OSfy/JyVGLudknabnZFQZzh/u+SJw/JyV2oudwlFqPNwnRB6KHVkZS/KSE6K6YPbkR/qhYkfMdLVjTWGo1pD2ta6zM4jZE7Y4MpT+iUxKe0LnUyiQ/tmC9/SDmxxD6tCESTYwqxBMt7CJFxlKfV7buh0s3/GwwYjXExA4ND3V4Tapl8na2Xb19h2gbe1cylUqijpuDCNDivpBhlzKUGAshNk+ZIPZ2SrS8ZJh4PspuubmdETdc3iOiKhxHIIqnEchotDOkF1UbB3ofj527lp1rm5lZUhpqjrHvQ/AfeNWtU4jkEhaHWubmdETdc3M6IqnEchoiqcRyGiqCbrm5nRE3XNzOiKpxHIaILTiOQ0VDm65uZ0QC65uZ0RVOI5BFU4uQQE3XNzOic3XNzOiQacXIIqnFyCBguubmdE5uubmdEg04uQRI4uSgc3XDiOiJuubxHREjeMvdEnXjL3QFZ1zeI6JEuwt4vZOTrxl7pSde3hOqCS52EcXsmXOwji9kEOvbwnVEnXt4TqgVd2Hn7JVnYeYVSde3I6pSde3L3QeminYdkkIos5GcvyQsSPlukHMNNY1leYjAvbXbVrGG7aGTrsMvEANO3tTjQ+kftGHUsfgKvzJuda1qru6Z9s6nhKXiq6UfENLhB7QGCL1DIGYs3mZdXn/7ag/iVyqV0fQz01CiGnFsdsOTaJWAbFbUftLfHYSZduyaYeD7KyF7uI6pWQvdxHVR8vyckTh+Tkt9CpELYO93mfU7G3etrL8XE7VeakCHVHc70O7G1a9S5uSnVpdkPNxO1RZi93E7VRNnlyCJw/JyV6jSzF7uI6osvxcTtVE4fk5I+X5OSouy/FxO1RY/i4naqPl+TkiUPyckF2P4uJ2qYhfi4jqspQ/3fJAEL936UGtlvdmdU7Le7MrKrD/d+lMNh/u/Sg1st7s0We92azlD/d8kSh+TkoNLPzO5aKbM4nctFNWH5OSQDL25qizDOJ3p0Sszid6dEqrbxmnVbf6jqoFUOJ3p0RUOI5DRFQXniOqKgvPEdUHpoo2HaTl/RCKK2QPbmShYkfLU8SpzPnNifNmYcyXwpw4ktleqG9n0A7yvDFptH+2oUM9HRDHsiW0yp1YYqPJbW7Bsm2c/qkvdTIkP46G1jXteIrnEF1VkT5cSs5sIu2mZHXq/ntTinpL7RZVFG+Aq9cEm1rVXSqmXbWq7pKYeK74ieV3LVFp5XctUg52FvF7L8wpn/FtzOknUcUMmBDjmjvilxr1hEsy8CUgJ9jTtI8R2LY/S6TE6o2O78O7G3etbTc7JZUkukNg78P6v3jdy1m64cR0Qo7Tc7lqlaeV3LVE3XDP2RN1wz9lUFp5XctUxE8rsvdE3YRn7JVnXDP2QO03OyRa7ncJRWdcM/ZFZ2EZ+yBWu53CUxF3O4Sis7CM/ZFY4eaAtRc7hKoRR5uE6Ka5w8wnXOE5jVA7Qb+E6ItRv4XaJ1zhd6dUVzhd6dUEmKN/C7RK0G/hdonaHC706otDhdy1QIxBv4Togvb/tp0QYhwu9OqZiHC706oIrt/2Doglm7JVaeV3LVFp5XctVRvQyJGUvyQnRHTnsI/ihc5HzXSBjGmQg6zay1NmWzLpiDE78yO0VtgH5rmvoED7ZZF+PcKS1lX4SsAyIDDdtMOc3ADrduwgFe+nQ2/Gs+c9xMQ1odYOEH5T5FrAOrtA2m9c98ej/AGyxnwUe3szKmWYqNaWE1S+XVn1hPfvT5rL61ofe3hP6lyI//hajvpApDobLUGtWAcA47Nrm1pOOwdty64hHE7loqszidy0WhlSA6Q2t77PpONu9ayde3hOqypEMyHWd3mXYxuWtmcTuWiE+CTr28J/UlJ17eE/qTqHE7lonUOJ3LRVC617eE6o617eE6p1Did6dEqhxOybogJOvbkdU+te3I6pVDid6dE6hxH06ICTr25HVEnXtyOqKhxHloiqcR5aIHJ3lyOqOt5cjqgNOI8tEBhxHlogfW8vNHW8vNAacRyGidU4jkEEzdc3M6Im65uZ0TqHEcglUOLkEAS65vEdEEuwt4joiq7FyQWuvGXuoFWdhbxHRE3XN4joiTrxl7ok69vCdVR6KITIzA/Iz/ohFEBkZyP8AAS/qhYkfLU1zPj2AQHNeHmcV0Oq2KLKJsEUdvhsNymrTPtETNG+Bs9onKKIkthGyZ23mUivVTmxvjIdYw7KuS2qHWjTZRO9OYIO3skuQIdG+2g4U6P8AECCT8J1rJ7asi4zbIkTBkDMSBvmwWX1Qs725p/LvZmFQijfwu0TEUb+F2i2jz0gQ5Dud5niMYWny728XulSIgkO3vM+k4xuWtqN/CdFOrSOpe3i90+peOJXaDfwnRFcb8joqiepeM05NvGfunXFx4Toiu270nRAurf6vdEhf6jqisP8AYOidYf7BQMAXniOqA0XniOqU27skTbuyUFVN5zOqdT+PEVHVuGSJs8uSosM3nMp2e92ZWYLPLyRNnk5INLPe7MpWf4syorMvZyR1PLyQVZb3ZlBh73ZlQanl5Jmp5eSgdnvdmipvOanqeXkg1fLyVHrogkDtJ/ihTRJSMpdvghYkfMU90D7Qb84viAkuo4i16os3SfYk9TbV60h2ryOpkH7Xa37OiW1mZUyzFVgqnqGJ2CYmO3x3rq9IRn/FQ2tgkScZRHuYGO+W+YAa4vnIntaOxect6Q+PBrUf4KzkWy+YIkthbsn23nxOzYmCy7YiHC7lqnaHAcxqpFfy5HVPr+XmtIypMQ1R1Hd5mHG3etbQ4HenVY0utVG1vfh+B+8bvW3X8vNRqlCIcLuWqK5wu5apCv5eafW8vNVkWhwu5aornC7lqjreXmjrXNzKArnC7lqnXOF3LVKbrm5nRFZ1zeI6IornC7lqnX3HlqlN2FvF7IrOubxeyIqvuPJFfcUTdcMzolM3DP2RVV9xRX3HJIE3DP2TrG4Z+yILTcckrTcciis64cXsis64Z+yBGJuORTri45FSXOwjP2TrHDzRRaC45FIxBceE6J1jh5pVjh5qj00R0we3t8QR/qhFEOwzEtqFiRwukYUT4mGbSTKxkAwAt+W87XEmfZLsHauLDo9G+16wp0X4my/y8+o5lXa6RbJx7PHZV3FdHpNkH4xhquL65rSEQ/8ALdKRlIbap2XLxsjwz0nZ/BvDxDn8XOYAwF3aJ9bsJ8L0wSX0ghnG7Juidmcbsm6KWwhe7jdqmIYxO43arYilwzVHXd34fg37xu5a2ZxuybosaVDFUbXd+H9bvvG71rZC93G7VS1pVmcbsm6J1Djdk3RTYi93G7VOxF7+N2qqHUOI5DROqcXIJWAvfxO1RYi93E7VQOqcXIIqnFyRZb3cR1RZb3cRQEjeMkSdeMvdFnvdmUWe92ZQOTr25HVEnXjI6os97s0VN7uWiKcnXjI6oIdeMjqiobzy0RU3u5aIEQ69vCf1Ik69vCf1IqHE7lolZnE706IhEPvbwn9SqTr28J1UmGcTvTonZnG706ICTr25HVHWvbkdUrM4nenRFmcbsm6Ir1UQGRnLt8EJUNpAMyTt8Zf0AQsyPn+lIkT4qGLOHUrGq8vJJNk+c4dTZsrePgL9nmZR6T8a5zokM0Wrsh2QrB8u0ODZgdmwk+O6V9KMlTGuNJiEFxnCnBAhCzftb1a+0yG131LwQW0T7Uc5rovxVnth7WtqEOE57A76u0nu+VMEl9G0Q8I4DorBZcOE6IbEOF3p1VCIcLvTqtjGlFlUdX62fQcbdy0FnhHAdFNLiGqOq7vw8P3jd61EQ4HenVRqiFncOH2TlDwt4fZO0OF3LVVaHC7lqjLOrDwt4fZOrDubkFVocLuWqdocLuWqKmrDuZkESh3M5K7Tyu5aotPK5BEofk5IlD8nJXX8rskWm52SCJQ/JyR1PJmFdpudki0FzsignqXtzCfUvbmqtPxZHRFoLjwnRBHUvbml1L25qzEFzuE6ItB5uF2iDM1MQ4vdOTLxxHVUYguPC7RFcXHhOiCZMv8AV7pVWX+o6q64uPCdFJe270nRB66CBIyM9t5P+qSdClIyvukhZkfMdJvHxzatGcXg/wDmljA2KDDf1REnMkdsiPpWbKRE+OLPg2BtUE0kH6qrpDuAkSEpz+qUu1b9KQqQaWz5sJsMvNnKG60YRCiVq7i+q4ETlsEpjtWbaPH+MJ+LBhVWix6lbuum4yb2zLd0h2bSmBLsNL7m5nRUC65uZ0WbYbsbsm6KhDdjdk3RaRFKLqo7vfh+J+8atg51zczovPSYZqjru78Pwb943ct6hxuybopbVKBdc3M6Jzdc3M6KahxHJuidQ4jkNFUObrm8R0TDnXN4vZTUOI5DROq7FyCCqzrm8R0TrOubxHRSA7EMk5OxDJA6zsLeI6IrOwt4j+lKTsQ4fdEnYm8J/UgKzsLeI/pTrOwji9kpOvbwn9SJOvbwnVA6zsPP2RWOHmjrXt4TqiTr28J/UgKxw80Vjh5hKTr28J/UiTr28J/UgC84TmE65wnMKSHXt4TqiTr28J1QFc4TmNUq5wu9OqDWvbkdUiXeXmg9tDMwdhG3d/RCKFOqZy7fBCzI+P6WfRftEB0Q2tYWjTEiNDW2L6gbtAE+rMNv29qwBoX2hsrtjlrdu0MIqRara47Nhimrv/gun0pSIopkMGEKlc1HBwNoTBfOsO1sutskezt2yXn+LjCl1TAaYMh80NdWaar5gjbMTDB2fUeyW1gkurDDMZ/6jtV+Y9OdH9IN6dtYcZ7oT+4BFNVjBDAsyyfZXE5jYe2fav05kVtx4HaK7Vtx4HaLfRnSQyrsee/D+sn/AJjd62kzF6zqsqREbVGw96H9LvvG7lratuPA7RS2qOTMXrOqcm4jxnVK0bceB2iLRtx4HaK9ZOTcR4zqmGtxHjOqm1bceB2iK7bjwO0U6rQMF7uI6p2QvdxO1WM2YfQdFXy8PoOivTbWyF7uJ2qLLe7iOqy+Xh9B0R8vCOA6JobWW92ZSst7syspQ7mZJ/LuZkFBrZ+Z3+/yTszidy0WUofkyCr5fk5IKszidy0QYRxO5aKDZ+TkpNn5OSCzDOJ3p0Tszidy0WLjDvZmEEw8TOIaoNCw4nenRKocTsm6LOtDxN4vdKcPEOP3VHSoI6pmZ7d39EKej5VTIz23zQsSPlelA0U5pbSYhNp121gWwfluk1ocC1p23T638Fh/68ltId3WToxiEhwlGk4Nd2TMzMdtkLjP6rpDotr3tiVW12mc5DrbCJOMpy2r5F1D6TdGtHULo+s3un4mLMSDh90Z7HO8PEqYc9SX0LXuw8wrD3Yea4s+lf2Sg/zUT+wi06W/YqF/Nv8A7K1uB1473VR1fqZ4+dq1D3YRxey4L3dLEf5OhdrT/m3+BB+53KjF6W8KFQv5t/8AZTcNU7td2EcXsnXdhHF7LgCL0v8AsVB/mn/2kW3S/wCxUH+af/aTcI79d2HmnaOw8wuAI3S/7DQf5t/9pUI/Sv7BQ/5x39lNwO3anAcxqrEU4HenVcRtI6U8ej6N/PH+wtW0rpHx6PgflTf/AMFR17U4HenVFocDvTquY2lU/wAaBDH8KWD/APUtG0imeNBypEM//EKDoWhwu5aotDhdy1XiFJpP7E/8o0I/6kKhSaR40KL/ANSB+tB7LQ4XctU7Tyu5aryClRv2OPx0f+6n8VG/Y6Rx0f8AvIPSYnldy1SMXyu5arD4mL+yUjio/wDdVWkT9njcUH+4m4Fui+V2SRi+V2SK0T7mIPzh/wBHqw15+hw/NuqbgZmKLncJStRc7hdotrN2E8tUhCdhdy1TcD09HOBaZT7fEEf6oVUBhDesJE7ZbJjZ2GWyf8EKSP/Z"/>
          <p:cNvSpPr>
            <a:spLocks noChangeAspect="1" noChangeArrowheads="1"/>
          </p:cNvSpPr>
          <p:nvPr/>
        </p:nvSpPr>
        <p:spPr bwMode="auto">
          <a:xfrm>
            <a:off x="0"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6" name="AutoShape 12"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172720" y="873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7" name="AutoShape 14"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345440" y="17637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grpSp>
        <p:nvGrpSpPr>
          <p:cNvPr id="23" name="Group 22"/>
          <p:cNvGrpSpPr/>
          <p:nvPr/>
        </p:nvGrpSpPr>
        <p:grpSpPr>
          <a:xfrm>
            <a:off x="-16485" y="1436042"/>
            <a:ext cx="7789672" cy="5288780"/>
            <a:chOff x="0" y="990600"/>
            <a:chExt cx="6873240" cy="4807982"/>
          </a:xfrm>
        </p:grpSpPr>
        <p:grpSp>
          <p:nvGrpSpPr>
            <p:cNvPr id="11" name="Group 10"/>
            <p:cNvGrpSpPr/>
            <p:nvPr/>
          </p:nvGrpSpPr>
          <p:grpSpPr>
            <a:xfrm>
              <a:off x="0" y="990600"/>
              <a:ext cx="6873240" cy="1645920"/>
              <a:chOff x="0" y="990600"/>
              <a:chExt cx="6873240" cy="1645920"/>
            </a:xfrm>
          </p:grpSpPr>
          <p:grpSp>
            <p:nvGrpSpPr>
              <p:cNvPr id="8" name="Group 7"/>
              <p:cNvGrpSpPr/>
              <p:nvPr/>
            </p:nvGrpSpPr>
            <p:grpSpPr>
              <a:xfrm>
                <a:off x="0" y="990600"/>
                <a:ext cx="6858000" cy="1645920"/>
                <a:chOff x="0" y="990600"/>
                <a:chExt cx="6858000" cy="1645920"/>
              </a:xfrm>
            </p:grpSpPr>
            <p:sp>
              <p:nvSpPr>
                <p:cNvPr id="2" name="Rectangle 1"/>
                <p:cNvSpPr/>
                <p:nvPr/>
              </p:nvSpPr>
              <p:spPr>
                <a:xfrm>
                  <a:off x="0" y="990600"/>
                  <a:ext cx="6858000" cy="76200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Rectangle 3"/>
                <p:cNvSpPr/>
                <p:nvPr/>
              </p:nvSpPr>
              <p:spPr>
                <a:xfrm>
                  <a:off x="0" y="1143000"/>
                  <a:ext cx="6858000" cy="762000"/>
                </a:xfrm>
                <a:prstGeom prst="rect">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0" y="1447800"/>
                  <a:ext cx="6858000" cy="762000"/>
                </a:xfrm>
                <a:prstGeom prst="rect">
                  <a:avLst/>
                </a:prstGeom>
                <a:blipFill>
                  <a:blip r:embed="rId5"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0" y="1676400"/>
                  <a:ext cx="6858000" cy="762000"/>
                </a:xfrm>
                <a:prstGeom prst="rect">
                  <a:avLst/>
                </a:prstGeom>
                <a:blipFill>
                  <a:blip r:embed="rId6"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Rectangle 2"/>
                <p:cNvSpPr/>
                <p:nvPr/>
              </p:nvSpPr>
              <p:spPr>
                <a:xfrm>
                  <a:off x="0" y="1874520"/>
                  <a:ext cx="6858000" cy="762000"/>
                </a:xfrm>
                <a:prstGeom prst="rect">
                  <a:avLst/>
                </a:prstGeom>
                <a:blipFill>
                  <a:blip r:embed="rId7"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Rectangle 6"/>
                <p:cNvSpPr/>
                <p:nvPr/>
              </p:nvSpPr>
              <p:spPr>
                <a:xfrm>
                  <a:off x="0" y="2133600"/>
                  <a:ext cx="6858000" cy="502920"/>
                </a:xfrm>
                <a:prstGeom prst="rect">
                  <a:avLst/>
                </a:prstGeom>
                <a:blipFill>
                  <a:blip r:embed="rId8"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0" name="Rectangle 9"/>
              <p:cNvSpPr/>
              <p:nvPr/>
            </p:nvSpPr>
            <p:spPr>
              <a:xfrm>
                <a:off x="15240" y="990600"/>
                <a:ext cx="6858000"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en-US" sz="5300" b="1" cap="all" dirty="0">
                  <a:ln w="0"/>
                  <a:solidFill>
                    <a:schemeClr val="bg1"/>
                  </a:solidFill>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endParaRPr>
              </a:p>
            </p:txBody>
          </p:sp>
        </p:grpSp>
        <p:sp>
          <p:nvSpPr>
            <p:cNvPr id="22" name="TextBox 21"/>
            <p:cNvSpPr txBox="1"/>
            <p:nvPr/>
          </p:nvSpPr>
          <p:spPr>
            <a:xfrm>
              <a:off x="14546" y="2385060"/>
              <a:ext cx="6843454" cy="3413522"/>
            </a:xfrm>
            <a:prstGeom prst="rect">
              <a:avLst/>
            </a:prstGeom>
            <a:noFill/>
          </p:spPr>
          <p:txBody>
            <a:bodyPr wrap="square" rtlCol="0">
              <a:spAutoFit/>
            </a:bodyPr>
            <a:lstStyle/>
            <a:p>
              <a:pPr algn="ctr"/>
              <a:endParaRPr lang="es-ES" sz="5300" b="1" dirty="0" smtClean="0">
                <a:effectLst>
                  <a:outerShdw blurRad="38100" dist="38100" dir="2700000" algn="tl">
                    <a:srgbClr val="000000">
                      <a:alpha val="43137"/>
                    </a:srgbClr>
                  </a:outerShdw>
                </a:effectLst>
              </a:endParaRPr>
            </a:p>
            <a:p>
              <a:pPr algn="ctr"/>
              <a:r>
                <a:rPr lang="es-ES" sz="5000" b="1" dirty="0" smtClean="0">
                  <a:effectLst>
                    <a:outerShdw blurRad="38100" dist="38100" dir="2700000" algn="tl">
                      <a:srgbClr val="000000">
                        <a:alpha val="43137"/>
                      </a:srgbClr>
                    </a:outerShdw>
                  </a:effectLst>
                </a:rPr>
                <a:t>Evaluación de mitad de año </a:t>
              </a:r>
            </a:p>
            <a:p>
              <a:pPr algn="ctr"/>
              <a:r>
                <a:rPr lang="es-ES" sz="5000" b="1" dirty="0" smtClean="0">
                  <a:effectLst>
                    <a:outerShdw blurRad="38100" dist="38100" dir="2700000" algn="tl">
                      <a:srgbClr val="000000">
                        <a:alpha val="43137"/>
                      </a:srgbClr>
                    </a:outerShdw>
                  </a:effectLst>
                </a:rPr>
                <a:t>5</a:t>
              </a:r>
              <a:r>
                <a:rPr lang="es-ES" sz="5000" b="1" baseline="30000" dirty="0" smtClean="0">
                  <a:effectLst>
                    <a:outerShdw blurRad="38100" dist="38100" dir="2700000" algn="tl">
                      <a:srgbClr val="000000">
                        <a:alpha val="43137"/>
                      </a:srgbClr>
                    </a:outerShdw>
                  </a:effectLst>
                </a:rPr>
                <a:t>to</a:t>
              </a:r>
              <a:r>
                <a:rPr lang="es-ES" sz="5000" b="1" dirty="0" smtClean="0">
                  <a:effectLst>
                    <a:outerShdw blurRad="38100" dist="38100" dir="2700000" algn="tl">
                      <a:srgbClr val="000000">
                        <a:alpha val="43137"/>
                      </a:srgbClr>
                    </a:outerShdw>
                  </a:effectLst>
                </a:rPr>
                <a:t> grado </a:t>
              </a:r>
            </a:p>
            <a:p>
              <a:pPr algn="ctr"/>
              <a:endParaRPr lang="es-ES" sz="5300" b="1" dirty="0" smtClean="0">
                <a:effectLst>
                  <a:outerShdw blurRad="38100" dist="38100" dir="2700000" algn="tl">
                    <a:srgbClr val="000000">
                      <a:alpha val="43137"/>
                    </a:srgbClr>
                  </a:outerShdw>
                </a:effectLst>
              </a:endParaRPr>
            </a:p>
            <a:p>
              <a:pPr algn="ctr"/>
              <a:r>
                <a:rPr lang="es-ES" sz="3100" dirty="0" smtClean="0"/>
                <a:t>Nombre_____________________</a:t>
              </a:r>
              <a:endParaRPr lang="es-ES" sz="3100" dirty="0"/>
            </a:p>
          </p:txBody>
        </p:sp>
      </p:grpSp>
      <p:pic>
        <p:nvPicPr>
          <p:cNvPr id="1030" name="Picture 6" descr="http://blog.zemanta.com/blog/wp-content/uploads/2012/06/five.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8600" y="1828800"/>
            <a:ext cx="1171242" cy="1008101"/>
          </a:xfrm>
          <a:prstGeom prst="rect">
            <a:avLst/>
          </a:prstGeom>
          <a:noFill/>
          <a:extLst>
            <a:ext uri="{909E8E84-426E-40DD-AFC4-6F175D3DCCD1}">
              <a14:hiddenFill xmlns:a14="http://schemas.microsoft.com/office/drawing/2010/main">
                <a:solidFill>
                  <a:srgbClr val="FFFFFF"/>
                </a:solidFill>
              </a14:hiddenFill>
            </a:ext>
          </a:extLst>
        </p:spPr>
      </p:pic>
      <p:sp>
        <p:nvSpPr>
          <p:cNvPr id="18" name="Slide Number Placeholder 17"/>
          <p:cNvSpPr>
            <a:spLocks noGrp="1"/>
          </p:cNvSpPr>
          <p:nvPr>
            <p:ph type="sldNum" sz="quarter" idx="12"/>
          </p:nvPr>
        </p:nvSpPr>
        <p:spPr/>
        <p:txBody>
          <a:bodyPr/>
          <a:lstStyle/>
          <a:p>
            <a:fld id="{CF669FE8-2A6A-4FDA-B6E7-4A7C87AD6E1D}" type="slidenum">
              <a:rPr lang="en-US" smtClean="0"/>
              <a:pPr/>
              <a:t>17</a:t>
            </a:fld>
            <a:endParaRPr lang="en-US" dirty="0"/>
          </a:p>
        </p:txBody>
      </p:sp>
    </p:spTree>
    <p:extLst>
      <p:ext uri="{BB962C8B-B14F-4D97-AF65-F5344CB8AC3E}">
        <p14:creationId xmlns:p14="http://schemas.microsoft.com/office/powerpoint/2010/main" val="3669983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59080" y="177266"/>
            <a:ext cx="7772400" cy="60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spAutoFit/>
          </a:bodyPr>
          <a:lstStyle/>
          <a:p>
            <a:pPr fontAlgn="base">
              <a:spcBef>
                <a:spcPct val="0"/>
              </a:spcBef>
              <a:spcAft>
                <a:spcPct val="0"/>
              </a:spcAft>
            </a:pPr>
            <a:r>
              <a:rPr lang="es-ES" altLang="en-US" b="1" u="sng" dirty="0" smtClean="0">
                <a:solidFill>
                  <a:srgbClr val="000000"/>
                </a:solidFill>
                <a:latin typeface="Calibri" pitchFamily="34" charset="0"/>
                <a:ea typeface="Calibri" pitchFamily="34" charset="0"/>
                <a:cs typeface="Verdana" pitchFamily="34" charset="0"/>
              </a:rPr>
              <a:t>Una lección en valentía</a:t>
            </a:r>
            <a:r>
              <a:rPr lang="es-ES" altLang="en-US" b="1" u="sng" dirty="0" smtClean="0">
                <a:latin typeface="Calibri" pitchFamily="34" charset="0"/>
                <a:ea typeface="Calibri" pitchFamily="34" charset="0"/>
                <a:cs typeface="Verdana" pitchFamily="34" charset="0"/>
              </a:rPr>
              <a:t>:</a:t>
            </a:r>
            <a:endParaRPr lang="es-ES" altLang="en-US" sz="700" dirty="0" smtClean="0">
              <a:latin typeface="Arial" pitchFamily="34" charset="0"/>
              <a:cs typeface="Arial" pitchFamily="34" charset="0"/>
            </a:endParaRPr>
          </a:p>
          <a:p>
            <a:pPr eaLnBrk="0" fontAlgn="base" hangingPunct="0">
              <a:spcBef>
                <a:spcPct val="0"/>
              </a:spcBef>
              <a:spcAft>
                <a:spcPct val="0"/>
              </a:spcAft>
            </a:pPr>
            <a:r>
              <a:rPr lang="es-ES" altLang="en-US" sz="1300" dirty="0" smtClean="0">
                <a:solidFill>
                  <a:srgbClr val="000000"/>
                </a:solidFill>
                <a:latin typeface="Calibri" pitchFamily="34" charset="0"/>
                <a:ea typeface="Calibri" pitchFamily="34" charset="0"/>
                <a:cs typeface="Verdana" pitchFamily="34" charset="0"/>
              </a:rPr>
              <a:t>Mas de 50 años atrás, Rosa </a:t>
            </a:r>
            <a:r>
              <a:rPr lang="es-ES" altLang="en-US" sz="1300" dirty="0" err="1" smtClean="0">
                <a:solidFill>
                  <a:srgbClr val="000000"/>
                </a:solidFill>
                <a:latin typeface="Calibri" pitchFamily="34" charset="0"/>
                <a:ea typeface="Calibri" pitchFamily="34" charset="0"/>
                <a:cs typeface="Verdana" pitchFamily="34" charset="0"/>
              </a:rPr>
              <a:t>Parks</a:t>
            </a:r>
            <a:r>
              <a:rPr lang="es-ES" altLang="en-US" sz="1300" dirty="0" smtClean="0">
                <a:solidFill>
                  <a:srgbClr val="000000"/>
                </a:solidFill>
                <a:latin typeface="Calibri" pitchFamily="34" charset="0"/>
                <a:ea typeface="Calibri" pitchFamily="34" charset="0"/>
                <a:cs typeface="Verdana" pitchFamily="34" charset="0"/>
              </a:rPr>
              <a:t> cambi</a:t>
            </a:r>
            <a:r>
              <a:rPr lang="es-ES" altLang="en-US" sz="1300" dirty="0">
                <a:solidFill>
                  <a:srgbClr val="000000"/>
                </a:solidFill>
                <a:latin typeface="Calibri" pitchFamily="34" charset="0"/>
                <a:ea typeface="Calibri" pitchFamily="34" charset="0"/>
                <a:cs typeface="Verdana" pitchFamily="34" charset="0"/>
              </a:rPr>
              <a:t>ó</a:t>
            </a:r>
            <a:r>
              <a:rPr lang="es-ES" altLang="en-US" sz="1300" dirty="0" smtClean="0">
                <a:solidFill>
                  <a:srgbClr val="000000"/>
                </a:solidFill>
                <a:latin typeface="Calibri" pitchFamily="34" charset="0"/>
                <a:ea typeface="Calibri" pitchFamily="34" charset="0"/>
                <a:cs typeface="Verdana" pitchFamily="34" charset="0"/>
              </a:rPr>
              <a:t> el país para siempre. </a:t>
            </a:r>
            <a:endParaRPr lang="es-ES" altLang="en-US" sz="700" dirty="0">
              <a:latin typeface="Arial" pitchFamily="34" charset="0"/>
              <a:cs typeface="Arial" pitchFamily="34" charset="0"/>
            </a:endParaRPr>
          </a:p>
        </p:txBody>
      </p:sp>
      <p:pic>
        <p:nvPicPr>
          <p:cNvPr id="2049"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1262" y="1032623"/>
            <a:ext cx="2576407" cy="192786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52512" y="814559"/>
            <a:ext cx="7452148" cy="9336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spAutoFit/>
          </a:bodyPr>
          <a:lstStyle/>
          <a:p>
            <a:pPr fontAlgn="base">
              <a:spcBef>
                <a:spcPct val="0"/>
              </a:spcBef>
              <a:spcAft>
                <a:spcPct val="0"/>
              </a:spcAft>
            </a:pPr>
            <a:r>
              <a:rPr lang="es-ES" altLang="en-US" sz="1300" b="1" dirty="0" smtClean="0">
                <a:solidFill>
                  <a:srgbClr val="000000"/>
                </a:solidFill>
                <a:latin typeface="Calibri" pitchFamily="34" charset="0"/>
                <a:ea typeface="Calibri" pitchFamily="34" charset="0"/>
                <a:cs typeface="Verdana" pitchFamily="34" charset="0"/>
              </a:rPr>
              <a:t>Lista de personajes: </a:t>
            </a:r>
            <a:endParaRPr lang="es-ES" altLang="en-US" sz="1300" dirty="0" smtClean="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s-ES" altLang="en-US" sz="1300" b="1" dirty="0" smtClean="0">
                <a:solidFill>
                  <a:srgbClr val="000000"/>
                </a:solidFill>
                <a:latin typeface="Calibri" pitchFamily="34" charset="0"/>
                <a:ea typeface="Calibri" pitchFamily="34" charset="0"/>
                <a:cs typeface="Verdana" pitchFamily="34" charset="0"/>
              </a:rPr>
              <a:t>Narradores 1, 2, 3 </a:t>
            </a:r>
            <a:endParaRPr lang="es-ES" altLang="en-US" sz="1300" dirty="0" smtClean="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s-ES" altLang="en-US" sz="1300" b="1" dirty="0" smtClean="0">
                <a:solidFill>
                  <a:srgbClr val="000000"/>
                </a:solidFill>
                <a:latin typeface="Calibri" pitchFamily="34" charset="0"/>
                <a:ea typeface="Calibri" pitchFamily="34" charset="0"/>
                <a:cs typeface="Verdana" pitchFamily="34" charset="0"/>
              </a:rPr>
              <a:t>Conductor del autobús</a:t>
            </a:r>
            <a:r>
              <a:rPr lang="es-ES" altLang="en-US" sz="1300" dirty="0" smtClean="0">
                <a:latin typeface="Calibri" pitchFamily="34" charset="0"/>
                <a:ea typeface="Calibri" pitchFamily="34" charset="0"/>
                <a:cs typeface="Times New Roman" pitchFamily="18" charset="0"/>
              </a:rPr>
              <a:t> </a:t>
            </a:r>
            <a:endParaRPr lang="es-ES" altLang="en-US" sz="1300" dirty="0" smtClean="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s-ES" altLang="en-US" sz="1300" b="1" dirty="0" smtClean="0">
                <a:solidFill>
                  <a:srgbClr val="000000"/>
                </a:solidFill>
                <a:latin typeface="Calibri" pitchFamily="34" charset="0"/>
                <a:ea typeface="Calibri" pitchFamily="34" charset="0"/>
                <a:cs typeface="Verdana" pitchFamily="34" charset="0"/>
              </a:rPr>
              <a:t>Rosa </a:t>
            </a:r>
            <a:r>
              <a:rPr lang="es-ES" altLang="en-US" sz="1300" b="1" dirty="0" err="1" smtClean="0">
                <a:solidFill>
                  <a:srgbClr val="000000"/>
                </a:solidFill>
                <a:latin typeface="Calibri" pitchFamily="34" charset="0"/>
                <a:ea typeface="Calibri" pitchFamily="34" charset="0"/>
                <a:cs typeface="Verdana" pitchFamily="34" charset="0"/>
              </a:rPr>
              <a:t>Parks</a:t>
            </a:r>
            <a:r>
              <a:rPr lang="es-ES" altLang="en-US" sz="1300" b="1" dirty="0" smtClean="0">
                <a:solidFill>
                  <a:srgbClr val="000000"/>
                </a:solidFill>
                <a:latin typeface="Calibri" pitchFamily="34" charset="0"/>
                <a:ea typeface="Calibri" pitchFamily="34" charset="0"/>
                <a:cs typeface="Verdana" pitchFamily="34" charset="0"/>
              </a:rPr>
              <a:t> </a:t>
            </a:r>
            <a:endParaRPr lang="es-ES" altLang="en-US" sz="1300" dirty="0" smtClean="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s-ES" altLang="en-US" sz="1300" b="1" dirty="0" smtClean="0">
                <a:solidFill>
                  <a:srgbClr val="000000"/>
                </a:solidFill>
                <a:latin typeface="Calibri" pitchFamily="34" charset="0"/>
                <a:ea typeface="Calibri" pitchFamily="34" charset="0"/>
                <a:cs typeface="Verdana" pitchFamily="34" charset="0"/>
              </a:rPr>
              <a:t>Pasajeros del autobús 1, 2 </a:t>
            </a:r>
            <a:endParaRPr lang="es-ES" altLang="en-US" sz="1300" dirty="0" smtClean="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s-ES" altLang="en-US" sz="1300" b="1" dirty="0" smtClean="0">
                <a:solidFill>
                  <a:srgbClr val="000000"/>
                </a:solidFill>
                <a:latin typeface="Calibri" pitchFamily="34" charset="0"/>
                <a:ea typeface="Calibri" pitchFamily="34" charset="0"/>
                <a:cs typeface="Verdana" pitchFamily="34" charset="0"/>
              </a:rPr>
              <a:t>Policías 1, 2 </a:t>
            </a:r>
            <a:endParaRPr lang="es-ES" altLang="en-US" sz="1300" dirty="0" smtClean="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s-ES" altLang="en-US" sz="1300" b="1" dirty="0" smtClean="0">
                <a:solidFill>
                  <a:srgbClr val="000000"/>
                </a:solidFill>
                <a:latin typeface="Calibri" pitchFamily="34" charset="0"/>
                <a:ea typeface="Calibri" pitchFamily="34" charset="0"/>
                <a:cs typeface="Verdana" pitchFamily="34" charset="0"/>
              </a:rPr>
              <a:t>E. D. Nixon, líder de los derechos civiles </a:t>
            </a:r>
            <a:endParaRPr lang="es-ES" altLang="en-US" sz="1300" dirty="0" smtClean="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s-ES" altLang="en-US" sz="1300" b="1" dirty="0" smtClean="0">
                <a:solidFill>
                  <a:srgbClr val="000000"/>
                </a:solidFill>
                <a:latin typeface="Calibri" pitchFamily="34" charset="0"/>
                <a:ea typeface="Calibri" pitchFamily="34" charset="0"/>
                <a:cs typeface="Verdana" pitchFamily="34" charset="0"/>
              </a:rPr>
              <a:t>Raymond </a:t>
            </a:r>
            <a:r>
              <a:rPr lang="es-ES" altLang="en-US" sz="1300" b="1" dirty="0" err="1" smtClean="0">
                <a:solidFill>
                  <a:srgbClr val="000000"/>
                </a:solidFill>
                <a:latin typeface="Calibri" pitchFamily="34" charset="0"/>
                <a:ea typeface="Calibri" pitchFamily="34" charset="0"/>
                <a:cs typeface="Verdana" pitchFamily="34" charset="0"/>
              </a:rPr>
              <a:t>Parks</a:t>
            </a:r>
            <a:r>
              <a:rPr lang="es-ES" altLang="en-US" sz="1300" b="1" dirty="0" smtClean="0">
                <a:solidFill>
                  <a:srgbClr val="000000"/>
                </a:solidFill>
                <a:latin typeface="Calibri" pitchFamily="34" charset="0"/>
                <a:ea typeface="Calibri" pitchFamily="34" charset="0"/>
                <a:cs typeface="Verdana" pitchFamily="34" charset="0"/>
              </a:rPr>
              <a:t>, esposo de Rosa </a:t>
            </a:r>
            <a:r>
              <a:rPr lang="es-ES" altLang="en-US" sz="1300" b="1" dirty="0" err="1" smtClean="0">
                <a:solidFill>
                  <a:srgbClr val="000000"/>
                </a:solidFill>
                <a:latin typeface="Calibri" pitchFamily="34" charset="0"/>
                <a:ea typeface="Calibri" pitchFamily="34" charset="0"/>
                <a:cs typeface="Verdana" pitchFamily="34" charset="0"/>
              </a:rPr>
              <a:t>Parks</a:t>
            </a:r>
            <a:r>
              <a:rPr lang="es-ES" altLang="en-US" sz="1300" b="1" dirty="0" smtClean="0">
                <a:solidFill>
                  <a:srgbClr val="000000"/>
                </a:solidFill>
                <a:latin typeface="Calibri" pitchFamily="34" charset="0"/>
                <a:ea typeface="Calibri" pitchFamily="34" charset="0"/>
                <a:cs typeface="Verdana" pitchFamily="34" charset="0"/>
              </a:rPr>
              <a:t> </a:t>
            </a:r>
            <a:endParaRPr lang="es-ES" altLang="en-US" sz="1300" dirty="0" smtClean="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s-ES" sz="1300" b="1" dirty="0" smtClean="0"/>
              <a:t>Manifestantes </a:t>
            </a:r>
            <a:r>
              <a:rPr lang="es-ES" altLang="en-US" sz="1300" b="1" dirty="0" smtClean="0">
                <a:solidFill>
                  <a:srgbClr val="000000"/>
                </a:solidFill>
                <a:latin typeface="Calibri" pitchFamily="34" charset="0"/>
                <a:ea typeface="Calibri" pitchFamily="34" charset="0"/>
                <a:cs typeface="Verdana" pitchFamily="34" charset="0"/>
              </a:rPr>
              <a:t>1, 2, 3 </a:t>
            </a:r>
            <a:endParaRPr lang="es-ES" altLang="en-US" sz="1300" dirty="0" smtClean="0">
              <a:latin typeface="Arial" pitchFamily="34" charset="0"/>
              <a:cs typeface="Arial" pitchFamily="34" charset="0"/>
            </a:endParaRPr>
          </a:p>
          <a:p>
            <a:pPr marL="191030" indent="-191030" eaLnBrk="0" fontAlgn="base" hangingPunct="0">
              <a:spcBef>
                <a:spcPct val="0"/>
              </a:spcBef>
              <a:spcAft>
                <a:spcPct val="0"/>
              </a:spcAft>
              <a:buFont typeface="Arial" panose="020B0604020202020204" pitchFamily="34" charset="0"/>
              <a:buChar char="•"/>
            </a:pPr>
            <a:r>
              <a:rPr lang="es-ES" altLang="en-US" sz="1300" b="1" dirty="0" smtClean="0">
                <a:solidFill>
                  <a:srgbClr val="000000"/>
                </a:solidFill>
                <a:latin typeface="Calibri" pitchFamily="34" charset="0"/>
                <a:ea typeface="Calibri" pitchFamily="34" charset="0"/>
                <a:cs typeface="Verdana" pitchFamily="34" charset="0"/>
              </a:rPr>
              <a:t>Fred Gray, abogado de Rosa </a:t>
            </a:r>
            <a:r>
              <a:rPr lang="es-ES" altLang="en-US" sz="1300" b="1" dirty="0" err="1" smtClean="0">
                <a:solidFill>
                  <a:srgbClr val="000000"/>
                </a:solidFill>
                <a:latin typeface="Calibri" pitchFamily="34" charset="0"/>
                <a:ea typeface="Calibri" pitchFamily="34" charset="0"/>
                <a:cs typeface="Verdana" pitchFamily="34" charset="0"/>
              </a:rPr>
              <a:t>Parks</a:t>
            </a:r>
            <a:r>
              <a:rPr lang="es-ES" altLang="en-US" sz="1300" b="1" dirty="0" smtClean="0">
                <a:solidFill>
                  <a:srgbClr val="000000"/>
                </a:solidFill>
                <a:latin typeface="Calibri" pitchFamily="34" charset="0"/>
                <a:ea typeface="Calibri" pitchFamily="34" charset="0"/>
                <a:cs typeface="Verdana" pitchFamily="34" charset="0"/>
              </a:rPr>
              <a:t> </a:t>
            </a:r>
          </a:p>
          <a:p>
            <a:pPr marL="191030" indent="-191030" eaLnBrk="0" fontAlgn="base" hangingPunct="0">
              <a:spcBef>
                <a:spcPct val="0"/>
              </a:spcBef>
              <a:spcAft>
                <a:spcPct val="0"/>
              </a:spcAft>
              <a:buFont typeface="Arial" panose="020B0604020202020204" pitchFamily="34" charset="0"/>
              <a:buChar char="•"/>
            </a:pPr>
            <a:endParaRPr lang="es-ES" altLang="en-US" sz="1300" dirty="0" smtClean="0">
              <a:latin typeface="Arial" pitchFamily="34" charset="0"/>
              <a:cs typeface="Arial" pitchFamily="34" charset="0"/>
            </a:endParaRPr>
          </a:p>
          <a:p>
            <a:pPr eaLnBrk="0" fontAlgn="base" hangingPunct="0">
              <a:spcBef>
                <a:spcPct val="0"/>
              </a:spcBef>
              <a:spcAft>
                <a:spcPct val="0"/>
              </a:spcAft>
            </a:pPr>
            <a:r>
              <a:rPr lang="es-ES" altLang="en-US" sz="1200" i="1" dirty="0" smtClean="0">
                <a:solidFill>
                  <a:srgbClr val="000000"/>
                </a:solidFill>
                <a:latin typeface="Calibri" pitchFamily="34" charset="0"/>
                <a:ea typeface="Calibri" pitchFamily="34" charset="0"/>
                <a:cs typeface="Verdana" pitchFamily="34" charset="0"/>
              </a:rPr>
              <a:t>Desde chiquita, Rosa </a:t>
            </a:r>
            <a:r>
              <a:rPr lang="es-ES" altLang="en-US" sz="1200" i="1" dirty="0" err="1" smtClean="0">
                <a:solidFill>
                  <a:srgbClr val="000000"/>
                </a:solidFill>
                <a:latin typeface="Calibri" pitchFamily="34" charset="0"/>
                <a:ea typeface="Calibri" pitchFamily="34" charset="0"/>
                <a:cs typeface="Verdana" pitchFamily="34" charset="0"/>
              </a:rPr>
              <a:t>Parks</a:t>
            </a:r>
            <a:r>
              <a:rPr lang="es-ES" altLang="en-US" sz="1200" i="1" dirty="0" smtClean="0">
                <a:solidFill>
                  <a:srgbClr val="000000"/>
                </a:solidFill>
                <a:latin typeface="Calibri" pitchFamily="34" charset="0"/>
                <a:ea typeface="Calibri" pitchFamily="34" charset="0"/>
                <a:cs typeface="Verdana" pitchFamily="34" charset="0"/>
              </a:rPr>
              <a:t> sabía qué hacer cuando ella veía un autobús escolar—esconderse. El  autobús no venía para llevarla a la escuela.  Este era solo para los niños blancos, y cuando los niños veían a Rosa caminando, le tiraban basura. </a:t>
            </a:r>
          </a:p>
          <a:p>
            <a:pPr eaLnBrk="0" fontAlgn="base" hangingPunct="0">
              <a:spcBef>
                <a:spcPct val="0"/>
              </a:spcBef>
              <a:spcAft>
                <a:spcPct val="0"/>
              </a:spcAft>
            </a:pPr>
            <a:endParaRPr lang="es-ES" altLang="en-US" sz="1200" dirty="0" smtClean="0">
              <a:latin typeface="Arial" pitchFamily="34" charset="0"/>
              <a:cs typeface="Arial" pitchFamily="34" charset="0"/>
            </a:endParaRPr>
          </a:p>
          <a:p>
            <a:pPr eaLnBrk="0" fontAlgn="base" hangingPunct="0">
              <a:spcBef>
                <a:spcPct val="0"/>
              </a:spcBef>
              <a:spcAft>
                <a:spcPct val="0"/>
              </a:spcAft>
            </a:pPr>
            <a:r>
              <a:rPr lang="es-ES" altLang="en-US" sz="1200" i="1" dirty="0" smtClean="0">
                <a:solidFill>
                  <a:srgbClr val="000000"/>
                </a:solidFill>
                <a:latin typeface="Calibri" pitchFamily="34" charset="0"/>
                <a:ea typeface="Calibri" pitchFamily="34" charset="0"/>
                <a:cs typeface="Verdana" pitchFamily="34" charset="0"/>
              </a:rPr>
              <a:t>En 1920s, el Sur estaba </a:t>
            </a:r>
            <a:r>
              <a:rPr lang="es-ES" altLang="en-US" sz="1200" b="1" i="1" dirty="0" smtClean="0">
                <a:solidFill>
                  <a:srgbClr val="000000"/>
                </a:solidFill>
                <a:latin typeface="Calibri" pitchFamily="34" charset="0"/>
                <a:ea typeface="Calibri" pitchFamily="34" charset="0"/>
                <a:cs typeface="Verdana" pitchFamily="34" charset="0"/>
              </a:rPr>
              <a:t>segregado.  </a:t>
            </a:r>
            <a:r>
              <a:rPr lang="es-ES" altLang="en-US" sz="1200" i="1" dirty="0" smtClean="0">
                <a:solidFill>
                  <a:srgbClr val="000000"/>
                </a:solidFill>
                <a:latin typeface="Calibri" pitchFamily="34" charset="0"/>
                <a:ea typeface="Calibri" pitchFamily="34" charset="0"/>
                <a:cs typeface="Verdana" pitchFamily="34" charset="0"/>
              </a:rPr>
              <a:t>Los afroamericanos no tenían los mismos derechos que la gente blanca . Ellos estaban obligados a sentarse en la parte trasera de los autobuses públicos y no podían asistir a las mismas escuelas que la gente blanca.  </a:t>
            </a:r>
          </a:p>
          <a:p>
            <a:pPr eaLnBrk="0" fontAlgn="base" hangingPunct="0">
              <a:spcBef>
                <a:spcPct val="0"/>
              </a:spcBef>
              <a:spcAft>
                <a:spcPct val="0"/>
              </a:spcAft>
            </a:pPr>
            <a:endParaRPr lang="es-ES" altLang="en-US" sz="1300" dirty="0" smtClean="0">
              <a:latin typeface="Arial" pitchFamily="34" charset="0"/>
              <a:cs typeface="Arial" pitchFamily="34" charset="0"/>
            </a:endParaRPr>
          </a:p>
          <a:p>
            <a:r>
              <a:rPr lang="es-ES" sz="1200" i="1" dirty="0" smtClean="0"/>
              <a:t>Rosa </a:t>
            </a:r>
            <a:r>
              <a:rPr lang="es-ES" sz="1200" i="1" dirty="0" err="1" smtClean="0"/>
              <a:t>Parks</a:t>
            </a:r>
            <a:r>
              <a:rPr lang="es-ES" sz="1200" i="1" dirty="0" smtClean="0"/>
              <a:t> odiaba la segregación. Se negaba a tomar agua de las fuentes designadas para la gente “de color". (En aquellos tiempos, alguna gente se refería a las gente negra como  “personas de color").  Ella se unió a la Asociación Nacional para el Avance de las Personas de Color (NAACP, por sus siglas en inglés) para luchar por la igualdad de derechos.</a:t>
            </a:r>
            <a:endParaRPr lang="es-ES" sz="1300" i="1" dirty="0" smtClean="0"/>
          </a:p>
          <a:p>
            <a:endParaRPr lang="es-ES" sz="1300" dirty="0" smtClean="0"/>
          </a:p>
          <a:p>
            <a:r>
              <a:rPr lang="es-ES" sz="1300" b="1" u="sng" dirty="0" smtClean="0"/>
              <a:t>Escena 1:  En el centro de Montgomery, Alabama</a:t>
            </a:r>
            <a:endParaRPr lang="es-ES" sz="1300" dirty="0" smtClean="0"/>
          </a:p>
          <a:p>
            <a:r>
              <a:rPr lang="es-ES" sz="1300" b="1" dirty="0" smtClean="0"/>
              <a:t>Narrador 1: </a:t>
            </a:r>
            <a:r>
              <a:rPr lang="es-ES" sz="1300" dirty="0" smtClean="0"/>
              <a:t>Rosa </a:t>
            </a:r>
            <a:r>
              <a:rPr lang="es-ES" sz="1300" dirty="0" err="1" smtClean="0"/>
              <a:t>Parks</a:t>
            </a:r>
            <a:r>
              <a:rPr lang="es-ES" sz="1300" dirty="0" smtClean="0"/>
              <a:t> se sube a un autobús de camino a su casa desde el trabajo. </a:t>
            </a:r>
          </a:p>
          <a:p>
            <a:r>
              <a:rPr lang="es-ES" sz="1300" b="1" dirty="0" smtClean="0"/>
              <a:t>Narrador 2: </a:t>
            </a:r>
            <a:r>
              <a:rPr lang="es-ES" sz="1300" dirty="0" smtClean="0"/>
              <a:t>Ella se sienta en la fila que está adelante de la sección de la “gente de color”. </a:t>
            </a:r>
          </a:p>
          <a:p>
            <a:r>
              <a:rPr lang="es-ES" sz="1300" b="1" dirty="0" smtClean="0"/>
              <a:t>Conductor del autobús:</a:t>
            </a:r>
            <a:r>
              <a:rPr lang="es-ES" sz="1300" dirty="0" smtClean="0"/>
              <a:t> ¡Próxima parada, el Teatro </a:t>
            </a:r>
            <a:r>
              <a:rPr lang="es-ES" sz="1300" i="1" dirty="0" err="1" smtClean="0"/>
              <a:t>Empire</a:t>
            </a:r>
            <a:r>
              <a:rPr lang="es-ES" sz="1300" dirty="0" smtClean="0"/>
              <a:t>! </a:t>
            </a:r>
          </a:p>
          <a:p>
            <a:r>
              <a:rPr lang="es-ES" sz="1300" b="1" dirty="0" smtClean="0"/>
              <a:t>Narrador 3:  </a:t>
            </a:r>
            <a:r>
              <a:rPr lang="es-ES" sz="1300" dirty="0" smtClean="0"/>
              <a:t>Después de una parada, </a:t>
            </a:r>
            <a:r>
              <a:rPr lang="es-ES" sz="1300" dirty="0"/>
              <a:t>unas pocas personas </a:t>
            </a:r>
            <a:r>
              <a:rPr lang="es-ES" sz="1300" dirty="0" smtClean="0"/>
              <a:t>blancas suben al autobús. Un hombre blanco se queda sin asiento. </a:t>
            </a:r>
          </a:p>
          <a:p>
            <a:r>
              <a:rPr lang="es-ES" sz="1300" b="1" dirty="0" smtClean="0"/>
              <a:t>Conductor del autobús: </a:t>
            </a:r>
            <a:r>
              <a:rPr lang="es-ES" sz="1300" i="1" dirty="0" smtClean="0"/>
              <a:t>(a </a:t>
            </a:r>
            <a:r>
              <a:rPr lang="es-ES" sz="1300" i="1" dirty="0" err="1" smtClean="0"/>
              <a:t>Parks</a:t>
            </a:r>
            <a:r>
              <a:rPr lang="es-ES" sz="1300" i="1" dirty="0" smtClean="0"/>
              <a:t> y la gente en su fila) </a:t>
            </a:r>
            <a:r>
              <a:rPr lang="es-ES" sz="1300" dirty="0" smtClean="0"/>
              <a:t>Desocupen esos asientos. </a:t>
            </a:r>
          </a:p>
          <a:p>
            <a:r>
              <a:rPr lang="es-ES" sz="1300" b="1" dirty="0" smtClean="0"/>
              <a:t>Narrador 1: </a:t>
            </a:r>
            <a:r>
              <a:rPr lang="es-ES" sz="1300" dirty="0" err="1" smtClean="0"/>
              <a:t>Parks</a:t>
            </a:r>
            <a:r>
              <a:rPr lang="es-ES" sz="1300" dirty="0" smtClean="0"/>
              <a:t> y las personas en su fila no se mueven. </a:t>
            </a:r>
          </a:p>
          <a:p>
            <a:r>
              <a:rPr lang="es-ES" sz="1300" b="1" dirty="0" smtClean="0"/>
              <a:t>Conductor del autobús: </a:t>
            </a:r>
            <a:r>
              <a:rPr lang="es-ES" sz="1300" dirty="0" smtClean="0"/>
              <a:t>(amenazante) Ustedes saben que las personas blancas y las personas de color no pueden sentarse en la misma fila . Desocupen </a:t>
            </a:r>
            <a:r>
              <a:rPr lang="es-ES" sz="1300" dirty="0"/>
              <a:t>esos asientos. </a:t>
            </a:r>
          </a:p>
          <a:p>
            <a:r>
              <a:rPr lang="es-ES" sz="1300" b="1" dirty="0" smtClean="0"/>
              <a:t>Narrador 2: </a:t>
            </a:r>
            <a:r>
              <a:rPr lang="es-ES" sz="1300" dirty="0" smtClean="0"/>
              <a:t>Los otros se levantan y se van a la parte trasera del autobús, pero </a:t>
            </a:r>
            <a:r>
              <a:rPr lang="es-ES" sz="1300" dirty="0" err="1" smtClean="0"/>
              <a:t>Parks</a:t>
            </a:r>
            <a:r>
              <a:rPr lang="es-ES" sz="1300" dirty="0" smtClean="0"/>
              <a:t> no se mueve. </a:t>
            </a:r>
          </a:p>
          <a:p>
            <a:r>
              <a:rPr lang="es-ES" sz="1300" b="1" dirty="0" smtClean="0"/>
              <a:t>Rosa </a:t>
            </a:r>
            <a:r>
              <a:rPr lang="es-ES" sz="1300" b="1" dirty="0" err="1" smtClean="0"/>
              <a:t>Parks</a:t>
            </a:r>
            <a:r>
              <a:rPr lang="es-ES" sz="1300" b="1" dirty="0" smtClean="0"/>
              <a:t>: </a:t>
            </a:r>
            <a:r>
              <a:rPr lang="es-ES" sz="1300" i="1" dirty="0" smtClean="0"/>
              <a:t>(para sí misma) </a:t>
            </a:r>
            <a:r>
              <a:rPr lang="es-ES" sz="1300" dirty="0" smtClean="0"/>
              <a:t>Cuanto mas nos resignamos a la segregación, peor es. </a:t>
            </a:r>
          </a:p>
          <a:p>
            <a:r>
              <a:rPr lang="es-ES" sz="1300" b="1" dirty="0" smtClean="0"/>
              <a:t>Conductor del autobús: </a:t>
            </a:r>
            <a:r>
              <a:rPr lang="es-ES" sz="1300" i="1" dirty="0" smtClean="0"/>
              <a:t>(a </a:t>
            </a:r>
            <a:r>
              <a:rPr lang="es-ES" sz="1300" i="1" dirty="0" err="1" smtClean="0"/>
              <a:t>Parks</a:t>
            </a:r>
            <a:r>
              <a:rPr lang="es-ES" sz="1300" i="1" dirty="0" smtClean="0"/>
              <a:t>) </a:t>
            </a:r>
            <a:r>
              <a:rPr lang="es-ES" sz="1300" dirty="0" smtClean="0"/>
              <a:t>Si usted no se levanta, voy a hacer que la arresten. </a:t>
            </a:r>
          </a:p>
          <a:p>
            <a:r>
              <a:rPr lang="es-ES" sz="1300" b="1" dirty="0" err="1" smtClean="0"/>
              <a:t>Parks</a:t>
            </a:r>
            <a:r>
              <a:rPr lang="es-ES" sz="1300" b="1" dirty="0" smtClean="0"/>
              <a:t>: </a:t>
            </a:r>
            <a:r>
              <a:rPr lang="es-ES" sz="1300" i="1" dirty="0" smtClean="0"/>
              <a:t>(tranquilamente) </a:t>
            </a:r>
            <a:r>
              <a:rPr lang="es-ES" sz="1300" dirty="0" smtClean="0"/>
              <a:t>Usted puede hacerlo. </a:t>
            </a:r>
          </a:p>
          <a:p>
            <a:r>
              <a:rPr lang="es-ES" sz="1300" b="1" dirty="0" smtClean="0"/>
              <a:t>Pasajero 1: </a:t>
            </a:r>
            <a:r>
              <a:rPr lang="es-ES" sz="1300" i="1" dirty="0" smtClean="0"/>
              <a:t>(en voz baja) </a:t>
            </a:r>
            <a:r>
              <a:rPr lang="es-ES" sz="1300" dirty="0" smtClean="0"/>
              <a:t>Me pregunto qué pasará. </a:t>
            </a:r>
          </a:p>
          <a:p>
            <a:r>
              <a:rPr lang="es-ES" sz="1300" b="1" dirty="0" smtClean="0"/>
              <a:t>Pasajero 2: </a:t>
            </a:r>
            <a:r>
              <a:rPr lang="es-ES" sz="1300" i="1" dirty="0" smtClean="0"/>
              <a:t>(preocupado) </a:t>
            </a:r>
            <a:r>
              <a:rPr lang="es-ES" sz="1300" dirty="0" smtClean="0"/>
              <a:t>No sé, pero ahora ella está en dificultades. </a:t>
            </a:r>
          </a:p>
          <a:p>
            <a:r>
              <a:rPr lang="es-ES" sz="1300" b="1" dirty="0" smtClean="0"/>
              <a:t>Narrador 3: </a:t>
            </a:r>
            <a:r>
              <a:rPr lang="es-ES" sz="1300" dirty="0" smtClean="0"/>
              <a:t>Unos minutos mas tarde, llegan dos policías. </a:t>
            </a:r>
          </a:p>
          <a:p>
            <a:r>
              <a:rPr lang="es-ES" sz="1300" b="1" dirty="0" smtClean="0"/>
              <a:t>Policía 1:</a:t>
            </a:r>
            <a:r>
              <a:rPr lang="es-ES" sz="1300" dirty="0" smtClean="0"/>
              <a:t> ¿Por qué no se levantó cuando el conductor le habló? </a:t>
            </a:r>
          </a:p>
          <a:p>
            <a:r>
              <a:rPr lang="es-ES" sz="1300" b="1" dirty="0" err="1" smtClean="0"/>
              <a:t>Parks</a:t>
            </a:r>
            <a:r>
              <a:rPr lang="es-ES" sz="1300" b="1" dirty="0" smtClean="0"/>
              <a:t>: </a:t>
            </a:r>
            <a:r>
              <a:rPr lang="es-ES" sz="1300" i="1" dirty="0" smtClean="0"/>
              <a:t>(desafiantemente) ¿</a:t>
            </a:r>
            <a:r>
              <a:rPr lang="es-ES" sz="1300" dirty="0" smtClean="0"/>
              <a:t>Por qué todos ustedes nos acosan?</a:t>
            </a:r>
          </a:p>
          <a:p>
            <a:r>
              <a:rPr lang="es-ES" sz="1300" b="1" dirty="0" smtClean="0"/>
              <a:t>Policía 2: </a:t>
            </a:r>
            <a:r>
              <a:rPr lang="es-ES" sz="1300" dirty="0" smtClean="0"/>
              <a:t>No sé, pero la ley es la ley, y usted está bajo arresto. </a:t>
            </a:r>
          </a:p>
          <a:p>
            <a:endParaRPr lang="es-ES" sz="1300" dirty="0" smtClean="0"/>
          </a:p>
          <a:p>
            <a:pPr eaLnBrk="0" fontAlgn="base" hangingPunct="0">
              <a:spcBef>
                <a:spcPct val="0"/>
              </a:spcBef>
              <a:spcAft>
                <a:spcPct val="0"/>
              </a:spcAft>
            </a:pPr>
            <a:endParaRPr lang="es-ES" altLang="en-US" sz="13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CF669FE8-2A6A-4FDA-B6E7-4A7C87AD6E1D}" type="slidenum">
              <a:rPr lang="en-US" smtClean="0"/>
              <a:pPr/>
              <a:t>18</a:t>
            </a:fld>
            <a:endParaRPr lang="en-US" dirty="0"/>
          </a:p>
        </p:txBody>
      </p:sp>
      <p:sp>
        <p:nvSpPr>
          <p:cNvPr id="7" name="TextBox 6"/>
          <p:cNvSpPr txBox="1"/>
          <p:nvPr/>
        </p:nvSpPr>
        <p:spPr>
          <a:xfrm>
            <a:off x="5529224" y="177266"/>
            <a:ext cx="2039341" cy="830997"/>
          </a:xfrm>
          <a:prstGeom prst="rect">
            <a:avLst/>
          </a:prstGeom>
          <a:noFill/>
          <a:ln>
            <a:noFill/>
          </a:ln>
        </p:spPr>
        <p:txBody>
          <a:bodyPr wrap="none" rtlCol="0">
            <a:spAutoFit/>
          </a:bodyPr>
          <a:lstStyle/>
          <a:p>
            <a:pPr lvl="0" algn="r"/>
            <a:r>
              <a:rPr lang="x-none" sz="800" dirty="0" smtClean="0">
                <a:solidFill>
                  <a:prstClr val="black"/>
                </a:solidFill>
              </a:rPr>
              <a:t>Equivalencia de grado: 5.0</a:t>
            </a:r>
          </a:p>
          <a:p>
            <a:pPr lvl="0" algn="r"/>
            <a:r>
              <a:rPr lang="x-none" sz="800" dirty="0" smtClean="0">
                <a:solidFill>
                  <a:prstClr val="black"/>
                </a:solidFill>
              </a:rPr>
              <a:t>Escala </a:t>
            </a:r>
            <a:r>
              <a:rPr lang="x-none" sz="800" i="1" dirty="0" err="1" smtClean="0">
                <a:solidFill>
                  <a:prstClr val="black"/>
                </a:solidFill>
              </a:rPr>
              <a:t>Lexile</a:t>
            </a:r>
            <a:r>
              <a:rPr lang="x-none" sz="800" dirty="0" smtClean="0">
                <a:solidFill>
                  <a:prstClr val="black"/>
                </a:solidFill>
              </a:rPr>
              <a:t>: 550L</a:t>
            </a:r>
          </a:p>
          <a:p>
            <a:pPr lvl="0" algn="r"/>
            <a:r>
              <a:rPr lang="x-none" sz="800" dirty="0" smtClean="0">
                <a:solidFill>
                  <a:prstClr val="black"/>
                </a:solidFill>
              </a:rPr>
              <a:t>Promedio del largo de la oración: 7.57</a:t>
            </a:r>
          </a:p>
          <a:p>
            <a:pPr lvl="0" algn="r"/>
            <a:r>
              <a:rPr lang="x-none" sz="800" dirty="0" smtClean="0">
                <a:solidFill>
                  <a:prstClr val="black"/>
                </a:solidFill>
              </a:rPr>
              <a:t>Promedio de la frecuencia de palabras : 3.32</a:t>
            </a:r>
          </a:p>
          <a:p>
            <a:pPr lvl="0" algn="r"/>
            <a:r>
              <a:rPr lang="x-none" sz="800" dirty="0" smtClean="0">
                <a:solidFill>
                  <a:prstClr val="black"/>
                </a:solidFill>
              </a:rPr>
              <a:t>Numero de palabras: 719</a:t>
            </a:r>
          </a:p>
          <a:p>
            <a:pPr lvl="0" algn="r"/>
            <a:r>
              <a:rPr lang="x-none" sz="800" b="1" i="1" dirty="0" smtClean="0">
                <a:solidFill>
                  <a:prstClr val="black"/>
                </a:solidFill>
              </a:rPr>
              <a:t>Nota: Basado en el texto original en inglés.</a:t>
            </a:r>
            <a:endParaRPr lang="x-none" sz="800" b="1" i="1" dirty="0">
              <a:solidFill>
                <a:prstClr val="black"/>
              </a:solidFill>
            </a:endParaRPr>
          </a:p>
        </p:txBody>
      </p:sp>
    </p:spTree>
    <p:extLst>
      <p:ext uri="{BB962C8B-B14F-4D97-AF65-F5344CB8AC3E}">
        <p14:creationId xmlns:p14="http://schemas.microsoft.com/office/powerpoint/2010/main" val="3630540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5440" y="762000"/>
            <a:ext cx="6908800" cy="9105341"/>
          </a:xfrm>
          <a:prstGeom prst="rect">
            <a:avLst/>
          </a:prstGeom>
        </p:spPr>
        <p:txBody>
          <a:bodyPr wrap="square" lIns="101882" tIns="50941" rIns="101882" bIns="50941">
            <a:spAutoFit/>
          </a:bodyPr>
          <a:lstStyle/>
          <a:p>
            <a:r>
              <a:rPr lang="es-ES" sz="1300" dirty="0" smtClean="0"/>
              <a:t> </a:t>
            </a:r>
          </a:p>
          <a:p>
            <a:r>
              <a:rPr lang="es-ES" sz="1300" b="1" u="sng" dirty="0" smtClean="0"/>
              <a:t>Una lección en valentía </a:t>
            </a:r>
            <a:r>
              <a:rPr lang="es-ES" sz="1300" i="1" dirty="0" smtClean="0"/>
              <a:t>continuación</a:t>
            </a:r>
          </a:p>
          <a:p>
            <a:endParaRPr lang="es-ES" sz="1300" b="1" u="sng" dirty="0" smtClean="0"/>
          </a:p>
          <a:p>
            <a:r>
              <a:rPr lang="es-ES" sz="1300" b="1" u="sng" dirty="0"/>
              <a:t>E</a:t>
            </a:r>
            <a:r>
              <a:rPr lang="es-ES" sz="1300" b="1" u="sng" dirty="0" smtClean="0"/>
              <a:t>scena 2:  La casa de Park </a:t>
            </a:r>
            <a:endParaRPr lang="es-ES" sz="1300" dirty="0" smtClean="0"/>
          </a:p>
          <a:p>
            <a:r>
              <a:rPr lang="es-ES" sz="1300" b="1" dirty="0" smtClean="0"/>
              <a:t>Narrador 1: </a:t>
            </a:r>
            <a:r>
              <a:rPr lang="es-ES" sz="1300" dirty="0" smtClean="0"/>
              <a:t>Después que </a:t>
            </a:r>
            <a:r>
              <a:rPr lang="es-ES" sz="1300" dirty="0" err="1" smtClean="0"/>
              <a:t>Parks</a:t>
            </a:r>
            <a:r>
              <a:rPr lang="es-ES" sz="1300" dirty="0" smtClean="0"/>
              <a:t> sale de la cárcel bajo fianza, ella habla con el presidente de la sede local de NAACP, E. D. Nixon, con su marido, Raymond </a:t>
            </a:r>
            <a:r>
              <a:rPr lang="es-ES" sz="1300" dirty="0" err="1" smtClean="0"/>
              <a:t>Parks</a:t>
            </a:r>
            <a:r>
              <a:rPr lang="es-ES" sz="1300" dirty="0" smtClean="0"/>
              <a:t> y con algunos otros. </a:t>
            </a:r>
          </a:p>
          <a:p>
            <a:r>
              <a:rPr lang="es-ES" sz="1300" b="1" dirty="0" err="1" smtClean="0"/>
              <a:t>Parks</a:t>
            </a:r>
            <a:r>
              <a:rPr lang="es-ES" sz="1300" b="1" dirty="0" smtClean="0"/>
              <a:t>: </a:t>
            </a:r>
            <a:r>
              <a:rPr lang="es-ES" sz="1300" dirty="0" smtClean="0"/>
              <a:t>Yo sé una cosa: Nunca jamás, volveré a </a:t>
            </a:r>
            <a:r>
              <a:rPr lang="es-ES" sz="1300" dirty="0"/>
              <a:t>viajar otra </a:t>
            </a:r>
            <a:r>
              <a:rPr lang="es-ES" sz="1300" dirty="0" smtClean="0"/>
              <a:t>vez en un autobús segregado. </a:t>
            </a:r>
          </a:p>
          <a:p>
            <a:r>
              <a:rPr lang="es-ES" sz="1300" b="1" dirty="0" smtClean="0"/>
              <a:t>E. D. Nixon: </a:t>
            </a:r>
            <a:r>
              <a:rPr lang="es-ES" sz="1300" dirty="0" smtClean="0"/>
              <a:t>Rosa, ¿cómo te sentirías acerca de hacer de tu arresto un caso de prueba en contra de la segregación?</a:t>
            </a:r>
            <a:r>
              <a:rPr lang="es-ES" sz="1300" b="1" dirty="0" smtClean="0"/>
              <a:t> </a:t>
            </a:r>
            <a:endParaRPr lang="es-ES" sz="1300" dirty="0" smtClean="0"/>
          </a:p>
          <a:p>
            <a:r>
              <a:rPr lang="es-ES" sz="1300" b="1" dirty="0" smtClean="0"/>
              <a:t>Raymond </a:t>
            </a:r>
            <a:r>
              <a:rPr lang="es-ES" sz="1300" b="1" dirty="0" err="1" smtClean="0"/>
              <a:t>Parks</a:t>
            </a:r>
            <a:r>
              <a:rPr lang="es-ES" sz="1300" b="1" dirty="0" smtClean="0"/>
              <a:t>: </a:t>
            </a:r>
            <a:r>
              <a:rPr lang="es-ES" sz="1300" dirty="0" smtClean="0"/>
              <a:t>Nosotros podríamos llevar esto hasta la Corte Suprema.</a:t>
            </a:r>
          </a:p>
          <a:p>
            <a:r>
              <a:rPr lang="es-ES" sz="1300" b="1" dirty="0" err="1" smtClean="0"/>
              <a:t>Parks</a:t>
            </a:r>
            <a:r>
              <a:rPr lang="es-ES" sz="1300" b="1" dirty="0" smtClean="0"/>
              <a:t>: </a:t>
            </a:r>
            <a:r>
              <a:rPr lang="es-ES" sz="1300" i="1" dirty="0" smtClean="0"/>
              <a:t>(después de un momento) </a:t>
            </a:r>
            <a:r>
              <a:rPr lang="es-ES" sz="1300" dirty="0" smtClean="0"/>
              <a:t>Lo haré. </a:t>
            </a:r>
          </a:p>
          <a:p>
            <a:r>
              <a:rPr lang="es-ES" sz="1300" b="1" dirty="0" smtClean="0"/>
              <a:t>Nixon: </a:t>
            </a:r>
            <a:r>
              <a:rPr lang="es-ES" sz="1300" dirty="0" smtClean="0"/>
              <a:t>Muy bien. Ahora mostrémosle a las personas blancas cuánto nos necesitan. Las personas negras son las que mas viajan en los autobuses públicos. Si nosotros no viajamos, la compañía de autobuses podría irse a la quiebra. Dile a todos—vamos a boicotear los autobuses. </a:t>
            </a:r>
          </a:p>
          <a:p>
            <a:r>
              <a:rPr lang="es-ES" sz="1300" dirty="0" smtClean="0"/>
              <a:t> </a:t>
            </a:r>
          </a:p>
          <a:p>
            <a:r>
              <a:rPr lang="es-ES" sz="1300" b="1" u="sng" dirty="0" smtClean="0"/>
              <a:t>Escena 3: Una parada de autobús el lunes en la mañana</a:t>
            </a:r>
            <a:endParaRPr lang="es-ES" sz="1300" dirty="0" smtClean="0"/>
          </a:p>
          <a:p>
            <a:r>
              <a:rPr lang="es-ES" sz="1300" b="1" dirty="0" smtClean="0"/>
              <a:t>Narrador 2: </a:t>
            </a:r>
            <a:r>
              <a:rPr lang="es-ES" sz="1300" dirty="0" smtClean="0"/>
              <a:t>Se avecinan nubarrones. Los afroamericanos se amontonan en las paradas de autobuses, pero están esperando por taxis propiedad de afroamericanos—no por los autobuses. </a:t>
            </a:r>
          </a:p>
          <a:p>
            <a:r>
              <a:rPr lang="es-ES" sz="1300" b="1" dirty="0" smtClean="0"/>
              <a:t>Manifestante 1: </a:t>
            </a:r>
            <a:r>
              <a:rPr lang="es-ES" sz="1300" dirty="0" smtClean="0"/>
              <a:t>Me alegro de que finalmente le </a:t>
            </a:r>
            <a:r>
              <a:rPr lang="es-ES" sz="1300" dirty="0"/>
              <a:t>estamos </a:t>
            </a:r>
            <a:r>
              <a:rPr lang="es-ES" sz="1300" dirty="0" smtClean="0"/>
              <a:t>enseñando una lección a las compañías de autobuses. </a:t>
            </a:r>
          </a:p>
          <a:p>
            <a:r>
              <a:rPr lang="es-ES" sz="1300" b="1" dirty="0"/>
              <a:t>Manifestante 2</a:t>
            </a:r>
            <a:r>
              <a:rPr lang="es-ES" sz="1300" b="1" dirty="0" smtClean="0"/>
              <a:t>: </a:t>
            </a:r>
            <a:r>
              <a:rPr lang="es-ES" sz="1300" dirty="0" smtClean="0"/>
              <a:t>Yo también. Estoy cansado de ir parado en los autobuses cuando hay asientos vacíos en la sección de los blancos. </a:t>
            </a:r>
          </a:p>
          <a:p>
            <a:r>
              <a:rPr lang="es-ES" sz="1300" b="1" dirty="0"/>
              <a:t>Manifestante 3</a:t>
            </a:r>
            <a:r>
              <a:rPr lang="es-ES" sz="1300" b="1" dirty="0" smtClean="0"/>
              <a:t>: </a:t>
            </a:r>
            <a:r>
              <a:rPr lang="es-ES" sz="1300" dirty="0" smtClean="0"/>
              <a:t>Yo prefiero ir caminado al trabajo todos los días en vez de tener que soportar la segregación por mas tiempo. </a:t>
            </a:r>
          </a:p>
          <a:p>
            <a:endParaRPr lang="es-ES" sz="1300" dirty="0" smtClean="0"/>
          </a:p>
          <a:p>
            <a:r>
              <a:rPr lang="es-ES" sz="1300" b="1" u="sng" dirty="0"/>
              <a:t>E</a:t>
            </a:r>
            <a:r>
              <a:rPr lang="es-ES" sz="1300" b="1" u="sng" dirty="0" smtClean="0"/>
              <a:t>scena 4: El tribunal</a:t>
            </a:r>
            <a:endParaRPr lang="es-ES" sz="1300" dirty="0" smtClean="0"/>
          </a:p>
          <a:p>
            <a:r>
              <a:rPr lang="es-ES" sz="1300" b="1" dirty="0" smtClean="0"/>
              <a:t>Narrador 3: </a:t>
            </a:r>
            <a:r>
              <a:rPr lang="es-ES" sz="1300" dirty="0" smtClean="0"/>
              <a:t>La sala de audiencia está llena de gente. El abogado de </a:t>
            </a:r>
            <a:r>
              <a:rPr lang="es-ES" sz="1300" dirty="0" err="1" smtClean="0"/>
              <a:t>Parks</a:t>
            </a:r>
            <a:r>
              <a:rPr lang="es-ES" sz="1300" dirty="0" smtClean="0"/>
              <a:t> habla en su nombre. </a:t>
            </a:r>
          </a:p>
          <a:p>
            <a:r>
              <a:rPr lang="es-ES" sz="1300" b="1" dirty="0" smtClean="0"/>
              <a:t>Fred Gray: </a:t>
            </a:r>
            <a:r>
              <a:rPr lang="es-ES" sz="1300" dirty="0" smtClean="0"/>
              <a:t>La acusada se declara no culpable.</a:t>
            </a:r>
          </a:p>
          <a:p>
            <a:r>
              <a:rPr lang="es-ES" sz="1300" b="1" dirty="0" smtClean="0"/>
              <a:t>Narrador 1: </a:t>
            </a:r>
            <a:r>
              <a:rPr lang="es-ES" sz="1300" dirty="0" smtClean="0"/>
              <a:t>El conductor del autobús se sube al podio. </a:t>
            </a:r>
          </a:p>
          <a:p>
            <a:r>
              <a:rPr lang="es-ES" sz="1300" b="1" dirty="0" smtClean="0"/>
              <a:t>Conductor del autobús: </a:t>
            </a:r>
            <a:r>
              <a:rPr lang="es-ES" sz="1300" dirty="0" smtClean="0"/>
              <a:t>Le pedí que se cambiara de asiento. Ella se negó. </a:t>
            </a:r>
          </a:p>
          <a:p>
            <a:r>
              <a:rPr lang="es-ES" sz="1300" b="1" dirty="0" smtClean="0"/>
              <a:t>Juez: </a:t>
            </a:r>
            <a:r>
              <a:rPr lang="es-ES" sz="1300" dirty="0" smtClean="0"/>
              <a:t>Yo declaro</a:t>
            </a:r>
            <a:r>
              <a:rPr lang="es-ES" sz="1300" dirty="0"/>
              <a:t> </a:t>
            </a:r>
            <a:r>
              <a:rPr lang="es-ES" sz="1300" dirty="0" smtClean="0"/>
              <a:t>a Rosa </a:t>
            </a:r>
            <a:r>
              <a:rPr lang="es-ES" sz="1300" dirty="0" err="1"/>
              <a:t>Parks</a:t>
            </a:r>
            <a:r>
              <a:rPr lang="es-ES" sz="1300" dirty="0"/>
              <a:t> </a:t>
            </a:r>
            <a:r>
              <a:rPr lang="es-ES" sz="1300" dirty="0" smtClean="0"/>
              <a:t>culpable. Ella debe pagar una multa de $10, mas $4 por gastos de la corte. </a:t>
            </a:r>
          </a:p>
          <a:p>
            <a:r>
              <a:rPr lang="es-ES" sz="1300" b="1" dirty="0" smtClean="0"/>
              <a:t>Narrador 2:  </a:t>
            </a:r>
            <a:r>
              <a:rPr lang="es-ES" sz="1300" dirty="0" smtClean="0"/>
              <a:t>Los seguidores de </a:t>
            </a:r>
            <a:r>
              <a:rPr lang="es-ES" sz="1300" dirty="0" err="1" smtClean="0"/>
              <a:t>Parks</a:t>
            </a:r>
            <a:r>
              <a:rPr lang="es-ES" sz="1300" dirty="0" smtClean="0"/>
              <a:t> reaccionaron </a:t>
            </a:r>
            <a:r>
              <a:rPr lang="es-ES" sz="1300" dirty="0" err="1" smtClean="0"/>
              <a:t>mlestos</a:t>
            </a:r>
            <a:r>
              <a:rPr lang="es-ES" sz="1300" dirty="0" smtClean="0"/>
              <a:t>, abucheando la decisión. </a:t>
            </a:r>
          </a:p>
          <a:p>
            <a:r>
              <a:rPr lang="es-ES" sz="1300" b="1" dirty="0" err="1" smtClean="0"/>
              <a:t>Parks</a:t>
            </a:r>
            <a:r>
              <a:rPr lang="es-ES" sz="1300" b="1" dirty="0" smtClean="0"/>
              <a:t>: </a:t>
            </a:r>
            <a:r>
              <a:rPr lang="es-ES" sz="1300" dirty="0" smtClean="0"/>
              <a:t>Ustedes no han escuchado lo último de nosotros. </a:t>
            </a:r>
          </a:p>
          <a:p>
            <a:r>
              <a:rPr lang="es-ES" sz="1300" dirty="0" smtClean="0"/>
              <a:t> </a:t>
            </a:r>
          </a:p>
          <a:p>
            <a:r>
              <a:rPr lang="es-ES" sz="1300" dirty="0" smtClean="0"/>
              <a:t>La multitud podía haber abucheado, pero el veredicto de culpabilidad era exactamente lo que quería </a:t>
            </a:r>
            <a:r>
              <a:rPr lang="es-ES" sz="1300" dirty="0" err="1" smtClean="0"/>
              <a:t>Parks</a:t>
            </a:r>
            <a:r>
              <a:rPr lang="es-ES" sz="1300" dirty="0" smtClean="0"/>
              <a:t> . Inmediatamente ella </a:t>
            </a:r>
            <a:r>
              <a:rPr lang="es-ES" sz="1300" b="1" dirty="0" smtClean="0"/>
              <a:t>apeló</a:t>
            </a:r>
            <a:r>
              <a:rPr lang="es-ES" sz="1300" dirty="0" smtClean="0"/>
              <a:t> la decisión. Cuando la corte del estado dictó a su favor, la ciudad llevó el caso ante la Corte Suprema de Justicia de los Estados Unidos. </a:t>
            </a:r>
          </a:p>
          <a:p>
            <a:r>
              <a:rPr lang="es-ES" sz="1300" dirty="0" smtClean="0"/>
              <a:t> </a:t>
            </a:r>
          </a:p>
          <a:p>
            <a:r>
              <a:rPr lang="es-ES" sz="1300" dirty="0" smtClean="0"/>
              <a:t>Mientras tanto, el boicot contra los autobuses continuaba. El 13 de  noviembre </a:t>
            </a:r>
            <a:r>
              <a:rPr lang="es-ES" sz="1300" dirty="0"/>
              <a:t>d</a:t>
            </a:r>
            <a:r>
              <a:rPr lang="es-ES" sz="1300" dirty="0" smtClean="0"/>
              <a:t>el 1956, los esfuerzos de la comunidad afroamericana rindieron frutos. La Corte Suprema dictó que </a:t>
            </a:r>
            <a:r>
              <a:rPr lang="es-ES" sz="1300" dirty="0"/>
              <a:t>los autobuses segregados en  </a:t>
            </a:r>
            <a:r>
              <a:rPr lang="es-ES" sz="1300" dirty="0" smtClean="0"/>
              <a:t>Alabama</a:t>
            </a:r>
            <a:r>
              <a:rPr lang="es-ES" sz="1300" dirty="0"/>
              <a:t> </a:t>
            </a:r>
            <a:r>
              <a:rPr lang="es-ES" sz="1300" dirty="0" smtClean="0"/>
              <a:t>quebrantaban la  </a:t>
            </a:r>
            <a:r>
              <a:rPr lang="es-ES" sz="1300" dirty="0"/>
              <a:t>C</a:t>
            </a:r>
            <a:r>
              <a:rPr lang="es-ES" sz="1300" dirty="0" smtClean="0"/>
              <a:t>onstitución. Un mes mas tarde, Rosa </a:t>
            </a:r>
            <a:r>
              <a:rPr lang="es-ES" sz="1300" dirty="0" err="1" smtClean="0"/>
              <a:t>Parks</a:t>
            </a:r>
            <a:r>
              <a:rPr lang="es-ES" sz="1300" dirty="0" smtClean="0"/>
              <a:t> se subió a un autobús por primera vez en mas de un año. Esta vez, se sentó en el asiento delantero.</a:t>
            </a:r>
          </a:p>
          <a:p>
            <a:endParaRPr lang="es-ES" sz="1300" dirty="0"/>
          </a:p>
        </p:txBody>
      </p:sp>
      <p:sp>
        <p:nvSpPr>
          <p:cNvPr id="3" name="Slide Number Placeholder 2"/>
          <p:cNvSpPr>
            <a:spLocks noGrp="1"/>
          </p:cNvSpPr>
          <p:nvPr>
            <p:ph type="sldNum" sz="quarter" idx="12"/>
          </p:nvPr>
        </p:nvSpPr>
        <p:spPr/>
        <p:txBody>
          <a:bodyPr/>
          <a:lstStyle/>
          <a:p>
            <a:fld id="{CF669FE8-2A6A-4FDA-B6E7-4A7C87AD6E1D}" type="slidenum">
              <a:rPr lang="en-US" smtClean="0"/>
              <a:pPr/>
              <a:t>19</a:t>
            </a:fld>
            <a:endParaRPr lang="en-US" dirty="0"/>
          </a:p>
        </p:txBody>
      </p:sp>
    </p:spTree>
    <p:extLst>
      <p:ext uri="{BB962C8B-B14F-4D97-AF65-F5344CB8AC3E}">
        <p14:creationId xmlns:p14="http://schemas.microsoft.com/office/powerpoint/2010/main" val="2057043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6318" y="176373"/>
            <a:ext cx="2905654" cy="134729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2" tIns="48176" rIns="96352" bIns="48176"/>
          <a:lstStyle/>
          <a:p>
            <a:fld id="{F177B04D-AEB5-43ED-B9BA-B3D1EC9C9067}" type="slidenum">
              <a:rPr lang="en-US" smtClean="0"/>
              <a:pPr/>
              <a:t>2</a:t>
            </a:fld>
            <a:endParaRPr lang="en-US" dirty="0"/>
          </a:p>
        </p:txBody>
      </p:sp>
      <p:graphicFrame>
        <p:nvGraphicFramePr>
          <p:cNvPr id="3" name="Table 2"/>
          <p:cNvGraphicFramePr>
            <a:graphicFrameLocks noGrp="1"/>
          </p:cNvGraphicFramePr>
          <p:nvPr>
            <p:extLst/>
          </p:nvPr>
        </p:nvGraphicFramePr>
        <p:xfrm>
          <a:off x="353049" y="531490"/>
          <a:ext cx="6813762" cy="9126438"/>
        </p:xfrm>
        <a:graphic>
          <a:graphicData uri="http://schemas.openxmlformats.org/drawingml/2006/table">
            <a:tbl>
              <a:tblPr firstRow="1" bandRow="1">
                <a:tableStyleId>{5940675A-B579-460E-94D1-54222C63F5DA}</a:tableStyleId>
              </a:tblPr>
              <a:tblGrid>
                <a:gridCol w="2546562"/>
                <a:gridCol w="1905000"/>
                <a:gridCol w="2362200"/>
              </a:tblGrid>
              <a:tr h="838200">
                <a:tc gridSpan="3">
                  <a:txBody>
                    <a:bodyPr/>
                    <a:lstStyle/>
                    <a:p>
                      <a:pPr marL="0" marR="0" lvl="0" indent="463550" algn="r" defTabSz="1018824" rtl="0" eaLnBrk="1" fontAlgn="auto" latinLnBrk="0" hangingPunct="1">
                        <a:lnSpc>
                          <a:spcPct val="100000"/>
                        </a:lnSpc>
                        <a:spcBef>
                          <a:spcPts val="0"/>
                        </a:spcBef>
                        <a:spcAft>
                          <a:spcPts val="0"/>
                        </a:spcAft>
                        <a:buClrTx/>
                        <a:buSzTx/>
                        <a:buFontTx/>
                        <a:buNone/>
                        <a:tabLst>
                          <a:tab pos="633413" algn="l"/>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576263" marR="0" lvl="0" indent="-55563" algn="l" defTabSz="1018824" rtl="0" eaLnBrk="1" fontAlgn="auto" latinLnBrk="0" hangingPunct="1">
                        <a:lnSpc>
                          <a:spcPct val="100000"/>
                        </a:lnSpc>
                        <a:spcBef>
                          <a:spcPts val="0"/>
                        </a:spcBef>
                        <a:spcAft>
                          <a:spcPts val="0"/>
                        </a:spcAft>
                        <a:buClrTx/>
                        <a:buSzTx/>
                        <a:buFontTx/>
                        <a:buNone/>
                        <a:tabLst/>
                        <a:defRPr/>
                      </a:pPr>
                      <a:r>
                        <a:rPr kumimoji="0" lang="x-none" sz="1500" b="1" i="0" u="none" strike="noStrike" kern="1200" cap="none" spc="0" normalizeH="0" baseline="0" noProof="0" dirty="0" smtClean="0">
                          <a:ln>
                            <a:noFill/>
                          </a:ln>
                          <a:solidFill>
                            <a:prstClr val="black"/>
                          </a:solidFill>
                          <a:effectLst/>
                          <a:uLnTx/>
                          <a:uFillTx/>
                          <a:latin typeface="+mn-lt"/>
                          <a:ea typeface="+mn-ea"/>
                          <a:cs typeface="+mn-cs"/>
                        </a:rPr>
                        <a:t>   Todas las evaluaciones ELA de primaria fueron escritas, revisadas y actualizadas por los siguientes excelentes y dedicados maestros de K-6</a:t>
                      </a:r>
                      <a:r>
                        <a:rPr kumimoji="0" lang="x-none" sz="1500" b="1" i="0" u="none" strike="noStrike" kern="1200" cap="none" spc="0" normalizeH="0" baseline="30000" noProof="0" dirty="0" smtClean="0">
                          <a:ln>
                            <a:noFill/>
                          </a:ln>
                          <a:solidFill>
                            <a:prstClr val="black"/>
                          </a:solidFill>
                          <a:effectLst/>
                          <a:uLnTx/>
                          <a:uFillTx/>
                          <a:latin typeface="+mn-lt"/>
                          <a:ea typeface="+mn-ea"/>
                          <a:cs typeface="+mn-cs"/>
                        </a:rPr>
                        <a:t>to  </a:t>
                      </a:r>
                      <a:r>
                        <a:rPr kumimoji="0" lang="x-none" sz="1500" b="1" i="0" u="none" strike="noStrike" kern="1200" cap="none" spc="0" normalizeH="0" baseline="0" noProof="0" dirty="0" smtClean="0">
                          <a:ln>
                            <a:noFill/>
                          </a:ln>
                          <a:solidFill>
                            <a:prstClr val="black"/>
                          </a:solidFill>
                          <a:effectLst/>
                          <a:uLnTx/>
                          <a:uFillTx/>
                          <a:latin typeface="+mn-lt"/>
                          <a:ea typeface="+mn-ea"/>
                          <a:cs typeface="+mn-cs"/>
                        </a:rPr>
                        <a:t>grado de HSD. </a:t>
                      </a:r>
                      <a:endParaRPr kumimoji="0" lang="en-US" sz="15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endParaRPr lang="en-US" sz="1500" dirty="0"/>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14400">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ctr"/>
                      <a:r>
                        <a:rPr kumimoji="0" lang="es-ES" sz="1500" b="1" i="0" u="none" strike="noStrike" kern="1200" cap="none" spc="0" normalizeH="0" baseline="0" noProof="0" dirty="0" smtClean="0">
                          <a:ln>
                            <a:noFill/>
                          </a:ln>
                          <a:solidFill>
                            <a:prstClr val="black"/>
                          </a:solidFill>
                          <a:effectLst/>
                          <a:uLnTx/>
                          <a:uFillTx/>
                          <a:latin typeface="+mn-lt"/>
                          <a:ea typeface="+mn-ea"/>
                          <a:cs typeface="+mn-cs"/>
                        </a:rPr>
                        <a:t>Revisadas y actualizadas en junio de 2015 por los siguientes maestros de </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500" b="1" i="0" u="none" strike="noStrike" kern="1200" cap="none" spc="0" normalizeH="0" baseline="0" noProof="0" dirty="0" err="1" smtClean="0">
                          <a:ln>
                            <a:noFill/>
                          </a:ln>
                          <a:solidFill>
                            <a:prstClr val="black"/>
                          </a:solidFill>
                          <a:effectLst/>
                          <a:uLnTx/>
                          <a:uFillTx/>
                          <a:latin typeface="+mn-lt"/>
                          <a:ea typeface="+mn-ea"/>
                          <a:cs typeface="+mn-cs"/>
                        </a:rPr>
                        <a:t>grado</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de HSD.</a:t>
                      </a:r>
                    </a:p>
                    <a:p>
                      <a:pPr algn="ctr"/>
                      <a:endParaRPr lang="en-US" sz="8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c>
                  <a:txBody>
                    <a:bodyPr/>
                    <a:lstStyle/>
                    <a:p>
                      <a:pPr marL="0" marR="0" lvl="0" indent="0" algn="ctr"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smtClean="0">
                          <a:ln>
                            <a:noFill/>
                          </a:ln>
                          <a:solidFill>
                            <a:prstClr val="black"/>
                          </a:solidFill>
                          <a:effectLst/>
                          <a:uLnTx/>
                          <a:uFillTx/>
                          <a:latin typeface="+mn-lt"/>
                          <a:ea typeface="+mn-ea"/>
                          <a:cs typeface="+mn-cs"/>
                        </a:rPr>
                        <a:t>Escritas</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a:t>
                      </a:r>
                      <a:r>
                        <a:rPr kumimoji="0" lang="es-ES" sz="1500" b="1" i="0" u="none" strike="noStrike" kern="1200" cap="none" spc="0" normalizeH="0" baseline="0" noProof="0" dirty="0" smtClean="0">
                          <a:ln>
                            <a:noFill/>
                          </a:ln>
                          <a:solidFill>
                            <a:prstClr val="black"/>
                          </a:solidFill>
                          <a:effectLst/>
                          <a:uLnTx/>
                          <a:uFillTx/>
                          <a:latin typeface="+mn-lt"/>
                          <a:ea typeface="+mn-ea"/>
                          <a:cs typeface="+mn-cs"/>
                        </a:rPr>
                        <a:t>por los siguientes maestros de </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500" b="1" i="0" u="none" strike="noStrike" kern="1200" cap="none" spc="0" normalizeH="0" baseline="0" noProof="0" dirty="0" err="1" smtClean="0">
                          <a:ln>
                            <a:noFill/>
                          </a:ln>
                          <a:solidFill>
                            <a:prstClr val="black"/>
                          </a:solidFill>
                          <a:effectLst/>
                          <a:uLnTx/>
                          <a:uFillTx/>
                          <a:latin typeface="+mn-lt"/>
                          <a:ea typeface="+mn-ea"/>
                          <a:cs typeface="+mn-cs"/>
                        </a:rPr>
                        <a:t>grado</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de HSD </a:t>
                      </a:r>
                      <a:r>
                        <a:rPr kumimoji="0" lang="en-US" sz="1500" b="1" i="0" u="none" strike="noStrike" kern="1200" cap="none" spc="0" normalizeH="0" baseline="0" noProof="0" dirty="0" err="1" smtClean="0">
                          <a:ln>
                            <a:noFill/>
                          </a:ln>
                          <a:solidFill>
                            <a:prstClr val="black"/>
                          </a:solidFill>
                          <a:effectLst/>
                          <a:uLnTx/>
                          <a:uFillTx/>
                          <a:latin typeface="+mn-lt"/>
                          <a:ea typeface="+mn-ea"/>
                          <a:cs typeface="+mn-cs"/>
                        </a:rPr>
                        <a:t>en</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2014.</a:t>
                      </a: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Ko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Tammy Cole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Carrie Ellis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Dori</a:t>
                      </a: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George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Heather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Girad</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Goldstein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Raquel Lemus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Alfonso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Lule</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Berta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Lule</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Heather McCullum</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Irma Ramirez</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Jean Summers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Teacher Mentor</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Nikki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Thoen</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Maritza Dash</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518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05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b="0" dirty="0" smtClean="0">
                          <a:solidFill>
                            <a:schemeClr val="tx1"/>
                          </a:solidFill>
                          <a:latin typeface="Lucida Handwriting" panose="03010101010101010101" pitchFamily="66" charset="0"/>
                        </a:rPr>
                        <a:t>Jill Russo</a:t>
                      </a:r>
                      <a:endParaRPr lang="en-US" sz="1050" b="0" dirty="0">
                        <a:solidFill>
                          <a:schemeClr val="tx1"/>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03075">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200" b="0" i="0" u="none" strike="noStrike" kern="1200" cap="none" spc="0" normalizeH="0" baseline="0" noProof="0" dirty="0" smtClean="0">
                          <a:ln>
                            <a:noFill/>
                          </a:ln>
                          <a:solidFill>
                            <a:prstClr val="black"/>
                          </a:solidFill>
                          <a:effectLst/>
                          <a:uLnTx/>
                          <a:uFillTx/>
                          <a:latin typeface="+mn-lt"/>
                          <a:ea typeface="+mn-ea"/>
                          <a:cs typeface="+mn-cs"/>
                        </a:rPr>
                        <a:t>Las actividades para la tarea de rendimiento en las clases de K − 6 fueron escritas por: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Jamie</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Lentz</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Gina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McLain</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Hayley</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Heider</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Anna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Wooley</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Gretchen</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Erlandsen</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Deborah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Deplanche</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Connie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Briceno</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Judy</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Ramer</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Carrie</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Ellis, Sandra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Maines</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Renae</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Iversen</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Anne</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Berg</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Aliceson</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Brandt</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y  </a:t>
                      </a:r>
                      <a:r>
                        <a:rPr kumimoji="0" lang="x-none" sz="1200" b="0" i="0" u="none" strike="noStrike" kern="1200" cap="none" spc="0" normalizeH="0" baseline="0" noProof="0" dirty="0" err="1" smtClean="0">
                          <a:ln>
                            <a:noFill/>
                          </a:ln>
                          <a:solidFill>
                            <a:prstClr val="black"/>
                          </a:solidFill>
                          <a:effectLst/>
                          <a:uLnTx/>
                          <a:uFillTx/>
                          <a:latin typeface="+mn-lt"/>
                          <a:ea typeface="+mn-ea"/>
                          <a:cs typeface="+mn-cs"/>
                        </a:rPr>
                        <a:t>Ko</a:t>
                      </a:r>
                      <a:r>
                        <a:rPr kumimoji="0" lang="x-none" sz="1200" b="0" i="0" u="none" strike="noStrike" kern="1200" cap="none" spc="0" normalizeH="0" baseline="0" noProof="0" dirty="0" smtClean="0">
                          <a:ln>
                            <a:noFill/>
                          </a:ln>
                          <a:solidFill>
                            <a:prstClr val="black"/>
                          </a:solidFill>
                          <a:effectLst/>
                          <a:uLnTx/>
                          <a:uFillTx/>
                          <a:latin typeface="+mn-lt"/>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Todas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las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evaluaciones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fueron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editadas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por</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Vicki Daniels.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algn="ctr"/>
                      <a:r>
                        <a:rPr lang="en-US" sz="1100" b="0" i="1" dirty="0" smtClean="0">
                          <a:latin typeface="+mn-lt"/>
                        </a:rPr>
                        <a:t>Gracias a </a:t>
                      </a:r>
                      <a:r>
                        <a:rPr lang="en-US" sz="1100" b="0" i="1" dirty="0" err="1" smtClean="0">
                          <a:latin typeface="+mn-lt"/>
                        </a:rPr>
                        <a:t>todos</a:t>
                      </a:r>
                      <a:r>
                        <a:rPr lang="en-US" sz="1100" b="0" i="1" dirty="0" smtClean="0">
                          <a:latin typeface="+mn-lt"/>
                        </a:rPr>
                        <a:t> </a:t>
                      </a:r>
                      <a:r>
                        <a:rPr lang="en-US" sz="1100" b="0" i="1" dirty="0" err="1" smtClean="0">
                          <a:latin typeface="+mn-lt"/>
                        </a:rPr>
                        <a:t>los</a:t>
                      </a:r>
                      <a:r>
                        <a:rPr lang="en-US" sz="1100" b="0" i="1" dirty="0" smtClean="0">
                          <a:latin typeface="+mn-lt"/>
                        </a:rPr>
                        <a:t> que </a:t>
                      </a:r>
                      <a:r>
                        <a:rPr lang="en-US" sz="1100" b="0" i="1" dirty="0" err="1" smtClean="0">
                          <a:latin typeface="+mn-lt"/>
                        </a:rPr>
                        <a:t>participaron</a:t>
                      </a:r>
                      <a:r>
                        <a:rPr lang="en-US" sz="1100" b="0" i="1" dirty="0" smtClean="0">
                          <a:latin typeface="+mn-lt"/>
                        </a:rPr>
                        <a:t> </a:t>
                      </a:r>
                      <a:r>
                        <a:rPr lang="en-US" sz="1100" b="0" i="1" dirty="0" err="1" smtClean="0">
                          <a:latin typeface="+mn-lt"/>
                        </a:rPr>
                        <a:t>en</a:t>
                      </a:r>
                      <a:r>
                        <a:rPr lang="en-US" sz="1100" b="0" i="1" dirty="0" smtClean="0">
                          <a:latin typeface="+mn-lt"/>
                        </a:rPr>
                        <a:t> la </a:t>
                      </a:r>
                      <a:r>
                        <a:rPr lang="en-US" sz="1100" b="0" i="1" dirty="0" err="1" smtClean="0">
                          <a:latin typeface="+mn-lt"/>
                        </a:rPr>
                        <a:t>traducción</a:t>
                      </a:r>
                      <a:r>
                        <a:rPr lang="en-US" sz="1100" b="0" i="1" dirty="0" smtClean="0">
                          <a:latin typeface="+mn-lt"/>
                        </a:rPr>
                        <a:t> de </a:t>
                      </a:r>
                      <a:r>
                        <a:rPr lang="en-US" sz="1100" b="0" i="1" dirty="0" err="1" smtClean="0">
                          <a:latin typeface="+mn-lt"/>
                        </a:rPr>
                        <a:t>esta</a:t>
                      </a:r>
                      <a:r>
                        <a:rPr lang="en-US" sz="1100" b="0" i="1" dirty="0" smtClean="0">
                          <a:latin typeface="+mn-lt"/>
                        </a:rPr>
                        <a:t> </a:t>
                      </a:r>
                      <a:r>
                        <a:rPr lang="en-US" sz="1100" b="0" i="1" dirty="0" err="1" smtClean="0">
                          <a:latin typeface="+mn-lt"/>
                        </a:rPr>
                        <a:t>evaluación</a:t>
                      </a:r>
                      <a:r>
                        <a:rPr lang="en-US" sz="1100" b="0" i="1" dirty="0" smtClean="0">
                          <a:latin typeface="+mn-lt"/>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1" dirty="0" err="1" smtClean="0">
                          <a:latin typeface="+mn-lt"/>
                        </a:rPr>
                        <a:t>bajo</a:t>
                      </a:r>
                      <a:r>
                        <a:rPr lang="en-US" sz="1100" b="0" i="1" dirty="0" smtClean="0">
                          <a:latin typeface="+mn-lt"/>
                        </a:rPr>
                        <a:t> la </a:t>
                      </a:r>
                      <a:r>
                        <a:rPr lang="en-US" sz="1100" b="0" i="1" dirty="0" err="1" smtClean="0">
                          <a:latin typeface="+mn-lt"/>
                        </a:rPr>
                        <a:t>coordinación</a:t>
                      </a:r>
                      <a:r>
                        <a:rPr lang="en-US" sz="1100" b="0" i="1" baseline="0" dirty="0" smtClean="0">
                          <a:latin typeface="+mn-lt"/>
                        </a:rPr>
                        <a:t> de </a:t>
                      </a:r>
                      <a:r>
                        <a:rPr kumimoji="0" lang="en-US" sz="1100" b="0" i="1" u="none" strike="noStrike" kern="1200" cap="none" spc="0" normalizeH="0" baseline="0" dirty="0" smtClean="0">
                          <a:ln>
                            <a:noFill/>
                          </a:ln>
                          <a:solidFill>
                            <a:prstClr val="black"/>
                          </a:solidFill>
                          <a:effectLst/>
                          <a:uLnTx/>
                          <a:uFillTx/>
                          <a:latin typeface="+mn-lt"/>
                          <a:ea typeface="+mn-ea"/>
                          <a:cs typeface="+mn-cs"/>
                        </a:rPr>
                        <a:t>Z. Rosa.</a:t>
                      </a:r>
                      <a:endParaRPr kumimoji="0" lang="x-none" sz="1100" b="0" i="1" u="none" strike="noStrike" kern="1200" cap="none" spc="0" normalizeH="0" baseline="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8"/>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74" tIns="50938" rIns="101874" bIns="50938" numCol="1" anchor="t" anchorCtr="0" compatLnSpc="1">
            <a:prstTxWarp prst="textNoShape">
              <a:avLst/>
            </a:prstTxWarp>
          </a:bodyPr>
          <a:lstStyle/>
          <a:p>
            <a:endParaRPr lang="en-US"/>
          </a:p>
        </p:txBody>
      </p:sp>
    </p:spTree>
    <p:extLst>
      <p:ext uri="{BB962C8B-B14F-4D97-AF65-F5344CB8AC3E}">
        <p14:creationId xmlns:p14="http://schemas.microsoft.com/office/powerpoint/2010/main" val="2837934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0421" y="725901"/>
            <a:ext cx="6482223" cy="2565069"/>
          </a:xfrm>
          <a:prstGeom prst="rect">
            <a:avLst/>
          </a:prstGeom>
          <a:noFill/>
        </p:spPr>
        <p:txBody>
          <a:bodyPr wrap="square" lIns="101862" tIns="50931" rIns="101862" bIns="50931">
            <a:spAutoFit/>
          </a:bodyPr>
          <a:lstStyle/>
          <a:p>
            <a:pPr marL="382059" indent="-382059">
              <a:buAutoNum type="arabicPeriod"/>
            </a:pPr>
            <a:r>
              <a:rPr lang="es-ES" sz="1600" b="1" dirty="0">
                <a:latin typeface="Helvetica" panose="020B0604020202020204"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Que le dijo el conductor a Rosa </a:t>
            </a:r>
            <a:r>
              <a:rPr lang="es-ES" sz="1600" b="1" dirty="0" err="1" smtClean="0">
                <a:latin typeface="Helvetica" pitchFamily="34" charset="0"/>
                <a:cs typeface="Helvetica" panose="020B0604020202020204" pitchFamily="34" charset="0"/>
              </a:rPr>
              <a:t>Parks</a:t>
            </a:r>
            <a:r>
              <a:rPr lang="es-ES" sz="1600" b="1" dirty="0" smtClean="0">
                <a:latin typeface="Helvetica" pitchFamily="34" charset="0"/>
                <a:cs typeface="Helvetica" panose="020B0604020202020204" pitchFamily="34" charset="0"/>
              </a:rPr>
              <a:t> que hiciera en el autobús?</a:t>
            </a:r>
          </a:p>
          <a:p>
            <a:endParaRPr lang="es-ES" sz="1600" dirty="0" smtClean="0">
              <a:latin typeface="Helvetica" pitchFamily="34" charset="0"/>
            </a:endParaRPr>
          </a:p>
          <a:p>
            <a:pPr marL="381000" indent="381000">
              <a:buFont typeface="+mj-lt"/>
              <a:buAutoNum type="alphaUcPeriod"/>
            </a:pPr>
            <a:r>
              <a:rPr lang="es-ES" sz="1600" dirty="0" smtClean="0">
                <a:latin typeface="Helvetica" pitchFamily="34" charset="0"/>
              </a:rPr>
              <a:t>“Desocupen </a:t>
            </a:r>
            <a:r>
              <a:rPr lang="es-ES" sz="1600" dirty="0">
                <a:latin typeface="Helvetica" pitchFamily="34" charset="0"/>
              </a:rPr>
              <a:t>esos asientos</a:t>
            </a:r>
            <a:r>
              <a:rPr lang="es-ES" sz="1600" dirty="0" smtClean="0">
                <a:latin typeface="Helvetica" pitchFamily="34" charset="0"/>
              </a:rPr>
              <a:t>.”</a:t>
            </a:r>
          </a:p>
          <a:p>
            <a:pPr marL="382015" indent="382015">
              <a:buFont typeface="+mj-lt"/>
              <a:buAutoNum type="alphaUcPeriod"/>
            </a:pPr>
            <a:endParaRPr lang="es-ES" sz="1600" dirty="0" smtClean="0">
              <a:latin typeface="Helvetica" pitchFamily="34" charset="0"/>
              <a:cs typeface="Helvetica" pitchFamily="34" charset="0"/>
            </a:endParaRPr>
          </a:p>
          <a:p>
            <a:pPr marL="382015" indent="382015">
              <a:buFont typeface="+mj-lt"/>
              <a:buAutoNum type="alphaUcPeriod"/>
            </a:pPr>
            <a:r>
              <a:rPr lang="es-ES" sz="1600" dirty="0" smtClean="0">
                <a:latin typeface="Helvetica" pitchFamily="34" charset="0"/>
                <a:cs typeface="Helvetica" pitchFamily="34" charset="0"/>
              </a:rPr>
              <a:t>“Si usted no se levanta voy a hacer que la arresten.”</a:t>
            </a:r>
          </a:p>
          <a:p>
            <a:pPr marL="382015" indent="382015">
              <a:buFont typeface="+mj-lt"/>
              <a:buAutoNum type="alphaUcPeriod"/>
            </a:pPr>
            <a:endParaRPr lang="es-ES" sz="1600" dirty="0" smtClean="0">
              <a:latin typeface="Helvetica" pitchFamily="34" charset="0"/>
              <a:cs typeface="Helvetica" pitchFamily="34" charset="0"/>
            </a:endParaRPr>
          </a:p>
          <a:p>
            <a:pPr marL="382015" indent="382015">
              <a:buFont typeface="+mj-lt"/>
              <a:buAutoNum type="alphaUcPeriod"/>
            </a:pPr>
            <a:r>
              <a:rPr lang="es-ES" sz="1600" dirty="0" smtClean="0">
                <a:latin typeface="Helvetica" pitchFamily="34" charset="0"/>
                <a:cs typeface="Helvetica" pitchFamily="34" charset="0"/>
              </a:rPr>
              <a:t>“</a:t>
            </a:r>
            <a:r>
              <a:rPr lang="x-none" sz="1600" dirty="0">
                <a:latin typeface="Helvetica" pitchFamily="34" charset="0"/>
                <a:cs typeface="Helvetica" pitchFamily="34" charset="0"/>
              </a:rPr>
              <a:t>¿Por qué no se levantó cuando el conductor le habló</a:t>
            </a:r>
            <a:r>
              <a:rPr lang="x-none" sz="1600" dirty="0" smtClean="0">
                <a:latin typeface="Helvetica" pitchFamily="34" charset="0"/>
                <a:cs typeface="Helvetica" pitchFamily="34" charset="0"/>
              </a:rPr>
              <a:t>?</a:t>
            </a:r>
            <a:r>
              <a:rPr lang="es-ES" sz="1600" dirty="0" smtClean="0">
                <a:latin typeface="Helvetica" pitchFamily="34" charset="0"/>
                <a:cs typeface="Helvetica" pitchFamily="34" charset="0"/>
              </a:rPr>
              <a:t>”</a:t>
            </a:r>
          </a:p>
          <a:p>
            <a:pPr marL="382015" indent="382015">
              <a:buFont typeface="+mj-lt"/>
              <a:buAutoNum type="alphaUcPeriod"/>
            </a:pPr>
            <a:endParaRPr lang="es-ES" sz="1600" dirty="0" smtClean="0">
              <a:latin typeface="Helvetica" pitchFamily="34" charset="0"/>
              <a:cs typeface="Helvetica" pitchFamily="34" charset="0"/>
            </a:endParaRPr>
          </a:p>
          <a:p>
            <a:pPr marL="382015" indent="382015">
              <a:buFont typeface="+mj-lt"/>
              <a:buAutoNum type="alphaUcPeriod"/>
            </a:pPr>
            <a:r>
              <a:rPr lang="es-ES" sz="1600" dirty="0" smtClean="0">
                <a:latin typeface="Helvetica" pitchFamily="34" charset="0"/>
                <a:cs typeface="Helvetica" pitchFamily="34" charset="0"/>
              </a:rPr>
              <a:t>“</a:t>
            </a:r>
            <a:r>
              <a:rPr lang="x-none" sz="1600" dirty="0" smtClean="0">
                <a:latin typeface="Helvetica" pitchFamily="34" charset="0"/>
                <a:cs typeface="Helvetica" pitchFamily="34" charset="0"/>
              </a:rPr>
              <a:t>La </a:t>
            </a:r>
            <a:r>
              <a:rPr lang="x-none" sz="1600" dirty="0">
                <a:latin typeface="Helvetica" pitchFamily="34" charset="0"/>
                <a:cs typeface="Helvetica" pitchFamily="34" charset="0"/>
              </a:rPr>
              <a:t>ley es la ley, y usted está bajo arresto</a:t>
            </a:r>
            <a:r>
              <a:rPr lang="es-ES" sz="1600" dirty="0" smtClean="0">
                <a:latin typeface="Helvetica" pitchFamily="34" charset="0"/>
                <a:cs typeface="Helvetica" pitchFamily="34" charset="0"/>
              </a:rPr>
              <a:t>.”</a:t>
            </a:r>
            <a:endParaRPr lang="es-ES" sz="1600" dirty="0">
              <a:latin typeface="Helvetica" pitchFamily="34" charset="0"/>
              <a:cs typeface="Helvetica" pitchFamily="34" charset="0"/>
            </a:endParaRPr>
          </a:p>
        </p:txBody>
      </p:sp>
      <p:cxnSp>
        <p:nvCxnSpPr>
          <p:cNvPr id="11" name="Straight Connector 10"/>
          <p:cNvCxnSpPr/>
          <p:nvPr/>
        </p:nvCxnSpPr>
        <p:spPr>
          <a:xfrm>
            <a:off x="460305" y="4563836"/>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6037578" cy="2318848"/>
          </a:xfrm>
          <a:prstGeom prst="rect">
            <a:avLst/>
          </a:prstGeom>
        </p:spPr>
        <p:txBody>
          <a:bodyPr wrap="square" lIns="101862" tIns="50931" rIns="101862" bIns="50931">
            <a:spAutoFit/>
          </a:bodyPr>
          <a:lstStyle/>
          <a:p>
            <a:pPr marL="342859" indent="-342859">
              <a:buAutoNum type="arabicPeriod" startAt="2"/>
            </a:pPr>
            <a:r>
              <a:rPr lang="es-ES" sz="1600" b="1" dirty="0">
                <a:latin typeface="Helvetica" panose="020B0604020202020204"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Cuál es la idea principal en la sección “El tribunal</a:t>
            </a:r>
            <a:r>
              <a:rPr lang="es-ES" sz="1600" dirty="0" smtClean="0">
                <a:latin typeface="Helvetica"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a:t>
            </a:r>
          </a:p>
          <a:p>
            <a:pPr marL="342859" indent="-342859">
              <a:buAutoNum type="arabicPeriod" startAt="2"/>
            </a:pPr>
            <a:endParaRPr lang="es-ES" sz="1600" b="1" dirty="0" smtClean="0">
              <a:latin typeface="Helvetica" pitchFamily="34" charset="0"/>
            </a:endParaRPr>
          </a:p>
          <a:p>
            <a:pPr marL="382015" indent="382015">
              <a:buFont typeface="+mj-lt"/>
              <a:buAutoNum type="alphaUcPeriod"/>
            </a:pPr>
            <a:r>
              <a:rPr lang="es-ES" sz="1600" dirty="0" smtClean="0">
                <a:latin typeface="Helvetica" pitchFamily="34" charset="0"/>
              </a:rPr>
              <a:t>Ella se declara no culpable.</a:t>
            </a:r>
          </a:p>
          <a:p>
            <a:pPr marL="382015" indent="382015">
              <a:buFont typeface="+mj-lt"/>
              <a:buAutoNum type="alphaUcPeriod"/>
            </a:pPr>
            <a:endParaRPr lang="es-ES" sz="1600" dirty="0" smtClean="0">
              <a:latin typeface="Helvetica" pitchFamily="34" charset="0"/>
              <a:cs typeface="Helvetica" pitchFamily="34" charset="0"/>
            </a:endParaRPr>
          </a:p>
          <a:p>
            <a:pPr marL="382015" indent="382015">
              <a:buFont typeface="+mj-lt"/>
              <a:buAutoNum type="alphaUcPeriod"/>
            </a:pPr>
            <a:r>
              <a:rPr lang="es-ES" sz="1600" dirty="0" smtClean="0">
                <a:latin typeface="Helvetica" pitchFamily="34" charset="0"/>
                <a:cs typeface="Helvetica" pitchFamily="34" charset="0"/>
              </a:rPr>
              <a:t>El juez la encuentra culpable.</a:t>
            </a:r>
          </a:p>
          <a:p>
            <a:pPr marL="382015" indent="382015">
              <a:buFont typeface="+mj-lt"/>
              <a:buAutoNum type="alphaUcPeriod"/>
            </a:pPr>
            <a:endParaRPr lang="es-ES" sz="1600" dirty="0" smtClean="0">
              <a:latin typeface="Helvetica" pitchFamily="34" charset="0"/>
              <a:cs typeface="Helvetica" pitchFamily="34" charset="0"/>
            </a:endParaRPr>
          </a:p>
          <a:p>
            <a:pPr marL="382015" indent="382015">
              <a:buFont typeface="+mj-lt"/>
              <a:buAutoNum type="alphaUcPeriod"/>
            </a:pPr>
            <a:r>
              <a:rPr lang="es-ES" sz="1600" dirty="0" smtClean="0">
                <a:latin typeface="Helvetica" pitchFamily="34" charset="0"/>
                <a:cs typeface="Helvetica" pitchFamily="34" charset="0"/>
              </a:rPr>
              <a:t>Ella se sentó en el asiento delantero.</a:t>
            </a:r>
          </a:p>
          <a:p>
            <a:pPr marL="382015" indent="382015">
              <a:buFont typeface="+mj-lt"/>
              <a:buAutoNum type="alphaUcPeriod"/>
            </a:pPr>
            <a:endParaRPr lang="es-ES" sz="1600" dirty="0" smtClean="0">
              <a:latin typeface="Helvetica" pitchFamily="34" charset="0"/>
              <a:cs typeface="Helvetica" pitchFamily="34" charset="0"/>
            </a:endParaRPr>
          </a:p>
          <a:p>
            <a:pPr marL="382015" indent="382015">
              <a:buFont typeface="+mj-lt"/>
              <a:buAutoNum type="alphaUcPeriod"/>
            </a:pPr>
            <a:r>
              <a:rPr lang="es-ES" sz="1600" dirty="0" smtClean="0">
                <a:latin typeface="Helvetica" pitchFamily="34" charset="0"/>
                <a:cs typeface="Helvetica" pitchFamily="34" charset="0"/>
              </a:rPr>
              <a:t>Los autobuses segregados violaban la constitución.</a:t>
            </a:r>
            <a:endParaRPr lang="es-ES" sz="1600" dirty="0">
              <a:latin typeface="Helvetica" pitchFamily="34" charset="0"/>
              <a:cs typeface="Helvetica" pitchFamily="34" charset="0"/>
            </a:endParaRPr>
          </a:p>
        </p:txBody>
      </p:sp>
      <p:grpSp>
        <p:nvGrpSpPr>
          <p:cNvPr id="2" name="Group 1"/>
          <p:cNvGrpSpPr/>
          <p:nvPr/>
        </p:nvGrpSpPr>
        <p:grpSpPr>
          <a:xfrm>
            <a:off x="952232" y="1513669"/>
            <a:ext cx="243138" cy="1699519"/>
            <a:chOff x="952232" y="1513669"/>
            <a:chExt cx="243138" cy="1699519"/>
          </a:xfrm>
        </p:grpSpPr>
        <p:sp>
          <p:nvSpPr>
            <p:cNvPr id="26" name="Oval 25"/>
            <p:cNvSpPr/>
            <p:nvPr/>
          </p:nvSpPr>
          <p:spPr>
            <a:xfrm>
              <a:off x="952232" y="297370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952232" y="1513669"/>
              <a:ext cx="242888" cy="227668"/>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952232" y="200843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952482" y="248112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bg1"/>
                </a:solidFill>
              </a:endParaRPr>
            </a:p>
          </p:txBody>
        </p:sp>
      </p:grpSp>
      <p:graphicFrame>
        <p:nvGraphicFramePr>
          <p:cNvPr id="13" name="Table 12"/>
          <p:cNvGraphicFramePr>
            <a:graphicFrameLocks noGrp="1"/>
          </p:cNvGraphicFramePr>
          <p:nvPr>
            <p:extLst>
              <p:ext uri="{D42A27DB-BD31-4B8C-83A1-F6EECF244321}">
                <p14:modId xmlns:p14="http://schemas.microsoft.com/office/powerpoint/2010/main" val="195894583"/>
              </p:ext>
            </p:extLst>
          </p:nvPr>
        </p:nvGraphicFramePr>
        <p:xfrm>
          <a:off x="5069692" y="4191000"/>
          <a:ext cx="2105196" cy="548640"/>
        </p:xfrm>
        <a:graphic>
          <a:graphicData uri="http://schemas.openxmlformats.org/drawingml/2006/table">
            <a:tbl>
              <a:tblPr/>
              <a:tblGrid>
                <a:gridCol w="2105196"/>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RL.5.1</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x-none" sz="900" dirty="0" smtClean="0"/>
                        <a:t>Citan correctamente un texto al explicar lo que dice explícitamente y al hacer inferencias del mismo.</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4" name="Slide Number Placeholder 13"/>
          <p:cNvSpPr>
            <a:spLocks noGrp="1"/>
          </p:cNvSpPr>
          <p:nvPr>
            <p:ph type="sldNum" sz="quarter" idx="12"/>
          </p:nvPr>
        </p:nvSpPr>
        <p:spPr/>
        <p:txBody>
          <a:bodyPr/>
          <a:lstStyle/>
          <a:p>
            <a:fld id="{CF669FE8-2A6A-4FDA-B6E7-4A7C87AD6E1D}" type="slidenum">
              <a:rPr lang="en-US" smtClean="0"/>
              <a:pPr/>
              <a:t>20</a:t>
            </a:fld>
            <a:endParaRPr lang="en-US" dirty="0"/>
          </a:p>
        </p:txBody>
      </p:sp>
      <p:grpSp>
        <p:nvGrpSpPr>
          <p:cNvPr id="16" name="Group 15"/>
          <p:cNvGrpSpPr/>
          <p:nvPr/>
        </p:nvGrpSpPr>
        <p:grpSpPr>
          <a:xfrm>
            <a:off x="951982" y="5580226"/>
            <a:ext cx="243138" cy="1699519"/>
            <a:chOff x="952232" y="1513669"/>
            <a:chExt cx="243138" cy="1699519"/>
          </a:xfrm>
        </p:grpSpPr>
        <p:sp>
          <p:nvSpPr>
            <p:cNvPr id="17" name="Oval 16"/>
            <p:cNvSpPr/>
            <p:nvPr/>
          </p:nvSpPr>
          <p:spPr>
            <a:xfrm>
              <a:off x="952232" y="297370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2" name="Oval 21"/>
            <p:cNvSpPr/>
            <p:nvPr/>
          </p:nvSpPr>
          <p:spPr>
            <a:xfrm>
              <a:off x="952232" y="1513669"/>
              <a:ext cx="242888" cy="227668"/>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3" name="Oval 22"/>
            <p:cNvSpPr/>
            <p:nvPr/>
          </p:nvSpPr>
          <p:spPr>
            <a:xfrm>
              <a:off x="952232" y="200843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4" name="Oval 23"/>
            <p:cNvSpPr/>
            <p:nvPr/>
          </p:nvSpPr>
          <p:spPr>
            <a:xfrm>
              <a:off x="952482" y="248112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bg1"/>
                </a:solidFill>
              </a:endParaRPr>
            </a:p>
          </p:txBody>
        </p:sp>
      </p:grpSp>
    </p:spTree>
    <p:extLst>
      <p:ext uri="{BB962C8B-B14F-4D97-AF65-F5344CB8AC3E}">
        <p14:creationId xmlns:p14="http://schemas.microsoft.com/office/powerpoint/2010/main" val="1655963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1"/>
            <a:ext cx="6436422" cy="3119067"/>
          </a:xfrm>
          <a:prstGeom prst="rect">
            <a:avLst/>
          </a:prstGeom>
        </p:spPr>
        <p:txBody>
          <a:bodyPr wrap="square" lIns="101862" tIns="50931" rIns="101862" bIns="50931">
            <a:spAutoFit/>
          </a:bodyPr>
          <a:lstStyle/>
          <a:p>
            <a:pPr marL="282542" indent="-282542"/>
            <a:r>
              <a:rPr lang="es-ES" sz="1600" b="1" dirty="0" smtClean="0">
                <a:latin typeface="Helvetica" panose="020B0604020202020204" pitchFamily="34" charset="0"/>
                <a:cs typeface="Helvetica" panose="020B0604020202020204" pitchFamily="34" charset="0"/>
              </a:rPr>
              <a:t>3. ¿Qué detalle resume mejor la introducción?</a:t>
            </a:r>
          </a:p>
          <a:p>
            <a:pPr marL="282542" indent="-282542"/>
            <a:endParaRPr lang="es-ES" sz="1600" dirty="0" smtClean="0">
              <a:latin typeface="Helvetica" pitchFamily="34" charset="0"/>
            </a:endParaRPr>
          </a:p>
          <a:p>
            <a:pPr marL="628650" indent="-333375">
              <a:buFont typeface="+mj-lt"/>
              <a:buAutoNum type="alphaUcPeriod"/>
            </a:pPr>
            <a:r>
              <a:rPr lang="es-ES" sz="1600" dirty="0" smtClean="0">
                <a:latin typeface="Helvetica" pitchFamily="34" charset="0"/>
              </a:rPr>
              <a:t>El autobús llevó a Rosa a la escuela.</a:t>
            </a:r>
          </a:p>
          <a:p>
            <a:pPr marL="628650" indent="-333375">
              <a:buFont typeface="+mj-lt"/>
              <a:buAutoNum type="alphaUcPeriod"/>
            </a:pPr>
            <a:endParaRPr lang="es-ES" sz="1600" dirty="0" smtClean="0">
              <a:latin typeface="Helvetica" pitchFamily="34" charset="0"/>
              <a:cs typeface="Helvetica" pitchFamily="34" charset="0"/>
            </a:endParaRPr>
          </a:p>
          <a:p>
            <a:pPr marL="628650" indent="-333375">
              <a:buAutoNum type="alphaUcPeriod" startAt="2"/>
            </a:pPr>
            <a:r>
              <a:rPr lang="es-ES" sz="1600" dirty="0" smtClean="0">
                <a:latin typeface="Helvetica" pitchFamily="34" charset="0"/>
                <a:cs typeface="Helvetica" pitchFamily="34" charset="0"/>
              </a:rPr>
              <a:t>Los afroamericanos no tenían los mismos derechos que las  personas blancas.</a:t>
            </a:r>
          </a:p>
          <a:p>
            <a:pPr marL="628650" indent="-333375">
              <a:buAutoNum type="alphaUcPeriod" startAt="2"/>
            </a:pPr>
            <a:endParaRPr lang="es-ES" sz="1600" dirty="0" smtClean="0">
              <a:latin typeface="Helvetica" pitchFamily="34" charset="0"/>
              <a:cs typeface="Helvetica" pitchFamily="34" charset="0"/>
            </a:endParaRPr>
          </a:p>
          <a:p>
            <a:pPr marL="628650" indent="-333375">
              <a:buAutoNum type="alphaUcPeriod" startAt="2"/>
            </a:pPr>
            <a:r>
              <a:rPr lang="es-ES" sz="1600" dirty="0" smtClean="0">
                <a:latin typeface="Helvetica" pitchFamily="34" charset="0"/>
                <a:cs typeface="Helvetica" pitchFamily="34" charset="0"/>
              </a:rPr>
              <a:t>Los afroamericanos estaban obligados a sentarse en la parte trasera del autobús.</a:t>
            </a:r>
          </a:p>
          <a:p>
            <a:pPr marL="628650" indent="-333375">
              <a:buAutoNum type="alphaUcPeriod" startAt="2"/>
            </a:pPr>
            <a:endParaRPr lang="es-ES" sz="1600" dirty="0" smtClean="0">
              <a:latin typeface="Helvetica" pitchFamily="34" charset="0"/>
              <a:cs typeface="Helvetica" pitchFamily="34" charset="0"/>
            </a:endParaRPr>
          </a:p>
          <a:p>
            <a:pPr marL="628650" indent="-333375">
              <a:buAutoNum type="alphaUcPeriod" startAt="2"/>
            </a:pPr>
            <a:r>
              <a:rPr lang="es-ES" sz="1600" dirty="0" smtClean="0">
                <a:latin typeface="Helvetica" pitchFamily="34" charset="0"/>
                <a:cs typeface="Helvetica" pitchFamily="34" charset="0"/>
              </a:rPr>
              <a:t>Rosa se unió a la asociación nacional para luchar por la igualdad de derechos.</a:t>
            </a:r>
            <a:endParaRPr lang="es-ES" sz="1600" dirty="0">
              <a:latin typeface="Helvetica" pitchFamily="34" charset="0"/>
              <a:cs typeface="Helvetica" pitchFamily="34" charset="0"/>
            </a:endParaRPr>
          </a:p>
        </p:txBody>
      </p:sp>
      <p:cxnSp>
        <p:nvCxnSpPr>
          <p:cNvPr id="11" name="Straight Connector 10"/>
          <p:cNvCxnSpPr/>
          <p:nvPr/>
        </p:nvCxnSpPr>
        <p:spPr>
          <a:xfrm>
            <a:off x="410118" y="440436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6174739" cy="4042397"/>
          </a:xfrm>
          <a:prstGeom prst="rect">
            <a:avLst/>
          </a:prstGeom>
        </p:spPr>
        <p:txBody>
          <a:bodyPr wrap="square" lIns="101862" tIns="50931" rIns="101862" bIns="50931">
            <a:spAutoFit/>
          </a:bodyPr>
          <a:lstStyle/>
          <a:p>
            <a:pPr marL="251169" indent="-251169"/>
            <a:r>
              <a:rPr lang="es-ES" sz="1600" b="1" dirty="0" smtClean="0">
                <a:latin typeface="Helvetica" panose="020B0604020202020204" pitchFamily="34" charset="0"/>
                <a:cs typeface="Helvetica" panose="020B0604020202020204" pitchFamily="34" charset="0"/>
              </a:rPr>
              <a:t>4. ¿Qué información </a:t>
            </a:r>
            <a:r>
              <a:rPr lang="es-ES" sz="1600" b="1" dirty="0">
                <a:latin typeface="Helvetica" panose="020B0604020202020204" pitchFamily="34" charset="0"/>
                <a:cs typeface="Helvetica" panose="020B0604020202020204" pitchFamily="34" charset="0"/>
              </a:rPr>
              <a:t>en la </a:t>
            </a:r>
            <a:r>
              <a:rPr lang="es-ES" sz="1600" b="1" dirty="0" smtClean="0">
                <a:latin typeface="Helvetica" panose="020B0604020202020204" pitchFamily="34" charset="0"/>
                <a:cs typeface="Helvetica" panose="020B0604020202020204" pitchFamily="34" charset="0"/>
              </a:rPr>
              <a:t>sección </a:t>
            </a:r>
            <a:r>
              <a:rPr lang="es-ES" sz="1600" b="1" dirty="0">
                <a:latin typeface="Helvetica" panose="020B0604020202020204" pitchFamily="34" charset="0"/>
                <a:cs typeface="Helvetica" panose="020B0604020202020204" pitchFamily="34" charset="0"/>
              </a:rPr>
              <a:t>“Una parada de autobús el lunes en la </a:t>
            </a:r>
            <a:r>
              <a:rPr lang="es-ES" sz="1600" b="1" dirty="0" smtClean="0">
                <a:latin typeface="Helvetica" panose="020B0604020202020204" pitchFamily="34" charset="0"/>
                <a:cs typeface="Helvetica" panose="020B0604020202020204" pitchFamily="34" charset="0"/>
              </a:rPr>
              <a:t>mañana”, apoya mejor el hecho de que los manifestantes estaban en desacuerdo con la segregación en los autobuses?  Escoge las </a:t>
            </a:r>
            <a:r>
              <a:rPr lang="es-ES" sz="1600" b="1" u="sng" dirty="0" smtClean="0">
                <a:latin typeface="Helvetica" panose="020B0604020202020204" pitchFamily="34" charset="0"/>
                <a:cs typeface="Helvetica" panose="020B0604020202020204" pitchFamily="34" charset="0"/>
              </a:rPr>
              <a:t>dos</a:t>
            </a:r>
            <a:r>
              <a:rPr lang="es-ES" sz="1600" b="1" dirty="0" smtClean="0">
                <a:latin typeface="Helvetica" panose="020B0604020202020204" pitchFamily="34" charset="0"/>
                <a:cs typeface="Helvetica" panose="020B0604020202020204" pitchFamily="34" charset="0"/>
              </a:rPr>
              <a:t> opciones  correctas.</a:t>
            </a:r>
          </a:p>
          <a:p>
            <a:pPr marL="251169" indent="-251169"/>
            <a:endParaRPr lang="es-ES" sz="1600" b="1" dirty="0" smtClean="0">
              <a:latin typeface="Helvetica" pitchFamily="34" charset="0"/>
            </a:endParaRPr>
          </a:p>
          <a:p>
            <a:pPr marL="687388" indent="-347663">
              <a:buFont typeface="+mj-lt"/>
              <a:buAutoNum type="alphaUcPeriod"/>
            </a:pPr>
            <a:r>
              <a:rPr lang="es-ES" sz="1600" dirty="0" smtClean="0">
                <a:latin typeface="Helvetica" pitchFamily="34" charset="0"/>
              </a:rPr>
              <a:t>Los afroamericanos se amontonaron en la parada de autobuses.</a:t>
            </a:r>
          </a:p>
          <a:p>
            <a:pPr marL="687388" indent="-347663">
              <a:buFont typeface="+mj-lt"/>
              <a:buAutoNum type="alphaUcPeriod"/>
            </a:pPr>
            <a:endParaRPr lang="es-ES" sz="1600" dirty="0" smtClean="0">
              <a:latin typeface="Helvetica" pitchFamily="34" charset="0"/>
              <a:cs typeface="Helvetica" pitchFamily="34" charset="0"/>
            </a:endParaRPr>
          </a:p>
          <a:p>
            <a:pPr marL="687388" indent="-347663">
              <a:buFont typeface="+mj-lt"/>
              <a:buAutoNum type="alphaUcPeriod"/>
            </a:pPr>
            <a:r>
              <a:rPr lang="es-ES" sz="1600" dirty="0" smtClean="0">
                <a:latin typeface="Helvetica" pitchFamily="34" charset="0"/>
                <a:cs typeface="Helvetica" pitchFamily="34" charset="0"/>
              </a:rPr>
              <a:t>“Estoy cansado de ir parado en los autobuses cuando hay asientos vacíos en la sección de los blancos.”</a:t>
            </a:r>
          </a:p>
          <a:p>
            <a:pPr marL="687388" indent="-347663">
              <a:buFont typeface="+mj-lt"/>
              <a:buAutoNum type="alphaUcPeriod"/>
            </a:pPr>
            <a:endParaRPr lang="es-ES" sz="1600" dirty="0" smtClean="0">
              <a:latin typeface="Helvetica" pitchFamily="34" charset="0"/>
              <a:cs typeface="Helvetica" pitchFamily="34" charset="0"/>
            </a:endParaRPr>
          </a:p>
          <a:p>
            <a:pPr marL="687388" indent="-347663">
              <a:buFont typeface="+mj-lt"/>
              <a:buAutoNum type="alphaUcPeriod"/>
            </a:pPr>
            <a:r>
              <a:rPr lang="es-ES" sz="1600" dirty="0" smtClean="0">
                <a:latin typeface="Helvetica" pitchFamily="34" charset="0"/>
                <a:cs typeface="Helvetica" pitchFamily="34" charset="0"/>
              </a:rPr>
              <a:t>Ellos esperaron por los taxis que eran propiedad </a:t>
            </a:r>
            <a:r>
              <a:rPr lang="es-ES" sz="1600" dirty="0">
                <a:latin typeface="Helvetica" pitchFamily="34" charset="0"/>
                <a:cs typeface="Helvetica" pitchFamily="34" charset="0"/>
              </a:rPr>
              <a:t>de </a:t>
            </a:r>
            <a:r>
              <a:rPr lang="es-ES" sz="1600" dirty="0" smtClean="0">
                <a:latin typeface="Helvetica" pitchFamily="34" charset="0"/>
                <a:cs typeface="Helvetica" pitchFamily="34" charset="0"/>
              </a:rPr>
              <a:t>los afroamericanos</a:t>
            </a:r>
            <a:r>
              <a:rPr lang="es-ES" sz="1600" dirty="0">
                <a:latin typeface="Helvetica" pitchFamily="34" charset="0"/>
                <a:cs typeface="Helvetica" pitchFamily="34" charset="0"/>
              </a:rPr>
              <a:t>.</a:t>
            </a:r>
            <a:endParaRPr lang="es-ES" sz="1600" dirty="0" smtClean="0">
              <a:latin typeface="Helvetica" pitchFamily="34" charset="0"/>
              <a:cs typeface="Helvetica" pitchFamily="34" charset="0"/>
            </a:endParaRPr>
          </a:p>
          <a:p>
            <a:pPr marL="687388" indent="-347663">
              <a:buFont typeface="+mj-lt"/>
              <a:buAutoNum type="alphaUcPeriod"/>
            </a:pPr>
            <a:endParaRPr lang="es-ES" sz="1600" dirty="0" smtClean="0">
              <a:latin typeface="Helvetica" pitchFamily="34" charset="0"/>
              <a:cs typeface="Helvetica" pitchFamily="34" charset="0"/>
            </a:endParaRPr>
          </a:p>
          <a:p>
            <a:pPr marL="687388" indent="-347663">
              <a:buFont typeface="+mj-lt"/>
              <a:buAutoNum type="alphaUcPeriod"/>
            </a:pPr>
            <a:r>
              <a:rPr lang="es-ES" sz="1600" dirty="0" smtClean="0">
                <a:latin typeface="Helvetica" pitchFamily="34" charset="0"/>
                <a:cs typeface="Helvetica" pitchFamily="34" charset="0"/>
              </a:rPr>
              <a:t>“Yo prefiero ir caminando al trabajo todos los días en vez de tener que soportar la  segregación por mas tiempo.”</a:t>
            </a:r>
            <a:endParaRPr lang="es-ES" sz="1600" dirty="0">
              <a:latin typeface="Helvetica" pitchFamily="34" charset="0"/>
              <a:cs typeface="Helvetica"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598590074"/>
              </p:ext>
            </p:extLst>
          </p:nvPr>
        </p:nvGraphicFramePr>
        <p:xfrm>
          <a:off x="4183879" y="3947160"/>
          <a:ext cx="3085636" cy="914400"/>
        </p:xfrm>
        <a:graphic>
          <a:graphicData uri="http://schemas.openxmlformats.org/drawingml/2006/table">
            <a:tbl>
              <a:tblPr/>
              <a:tblGrid>
                <a:gridCol w="3085636"/>
              </a:tblGrid>
              <a:tr h="150876">
                <a:tc>
                  <a:txBody>
                    <a:bodyPr/>
                    <a:lstStyle/>
                    <a:p>
                      <a:pPr marL="0" marR="0" algn="l">
                        <a:lnSpc>
                          <a:spcPct val="100000"/>
                        </a:lnSpc>
                        <a:spcBef>
                          <a:spcPts val="0"/>
                        </a:spcBef>
                        <a:spcAft>
                          <a:spcPts val="0"/>
                        </a:spcAft>
                      </a:pPr>
                      <a:r>
                        <a:rPr lang="en-US" sz="1000" b="1" dirty="0" err="1" smtClean="0">
                          <a:solidFill>
                            <a:srgbClr val="000000"/>
                          </a:solidFill>
                          <a:latin typeface="+mn-lt"/>
                          <a:ea typeface="Times New Roman"/>
                          <a:cs typeface="Times New Roman"/>
                        </a:rPr>
                        <a:t>Estándar</a:t>
                      </a:r>
                      <a:r>
                        <a:rPr lang="en-US" sz="1000" b="1" dirty="0" smtClean="0">
                          <a:solidFill>
                            <a:srgbClr val="000000"/>
                          </a:solidFill>
                          <a:latin typeface="+mn-lt"/>
                          <a:ea typeface="Times New Roman"/>
                          <a:cs typeface="Times New Roman"/>
                        </a:rPr>
                        <a:t> RL.5.2</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754380">
                <a:tc>
                  <a:txBody>
                    <a:bodyPr/>
                    <a:lstStyle/>
                    <a:p>
                      <a:pPr marL="0" marR="0" algn="l" defTabSz="966612" rtl="0" eaLnBrk="1" latinLnBrk="0" hangingPunct="1">
                        <a:lnSpc>
                          <a:spcPct val="100000"/>
                        </a:lnSpc>
                        <a:spcBef>
                          <a:spcPts val="0"/>
                        </a:spcBef>
                        <a:spcAft>
                          <a:spcPts val="0"/>
                        </a:spcAft>
                      </a:pPr>
                      <a:r>
                        <a:rPr lang="x-none" sz="1000" dirty="0" smtClean="0"/>
                        <a:t>Determinan el tema de un cuento, obra de teatro o poema utilizando los detalles en el texto, incluyendo cómo los personajes en un cuento u obra de teatro reaccionan a retos o cómo la voz del poeta reflexiona sobre un tema; hacen un resumen del texto.</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5" name="Slide Number Placeholder 14"/>
          <p:cNvSpPr>
            <a:spLocks noGrp="1"/>
          </p:cNvSpPr>
          <p:nvPr>
            <p:ph type="sldNum" sz="quarter" idx="12"/>
          </p:nvPr>
        </p:nvSpPr>
        <p:spPr/>
        <p:txBody>
          <a:bodyPr/>
          <a:lstStyle/>
          <a:p>
            <a:fld id="{CF669FE8-2A6A-4FDA-B6E7-4A7C87AD6E1D}" type="slidenum">
              <a:rPr lang="en-US" smtClean="0"/>
              <a:pPr/>
              <a:t>21</a:t>
            </a:fld>
            <a:endParaRPr lang="en-US" dirty="0"/>
          </a:p>
        </p:txBody>
      </p:sp>
      <p:grpSp>
        <p:nvGrpSpPr>
          <p:cNvPr id="16" name="Group 15"/>
          <p:cNvGrpSpPr/>
          <p:nvPr/>
        </p:nvGrpSpPr>
        <p:grpSpPr>
          <a:xfrm>
            <a:off x="915259" y="1271911"/>
            <a:ext cx="252538" cy="2178782"/>
            <a:chOff x="942582" y="1513669"/>
            <a:chExt cx="252538" cy="2178782"/>
          </a:xfrm>
        </p:grpSpPr>
        <p:sp>
          <p:nvSpPr>
            <p:cNvPr id="17" name="Oval 16"/>
            <p:cNvSpPr/>
            <p:nvPr/>
          </p:nvSpPr>
          <p:spPr>
            <a:xfrm>
              <a:off x="952232" y="345296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2" name="Oval 21"/>
            <p:cNvSpPr/>
            <p:nvPr/>
          </p:nvSpPr>
          <p:spPr>
            <a:xfrm>
              <a:off x="952232" y="1513669"/>
              <a:ext cx="242888" cy="227668"/>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3" name="Oval 22"/>
            <p:cNvSpPr/>
            <p:nvPr/>
          </p:nvSpPr>
          <p:spPr>
            <a:xfrm>
              <a:off x="952232" y="199148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4" name="Oval 23"/>
            <p:cNvSpPr/>
            <p:nvPr/>
          </p:nvSpPr>
          <p:spPr>
            <a:xfrm>
              <a:off x="942582" y="273606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bg1"/>
                </a:solidFill>
              </a:endParaRPr>
            </a:p>
          </p:txBody>
        </p:sp>
      </p:grpSp>
      <p:grpSp>
        <p:nvGrpSpPr>
          <p:cNvPr id="25" name="Group 24"/>
          <p:cNvGrpSpPr/>
          <p:nvPr/>
        </p:nvGrpSpPr>
        <p:grpSpPr>
          <a:xfrm>
            <a:off x="915009" y="6324600"/>
            <a:ext cx="252788" cy="2375574"/>
            <a:chOff x="952232" y="1513669"/>
            <a:chExt cx="252788" cy="2375574"/>
          </a:xfrm>
        </p:grpSpPr>
        <p:sp>
          <p:nvSpPr>
            <p:cNvPr id="30" name="Oval 29"/>
            <p:cNvSpPr/>
            <p:nvPr/>
          </p:nvSpPr>
          <p:spPr>
            <a:xfrm>
              <a:off x="962132" y="364975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31" name="Oval 30"/>
            <p:cNvSpPr/>
            <p:nvPr/>
          </p:nvSpPr>
          <p:spPr>
            <a:xfrm>
              <a:off x="952232" y="1513669"/>
              <a:ext cx="242888" cy="227668"/>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32" name="Oval 31"/>
            <p:cNvSpPr/>
            <p:nvPr/>
          </p:nvSpPr>
          <p:spPr>
            <a:xfrm>
              <a:off x="962132" y="224643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33" name="Oval 32"/>
            <p:cNvSpPr/>
            <p:nvPr/>
          </p:nvSpPr>
          <p:spPr>
            <a:xfrm>
              <a:off x="962132" y="294685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bg1"/>
                </a:solidFill>
              </a:endParaRPr>
            </a:p>
          </p:txBody>
        </p:sp>
      </p:grpSp>
    </p:spTree>
    <p:extLst>
      <p:ext uri="{BB962C8B-B14F-4D97-AF65-F5344CB8AC3E}">
        <p14:creationId xmlns:p14="http://schemas.microsoft.com/office/powerpoint/2010/main" val="1225823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3429" y="740388"/>
            <a:ext cx="6542364" cy="3365288"/>
          </a:xfrm>
          <a:prstGeom prst="rect">
            <a:avLst/>
          </a:prstGeom>
        </p:spPr>
        <p:txBody>
          <a:bodyPr wrap="square" lIns="101862" tIns="50931" rIns="101862" bIns="50931">
            <a:spAutoFit/>
          </a:bodyPr>
          <a:lstStyle/>
          <a:p>
            <a:pPr marL="227013" indent="-227013"/>
            <a:r>
              <a:rPr lang="es-ES" sz="1600" b="1" dirty="0" smtClean="0">
                <a:latin typeface="Helvetica" panose="020B0604020202020204" pitchFamily="34" charset="0"/>
                <a:cs typeface="Helvetica" panose="020B0604020202020204" pitchFamily="34" charset="0"/>
              </a:rPr>
              <a:t>5. En la sección 2, “La casa de </a:t>
            </a:r>
            <a:r>
              <a:rPr lang="es-ES" sz="1600" b="1" dirty="0" err="1" smtClean="0">
                <a:latin typeface="Helvetica" pitchFamily="34" charset="0"/>
                <a:cs typeface="Helvetica" panose="020B0604020202020204" pitchFamily="34" charset="0"/>
              </a:rPr>
              <a:t>Parks</a:t>
            </a:r>
            <a:r>
              <a:rPr lang="es-ES" sz="1600" b="1" dirty="0" smtClean="0">
                <a:latin typeface="Helvetica" pitchFamily="34" charset="0"/>
                <a:cs typeface="Helvetica" panose="020B0604020202020204" pitchFamily="34" charset="0"/>
              </a:rPr>
              <a:t>”, ¿qué acción Rosa y Nixon acordaron tomar?</a:t>
            </a:r>
            <a:endParaRPr lang="es-ES" sz="1600" b="1" strike="sngStrike" dirty="0" smtClean="0">
              <a:latin typeface="Helvetica" pitchFamily="34" charset="0"/>
              <a:cs typeface="Helvetica" panose="020B0604020202020204" pitchFamily="34" charset="0"/>
            </a:endParaRPr>
          </a:p>
          <a:p>
            <a:pPr marL="282542" indent="-282542"/>
            <a:endParaRPr lang="es-ES" sz="1600" dirty="0" smtClean="0">
              <a:latin typeface="Helvetica" pitchFamily="34" charset="0"/>
            </a:endParaRPr>
          </a:p>
          <a:p>
            <a:pPr marL="461963" indent="-234950">
              <a:buFont typeface="+mj-lt"/>
              <a:buAutoNum type="alphaUcPeriod"/>
              <a:tabLst>
                <a:tab pos="514350" algn="l"/>
                <a:tab pos="766763" algn="l"/>
              </a:tabLst>
            </a:pPr>
            <a:r>
              <a:rPr lang="es-ES" sz="1600" dirty="0" smtClean="0">
                <a:latin typeface="Helvetica" pitchFamily="34" charset="0"/>
              </a:rPr>
              <a:t>Estaban cansados de ir parados en los autobuses cuando habían asientos vacíos.</a:t>
            </a:r>
          </a:p>
          <a:p>
            <a:pPr marL="461963" indent="-234950">
              <a:buFont typeface="+mj-lt"/>
              <a:buAutoNum type="alphaUcPeriod"/>
              <a:tabLst>
                <a:tab pos="514350" algn="l"/>
                <a:tab pos="766763" algn="l"/>
              </a:tabLst>
            </a:pPr>
            <a:endParaRPr lang="es-ES" sz="1600" dirty="0" smtClean="0">
              <a:latin typeface="Helvetica" pitchFamily="34" charset="0"/>
              <a:cs typeface="Helvetica" pitchFamily="34" charset="0"/>
            </a:endParaRPr>
          </a:p>
          <a:p>
            <a:pPr marL="461963" indent="-234950">
              <a:buFont typeface="+mj-lt"/>
              <a:buAutoNum type="alphaUcPeriod"/>
              <a:tabLst>
                <a:tab pos="514350" algn="l"/>
                <a:tab pos="766763" algn="l"/>
              </a:tabLst>
            </a:pPr>
            <a:r>
              <a:rPr lang="es-ES" sz="1600" dirty="0" smtClean="0">
                <a:latin typeface="Helvetica" pitchFamily="34" charset="0"/>
                <a:cs typeface="Helvetica" pitchFamily="34" charset="0"/>
              </a:rPr>
              <a:t>Nixon y </a:t>
            </a:r>
            <a:r>
              <a:rPr lang="es-ES" sz="1600" dirty="0" err="1" smtClean="0">
                <a:latin typeface="Helvetica" pitchFamily="34" charset="0"/>
                <a:cs typeface="Helvetica" pitchFamily="34" charset="0"/>
              </a:rPr>
              <a:t>Parks</a:t>
            </a:r>
            <a:r>
              <a:rPr lang="es-ES" sz="1600" dirty="0" smtClean="0">
                <a:latin typeface="Helvetica" pitchFamily="34" charset="0"/>
                <a:cs typeface="Helvetica" pitchFamily="34" charset="0"/>
              </a:rPr>
              <a:t> creían que los afroamericanos viajaban en los autobuses de la ciudad más que nadie.</a:t>
            </a:r>
          </a:p>
          <a:p>
            <a:pPr marL="461963" indent="-234950">
              <a:buFont typeface="+mj-lt"/>
              <a:buAutoNum type="alphaUcPeriod"/>
              <a:tabLst>
                <a:tab pos="514350" algn="l"/>
                <a:tab pos="766763" algn="l"/>
              </a:tabLst>
            </a:pPr>
            <a:endParaRPr lang="es-ES" sz="1600" dirty="0" smtClean="0">
              <a:latin typeface="Helvetica" pitchFamily="34" charset="0"/>
              <a:cs typeface="Helvetica" pitchFamily="34" charset="0"/>
            </a:endParaRPr>
          </a:p>
          <a:p>
            <a:pPr marL="461963" indent="-234950">
              <a:buFont typeface="+mj-lt"/>
              <a:buAutoNum type="alphaUcPeriod"/>
              <a:tabLst>
                <a:tab pos="514350" algn="l"/>
                <a:tab pos="766763" algn="l"/>
              </a:tabLst>
            </a:pPr>
            <a:r>
              <a:rPr lang="es-ES" sz="1600" dirty="0" smtClean="0">
                <a:latin typeface="Helvetica" pitchFamily="34" charset="0"/>
                <a:cs typeface="Helvetica" pitchFamily="34" charset="0"/>
              </a:rPr>
              <a:t>Rosa decidió nunca mas viajar en un autobús segregado. </a:t>
            </a:r>
          </a:p>
          <a:p>
            <a:pPr marL="461963" indent="-234950">
              <a:buFont typeface="+mj-lt"/>
              <a:buAutoNum type="alphaUcPeriod"/>
              <a:tabLst>
                <a:tab pos="514350" algn="l"/>
                <a:tab pos="766763" algn="l"/>
              </a:tabLst>
            </a:pPr>
            <a:endParaRPr lang="es-ES" sz="1600" dirty="0" smtClean="0">
              <a:latin typeface="Helvetica" pitchFamily="34" charset="0"/>
              <a:cs typeface="Helvetica" pitchFamily="34" charset="0"/>
            </a:endParaRPr>
          </a:p>
          <a:p>
            <a:pPr marL="461963" indent="-234950">
              <a:buFont typeface="+mj-lt"/>
              <a:buAutoNum type="alphaUcPeriod"/>
              <a:tabLst>
                <a:tab pos="514350" algn="l"/>
                <a:tab pos="766763" algn="l"/>
              </a:tabLst>
            </a:pPr>
            <a:r>
              <a:rPr lang="es-ES" sz="1600" dirty="0" smtClean="0">
                <a:latin typeface="Helvetica" pitchFamily="34" charset="0"/>
                <a:cs typeface="Helvetica" pitchFamily="34" charset="0"/>
              </a:rPr>
              <a:t>Ellos pensaron que el arresto de Rosa debería ser un caso de prueba en contra de la segregación.</a:t>
            </a:r>
            <a:endParaRPr lang="es-ES" sz="1600" strike="sngStrike" dirty="0">
              <a:latin typeface="Helvetica" pitchFamily="34" charset="0"/>
              <a:cs typeface="Helvetica" pitchFamily="34" charset="0"/>
            </a:endParaRPr>
          </a:p>
        </p:txBody>
      </p:sp>
      <p:cxnSp>
        <p:nvCxnSpPr>
          <p:cNvPr id="11" name="Straight Connector 10"/>
          <p:cNvCxnSpPr/>
          <p:nvPr/>
        </p:nvCxnSpPr>
        <p:spPr>
          <a:xfrm>
            <a:off x="410118"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90920" y="4923150"/>
            <a:ext cx="6579500" cy="3549954"/>
          </a:xfrm>
          <a:prstGeom prst="rect">
            <a:avLst/>
          </a:prstGeom>
        </p:spPr>
        <p:txBody>
          <a:bodyPr wrap="square" lIns="101862" tIns="50931" rIns="101862" bIns="50931">
            <a:spAutoFit/>
          </a:bodyPr>
          <a:lstStyle/>
          <a:p>
            <a:pPr marL="227013" indent="-227013">
              <a:buAutoNum type="arabicPeriod" startAt="6"/>
            </a:pPr>
            <a:r>
              <a:rPr lang="es-ES" sz="1600" b="1" dirty="0" smtClean="0">
                <a:latin typeface="Helvetica" panose="020B0604020202020204" pitchFamily="34" charset="0"/>
                <a:cs typeface="Helvetica" panose="020B0604020202020204" pitchFamily="34" charset="0"/>
              </a:rPr>
              <a:t>¿Qué dos respuestas explican mejor por qué los afroamericanos eligieron el método que usaron para acabar con la segregación en los autobuses?</a:t>
            </a:r>
          </a:p>
          <a:p>
            <a:pPr marL="451042" indent="-382059">
              <a:buAutoNum type="arabicPeriod" startAt="6"/>
            </a:pPr>
            <a:endParaRPr lang="es-ES" sz="1600" b="1" dirty="0" smtClean="0">
              <a:latin typeface="Helvetica" pitchFamily="34" charset="0"/>
            </a:endParaRPr>
          </a:p>
          <a:p>
            <a:pPr marL="514350" indent="-287338">
              <a:buFont typeface="+mj-lt"/>
              <a:buAutoNum type="alphaUcPeriod"/>
            </a:pPr>
            <a:r>
              <a:rPr lang="es-ES" sz="1600" dirty="0" smtClean="0">
                <a:latin typeface="Helvetica" pitchFamily="34" charset="0"/>
              </a:rPr>
              <a:t>Negándose a mover en el autobús demostró una determinación para acabar con la segregación</a:t>
            </a:r>
            <a:r>
              <a:rPr lang="es-ES" sz="1600" dirty="0" smtClean="0">
                <a:latin typeface="Helvetica" pitchFamily="34" charset="0"/>
                <a:cs typeface="Helvetica" pitchFamily="34" charset="0"/>
              </a:rPr>
              <a:t>.</a:t>
            </a:r>
          </a:p>
          <a:p>
            <a:pPr marL="514350" indent="-287338"/>
            <a:endParaRPr lang="es-ES" sz="1600" dirty="0" smtClean="0">
              <a:latin typeface="Helvetica" pitchFamily="34" charset="0"/>
              <a:cs typeface="Helvetica" pitchFamily="34" charset="0"/>
            </a:endParaRPr>
          </a:p>
          <a:p>
            <a:pPr marL="514350" indent="-287338">
              <a:buFont typeface="+mj-lt"/>
              <a:buAutoNum type="alphaUcPeriod" startAt="2"/>
            </a:pPr>
            <a:r>
              <a:rPr lang="es-ES" sz="1600" dirty="0" smtClean="0">
                <a:latin typeface="Helvetica" pitchFamily="34" charset="0"/>
                <a:cs typeface="Helvetica" pitchFamily="34" charset="0"/>
              </a:rPr>
              <a:t>Peleando el veredicto de culpabilidad hasta la Corte Suprema, cambió la ley.</a:t>
            </a:r>
          </a:p>
          <a:p>
            <a:pPr marL="514350" indent="-287338">
              <a:buFont typeface="+mj-lt"/>
              <a:buAutoNum type="alphaUcPeriod" startAt="2"/>
            </a:pPr>
            <a:endParaRPr lang="es-ES" sz="1600" dirty="0" smtClean="0">
              <a:latin typeface="Helvetica" pitchFamily="34" charset="0"/>
              <a:cs typeface="Helvetica" pitchFamily="34" charset="0"/>
            </a:endParaRPr>
          </a:p>
          <a:p>
            <a:pPr marL="514350" indent="-287338">
              <a:buFont typeface="+mj-lt"/>
              <a:buAutoNum type="alphaUcPeriod" startAt="2"/>
            </a:pPr>
            <a:r>
              <a:rPr lang="es-ES" sz="1600" dirty="0" smtClean="0">
                <a:latin typeface="Helvetica" pitchFamily="34" charset="0"/>
                <a:cs typeface="Helvetica" pitchFamily="34" charset="0"/>
              </a:rPr>
              <a:t>Pagando la multa mostró respeto por la ley.</a:t>
            </a:r>
          </a:p>
          <a:p>
            <a:pPr marL="514350" indent="-287338">
              <a:buFont typeface="+mj-lt"/>
              <a:buAutoNum type="alphaUcPeriod" startAt="2"/>
            </a:pPr>
            <a:endParaRPr lang="es-ES" sz="1600" dirty="0" smtClean="0">
              <a:latin typeface="Helvetica" pitchFamily="34" charset="0"/>
              <a:cs typeface="Helvetica" pitchFamily="34" charset="0"/>
            </a:endParaRPr>
          </a:p>
          <a:p>
            <a:pPr marL="514350" indent="-287338">
              <a:buFont typeface="+mj-lt"/>
              <a:buAutoNum type="alphaUcPeriod" startAt="2"/>
            </a:pPr>
            <a:r>
              <a:rPr lang="es-ES" sz="1600" dirty="0" smtClean="0">
                <a:solidFill>
                  <a:srgbClr val="000000"/>
                </a:solidFill>
                <a:latin typeface="Arial"/>
              </a:rPr>
              <a:t>Boicoteando</a:t>
            </a:r>
            <a:r>
              <a:rPr lang="es-ES" sz="1600" dirty="0" smtClean="0">
                <a:solidFill>
                  <a:srgbClr val="0C0C0C"/>
                </a:solidFill>
                <a:latin typeface="Arial"/>
              </a:rPr>
              <a:t> </a:t>
            </a:r>
            <a:r>
              <a:rPr lang="es-ES" sz="1600" dirty="0" smtClean="0">
                <a:latin typeface="Helvetica" pitchFamily="34" charset="0"/>
                <a:cs typeface="Helvetica" pitchFamily="34" charset="0"/>
              </a:rPr>
              <a:t>los autobuses podrían llevar a la quiebra a la compañía de autobuses.</a:t>
            </a:r>
            <a:endParaRPr lang="es-ES" sz="1600" dirty="0">
              <a:latin typeface="Helvetica" pitchFamily="34" charset="0"/>
              <a:cs typeface="Helvetica" pitchFamily="34" charset="0"/>
            </a:endParaRPr>
          </a:p>
        </p:txBody>
      </p:sp>
      <p:grpSp>
        <p:nvGrpSpPr>
          <p:cNvPr id="2" name="Group 1"/>
          <p:cNvGrpSpPr/>
          <p:nvPr/>
        </p:nvGrpSpPr>
        <p:grpSpPr>
          <a:xfrm>
            <a:off x="582959" y="1535674"/>
            <a:ext cx="250849" cy="2181173"/>
            <a:chOff x="582959" y="1535674"/>
            <a:chExt cx="250849" cy="2181173"/>
          </a:xfrm>
        </p:grpSpPr>
        <p:sp>
          <p:nvSpPr>
            <p:cNvPr id="26" name="Oval 25"/>
            <p:cNvSpPr/>
            <p:nvPr/>
          </p:nvSpPr>
          <p:spPr>
            <a:xfrm>
              <a:off x="582959" y="3477362"/>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590920" y="1535674"/>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582959" y="225802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583287" y="298838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aphicFrame>
        <p:nvGraphicFramePr>
          <p:cNvPr id="14" name="Table 13"/>
          <p:cNvGraphicFramePr>
            <a:graphicFrameLocks noGrp="1"/>
          </p:cNvGraphicFramePr>
          <p:nvPr>
            <p:extLst>
              <p:ext uri="{D42A27DB-BD31-4B8C-83A1-F6EECF244321}">
                <p14:modId xmlns:p14="http://schemas.microsoft.com/office/powerpoint/2010/main" val="1146850044"/>
              </p:ext>
            </p:extLst>
          </p:nvPr>
        </p:nvGraphicFramePr>
        <p:xfrm>
          <a:off x="4419600" y="4191000"/>
          <a:ext cx="2883045" cy="685800"/>
        </p:xfrm>
        <a:graphic>
          <a:graphicData uri="http://schemas.openxmlformats.org/drawingml/2006/table">
            <a:tbl>
              <a:tblPr/>
              <a:tblGrid>
                <a:gridCol w="2883045"/>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RL.5.3</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x-none" sz="900" dirty="0" smtClean="0"/>
                        <a:t>Comparan y contrastan dos o más personajes, ambiente/escenarios o acontecimientos en un cuento u obra de teatro, basándose en detalles específicos del texto (ejemplo: cómo interactúan los personajes). </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179004362"/>
              </p:ext>
            </p:extLst>
          </p:nvPr>
        </p:nvGraphicFramePr>
        <p:xfrm>
          <a:off x="4938369" y="8884920"/>
          <a:ext cx="2364276" cy="685800"/>
        </p:xfrm>
        <a:graphic>
          <a:graphicData uri="http://schemas.openxmlformats.org/drawingml/2006/table">
            <a:tbl>
              <a:tblPr/>
              <a:tblGrid>
                <a:gridCol w="2364276"/>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RL.5.5</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x-none" sz="900" dirty="0" smtClean="0"/>
                        <a:t>Explican cómo una serie de capítulos, escenas o estrofas encajan entre sí para proporcionar la estructura general de un cuento, obra de teatro o poema en particular.</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6" name="Slide Number Placeholder 15"/>
          <p:cNvSpPr>
            <a:spLocks noGrp="1"/>
          </p:cNvSpPr>
          <p:nvPr>
            <p:ph type="sldNum" sz="quarter" idx="12"/>
          </p:nvPr>
        </p:nvSpPr>
        <p:spPr/>
        <p:txBody>
          <a:bodyPr/>
          <a:lstStyle/>
          <a:p>
            <a:fld id="{CF669FE8-2A6A-4FDA-B6E7-4A7C87AD6E1D}" type="slidenum">
              <a:rPr lang="en-US" smtClean="0"/>
              <a:pPr/>
              <a:t>22</a:t>
            </a:fld>
            <a:endParaRPr lang="en-US" dirty="0"/>
          </a:p>
        </p:txBody>
      </p:sp>
      <p:grpSp>
        <p:nvGrpSpPr>
          <p:cNvPr id="17" name="Group 16"/>
          <p:cNvGrpSpPr/>
          <p:nvPr/>
        </p:nvGrpSpPr>
        <p:grpSpPr>
          <a:xfrm>
            <a:off x="590920" y="5988916"/>
            <a:ext cx="242888" cy="2107295"/>
            <a:chOff x="952232" y="1482785"/>
            <a:chExt cx="242888" cy="2107295"/>
          </a:xfrm>
        </p:grpSpPr>
        <p:sp>
          <p:nvSpPr>
            <p:cNvPr id="22" name="Oval 21"/>
            <p:cNvSpPr/>
            <p:nvPr/>
          </p:nvSpPr>
          <p:spPr>
            <a:xfrm>
              <a:off x="952232" y="2920532"/>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3" name="Oval 22"/>
            <p:cNvSpPr/>
            <p:nvPr/>
          </p:nvSpPr>
          <p:spPr>
            <a:xfrm>
              <a:off x="952232" y="1482785"/>
              <a:ext cx="242888" cy="227668"/>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4" name="Oval 23"/>
            <p:cNvSpPr/>
            <p:nvPr/>
          </p:nvSpPr>
          <p:spPr>
            <a:xfrm>
              <a:off x="952232" y="2174989"/>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5" name="Oval 24"/>
            <p:cNvSpPr/>
            <p:nvPr/>
          </p:nvSpPr>
          <p:spPr>
            <a:xfrm>
              <a:off x="952232" y="33505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bg1"/>
                </a:solidFill>
              </a:endParaRPr>
            </a:p>
          </p:txBody>
        </p:sp>
      </p:grpSp>
    </p:spTree>
    <p:extLst>
      <p:ext uri="{BB962C8B-B14F-4D97-AF65-F5344CB8AC3E}">
        <p14:creationId xmlns:p14="http://schemas.microsoft.com/office/powerpoint/2010/main" val="397178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0"/>
            <a:ext cx="6436422" cy="2811290"/>
          </a:xfrm>
          <a:prstGeom prst="rect">
            <a:avLst/>
          </a:prstGeom>
        </p:spPr>
        <p:txBody>
          <a:bodyPr wrap="square" lIns="101862" tIns="50931" rIns="101862" bIns="50931">
            <a:spAutoFit/>
          </a:bodyPr>
          <a:lstStyle/>
          <a:p>
            <a:pPr marL="287338" indent="-287338">
              <a:buAutoNum type="arabicPeriod" startAt="7"/>
            </a:pPr>
            <a:r>
              <a:rPr lang="es-ES" sz="1600" b="1" dirty="0">
                <a:latin typeface="Helvetica" panose="020B0604020202020204"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Qué conclusión puedes sacar del uso del autor de la frase, “abucheando la decisión” en la sección “El Tribunal”?</a:t>
            </a:r>
          </a:p>
          <a:p>
            <a:pPr marL="382059" indent="-382059">
              <a:buAutoNum type="arabicPeriod" startAt="7"/>
            </a:pPr>
            <a:endParaRPr lang="es-ES" sz="1600" dirty="0" smtClean="0">
              <a:latin typeface="Helvetica" pitchFamily="34" charset="0"/>
            </a:endParaRPr>
          </a:p>
          <a:p>
            <a:pPr marL="574675" indent="-287338">
              <a:buFont typeface="+mj-lt"/>
              <a:buAutoNum type="alphaUcPeriod"/>
            </a:pPr>
            <a:r>
              <a:rPr lang="es-ES" sz="1600" dirty="0" smtClean="0">
                <a:latin typeface="Helvetica" pitchFamily="34" charset="0"/>
              </a:rPr>
              <a:t>Los seguidores estaban contentos con la decisión.</a:t>
            </a:r>
          </a:p>
          <a:p>
            <a:pPr marL="574675" indent="-287338">
              <a:buFont typeface="+mj-lt"/>
              <a:buAutoNum type="alphaUcPeriod"/>
            </a:pPr>
            <a:endParaRPr lang="es-ES" sz="1600" dirty="0" smtClean="0">
              <a:latin typeface="Helvetica" pitchFamily="34" charset="0"/>
              <a:cs typeface="Helvetica" pitchFamily="34" charset="0"/>
            </a:endParaRPr>
          </a:p>
          <a:p>
            <a:pPr marL="574675" indent="-287338">
              <a:buFontTx/>
              <a:buAutoNum type="alphaUcPeriod" startAt="2"/>
            </a:pPr>
            <a:r>
              <a:rPr lang="es-ES" sz="1600" dirty="0">
                <a:latin typeface="Helvetica" pitchFamily="34" charset="0"/>
                <a:cs typeface="Helvetica" pitchFamily="34" charset="0"/>
              </a:rPr>
              <a:t>D</a:t>
            </a:r>
            <a:r>
              <a:rPr lang="es-ES" sz="1600" dirty="0" smtClean="0">
                <a:latin typeface="Helvetica" pitchFamily="34" charset="0"/>
                <a:cs typeface="Helvetica" pitchFamily="34" charset="0"/>
              </a:rPr>
              <a:t>e </a:t>
            </a:r>
            <a:r>
              <a:rPr lang="es-ES" sz="1600" dirty="0">
                <a:latin typeface="Helvetica" pitchFamily="34" charset="0"/>
                <a:cs typeface="Helvetica" pitchFamily="34" charset="0"/>
              </a:rPr>
              <a:t>acuerdo al </a:t>
            </a:r>
            <a:r>
              <a:rPr lang="es-ES" sz="1600" dirty="0" smtClean="0">
                <a:latin typeface="Helvetica" pitchFamily="34" charset="0"/>
                <a:cs typeface="Helvetica" pitchFamily="34" charset="0"/>
              </a:rPr>
              <a:t>autor, la segregación es útil para sentar a la gente en el autobús.</a:t>
            </a:r>
          </a:p>
          <a:p>
            <a:pPr marL="574675" indent="-287338">
              <a:buFontTx/>
              <a:buAutoNum type="alphaUcPeriod" startAt="2"/>
            </a:pPr>
            <a:endParaRPr lang="es-ES" sz="1600" dirty="0" smtClean="0">
              <a:latin typeface="Helvetica" pitchFamily="34" charset="0"/>
              <a:cs typeface="Helvetica" pitchFamily="34" charset="0"/>
            </a:endParaRPr>
          </a:p>
          <a:p>
            <a:pPr marL="574675" indent="-287338">
              <a:buAutoNum type="alphaUcPeriod" startAt="2"/>
            </a:pPr>
            <a:r>
              <a:rPr lang="es-ES" sz="1600" dirty="0" smtClean="0">
                <a:latin typeface="Helvetica" pitchFamily="34" charset="0"/>
                <a:cs typeface="Helvetica" pitchFamily="34" charset="0"/>
              </a:rPr>
              <a:t>Rosa </a:t>
            </a:r>
            <a:r>
              <a:rPr lang="es-ES" sz="1600" dirty="0" err="1" smtClean="0">
                <a:latin typeface="Helvetica" pitchFamily="34" charset="0"/>
                <a:cs typeface="Helvetica" pitchFamily="34" charset="0"/>
              </a:rPr>
              <a:t>Parks</a:t>
            </a:r>
            <a:r>
              <a:rPr lang="es-ES" sz="1600" dirty="0" smtClean="0">
                <a:latin typeface="Helvetica" pitchFamily="34" charset="0"/>
                <a:cs typeface="Helvetica" pitchFamily="34" charset="0"/>
              </a:rPr>
              <a:t> estaba feliz de recibir el veredicto de culpabilidad.</a:t>
            </a:r>
          </a:p>
          <a:p>
            <a:pPr marL="574675" indent="-287338">
              <a:buAutoNum type="alphaUcPeriod" startAt="2"/>
            </a:pPr>
            <a:endParaRPr lang="es-ES" sz="1600" dirty="0" smtClean="0">
              <a:latin typeface="Helvetica" pitchFamily="34" charset="0"/>
              <a:cs typeface="Helvetica" pitchFamily="34" charset="0"/>
            </a:endParaRPr>
          </a:p>
          <a:p>
            <a:pPr marL="574675" indent="-287338">
              <a:buAutoNum type="alphaUcPeriod" startAt="2"/>
            </a:pPr>
            <a:r>
              <a:rPr lang="es-ES" sz="1600" dirty="0" smtClean="0">
                <a:latin typeface="Helvetica" pitchFamily="34" charset="0"/>
                <a:cs typeface="Helvetica" pitchFamily="34" charset="0"/>
              </a:rPr>
              <a:t>Al autor no le gusta la segregación.</a:t>
            </a:r>
            <a:endParaRPr lang="es-ES" sz="1600" dirty="0">
              <a:latin typeface="Helvetica" pitchFamily="34" charset="0"/>
              <a:cs typeface="Helvetica" pitchFamily="34" charset="0"/>
            </a:endParaRPr>
          </a:p>
        </p:txBody>
      </p:sp>
      <p:cxnSp>
        <p:nvCxnSpPr>
          <p:cNvPr id="11" name="Straight Connector 10"/>
          <p:cNvCxnSpPr/>
          <p:nvPr/>
        </p:nvCxnSpPr>
        <p:spPr>
          <a:xfrm>
            <a:off x="410118"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6088379" cy="3796175"/>
          </a:xfrm>
          <a:prstGeom prst="rect">
            <a:avLst/>
          </a:prstGeom>
        </p:spPr>
        <p:txBody>
          <a:bodyPr wrap="square" lIns="101862" tIns="50931" rIns="101862" bIns="50931">
            <a:spAutoFit/>
          </a:bodyPr>
          <a:lstStyle/>
          <a:p>
            <a:pPr marL="228600" indent="-228600"/>
            <a:r>
              <a:rPr lang="es-ES" sz="1600" b="1" dirty="0" smtClean="0">
                <a:latin typeface="Helvetica" panose="020B0604020202020204" pitchFamily="34" charset="0"/>
                <a:cs typeface="Helvetica" panose="020B0604020202020204" pitchFamily="34" charset="0"/>
              </a:rPr>
              <a:t>8. </a:t>
            </a:r>
            <a:r>
              <a:rPr lang="es-ES" sz="1600" b="1" dirty="0">
                <a:latin typeface="Helvetica" panose="020B0604020202020204"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Cuál de las direcciones de escena contribuye a dar una pauta de cómo se esta sintiendo Rosa </a:t>
            </a:r>
            <a:r>
              <a:rPr lang="es-ES" sz="1600" b="1" dirty="0" err="1" smtClean="0">
                <a:latin typeface="Helvetica" pitchFamily="34" charset="0"/>
                <a:cs typeface="Helvetica" panose="020B0604020202020204" pitchFamily="34" charset="0"/>
              </a:rPr>
              <a:t>Parks</a:t>
            </a:r>
            <a:r>
              <a:rPr lang="es-ES" sz="1600" b="1" dirty="0" smtClean="0">
                <a:latin typeface="Helvetica" pitchFamily="34" charset="0"/>
                <a:cs typeface="Helvetica" panose="020B0604020202020204" pitchFamily="34" charset="0"/>
              </a:rPr>
              <a:t> en “Una lección en Valentía”? </a:t>
            </a:r>
          </a:p>
          <a:p>
            <a:endParaRPr lang="es-ES" sz="1600" b="1" dirty="0" smtClean="0">
              <a:latin typeface="Helvetica" pitchFamily="34" charset="0"/>
            </a:endParaRPr>
          </a:p>
          <a:p>
            <a:pPr marL="574675" indent="-347663">
              <a:buFont typeface="+mj-lt"/>
              <a:buAutoNum type="alphaUcPeriod"/>
            </a:pPr>
            <a:r>
              <a:rPr lang="es-ES" sz="1600" dirty="0" smtClean="0">
                <a:latin typeface="Helvetica" pitchFamily="34" charset="0"/>
              </a:rPr>
              <a:t>Rosa </a:t>
            </a:r>
            <a:r>
              <a:rPr lang="es-ES" sz="1600" dirty="0" err="1" smtClean="0">
                <a:latin typeface="Helvetica" pitchFamily="34" charset="0"/>
              </a:rPr>
              <a:t>Parks</a:t>
            </a:r>
            <a:r>
              <a:rPr lang="es-ES" sz="1600" dirty="0" smtClean="0">
                <a:latin typeface="Helvetica" pitchFamily="34" charset="0"/>
              </a:rPr>
              <a:t> odiaba la segregación. Ella se negaba a tomar agua de las fuentes designadas para la gente de “color”.</a:t>
            </a:r>
          </a:p>
          <a:p>
            <a:pPr marL="574675" indent="-347663"/>
            <a:endParaRPr lang="es-ES" sz="1600" dirty="0" smtClean="0">
              <a:latin typeface="Helvetica" pitchFamily="34" charset="0"/>
              <a:cs typeface="Helvetica" pitchFamily="34" charset="0"/>
            </a:endParaRPr>
          </a:p>
          <a:p>
            <a:pPr marL="574675" indent="-347663">
              <a:buAutoNum type="alphaUcPeriod" startAt="2"/>
            </a:pPr>
            <a:r>
              <a:rPr lang="x-none" sz="1600" dirty="0" smtClean="0">
                <a:latin typeface="Helvetica" pitchFamily="34" charset="0"/>
                <a:cs typeface="Helvetica" pitchFamily="34" charset="0"/>
              </a:rPr>
              <a:t>Conductor del autobús: (a </a:t>
            </a:r>
            <a:r>
              <a:rPr lang="x-none" sz="1600" dirty="0" err="1" smtClean="0">
                <a:latin typeface="Helvetica" pitchFamily="34" charset="0"/>
                <a:cs typeface="Helvetica" pitchFamily="34" charset="0"/>
              </a:rPr>
              <a:t>Parks</a:t>
            </a:r>
            <a:r>
              <a:rPr lang="x-none" sz="1600" dirty="0" smtClean="0">
                <a:latin typeface="Helvetica" pitchFamily="34" charset="0"/>
                <a:cs typeface="Helvetica" pitchFamily="34" charset="0"/>
              </a:rPr>
              <a:t>) Si usted no se levanta, voy a hacer que la arresten. </a:t>
            </a:r>
          </a:p>
          <a:p>
            <a:pPr marL="574675"/>
            <a:r>
              <a:rPr lang="x-none" sz="1600" dirty="0" err="1" smtClean="0">
                <a:latin typeface="Helvetica" pitchFamily="34" charset="0"/>
                <a:cs typeface="Helvetica" pitchFamily="34" charset="0"/>
              </a:rPr>
              <a:t>Parks</a:t>
            </a:r>
            <a:r>
              <a:rPr lang="x-none" sz="1600" dirty="0">
                <a:latin typeface="Helvetica" pitchFamily="34" charset="0"/>
                <a:cs typeface="Helvetica" pitchFamily="34" charset="0"/>
              </a:rPr>
              <a:t>: (tranquilamente) Usted puede hacerlo. </a:t>
            </a:r>
          </a:p>
          <a:p>
            <a:pPr marL="574675" indent="-347663"/>
            <a:endParaRPr lang="es-ES" sz="1600" dirty="0" smtClean="0">
              <a:latin typeface="Helvetica" pitchFamily="34" charset="0"/>
              <a:cs typeface="Helvetica" pitchFamily="34" charset="0"/>
            </a:endParaRPr>
          </a:p>
          <a:p>
            <a:pPr marL="574675" indent="-347663">
              <a:buAutoNum type="alphaUcPeriod" startAt="3"/>
            </a:pPr>
            <a:r>
              <a:rPr lang="x-none" sz="1600" dirty="0" smtClean="0">
                <a:latin typeface="Helvetica" pitchFamily="34" charset="0"/>
                <a:cs typeface="Helvetica" pitchFamily="34" charset="0"/>
              </a:rPr>
              <a:t>Pasajero 1</a:t>
            </a:r>
            <a:r>
              <a:rPr lang="x-none" sz="1600" dirty="0">
                <a:latin typeface="Helvetica" pitchFamily="34" charset="0"/>
                <a:cs typeface="Helvetica" pitchFamily="34" charset="0"/>
              </a:rPr>
              <a:t>: (en voz baja) Me pregunto que pasará. </a:t>
            </a:r>
          </a:p>
          <a:p>
            <a:pPr marL="574675" indent="-347663"/>
            <a:endParaRPr lang="es-ES" sz="1600" dirty="0" smtClean="0">
              <a:latin typeface="Helvetica" pitchFamily="34" charset="0"/>
              <a:cs typeface="Helvetica" pitchFamily="34" charset="0"/>
            </a:endParaRPr>
          </a:p>
          <a:p>
            <a:pPr marL="574675" indent="-347663">
              <a:buAutoNum type="alphaUcPeriod" startAt="4"/>
            </a:pPr>
            <a:r>
              <a:rPr lang="x-none" sz="1600" dirty="0">
                <a:latin typeface="Helvetica" pitchFamily="34" charset="0"/>
                <a:cs typeface="Helvetica" pitchFamily="34" charset="0"/>
              </a:rPr>
              <a:t>Raymond </a:t>
            </a:r>
            <a:r>
              <a:rPr lang="x-none" sz="1600" dirty="0" err="1">
                <a:latin typeface="Helvetica" pitchFamily="34" charset="0"/>
                <a:cs typeface="Helvetica" pitchFamily="34" charset="0"/>
              </a:rPr>
              <a:t>Parks</a:t>
            </a:r>
            <a:r>
              <a:rPr lang="x-none" sz="1600" dirty="0">
                <a:latin typeface="Helvetica" pitchFamily="34" charset="0"/>
                <a:cs typeface="Helvetica" pitchFamily="34" charset="0"/>
              </a:rPr>
              <a:t>: Nosotros podríamos llevar esto hasta la Corte Suprema.</a:t>
            </a:r>
          </a:p>
        </p:txBody>
      </p:sp>
      <p:grpSp>
        <p:nvGrpSpPr>
          <p:cNvPr id="2" name="Group 1"/>
          <p:cNvGrpSpPr/>
          <p:nvPr/>
        </p:nvGrpSpPr>
        <p:grpSpPr>
          <a:xfrm>
            <a:off x="919860" y="1502513"/>
            <a:ext cx="258039" cy="1955443"/>
            <a:chOff x="1004732" y="1526380"/>
            <a:chExt cx="258039" cy="1955443"/>
          </a:xfrm>
        </p:grpSpPr>
        <p:sp>
          <p:nvSpPr>
            <p:cNvPr id="26" name="Oval 25"/>
            <p:cNvSpPr/>
            <p:nvPr/>
          </p:nvSpPr>
          <p:spPr>
            <a:xfrm>
              <a:off x="1019883" y="324233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19883" y="152638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004732" y="203069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09088" y="2726981"/>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aphicFrame>
        <p:nvGraphicFramePr>
          <p:cNvPr id="13" name="Table 12"/>
          <p:cNvGraphicFramePr>
            <a:graphicFrameLocks noGrp="1"/>
          </p:cNvGraphicFramePr>
          <p:nvPr>
            <p:extLst>
              <p:ext uri="{D42A27DB-BD31-4B8C-83A1-F6EECF244321}">
                <p14:modId xmlns:p14="http://schemas.microsoft.com/office/powerpoint/2010/main" val="1028604691"/>
              </p:ext>
            </p:extLst>
          </p:nvPr>
        </p:nvGraphicFramePr>
        <p:xfrm>
          <a:off x="4419600" y="4023360"/>
          <a:ext cx="2720523" cy="548640"/>
        </p:xfrm>
        <a:graphic>
          <a:graphicData uri="http://schemas.openxmlformats.org/drawingml/2006/table">
            <a:tbl>
              <a:tblPr/>
              <a:tblGrid>
                <a:gridCol w="2720523"/>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RL.5.6</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84988">
                <a:tc>
                  <a:txBody>
                    <a:bodyPr/>
                    <a:lstStyle/>
                    <a:p>
                      <a:pPr marL="0" marR="0" algn="l" defTabSz="966612" rtl="0" eaLnBrk="1" latinLnBrk="0" hangingPunct="1">
                        <a:lnSpc>
                          <a:spcPct val="100000"/>
                        </a:lnSpc>
                        <a:spcBef>
                          <a:spcPts val="0"/>
                        </a:spcBef>
                        <a:spcAft>
                          <a:spcPts val="0"/>
                        </a:spcAft>
                      </a:pPr>
                      <a:r>
                        <a:rPr lang="x-none" sz="900" dirty="0" smtClean="0"/>
                        <a:t>Describen cómo el punto de vista de un narrador o hablante  influye en la forma de describir los acontecimientos. </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806612319"/>
              </p:ext>
            </p:extLst>
          </p:nvPr>
        </p:nvGraphicFramePr>
        <p:xfrm>
          <a:off x="4084434" y="9186120"/>
          <a:ext cx="3086102" cy="685800"/>
        </p:xfrm>
        <a:graphic>
          <a:graphicData uri="http://schemas.openxmlformats.org/drawingml/2006/table">
            <a:tbl>
              <a:tblPr/>
              <a:tblGrid>
                <a:gridCol w="3086102"/>
              </a:tblGrid>
              <a:tr h="30480">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RL.5.7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x-none" sz="900" dirty="0" smtClean="0"/>
                        <a:t>Analizan cómo elementos visuales  y elementos multimedia contribuyen al significado, el tono, o la belleza de un texto (por ejemplo, una novela gráfica, presentación de multimedia de ficción, un cuento, un mito, y un poema).</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5" name="Slide Number Placeholder 14"/>
          <p:cNvSpPr>
            <a:spLocks noGrp="1"/>
          </p:cNvSpPr>
          <p:nvPr>
            <p:ph type="sldNum" sz="quarter" idx="12"/>
          </p:nvPr>
        </p:nvSpPr>
        <p:spPr/>
        <p:txBody>
          <a:bodyPr/>
          <a:lstStyle/>
          <a:p>
            <a:fld id="{CF669FE8-2A6A-4FDA-B6E7-4A7C87AD6E1D}" type="slidenum">
              <a:rPr lang="en-US" smtClean="0"/>
              <a:pPr/>
              <a:t>23</a:t>
            </a:fld>
            <a:endParaRPr lang="en-US" dirty="0"/>
          </a:p>
        </p:txBody>
      </p:sp>
      <p:grpSp>
        <p:nvGrpSpPr>
          <p:cNvPr id="17" name="Group 16"/>
          <p:cNvGrpSpPr/>
          <p:nvPr/>
        </p:nvGrpSpPr>
        <p:grpSpPr>
          <a:xfrm>
            <a:off x="821762" y="6096000"/>
            <a:ext cx="242888" cy="2370162"/>
            <a:chOff x="1019883" y="1526380"/>
            <a:chExt cx="242888" cy="2370162"/>
          </a:xfrm>
        </p:grpSpPr>
        <p:sp>
          <p:nvSpPr>
            <p:cNvPr id="22" name="Oval 21"/>
            <p:cNvSpPr/>
            <p:nvPr/>
          </p:nvSpPr>
          <p:spPr>
            <a:xfrm>
              <a:off x="1019883" y="365705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3" name="Oval 22"/>
            <p:cNvSpPr/>
            <p:nvPr/>
          </p:nvSpPr>
          <p:spPr>
            <a:xfrm>
              <a:off x="1019883" y="152638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4" name="Oval 23"/>
            <p:cNvSpPr/>
            <p:nvPr/>
          </p:nvSpPr>
          <p:spPr>
            <a:xfrm>
              <a:off x="1019883" y="2247090"/>
              <a:ext cx="242888" cy="22115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5" name="Oval 24"/>
            <p:cNvSpPr/>
            <p:nvPr/>
          </p:nvSpPr>
          <p:spPr>
            <a:xfrm>
              <a:off x="1019883" y="319599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Tree>
    <p:extLst>
      <p:ext uri="{BB962C8B-B14F-4D97-AF65-F5344CB8AC3E}">
        <p14:creationId xmlns:p14="http://schemas.microsoft.com/office/powerpoint/2010/main" val="699202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3905" y="502920"/>
            <a:ext cx="6436422" cy="3303733"/>
          </a:xfrm>
          <a:prstGeom prst="rect">
            <a:avLst/>
          </a:prstGeom>
        </p:spPr>
        <p:txBody>
          <a:bodyPr wrap="square" lIns="101862" tIns="50931" rIns="101862" bIns="50931">
            <a:spAutoFit/>
          </a:bodyPr>
          <a:lstStyle/>
          <a:p>
            <a:pPr marL="282542" indent="-282542"/>
            <a:r>
              <a:rPr lang="es-ES" sz="1600" b="1" dirty="0" smtClean="0">
                <a:latin typeface="Helvetica" panose="020B0604020202020204" pitchFamily="34" charset="0"/>
                <a:cs typeface="Helvetica" panose="020B0604020202020204" pitchFamily="34" charset="0"/>
              </a:rPr>
              <a:t>9. ¿Cómo se ilustra mejor el valor de Rosa Park en el drama “Una lección en valentía”?</a:t>
            </a:r>
          </a:p>
          <a:p>
            <a:pPr marL="282542" indent="-282542"/>
            <a:endParaRPr lang="es-ES" sz="1600" dirty="0" smtClean="0">
              <a:latin typeface="Helvetica" pitchFamily="34" charset="0"/>
            </a:endParaRPr>
          </a:p>
          <a:p>
            <a:pPr marL="514350" indent="-287338">
              <a:buFont typeface="+mj-lt"/>
              <a:buAutoNum type="alphaUcPeriod"/>
            </a:pPr>
            <a:r>
              <a:rPr lang="es-ES" sz="1600" dirty="0" smtClean="0">
                <a:latin typeface="Helvetica" pitchFamily="34" charset="0"/>
              </a:rPr>
              <a:t>A Rosa </a:t>
            </a:r>
            <a:r>
              <a:rPr lang="es-ES" sz="1600" dirty="0" err="1" smtClean="0">
                <a:latin typeface="Helvetica" pitchFamily="34" charset="0"/>
              </a:rPr>
              <a:t>Parks</a:t>
            </a:r>
            <a:r>
              <a:rPr lang="es-ES" sz="1600" dirty="0" smtClean="0">
                <a:latin typeface="Helvetica" pitchFamily="34" charset="0"/>
              </a:rPr>
              <a:t> no le gusta la segregación.</a:t>
            </a:r>
          </a:p>
          <a:p>
            <a:pPr marL="514350" indent="-287338">
              <a:buFont typeface="+mj-lt"/>
              <a:buAutoNum type="alphaUcPeriod"/>
            </a:pPr>
            <a:endParaRPr lang="es-ES" sz="1600" dirty="0" smtClean="0">
              <a:latin typeface="Helvetica" pitchFamily="34" charset="0"/>
              <a:cs typeface="Helvetica" pitchFamily="34" charset="0"/>
            </a:endParaRPr>
          </a:p>
          <a:p>
            <a:pPr marL="514350" indent="-287338">
              <a:buFont typeface="+mj-lt"/>
              <a:buAutoNum type="alphaUcPeriod"/>
            </a:pPr>
            <a:r>
              <a:rPr lang="es-ES" sz="1600" dirty="0" smtClean="0">
                <a:latin typeface="Helvetica" pitchFamily="34" charset="0"/>
                <a:cs typeface="Helvetica" pitchFamily="34" charset="0"/>
              </a:rPr>
              <a:t>Rosa esta cansada de sentarse en la parte trasera del     autobús.</a:t>
            </a:r>
          </a:p>
          <a:p>
            <a:pPr marL="514350" indent="-287338">
              <a:buFont typeface="+mj-lt"/>
              <a:buAutoNum type="alphaUcPeriod"/>
            </a:pPr>
            <a:endParaRPr lang="es-ES" sz="1600" dirty="0" smtClean="0">
              <a:latin typeface="Helvetica" pitchFamily="34" charset="0"/>
              <a:cs typeface="Helvetica" pitchFamily="34" charset="0"/>
            </a:endParaRPr>
          </a:p>
          <a:p>
            <a:pPr marL="514350" indent="-287338">
              <a:buFont typeface="+mj-lt"/>
              <a:buAutoNum type="alphaUcPeriod"/>
            </a:pPr>
            <a:r>
              <a:rPr lang="es-ES" sz="1600" dirty="0" smtClean="0">
                <a:latin typeface="Helvetica" pitchFamily="34" charset="0"/>
                <a:cs typeface="Helvetica" pitchFamily="34" charset="0"/>
              </a:rPr>
              <a:t>Rosa le dijo al conductor del autobús que la va a tener que arrestar.</a:t>
            </a:r>
          </a:p>
          <a:p>
            <a:pPr marL="514350" indent="-287338">
              <a:buFont typeface="+mj-lt"/>
              <a:buAutoNum type="alphaUcPeriod"/>
            </a:pPr>
            <a:endParaRPr lang="es-ES" sz="1600" dirty="0" smtClean="0">
              <a:latin typeface="Helvetica" pitchFamily="34" charset="0"/>
              <a:cs typeface="Helvetica" pitchFamily="34" charset="0"/>
            </a:endParaRPr>
          </a:p>
          <a:p>
            <a:pPr marL="514350" indent="-287338">
              <a:buFont typeface="+mj-lt"/>
              <a:buAutoNum type="alphaUcPeriod"/>
            </a:pPr>
            <a:r>
              <a:rPr lang="es-ES" sz="1600" dirty="0" smtClean="0">
                <a:latin typeface="Helvetica" pitchFamily="34" charset="0"/>
                <a:cs typeface="Helvetica" pitchFamily="34" charset="0"/>
              </a:rPr>
              <a:t>Rosa </a:t>
            </a:r>
            <a:r>
              <a:rPr lang="es-ES" sz="1600" dirty="0">
                <a:latin typeface="Helvetica" pitchFamily="34" charset="0"/>
                <a:cs typeface="Helvetica" pitchFamily="34" charset="0"/>
              </a:rPr>
              <a:t>le enseño </a:t>
            </a:r>
            <a:r>
              <a:rPr lang="es-ES" sz="1600" dirty="0" smtClean="0">
                <a:latin typeface="Helvetica" pitchFamily="34" charset="0"/>
                <a:cs typeface="Helvetica" pitchFamily="34" charset="0"/>
              </a:rPr>
              <a:t>una lección a la compañía de autobuses.</a:t>
            </a:r>
          </a:p>
          <a:p>
            <a:pPr marL="382015" indent="382015">
              <a:buFont typeface="+mj-lt"/>
              <a:buAutoNum type="alphaUcPeriod"/>
            </a:pPr>
            <a:endParaRPr lang="es-ES" sz="1600" dirty="0">
              <a:latin typeface="Helvetica" pitchFamily="34" charset="0"/>
              <a:cs typeface="Helvetica" pitchFamily="34" charset="0"/>
            </a:endParaRPr>
          </a:p>
        </p:txBody>
      </p:sp>
      <p:cxnSp>
        <p:nvCxnSpPr>
          <p:cNvPr id="11" name="Straight Connector 10"/>
          <p:cNvCxnSpPr/>
          <p:nvPr/>
        </p:nvCxnSpPr>
        <p:spPr>
          <a:xfrm>
            <a:off x="565744" y="42748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839532" y="1297994"/>
            <a:ext cx="242889" cy="2164614"/>
            <a:chOff x="1029097" y="1274183"/>
            <a:chExt cx="242889" cy="2164614"/>
          </a:xfrm>
        </p:grpSpPr>
        <p:sp>
          <p:nvSpPr>
            <p:cNvPr id="26" name="Oval 25"/>
            <p:cNvSpPr/>
            <p:nvPr/>
          </p:nvSpPr>
          <p:spPr>
            <a:xfrm>
              <a:off x="1029097" y="3199312"/>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29098" y="127418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029097" y="1742014"/>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29097" y="247376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aphicFrame>
        <p:nvGraphicFramePr>
          <p:cNvPr id="13" name="Table 12"/>
          <p:cNvGraphicFramePr>
            <a:graphicFrameLocks noGrp="1"/>
          </p:cNvGraphicFramePr>
          <p:nvPr>
            <p:extLst>
              <p:ext uri="{D42A27DB-BD31-4B8C-83A1-F6EECF244321}">
                <p14:modId xmlns:p14="http://schemas.microsoft.com/office/powerpoint/2010/main" val="2111175893"/>
              </p:ext>
            </p:extLst>
          </p:nvPr>
        </p:nvGraphicFramePr>
        <p:xfrm>
          <a:off x="228600" y="4442460"/>
          <a:ext cx="7239000" cy="4110264"/>
        </p:xfrm>
        <a:graphic>
          <a:graphicData uri="http://schemas.openxmlformats.org/drawingml/2006/table">
            <a:tbl>
              <a:tblPr firstRow="1" bandRow="1">
                <a:tableStyleId>{5940675A-B579-460E-94D1-54222C63F5DA}</a:tableStyleId>
              </a:tblPr>
              <a:tblGrid>
                <a:gridCol w="7239000"/>
              </a:tblGrid>
              <a:tr h="648846">
                <a:tc>
                  <a:txBody>
                    <a:bodyPr/>
                    <a:lstStyle/>
                    <a:p>
                      <a:pPr marL="287338" marR="0" indent="-287338" algn="l" defTabSz="966612" rtl="0" eaLnBrk="1" fontAlgn="auto" latinLnBrk="0" hangingPunct="1">
                        <a:lnSpc>
                          <a:spcPct val="100000"/>
                        </a:lnSpc>
                        <a:spcBef>
                          <a:spcPts val="0"/>
                        </a:spcBef>
                        <a:spcAft>
                          <a:spcPts val="0"/>
                        </a:spcAft>
                        <a:buClrTx/>
                        <a:buSzTx/>
                        <a:buFontTx/>
                        <a:buNone/>
                        <a:tabLst/>
                        <a:defRPr/>
                      </a:pPr>
                      <a:r>
                        <a:rPr lang="es-ES" sz="1800" b="1" noProof="0" dirty="0" smtClean="0">
                          <a:latin typeface="+mn-lt"/>
                          <a:cs typeface="Helvetica" panose="020B0604020202020204" pitchFamily="34" charset="0"/>
                        </a:rPr>
                        <a:t>10. </a:t>
                      </a:r>
                      <a:r>
                        <a:rPr lang="es-ES" sz="1800" b="1" kern="1200" dirty="0" smtClean="0">
                          <a:solidFill>
                            <a:schemeClr val="tx1"/>
                          </a:solidFill>
                          <a:effectLst/>
                          <a:latin typeface="+mn-lt"/>
                          <a:ea typeface="+mn-ea"/>
                          <a:cs typeface="Helvetica" panose="020B0604020202020204" pitchFamily="34" charset="0"/>
                        </a:rPr>
                        <a:t>¿</a:t>
                      </a:r>
                      <a:r>
                        <a:rPr lang="es-ES" sz="1800" b="1" kern="1200" noProof="0" dirty="0" smtClean="0">
                          <a:solidFill>
                            <a:schemeClr val="tx1"/>
                          </a:solidFill>
                          <a:effectLst/>
                          <a:latin typeface="+mn-lt"/>
                          <a:ea typeface="+mn-ea"/>
                          <a:cs typeface="Helvetica" panose="020B0604020202020204" pitchFamily="34" charset="0"/>
                        </a:rPr>
                        <a:t>Qué </a:t>
                      </a:r>
                      <a:r>
                        <a:rPr lang="es-ES" sz="1800" b="1" baseline="0" noProof="0" dirty="0" smtClean="0">
                          <a:latin typeface="+mn-lt"/>
                          <a:cs typeface="Helvetica" panose="020B0604020202020204" pitchFamily="34" charset="0"/>
                        </a:rPr>
                        <a:t>evidencia del texto apoya la opinión de </a:t>
                      </a:r>
                      <a:r>
                        <a:rPr lang="es-ES" sz="1800" b="1" noProof="0" dirty="0" smtClean="0">
                          <a:latin typeface="+mn-lt"/>
                          <a:cs typeface="Helvetica" panose="020B0604020202020204" pitchFamily="34" charset="0"/>
                        </a:rPr>
                        <a:t>Rosa </a:t>
                      </a:r>
                      <a:r>
                        <a:rPr lang="es-ES" sz="1800" b="1" noProof="0" dirty="0" err="1" smtClean="0">
                          <a:latin typeface="+mn-lt"/>
                          <a:cs typeface="Helvetica" panose="020B0604020202020204" pitchFamily="34" charset="0"/>
                        </a:rPr>
                        <a:t>Parks</a:t>
                      </a:r>
                      <a:r>
                        <a:rPr lang="es-ES" sz="1800" b="1" baseline="0" noProof="0" dirty="0" smtClean="0">
                          <a:latin typeface="+mn-lt"/>
                          <a:cs typeface="Helvetica" panose="020B0604020202020204" pitchFamily="34" charset="0"/>
                        </a:rPr>
                        <a:t> sobre la </a:t>
                      </a:r>
                      <a:r>
                        <a:rPr lang="es-ES" sz="1800" b="1" noProof="0" dirty="0" smtClean="0">
                          <a:latin typeface="+mn-lt"/>
                          <a:cs typeface="Helvetica" panose="020B0604020202020204" pitchFamily="34" charset="0"/>
                        </a:rPr>
                        <a:t>segregación? </a:t>
                      </a:r>
                      <a:endParaRPr lang="es-ES" sz="1800" b="1" baseline="0" noProof="0" dirty="0" smtClean="0">
                        <a:solidFill>
                          <a:srgbClr val="002060"/>
                        </a:solidFill>
                        <a:latin typeface="+mn-lt"/>
                        <a:cs typeface="Helvetica" panose="020B0604020202020204" pitchFamily="34" charset="0"/>
                      </a:endParaRPr>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22805338"/>
              </p:ext>
            </p:extLst>
          </p:nvPr>
        </p:nvGraphicFramePr>
        <p:xfrm>
          <a:off x="4339027" y="3570393"/>
          <a:ext cx="2941300" cy="685800"/>
        </p:xfrm>
        <a:graphic>
          <a:graphicData uri="http://schemas.openxmlformats.org/drawingml/2006/table">
            <a:tbl>
              <a:tblPr/>
              <a:tblGrid>
                <a:gridCol w="2941300"/>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RL.5.7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x-none" sz="900" dirty="0" smtClean="0"/>
                        <a:t>Analizan cómo elementos visuales  y elementos multimedia contribuyen al significado, el tono, o la belleza de un texto (por ejemplo, una novela gráfica, presentación de multimedia de ficción, un cuento, un mito, y un poema).</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84508978"/>
              </p:ext>
            </p:extLst>
          </p:nvPr>
        </p:nvGraphicFramePr>
        <p:xfrm>
          <a:off x="5354320" y="8801100"/>
          <a:ext cx="2072640" cy="548640"/>
        </p:xfrm>
        <a:graphic>
          <a:graphicData uri="http://schemas.openxmlformats.org/drawingml/2006/table">
            <a:tbl>
              <a:tblPr/>
              <a:tblGrid>
                <a:gridCol w="2072640"/>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RL.5.6</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x-none" sz="900" dirty="0" smtClean="0"/>
                        <a:t>Describen cómo el punto de vista de un narrador o hablante  influye en la forma de describir los acontecimientos. </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3" name="Rectangle 2"/>
          <p:cNvSpPr/>
          <p:nvPr/>
        </p:nvSpPr>
        <p:spPr>
          <a:xfrm>
            <a:off x="2743201" y="8801100"/>
            <a:ext cx="2231070" cy="6568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pPr algn="ctr" defTabSz="1018733">
              <a:defRPr/>
            </a:pPr>
            <a:r>
              <a:rPr lang="x-none" sz="900" u="sng" dirty="0">
                <a:solidFill>
                  <a:prstClr val="black"/>
                </a:solidFill>
              </a:rPr>
              <a:t>Rúbricas para la Respuesta construida de investigación - Objetivo 4</a:t>
            </a:r>
          </a:p>
          <a:p>
            <a:pPr algn="ctr" defTabSz="1018733">
              <a:defRPr/>
            </a:pPr>
            <a:r>
              <a:rPr lang="x-none" sz="900" dirty="0">
                <a:solidFill>
                  <a:prstClr val="black"/>
                </a:solidFill>
              </a:rPr>
              <a:t>Habilidad para citar evidencia que apoye opiniones y/o ideas</a:t>
            </a:r>
          </a:p>
        </p:txBody>
      </p:sp>
      <p:sp>
        <p:nvSpPr>
          <p:cNvPr id="12" name="Slide Number Placeholder 11"/>
          <p:cNvSpPr>
            <a:spLocks noGrp="1"/>
          </p:cNvSpPr>
          <p:nvPr>
            <p:ph type="sldNum" sz="quarter" idx="12"/>
          </p:nvPr>
        </p:nvSpPr>
        <p:spPr/>
        <p:txBody>
          <a:bodyPr/>
          <a:lstStyle/>
          <a:p>
            <a:fld id="{CF669FE8-2A6A-4FDA-B6E7-4A7C87AD6E1D}" type="slidenum">
              <a:rPr lang="en-US" smtClean="0"/>
              <a:pPr/>
              <a:t>24</a:t>
            </a:fld>
            <a:endParaRPr lang="en-US" dirty="0"/>
          </a:p>
        </p:txBody>
      </p:sp>
    </p:spTree>
    <p:extLst>
      <p:ext uri="{BB962C8B-B14F-4D97-AF65-F5344CB8AC3E}">
        <p14:creationId xmlns:p14="http://schemas.microsoft.com/office/powerpoint/2010/main" val="146848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2" name="Rectangle 1"/>
          <p:cNvSpPr/>
          <p:nvPr/>
        </p:nvSpPr>
        <p:spPr>
          <a:xfrm>
            <a:off x="204379" y="914400"/>
            <a:ext cx="7286625" cy="8899723"/>
          </a:xfrm>
          <a:prstGeom prst="rect">
            <a:avLst/>
          </a:prstGeom>
        </p:spPr>
        <p:txBody>
          <a:bodyPr wrap="square" lIns="96371" tIns="48186" rIns="96371" bIns="48186">
            <a:spAutoFit/>
          </a:bodyPr>
          <a:lstStyle/>
          <a:p>
            <a:pPr algn="ctr"/>
            <a:r>
              <a:rPr lang="es-ES" sz="1400" dirty="0" smtClean="0"/>
              <a:t> </a:t>
            </a:r>
            <a:r>
              <a:rPr lang="es-ES" sz="1400" b="1" u="sng" dirty="0" smtClean="0"/>
              <a:t>La lucha por votar</a:t>
            </a:r>
          </a:p>
          <a:p>
            <a:pPr algn="ctr"/>
            <a:r>
              <a:rPr lang="es-ES" sz="1400" dirty="0" smtClean="0"/>
              <a:t>Las sufragistas femeninas cambiaron los Estados Unidos</a:t>
            </a:r>
          </a:p>
          <a:p>
            <a:pPr algn="ctr"/>
            <a:r>
              <a:rPr lang="es-ES" sz="1200" dirty="0" smtClean="0"/>
              <a:t>1 de marzo de 2013</a:t>
            </a:r>
          </a:p>
          <a:p>
            <a:pPr algn="ctr"/>
            <a:r>
              <a:rPr lang="es-ES" sz="1200" dirty="0" smtClean="0"/>
              <a:t>Por </a:t>
            </a:r>
            <a:r>
              <a:rPr lang="es-ES" sz="1200" dirty="0" err="1" smtClean="0"/>
              <a:t>Nellie</a:t>
            </a:r>
            <a:r>
              <a:rPr lang="es-ES" sz="1200" dirty="0" smtClean="0"/>
              <a:t> González </a:t>
            </a:r>
            <a:r>
              <a:rPr lang="es-ES" sz="1200" dirty="0" err="1" smtClean="0"/>
              <a:t>Cutler</a:t>
            </a:r>
            <a:r>
              <a:rPr lang="es-ES" sz="1200" dirty="0" smtClean="0"/>
              <a:t> </a:t>
            </a:r>
            <a:r>
              <a:rPr lang="es-ES" sz="1200" i="1" u="sng" dirty="0" smtClean="0"/>
              <a:t>Time </a:t>
            </a:r>
            <a:r>
              <a:rPr lang="es-ES" sz="1200" i="1" u="sng" dirty="0" err="1" smtClean="0"/>
              <a:t>for</a:t>
            </a:r>
            <a:r>
              <a:rPr lang="es-ES" sz="1200" i="1" u="sng" dirty="0" smtClean="0"/>
              <a:t> </a:t>
            </a:r>
            <a:r>
              <a:rPr lang="es-ES" sz="1200" i="1" u="sng" dirty="0" err="1" smtClean="0"/>
              <a:t>Kids</a:t>
            </a:r>
            <a:endParaRPr lang="es-ES" sz="1200" i="1" u="sng" dirty="0" smtClean="0"/>
          </a:p>
          <a:p>
            <a:pPr algn="ctr"/>
            <a:endParaRPr lang="es-ES" sz="1200" i="1" u="sng" dirty="0" smtClean="0"/>
          </a:p>
          <a:p>
            <a:r>
              <a:rPr lang="es-ES" sz="1800" b="1" u="sng" dirty="0" smtClean="0"/>
              <a:t>Parte 1</a:t>
            </a:r>
          </a:p>
          <a:p>
            <a:endParaRPr lang="es-ES" sz="1200" dirty="0" smtClean="0">
              <a:latin typeface="Times New Roman"/>
              <a:ea typeface="Times New Roman"/>
            </a:endParaRPr>
          </a:p>
          <a:p>
            <a:r>
              <a:rPr lang="es-ES" sz="1400" dirty="0" smtClean="0">
                <a:solidFill>
                  <a:srgbClr val="000000"/>
                </a:solidFill>
                <a:ea typeface="Times New Roman"/>
                <a:cs typeface="Times New Roman"/>
              </a:rPr>
              <a:t>Las sufragistas femeninas marcharon por las calles a través de la nación. “</a:t>
            </a:r>
            <a:r>
              <a:rPr lang="x-none" sz="1400" dirty="0">
                <a:solidFill>
                  <a:srgbClr val="000000"/>
                </a:solidFill>
                <a:ea typeface="Times New Roman"/>
                <a:cs typeface="Times New Roman"/>
              </a:rPr>
              <a:t>Sostenemos que estas verdades son evidentes por sí </a:t>
            </a:r>
            <a:r>
              <a:rPr lang="x-none" sz="1400" dirty="0" smtClean="0">
                <a:solidFill>
                  <a:srgbClr val="000000"/>
                </a:solidFill>
                <a:ea typeface="Times New Roman"/>
                <a:cs typeface="Times New Roman"/>
              </a:rPr>
              <a:t>mismas: </a:t>
            </a:r>
            <a:r>
              <a:rPr lang="x-none" sz="1400" dirty="0">
                <a:solidFill>
                  <a:srgbClr val="000000"/>
                </a:solidFill>
                <a:ea typeface="Times New Roman"/>
                <a:cs typeface="Times New Roman"/>
              </a:rPr>
              <a:t>que todos los hombres </a:t>
            </a:r>
            <a:r>
              <a:rPr lang="x-none" sz="1400" dirty="0" smtClean="0">
                <a:solidFill>
                  <a:srgbClr val="000000"/>
                </a:solidFill>
                <a:ea typeface="Times New Roman"/>
                <a:cs typeface="Times New Roman"/>
              </a:rPr>
              <a:t>son creados iguales</a:t>
            </a:r>
            <a:r>
              <a:rPr lang="es-ES" sz="1400" dirty="0" smtClean="0">
                <a:solidFill>
                  <a:srgbClr val="000000"/>
                </a:solidFill>
                <a:ea typeface="Times New Roman"/>
                <a:cs typeface="Times New Roman"/>
              </a:rPr>
              <a:t>." Con estas palabras, la </a:t>
            </a:r>
            <a:r>
              <a:rPr lang="es-ES" sz="1400" b="1" dirty="0" smtClean="0">
                <a:solidFill>
                  <a:srgbClr val="000000"/>
                </a:solidFill>
                <a:ea typeface="Times New Roman"/>
                <a:cs typeface="Times New Roman"/>
              </a:rPr>
              <a:t>Declaración de la Independencia </a:t>
            </a:r>
            <a:r>
              <a:rPr lang="es-ES" sz="1400" dirty="0" smtClean="0">
                <a:solidFill>
                  <a:srgbClr val="000000"/>
                </a:solidFill>
                <a:ea typeface="Times New Roman"/>
                <a:cs typeface="Times New Roman"/>
              </a:rPr>
              <a:t>puso en camino la idea.</a:t>
            </a:r>
            <a:endParaRPr lang="es-ES" sz="1200" dirty="0" smtClean="0">
              <a:latin typeface="Times New Roman"/>
              <a:ea typeface="Times New Roman"/>
            </a:endParaRPr>
          </a:p>
          <a:p>
            <a:r>
              <a:rPr lang="es-ES" sz="1400" dirty="0" smtClean="0">
                <a:solidFill>
                  <a:srgbClr val="000000"/>
                </a:solidFill>
                <a:ea typeface="Times New Roman"/>
                <a:cs typeface="Times New Roman"/>
              </a:rPr>
              <a:t> </a:t>
            </a:r>
            <a:endParaRPr lang="es-ES" sz="1200" dirty="0" smtClean="0">
              <a:latin typeface="Times New Roman"/>
              <a:ea typeface="Times New Roman"/>
            </a:endParaRPr>
          </a:p>
          <a:p>
            <a:r>
              <a:rPr lang="es-ES" sz="1400" dirty="0" smtClean="0">
                <a:solidFill>
                  <a:srgbClr val="000000"/>
                </a:solidFill>
                <a:ea typeface="Times New Roman"/>
                <a:cs typeface="Times New Roman"/>
              </a:rPr>
              <a:t>Sin embargo, las mujeres en la Convención de los derechos de las mujeres en Nueva York, en 1848, sintieron que faltaba una frase esencial. Elizabeth </a:t>
            </a:r>
            <a:r>
              <a:rPr lang="es-ES" sz="1400" dirty="0" err="1" smtClean="0">
                <a:solidFill>
                  <a:srgbClr val="000000"/>
                </a:solidFill>
                <a:ea typeface="Times New Roman"/>
                <a:cs typeface="Times New Roman"/>
              </a:rPr>
              <a:t>Cady</a:t>
            </a:r>
            <a:r>
              <a:rPr lang="es-ES" sz="1400" dirty="0" smtClean="0">
                <a:solidFill>
                  <a:srgbClr val="000000"/>
                </a:solidFill>
                <a:ea typeface="Times New Roman"/>
                <a:cs typeface="Times New Roman"/>
              </a:rPr>
              <a:t> </a:t>
            </a:r>
            <a:r>
              <a:rPr lang="es-ES" sz="1400" dirty="0" err="1" smtClean="0">
                <a:solidFill>
                  <a:srgbClr val="000000"/>
                </a:solidFill>
                <a:ea typeface="Times New Roman"/>
                <a:cs typeface="Times New Roman"/>
              </a:rPr>
              <a:t>Stanton</a:t>
            </a:r>
            <a:r>
              <a:rPr lang="es-ES" sz="1400" dirty="0" smtClean="0">
                <a:solidFill>
                  <a:srgbClr val="000000"/>
                </a:solidFill>
                <a:ea typeface="Times New Roman"/>
                <a:cs typeface="Times New Roman"/>
              </a:rPr>
              <a:t>, </a:t>
            </a:r>
            <a:r>
              <a:rPr lang="es-ES" sz="1400" dirty="0" err="1" smtClean="0">
                <a:solidFill>
                  <a:srgbClr val="000000"/>
                </a:solidFill>
                <a:ea typeface="Times New Roman"/>
                <a:cs typeface="Times New Roman"/>
              </a:rPr>
              <a:t>Lucretia</a:t>
            </a:r>
            <a:r>
              <a:rPr lang="es-ES" sz="1400" dirty="0" smtClean="0">
                <a:solidFill>
                  <a:srgbClr val="000000"/>
                </a:solidFill>
                <a:ea typeface="Times New Roman"/>
                <a:cs typeface="Times New Roman"/>
              </a:rPr>
              <a:t> </a:t>
            </a:r>
            <a:r>
              <a:rPr lang="es-ES" sz="1400" dirty="0" err="1" smtClean="0">
                <a:solidFill>
                  <a:srgbClr val="000000"/>
                </a:solidFill>
                <a:ea typeface="Times New Roman"/>
                <a:cs typeface="Times New Roman"/>
              </a:rPr>
              <a:t>Mott</a:t>
            </a:r>
            <a:r>
              <a:rPr lang="es-ES" sz="1400" dirty="0" smtClean="0">
                <a:solidFill>
                  <a:srgbClr val="000000"/>
                </a:solidFill>
                <a:ea typeface="Times New Roman"/>
                <a:cs typeface="Times New Roman"/>
              </a:rPr>
              <a:t> y otras la reescribieron para decir, “Todos los hombres  </a:t>
            </a:r>
            <a:r>
              <a:rPr lang="es-ES" sz="1400" b="1" i="1" dirty="0" smtClean="0">
                <a:solidFill>
                  <a:srgbClr val="000000"/>
                </a:solidFill>
                <a:ea typeface="Times New Roman"/>
                <a:cs typeface="Times New Roman"/>
              </a:rPr>
              <a:t>y mujeres</a:t>
            </a:r>
            <a:r>
              <a:rPr lang="es-ES" sz="1400" dirty="0" smtClean="0">
                <a:solidFill>
                  <a:srgbClr val="000000"/>
                </a:solidFill>
                <a:ea typeface="Times New Roman"/>
                <a:cs typeface="Times New Roman"/>
              </a:rPr>
              <a:t> son creados iguales.” Ellas dijeron que era “el deber de las mujeres de este país" luchar por el sufragio o el derecho al voto.</a:t>
            </a:r>
            <a:endParaRPr lang="es-ES" sz="1200" dirty="0" smtClean="0">
              <a:latin typeface="Times New Roman"/>
              <a:ea typeface="Times New Roman"/>
            </a:endParaRPr>
          </a:p>
          <a:p>
            <a:r>
              <a:rPr lang="es-ES" sz="1200" dirty="0" smtClean="0">
                <a:latin typeface="Times New Roman"/>
                <a:ea typeface="Times New Roman"/>
              </a:rPr>
              <a:t> </a:t>
            </a:r>
          </a:p>
          <a:p>
            <a:r>
              <a:rPr lang="es-ES" sz="1400" dirty="0" smtClean="0">
                <a:solidFill>
                  <a:srgbClr val="000000"/>
                </a:solidFill>
                <a:ea typeface="Times New Roman"/>
                <a:cs typeface="Times New Roman"/>
              </a:rPr>
              <a:t>Nueva York fue el comienzo de un largo camino hacia el </a:t>
            </a:r>
            <a:r>
              <a:rPr lang="es-ES" sz="1400" b="1" dirty="0" smtClean="0">
                <a:solidFill>
                  <a:srgbClr val="000000"/>
                </a:solidFill>
                <a:ea typeface="Times New Roman"/>
                <a:cs typeface="Times New Roman"/>
              </a:rPr>
              <a:t>sufragio</a:t>
            </a:r>
            <a:r>
              <a:rPr lang="es-ES" sz="1400" dirty="0" smtClean="0">
                <a:solidFill>
                  <a:srgbClr val="000000"/>
                </a:solidFill>
                <a:ea typeface="Times New Roman"/>
                <a:cs typeface="Times New Roman"/>
              </a:rPr>
              <a:t>. Aquellas que querían tener el  derecho al voto para todas las estadounidenses se llamaban sufragistas. </a:t>
            </a:r>
            <a:r>
              <a:rPr lang="es-ES" sz="1400" dirty="0">
                <a:solidFill>
                  <a:srgbClr val="000000"/>
                </a:solidFill>
                <a:ea typeface="Times New Roman"/>
                <a:cs typeface="Times New Roman"/>
              </a:rPr>
              <a:t>E</a:t>
            </a:r>
            <a:r>
              <a:rPr lang="es-ES" sz="1400" dirty="0" smtClean="0">
                <a:solidFill>
                  <a:srgbClr val="000000"/>
                </a:solidFill>
                <a:ea typeface="Times New Roman"/>
                <a:cs typeface="Times New Roman"/>
              </a:rPr>
              <a:t>llas daban discursos y viajaban por el país</a:t>
            </a:r>
            <a:endParaRPr lang="es-ES" sz="1200" dirty="0" smtClean="0">
              <a:latin typeface="Times New Roman"/>
              <a:ea typeface="Times New Roman"/>
            </a:endParaRPr>
          </a:p>
          <a:p>
            <a:r>
              <a:rPr lang="es-ES" sz="1200" dirty="0" smtClean="0">
                <a:latin typeface="Times New Roman"/>
                <a:ea typeface="Times New Roman"/>
              </a:rPr>
              <a:t> </a:t>
            </a:r>
          </a:p>
          <a:p>
            <a:r>
              <a:rPr lang="es-ES" sz="1400" dirty="0" smtClean="0">
                <a:solidFill>
                  <a:srgbClr val="000000"/>
                </a:solidFill>
                <a:ea typeface="Times New Roman"/>
                <a:cs typeface="Times New Roman"/>
              </a:rPr>
              <a:t>En 1872, </a:t>
            </a:r>
            <a:r>
              <a:rPr lang="es-ES" sz="1400" dirty="0" err="1" smtClean="0">
                <a:solidFill>
                  <a:srgbClr val="000000"/>
                </a:solidFill>
                <a:ea typeface="Times New Roman"/>
                <a:cs typeface="Times New Roman"/>
              </a:rPr>
              <a:t>Susan</a:t>
            </a:r>
            <a:r>
              <a:rPr lang="es-ES" sz="1400" dirty="0" smtClean="0">
                <a:solidFill>
                  <a:srgbClr val="000000"/>
                </a:solidFill>
                <a:ea typeface="Times New Roman"/>
                <a:cs typeface="Times New Roman"/>
              </a:rPr>
              <a:t> B. Anthony votó en Nueva York. Ella fue arrestada por quebrantar la ley. "Mis derechos, mis derechos </a:t>
            </a:r>
            <a:r>
              <a:rPr lang="es-ES" sz="1400" b="1" dirty="0" smtClean="0">
                <a:solidFill>
                  <a:srgbClr val="000000"/>
                </a:solidFill>
                <a:ea typeface="Times New Roman"/>
                <a:cs typeface="Times New Roman"/>
              </a:rPr>
              <a:t>civiles</a:t>
            </a:r>
            <a:r>
              <a:rPr lang="es-ES" sz="1400" dirty="0" smtClean="0">
                <a:solidFill>
                  <a:srgbClr val="000000"/>
                </a:solidFill>
                <a:ea typeface="Times New Roman"/>
                <a:cs typeface="Times New Roman"/>
              </a:rPr>
              <a:t>, mis derechos </a:t>
            </a:r>
            <a:r>
              <a:rPr lang="es-ES" sz="1400" b="1" dirty="0" smtClean="0">
                <a:solidFill>
                  <a:srgbClr val="000000"/>
                </a:solidFill>
                <a:ea typeface="Times New Roman"/>
                <a:cs typeface="Times New Roman"/>
              </a:rPr>
              <a:t>políticos</a:t>
            </a:r>
            <a:r>
              <a:rPr lang="es-ES" sz="1400" dirty="0" smtClean="0">
                <a:solidFill>
                  <a:srgbClr val="000000"/>
                </a:solidFill>
                <a:ea typeface="Times New Roman"/>
                <a:cs typeface="Times New Roman"/>
              </a:rPr>
              <a:t>, mis derechos </a:t>
            </a:r>
            <a:r>
              <a:rPr lang="es-ES" sz="1400" b="1" dirty="0" smtClean="0">
                <a:solidFill>
                  <a:srgbClr val="000000"/>
                </a:solidFill>
                <a:ea typeface="Times New Roman"/>
                <a:cs typeface="Times New Roman"/>
              </a:rPr>
              <a:t>legales</a:t>
            </a:r>
            <a:r>
              <a:rPr lang="es-ES" sz="1400" dirty="0" smtClean="0">
                <a:solidFill>
                  <a:srgbClr val="000000"/>
                </a:solidFill>
                <a:ea typeface="Times New Roman"/>
                <a:cs typeface="Times New Roman"/>
              </a:rPr>
              <a:t>, son todos  igualmente ignorados”,  dijo en su juicio.</a:t>
            </a:r>
            <a:endParaRPr lang="es-ES" sz="1200" dirty="0" smtClean="0">
              <a:latin typeface="Times New Roman"/>
              <a:ea typeface="Times New Roman"/>
            </a:endParaRPr>
          </a:p>
          <a:p>
            <a:r>
              <a:rPr lang="es-ES" sz="1200" dirty="0" smtClean="0">
                <a:latin typeface="Times New Roman"/>
                <a:ea typeface="Times New Roman"/>
              </a:rPr>
              <a:t> </a:t>
            </a:r>
          </a:p>
          <a:p>
            <a:r>
              <a:rPr lang="es-ES" sz="1400" dirty="0" smtClean="0">
                <a:solidFill>
                  <a:srgbClr val="000000"/>
                </a:solidFill>
                <a:ea typeface="Times New Roman"/>
                <a:cs typeface="Times New Roman"/>
              </a:rPr>
              <a:t>Seis </a:t>
            </a:r>
            <a:r>
              <a:rPr lang="es-ES" sz="1400" dirty="0">
                <a:solidFill>
                  <a:srgbClr val="000000"/>
                </a:solidFill>
                <a:ea typeface="Times New Roman"/>
                <a:cs typeface="Times New Roman"/>
              </a:rPr>
              <a:t>a</a:t>
            </a:r>
            <a:r>
              <a:rPr lang="es-ES" sz="1400" dirty="0" smtClean="0">
                <a:solidFill>
                  <a:srgbClr val="000000"/>
                </a:solidFill>
                <a:ea typeface="Times New Roman"/>
                <a:cs typeface="Times New Roman"/>
              </a:rPr>
              <a:t>ños mas tarde un senador de California anunció una </a:t>
            </a:r>
            <a:r>
              <a:rPr lang="es-ES" sz="1400" b="1" dirty="0" smtClean="0">
                <a:solidFill>
                  <a:srgbClr val="000000"/>
                </a:solidFill>
                <a:ea typeface="Times New Roman"/>
                <a:cs typeface="Times New Roman"/>
              </a:rPr>
              <a:t>enmienda </a:t>
            </a:r>
            <a:r>
              <a:rPr lang="es-ES" sz="1400" dirty="0" smtClean="0">
                <a:solidFill>
                  <a:srgbClr val="000000"/>
                </a:solidFill>
                <a:ea typeface="Times New Roman"/>
                <a:cs typeface="Times New Roman"/>
              </a:rPr>
              <a:t>a la </a:t>
            </a:r>
            <a:r>
              <a:rPr lang="es-ES" sz="1400" b="1" dirty="0" smtClean="0">
                <a:solidFill>
                  <a:srgbClr val="000000"/>
                </a:solidFill>
                <a:ea typeface="Times New Roman"/>
                <a:cs typeface="Times New Roman"/>
              </a:rPr>
              <a:t>Constitución</a:t>
            </a:r>
            <a:r>
              <a:rPr lang="es-ES" sz="1400" dirty="0" smtClean="0">
                <a:solidFill>
                  <a:srgbClr val="000000"/>
                </a:solidFill>
                <a:ea typeface="Times New Roman"/>
                <a:cs typeface="Times New Roman"/>
              </a:rPr>
              <a:t> para asegurar que todas las mujeres pudieran votar, pero tomó otros 42 años para que se les otorgara el derecho al voto a todas las mujeres en USA.</a:t>
            </a:r>
            <a:endParaRPr lang="es-ES" sz="1200" dirty="0" smtClean="0">
              <a:latin typeface="Times New Roman"/>
              <a:ea typeface="Times New Roman"/>
            </a:endParaRPr>
          </a:p>
          <a:p>
            <a:r>
              <a:rPr lang="es-ES" sz="1200" dirty="0" smtClean="0">
                <a:latin typeface="Times New Roman"/>
                <a:ea typeface="Times New Roman"/>
              </a:rPr>
              <a:t> </a:t>
            </a:r>
          </a:p>
          <a:p>
            <a:r>
              <a:rPr lang="es-ES" sz="1400" dirty="0" smtClean="0">
                <a:solidFill>
                  <a:srgbClr val="000000"/>
                </a:solidFill>
                <a:ea typeface="Times New Roman"/>
                <a:cs typeface="Times New Roman"/>
              </a:rPr>
              <a:t>El 2 de noviembre de 1920, 8 millones de mujeres </a:t>
            </a:r>
            <a:r>
              <a:rPr lang="es-ES" sz="1400" dirty="0">
                <a:solidFill>
                  <a:srgbClr val="000000"/>
                </a:solidFill>
                <a:ea typeface="Times New Roman"/>
                <a:cs typeface="Times New Roman"/>
              </a:rPr>
              <a:t>votaron por primera </a:t>
            </a:r>
            <a:r>
              <a:rPr lang="es-ES" sz="1400" dirty="0" smtClean="0">
                <a:solidFill>
                  <a:srgbClr val="000000"/>
                </a:solidFill>
                <a:ea typeface="Times New Roman"/>
                <a:cs typeface="Times New Roman"/>
              </a:rPr>
              <a:t>vez por un presidente. Las mujeres que habían forjado el camino no vivieron para ver ese día.</a:t>
            </a:r>
          </a:p>
          <a:p>
            <a:endParaRPr lang="es-ES" sz="1200" dirty="0" smtClean="0">
              <a:latin typeface="Times New Roman"/>
              <a:ea typeface="Times New Roman"/>
            </a:endParaRPr>
          </a:p>
          <a:p>
            <a:r>
              <a:rPr lang="es-ES" sz="1400" dirty="0" smtClean="0">
                <a:solidFill>
                  <a:srgbClr val="000000"/>
                </a:solidFill>
                <a:ea typeface="Times New Roman"/>
                <a:cs typeface="Times New Roman"/>
              </a:rPr>
              <a:t> En su último discurso, un mes antes de morir en 1906, Anthony urgió a las mujeres a seguir luchando por el derecho al voto. “La derrota”, les dijo, “es imposible.“</a:t>
            </a:r>
            <a:endParaRPr lang="es-ES" sz="1200" dirty="0" smtClean="0">
              <a:latin typeface="Times New Roman"/>
              <a:ea typeface="Times New Roman"/>
            </a:endParaRPr>
          </a:p>
          <a:p>
            <a:endParaRPr lang="es-ES" sz="1400" dirty="0" smtClean="0"/>
          </a:p>
          <a:p>
            <a:endParaRPr lang="es-ES" sz="1400" dirty="0" smtClean="0"/>
          </a:p>
          <a:p>
            <a:r>
              <a:rPr lang="es-ES" sz="1200" b="1" dirty="0" smtClean="0"/>
              <a:t>Declaración de la Independencia: </a:t>
            </a:r>
            <a:r>
              <a:rPr lang="es-ES" sz="1200" dirty="0" smtClean="0"/>
              <a:t>Una afirmación del 4 de julio de 1776, declarando que las 13 colonias originales no son mas parte del Imperio Británico.</a:t>
            </a:r>
          </a:p>
          <a:p>
            <a:r>
              <a:rPr lang="es-ES" sz="1200" b="1" dirty="0" smtClean="0"/>
              <a:t>sufragio:  e</a:t>
            </a:r>
            <a:r>
              <a:rPr lang="es-ES" sz="1200" dirty="0" smtClean="0"/>
              <a:t>l derecho al voto</a:t>
            </a:r>
          </a:p>
          <a:p>
            <a:r>
              <a:rPr lang="es-ES" sz="1200" b="1" dirty="0"/>
              <a:t>d</a:t>
            </a:r>
            <a:r>
              <a:rPr lang="es-ES" sz="1200" b="1" dirty="0" smtClean="0"/>
              <a:t>erechos civiles:  </a:t>
            </a:r>
            <a:r>
              <a:rPr lang="es-ES" sz="1200" dirty="0" smtClean="0"/>
              <a:t>Leyes que protegen localmente sin </a:t>
            </a:r>
            <a:r>
              <a:rPr lang="es-ES" sz="1200" dirty="0"/>
              <a:t>discriminación </a:t>
            </a:r>
            <a:r>
              <a:rPr lang="es-ES" sz="1200" dirty="0" smtClean="0"/>
              <a:t>la libertad de los estadounidenses</a:t>
            </a:r>
          </a:p>
          <a:p>
            <a:r>
              <a:rPr lang="es-ES" sz="1200" b="1" dirty="0"/>
              <a:t>d</a:t>
            </a:r>
            <a:r>
              <a:rPr lang="es-ES" sz="1200" b="1" dirty="0" smtClean="0"/>
              <a:t>erechos políticos: </a:t>
            </a:r>
            <a:r>
              <a:rPr lang="es-ES" sz="1200" dirty="0" smtClean="0"/>
              <a:t>Leyes que protegen los derechos de libertad de justicia sin discriminación </a:t>
            </a:r>
            <a:r>
              <a:rPr lang="es-ES" sz="1200" dirty="0"/>
              <a:t>de los </a:t>
            </a:r>
            <a:r>
              <a:rPr lang="es-ES" sz="1200" dirty="0" smtClean="0"/>
              <a:t>estadounidenses</a:t>
            </a:r>
          </a:p>
          <a:p>
            <a:r>
              <a:rPr lang="es-ES" sz="1200" b="1" dirty="0" smtClean="0"/>
              <a:t>derechos judiciales:  </a:t>
            </a:r>
            <a:r>
              <a:rPr lang="es-ES" sz="1200" dirty="0" smtClean="0"/>
              <a:t>Derechos al sistema judicial de  U.S.A.</a:t>
            </a:r>
            <a:endParaRPr lang="es-ES" sz="1200" b="1" dirty="0" smtClean="0"/>
          </a:p>
          <a:p>
            <a:r>
              <a:rPr lang="es-ES" sz="1200" b="1" dirty="0" smtClean="0"/>
              <a:t>enmienda:  </a:t>
            </a:r>
            <a:r>
              <a:rPr lang="es-ES" sz="1200" dirty="0" smtClean="0"/>
              <a:t>un cambio hecho a una ley</a:t>
            </a:r>
            <a:endParaRPr lang="es-ES" sz="1200" b="1" dirty="0"/>
          </a:p>
        </p:txBody>
      </p:sp>
      <p:sp>
        <p:nvSpPr>
          <p:cNvPr id="5" name="TextBox 4"/>
          <p:cNvSpPr txBox="1"/>
          <p:nvPr/>
        </p:nvSpPr>
        <p:spPr>
          <a:xfrm>
            <a:off x="5490174" y="282305"/>
            <a:ext cx="2039340" cy="830997"/>
          </a:xfrm>
          <a:prstGeom prst="rect">
            <a:avLst/>
          </a:prstGeom>
          <a:noFill/>
          <a:ln>
            <a:noFill/>
          </a:ln>
        </p:spPr>
        <p:txBody>
          <a:bodyPr wrap="none" rtlCol="0">
            <a:spAutoFit/>
          </a:bodyPr>
          <a:lstStyle/>
          <a:p>
            <a:pPr lvl="0" algn="r"/>
            <a:r>
              <a:rPr lang="x-none" sz="800" dirty="0" smtClean="0">
                <a:solidFill>
                  <a:prstClr val="black"/>
                </a:solidFill>
              </a:rPr>
              <a:t>Equivalencia de grado: 6.8</a:t>
            </a:r>
          </a:p>
          <a:p>
            <a:pPr lvl="0" algn="r"/>
            <a:r>
              <a:rPr lang="x-none" sz="800" dirty="0" smtClean="0">
                <a:solidFill>
                  <a:prstClr val="black"/>
                </a:solidFill>
              </a:rPr>
              <a:t>Escala </a:t>
            </a:r>
            <a:r>
              <a:rPr lang="x-none" sz="800" i="1" dirty="0" err="1" smtClean="0">
                <a:solidFill>
                  <a:prstClr val="black"/>
                </a:solidFill>
              </a:rPr>
              <a:t>Lexile</a:t>
            </a:r>
            <a:r>
              <a:rPr lang="x-none" sz="800" dirty="0" smtClean="0">
                <a:solidFill>
                  <a:prstClr val="black"/>
                </a:solidFill>
              </a:rPr>
              <a:t>: 850L</a:t>
            </a:r>
          </a:p>
          <a:p>
            <a:pPr lvl="0" algn="r"/>
            <a:r>
              <a:rPr lang="x-none" sz="800" dirty="0" smtClean="0">
                <a:solidFill>
                  <a:prstClr val="black"/>
                </a:solidFill>
              </a:rPr>
              <a:t>Promedio del largo de la oración: 13.26</a:t>
            </a:r>
          </a:p>
          <a:p>
            <a:pPr lvl="0" algn="r"/>
            <a:r>
              <a:rPr lang="x-none" sz="800" dirty="0" smtClean="0">
                <a:solidFill>
                  <a:prstClr val="black"/>
                </a:solidFill>
              </a:rPr>
              <a:t>Promedio de la frecuencia de palabras : 3.61</a:t>
            </a:r>
          </a:p>
          <a:p>
            <a:pPr lvl="0" algn="r"/>
            <a:r>
              <a:rPr lang="x-none" sz="800" dirty="0" smtClean="0">
                <a:solidFill>
                  <a:prstClr val="black"/>
                </a:solidFill>
              </a:rPr>
              <a:t>Numero de palabras: 252</a:t>
            </a:r>
          </a:p>
          <a:p>
            <a:pPr lvl="0" algn="r"/>
            <a:r>
              <a:rPr lang="x-none" sz="800" b="1" i="1" dirty="0" smtClean="0">
                <a:solidFill>
                  <a:prstClr val="black"/>
                </a:solidFill>
              </a:rPr>
              <a:t>Nota: Basado en el texto original en inglés.</a:t>
            </a:r>
            <a:endParaRPr lang="x-none" sz="800" b="1" i="1" dirty="0">
              <a:solidFill>
                <a:prstClr val="black"/>
              </a:solidFill>
            </a:endParaRPr>
          </a:p>
        </p:txBody>
      </p:sp>
    </p:spTree>
    <p:extLst>
      <p:ext uri="{BB962C8B-B14F-4D97-AF65-F5344CB8AC3E}">
        <p14:creationId xmlns:p14="http://schemas.microsoft.com/office/powerpoint/2010/main" val="471965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2" name="Rectangle 1"/>
          <p:cNvSpPr/>
          <p:nvPr/>
        </p:nvSpPr>
        <p:spPr>
          <a:xfrm>
            <a:off x="242889" y="638629"/>
            <a:ext cx="7286625" cy="7914838"/>
          </a:xfrm>
          <a:prstGeom prst="rect">
            <a:avLst/>
          </a:prstGeom>
        </p:spPr>
        <p:txBody>
          <a:bodyPr wrap="square" lIns="96371" tIns="48186" rIns="96371" bIns="48186">
            <a:spAutoFit/>
          </a:bodyPr>
          <a:lstStyle/>
          <a:p>
            <a:r>
              <a:rPr lang="es-ES" sz="1400" b="1" u="sng" dirty="0" smtClean="0"/>
              <a:t>La lucha por votar</a:t>
            </a:r>
            <a:r>
              <a:rPr lang="es-ES" sz="1400" b="1" dirty="0" smtClean="0"/>
              <a:t> </a:t>
            </a:r>
            <a:r>
              <a:rPr lang="es-ES" sz="1400" i="1" dirty="0" smtClean="0"/>
              <a:t>(continuación)</a:t>
            </a:r>
          </a:p>
          <a:p>
            <a:endParaRPr lang="es-ES" sz="1400" b="1" u="sng" dirty="0" smtClean="0"/>
          </a:p>
          <a:p>
            <a:r>
              <a:rPr lang="es-ES" b="1" u="sng" dirty="0" smtClean="0"/>
              <a:t>Parte 2</a:t>
            </a:r>
            <a:endParaRPr lang="es-ES" sz="1400" b="1" u="sng" dirty="0" smtClean="0"/>
          </a:p>
          <a:p>
            <a:r>
              <a:rPr lang="es-ES" sz="1400" b="1" i="1" u="sng" dirty="0" smtClean="0"/>
              <a:t>Un paso a la vez</a:t>
            </a:r>
            <a:r>
              <a:rPr lang="es-ES" sz="1400" i="1" u="sng" dirty="0" smtClean="0"/>
              <a:t> </a:t>
            </a:r>
          </a:p>
          <a:p>
            <a:r>
              <a:rPr lang="es-ES" sz="1400" dirty="0" smtClean="0"/>
              <a:t>Las mujeres trabajaron duro para votar. He aquí algunos de los principales acontecimientos</a:t>
            </a:r>
            <a:r>
              <a:rPr lang="es-ES" sz="1400" dirty="0"/>
              <a:t>.</a:t>
            </a:r>
            <a:endParaRPr lang="es-ES" sz="1400" dirty="0" smtClean="0"/>
          </a:p>
          <a:p>
            <a:endParaRPr lang="es-ES" sz="1400" dirty="0" smtClean="0"/>
          </a:p>
          <a:p>
            <a:pPr marL="573088" indent="-573088"/>
            <a:r>
              <a:rPr lang="es-ES" sz="1400" b="1" dirty="0" smtClean="0"/>
              <a:t>1848</a:t>
            </a:r>
            <a:r>
              <a:rPr lang="es-ES" sz="1400" dirty="0" smtClean="0"/>
              <a:t>     Se llevó a cabo la Convención de los derechos de las mujeres en </a:t>
            </a:r>
            <a:r>
              <a:rPr lang="es-ES" sz="1400" i="1" dirty="0" smtClean="0"/>
              <a:t>Seneca Falls</a:t>
            </a:r>
            <a:r>
              <a:rPr lang="es-ES" sz="1400" dirty="0" smtClean="0"/>
              <a:t>, Nueva York. Elizabeth </a:t>
            </a:r>
            <a:r>
              <a:rPr lang="es-ES" sz="1400" dirty="0" err="1" smtClean="0"/>
              <a:t>Cady</a:t>
            </a:r>
            <a:r>
              <a:rPr lang="es-ES" sz="1400" dirty="0" smtClean="0"/>
              <a:t> </a:t>
            </a:r>
            <a:r>
              <a:rPr lang="es-ES" sz="1400" dirty="0" err="1" smtClean="0"/>
              <a:t>Stanton</a:t>
            </a:r>
            <a:r>
              <a:rPr lang="es-ES" sz="1400" dirty="0" smtClean="0"/>
              <a:t> escribe la  </a:t>
            </a:r>
            <a:r>
              <a:rPr lang="es-ES" sz="1400" b="1" u="sng" dirty="0" smtClean="0"/>
              <a:t>Declaración de los Sentimientos</a:t>
            </a:r>
            <a:r>
              <a:rPr lang="es-ES" sz="1400" b="1" baseline="30000" dirty="0" smtClean="0"/>
              <a:t>1</a:t>
            </a:r>
            <a:r>
              <a:rPr lang="es-ES" sz="1400" dirty="0" smtClean="0"/>
              <a:t>.</a:t>
            </a:r>
          </a:p>
          <a:p>
            <a:endParaRPr lang="es-ES" sz="1400" dirty="0" smtClean="0"/>
          </a:p>
          <a:p>
            <a:pPr marL="574675" indent="-574675"/>
            <a:r>
              <a:rPr lang="es-ES" sz="1400" b="1" dirty="0" smtClean="0"/>
              <a:t>1869</a:t>
            </a:r>
            <a:r>
              <a:rPr lang="es-ES" sz="1400" dirty="0" smtClean="0"/>
              <a:t>     </a:t>
            </a:r>
            <a:r>
              <a:rPr lang="es-ES" sz="1400" dirty="0" err="1" smtClean="0"/>
              <a:t>Stanton</a:t>
            </a:r>
            <a:r>
              <a:rPr lang="es-ES" sz="1400" dirty="0" smtClean="0"/>
              <a:t> y </a:t>
            </a:r>
            <a:r>
              <a:rPr lang="es-ES" sz="1400" dirty="0" err="1" smtClean="0"/>
              <a:t>Susan</a:t>
            </a:r>
            <a:r>
              <a:rPr lang="es-ES" sz="1400" dirty="0" smtClean="0"/>
              <a:t> B. Anthony forman la Asociación Nacional del Sufragio Femenino  (NWSA, por sus siglas en inglés). Solo las mujeres pueden asociarse. </a:t>
            </a:r>
          </a:p>
          <a:p>
            <a:endParaRPr lang="es-ES" sz="1400" dirty="0" smtClean="0"/>
          </a:p>
          <a:p>
            <a:pPr marL="573088" indent="-573088"/>
            <a:r>
              <a:rPr lang="es-ES" sz="1400" b="1" dirty="0" smtClean="0"/>
              <a:t>1869     </a:t>
            </a:r>
            <a:r>
              <a:rPr lang="es-ES" sz="1400" dirty="0" smtClean="0"/>
              <a:t>Lucy Stone forma la Asociación del Sufragio de Mujeres Estadounidenses  (AWSA, por sus siglas en inglés). Está abierta a mujeres y hombres.</a:t>
            </a:r>
          </a:p>
          <a:p>
            <a:endParaRPr lang="es-ES" sz="1400" dirty="0" smtClean="0"/>
          </a:p>
          <a:p>
            <a:r>
              <a:rPr lang="es-ES" sz="1400" b="1" dirty="0" smtClean="0"/>
              <a:t>1872</a:t>
            </a:r>
            <a:r>
              <a:rPr lang="es-ES" sz="1400" dirty="0" smtClean="0"/>
              <a:t>     Anthony y sus partidarias votan en la elección presidencial. Ellas fueron  arrestadas.</a:t>
            </a:r>
          </a:p>
          <a:p>
            <a:endParaRPr lang="es-ES" sz="1400" dirty="0" smtClean="0"/>
          </a:p>
          <a:p>
            <a:pPr marL="573088" indent="-573088"/>
            <a:r>
              <a:rPr lang="es-ES" sz="1400" b="1" dirty="0" smtClean="0"/>
              <a:t>1878</a:t>
            </a:r>
            <a:r>
              <a:rPr lang="es-ES" sz="1400" dirty="0" smtClean="0"/>
              <a:t>     Se introdujo por primera vez en el Congreso de los Estados Unidos la enmienda para el sufragio de las mujeres.</a:t>
            </a:r>
          </a:p>
          <a:p>
            <a:endParaRPr lang="es-ES" sz="1400" dirty="0" smtClean="0"/>
          </a:p>
          <a:p>
            <a:pPr marL="517525" indent="-517525"/>
            <a:r>
              <a:rPr lang="es-ES" sz="1400" b="1" dirty="0" smtClean="0"/>
              <a:t>1890</a:t>
            </a:r>
            <a:r>
              <a:rPr lang="es-ES" sz="1400" dirty="0" smtClean="0"/>
              <a:t>    NWSA y AWSA  se unen para formar la Asociación Nacional</a:t>
            </a:r>
            <a:r>
              <a:rPr lang="es-ES" sz="1400" dirty="0"/>
              <a:t> </a:t>
            </a:r>
            <a:r>
              <a:rPr lang="es-ES" sz="1400" dirty="0" smtClean="0"/>
              <a:t>del Sufragio de la Mujer Estadounidense.</a:t>
            </a:r>
          </a:p>
          <a:p>
            <a:endParaRPr lang="es-ES" sz="1400" dirty="0" smtClean="0"/>
          </a:p>
          <a:p>
            <a:r>
              <a:rPr lang="es-ES" sz="1400" b="1" dirty="0" smtClean="0"/>
              <a:t>1912-14  </a:t>
            </a:r>
            <a:r>
              <a:rPr lang="es-ES" sz="1400" dirty="0" smtClean="0"/>
              <a:t>Las mujeres llevaron a cabo protestas en la ciudad de Nueva York y en Washington, D.C.</a:t>
            </a:r>
          </a:p>
          <a:p>
            <a:endParaRPr lang="es-ES" sz="1400" dirty="0" smtClean="0"/>
          </a:p>
          <a:p>
            <a:pPr marL="573088" indent="-573088"/>
            <a:r>
              <a:rPr lang="es-ES" sz="1400" b="1" dirty="0" smtClean="0"/>
              <a:t>1917</a:t>
            </a:r>
            <a:r>
              <a:rPr lang="es-ES" sz="1400" dirty="0" smtClean="0"/>
              <a:t>     La policía arresta a las mujeres que estaban protestando afuera de la Casa Blanca. Para el  1918, casi la mitad de los estados habían otorgado a las mujeres derechos parciales o totales al voto.</a:t>
            </a:r>
          </a:p>
          <a:p>
            <a:endParaRPr lang="es-ES" sz="1400" dirty="0" smtClean="0"/>
          </a:p>
          <a:p>
            <a:pPr marL="573088" indent="-573088"/>
            <a:r>
              <a:rPr lang="es-ES" sz="1400" b="1" dirty="0" smtClean="0"/>
              <a:t>1919     </a:t>
            </a:r>
            <a:r>
              <a:rPr lang="es-ES" sz="1400" dirty="0" smtClean="0"/>
              <a:t>El Congreso aprueba la 19</a:t>
            </a:r>
            <a:r>
              <a:rPr lang="es-ES" sz="1400" baseline="30000" dirty="0" smtClean="0"/>
              <a:t>na</a:t>
            </a:r>
            <a:r>
              <a:rPr lang="es-ES" sz="1400" dirty="0" smtClean="0"/>
              <a:t> enmienda, llamada la </a:t>
            </a:r>
            <a:r>
              <a:rPr lang="es-ES" sz="1400" dirty="0"/>
              <a:t>E</a:t>
            </a:r>
            <a:r>
              <a:rPr lang="es-ES" sz="1400" dirty="0" smtClean="0"/>
              <a:t>nmienda </a:t>
            </a:r>
            <a:r>
              <a:rPr lang="es-ES" sz="1400" dirty="0" err="1" smtClean="0"/>
              <a:t>Susan</a:t>
            </a:r>
            <a:r>
              <a:rPr lang="es-ES" sz="1400" dirty="0" smtClean="0"/>
              <a:t> B. Anthony.  Es ratificada o confirmada, un año mas tarde.</a:t>
            </a:r>
          </a:p>
          <a:p>
            <a:r>
              <a:rPr lang="es-ES" sz="1400" dirty="0" smtClean="0"/>
              <a:t> </a:t>
            </a:r>
          </a:p>
          <a:p>
            <a:r>
              <a:rPr lang="es-ES" sz="1400" b="1" dirty="0" smtClean="0"/>
              <a:t> </a:t>
            </a:r>
          </a:p>
          <a:p>
            <a:r>
              <a:rPr lang="es-ES" sz="1200" b="1" baseline="30000" dirty="0" smtClean="0"/>
              <a:t>1</a:t>
            </a:r>
            <a:r>
              <a:rPr lang="es-ES" sz="1200" b="1" dirty="0" smtClean="0"/>
              <a:t> Declaración de Sentimientos:</a:t>
            </a:r>
            <a:r>
              <a:rPr lang="es-ES" sz="1200" dirty="0" smtClean="0"/>
              <a:t> es un documento firmado en 1848 por 68 mujeres y  32 hombres—100 entre los 300 asistentes a la primera convención de los derechos de las mujeres que fue organizada por mujeres que reclamaban que todas las mujeres debían tener derecho al voto</a:t>
            </a:r>
            <a:r>
              <a:rPr lang="es-ES" sz="1600" dirty="0" smtClean="0"/>
              <a:t>.</a:t>
            </a:r>
            <a:endParaRPr lang="es-ES" sz="1400" b="1" dirty="0"/>
          </a:p>
        </p:txBody>
      </p:sp>
    </p:spTree>
    <p:extLst>
      <p:ext uri="{BB962C8B-B14F-4D97-AF65-F5344CB8AC3E}">
        <p14:creationId xmlns:p14="http://schemas.microsoft.com/office/powerpoint/2010/main" val="1412479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410118" y="4572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5748338" cy="3365288"/>
          </a:xfrm>
          <a:prstGeom prst="rect">
            <a:avLst/>
          </a:prstGeom>
        </p:spPr>
        <p:txBody>
          <a:bodyPr wrap="square" lIns="101862" tIns="50931" rIns="101862" bIns="50931">
            <a:spAutoFit/>
          </a:bodyPr>
          <a:lstStyle/>
          <a:p>
            <a:pPr marL="457200" indent="-400050">
              <a:buAutoNum type="arabicPeriod" startAt="12"/>
            </a:pPr>
            <a:r>
              <a:rPr lang="es-ES" sz="1600" b="1" dirty="0">
                <a:latin typeface="Helvetica" panose="020B0604020202020204"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Cuánto tiempo pasó entre la introducción de la enmienda del derecho al voto de las mujeres y cuándo realmente se les permitió votar?   </a:t>
            </a:r>
          </a:p>
          <a:p>
            <a:pPr marL="382059" indent="-382059">
              <a:buAutoNum type="arabicPeriod" startAt="12"/>
            </a:pPr>
            <a:endParaRPr lang="es-ES" sz="1600" b="1" dirty="0" smtClean="0">
              <a:latin typeface="Helvetica" pitchFamily="34" charset="0"/>
            </a:endParaRPr>
          </a:p>
          <a:p>
            <a:pPr marL="457200" indent="228600">
              <a:buFont typeface="+mj-lt"/>
              <a:buAutoNum type="alphaUcPeriod"/>
            </a:pPr>
            <a:r>
              <a:rPr lang="es-ES" sz="1600" dirty="0" smtClean="0">
                <a:latin typeface="Helvetica" pitchFamily="34" charset="0"/>
              </a:rPr>
              <a:t>12 años</a:t>
            </a:r>
          </a:p>
          <a:p>
            <a:pPr marL="457200" indent="228600">
              <a:buFont typeface="+mj-lt"/>
              <a:buAutoNum type="alphaUcPeriod"/>
            </a:pPr>
            <a:endParaRPr lang="es-ES" sz="1600" dirty="0" smtClean="0">
              <a:latin typeface="Helvetica" pitchFamily="34" charset="0"/>
            </a:endParaRPr>
          </a:p>
          <a:p>
            <a:pPr marL="457200" indent="228600">
              <a:buFont typeface="+mj-lt"/>
              <a:buAutoNum type="alphaUcPeriod"/>
            </a:pPr>
            <a:r>
              <a:rPr lang="es-ES" sz="1600" dirty="0" smtClean="0">
                <a:latin typeface="Helvetica" pitchFamily="34" charset="0"/>
              </a:rPr>
              <a:t>6 años</a:t>
            </a:r>
          </a:p>
          <a:p>
            <a:pPr marL="457200" indent="228600">
              <a:buFont typeface="+mj-lt"/>
              <a:buAutoNum type="alphaUcPeriod"/>
            </a:pPr>
            <a:endParaRPr lang="es-ES" sz="1600" dirty="0" smtClean="0">
              <a:latin typeface="Helvetica" pitchFamily="34" charset="0"/>
            </a:endParaRPr>
          </a:p>
          <a:p>
            <a:pPr marL="457200" indent="228600">
              <a:buFont typeface="+mj-lt"/>
              <a:buAutoNum type="alphaUcPeriod"/>
            </a:pPr>
            <a:r>
              <a:rPr lang="es-ES" sz="1600" dirty="0" smtClean="0">
                <a:latin typeface="Helvetica" pitchFamily="34" charset="0"/>
              </a:rPr>
              <a:t>42 años</a:t>
            </a:r>
          </a:p>
          <a:p>
            <a:pPr marL="457200" indent="228600">
              <a:buFont typeface="+mj-lt"/>
              <a:buAutoNum type="alphaUcPeriod"/>
            </a:pPr>
            <a:endParaRPr lang="es-ES" sz="1600" dirty="0" smtClean="0">
              <a:latin typeface="Helvetica" pitchFamily="34" charset="0"/>
            </a:endParaRPr>
          </a:p>
          <a:p>
            <a:pPr marL="457200" indent="228600">
              <a:buFont typeface="+mj-lt"/>
              <a:buAutoNum type="alphaUcPeriod"/>
            </a:pPr>
            <a:r>
              <a:rPr lang="es-ES" sz="1600" dirty="0" smtClean="0">
                <a:latin typeface="Helvetica" pitchFamily="34" charset="0"/>
              </a:rPr>
              <a:t>14 años</a:t>
            </a:r>
          </a:p>
          <a:p>
            <a:pPr marL="382015" indent="382015">
              <a:buFont typeface="+mj-lt"/>
              <a:buAutoNum type="alphaUcPeriod"/>
            </a:pPr>
            <a:endParaRPr lang="es-ES" sz="1600" dirty="0" smtClean="0">
              <a:solidFill>
                <a:srgbClr val="FF0000"/>
              </a:solidFill>
              <a:latin typeface="Helvetica" pitchFamily="34" charset="0"/>
              <a:cs typeface="Helvetica" pitchFamily="34" charset="0"/>
            </a:endParaRPr>
          </a:p>
          <a:p>
            <a:pPr marL="382015" indent="382015">
              <a:buFont typeface="+mj-lt"/>
              <a:buAutoNum type="alphaUcPeriod"/>
            </a:pPr>
            <a:endParaRPr lang="es-ES" sz="1600" dirty="0">
              <a:latin typeface="Helvetica" pitchFamily="34" charset="0"/>
              <a:cs typeface="Helvetica" pitchFamily="34" charset="0"/>
            </a:endParaRPr>
          </a:p>
        </p:txBody>
      </p:sp>
      <p:sp>
        <p:nvSpPr>
          <p:cNvPr id="5" name="Rectangle 4"/>
          <p:cNvSpPr/>
          <p:nvPr/>
        </p:nvSpPr>
        <p:spPr>
          <a:xfrm>
            <a:off x="866223" y="725901"/>
            <a:ext cx="6436422" cy="3303733"/>
          </a:xfrm>
          <a:prstGeom prst="rect">
            <a:avLst/>
          </a:prstGeom>
        </p:spPr>
        <p:txBody>
          <a:bodyPr wrap="square" lIns="101862" tIns="50931" rIns="101862" bIns="50931">
            <a:spAutoFit/>
          </a:bodyPr>
          <a:lstStyle/>
          <a:p>
            <a:pPr marL="382059" indent="-382059">
              <a:buAutoNum type="arabicPeriod" startAt="11"/>
            </a:pPr>
            <a:r>
              <a:rPr lang="es-ES" sz="1600" b="1" dirty="0" smtClean="0">
                <a:latin typeface="Helvetica" panose="020B0604020202020204" pitchFamily="34" charset="0"/>
                <a:cs typeface="Helvetica" panose="020B0604020202020204" pitchFamily="34" charset="0"/>
              </a:rPr>
              <a:t>¿Por qué las mujeres sufragistas querían un cambio en la  Declaración de la Independencia?   </a:t>
            </a:r>
          </a:p>
          <a:p>
            <a:pPr marL="382059" indent="-382059">
              <a:buAutoNum type="arabicPeriod" startAt="11"/>
            </a:pPr>
            <a:endParaRPr lang="es-ES" sz="1600" dirty="0" smtClean="0">
              <a:latin typeface="Helvetica" pitchFamily="34" charset="0"/>
            </a:endParaRPr>
          </a:p>
          <a:p>
            <a:pPr marL="628650" indent="-228600"/>
            <a:r>
              <a:rPr lang="es-ES" sz="1600" dirty="0" smtClean="0">
                <a:latin typeface="Helvetica" pitchFamily="34" charset="0"/>
              </a:rPr>
              <a:t>A. Querían que dijera que todos los hombres y mujeres son creados iguales.</a:t>
            </a:r>
          </a:p>
          <a:p>
            <a:pPr marL="628650" indent="-228600"/>
            <a:endParaRPr lang="es-ES" sz="1600" dirty="0">
              <a:solidFill>
                <a:srgbClr val="FF0000"/>
              </a:solidFill>
              <a:latin typeface="Helvetica" pitchFamily="34" charset="0"/>
              <a:cs typeface="Helvetica" pitchFamily="34" charset="0"/>
            </a:endParaRPr>
          </a:p>
          <a:p>
            <a:pPr marL="628650" indent="-228600"/>
            <a:r>
              <a:rPr lang="es-ES" sz="1600" dirty="0" smtClean="0">
                <a:latin typeface="Helvetica" pitchFamily="34" charset="0"/>
                <a:cs typeface="Helvetica" pitchFamily="34" charset="0"/>
              </a:rPr>
              <a:t>B. Sentían que faltaba una frase esencial.</a:t>
            </a:r>
          </a:p>
          <a:p>
            <a:pPr marL="628650" indent="-228600">
              <a:buFont typeface="+mj-lt"/>
              <a:buAutoNum type="alphaUcPeriod"/>
            </a:pPr>
            <a:endParaRPr lang="es-ES" sz="1600" dirty="0" smtClean="0">
              <a:latin typeface="Helvetica" pitchFamily="34" charset="0"/>
              <a:cs typeface="Helvetica" pitchFamily="34" charset="0"/>
            </a:endParaRPr>
          </a:p>
          <a:p>
            <a:pPr marL="628650" indent="-228600"/>
            <a:r>
              <a:rPr lang="es-ES" sz="1600" dirty="0" smtClean="0">
                <a:latin typeface="Helvetica" pitchFamily="34" charset="0"/>
                <a:cs typeface="Helvetica" pitchFamily="34" charset="0"/>
              </a:rPr>
              <a:t>C. Sentían que era el deber de las mujeres luchar por sus derechos.</a:t>
            </a:r>
          </a:p>
          <a:p>
            <a:pPr marL="628650" indent="-228600">
              <a:buFont typeface="+mj-lt"/>
              <a:buAutoNum type="alphaUcPeriod"/>
            </a:pPr>
            <a:endParaRPr lang="es-ES" sz="1600" dirty="0" smtClean="0">
              <a:latin typeface="Helvetica" pitchFamily="34" charset="0"/>
              <a:cs typeface="Helvetica" pitchFamily="34" charset="0"/>
            </a:endParaRPr>
          </a:p>
          <a:p>
            <a:pPr marL="628650" indent="-228600"/>
            <a:r>
              <a:rPr lang="es-ES" sz="1600" dirty="0" smtClean="0">
                <a:latin typeface="Helvetica" pitchFamily="34" charset="0"/>
                <a:cs typeface="Helvetica" pitchFamily="34" charset="0"/>
              </a:rPr>
              <a:t>D. Fue la Convención de los derechos de las mujeres en Nueva York.</a:t>
            </a:r>
            <a:endParaRPr lang="es-ES" sz="1600" dirty="0">
              <a:latin typeface="Helvetica" pitchFamily="34" charset="0"/>
              <a:cs typeface="Helvetica" pitchFamily="34" charset="0"/>
            </a:endParaRPr>
          </a:p>
        </p:txBody>
      </p:sp>
      <p:grpSp>
        <p:nvGrpSpPr>
          <p:cNvPr id="3" name="Group 2"/>
          <p:cNvGrpSpPr/>
          <p:nvPr/>
        </p:nvGrpSpPr>
        <p:grpSpPr>
          <a:xfrm>
            <a:off x="1041460" y="1514850"/>
            <a:ext cx="242888" cy="2142147"/>
            <a:chOff x="1057568" y="1513668"/>
            <a:chExt cx="242888" cy="2142147"/>
          </a:xfrm>
        </p:grpSpPr>
        <p:sp>
          <p:nvSpPr>
            <p:cNvPr id="26" name="Oval 25"/>
            <p:cNvSpPr/>
            <p:nvPr/>
          </p:nvSpPr>
          <p:spPr>
            <a:xfrm>
              <a:off x="1057568" y="341633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57568" y="151366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057568" y="223982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57568" y="2726499"/>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aphicFrame>
        <p:nvGraphicFramePr>
          <p:cNvPr id="13" name="Table 12"/>
          <p:cNvGraphicFramePr>
            <a:graphicFrameLocks noGrp="1"/>
          </p:cNvGraphicFramePr>
          <p:nvPr>
            <p:extLst>
              <p:ext uri="{D42A27DB-BD31-4B8C-83A1-F6EECF244321}">
                <p14:modId xmlns:p14="http://schemas.microsoft.com/office/powerpoint/2010/main" val="2292919720"/>
              </p:ext>
            </p:extLst>
          </p:nvPr>
        </p:nvGraphicFramePr>
        <p:xfrm>
          <a:off x="5019505" y="4303776"/>
          <a:ext cx="2105196" cy="548640"/>
        </p:xfrm>
        <a:graphic>
          <a:graphicData uri="http://schemas.openxmlformats.org/drawingml/2006/table">
            <a:tbl>
              <a:tblPr/>
              <a:tblGrid>
                <a:gridCol w="2105196"/>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RI.5.1</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x-none" sz="900" dirty="0" smtClean="0"/>
                        <a:t>Citan correctamente un texto, al explicar lo que dice explícitamente y al hacer inferencias del mismo.</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4" name="Slide Number Placeholder 13"/>
          <p:cNvSpPr>
            <a:spLocks noGrp="1"/>
          </p:cNvSpPr>
          <p:nvPr>
            <p:ph type="sldNum" sz="quarter" idx="12"/>
          </p:nvPr>
        </p:nvSpPr>
        <p:spPr/>
        <p:txBody>
          <a:bodyPr/>
          <a:lstStyle/>
          <a:p>
            <a:fld id="{CF669FE8-2A6A-4FDA-B6E7-4A7C87AD6E1D}" type="slidenum">
              <a:rPr lang="en-US" smtClean="0"/>
              <a:pPr/>
              <a:t>27</a:t>
            </a:fld>
            <a:endParaRPr lang="en-US" dirty="0"/>
          </a:p>
        </p:txBody>
      </p:sp>
      <p:grpSp>
        <p:nvGrpSpPr>
          <p:cNvPr id="17" name="Group 16"/>
          <p:cNvGrpSpPr/>
          <p:nvPr/>
        </p:nvGrpSpPr>
        <p:grpSpPr>
          <a:xfrm>
            <a:off x="1041460" y="6039749"/>
            <a:ext cx="242888" cy="1721032"/>
            <a:chOff x="1057568" y="1533617"/>
            <a:chExt cx="242888" cy="1721032"/>
          </a:xfrm>
        </p:grpSpPr>
        <p:sp>
          <p:nvSpPr>
            <p:cNvPr id="22" name="Oval 21"/>
            <p:cNvSpPr/>
            <p:nvPr/>
          </p:nvSpPr>
          <p:spPr>
            <a:xfrm>
              <a:off x="1057568" y="3015164"/>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3" name="Oval 22"/>
            <p:cNvSpPr/>
            <p:nvPr/>
          </p:nvSpPr>
          <p:spPr>
            <a:xfrm>
              <a:off x="1057568" y="153361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4" name="Oval 23"/>
            <p:cNvSpPr/>
            <p:nvPr/>
          </p:nvSpPr>
          <p:spPr>
            <a:xfrm>
              <a:off x="1057568" y="2030641"/>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5" name="Oval 24"/>
            <p:cNvSpPr/>
            <p:nvPr/>
          </p:nvSpPr>
          <p:spPr>
            <a:xfrm>
              <a:off x="1057568" y="252766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Tree>
    <p:extLst>
      <p:ext uri="{BB962C8B-B14F-4D97-AF65-F5344CB8AC3E}">
        <p14:creationId xmlns:p14="http://schemas.microsoft.com/office/powerpoint/2010/main" val="3866653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95073" y="463724"/>
            <a:ext cx="6676584" cy="3596133"/>
          </a:xfrm>
          <a:prstGeom prst="rect">
            <a:avLst/>
          </a:prstGeom>
          <a:ln>
            <a:noFill/>
          </a:ln>
        </p:spPr>
        <p:txBody>
          <a:bodyPr wrap="square" lIns="101874" tIns="50937" rIns="101874" bIns="50937">
            <a:spAutoFit/>
          </a:bodyPr>
          <a:lstStyle/>
          <a:p>
            <a:pPr marL="400050" indent="-400050"/>
            <a:r>
              <a:rPr lang="es-ES" sz="1600" b="1" dirty="0" smtClean="0">
                <a:latin typeface="Helvetica" panose="020B0604020202020204" pitchFamily="34" charset="0"/>
                <a:cs typeface="Helvetica" panose="020B0604020202020204" pitchFamily="34" charset="0"/>
              </a:rPr>
              <a:t>13. </a:t>
            </a:r>
            <a:r>
              <a:rPr lang="es-ES" sz="1600" b="1" dirty="0">
                <a:latin typeface="Helvetica" panose="020B0604020202020204"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Cuál de las siguientes afirmaciones describe mejor el propósito principal del autor en “La lucha por votar”?</a:t>
            </a:r>
          </a:p>
          <a:p>
            <a:r>
              <a:rPr lang="es-ES" sz="1900" dirty="0" smtClean="0"/>
              <a:t> </a:t>
            </a:r>
            <a:endParaRPr lang="es-ES" sz="1900" dirty="0" smtClean="0">
              <a:latin typeface="Helvetica" pitchFamily="34" charset="0"/>
              <a:cs typeface="Helvetica" pitchFamily="34" charset="0"/>
            </a:endParaRPr>
          </a:p>
          <a:p>
            <a:pPr marL="628650" lvl="1" indent="-285750">
              <a:buFont typeface="+mj-lt"/>
              <a:buAutoNum type="alphaUcPeriod"/>
            </a:pPr>
            <a:r>
              <a:rPr lang="es-ES" sz="1600" dirty="0" smtClean="0">
                <a:latin typeface="Helvetica" pitchFamily="34" charset="0"/>
              </a:rPr>
              <a:t>El autor escribió este artículo para convencer a las mujeres que es importante votar.</a:t>
            </a:r>
          </a:p>
          <a:p>
            <a:pPr marL="628650" lvl="1" indent="-285750">
              <a:buFont typeface="+mj-lt"/>
              <a:buAutoNum type="alphaUcPeriod"/>
            </a:pPr>
            <a:endParaRPr lang="es-ES" sz="1600" dirty="0" smtClean="0">
              <a:latin typeface="Helvetica" pitchFamily="34" charset="0"/>
            </a:endParaRPr>
          </a:p>
          <a:p>
            <a:pPr marL="628650" lvl="1" indent="-285750">
              <a:buFont typeface="+mj-lt"/>
              <a:buAutoNum type="alphaUcPeriod"/>
            </a:pPr>
            <a:r>
              <a:rPr lang="es-ES" sz="1600" dirty="0" smtClean="0">
                <a:latin typeface="Helvetica" pitchFamily="34" charset="0"/>
              </a:rPr>
              <a:t>El autor describe cómo las sufragistas lucharon para que las mujeres pudieran votar en los Estados Unidos.</a:t>
            </a:r>
          </a:p>
          <a:p>
            <a:pPr marL="628650" lvl="1" indent="-285750">
              <a:buFont typeface="+mj-lt"/>
              <a:buAutoNum type="alphaUcPeriod"/>
            </a:pPr>
            <a:endParaRPr lang="es-ES" sz="1600" dirty="0" smtClean="0">
              <a:latin typeface="Helvetica" pitchFamily="34" charset="0"/>
            </a:endParaRPr>
          </a:p>
          <a:p>
            <a:pPr marL="628650" lvl="1" indent="-285750">
              <a:buFont typeface="+mj-lt"/>
              <a:buAutoNum type="alphaUcPeriod"/>
            </a:pPr>
            <a:r>
              <a:rPr lang="es-ES" sz="1600" dirty="0" smtClean="0">
                <a:latin typeface="Helvetica" pitchFamily="34" charset="0"/>
              </a:rPr>
              <a:t>El autor habló de la vida de una sufragista importante, </a:t>
            </a:r>
            <a:r>
              <a:rPr lang="es-ES" sz="1600" dirty="0" err="1" smtClean="0">
                <a:latin typeface="Helvetica" pitchFamily="34" charset="0"/>
              </a:rPr>
              <a:t>Susan</a:t>
            </a:r>
            <a:r>
              <a:rPr lang="es-ES" sz="1600" dirty="0" smtClean="0">
                <a:latin typeface="Helvetica" pitchFamily="34" charset="0"/>
              </a:rPr>
              <a:t> B. Anthony.</a:t>
            </a:r>
          </a:p>
          <a:p>
            <a:pPr marL="628650" lvl="1" indent="-285750">
              <a:buFont typeface="+mj-lt"/>
              <a:buAutoNum type="alphaUcPeriod"/>
            </a:pPr>
            <a:endParaRPr lang="es-ES" sz="1600" dirty="0" smtClean="0">
              <a:latin typeface="Helvetica" pitchFamily="34" charset="0"/>
            </a:endParaRPr>
          </a:p>
          <a:p>
            <a:pPr marL="628650" lvl="1" indent="-285750">
              <a:buFont typeface="+mj-lt"/>
              <a:buAutoNum type="alphaUcPeriod"/>
            </a:pPr>
            <a:r>
              <a:rPr lang="es-ES" sz="1600" dirty="0" smtClean="0">
                <a:latin typeface="Helvetica" pitchFamily="34" charset="0"/>
              </a:rPr>
              <a:t>El autor describe los desafíos que enfrentaron las mujeres al final de los años1800 y al comienzo de los años 1900.</a:t>
            </a:r>
            <a:endParaRPr lang="es-ES" sz="1600" dirty="0">
              <a:latin typeface="Helvetica" pitchFamily="34" charset="0"/>
            </a:endParaRPr>
          </a:p>
        </p:txBody>
      </p:sp>
      <p:cxnSp>
        <p:nvCxnSpPr>
          <p:cNvPr id="11" name="Straight Connector 10"/>
          <p:cNvCxnSpPr/>
          <p:nvPr/>
        </p:nvCxnSpPr>
        <p:spPr>
          <a:xfrm>
            <a:off x="415682" y="477774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95073" y="5163617"/>
            <a:ext cx="6300087" cy="3365288"/>
          </a:xfrm>
          <a:prstGeom prst="rect">
            <a:avLst/>
          </a:prstGeom>
        </p:spPr>
        <p:txBody>
          <a:bodyPr wrap="square" lIns="101862" tIns="50931" rIns="101862" bIns="50931">
            <a:spAutoFit/>
          </a:bodyPr>
          <a:lstStyle/>
          <a:p>
            <a:pPr marL="377825" indent="-377825"/>
            <a:r>
              <a:rPr lang="es-ES" sz="1600" b="1" dirty="0" smtClean="0">
                <a:latin typeface="Helvetica" panose="020B0604020202020204" pitchFamily="34" charset="0"/>
                <a:cs typeface="Helvetica" panose="020B0604020202020204" pitchFamily="34" charset="0"/>
              </a:rPr>
              <a:t>14. ¿Qué pregunta </a:t>
            </a:r>
            <a:r>
              <a:rPr lang="es-ES" sz="1600" b="1" u="sng" dirty="0" smtClean="0">
                <a:latin typeface="Helvetica" pitchFamily="34" charset="0"/>
                <a:cs typeface="Helvetica" panose="020B0604020202020204" pitchFamily="34" charset="0"/>
              </a:rPr>
              <a:t>no</a:t>
            </a:r>
            <a:r>
              <a:rPr lang="es-ES" sz="1600" b="1" dirty="0" smtClean="0">
                <a:latin typeface="Helvetica" pitchFamily="34" charset="0"/>
                <a:cs typeface="Helvetica" panose="020B0604020202020204" pitchFamily="34" charset="0"/>
              </a:rPr>
              <a:t> se contesta con los detalles en este pasaje?</a:t>
            </a:r>
          </a:p>
          <a:p>
            <a:r>
              <a:rPr lang="es-ES" sz="1600" b="1" dirty="0" smtClean="0">
                <a:latin typeface="Helvetica" pitchFamily="34" charset="0"/>
              </a:rPr>
              <a:t>  </a:t>
            </a:r>
          </a:p>
          <a:p>
            <a:pPr marL="628650" indent="-285750">
              <a:buFont typeface="+mj-lt"/>
              <a:buAutoNum type="alphaUcPeriod"/>
            </a:pPr>
            <a:r>
              <a:rPr lang="es-ES" sz="1600" dirty="0" smtClean="0">
                <a:latin typeface="Helvetica" panose="020B0604020202020204" pitchFamily="34" charset="0"/>
                <a:cs typeface="Helvetica" panose="020B0604020202020204" pitchFamily="34" charset="0"/>
              </a:rPr>
              <a:t>¿Qué derechos </a:t>
            </a:r>
            <a:r>
              <a:rPr lang="es-ES" sz="1600" dirty="0" err="1" smtClean="0">
                <a:latin typeface="Helvetica" pitchFamily="34" charset="0"/>
                <a:cs typeface="Helvetica" panose="020B0604020202020204" pitchFamily="34" charset="0"/>
              </a:rPr>
              <a:t>Susan</a:t>
            </a:r>
            <a:r>
              <a:rPr lang="es-ES" sz="1600" dirty="0" smtClean="0">
                <a:latin typeface="Helvetica" pitchFamily="34" charset="0"/>
                <a:cs typeface="Helvetica" panose="020B0604020202020204" pitchFamily="34" charset="0"/>
              </a:rPr>
              <a:t> B. Anthony sintió que estaban siendo quebrantados?</a:t>
            </a:r>
          </a:p>
          <a:p>
            <a:pPr marL="628650" indent="-285750">
              <a:buFont typeface="+mj-lt"/>
              <a:buAutoNum type="alphaUcPeriod"/>
            </a:pPr>
            <a:endParaRPr lang="es-ES" sz="1600" dirty="0" smtClean="0">
              <a:solidFill>
                <a:srgbClr val="FF0000"/>
              </a:solidFill>
              <a:latin typeface="Helvetica" pitchFamily="34" charset="0"/>
              <a:cs typeface="Helvetica" pitchFamily="34" charset="0"/>
            </a:endParaRPr>
          </a:p>
          <a:p>
            <a:pPr marL="628650" indent="-285750">
              <a:buFont typeface="+mj-lt"/>
              <a:buAutoNum type="alphaUcPeriod"/>
            </a:pPr>
            <a:r>
              <a:rPr lang="es-ES" sz="1600" dirty="0">
                <a:latin typeface="Helvetica" panose="020B0604020202020204" pitchFamily="34" charset="0"/>
                <a:cs typeface="Helvetica" panose="020B0604020202020204" pitchFamily="34" charset="0"/>
              </a:rPr>
              <a:t>¿</a:t>
            </a:r>
            <a:r>
              <a:rPr lang="es-ES" sz="1600" dirty="0" smtClean="0">
                <a:latin typeface="Helvetica" pitchFamily="34" charset="0"/>
                <a:cs typeface="Helvetica" pitchFamily="34" charset="0"/>
              </a:rPr>
              <a:t>Cuántas mujeres votaron en la elección presidencial del 1920?</a:t>
            </a:r>
          </a:p>
          <a:p>
            <a:pPr marL="628650" indent="-285750">
              <a:buFont typeface="+mj-lt"/>
              <a:buAutoNum type="alphaUcPeriod"/>
            </a:pPr>
            <a:endParaRPr lang="es-ES" sz="1600" dirty="0" smtClean="0">
              <a:latin typeface="Helvetica" pitchFamily="34" charset="0"/>
              <a:cs typeface="Helvetica" pitchFamily="34" charset="0"/>
            </a:endParaRPr>
          </a:p>
          <a:p>
            <a:pPr marL="628650" indent="-285750">
              <a:buFont typeface="+mj-lt"/>
              <a:buAutoNum type="alphaUcPeriod"/>
            </a:pPr>
            <a:r>
              <a:rPr lang="es-ES" sz="1600" dirty="0">
                <a:latin typeface="Helvetica" panose="020B0604020202020204" pitchFamily="34" charset="0"/>
                <a:cs typeface="Helvetica" panose="020B0604020202020204" pitchFamily="34" charset="0"/>
              </a:rPr>
              <a:t>¿</a:t>
            </a:r>
            <a:r>
              <a:rPr lang="es-ES" sz="1600" dirty="0" smtClean="0">
                <a:latin typeface="Helvetica" pitchFamily="34" charset="0"/>
                <a:cs typeface="Helvetica" pitchFamily="34" charset="0"/>
              </a:rPr>
              <a:t>Porque la NWSA solo le permitió a las mujeres que se asociaran?</a:t>
            </a:r>
          </a:p>
          <a:p>
            <a:pPr marL="628650" indent="-285750">
              <a:buFont typeface="+mj-lt"/>
              <a:buAutoNum type="alphaUcPeriod"/>
            </a:pPr>
            <a:endParaRPr lang="es-ES" sz="1600" dirty="0" smtClean="0">
              <a:latin typeface="Helvetica" pitchFamily="34" charset="0"/>
              <a:cs typeface="Helvetica" pitchFamily="34" charset="0"/>
            </a:endParaRPr>
          </a:p>
          <a:p>
            <a:pPr marL="628650" indent="-285750">
              <a:buFont typeface="+mj-lt"/>
              <a:buAutoNum type="alphaUcPeriod"/>
            </a:pPr>
            <a:r>
              <a:rPr lang="es-ES" sz="1600" dirty="0">
                <a:latin typeface="Helvetica" panose="020B0604020202020204" pitchFamily="34" charset="0"/>
                <a:cs typeface="Helvetica" panose="020B0604020202020204" pitchFamily="34" charset="0"/>
              </a:rPr>
              <a:t>¿</a:t>
            </a:r>
            <a:r>
              <a:rPr lang="es-ES" sz="1600" dirty="0" smtClean="0">
                <a:latin typeface="Helvetica" pitchFamily="34" charset="0"/>
                <a:cs typeface="Helvetica" pitchFamily="34" charset="0"/>
              </a:rPr>
              <a:t>Qué hicieron las sufragistas?</a:t>
            </a:r>
            <a:endParaRPr lang="es-ES" sz="1600" dirty="0">
              <a:latin typeface="Helvetica" pitchFamily="34" charset="0"/>
              <a:cs typeface="Helvetica"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101472233"/>
              </p:ext>
            </p:extLst>
          </p:nvPr>
        </p:nvGraphicFramePr>
        <p:xfrm>
          <a:off x="4696946" y="4422039"/>
          <a:ext cx="2433320" cy="548640"/>
        </p:xfrm>
        <a:graphic>
          <a:graphicData uri="http://schemas.openxmlformats.org/drawingml/2006/table">
            <a:tbl>
              <a:tblPr/>
              <a:tblGrid>
                <a:gridCol w="2433320"/>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RI.5.2</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x-none" sz="900" dirty="0" smtClean="0"/>
                        <a:t>Determinan dos o más ideas principales de un texto y explican la forma en que los detalles clave apoyan dichas ideas; hacen un resumen del texto.</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4" name="Slide Number Placeholder 13"/>
          <p:cNvSpPr>
            <a:spLocks noGrp="1"/>
          </p:cNvSpPr>
          <p:nvPr>
            <p:ph type="sldNum" sz="quarter" idx="12"/>
          </p:nvPr>
        </p:nvSpPr>
        <p:spPr/>
        <p:txBody>
          <a:bodyPr/>
          <a:lstStyle/>
          <a:p>
            <a:fld id="{CF669FE8-2A6A-4FDA-B6E7-4A7C87AD6E1D}" type="slidenum">
              <a:rPr lang="en-US" smtClean="0"/>
              <a:pPr/>
              <a:t>28</a:t>
            </a:fld>
            <a:endParaRPr lang="en-US" dirty="0"/>
          </a:p>
        </p:txBody>
      </p:sp>
      <p:grpSp>
        <p:nvGrpSpPr>
          <p:cNvPr id="16" name="Group 15"/>
          <p:cNvGrpSpPr/>
          <p:nvPr/>
        </p:nvGrpSpPr>
        <p:grpSpPr>
          <a:xfrm>
            <a:off x="816517" y="5943600"/>
            <a:ext cx="242888" cy="2432335"/>
            <a:chOff x="1057568" y="1513668"/>
            <a:chExt cx="242888" cy="2432335"/>
          </a:xfrm>
        </p:grpSpPr>
        <p:sp>
          <p:nvSpPr>
            <p:cNvPr id="17" name="Oval 16"/>
            <p:cNvSpPr/>
            <p:nvPr/>
          </p:nvSpPr>
          <p:spPr>
            <a:xfrm>
              <a:off x="1057568" y="370651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2" name="Oval 21"/>
            <p:cNvSpPr/>
            <p:nvPr/>
          </p:nvSpPr>
          <p:spPr>
            <a:xfrm>
              <a:off x="1057568" y="151366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3" name="Oval 22"/>
            <p:cNvSpPr/>
            <p:nvPr/>
          </p:nvSpPr>
          <p:spPr>
            <a:xfrm>
              <a:off x="1057568" y="223982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4" name="Oval 23"/>
            <p:cNvSpPr/>
            <p:nvPr/>
          </p:nvSpPr>
          <p:spPr>
            <a:xfrm>
              <a:off x="1057568" y="2973172"/>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pSp>
        <p:nvGrpSpPr>
          <p:cNvPr id="25" name="Group 24"/>
          <p:cNvGrpSpPr/>
          <p:nvPr/>
        </p:nvGrpSpPr>
        <p:grpSpPr>
          <a:xfrm>
            <a:off x="816517" y="1303173"/>
            <a:ext cx="242888" cy="2387524"/>
            <a:chOff x="1057568" y="1513668"/>
            <a:chExt cx="242888" cy="2387524"/>
          </a:xfrm>
        </p:grpSpPr>
        <p:sp>
          <p:nvSpPr>
            <p:cNvPr id="30" name="Oval 29"/>
            <p:cNvSpPr/>
            <p:nvPr/>
          </p:nvSpPr>
          <p:spPr>
            <a:xfrm>
              <a:off x="1057568" y="366170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31" name="Oval 30"/>
            <p:cNvSpPr/>
            <p:nvPr/>
          </p:nvSpPr>
          <p:spPr>
            <a:xfrm>
              <a:off x="1057568" y="151366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32" name="Oval 31"/>
            <p:cNvSpPr/>
            <p:nvPr/>
          </p:nvSpPr>
          <p:spPr>
            <a:xfrm>
              <a:off x="1057568" y="223982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33" name="Oval 32"/>
            <p:cNvSpPr/>
            <p:nvPr/>
          </p:nvSpPr>
          <p:spPr>
            <a:xfrm>
              <a:off x="1057568" y="297611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Tree>
    <p:extLst>
      <p:ext uri="{BB962C8B-B14F-4D97-AF65-F5344CB8AC3E}">
        <p14:creationId xmlns:p14="http://schemas.microsoft.com/office/powerpoint/2010/main" val="31073333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0"/>
            <a:ext cx="6436422" cy="3303733"/>
          </a:xfrm>
          <a:prstGeom prst="rect">
            <a:avLst/>
          </a:prstGeom>
        </p:spPr>
        <p:txBody>
          <a:bodyPr wrap="square" lIns="101862" tIns="50931" rIns="101862" bIns="50931">
            <a:spAutoFit/>
          </a:bodyPr>
          <a:lstStyle/>
          <a:p>
            <a:pPr marL="382059" indent="-382059">
              <a:buAutoNum type="arabicPeriod" startAt="15"/>
            </a:pPr>
            <a:r>
              <a:rPr lang="es-ES" sz="1600" b="1" dirty="0">
                <a:latin typeface="Helvetica" panose="020B0604020202020204"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Cuál es la conexión entre Seneca Falls y el 2 de noviembre de 1920?</a:t>
            </a:r>
          </a:p>
          <a:p>
            <a:pPr marL="382059" indent="-382059">
              <a:buAutoNum type="arabicPeriod" startAt="15"/>
            </a:pPr>
            <a:endParaRPr lang="es-ES" sz="1600" dirty="0" smtClean="0">
              <a:latin typeface="Helvetica" pitchFamily="34" charset="0"/>
            </a:endParaRPr>
          </a:p>
          <a:p>
            <a:pPr marL="685800" indent="-307975">
              <a:buFont typeface="+mj-lt"/>
              <a:buAutoNum type="alphaUcPeriod"/>
            </a:pPr>
            <a:r>
              <a:rPr lang="es-ES" sz="1600" dirty="0" smtClean="0">
                <a:latin typeface="Helvetica" pitchFamily="34" charset="0"/>
              </a:rPr>
              <a:t>Fue el principio de la lucha por el voto de las mujeres, que se legalizó en 1920.</a:t>
            </a:r>
          </a:p>
          <a:p>
            <a:pPr marL="685800" indent="-307975">
              <a:buFont typeface="+mj-lt"/>
              <a:buAutoNum type="alphaUcPeriod"/>
            </a:pPr>
            <a:endParaRPr lang="es-ES" sz="1600" dirty="0" smtClean="0">
              <a:solidFill>
                <a:srgbClr val="FF0000"/>
              </a:solidFill>
              <a:latin typeface="Helvetica" pitchFamily="34" charset="0"/>
              <a:cs typeface="Helvetica" pitchFamily="34" charset="0"/>
            </a:endParaRPr>
          </a:p>
          <a:p>
            <a:pPr marL="685800" indent="-307975">
              <a:buFont typeface="+mj-lt"/>
              <a:buAutoNum type="alphaUcPeriod"/>
            </a:pPr>
            <a:r>
              <a:rPr lang="es-ES" sz="1600" dirty="0" smtClean="0">
                <a:latin typeface="Helvetica" pitchFamily="34" charset="0"/>
                <a:cs typeface="Helvetica" pitchFamily="34" charset="0"/>
              </a:rPr>
              <a:t>Seneca Falls estaba en Nueva York donde se reunieron las mujeres sufragistas.</a:t>
            </a:r>
          </a:p>
          <a:p>
            <a:pPr marL="685800" indent="-307975">
              <a:buFont typeface="+mj-lt"/>
              <a:buAutoNum type="alphaUcPeriod"/>
            </a:pPr>
            <a:endParaRPr lang="es-ES" sz="1600" dirty="0" smtClean="0">
              <a:latin typeface="Helvetica" pitchFamily="34" charset="0"/>
              <a:cs typeface="Helvetica" pitchFamily="34" charset="0"/>
            </a:endParaRPr>
          </a:p>
          <a:p>
            <a:pPr marL="685800" indent="-307975">
              <a:buFont typeface="+mj-lt"/>
              <a:buAutoNum type="alphaUcPeriod"/>
            </a:pPr>
            <a:r>
              <a:rPr lang="es-ES" sz="1600" dirty="0" smtClean="0">
                <a:latin typeface="Helvetica" pitchFamily="34" charset="0"/>
                <a:cs typeface="Helvetica" pitchFamily="34" charset="0"/>
              </a:rPr>
              <a:t>Con el tiempo, se introdujo una enmienda a la Constitución.   </a:t>
            </a:r>
          </a:p>
          <a:p>
            <a:pPr marL="685800" indent="-307975">
              <a:buFont typeface="+mj-lt"/>
              <a:buAutoNum type="alphaUcPeriod"/>
            </a:pPr>
            <a:endParaRPr lang="es-ES" sz="1600" dirty="0" smtClean="0">
              <a:latin typeface="Helvetica" pitchFamily="34" charset="0"/>
              <a:cs typeface="Helvetica" pitchFamily="34" charset="0"/>
            </a:endParaRPr>
          </a:p>
          <a:p>
            <a:pPr marL="685800" indent="-307975"/>
            <a:r>
              <a:rPr lang="es-ES" sz="1600" dirty="0" smtClean="0">
                <a:latin typeface="Helvetica" pitchFamily="34" charset="0"/>
                <a:cs typeface="Helvetica" pitchFamily="34" charset="0"/>
              </a:rPr>
              <a:t>D.   En 1920, las mujeres votaron por primera vez en una elección presidencial.</a:t>
            </a:r>
            <a:endParaRPr lang="es-ES" sz="1600" dirty="0">
              <a:latin typeface="Helvetica" pitchFamily="34" charset="0"/>
              <a:cs typeface="Helvetica" pitchFamily="34" charset="0"/>
            </a:endParaRPr>
          </a:p>
        </p:txBody>
      </p:sp>
      <p:cxnSp>
        <p:nvCxnSpPr>
          <p:cNvPr id="11" name="Straight Connector 10"/>
          <p:cNvCxnSpPr/>
          <p:nvPr/>
        </p:nvCxnSpPr>
        <p:spPr>
          <a:xfrm>
            <a:off x="403812" y="486156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79734" y="5051094"/>
            <a:ext cx="6304280" cy="2565069"/>
          </a:xfrm>
          <a:prstGeom prst="rect">
            <a:avLst/>
          </a:prstGeom>
        </p:spPr>
        <p:txBody>
          <a:bodyPr wrap="square" lIns="101862" tIns="50931" rIns="101862" bIns="50931">
            <a:spAutoFit/>
          </a:bodyPr>
          <a:lstStyle/>
          <a:p>
            <a:pPr marL="457200" indent="-342900">
              <a:buAutoNum type="arabicPeriod" startAt="16"/>
            </a:pPr>
            <a:r>
              <a:rPr lang="es-ES" sz="1600" b="1" dirty="0">
                <a:latin typeface="Helvetica" panose="020B0604020202020204"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Qué respuesta describe la estructura del texto tanto de la parte 1 como de la parte 2 en “La lucha por votar”?</a:t>
            </a:r>
          </a:p>
          <a:p>
            <a:pPr marL="382059" indent="-382059">
              <a:buAutoNum type="arabicPeriod" startAt="16"/>
            </a:pPr>
            <a:endParaRPr lang="es-ES" sz="1600" b="1" dirty="0" smtClean="0">
              <a:latin typeface="Helvetica" pitchFamily="34" charset="0"/>
            </a:endParaRPr>
          </a:p>
          <a:p>
            <a:pPr marL="457200" indent="285750">
              <a:buFont typeface="+mj-lt"/>
              <a:buAutoNum type="alphaUcPeriod"/>
            </a:pPr>
            <a:r>
              <a:rPr lang="es-ES" sz="1600" dirty="0" smtClean="0">
                <a:latin typeface="Helvetica" pitchFamily="34" charset="0"/>
              </a:rPr>
              <a:t>comparar y contrastar</a:t>
            </a:r>
          </a:p>
          <a:p>
            <a:pPr marL="457200" indent="285750">
              <a:buFont typeface="+mj-lt"/>
              <a:buAutoNum type="alphaUcPeriod"/>
            </a:pPr>
            <a:endParaRPr lang="es-ES" sz="1600" dirty="0" smtClean="0">
              <a:solidFill>
                <a:srgbClr val="FF0000"/>
              </a:solidFill>
              <a:latin typeface="Helvetica" pitchFamily="34" charset="0"/>
              <a:cs typeface="Helvetica" pitchFamily="34" charset="0"/>
            </a:endParaRPr>
          </a:p>
          <a:p>
            <a:pPr marL="457200" indent="285750">
              <a:buFont typeface="+mj-lt"/>
              <a:buAutoNum type="alphaUcPeriod"/>
            </a:pPr>
            <a:r>
              <a:rPr lang="es-ES" sz="1600" dirty="0" smtClean="0">
                <a:latin typeface="Helvetica" pitchFamily="34" charset="0"/>
                <a:cs typeface="Helvetica" pitchFamily="34" charset="0"/>
              </a:rPr>
              <a:t>problema y  solución</a:t>
            </a:r>
          </a:p>
          <a:p>
            <a:pPr marL="457200" indent="285750">
              <a:buFont typeface="+mj-lt"/>
              <a:buAutoNum type="alphaUcPeriod"/>
            </a:pPr>
            <a:endParaRPr lang="es-ES" sz="1600" dirty="0" smtClean="0">
              <a:latin typeface="Helvetica" pitchFamily="34" charset="0"/>
              <a:cs typeface="Helvetica" pitchFamily="34" charset="0"/>
            </a:endParaRPr>
          </a:p>
          <a:p>
            <a:pPr marL="457200" indent="285750">
              <a:buFont typeface="+mj-lt"/>
              <a:buAutoNum type="alphaUcPeriod"/>
            </a:pPr>
            <a:r>
              <a:rPr lang="es-ES" sz="1600" dirty="0" smtClean="0">
                <a:latin typeface="Helvetica" pitchFamily="34" charset="0"/>
                <a:cs typeface="Helvetica" pitchFamily="34" charset="0"/>
              </a:rPr>
              <a:t>causa y efecto</a:t>
            </a:r>
          </a:p>
          <a:p>
            <a:pPr marL="457200" indent="285750">
              <a:buFont typeface="+mj-lt"/>
              <a:buAutoNum type="alphaUcPeriod"/>
            </a:pPr>
            <a:endParaRPr lang="es-ES" sz="1600" dirty="0" smtClean="0">
              <a:latin typeface="Helvetica" pitchFamily="34" charset="0"/>
              <a:cs typeface="Helvetica" pitchFamily="34" charset="0"/>
            </a:endParaRPr>
          </a:p>
          <a:p>
            <a:pPr marL="457200" indent="285750">
              <a:buFont typeface="+mj-lt"/>
              <a:buAutoNum type="alphaUcPeriod"/>
            </a:pPr>
            <a:r>
              <a:rPr lang="es-ES" sz="1600" dirty="0" smtClean="0">
                <a:latin typeface="Helvetica" pitchFamily="34" charset="0"/>
                <a:cs typeface="Helvetica" pitchFamily="34" charset="0"/>
              </a:rPr>
              <a:t>cronología</a:t>
            </a:r>
            <a:endParaRPr lang="es-ES" sz="1600" dirty="0">
              <a:latin typeface="Helvetica" pitchFamily="34" charset="0"/>
              <a:cs typeface="Helvetica" pitchFamily="34" charset="0"/>
            </a:endParaRPr>
          </a:p>
        </p:txBody>
      </p:sp>
      <p:grpSp>
        <p:nvGrpSpPr>
          <p:cNvPr id="2" name="Group 1"/>
          <p:cNvGrpSpPr/>
          <p:nvPr/>
        </p:nvGrpSpPr>
        <p:grpSpPr>
          <a:xfrm>
            <a:off x="1003320" y="1549985"/>
            <a:ext cx="242888" cy="2168932"/>
            <a:chOff x="1003320" y="1549985"/>
            <a:chExt cx="242888" cy="2168932"/>
          </a:xfrm>
        </p:grpSpPr>
        <p:sp>
          <p:nvSpPr>
            <p:cNvPr id="26" name="Oval 25"/>
            <p:cNvSpPr/>
            <p:nvPr/>
          </p:nvSpPr>
          <p:spPr>
            <a:xfrm>
              <a:off x="1003320" y="3479432"/>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03320" y="154998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noFill/>
              </a:endParaRPr>
            </a:p>
          </p:txBody>
        </p:sp>
        <p:sp>
          <p:nvSpPr>
            <p:cNvPr id="28" name="Oval 27"/>
            <p:cNvSpPr/>
            <p:nvPr/>
          </p:nvSpPr>
          <p:spPr>
            <a:xfrm>
              <a:off x="1003320" y="224792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03320" y="2983421"/>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aphicFrame>
        <p:nvGraphicFramePr>
          <p:cNvPr id="14" name="Table 13"/>
          <p:cNvGraphicFramePr>
            <a:graphicFrameLocks noGrp="1"/>
          </p:cNvGraphicFramePr>
          <p:nvPr>
            <p:extLst>
              <p:ext uri="{D42A27DB-BD31-4B8C-83A1-F6EECF244321}">
                <p14:modId xmlns:p14="http://schemas.microsoft.com/office/powerpoint/2010/main" val="1613969257"/>
              </p:ext>
            </p:extLst>
          </p:nvPr>
        </p:nvGraphicFramePr>
        <p:xfrm>
          <a:off x="4495800" y="4107180"/>
          <a:ext cx="2638154" cy="685800"/>
        </p:xfrm>
        <a:graphic>
          <a:graphicData uri="http://schemas.openxmlformats.org/drawingml/2006/table">
            <a:tbl>
              <a:tblPr/>
              <a:tblGrid>
                <a:gridCol w="2638154"/>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RI.5.3</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x-none" sz="900" dirty="0" smtClean="0"/>
                        <a:t>Explican la relación o interacción existente entre dos o más personas, acontecimientos, ideas o conceptos en un texto histórico, científico o técnico, basándose en la información específica del texto. </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967818164"/>
              </p:ext>
            </p:extLst>
          </p:nvPr>
        </p:nvGraphicFramePr>
        <p:xfrm>
          <a:off x="4547110" y="8153400"/>
          <a:ext cx="2552236" cy="685800"/>
        </p:xfrm>
        <a:graphic>
          <a:graphicData uri="http://schemas.openxmlformats.org/drawingml/2006/table">
            <a:tbl>
              <a:tblPr/>
              <a:tblGrid>
                <a:gridCol w="2552236"/>
              </a:tblGrid>
              <a:tr h="134112">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RI.5.5</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x-none" sz="900" dirty="0" smtClean="0"/>
                        <a:t>Comparan y contrastan la estructura general (ejemplo: cronología, comparación, causa/efecto, problema/solución) de acontecimientos, ideas, conceptos o información en dos o más textos.</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6" name="Slide Number Placeholder 15"/>
          <p:cNvSpPr>
            <a:spLocks noGrp="1"/>
          </p:cNvSpPr>
          <p:nvPr>
            <p:ph type="sldNum" sz="quarter" idx="12"/>
          </p:nvPr>
        </p:nvSpPr>
        <p:spPr/>
        <p:txBody>
          <a:bodyPr/>
          <a:lstStyle/>
          <a:p>
            <a:fld id="{CF669FE8-2A6A-4FDA-B6E7-4A7C87AD6E1D}" type="slidenum">
              <a:rPr lang="en-US" smtClean="0"/>
              <a:pPr/>
              <a:t>29</a:t>
            </a:fld>
            <a:endParaRPr lang="en-US" dirty="0"/>
          </a:p>
        </p:txBody>
      </p:sp>
      <p:grpSp>
        <p:nvGrpSpPr>
          <p:cNvPr id="17" name="Group 16"/>
          <p:cNvGrpSpPr/>
          <p:nvPr/>
        </p:nvGrpSpPr>
        <p:grpSpPr>
          <a:xfrm>
            <a:off x="1003320" y="5867400"/>
            <a:ext cx="242888" cy="1652535"/>
            <a:chOff x="1003320" y="1549985"/>
            <a:chExt cx="242888" cy="1652535"/>
          </a:xfrm>
        </p:grpSpPr>
        <p:sp>
          <p:nvSpPr>
            <p:cNvPr id="22" name="Oval 21"/>
            <p:cNvSpPr/>
            <p:nvPr/>
          </p:nvSpPr>
          <p:spPr>
            <a:xfrm>
              <a:off x="1003320" y="296303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3" name="Oval 22"/>
            <p:cNvSpPr/>
            <p:nvPr/>
          </p:nvSpPr>
          <p:spPr>
            <a:xfrm>
              <a:off x="1003320" y="154998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noFill/>
              </a:endParaRPr>
            </a:p>
          </p:txBody>
        </p:sp>
        <p:sp>
          <p:nvSpPr>
            <p:cNvPr id="24" name="Oval 23"/>
            <p:cNvSpPr/>
            <p:nvPr/>
          </p:nvSpPr>
          <p:spPr>
            <a:xfrm>
              <a:off x="1003320" y="2009031"/>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5" name="Oval 24"/>
            <p:cNvSpPr/>
            <p:nvPr/>
          </p:nvSpPr>
          <p:spPr>
            <a:xfrm>
              <a:off x="1003320" y="248603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Tree>
    <p:extLst>
      <p:ext uri="{BB962C8B-B14F-4D97-AF65-F5344CB8AC3E}">
        <p14:creationId xmlns:p14="http://schemas.microsoft.com/office/powerpoint/2010/main" val="365305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669FE8-2A6A-4FDA-B6E7-4A7C87AD6E1D}" type="slidenum">
              <a:rPr lang="en-US" smtClean="0"/>
              <a:pPr/>
              <a:t>3</a:t>
            </a:fld>
            <a:endParaRPr lang="en-US" dirty="0"/>
          </a:p>
        </p:txBody>
      </p:sp>
      <p:sp>
        <p:nvSpPr>
          <p:cNvPr id="5" name="TextBox 4"/>
          <p:cNvSpPr txBox="1"/>
          <p:nvPr/>
        </p:nvSpPr>
        <p:spPr>
          <a:xfrm>
            <a:off x="514643" y="1524000"/>
            <a:ext cx="6553200" cy="7494359"/>
          </a:xfrm>
          <a:prstGeom prst="rect">
            <a:avLst/>
          </a:prstGeom>
          <a:solidFill>
            <a:schemeClr val="bg1">
              <a:lumMod val="85000"/>
            </a:schemeClr>
          </a:solidFill>
        </p:spPr>
        <p:txBody>
          <a:bodyPr wrap="square" rtlCol="0">
            <a:spAutoFit/>
          </a:bodyPr>
          <a:lstStyle/>
          <a:p>
            <a:endParaRPr lang="en-US" sz="1600" dirty="0" smtClean="0"/>
          </a:p>
          <a:p>
            <a:pPr lvl="0"/>
            <a:r>
              <a:rPr lang="en-US" sz="1600" dirty="0" smtClean="0"/>
              <a:t>The informational text </a:t>
            </a:r>
            <a:r>
              <a:rPr lang="en-US" sz="1600" b="1" i="1" dirty="0" smtClean="0"/>
              <a:t>“</a:t>
            </a:r>
            <a:r>
              <a:rPr lang="en-US" sz="1700" b="1" i="1" u="sng" dirty="0" smtClean="0">
                <a:solidFill>
                  <a:prstClr val="black"/>
                </a:solidFill>
              </a:rPr>
              <a:t>The Fight to Vote</a:t>
            </a:r>
            <a:r>
              <a:rPr lang="en-US" sz="1700" b="1" i="1" dirty="0" smtClean="0">
                <a:solidFill>
                  <a:prstClr val="black"/>
                </a:solidFill>
              </a:rPr>
              <a:t>” </a:t>
            </a:r>
            <a:r>
              <a:rPr lang="en-US" sz="1600" dirty="0" smtClean="0">
                <a:solidFill>
                  <a:prstClr val="black"/>
                </a:solidFill>
              </a:rPr>
              <a:t>has a grade equivalency of 6.8.</a:t>
            </a:r>
            <a:r>
              <a:rPr lang="en-US" sz="1600" dirty="0"/>
              <a:t> </a:t>
            </a:r>
            <a:r>
              <a:rPr lang="en-US" sz="1600" dirty="0" smtClean="0"/>
              <a:t>while the lexile is 850.</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r>
              <a:rPr lang="en-US" sz="1600" dirty="0" smtClean="0"/>
              <a:t>The grade equivalent is in the </a:t>
            </a:r>
            <a:r>
              <a:rPr lang="en-US" sz="1600" b="1" dirty="0" smtClean="0"/>
              <a:t>high middle</a:t>
            </a:r>
            <a:r>
              <a:rPr lang="en-US" sz="1600" dirty="0" smtClean="0"/>
              <a:t> band range for 4</a:t>
            </a:r>
            <a:r>
              <a:rPr lang="en-US" sz="1600" baseline="30000" dirty="0" smtClean="0"/>
              <a:t>th</a:t>
            </a:r>
            <a:r>
              <a:rPr lang="en-US" sz="1600" dirty="0" smtClean="0"/>
              <a:t> – 5</a:t>
            </a:r>
            <a:r>
              <a:rPr lang="en-US" sz="1600" baseline="30000" dirty="0" smtClean="0"/>
              <a:t>th</a:t>
            </a:r>
            <a:r>
              <a:rPr lang="en-US" sz="1600" dirty="0" smtClean="0"/>
              <a:t> grade text and at the </a:t>
            </a:r>
            <a:r>
              <a:rPr lang="en-US" sz="1600" b="1" dirty="0" smtClean="0"/>
              <a:t>lower middle</a:t>
            </a:r>
            <a:r>
              <a:rPr lang="en-US" sz="1600" dirty="0" smtClean="0"/>
              <a:t> band lexile level.</a:t>
            </a:r>
          </a:p>
          <a:p>
            <a:endParaRPr lang="en-US" sz="1600" dirty="0"/>
          </a:p>
          <a:p>
            <a:r>
              <a:rPr lang="en-US" sz="1600" dirty="0" smtClean="0"/>
              <a:t>However, the general vocabulary of the text is simple and straightforward. The purpose of the text is clear and the structure is predictable. These qualitative measures explain why the text was posted for 5</a:t>
            </a:r>
            <a:r>
              <a:rPr lang="en-US" sz="1600" baseline="30000" dirty="0" smtClean="0"/>
              <a:t>th</a:t>
            </a:r>
            <a:r>
              <a:rPr lang="en-US" sz="1600" dirty="0" smtClean="0"/>
              <a:t> grade.</a:t>
            </a:r>
          </a:p>
          <a:p>
            <a:endParaRPr lang="en-US" sz="1600" dirty="0"/>
          </a:p>
          <a:p>
            <a:r>
              <a:rPr lang="en-US" sz="1600" dirty="0" smtClean="0"/>
              <a:t>It is the </a:t>
            </a:r>
            <a:r>
              <a:rPr lang="en-US" sz="1600" b="1" dirty="0" smtClean="0"/>
              <a:t>content specific vocabulary </a:t>
            </a:r>
            <a:r>
              <a:rPr lang="en-US" sz="1600" dirty="0" smtClean="0"/>
              <a:t>with multiple syllables, that brings this text up to a grade equivalent of 6.8 (suffragists, Declaration of Independence, Amendment, Constitution, senator, etc.. ).  Without these words the text measures closer to a grade five equivalent.</a:t>
            </a:r>
          </a:p>
          <a:p>
            <a:endParaRPr lang="en-US" sz="1600" dirty="0"/>
          </a:p>
          <a:p>
            <a:r>
              <a:rPr lang="en-US" sz="1600" dirty="0" smtClean="0"/>
              <a:t>Students can understand the meaning of these words within context although they may not be able to pronounce them. </a:t>
            </a:r>
          </a:p>
          <a:p>
            <a:endParaRPr lang="en-US" sz="1600" dirty="0"/>
          </a:p>
          <a:p>
            <a:endParaRPr lang="en-US" sz="1600" dirty="0"/>
          </a:p>
          <a:p>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359460946"/>
              </p:ext>
            </p:extLst>
          </p:nvPr>
        </p:nvGraphicFramePr>
        <p:xfrm>
          <a:off x="595923" y="243840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38443" y="493657"/>
            <a:ext cx="6629400" cy="800219"/>
          </a:xfrm>
          <a:prstGeom prst="rect">
            <a:avLst/>
          </a:prstGeom>
          <a:noFill/>
        </p:spPr>
        <p:txBody>
          <a:bodyPr wrap="square" rtlCol="0">
            <a:spAutoFit/>
          </a:bodyPr>
          <a:lstStyle/>
          <a:p>
            <a:pPr lvl="0"/>
            <a:r>
              <a:rPr lang="x-none" sz="1800" b="1" u="sng" dirty="0" smtClean="0">
                <a:solidFill>
                  <a:prstClr val="black"/>
                </a:solidFill>
              </a:rPr>
              <a:t>Nota importante</a:t>
            </a:r>
            <a:r>
              <a:rPr lang="x-none" sz="1800" b="1" u="sng" dirty="0" smtClean="0">
                <a:solidFill>
                  <a:prstClr val="black"/>
                </a:solidFill>
                <a:sym typeface="Wingdings" panose="05000000000000000000" pitchFamily="2" charset="2"/>
              </a:rPr>
              <a:t>: </a:t>
            </a:r>
          </a:p>
          <a:p>
            <a:pPr lvl="0"/>
            <a:r>
              <a:rPr lang="x-none" sz="1400" b="1" i="1" dirty="0" smtClean="0">
                <a:solidFill>
                  <a:prstClr val="black"/>
                </a:solidFill>
                <a:sym typeface="Wingdings" panose="05000000000000000000" pitchFamily="2" charset="2"/>
              </a:rPr>
              <a:t>La siguiente información está basada en la equivalencia de grado y escala </a:t>
            </a:r>
            <a:r>
              <a:rPr lang="x-none" sz="1400" b="1" i="1" dirty="0" err="1" smtClean="0">
                <a:solidFill>
                  <a:prstClr val="black"/>
                </a:solidFill>
                <a:sym typeface="Wingdings" panose="05000000000000000000" pitchFamily="2" charset="2"/>
              </a:rPr>
              <a:t>lexile</a:t>
            </a:r>
            <a:r>
              <a:rPr lang="x-none" sz="1400" b="1" i="1" dirty="0" smtClean="0">
                <a:solidFill>
                  <a:prstClr val="black"/>
                </a:solidFill>
                <a:sym typeface="Wingdings" panose="05000000000000000000" pitchFamily="2" charset="2"/>
              </a:rPr>
              <a:t> del texto original en inglés, por lo que no concuerda con la traducción en español.</a:t>
            </a:r>
            <a:endParaRPr lang="x-none" sz="1200" b="1" i="1" dirty="0">
              <a:solidFill>
                <a:prstClr val="black"/>
              </a:solidFill>
              <a:sym typeface="Wingdings" panose="05000000000000000000" pitchFamily="2" charset="2"/>
            </a:endParaRPr>
          </a:p>
        </p:txBody>
      </p:sp>
    </p:spTree>
    <p:extLst>
      <p:ext uri="{BB962C8B-B14F-4D97-AF65-F5344CB8AC3E}">
        <p14:creationId xmlns:p14="http://schemas.microsoft.com/office/powerpoint/2010/main" val="10663656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533400" y="586740"/>
            <a:ext cx="6998948" cy="3673077"/>
          </a:xfrm>
          <a:prstGeom prst="rect">
            <a:avLst/>
          </a:prstGeom>
          <a:ln>
            <a:noFill/>
          </a:ln>
        </p:spPr>
        <p:txBody>
          <a:bodyPr wrap="square" lIns="101874" tIns="50937" rIns="101874" bIns="50937">
            <a:spAutoFit/>
          </a:bodyPr>
          <a:lstStyle/>
          <a:p>
            <a:pPr marL="457200" indent="-457200"/>
            <a:r>
              <a:rPr lang="es-ES" sz="1600" b="1" dirty="0" smtClean="0">
                <a:latin typeface="Helvetica" panose="020B0604020202020204" pitchFamily="34" charset="0"/>
                <a:cs typeface="Helvetica" panose="020B0604020202020204" pitchFamily="34" charset="0"/>
              </a:rPr>
              <a:t>17.  ¿Cuál podría ser la razón por la cual </a:t>
            </a:r>
            <a:r>
              <a:rPr lang="es-ES" sz="1600" b="1" i="1" dirty="0" smtClean="0">
                <a:latin typeface="Helvetica" pitchFamily="34" charset="0"/>
                <a:cs typeface="Helvetica" panose="020B0604020202020204" pitchFamily="34" charset="0"/>
              </a:rPr>
              <a:t>“</a:t>
            </a:r>
            <a:r>
              <a:rPr lang="es-ES" sz="1600" b="1" dirty="0" smtClean="0">
                <a:latin typeface="Helvetica" pitchFamily="34" charset="0"/>
                <a:cs typeface="Helvetica" panose="020B0604020202020204" pitchFamily="34" charset="0"/>
              </a:rPr>
              <a:t>La lucha por votar” se dividió en dos secciones?</a:t>
            </a:r>
          </a:p>
          <a:p>
            <a:r>
              <a:rPr lang="es-ES" sz="1900" dirty="0" smtClean="0"/>
              <a:t> </a:t>
            </a:r>
            <a:endParaRPr lang="es-ES" sz="1900" dirty="0" smtClean="0">
              <a:latin typeface="Helvetica" pitchFamily="34" charset="0"/>
              <a:cs typeface="Helvetica" pitchFamily="34" charset="0"/>
            </a:endParaRPr>
          </a:p>
          <a:p>
            <a:pPr marL="800100" lvl="1" indent="-360363">
              <a:buFont typeface="+mj-lt"/>
              <a:buAutoNum type="alphaUcPeriod"/>
            </a:pPr>
            <a:r>
              <a:rPr lang="es-ES" sz="1600" dirty="0" smtClean="0">
                <a:latin typeface="Helvetica" pitchFamily="34" charset="0"/>
              </a:rPr>
              <a:t>Ambas secciones son sobre el derecho al voto de las mujeres.</a:t>
            </a:r>
          </a:p>
          <a:p>
            <a:pPr marL="800100" lvl="1" indent="-360363">
              <a:buFont typeface="+mj-lt"/>
              <a:buAutoNum type="alphaUcPeriod"/>
            </a:pPr>
            <a:endParaRPr lang="es-ES" sz="1600" dirty="0" smtClean="0">
              <a:latin typeface="Helvetica" pitchFamily="34" charset="0"/>
            </a:endParaRPr>
          </a:p>
          <a:p>
            <a:pPr marL="800100" lvl="1" indent="-360363">
              <a:buFont typeface="+mj-lt"/>
              <a:buAutoNum type="alphaUcPeriod"/>
            </a:pPr>
            <a:r>
              <a:rPr lang="es-ES" sz="1600" dirty="0" smtClean="0">
                <a:latin typeface="Helvetica" pitchFamily="34" charset="0"/>
              </a:rPr>
              <a:t>La primera sección nos habla de las dificultades por las cuales pasaron las mujeres para obtener el derecho al voto.</a:t>
            </a:r>
          </a:p>
          <a:p>
            <a:pPr marL="800100" lvl="1" indent="-360363">
              <a:buFont typeface="+mj-lt"/>
              <a:buAutoNum type="alphaUcPeriod"/>
            </a:pPr>
            <a:endParaRPr lang="es-ES" sz="1600" dirty="0" smtClean="0">
              <a:latin typeface="Helvetica" pitchFamily="34" charset="0"/>
            </a:endParaRPr>
          </a:p>
          <a:p>
            <a:pPr marL="800100" lvl="1" indent="-360363">
              <a:buFont typeface="+mj-lt"/>
              <a:buAutoNum type="alphaUcPeriod"/>
            </a:pPr>
            <a:r>
              <a:rPr lang="es-ES" sz="1600" dirty="0" smtClean="0">
                <a:latin typeface="Helvetica" pitchFamily="34" charset="0"/>
              </a:rPr>
              <a:t>La primera sección nos da detalles específicos sobre los acontecimientos, mientras que la segunda sección resume los acontecimientos en una línea de tiempo.</a:t>
            </a:r>
          </a:p>
          <a:p>
            <a:pPr marL="800100" lvl="1" indent="-360363">
              <a:buFont typeface="+mj-lt"/>
              <a:buAutoNum type="alphaUcPeriod"/>
            </a:pPr>
            <a:endParaRPr lang="es-ES" sz="1600" dirty="0" smtClean="0">
              <a:latin typeface="Helvetica" pitchFamily="34" charset="0"/>
            </a:endParaRPr>
          </a:p>
          <a:p>
            <a:pPr marL="800100" lvl="1" indent="-360363">
              <a:buFont typeface="+mj-lt"/>
              <a:buAutoNum type="alphaUcPeriod"/>
            </a:pPr>
            <a:r>
              <a:rPr lang="es-ES" sz="1600" dirty="0" smtClean="0">
                <a:latin typeface="Helvetica" pitchFamily="34" charset="0"/>
              </a:rPr>
              <a:t>La segunda sección resalta los acontecimientos que llevaron a las mujeres a obtener el derecho al voto.</a:t>
            </a:r>
            <a:endParaRPr lang="es-ES" sz="1600" dirty="0">
              <a:latin typeface="Helvetica" pitchFamily="34" charset="0"/>
            </a:endParaRPr>
          </a:p>
        </p:txBody>
      </p:sp>
      <p:sp>
        <p:nvSpPr>
          <p:cNvPr id="24" name="Rectangle 23"/>
          <p:cNvSpPr/>
          <p:nvPr/>
        </p:nvSpPr>
        <p:spPr>
          <a:xfrm>
            <a:off x="533400" y="5448300"/>
            <a:ext cx="7011562" cy="3349912"/>
          </a:xfrm>
          <a:prstGeom prst="rect">
            <a:avLst/>
          </a:prstGeom>
          <a:ln>
            <a:noFill/>
          </a:ln>
        </p:spPr>
        <p:txBody>
          <a:bodyPr wrap="square" lIns="101874" tIns="50937" rIns="101874" bIns="50937">
            <a:spAutoFit/>
          </a:bodyPr>
          <a:lstStyle/>
          <a:p>
            <a:pPr marL="423863" indent="-423863">
              <a:buAutoNum type="arabicPeriod" startAt="18"/>
            </a:pPr>
            <a:r>
              <a:rPr lang="es-ES" sz="1600" b="1" dirty="0" smtClean="0">
                <a:latin typeface="Helvetica" pitchFamily="34" charset="0"/>
                <a:cs typeface="Helvetica" panose="020B0604020202020204" pitchFamily="34" charset="0"/>
              </a:rPr>
              <a:t>¿Qué dos acontecimientos ocurrieron antes de que NWSA y AWSA se unieran?</a:t>
            </a:r>
          </a:p>
          <a:p>
            <a:endParaRPr lang="es-ES" sz="1900" dirty="0" smtClean="0">
              <a:latin typeface="Helvetica" pitchFamily="34" charset="0"/>
              <a:cs typeface="Helvetica" pitchFamily="34" charset="0"/>
            </a:endParaRPr>
          </a:p>
          <a:p>
            <a:pPr marL="800100" lvl="1" indent="-360363">
              <a:buFont typeface="+mj-lt"/>
              <a:buAutoNum type="alphaUcPeriod"/>
            </a:pPr>
            <a:r>
              <a:rPr lang="es-ES" sz="1600" dirty="0" smtClean="0">
                <a:latin typeface="Helvetica" pitchFamily="34" charset="0"/>
              </a:rPr>
              <a:t>Las sufragistas fueron arrestadas </a:t>
            </a:r>
            <a:r>
              <a:rPr lang="es-ES" sz="1600" dirty="0">
                <a:latin typeface="Helvetica" pitchFamily="34" charset="0"/>
              </a:rPr>
              <a:t>y se introdujo por primera </a:t>
            </a:r>
            <a:r>
              <a:rPr lang="es-ES" sz="1600" dirty="0" smtClean="0">
                <a:latin typeface="Helvetica" pitchFamily="34" charset="0"/>
              </a:rPr>
              <a:t>vez la enmienda ante el Congreso de los Estados Unidos.</a:t>
            </a:r>
          </a:p>
          <a:p>
            <a:pPr marL="800100" lvl="1" indent="-360363">
              <a:buFont typeface="+mj-lt"/>
              <a:buAutoNum type="alphaUcPeriod"/>
            </a:pPr>
            <a:endParaRPr lang="es-ES" sz="1600" dirty="0" smtClean="0">
              <a:latin typeface="Helvetica" pitchFamily="34" charset="0"/>
            </a:endParaRPr>
          </a:p>
          <a:p>
            <a:pPr marL="800100" lvl="1" indent="-360363">
              <a:buFont typeface="+mj-lt"/>
              <a:buAutoNum type="alphaUcPeriod"/>
            </a:pPr>
            <a:r>
              <a:rPr lang="es-ES" sz="1600" dirty="0" smtClean="0">
                <a:latin typeface="Helvetica" pitchFamily="34" charset="0"/>
              </a:rPr>
              <a:t>La Convención de los Derechos de las Mujeres se llevó a cabo en  Seneca Falls y se otorgó a las mujeres derechos parciales al voto.</a:t>
            </a:r>
          </a:p>
          <a:p>
            <a:pPr marL="800100" lvl="1" indent="-360363">
              <a:buFont typeface="+mj-lt"/>
              <a:buAutoNum type="alphaUcPeriod"/>
            </a:pPr>
            <a:endParaRPr lang="es-ES" sz="1600" dirty="0" smtClean="0">
              <a:latin typeface="Helvetica" pitchFamily="34" charset="0"/>
            </a:endParaRPr>
          </a:p>
          <a:p>
            <a:pPr marL="800100" lvl="1" indent="-360363">
              <a:buFont typeface="+mj-lt"/>
              <a:buAutoNum type="alphaUcPeriod"/>
            </a:pPr>
            <a:r>
              <a:rPr lang="es-ES" sz="1600" dirty="0" smtClean="0">
                <a:latin typeface="Helvetica" pitchFamily="34" charset="0"/>
              </a:rPr>
              <a:t>NWSA y AWSA se unieron y las mujeres salieron a manifestar.</a:t>
            </a:r>
          </a:p>
          <a:p>
            <a:pPr marL="800100" lvl="1" indent="-360363">
              <a:buFont typeface="+mj-lt"/>
              <a:buAutoNum type="alphaUcPeriod"/>
            </a:pPr>
            <a:endParaRPr lang="es-ES" sz="1600" dirty="0" smtClean="0">
              <a:latin typeface="Helvetica" pitchFamily="34" charset="0"/>
            </a:endParaRPr>
          </a:p>
          <a:p>
            <a:pPr marL="800100" lvl="1" indent="-360363">
              <a:buFont typeface="+mj-lt"/>
              <a:buAutoNum type="alphaUcPeriod"/>
            </a:pPr>
            <a:r>
              <a:rPr lang="es-ES" sz="1600" dirty="0" smtClean="0">
                <a:latin typeface="Helvetica" pitchFamily="34" charset="0"/>
              </a:rPr>
              <a:t>Las mujeres votaron por primera vez en una elección presidencial y el congreso aprobó la 19</a:t>
            </a:r>
            <a:r>
              <a:rPr lang="es-ES" sz="1600" baseline="30000" dirty="0" smtClean="0">
                <a:latin typeface="Helvetica" pitchFamily="34" charset="0"/>
              </a:rPr>
              <a:t>na</a:t>
            </a:r>
            <a:r>
              <a:rPr lang="es-ES" sz="1600" dirty="0" smtClean="0">
                <a:latin typeface="Helvetica" pitchFamily="34" charset="0"/>
              </a:rPr>
              <a:t> enmienda.</a:t>
            </a:r>
            <a:endParaRPr lang="es-ES" sz="16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cxnSp>
        <p:nvCxnSpPr>
          <p:cNvPr id="11" name="Straight Connector 10"/>
          <p:cNvCxnSpPr/>
          <p:nvPr/>
        </p:nvCxnSpPr>
        <p:spPr>
          <a:xfrm>
            <a:off x="323853" y="5188857"/>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14739" y="1421511"/>
            <a:ext cx="242888" cy="2427452"/>
            <a:chOff x="714739" y="1421511"/>
            <a:chExt cx="242888" cy="2427452"/>
          </a:xfrm>
        </p:grpSpPr>
        <p:sp>
          <p:nvSpPr>
            <p:cNvPr id="14" name="Oval 13"/>
            <p:cNvSpPr/>
            <p:nvPr/>
          </p:nvSpPr>
          <p:spPr>
            <a:xfrm>
              <a:off x="714739" y="1421511"/>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714739" y="1934715"/>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7" name="Oval 16"/>
            <p:cNvSpPr/>
            <p:nvPr/>
          </p:nvSpPr>
          <p:spPr>
            <a:xfrm>
              <a:off x="714739" y="2626801"/>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714739" y="3609479"/>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grpSp>
      <p:graphicFrame>
        <p:nvGraphicFramePr>
          <p:cNvPr id="21" name="Table 20"/>
          <p:cNvGraphicFramePr>
            <a:graphicFrameLocks noGrp="1"/>
          </p:cNvGraphicFramePr>
          <p:nvPr>
            <p:extLst>
              <p:ext uri="{D42A27DB-BD31-4B8C-83A1-F6EECF244321}">
                <p14:modId xmlns:p14="http://schemas.microsoft.com/office/powerpoint/2010/main" val="1274392676"/>
              </p:ext>
            </p:extLst>
          </p:nvPr>
        </p:nvGraphicFramePr>
        <p:xfrm>
          <a:off x="4507609" y="4442460"/>
          <a:ext cx="2807591" cy="604266"/>
        </p:xfrm>
        <a:graphic>
          <a:graphicData uri="http://schemas.openxmlformats.org/drawingml/2006/table">
            <a:tbl>
              <a:tblPr/>
              <a:tblGrid>
                <a:gridCol w="2807591"/>
              </a:tblGrid>
              <a:tr h="192786">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RI.5.6</a:t>
                      </a:r>
                      <a:endParaRPr lang="en-US" sz="900" b="1"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x-none" sz="900" b="0" kern="1200" dirty="0" smtClean="0">
                          <a:solidFill>
                            <a:srgbClr val="000000"/>
                          </a:solidFill>
                          <a:latin typeface="+mn-lt"/>
                          <a:ea typeface="Times New Roman"/>
                          <a:cs typeface="Times New Roman"/>
                        </a:rPr>
                        <a:t>Analizan múltiples versiones del mismo acontecimiento o tema, señalando similitudes y diferencias importantes en el punto de vista que representan.</a:t>
                      </a:r>
                      <a:endParaRPr lang="en-US" sz="900" b="0"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2" name="Oval 11"/>
          <p:cNvSpPr/>
          <p:nvPr/>
        </p:nvSpPr>
        <p:spPr>
          <a:xfrm>
            <a:off x="714739" y="6984557"/>
            <a:ext cx="242888" cy="23948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714739" y="6257599"/>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714739" y="7721494"/>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714739" y="8224789"/>
            <a:ext cx="242888" cy="23948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2943414864"/>
              </p:ext>
            </p:extLst>
          </p:nvPr>
        </p:nvGraphicFramePr>
        <p:xfrm>
          <a:off x="4032874" y="9112217"/>
          <a:ext cx="3394710" cy="667580"/>
        </p:xfrm>
        <a:graphic>
          <a:graphicData uri="http://schemas.openxmlformats.org/drawingml/2006/table">
            <a:tbl>
              <a:tblPr/>
              <a:tblGrid>
                <a:gridCol w="3394710"/>
              </a:tblGrid>
              <a:tr h="199476">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RI.5.7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68104">
                <a:tc>
                  <a:txBody>
                    <a:bodyPr/>
                    <a:lstStyle/>
                    <a:p>
                      <a:pPr marL="0" marR="0" algn="l" defTabSz="966612" rtl="0" eaLnBrk="1" latinLnBrk="0" hangingPunct="1">
                        <a:lnSpc>
                          <a:spcPct val="100000"/>
                        </a:lnSpc>
                        <a:spcBef>
                          <a:spcPts val="0"/>
                        </a:spcBef>
                        <a:spcAft>
                          <a:spcPts val="0"/>
                        </a:spcAft>
                      </a:pPr>
                      <a:r>
                        <a:rPr lang="x-none" sz="900" dirty="0" smtClean="0"/>
                        <a:t>Obtienen información de múltiples materiales impresos o fuentes digitales, demostrando su capacidad para localizar rápidamente la respuesta a una pregunta o para resolver eficientemente un problema.</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7211695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1270" y="419100"/>
            <a:ext cx="6436422" cy="3057512"/>
          </a:xfrm>
          <a:prstGeom prst="rect">
            <a:avLst/>
          </a:prstGeom>
        </p:spPr>
        <p:txBody>
          <a:bodyPr wrap="square" lIns="101862" tIns="50931" rIns="101862" bIns="50931">
            <a:spAutoFit/>
          </a:bodyPr>
          <a:lstStyle/>
          <a:p>
            <a:pPr marL="451043" indent="-451043"/>
            <a:r>
              <a:rPr lang="es-ES" sz="1600" b="1" dirty="0" smtClean="0">
                <a:latin typeface="Helvetica" pitchFamily="34" charset="0"/>
              </a:rPr>
              <a:t>19.   ¿Cuándo votó </a:t>
            </a:r>
            <a:r>
              <a:rPr lang="es-ES" sz="1600" b="1" dirty="0" err="1" smtClean="0">
                <a:latin typeface="Helvetica" pitchFamily="34" charset="0"/>
              </a:rPr>
              <a:t>Susan</a:t>
            </a:r>
            <a:r>
              <a:rPr lang="es-ES" sz="1600" b="1" dirty="0" smtClean="0">
                <a:latin typeface="Helvetica" pitchFamily="34" charset="0"/>
              </a:rPr>
              <a:t> B. Anthony por primera vez en una  elección presidencial?</a:t>
            </a:r>
            <a:endParaRPr lang="es-ES" sz="1200" b="1" dirty="0" smtClean="0">
              <a:latin typeface="Helvetica" pitchFamily="34" charset="0"/>
            </a:endParaRPr>
          </a:p>
          <a:p>
            <a:pPr marL="382015" indent="382015"/>
            <a:endParaRPr lang="es-ES" sz="1600" dirty="0" smtClean="0">
              <a:latin typeface="Helvetica" pitchFamily="34" charset="0"/>
            </a:endParaRPr>
          </a:p>
          <a:p>
            <a:pPr marL="457200" indent="228600">
              <a:buFont typeface="+mj-lt"/>
              <a:buAutoNum type="alphaUcPeriod"/>
            </a:pPr>
            <a:r>
              <a:rPr lang="es-ES" sz="1600" dirty="0" smtClean="0">
                <a:latin typeface="Helvetica" pitchFamily="34" charset="0"/>
              </a:rPr>
              <a:t>1920</a:t>
            </a:r>
          </a:p>
          <a:p>
            <a:pPr marL="457200" indent="228600">
              <a:buFont typeface="+mj-lt"/>
              <a:buAutoNum type="alphaUcPeriod"/>
            </a:pPr>
            <a:endParaRPr lang="es-ES" sz="1600" dirty="0" smtClean="0">
              <a:latin typeface="Helvetica" pitchFamily="34" charset="0"/>
            </a:endParaRPr>
          </a:p>
          <a:p>
            <a:pPr marL="457200" indent="228600">
              <a:buFont typeface="+mj-lt"/>
              <a:buAutoNum type="alphaUcPeriod"/>
            </a:pPr>
            <a:r>
              <a:rPr lang="es-ES" sz="1600" dirty="0" smtClean="0">
                <a:latin typeface="Helvetica" pitchFamily="34" charset="0"/>
              </a:rPr>
              <a:t>1878</a:t>
            </a:r>
          </a:p>
          <a:p>
            <a:pPr marL="457200" indent="228600">
              <a:buFont typeface="+mj-lt"/>
              <a:buAutoNum type="alphaUcPeriod"/>
            </a:pPr>
            <a:endParaRPr lang="es-ES" sz="1600" dirty="0" smtClean="0">
              <a:latin typeface="Helvetica" pitchFamily="34" charset="0"/>
            </a:endParaRPr>
          </a:p>
          <a:p>
            <a:pPr marL="457200" indent="228600">
              <a:buFont typeface="+mj-lt"/>
              <a:buAutoNum type="alphaUcPeriod"/>
            </a:pPr>
            <a:r>
              <a:rPr lang="es-ES" sz="1600" dirty="0" smtClean="0">
                <a:latin typeface="Helvetica" pitchFamily="34" charset="0"/>
              </a:rPr>
              <a:t>1848</a:t>
            </a:r>
          </a:p>
          <a:p>
            <a:pPr marL="457200" indent="228600">
              <a:buFont typeface="+mj-lt"/>
              <a:buAutoNum type="alphaUcPeriod"/>
            </a:pPr>
            <a:endParaRPr lang="es-ES" sz="1600" dirty="0" smtClean="0">
              <a:latin typeface="Helvetica" pitchFamily="34" charset="0"/>
            </a:endParaRPr>
          </a:p>
          <a:p>
            <a:pPr marL="457200" indent="228600">
              <a:buFont typeface="+mj-lt"/>
              <a:buAutoNum type="alphaUcPeriod"/>
            </a:pPr>
            <a:r>
              <a:rPr lang="es-ES" sz="1600" dirty="0" smtClean="0">
                <a:latin typeface="Helvetica" pitchFamily="34" charset="0"/>
              </a:rPr>
              <a:t>1872</a:t>
            </a:r>
          </a:p>
          <a:p>
            <a:pPr marL="382015" indent="382015">
              <a:buFont typeface="+mj-lt"/>
              <a:buAutoNum type="alphaUcPeriod"/>
            </a:pPr>
            <a:endParaRPr lang="es-ES" sz="1600" dirty="0" smtClean="0">
              <a:latin typeface="Helvetica" pitchFamily="34" charset="0"/>
            </a:endParaRPr>
          </a:p>
          <a:p>
            <a:pPr marL="382015" indent="382015">
              <a:buFont typeface="+mj-lt"/>
              <a:buAutoNum type="alphaUcPeriod"/>
            </a:pPr>
            <a:endParaRPr lang="es-ES" sz="1600" dirty="0">
              <a:solidFill>
                <a:srgbClr val="FF0000"/>
              </a:solidFill>
              <a:latin typeface="Helvetica" pitchFamily="34" charset="0"/>
              <a:cs typeface="Helvetica" pitchFamily="34" charset="0"/>
            </a:endParaRPr>
          </a:p>
        </p:txBody>
      </p:sp>
      <p:cxnSp>
        <p:nvCxnSpPr>
          <p:cNvPr id="11" name="Straight Connector 10"/>
          <p:cNvCxnSpPr/>
          <p:nvPr/>
        </p:nvCxnSpPr>
        <p:spPr>
          <a:xfrm>
            <a:off x="410118" y="402336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897343" y="215910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897343" y="267795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897537" y="122282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897537" y="1685671"/>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721694374"/>
              </p:ext>
            </p:extLst>
          </p:nvPr>
        </p:nvGraphicFramePr>
        <p:xfrm>
          <a:off x="228599" y="4060732"/>
          <a:ext cx="7315201" cy="4815809"/>
        </p:xfrm>
        <a:graphic>
          <a:graphicData uri="http://schemas.openxmlformats.org/drawingml/2006/table">
            <a:tbl>
              <a:tblPr firstRow="1" bandRow="1">
                <a:tableStyleId>{5940675A-B579-460E-94D1-54222C63F5DA}</a:tableStyleId>
              </a:tblPr>
              <a:tblGrid>
                <a:gridCol w="7315201"/>
              </a:tblGrid>
              <a:tr h="1352382">
                <a:tc>
                  <a:txBody>
                    <a:bodyPr/>
                    <a:lstStyle/>
                    <a:p>
                      <a:pPr marL="457200" marR="0" indent="-457200" algn="l" defTabSz="966612" rtl="0" eaLnBrk="1" fontAlgn="auto" latinLnBrk="0" hangingPunct="1">
                        <a:lnSpc>
                          <a:spcPct val="100000"/>
                        </a:lnSpc>
                        <a:spcBef>
                          <a:spcPts val="0"/>
                        </a:spcBef>
                        <a:spcAft>
                          <a:spcPts val="0"/>
                        </a:spcAft>
                        <a:buClrTx/>
                        <a:buSzTx/>
                        <a:buFontTx/>
                        <a:buNone/>
                        <a:tabLst/>
                        <a:defRPr/>
                      </a:pPr>
                      <a:r>
                        <a:rPr lang="es-ES" sz="1800" b="1" i="0" u="none" noProof="0" dirty="0" smtClean="0"/>
                        <a:t>20.</a:t>
                      </a:r>
                      <a:r>
                        <a:rPr lang="es-ES" sz="1800" b="1" i="0" u="none" baseline="0" noProof="0" dirty="0" smtClean="0"/>
                        <a:t>  ¿Qué información nueva o diferente de la </a:t>
                      </a:r>
                      <a:r>
                        <a:rPr lang="es-ES" sz="1800" b="1" i="1" u="sng" baseline="0" noProof="0" dirty="0" smtClean="0"/>
                        <a:t>Parte 2</a:t>
                      </a:r>
                      <a:r>
                        <a:rPr lang="es-ES" sz="1800" b="1" i="1" u="none" baseline="0" noProof="0" dirty="0" smtClean="0"/>
                        <a:t> </a:t>
                      </a:r>
                      <a:r>
                        <a:rPr lang="es-ES" sz="1800" b="1" i="0" u="none" baseline="0" noProof="0" dirty="0" smtClean="0"/>
                        <a:t>podría ser añadida a la </a:t>
                      </a:r>
                      <a:r>
                        <a:rPr lang="es-ES" sz="1800" b="1" i="1" u="sng" baseline="0" noProof="0" dirty="0" smtClean="0"/>
                        <a:t>Parte 1</a:t>
                      </a:r>
                      <a:r>
                        <a:rPr lang="es-ES" sz="1800" b="1" i="1" u="none" baseline="0" noProof="0" dirty="0" smtClean="0"/>
                        <a:t> </a:t>
                      </a:r>
                      <a:r>
                        <a:rPr lang="es-ES" sz="1800" b="1" i="0" u="none" baseline="0" noProof="0" dirty="0" smtClean="0"/>
                        <a:t>que contribuiría a entender mejor  los acontecimientos en </a:t>
                      </a:r>
                      <a:r>
                        <a:rPr lang="es-ES" sz="1800" b="1" i="1" u="sng" baseline="0" noProof="0" dirty="0" smtClean="0"/>
                        <a:t>La lucha por votar</a:t>
                      </a:r>
                      <a:r>
                        <a:rPr lang="es-ES" sz="1800" b="1" i="0" u="none" baseline="0" noProof="0" dirty="0" smtClean="0"/>
                        <a:t>? Utiliza  ejemplos específicos y detalles de ambas partes en tu respuesta.</a:t>
                      </a:r>
                      <a:endParaRPr lang="es-ES" sz="1800" b="1" i="1" u="sng" noProof="0" dirty="0" smtClean="0"/>
                    </a:p>
                    <a:p>
                      <a:pPr marL="0" marR="0" indent="0" algn="l" defTabSz="966612" rtl="0" eaLnBrk="1" fontAlgn="auto" latinLnBrk="0" hangingPunct="1">
                        <a:lnSpc>
                          <a:spcPct val="100000"/>
                        </a:lnSpc>
                        <a:spcBef>
                          <a:spcPts val="0"/>
                        </a:spcBef>
                        <a:spcAft>
                          <a:spcPts val="0"/>
                        </a:spcAft>
                        <a:buClrTx/>
                        <a:buSzTx/>
                        <a:buFont typeface="+mj-lt"/>
                        <a:buNone/>
                        <a:tabLst/>
                        <a:defRPr/>
                      </a:pPr>
                      <a:endParaRPr lang="es-ES" sz="900" b="1" baseline="0" noProof="0" dirty="0" smtClean="0">
                        <a:solidFill>
                          <a:srgbClr val="002060"/>
                        </a:solidFill>
                      </a:endParaRPr>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57">
                <a:tc>
                  <a:txBody>
                    <a:bodyPr/>
                    <a:lstStyle/>
                    <a:p>
                      <a:endParaRPr lang="es-ES" sz="1300" noProof="0" dirty="0"/>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30561840"/>
              </p:ext>
            </p:extLst>
          </p:nvPr>
        </p:nvGraphicFramePr>
        <p:xfrm>
          <a:off x="4946751" y="3103940"/>
          <a:ext cx="2331720" cy="878586"/>
        </p:xfrm>
        <a:graphic>
          <a:graphicData uri="http://schemas.openxmlformats.org/drawingml/2006/table">
            <a:tbl>
              <a:tblPr/>
              <a:tblGrid>
                <a:gridCol w="2331720"/>
              </a:tblGrid>
              <a:tr h="192786">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RI.5.7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x-none" sz="900" dirty="0" smtClean="0"/>
                        <a:t>Obtienen información de múltiples materiales impresos o fuentes digitales, demostrando su capacidad para localizar rápidamente la respuesta a una pregunta o para resolver eficientemente un problema.</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70746146"/>
              </p:ext>
            </p:extLst>
          </p:nvPr>
        </p:nvGraphicFramePr>
        <p:xfrm>
          <a:off x="4946751" y="8932364"/>
          <a:ext cx="2524659" cy="685800"/>
        </p:xfrm>
        <a:graphic>
          <a:graphicData uri="http://schemas.openxmlformats.org/drawingml/2006/table">
            <a:tbl>
              <a:tblPr/>
              <a:tblGrid>
                <a:gridCol w="2524659"/>
              </a:tblGrid>
              <a:tr h="0">
                <a:tc>
                  <a:txBody>
                    <a:bodyPr/>
                    <a:lstStyle/>
                    <a:p>
                      <a:pPr marL="0" marR="0" algn="l">
                        <a:lnSpc>
                          <a:spcPct val="100000"/>
                        </a:lnSpc>
                        <a:spcBef>
                          <a:spcPts val="0"/>
                        </a:spcBef>
                        <a:spcAft>
                          <a:spcPts val="0"/>
                        </a:spcAft>
                      </a:pPr>
                      <a:r>
                        <a:rPr lang="en-US" sz="900" b="1" dirty="0" err="1" smtClean="0">
                          <a:solidFill>
                            <a:srgbClr val="000000"/>
                          </a:solidFill>
                          <a:latin typeface="+mn-lt"/>
                          <a:ea typeface="Times New Roman"/>
                          <a:cs typeface="Times New Roman"/>
                        </a:rPr>
                        <a:t>Estándar</a:t>
                      </a:r>
                      <a:r>
                        <a:rPr lang="en-US" sz="900" b="1" dirty="0" smtClean="0">
                          <a:solidFill>
                            <a:srgbClr val="000000"/>
                          </a:solidFill>
                          <a:latin typeface="+mn-lt"/>
                          <a:ea typeface="Times New Roman"/>
                          <a:cs typeface="Times New Roman"/>
                        </a:rPr>
                        <a:t> RI.5.6</a:t>
                      </a:r>
                      <a:endParaRPr lang="en-US" sz="900" b="1"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2336">
                <a:tc>
                  <a:txBody>
                    <a:bodyPr/>
                    <a:lstStyle/>
                    <a:p>
                      <a:pPr marL="0" marR="0" algn="l" defTabSz="966612" rtl="0" eaLnBrk="1" latinLnBrk="0" hangingPunct="1">
                        <a:lnSpc>
                          <a:spcPct val="100000"/>
                        </a:lnSpc>
                        <a:spcBef>
                          <a:spcPts val="0"/>
                        </a:spcBef>
                        <a:spcAft>
                          <a:spcPts val="0"/>
                        </a:spcAft>
                      </a:pPr>
                      <a:r>
                        <a:rPr lang="x-none" sz="900" b="0" kern="1200" dirty="0" smtClean="0">
                          <a:solidFill>
                            <a:srgbClr val="000000"/>
                          </a:solidFill>
                          <a:latin typeface="+mn-lt"/>
                          <a:ea typeface="Times New Roman"/>
                          <a:cs typeface="Times New Roman"/>
                        </a:rPr>
                        <a:t>Analizan múltiples versiones del mismo acontecimiento o tema, señalando similitudes y diferencias importantes en el punto de vista que representan.</a:t>
                      </a:r>
                      <a:endParaRPr lang="en-US" sz="900" b="0"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 name="Rectangle 1"/>
          <p:cNvSpPr/>
          <p:nvPr/>
        </p:nvSpPr>
        <p:spPr>
          <a:xfrm>
            <a:off x="2516776" y="9009782"/>
            <a:ext cx="2190029" cy="6568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a:spAutoFit/>
          </a:bodyPr>
          <a:lstStyle/>
          <a:p>
            <a:pPr algn="ctr" defTabSz="1076999">
              <a:defRPr/>
            </a:pPr>
            <a:r>
              <a:rPr lang="x-none" sz="900" u="sng" dirty="0"/>
              <a:t>Rúbricas para la Respuesta construida de investigación - Objetivo 2</a:t>
            </a:r>
          </a:p>
          <a:p>
            <a:pPr algn="ctr" defTabSz="1076999">
              <a:defRPr/>
            </a:pPr>
            <a:r>
              <a:rPr lang="x-none" sz="900" dirty="0"/>
              <a:t>Localizar, seleccionar, interpretar e integrar la información</a:t>
            </a:r>
          </a:p>
        </p:txBody>
      </p:sp>
      <p:sp>
        <p:nvSpPr>
          <p:cNvPr id="15" name="Slide Number Placeholder 14"/>
          <p:cNvSpPr>
            <a:spLocks noGrp="1"/>
          </p:cNvSpPr>
          <p:nvPr>
            <p:ph type="sldNum" sz="quarter" idx="12"/>
          </p:nvPr>
        </p:nvSpPr>
        <p:spPr/>
        <p:txBody>
          <a:bodyPr/>
          <a:lstStyle/>
          <a:p>
            <a:fld id="{CF669FE8-2A6A-4FDA-B6E7-4A7C87AD6E1D}" type="slidenum">
              <a:rPr lang="en-US" smtClean="0"/>
              <a:pPr/>
              <a:t>31</a:t>
            </a:fld>
            <a:endParaRPr lang="en-US" dirty="0"/>
          </a:p>
        </p:txBody>
      </p:sp>
    </p:spTree>
    <p:extLst>
      <p:ext uri="{BB962C8B-B14F-4D97-AF65-F5344CB8AC3E}">
        <p14:creationId xmlns:p14="http://schemas.microsoft.com/office/powerpoint/2010/main" val="3407811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2" name="TextBox 1"/>
          <p:cNvSpPr txBox="1"/>
          <p:nvPr/>
        </p:nvSpPr>
        <p:spPr>
          <a:xfrm>
            <a:off x="658576" y="6545944"/>
            <a:ext cx="6396038" cy="1297626"/>
          </a:xfrm>
          <a:prstGeom prst="rect">
            <a:avLst/>
          </a:prstGeom>
          <a:noFill/>
        </p:spPr>
        <p:txBody>
          <a:bodyPr wrap="square" lIns="96356" tIns="48178" rIns="96356" bIns="48178" rtlCol="0">
            <a:spAutoFit/>
          </a:bodyPr>
          <a:lstStyle/>
          <a:p>
            <a:pPr algn="ctr"/>
            <a:r>
              <a:rPr lang="en-US" sz="3800" b="1" dirty="0">
                <a:effectLst>
                  <a:outerShdw blurRad="38100" dist="38100" dir="2700000" algn="tl">
                    <a:srgbClr val="000000">
                      <a:alpha val="43137"/>
                    </a:srgbClr>
                  </a:outerShdw>
                </a:effectLst>
              </a:rPr>
              <a:t>ALTO</a:t>
            </a:r>
          </a:p>
          <a:p>
            <a:pPr algn="ctr"/>
            <a:r>
              <a:rPr lang="en-US" dirty="0"/>
              <a:t>¡Cierra </a:t>
            </a:r>
            <a:r>
              <a:rPr lang="en-US" dirty="0" err="1"/>
              <a:t>tu</a:t>
            </a:r>
            <a:r>
              <a:rPr lang="en-US" dirty="0"/>
              <a:t> </a:t>
            </a:r>
            <a:r>
              <a:rPr lang="en-US" dirty="0" err="1"/>
              <a:t>libro</a:t>
            </a:r>
            <a:r>
              <a:rPr lang="en-US" dirty="0"/>
              <a:t> y </a:t>
            </a:r>
            <a:r>
              <a:rPr lang="en-US" dirty="0" err="1"/>
              <a:t>espera</a:t>
            </a:r>
            <a:r>
              <a:rPr lang="en-US" dirty="0"/>
              <a:t> las </a:t>
            </a:r>
            <a:r>
              <a:rPr lang="en-US" dirty="0" err="1"/>
              <a:t>instrucciones</a:t>
            </a:r>
            <a:r>
              <a:rPr lang="en-US" dirty="0"/>
              <a:t>!</a:t>
            </a:r>
          </a:p>
          <a:p>
            <a:pPr algn="ctr"/>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0829" y="1197428"/>
            <a:ext cx="4630057" cy="4630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155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sp>
        <p:nvSpPr>
          <p:cNvPr id="2" name="Rectangle 1"/>
          <p:cNvSpPr/>
          <p:nvPr/>
        </p:nvSpPr>
        <p:spPr>
          <a:xfrm>
            <a:off x="380999" y="381000"/>
            <a:ext cx="6800850" cy="7637823"/>
          </a:xfrm>
          <a:prstGeom prst="rect">
            <a:avLst/>
          </a:prstGeom>
        </p:spPr>
        <p:txBody>
          <a:bodyPr wrap="square" lIns="96356" tIns="48178" rIns="96356" bIns="48178">
            <a:spAutoFit/>
          </a:bodyPr>
          <a:lstStyle/>
          <a:p>
            <a:endParaRPr lang="es-ES" sz="1400" dirty="0" smtClean="0"/>
          </a:p>
          <a:p>
            <a:r>
              <a:rPr lang="x-none" sz="1400" b="1" u="sng" dirty="0"/>
              <a:t>Parte 2</a:t>
            </a:r>
            <a:r>
              <a:rPr lang="x-none" sz="1400" b="1" dirty="0"/>
              <a:t> </a:t>
            </a:r>
          </a:p>
          <a:p>
            <a:r>
              <a:rPr lang="x-none" sz="1400" b="1" dirty="0"/>
              <a:t>Tarea de rendimiento</a:t>
            </a:r>
          </a:p>
          <a:p>
            <a:endParaRPr lang="x-none" sz="1400" dirty="0"/>
          </a:p>
          <a:p>
            <a:r>
              <a:rPr lang="x-none" sz="1400" b="1" u="sng" dirty="0" smtClean="0"/>
              <a:t>Tú </a:t>
            </a:r>
            <a:r>
              <a:rPr lang="x-none" sz="1400" b="1" u="sng" dirty="0"/>
              <a:t>vas a</a:t>
            </a:r>
            <a:r>
              <a:rPr lang="x-none" sz="1400" dirty="0"/>
              <a:t>:</a:t>
            </a:r>
          </a:p>
          <a:p>
            <a:pPr marL="361375" indent="-361375">
              <a:buAutoNum type="arabicPeriod"/>
            </a:pPr>
            <a:r>
              <a:rPr lang="x-none" sz="1400" dirty="0"/>
              <a:t>Planificar tu escrito. Puedes usar tus notas y respuestas. Puedes utilizar un organizador gráfico.</a:t>
            </a:r>
          </a:p>
          <a:p>
            <a:pPr marL="361375" indent="-361375">
              <a:lnSpc>
                <a:spcPct val="150000"/>
              </a:lnSpc>
              <a:buAutoNum type="arabicPeriod"/>
            </a:pPr>
            <a:r>
              <a:rPr lang="x-none" sz="1400" dirty="0"/>
              <a:t>Escribir, revisar y editar tu primer borrador (tu maestro te proporcionará papel).  </a:t>
            </a:r>
          </a:p>
          <a:p>
            <a:pPr marL="359660" indent="-359660">
              <a:lnSpc>
                <a:spcPct val="150000"/>
              </a:lnSpc>
              <a:defRPr/>
            </a:pPr>
            <a:r>
              <a:rPr lang="x-none" sz="1400" dirty="0"/>
              <a:t>3.     </a:t>
            </a:r>
            <a:r>
              <a:rPr lang="x-none" sz="1400" b="1" u="sng" dirty="0"/>
              <a:t>Tarea</a:t>
            </a:r>
            <a:r>
              <a:rPr lang="x-none" sz="1400" b="1" dirty="0"/>
              <a:t>: Parte 2 </a:t>
            </a:r>
          </a:p>
          <a:p>
            <a:pPr marL="359660" indent="-359660">
              <a:defRPr/>
            </a:pPr>
            <a:r>
              <a:rPr lang="x-none" sz="1400" dirty="0"/>
              <a:t>         El periódico de tu escuela esta produciendo una sección </a:t>
            </a:r>
            <a:r>
              <a:rPr lang="es-ES" sz="1400" dirty="0" smtClean="0"/>
              <a:t>sobre los derechos civiles. Se le ha pedido a los  estudiantes de tu clase que contribuyan.   Tú vas a escribir un artículo informativo  comparando a Rosa </a:t>
            </a:r>
            <a:r>
              <a:rPr lang="es-ES" sz="1400" dirty="0" err="1" smtClean="0"/>
              <a:t>Parks</a:t>
            </a:r>
            <a:r>
              <a:rPr lang="es-ES" sz="1400" dirty="0" smtClean="0"/>
              <a:t> con </a:t>
            </a:r>
            <a:r>
              <a:rPr lang="es-ES" sz="1400" dirty="0" err="1" smtClean="0"/>
              <a:t>Susan</a:t>
            </a:r>
            <a:r>
              <a:rPr lang="es-ES" sz="1400" dirty="0" smtClean="0"/>
              <a:t> B. Anthony y las sufragistas.  Tu  artículo será leído por los estudiantes, maestros y  padres.</a:t>
            </a:r>
          </a:p>
          <a:p>
            <a:pPr marL="359660" indent="-359660">
              <a:defRPr/>
            </a:pPr>
            <a:endParaRPr lang="es-ES" sz="1400" dirty="0" smtClean="0"/>
          </a:p>
          <a:p>
            <a:pPr marL="359660" indent="-359660">
              <a:defRPr/>
            </a:pPr>
            <a:r>
              <a:rPr lang="es-ES" sz="1400" dirty="0" smtClean="0"/>
              <a:t>         Utilizando todas las fuentes de información, desarrolla una idea principal acerca de lo que tanto Rosa </a:t>
            </a:r>
            <a:r>
              <a:rPr lang="es-ES" sz="1400" dirty="0" err="1" smtClean="0"/>
              <a:t>Parks</a:t>
            </a:r>
            <a:r>
              <a:rPr lang="es-ES" sz="1400" dirty="0"/>
              <a:t> </a:t>
            </a:r>
            <a:r>
              <a:rPr lang="es-ES" sz="1400" dirty="0" smtClean="0"/>
              <a:t>como </a:t>
            </a:r>
            <a:r>
              <a:rPr lang="es-ES" sz="1400" dirty="0" err="1" smtClean="0"/>
              <a:t>Susan</a:t>
            </a:r>
            <a:r>
              <a:rPr lang="es-ES" sz="1400" dirty="0" smtClean="0"/>
              <a:t> B. Anthony y las sufragistas tenían en común, y cómo esto afectó los derechos civiles en los Estados Unidos de América.  Selecciona la información mas importante para apoyar tu idea principal.  Luego, escribe un artículo informativo sobre la idea principal utilizando detalles de tus fuentes. </a:t>
            </a:r>
            <a:r>
              <a:rPr lang="es-MX" sz="1400" dirty="0"/>
              <a:t>Utiliza tus propias palabras excepto cuando citas directamente de las fuentes de información.</a:t>
            </a:r>
            <a:endParaRPr lang="es-ES" sz="1400" dirty="0" smtClean="0"/>
          </a:p>
          <a:p>
            <a:pPr marL="359660" indent="-359660">
              <a:defRPr/>
            </a:pPr>
            <a:endParaRPr lang="es-ES" sz="1400" dirty="0" smtClean="0"/>
          </a:p>
          <a:p>
            <a:pPr marL="359660" indent="-359660">
              <a:defRPr/>
            </a:pPr>
            <a:r>
              <a:rPr lang="es-ES" sz="1400" dirty="0" smtClean="0"/>
              <a:t> </a:t>
            </a:r>
          </a:p>
          <a:p>
            <a:r>
              <a:rPr lang="es-MX" sz="1400" b="1" dirty="0"/>
              <a:t>Cómo tu informe será calificado: </a:t>
            </a:r>
            <a:endParaRPr lang="es-MX" sz="1400" dirty="0"/>
          </a:p>
          <a:p>
            <a:r>
              <a:rPr lang="es-MX" sz="1300" b="1" i="1" dirty="0"/>
              <a:t>1. Declaración de propósito/enfoque</a:t>
            </a:r>
            <a:r>
              <a:rPr lang="es-MX" sz="1300" dirty="0"/>
              <a:t> – cuán bien estableces con claridad y mantienes tu idea de control o idea principal</a:t>
            </a:r>
          </a:p>
          <a:p>
            <a:r>
              <a:rPr lang="es-MX" sz="1300" b="1" i="1" dirty="0"/>
              <a:t>2. Organización </a:t>
            </a:r>
            <a:r>
              <a:rPr lang="es-MX" sz="1300" dirty="0"/>
              <a:t>– cuán bien desarrollas las ideas, desde la introducción hasta la conclusión, utilizando transiciones eficaces, y cuán bien te mantienes en tu tema a lo largo del escrito </a:t>
            </a:r>
          </a:p>
          <a:p>
            <a:r>
              <a:rPr lang="es-MX" sz="1300" b="1" i="1" dirty="0"/>
              <a:t>3. Elaboración de evidencia </a:t>
            </a:r>
            <a:r>
              <a:rPr lang="es-MX" sz="1300" dirty="0"/>
              <a:t>– cuán bien proporcionas evidencia tomada de fuentes de información sobre tu tema y elaboras con información </a:t>
            </a:r>
            <a:r>
              <a:rPr lang="es-MX" sz="1300" dirty="0" smtClean="0"/>
              <a:t>específica</a:t>
            </a:r>
            <a:endParaRPr lang="es-MX" sz="1300" dirty="0"/>
          </a:p>
          <a:p>
            <a:r>
              <a:rPr lang="es-MX" sz="1300" dirty="0"/>
              <a:t> </a:t>
            </a:r>
            <a:r>
              <a:rPr lang="es-MX" sz="1300" b="1" i="1" dirty="0"/>
              <a:t>4. Lenguaje y vocabulario </a:t>
            </a:r>
            <a:r>
              <a:rPr lang="es-MX" sz="1300" dirty="0"/>
              <a:t>– cuán eficazmente expresas tus ideas usando un lenguaje preciso que es apropiado para tu audiencia y </a:t>
            </a:r>
            <a:r>
              <a:rPr lang="es-MX" sz="1300" dirty="0" smtClean="0"/>
              <a:t>propósito</a:t>
            </a:r>
            <a:endParaRPr lang="es-MX" sz="1300" dirty="0"/>
          </a:p>
          <a:p>
            <a:r>
              <a:rPr lang="es-MX" sz="1300" b="1" i="1" dirty="0"/>
              <a:t>5. Convenciones </a:t>
            </a:r>
            <a:r>
              <a:rPr lang="es-MX" sz="1300" dirty="0"/>
              <a:t>– cuán bien sigues las reglas de uso, puntuación, mayúsculas y </a:t>
            </a:r>
            <a:r>
              <a:rPr lang="es-MX" sz="1300" dirty="0" smtClean="0"/>
              <a:t>ortografía</a:t>
            </a:r>
            <a:endParaRPr lang="es-MX" sz="1300" dirty="0"/>
          </a:p>
          <a:p>
            <a:endParaRPr lang="es-ES" sz="1300" dirty="0" smtClean="0"/>
          </a:p>
          <a:p>
            <a:endParaRPr lang="es-ES" sz="1300" dirty="0"/>
          </a:p>
        </p:txBody>
      </p:sp>
    </p:spTree>
    <p:extLst>
      <p:ext uri="{BB962C8B-B14F-4D97-AF65-F5344CB8AC3E}">
        <p14:creationId xmlns:p14="http://schemas.microsoft.com/office/powerpoint/2010/main" val="1738972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91304858"/>
              </p:ext>
            </p:extLst>
          </p:nvPr>
        </p:nvGraphicFramePr>
        <p:xfrm>
          <a:off x="566740"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676007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5907009"/>
              </p:ext>
            </p:extLst>
          </p:nvPr>
        </p:nvGraphicFramePr>
        <p:xfrm>
          <a:off x="566740"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5126730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00894170"/>
              </p:ext>
            </p:extLst>
          </p:nvPr>
        </p:nvGraphicFramePr>
        <p:xfrm>
          <a:off x="566740"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343537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67985"/>
              </p:ext>
            </p:extLst>
          </p:nvPr>
        </p:nvGraphicFramePr>
        <p:xfrm>
          <a:off x="487679" y="4426253"/>
          <a:ext cx="6873240" cy="1706880"/>
        </p:xfrm>
        <a:graphic>
          <a:graphicData uri="http://schemas.openxmlformats.org/drawingml/2006/table">
            <a:tbl>
              <a:tblPr firstRow="1" bandRow="1">
                <a:tableStyleId>{5940675A-B579-460E-94D1-54222C63F5DA}</a:tableStyleId>
              </a:tblPr>
              <a:tblGrid>
                <a:gridCol w="1592580"/>
                <a:gridCol w="880110"/>
                <a:gridCol w="880110"/>
                <a:gridCol w="880110"/>
                <a:gridCol w="880110"/>
                <a:gridCol w="880110"/>
                <a:gridCol w="880110"/>
              </a:tblGrid>
              <a:tr h="142494">
                <a:tc gridSpan="7">
                  <a:txBody>
                    <a:bodyPr/>
                    <a:lstStyle/>
                    <a:p>
                      <a:r>
                        <a:rPr lang="en-US" sz="1200" b="1" noProof="0" dirty="0" err="1" smtClean="0"/>
                        <a:t>Grado</a:t>
                      </a:r>
                      <a:r>
                        <a:rPr lang="en-US" sz="1200" b="1" noProof="0" dirty="0" smtClean="0"/>
                        <a:t> 5</a:t>
                      </a:r>
                      <a:endParaRPr lang="x-none" sz="1200" b="1" noProof="0" dirty="0"/>
                    </a:p>
                  </a:txBody>
                  <a:tcPr marL="100584" marR="100584" marT="50292" marB="50292"/>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c hMerge="1">
                  <a:txBody>
                    <a:bodyPr/>
                    <a:lstStyle/>
                    <a:p>
                      <a:pPr algn="ctr"/>
                      <a:endParaRPr lang="x-none" sz="1200" b="1" noProof="0" dirty="0"/>
                    </a:p>
                  </a:txBody>
                  <a:tcPr marL="100584" marR="100584" marT="50292" marB="50292" anchor="ctr"/>
                </a:tc>
              </a:tr>
              <a:tr h="142494">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x-none" sz="1200" b="1" noProof="0" dirty="0" smtClean="0"/>
                        <a:t>Estándar</a:t>
                      </a:r>
                      <a:r>
                        <a:rPr lang="x-none" sz="1200" b="1" baseline="0" noProof="0" dirty="0" smtClean="0"/>
                        <a:t> literario</a:t>
                      </a:r>
                      <a:endParaRPr lang="x-none" sz="1200" b="1" noProof="0" dirty="0" smtClean="0"/>
                    </a:p>
                  </a:txBody>
                  <a:tcPr marL="100584" marR="100584" marT="50292" marB="50292"/>
                </a:tc>
                <a:tc>
                  <a:txBody>
                    <a:bodyPr/>
                    <a:lstStyle/>
                    <a:p>
                      <a:pPr algn="ctr"/>
                      <a:r>
                        <a:rPr lang="x-none" sz="1200" b="1" noProof="0" dirty="0" smtClean="0"/>
                        <a:t>Estándar 1</a:t>
                      </a:r>
                      <a:endParaRPr lang="x-none" sz="1200" b="1" noProof="0" dirty="0"/>
                    </a:p>
                  </a:txBody>
                  <a:tcPr marL="100584" marR="100584" marT="50292" marB="50292" anchor="ctr"/>
                </a:tc>
                <a:tc>
                  <a:txBody>
                    <a:bodyPr/>
                    <a:lstStyle/>
                    <a:p>
                      <a:pPr algn="ctr"/>
                      <a:r>
                        <a:rPr lang="x-none" sz="1200" b="1" noProof="0" dirty="0" smtClean="0"/>
                        <a:t>Estándar 2</a:t>
                      </a:r>
                      <a:endParaRPr lang="x-none" sz="1200" b="1" noProof="0" dirty="0"/>
                    </a:p>
                  </a:txBody>
                  <a:tcPr marL="100584" marR="100584" marT="50292" marB="50292" anchor="ctr"/>
                </a:tc>
                <a:tc>
                  <a:txBody>
                    <a:bodyPr/>
                    <a:lstStyle/>
                    <a:p>
                      <a:pPr algn="ctr"/>
                      <a:r>
                        <a:rPr lang="x-none" sz="1200" b="1" kern="1200" noProof="0" dirty="0" smtClean="0">
                          <a:solidFill>
                            <a:schemeClr val="tx1"/>
                          </a:solidFill>
                          <a:latin typeface="+mn-lt"/>
                          <a:ea typeface="+mn-ea"/>
                          <a:cs typeface="+mn-cs"/>
                        </a:rPr>
                        <a:t>Estándar</a:t>
                      </a:r>
                      <a:r>
                        <a:rPr lang="x-none" sz="1200" b="1" noProof="0" dirty="0" smtClean="0"/>
                        <a:t> 3</a:t>
                      </a:r>
                      <a:endParaRPr lang="x-none" sz="1200" b="1" noProof="0" dirty="0"/>
                    </a:p>
                  </a:txBody>
                  <a:tcPr marL="100584" marR="100584" marT="50292" marB="50292" anchor="ctr"/>
                </a:tc>
                <a:tc>
                  <a:txBody>
                    <a:bodyPr/>
                    <a:lstStyle/>
                    <a:p>
                      <a:pPr algn="ctr"/>
                      <a:r>
                        <a:rPr lang="x-none" sz="1200" b="1" kern="1200" noProof="0" dirty="0" smtClean="0">
                          <a:solidFill>
                            <a:schemeClr val="tx1"/>
                          </a:solidFill>
                          <a:latin typeface="+mn-lt"/>
                          <a:ea typeface="+mn-ea"/>
                          <a:cs typeface="+mn-cs"/>
                        </a:rPr>
                        <a:t>Estándar</a:t>
                      </a:r>
                      <a:r>
                        <a:rPr lang="x-none" sz="1200" b="1" noProof="0" dirty="0" smtClean="0"/>
                        <a:t> 5</a:t>
                      </a:r>
                      <a:endParaRPr lang="x-none" sz="1200" b="1" noProof="0" dirty="0"/>
                    </a:p>
                  </a:txBody>
                  <a:tcPr marL="100584" marR="100584" marT="50292" marB="50292" anchor="ctr"/>
                </a:tc>
                <a:tc>
                  <a:txBody>
                    <a:bodyPr/>
                    <a:lstStyle/>
                    <a:p>
                      <a:pPr algn="ctr"/>
                      <a:r>
                        <a:rPr lang="x-none" sz="1200" b="1" kern="1200" noProof="0" dirty="0" smtClean="0">
                          <a:solidFill>
                            <a:schemeClr val="tx1"/>
                          </a:solidFill>
                          <a:latin typeface="+mn-lt"/>
                          <a:ea typeface="+mn-ea"/>
                          <a:cs typeface="+mn-cs"/>
                        </a:rPr>
                        <a:t>Estándar</a:t>
                      </a:r>
                      <a:r>
                        <a:rPr lang="x-none" sz="1200" b="1" noProof="0" dirty="0" smtClean="0"/>
                        <a:t> 6</a:t>
                      </a:r>
                      <a:endParaRPr lang="x-none" sz="1200" b="1" noProof="0" dirty="0"/>
                    </a:p>
                  </a:txBody>
                  <a:tcPr marL="100584" marR="100584" marT="50292" marB="50292" anchor="ctr"/>
                </a:tc>
                <a:tc>
                  <a:txBody>
                    <a:bodyPr/>
                    <a:lstStyle/>
                    <a:p>
                      <a:pPr algn="ctr"/>
                      <a:r>
                        <a:rPr lang="x-none" sz="1200" b="1" kern="1200" noProof="0" dirty="0" smtClean="0">
                          <a:solidFill>
                            <a:schemeClr val="tx1"/>
                          </a:solidFill>
                          <a:latin typeface="+mn-lt"/>
                          <a:ea typeface="+mn-ea"/>
                          <a:cs typeface="+mn-cs"/>
                        </a:rPr>
                        <a:t>Estándar </a:t>
                      </a:r>
                      <a:r>
                        <a:rPr lang="x-none" sz="1200" b="1" noProof="0" dirty="0" smtClean="0"/>
                        <a:t>7</a:t>
                      </a:r>
                      <a:endParaRPr lang="x-none" sz="1200" b="1" noProof="0" dirty="0"/>
                    </a:p>
                  </a:txBody>
                  <a:tcPr marL="100584" marR="100584" marT="50292" marB="50292" anchor="ctr"/>
                </a:tc>
              </a:tr>
              <a:tr h="284988">
                <a:tc>
                  <a:txBody>
                    <a:bodyPr/>
                    <a:lstStyle/>
                    <a:p>
                      <a:r>
                        <a:rPr lang="x-none" sz="1200" b="1" noProof="0" dirty="0" smtClean="0"/>
                        <a:t>Nivel DOK </a:t>
                      </a:r>
                      <a:endParaRPr lang="x-none" sz="1200" b="1" noProof="0" dirty="0"/>
                    </a:p>
                  </a:txBody>
                  <a:tcPr marL="100584" marR="100584" marT="50292" marB="50292"/>
                </a:tc>
                <a:tc>
                  <a:txBody>
                    <a:bodyPr/>
                    <a:lstStyle/>
                    <a:p>
                      <a:pPr algn="ctr"/>
                      <a:r>
                        <a:rPr lang="x-none" sz="1200" b="1" noProof="0" dirty="0" smtClean="0"/>
                        <a:t>2</a:t>
                      </a:r>
                      <a:endParaRPr lang="x-none" sz="1200" b="1" noProof="0" dirty="0"/>
                    </a:p>
                  </a:txBody>
                  <a:tcPr marL="100584" marR="100584" marT="50292" marB="50292" anchor="ctr"/>
                </a:tc>
                <a:tc>
                  <a:txBody>
                    <a:bodyPr/>
                    <a:lstStyle/>
                    <a:p>
                      <a:pPr algn="ctr"/>
                      <a:r>
                        <a:rPr lang="x-none" sz="1200" b="1" noProof="0" dirty="0" smtClean="0"/>
                        <a:t>2</a:t>
                      </a:r>
                      <a:endParaRPr lang="x-none" sz="1200" b="1" noProof="0" dirty="0"/>
                    </a:p>
                  </a:txBody>
                  <a:tcPr marL="100584" marR="100584" marT="50292" marB="50292" anchor="ctr"/>
                </a:tc>
                <a:tc>
                  <a:txBody>
                    <a:bodyPr/>
                    <a:lstStyle/>
                    <a:p>
                      <a:pPr algn="ctr"/>
                      <a:r>
                        <a:rPr lang="x-none" sz="1200" b="1" noProof="0" dirty="0" smtClean="0"/>
                        <a:t>3</a:t>
                      </a:r>
                      <a:endParaRPr lang="x-none" sz="1200" b="1" noProof="0" dirty="0"/>
                    </a:p>
                  </a:txBody>
                  <a:tcPr marL="100584" marR="100584" marT="50292" marB="50292" anchor="ctr"/>
                </a:tc>
                <a:tc>
                  <a:txBody>
                    <a:bodyPr/>
                    <a:lstStyle/>
                    <a:p>
                      <a:pPr algn="ctr"/>
                      <a:r>
                        <a:rPr lang="x-none" sz="1200" b="1" noProof="0" dirty="0" smtClean="0"/>
                        <a:t>2</a:t>
                      </a:r>
                      <a:endParaRPr lang="x-none" sz="1200" b="1" noProof="0" dirty="0"/>
                    </a:p>
                  </a:txBody>
                  <a:tcPr marL="100584" marR="100584" marT="50292" marB="50292" anchor="ctr"/>
                </a:tc>
                <a:tc>
                  <a:txBody>
                    <a:bodyPr/>
                    <a:lstStyle/>
                    <a:p>
                      <a:pPr algn="ctr"/>
                      <a:r>
                        <a:rPr lang="x-none" sz="1200" b="1" noProof="0" dirty="0" smtClean="0"/>
                        <a:t>3</a:t>
                      </a:r>
                      <a:endParaRPr lang="x-none" sz="1200" b="1" noProof="0" dirty="0"/>
                    </a:p>
                  </a:txBody>
                  <a:tcPr marL="100584" marR="100584" marT="50292" marB="50292" anchor="ctr"/>
                </a:tc>
                <a:tc>
                  <a:txBody>
                    <a:bodyPr/>
                    <a:lstStyle/>
                    <a:p>
                      <a:pPr algn="ctr"/>
                      <a:r>
                        <a:rPr lang="x-none" sz="1200" b="1" noProof="0" dirty="0" smtClean="0"/>
                        <a:t>2</a:t>
                      </a:r>
                      <a:endParaRPr lang="x-none" sz="1200" b="1" noProof="0" dirty="0"/>
                    </a:p>
                  </a:txBody>
                  <a:tcPr marL="100584" marR="100584" marT="50292" marB="50292" anchor="ctr"/>
                </a:tc>
              </a:tr>
              <a:tr h="284988">
                <a:tc gridSpan="7">
                  <a:txBody>
                    <a:bodyPr/>
                    <a:lstStyle/>
                    <a:p>
                      <a:pPr algn="ctr"/>
                      <a:endParaRPr lang="x-none" sz="1200" b="1" noProof="0" dirty="0"/>
                    </a:p>
                  </a:txBody>
                  <a:tcPr marL="100584" marR="100584" marT="50292" marB="50292" anchor="ctr">
                    <a:solidFill>
                      <a:schemeClr val="bg1">
                        <a:lumMod val="65000"/>
                      </a:schemeClr>
                    </a:solidFill>
                  </a:tcPr>
                </a:tc>
                <a:tc hMerge="1">
                  <a:txBody>
                    <a:bodyPr/>
                    <a:lstStyle/>
                    <a:p>
                      <a:endParaRPr lang="x-none"/>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r>
              <a:tr h="284988">
                <a:tc>
                  <a:txBody>
                    <a:bodyPr/>
                    <a:lstStyle/>
                    <a:p>
                      <a:r>
                        <a:rPr lang="x-none" sz="1200" b="1" noProof="0" dirty="0" smtClean="0"/>
                        <a:t>Estándar informativo</a:t>
                      </a:r>
                      <a:endParaRPr lang="x-none" sz="1200" b="1" noProof="0" dirty="0"/>
                    </a:p>
                  </a:txBody>
                  <a:tcPr marL="100584" marR="100584" marT="50292" marB="50292"/>
                </a:tc>
                <a:tc>
                  <a:txBody>
                    <a:bodyPr/>
                    <a:lstStyle/>
                    <a:p>
                      <a:pPr algn="ctr"/>
                      <a:r>
                        <a:rPr lang="x-none" sz="1200" b="1" kern="1200" noProof="0" dirty="0" smtClean="0">
                          <a:solidFill>
                            <a:schemeClr val="tx1"/>
                          </a:solidFill>
                          <a:latin typeface="+mn-lt"/>
                          <a:ea typeface="+mn-ea"/>
                          <a:cs typeface="+mn-cs"/>
                        </a:rPr>
                        <a:t>Estándar</a:t>
                      </a:r>
                      <a:r>
                        <a:rPr lang="x-none" sz="1200" b="1" noProof="0" dirty="0" smtClean="0"/>
                        <a:t> 1</a:t>
                      </a:r>
                      <a:endParaRPr lang="x-none" sz="1200" b="1" noProof="0" dirty="0"/>
                    </a:p>
                  </a:txBody>
                  <a:tcPr marL="100584" marR="100584" marT="50292" marB="50292" anchor="ctr"/>
                </a:tc>
                <a:tc>
                  <a:txBody>
                    <a:bodyPr/>
                    <a:lstStyle/>
                    <a:p>
                      <a:pPr algn="ctr"/>
                      <a:r>
                        <a:rPr lang="x-none" sz="1200" b="1" kern="1200" noProof="0" dirty="0" smtClean="0">
                          <a:solidFill>
                            <a:schemeClr val="tx1"/>
                          </a:solidFill>
                          <a:latin typeface="+mn-lt"/>
                          <a:ea typeface="+mn-ea"/>
                          <a:cs typeface="+mn-cs"/>
                        </a:rPr>
                        <a:t>Estándar </a:t>
                      </a:r>
                      <a:r>
                        <a:rPr lang="x-none" sz="1200" b="1" noProof="0" dirty="0" smtClean="0"/>
                        <a:t>2</a:t>
                      </a:r>
                      <a:endParaRPr lang="x-none" sz="1200" b="1" noProof="0" dirty="0"/>
                    </a:p>
                  </a:txBody>
                  <a:tcPr marL="100584" marR="100584" marT="50292" marB="50292" anchor="ctr"/>
                </a:tc>
                <a:tc>
                  <a:txBody>
                    <a:bodyPr/>
                    <a:lstStyle/>
                    <a:p>
                      <a:pPr algn="ctr"/>
                      <a:r>
                        <a:rPr lang="x-none" sz="1200" b="1" kern="1200" noProof="0" dirty="0" smtClean="0">
                          <a:solidFill>
                            <a:schemeClr val="tx1"/>
                          </a:solidFill>
                          <a:latin typeface="+mn-lt"/>
                          <a:ea typeface="+mn-ea"/>
                          <a:cs typeface="+mn-cs"/>
                        </a:rPr>
                        <a:t>Estándar 3</a:t>
                      </a:r>
                      <a:endParaRPr lang="x-none" sz="1200" b="1" kern="1200" noProof="0" dirty="0">
                        <a:solidFill>
                          <a:schemeClr val="tx1"/>
                        </a:solidFill>
                        <a:latin typeface="+mn-lt"/>
                        <a:ea typeface="+mn-ea"/>
                        <a:cs typeface="+mn-cs"/>
                      </a:endParaRPr>
                    </a:p>
                  </a:txBody>
                  <a:tcPr marL="100584" marR="100584" marT="50292" marB="50292" anchor="ctr"/>
                </a:tc>
                <a:tc>
                  <a:txBody>
                    <a:bodyPr/>
                    <a:lstStyle/>
                    <a:p>
                      <a:pPr algn="ctr"/>
                      <a:r>
                        <a:rPr lang="x-none" sz="1200" b="1" noProof="0" dirty="0" smtClean="0"/>
                        <a:t>Estándar 5</a:t>
                      </a:r>
                      <a:endParaRPr lang="x-none" sz="1200" b="1" noProof="0" dirty="0"/>
                    </a:p>
                  </a:txBody>
                  <a:tcPr marL="100584" marR="100584" marT="50292" marB="50292" anchor="ctr"/>
                </a:tc>
                <a:tc>
                  <a:txBody>
                    <a:bodyPr/>
                    <a:lstStyle/>
                    <a:p>
                      <a:pPr algn="ctr"/>
                      <a:r>
                        <a:rPr lang="x-none" sz="1200" b="1" noProof="0" dirty="0" smtClean="0"/>
                        <a:t>Estándar 6</a:t>
                      </a:r>
                      <a:endParaRPr lang="x-none" sz="1200" b="1" noProof="0" dirty="0"/>
                    </a:p>
                  </a:txBody>
                  <a:tcPr marL="100584" marR="100584" marT="50292" marB="50292" anchor="ctr"/>
                </a:tc>
                <a:tc>
                  <a:txBody>
                    <a:bodyPr/>
                    <a:lstStyle/>
                    <a:p>
                      <a:pPr algn="ctr"/>
                      <a:r>
                        <a:rPr lang="x-none" sz="1200" b="1" noProof="0" dirty="0" smtClean="0"/>
                        <a:t>Estándar 7</a:t>
                      </a:r>
                      <a:endParaRPr lang="x-none" sz="1200" b="1" noProof="0" dirty="0"/>
                    </a:p>
                  </a:txBody>
                  <a:tcPr marL="100584" marR="100584" marT="50292" marB="50292" anchor="ctr"/>
                </a:tc>
              </a:tr>
              <a:tr h="284988">
                <a:tc>
                  <a:txBody>
                    <a:bodyPr/>
                    <a:lstStyle/>
                    <a:p>
                      <a:r>
                        <a:rPr lang="x-none" sz="1200" b="1" noProof="0" dirty="0" smtClean="0"/>
                        <a:t>Nivel DOK</a:t>
                      </a:r>
                      <a:endParaRPr lang="x-none" sz="1200" b="1" noProof="0" dirty="0"/>
                    </a:p>
                  </a:txBody>
                  <a:tcPr marL="100584" marR="100584" marT="50292" marB="50292"/>
                </a:tc>
                <a:tc>
                  <a:txBody>
                    <a:bodyPr/>
                    <a:lstStyle/>
                    <a:p>
                      <a:pPr algn="ctr"/>
                      <a:r>
                        <a:rPr lang="x-none" sz="1200" b="1" noProof="0" dirty="0" smtClean="0"/>
                        <a:t>2</a:t>
                      </a:r>
                      <a:endParaRPr lang="x-none" sz="1200" b="1" noProof="0" dirty="0"/>
                    </a:p>
                  </a:txBody>
                  <a:tcPr marL="100584" marR="100584" marT="50292" marB="50292" anchor="ctr"/>
                </a:tc>
                <a:tc>
                  <a:txBody>
                    <a:bodyPr/>
                    <a:lstStyle/>
                    <a:p>
                      <a:pPr algn="ctr"/>
                      <a:r>
                        <a:rPr lang="x-none" sz="1200" b="1" noProof="0" dirty="0" smtClean="0"/>
                        <a:t>2</a:t>
                      </a:r>
                      <a:endParaRPr lang="x-none" sz="1200" b="1" noProof="0" dirty="0"/>
                    </a:p>
                  </a:txBody>
                  <a:tcPr marL="100584" marR="100584" marT="50292" marB="50292" anchor="ctr"/>
                </a:tc>
                <a:tc>
                  <a:txBody>
                    <a:bodyPr/>
                    <a:lstStyle/>
                    <a:p>
                      <a:pPr algn="ctr"/>
                      <a:r>
                        <a:rPr lang="x-none" sz="1200" b="1" noProof="0" dirty="0" smtClean="0"/>
                        <a:t>3</a:t>
                      </a:r>
                      <a:endParaRPr lang="x-none" sz="1200" b="1" noProof="0" dirty="0"/>
                    </a:p>
                  </a:txBody>
                  <a:tcPr marL="100584" marR="100584" marT="50292" marB="50292" anchor="ctr"/>
                </a:tc>
                <a:tc>
                  <a:txBody>
                    <a:bodyPr/>
                    <a:lstStyle/>
                    <a:p>
                      <a:pPr algn="ctr"/>
                      <a:r>
                        <a:rPr lang="x-none" sz="1200" b="1" noProof="0" dirty="0" smtClean="0"/>
                        <a:t>2</a:t>
                      </a:r>
                      <a:endParaRPr lang="x-none" sz="1200" b="1" noProof="0" dirty="0"/>
                    </a:p>
                  </a:txBody>
                  <a:tcPr marL="100584" marR="100584" marT="50292" marB="50292" anchor="ctr"/>
                </a:tc>
                <a:tc>
                  <a:txBody>
                    <a:bodyPr/>
                    <a:lstStyle/>
                    <a:p>
                      <a:pPr algn="ctr"/>
                      <a:r>
                        <a:rPr lang="x-none" sz="1200" b="1" noProof="0" dirty="0" smtClean="0"/>
                        <a:t>3</a:t>
                      </a:r>
                      <a:endParaRPr lang="x-none" sz="1200" b="1" noProof="0" dirty="0"/>
                    </a:p>
                  </a:txBody>
                  <a:tcPr marL="100584" marR="100584" marT="50292" marB="50292" anchor="ctr"/>
                </a:tc>
                <a:tc>
                  <a:txBody>
                    <a:bodyPr/>
                    <a:lstStyle/>
                    <a:p>
                      <a:pPr algn="ctr"/>
                      <a:r>
                        <a:rPr lang="x-none" sz="1200" b="1" noProof="0" dirty="0" smtClean="0"/>
                        <a:t>2</a:t>
                      </a:r>
                      <a:endParaRPr lang="x-none" sz="1200" b="1" noProof="0" dirty="0"/>
                    </a:p>
                  </a:txBody>
                  <a:tcPr marL="100584" marR="100584" marT="50292" marB="50292" anchor="ctr"/>
                </a:tc>
              </a:tr>
            </a:tbl>
          </a:graphicData>
        </a:graphic>
      </p:graphicFrame>
      <p:graphicFrame>
        <p:nvGraphicFramePr>
          <p:cNvPr id="4" name="Table 3"/>
          <p:cNvGraphicFramePr>
            <a:graphicFrameLocks noGrp="1"/>
          </p:cNvGraphicFramePr>
          <p:nvPr>
            <p:extLst/>
          </p:nvPr>
        </p:nvGraphicFramePr>
        <p:xfrm>
          <a:off x="228599" y="167640"/>
          <a:ext cx="7391401" cy="4091940"/>
        </p:xfrm>
        <a:graphic>
          <a:graphicData uri="http://schemas.openxmlformats.org/drawingml/2006/table">
            <a:tbl>
              <a:tblPr firstRow="1" bandRow="1">
                <a:tableStyleId>{5940675A-B579-460E-94D1-54222C63F5DA}</a:tableStyleId>
              </a:tblPr>
              <a:tblGrid>
                <a:gridCol w="1828801"/>
                <a:gridCol w="1828800"/>
                <a:gridCol w="1907689"/>
                <a:gridCol w="1826111"/>
              </a:tblGrid>
              <a:tr h="1356360">
                <a:tc gridSpan="4">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x-none" sz="1300" noProof="0" dirty="0" smtClean="0">
                          <a:latin typeface="Helvetica" pitchFamily="34" charset="0"/>
                          <a:cs typeface="Helvetica" pitchFamily="34" charset="0"/>
                        </a:rPr>
                        <a:t>En HSD, </a:t>
                      </a:r>
                      <a:r>
                        <a:rPr lang="x-none" sz="1300" baseline="0" noProof="0" dirty="0" smtClean="0">
                          <a:latin typeface="Helvetica" pitchFamily="34" charset="0"/>
                          <a:cs typeface="Helvetica" pitchFamily="34" charset="0"/>
                        </a:rPr>
                        <a:t>l</a:t>
                      </a:r>
                      <a:r>
                        <a:rPr lang="x-none" sz="1300" noProof="0" dirty="0" smtClean="0">
                          <a:latin typeface="Helvetica" pitchFamily="34" charset="0"/>
                          <a:cs typeface="Helvetica" pitchFamily="34" charset="0"/>
                        </a:rPr>
                        <a:t>a evaluación de mitad de año es obligatoria. Por favor, ingrese los resultados del estudiante en </a:t>
                      </a:r>
                      <a:r>
                        <a:rPr lang="x-none" sz="1300" u="none" noProof="0" dirty="0" err="1" smtClean="0">
                          <a:latin typeface="Helvetica" pitchFamily="34" charset="0"/>
                          <a:cs typeface="Helvetica" pitchFamily="34" charset="0"/>
                        </a:rPr>
                        <a:t>Synergy</a:t>
                      </a:r>
                      <a:r>
                        <a:rPr lang="x-none" sz="1300" u="none" noProof="0" dirty="0" smtClean="0">
                          <a:latin typeface="Helvetica" pitchFamily="34" charset="0"/>
                          <a:cs typeface="Helvetica" pitchFamily="34" charset="0"/>
                        </a:rPr>
                        <a:t>.</a:t>
                      </a:r>
                    </a:p>
                    <a:p>
                      <a:pPr marL="0" marR="0" lvl="2" indent="0" algn="l" defTabSz="914400" rtl="0" eaLnBrk="1" fontAlgn="auto" latinLnBrk="0" hangingPunct="1">
                        <a:lnSpc>
                          <a:spcPct val="100000"/>
                        </a:lnSpc>
                        <a:spcBef>
                          <a:spcPts val="0"/>
                        </a:spcBef>
                        <a:spcAft>
                          <a:spcPts val="0"/>
                        </a:spcAft>
                        <a:buClrTx/>
                        <a:buSzTx/>
                        <a:buFontTx/>
                        <a:buNone/>
                        <a:tabLst/>
                        <a:defRPr/>
                      </a:pPr>
                      <a:endParaRPr lang="x-none" sz="1300" noProof="0" dirty="0" smtClean="0">
                        <a:latin typeface="Helvetica" pitchFamily="34" charset="0"/>
                        <a:cs typeface="Helvetica" pitchFamily="34" charset="0"/>
                      </a:endParaRPr>
                    </a:p>
                    <a:p>
                      <a:pPr algn="l"/>
                      <a:r>
                        <a:rPr lang="x-none" sz="1300" noProof="0" dirty="0" smtClean="0"/>
                        <a:t>Esta evaluación contiene</a:t>
                      </a:r>
                      <a:r>
                        <a:rPr lang="x-none" sz="1300" baseline="0" noProof="0" dirty="0" smtClean="0"/>
                        <a:t> 20 preguntas en total, incluyendo 18 preguntas de selección múltiple </a:t>
                      </a:r>
                      <a:r>
                        <a:rPr lang="x-none" sz="1200" baseline="0" noProof="0" dirty="0" smtClean="0"/>
                        <a:t>(</a:t>
                      </a:r>
                      <a:r>
                        <a:rPr lang="x-none" sz="1200" i="1" baseline="0" noProof="0" dirty="0" err="1" smtClean="0"/>
                        <a:t>Selected</a:t>
                      </a:r>
                      <a:r>
                        <a:rPr lang="x-none" sz="1200" i="1" baseline="0" noProof="0" dirty="0" smtClean="0"/>
                        <a:t> Responses-SR</a:t>
                      </a:r>
                      <a:r>
                        <a:rPr lang="x-none" sz="1200" baseline="0" noProof="0" dirty="0" smtClean="0"/>
                        <a:t>) </a:t>
                      </a:r>
                      <a:r>
                        <a:rPr lang="x-none" sz="1300" kern="1200" baseline="0" noProof="0" dirty="0" smtClean="0">
                          <a:solidFill>
                            <a:schemeClr val="tx1"/>
                          </a:solidFill>
                          <a:latin typeface="+mn-lt"/>
                          <a:ea typeface="+mn-ea"/>
                          <a:cs typeface="+mn-cs"/>
                        </a:rPr>
                        <a:t>y 2 preguntas de respuesta construida </a:t>
                      </a:r>
                      <a:r>
                        <a:rPr lang="x-none" sz="1200" i="1" baseline="0" noProof="0" dirty="0" smtClean="0"/>
                        <a:t>(</a:t>
                      </a:r>
                      <a:r>
                        <a:rPr lang="x-none" sz="1200" i="1" baseline="0" noProof="0" dirty="0" err="1" smtClean="0"/>
                        <a:t>Constructed</a:t>
                      </a:r>
                      <a:r>
                        <a:rPr lang="x-none" sz="1200" i="1" baseline="0" noProof="0" dirty="0" smtClean="0"/>
                        <a:t> Response-CR)</a:t>
                      </a:r>
                      <a:r>
                        <a:rPr lang="x-none" sz="1300" baseline="0" noProof="0" dirty="0" smtClean="0"/>
                        <a:t>.  Las preguntas de selección múltiple son de 1 punto cada una y las de respuesta construida son de 2 puntos cada una.  </a:t>
                      </a:r>
                      <a:endParaRPr lang="x-none" sz="1300" noProof="0" dirty="0"/>
                    </a:p>
                  </a:txBody>
                  <a:tcPr marL="100584" marR="100584" marT="50292" marB="50292">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326136">
                <a:tc gridSpan="4">
                  <a:txBody>
                    <a:bodyPr/>
                    <a:lstStyle/>
                    <a:p>
                      <a:pPr algn="ctr"/>
                      <a:r>
                        <a:rPr lang="x-none" sz="1800" b="1" u="sng" noProof="0" dirty="0" smtClean="0"/>
                        <a:t>Objetivos de la evaluación</a:t>
                      </a:r>
                    </a:p>
                    <a:p>
                      <a:pPr algn="ctr"/>
                      <a:endParaRPr lang="x-none" sz="1300" noProof="0" dirty="0"/>
                    </a:p>
                  </a:txBody>
                  <a:tcPr marL="100584" marR="100584" marT="50292" marB="50292">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sz="1200"/>
                    </a:p>
                  </a:txBody>
                  <a:tcPr/>
                </a:tc>
                <a:tc hMerge="1">
                  <a:txBody>
                    <a:bodyPr/>
                    <a:lstStyle/>
                    <a:p>
                      <a:endParaRPr lang="en-US" sz="1200"/>
                    </a:p>
                  </a:txBody>
                  <a:tcPr/>
                </a:tc>
                <a:tc hMerge="1">
                  <a:txBody>
                    <a:bodyPr/>
                    <a:lstStyle/>
                    <a:p>
                      <a:endParaRPr lang="en-US" sz="1200" dirty="0"/>
                    </a:p>
                  </a:txBody>
                  <a:tcPr/>
                </a:tc>
              </a:tr>
              <a:tr h="687324">
                <a:tc>
                  <a:txBody>
                    <a:bodyPr/>
                    <a:lstStyle/>
                    <a:p>
                      <a:pPr algn="ctr"/>
                      <a:r>
                        <a:rPr lang="x-none" sz="1300" noProof="0" dirty="0" smtClean="0"/>
                        <a:t>DOK-2</a:t>
                      </a:r>
                    </a:p>
                    <a:p>
                      <a:pPr algn="ctr"/>
                      <a:r>
                        <a:rPr lang="x-none" sz="1300" b="1" u="sng" noProof="0" dirty="0" smtClean="0"/>
                        <a:t>Ideas claves-Detalles</a:t>
                      </a:r>
                    </a:p>
                    <a:p>
                      <a:pPr algn="ctr"/>
                      <a:r>
                        <a:rPr lang="x-none" sz="1200" b="1" i="1" noProof="0" dirty="0" smtClean="0"/>
                        <a:t>Estándar 1</a:t>
                      </a:r>
                      <a:endParaRPr lang="x-none" sz="1200" b="1" i="1" noProof="0" dirty="0"/>
                    </a:p>
                  </a:txBody>
                  <a:tcPr marL="100584" marR="100584" marT="50292" marB="50292">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x-none" sz="1300" noProof="0" dirty="0" smtClean="0"/>
                        <a:t>DOK-2</a:t>
                      </a:r>
                    </a:p>
                    <a:p>
                      <a:pPr marL="0" marR="0" indent="0" algn="ctr" defTabSz="914400" rtl="0" eaLnBrk="1" fontAlgn="auto" latinLnBrk="0" hangingPunct="1">
                        <a:lnSpc>
                          <a:spcPct val="100000"/>
                        </a:lnSpc>
                        <a:spcBef>
                          <a:spcPts val="0"/>
                        </a:spcBef>
                        <a:spcAft>
                          <a:spcPts val="0"/>
                        </a:spcAft>
                        <a:buClrTx/>
                        <a:buSzTx/>
                        <a:buFontTx/>
                        <a:buNone/>
                        <a:tabLst/>
                        <a:defRPr/>
                      </a:pPr>
                      <a:r>
                        <a:rPr lang="x-none" sz="1300" b="1" u="sng" noProof="0" dirty="0" smtClean="0"/>
                        <a:t>Idea Central </a:t>
                      </a:r>
                    </a:p>
                    <a:p>
                      <a:pPr marL="0" marR="0" indent="0" algn="ctr" defTabSz="914400" rtl="0" eaLnBrk="1" fontAlgn="auto" latinLnBrk="0" hangingPunct="1">
                        <a:lnSpc>
                          <a:spcPct val="100000"/>
                        </a:lnSpc>
                        <a:spcBef>
                          <a:spcPts val="0"/>
                        </a:spcBef>
                        <a:spcAft>
                          <a:spcPts val="0"/>
                        </a:spcAft>
                        <a:buClrTx/>
                        <a:buSzTx/>
                        <a:buFontTx/>
                        <a:buNone/>
                        <a:tabLst/>
                        <a:defRPr/>
                      </a:pPr>
                      <a:r>
                        <a:rPr lang="x-none" sz="1200" b="1" i="1" noProof="0" dirty="0" smtClean="0"/>
                        <a:t>Estándar 2</a:t>
                      </a:r>
                      <a:endParaRPr lang="x-none" sz="1200" b="1" i="1" noProof="0" dirty="0"/>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x-none" sz="1300" noProof="0" dirty="0" smtClean="0"/>
                        <a:t>DOK 3-4</a:t>
                      </a:r>
                    </a:p>
                    <a:p>
                      <a:pPr algn="ctr"/>
                      <a:r>
                        <a:rPr lang="x-none" sz="1300" b="1" u="sng" noProof="0" dirty="0" smtClean="0"/>
                        <a:t>Razonamiento</a:t>
                      </a:r>
                    </a:p>
                    <a:p>
                      <a:pPr algn="ctr"/>
                      <a:r>
                        <a:rPr lang="x-none" sz="1200" b="1" i="1" noProof="0" dirty="0" smtClean="0"/>
                        <a:t>Estándar</a:t>
                      </a:r>
                      <a:r>
                        <a:rPr lang="x-none" sz="1200" b="1" i="1" baseline="0" noProof="0" dirty="0" smtClean="0"/>
                        <a:t>es </a:t>
                      </a:r>
                      <a:r>
                        <a:rPr lang="x-none" sz="1200" b="1" i="1" noProof="0" dirty="0" smtClean="0"/>
                        <a:t>3,6</a:t>
                      </a:r>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x-none" sz="1300" noProof="0" dirty="0" smtClean="0"/>
                        <a:t>DOK 2-3</a:t>
                      </a:r>
                    </a:p>
                    <a:p>
                      <a:pPr algn="ctr"/>
                      <a:r>
                        <a:rPr lang="x-none" sz="1300" b="1" u="sng" noProof="0" dirty="0" smtClean="0"/>
                        <a:t>Estructuras del texto</a:t>
                      </a:r>
                    </a:p>
                    <a:p>
                      <a:pPr algn="ctr"/>
                      <a:r>
                        <a:rPr lang="x-none" sz="1200" b="1" i="1" noProof="0" dirty="0" smtClean="0"/>
                        <a:t>Estándares</a:t>
                      </a:r>
                      <a:r>
                        <a:rPr lang="x-none" sz="1200" b="1" i="1" baseline="0" noProof="0" dirty="0" smtClean="0"/>
                        <a:t> 5,7</a:t>
                      </a:r>
                      <a:endParaRPr lang="x-none" sz="1200" b="1" i="1" noProof="0" dirty="0"/>
                    </a:p>
                  </a:txBody>
                  <a:tcPr marL="100584" marR="100584" marT="50292" marB="50292">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905256">
                <a:tc>
                  <a:txBody>
                    <a:bodyPr/>
                    <a:lstStyle/>
                    <a:p>
                      <a:pPr marL="114300" indent="-114300">
                        <a:buFont typeface="Arial" panose="020B0604020202020204" pitchFamily="34" charset="0"/>
                        <a:buChar char="•"/>
                      </a:pPr>
                      <a:r>
                        <a:rPr lang="x-none" sz="1200" noProof="0" dirty="0" smtClean="0"/>
                        <a:t>2 SR</a:t>
                      </a:r>
                      <a:r>
                        <a:rPr lang="x-none" sz="1200" baseline="0" noProof="0" dirty="0" smtClean="0"/>
                        <a:t> –</a:t>
                      </a:r>
                      <a:r>
                        <a:rPr lang="x-none" sz="1200" noProof="0" dirty="0" smtClean="0"/>
                        <a:t> Texto literario</a:t>
                      </a:r>
                      <a:endParaRPr lang="x-none" sz="1200" baseline="0" noProof="0" dirty="0" smtClean="0"/>
                    </a:p>
                    <a:p>
                      <a:pPr marL="114300" indent="-114300">
                        <a:buFont typeface="Arial" panose="020B0604020202020204" pitchFamily="34" charset="0"/>
                        <a:buChar char="•"/>
                      </a:pPr>
                      <a:r>
                        <a:rPr lang="x-none" sz="1200" baseline="0" noProof="0" dirty="0" smtClean="0"/>
                        <a:t>2 </a:t>
                      </a:r>
                      <a:r>
                        <a:rPr lang="x-none" sz="1200" noProof="0" dirty="0" smtClean="0"/>
                        <a:t>SR</a:t>
                      </a:r>
                      <a:r>
                        <a:rPr lang="x-none" sz="1200" baseline="0" noProof="0" dirty="0" smtClean="0"/>
                        <a:t> –</a:t>
                      </a:r>
                      <a:r>
                        <a:rPr lang="x-none" sz="1200" noProof="0" dirty="0" smtClean="0"/>
                        <a:t> Texto informativo</a:t>
                      </a:r>
                      <a:endParaRPr lang="x-none" sz="1200" noProof="0" dirty="0"/>
                    </a:p>
                  </a:txBody>
                  <a:tcPr marL="100584" marR="100584" marT="50292" marB="50292">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indent="-114300">
                        <a:buFont typeface="Arial" panose="020B0604020202020204" pitchFamily="34" charset="0"/>
                        <a:buChar char="•"/>
                      </a:pPr>
                      <a:r>
                        <a:rPr lang="x-none" sz="1200" noProof="0" dirty="0" smtClean="0"/>
                        <a:t>2 SR</a:t>
                      </a:r>
                      <a:r>
                        <a:rPr lang="x-none" sz="1200" baseline="0" noProof="0" dirty="0" smtClean="0"/>
                        <a:t> –</a:t>
                      </a:r>
                      <a:r>
                        <a:rPr lang="x-none" sz="1200" noProof="0" dirty="0" smtClean="0"/>
                        <a:t> Texto literario</a:t>
                      </a:r>
                      <a:endParaRPr lang="x-none" sz="1200" baseline="0" noProof="0" dirty="0" smtClean="0"/>
                    </a:p>
                    <a:p>
                      <a:pPr marL="114300" indent="-114300">
                        <a:buFont typeface="Arial" panose="020B0604020202020204" pitchFamily="34" charset="0"/>
                        <a:buChar char="•"/>
                      </a:pPr>
                      <a:r>
                        <a:rPr lang="x-none" sz="1200" baseline="0" noProof="0" dirty="0" smtClean="0"/>
                        <a:t>2 </a:t>
                      </a:r>
                      <a:r>
                        <a:rPr lang="x-none" sz="1200" noProof="0" dirty="0" smtClean="0"/>
                        <a:t>SR</a:t>
                      </a:r>
                      <a:r>
                        <a:rPr lang="x-none" sz="1200" baseline="0" noProof="0" dirty="0" smtClean="0"/>
                        <a:t> –</a:t>
                      </a:r>
                      <a:r>
                        <a:rPr lang="x-none" sz="1200" noProof="0" dirty="0" smtClean="0"/>
                        <a:t> Texto informativo</a:t>
                      </a:r>
                      <a:endParaRPr lang="x-none" sz="1200" noProof="0" dirty="0"/>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indent="-114300">
                        <a:buFont typeface="Arial" panose="020B0604020202020204" pitchFamily="34" charset="0"/>
                        <a:buChar char="•"/>
                      </a:pPr>
                      <a:r>
                        <a:rPr lang="pt-BR" sz="1200" noProof="0" dirty="0" smtClean="0"/>
                        <a:t>2 SR – Texto literario</a:t>
                      </a:r>
                    </a:p>
                    <a:p>
                      <a:pPr marL="114300" indent="-114300">
                        <a:buFont typeface="Arial" panose="020B0604020202020204" pitchFamily="34" charset="0"/>
                        <a:buChar char="•"/>
                      </a:pPr>
                      <a:r>
                        <a:rPr lang="pt-BR" sz="1200" noProof="0" dirty="0" smtClean="0"/>
                        <a:t>2 SR – Texto informativo</a:t>
                      </a:r>
                    </a:p>
                    <a:p>
                      <a:pPr marL="114300" indent="-114300">
                        <a:buFont typeface="Arial" panose="020B0604020202020204" pitchFamily="34" charset="0"/>
                        <a:buChar char="•"/>
                      </a:pPr>
                      <a:r>
                        <a:rPr lang="x-none" sz="1200" noProof="0" dirty="0" smtClean="0"/>
                        <a:t>1 CR</a:t>
                      </a:r>
                      <a:r>
                        <a:rPr lang="x-none" sz="1200" baseline="0" noProof="0" dirty="0" smtClean="0"/>
                        <a:t> –</a:t>
                      </a:r>
                      <a:r>
                        <a:rPr lang="x-none" sz="1200" noProof="0" dirty="0" smtClean="0"/>
                        <a:t> Texto literario</a:t>
                      </a:r>
                      <a:endParaRPr lang="x-none" sz="1200" baseline="0" noProof="0" dirty="0" smtClean="0"/>
                    </a:p>
                    <a:p>
                      <a:pPr marL="114300" indent="-114300">
                        <a:buFont typeface="Arial" panose="020B0604020202020204" pitchFamily="34" charset="0"/>
                        <a:buChar char="•"/>
                      </a:pPr>
                      <a:r>
                        <a:rPr lang="x-none" sz="1200" baseline="0" noProof="0" dirty="0" smtClean="0"/>
                        <a:t>1 C</a:t>
                      </a:r>
                      <a:r>
                        <a:rPr lang="x-none" sz="1200" noProof="0" dirty="0" smtClean="0"/>
                        <a:t>R</a:t>
                      </a:r>
                      <a:r>
                        <a:rPr lang="x-none" sz="1200" baseline="0" noProof="0" dirty="0" smtClean="0"/>
                        <a:t> –</a:t>
                      </a:r>
                      <a:r>
                        <a:rPr lang="x-none" sz="1200" noProof="0" dirty="0" smtClean="0"/>
                        <a:t> Texto informativo</a:t>
                      </a:r>
                      <a:endParaRPr lang="x-none" sz="1200" noProof="0" dirty="0"/>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indent="-114300">
                        <a:buFont typeface="Arial" panose="020B0604020202020204" pitchFamily="34" charset="0"/>
                        <a:buChar char="•"/>
                      </a:pPr>
                      <a:r>
                        <a:rPr lang="x-none" sz="1200" noProof="0" dirty="0" smtClean="0"/>
                        <a:t>3 SR</a:t>
                      </a:r>
                      <a:r>
                        <a:rPr lang="x-none" sz="1200" baseline="0" noProof="0" dirty="0" smtClean="0"/>
                        <a:t> –</a:t>
                      </a:r>
                      <a:r>
                        <a:rPr lang="x-none" sz="1200" noProof="0" dirty="0" smtClean="0"/>
                        <a:t> Texto literario</a:t>
                      </a:r>
                      <a:endParaRPr lang="x-none" sz="1200" baseline="0" noProof="0" dirty="0" smtClean="0"/>
                    </a:p>
                    <a:p>
                      <a:pPr marL="114300" indent="-114300">
                        <a:buFont typeface="Arial" panose="020B0604020202020204" pitchFamily="34" charset="0"/>
                        <a:buChar char="•"/>
                      </a:pPr>
                      <a:r>
                        <a:rPr lang="x-none" sz="1200" baseline="0" noProof="0" dirty="0" smtClean="0"/>
                        <a:t>3 </a:t>
                      </a:r>
                      <a:r>
                        <a:rPr lang="x-none" sz="1200" noProof="0" dirty="0" smtClean="0"/>
                        <a:t>SR</a:t>
                      </a:r>
                      <a:r>
                        <a:rPr lang="x-none" sz="1200" baseline="0" noProof="0" dirty="0" smtClean="0"/>
                        <a:t> –</a:t>
                      </a:r>
                      <a:r>
                        <a:rPr lang="x-none" sz="1200" noProof="0" dirty="0" smtClean="0"/>
                        <a:t> Texto informativo</a:t>
                      </a:r>
                      <a:endParaRPr lang="x-none" sz="1200" noProof="0" dirty="0"/>
                    </a:p>
                  </a:txBody>
                  <a:tcPr marL="100584" marR="100584" marT="50292" marB="50292">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1752">
                <a:tc>
                  <a:txBody>
                    <a:bodyPr/>
                    <a:lstStyle/>
                    <a:p>
                      <a:pPr marL="0" indent="0">
                        <a:buFont typeface="Arial" panose="020B0604020202020204" pitchFamily="34" charset="0"/>
                        <a:buNone/>
                      </a:pPr>
                      <a:r>
                        <a:rPr lang="x-none" sz="1300" noProof="0" dirty="0" smtClean="0"/>
                        <a:t>Total:  4 </a:t>
                      </a:r>
                      <a:endParaRPr lang="x-none" sz="1300" noProof="0" dirty="0"/>
                    </a:p>
                  </a:txBody>
                  <a:tcPr marL="100584" marR="100584" marT="50292" marB="50292">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x-none" sz="1300" noProof="0" dirty="0" smtClean="0"/>
                        <a:t>Total:  4</a:t>
                      </a:r>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x-none" sz="1300" noProof="0" dirty="0" smtClean="0"/>
                        <a:t>Total: 6</a:t>
                      </a:r>
                    </a:p>
                  </a:txBody>
                  <a:tcPr marL="100584" marR="100584"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x-none" sz="1300" noProof="0" dirty="0" smtClean="0"/>
                        <a:t>Total:  6</a:t>
                      </a:r>
                      <a:endParaRPr lang="x-none" sz="1300" noProof="0" dirty="0"/>
                    </a:p>
                  </a:txBody>
                  <a:tcPr marL="100584" marR="100584" marT="50292" marB="50292">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8224">
                <a:tc>
                  <a:txBody>
                    <a:bodyPr/>
                    <a:lstStyle/>
                    <a:p>
                      <a:pPr marL="0" indent="0" algn="ctr">
                        <a:buFont typeface="Arial" panose="020B0604020202020204" pitchFamily="34" charset="0"/>
                        <a:buNone/>
                      </a:pPr>
                      <a:r>
                        <a:rPr lang="x-none" sz="1100" b="1" i="1" noProof="0" dirty="0" smtClean="0"/>
                        <a:t>Puntos posibles:</a:t>
                      </a:r>
                      <a:r>
                        <a:rPr lang="x-none" sz="1100" b="1" i="1" baseline="0" noProof="0" dirty="0" smtClean="0"/>
                        <a:t>  4</a:t>
                      </a:r>
                      <a:endParaRPr lang="x-none" sz="1100" b="1" i="1" noProof="0" dirty="0"/>
                    </a:p>
                  </a:txBody>
                  <a:tcPr marL="100584" marR="100584" marT="50292" marB="50292">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x-none" sz="1100" b="1" i="1" noProof="0" dirty="0" smtClean="0"/>
                        <a:t>Puntos posibles:</a:t>
                      </a:r>
                      <a:r>
                        <a:rPr lang="x-none" sz="1100" b="1" i="1" baseline="0" noProof="0" dirty="0" smtClean="0"/>
                        <a:t>   4</a:t>
                      </a:r>
                      <a:endParaRPr lang="x-none" sz="1100" b="1" i="1" noProof="0" dirty="0" smtClean="0"/>
                    </a:p>
                  </a:txBody>
                  <a:tcPr marL="100584" marR="100584"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x-none" sz="1100" b="1" i="1" noProof="0" dirty="0" smtClean="0"/>
                        <a:t>Puntos posibles:</a:t>
                      </a:r>
                      <a:r>
                        <a:rPr lang="x-none" sz="1100" b="1" i="1" baseline="0" noProof="0" dirty="0" smtClean="0"/>
                        <a:t>  8</a:t>
                      </a:r>
                      <a:endParaRPr lang="x-none" sz="1100" b="1" i="1" noProof="0" dirty="0" smtClean="0"/>
                    </a:p>
                  </a:txBody>
                  <a:tcPr marL="100584" marR="100584"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x-none" sz="1100" b="1" i="1" noProof="0" dirty="0" smtClean="0"/>
                        <a:t>Puntos posibles:</a:t>
                      </a:r>
                      <a:r>
                        <a:rPr lang="x-none" sz="1100" b="1" i="1" baseline="0" noProof="0" dirty="0" smtClean="0"/>
                        <a:t> 6</a:t>
                      </a:r>
                      <a:endParaRPr lang="x-none" sz="1100" b="1" i="1" noProof="0" dirty="0" smtClean="0"/>
                    </a:p>
                  </a:txBody>
                  <a:tcPr marL="100584" marR="100584" marT="50292" marB="50292">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4"/>
          <p:cNvSpPr/>
          <p:nvPr/>
        </p:nvSpPr>
        <p:spPr>
          <a:xfrm>
            <a:off x="228600" y="6154969"/>
            <a:ext cx="7315200" cy="3464025"/>
          </a:xfrm>
          <a:prstGeom prst="rect">
            <a:avLst/>
          </a:prstGeom>
        </p:spPr>
        <p:txBody>
          <a:bodyPr wrap="square">
            <a:spAutoFit/>
          </a:bodyPr>
          <a:lstStyle/>
          <a:p>
            <a:r>
              <a:rPr lang="x-none" sz="1500" b="1" u="sng" dirty="0">
                <a:cs typeface="Helvetica" pitchFamily="34" charset="0"/>
              </a:rPr>
              <a:t>Instrucciones</a:t>
            </a:r>
            <a:r>
              <a:rPr lang="x-none" sz="1500" b="1" dirty="0">
                <a:cs typeface="Helvetica" pitchFamily="34" charset="0"/>
              </a:rPr>
              <a:t>:</a:t>
            </a:r>
          </a:p>
          <a:p>
            <a:pPr marL="188595" indent="-188595">
              <a:buFont typeface="Arial" panose="020B0604020202020204" pitchFamily="34" charset="0"/>
              <a:buChar char="•"/>
            </a:pPr>
            <a:r>
              <a:rPr lang="x-none" sz="1200" dirty="0">
                <a:cs typeface="Helvetica" pitchFamily="34" charset="0"/>
              </a:rPr>
              <a:t>Los estudiantes leen los </a:t>
            </a:r>
            <a:r>
              <a:rPr lang="x-none" sz="1200" dirty="0" smtClean="0">
                <a:cs typeface="Helvetica" pitchFamily="34" charset="0"/>
              </a:rPr>
              <a:t>pasajes.</a:t>
            </a:r>
            <a:endParaRPr lang="x-none" sz="1200" dirty="0">
              <a:cs typeface="Helvetica" pitchFamily="34" charset="0"/>
            </a:endParaRPr>
          </a:p>
          <a:p>
            <a:pPr marL="188595" indent="-188595">
              <a:buFont typeface="Arial" panose="020B0604020202020204" pitchFamily="34" charset="0"/>
              <a:buChar char="•"/>
            </a:pPr>
            <a:r>
              <a:rPr lang="x-none" sz="1200" dirty="0">
                <a:cs typeface="Helvetica" pitchFamily="34" charset="0"/>
              </a:rPr>
              <a:t>Los estudiantes contestan las preguntas </a:t>
            </a:r>
            <a:r>
              <a:rPr lang="x-none" sz="1200" dirty="0" smtClean="0">
                <a:cs typeface="Helvetica" pitchFamily="34" charset="0"/>
              </a:rPr>
              <a:t>de selección múltiple (SR) </a:t>
            </a:r>
            <a:r>
              <a:rPr lang="x-none" sz="1200" dirty="0">
                <a:cs typeface="Helvetica" pitchFamily="34" charset="0"/>
              </a:rPr>
              <a:t>y </a:t>
            </a:r>
            <a:r>
              <a:rPr lang="x-none" sz="1200" dirty="0" smtClean="0">
                <a:cs typeface="Helvetica" pitchFamily="34" charset="0"/>
              </a:rPr>
              <a:t>respuesta construida (CR).</a:t>
            </a:r>
            <a:endParaRPr lang="x-none" sz="1200" dirty="0">
              <a:cs typeface="Helvetica" pitchFamily="34" charset="0"/>
            </a:endParaRPr>
          </a:p>
          <a:p>
            <a:pPr marL="188595" indent="-188595">
              <a:buFont typeface="Arial" panose="020B0604020202020204" pitchFamily="34" charset="0"/>
              <a:buChar char="•"/>
              <a:defRPr/>
            </a:pPr>
            <a:r>
              <a:rPr lang="x-none" sz="1200" b="1" i="1" dirty="0">
                <a:latin typeface="Helvetica" pitchFamily="34" charset="0"/>
                <a:cs typeface="Helvetica" pitchFamily="34" charset="0"/>
              </a:rPr>
              <a:t>*Si usted no va a hacer la tarea de rendimiento, pida a los estudiantes que contesten solamente las preguntas #1-20.</a:t>
            </a:r>
          </a:p>
          <a:p>
            <a:pPr marL="188595" indent="-188595">
              <a:buFont typeface="Arial" panose="020B0604020202020204" pitchFamily="34" charset="0"/>
              <a:buChar char="•"/>
              <a:defRPr/>
            </a:pPr>
            <a:r>
              <a:rPr lang="x-none" sz="1200" dirty="0">
                <a:latin typeface="Helvetica" pitchFamily="34" charset="0"/>
                <a:cs typeface="Helvetica" pitchFamily="34" charset="0"/>
              </a:rPr>
              <a:t>Si usted no va a hacer la tarea de rendimiento, sus estudiantes se detendrán en la señal roja de “alto”.</a:t>
            </a:r>
            <a:endParaRPr lang="x-none" sz="1200" dirty="0">
              <a:cs typeface="Helvetica" pitchFamily="34" charset="0"/>
            </a:endParaRPr>
          </a:p>
          <a:p>
            <a:endParaRPr lang="x-none" sz="1210" b="1" u="sng" dirty="0">
              <a:effectLst>
                <a:outerShdw blurRad="38100" dist="38100" dir="2700000" algn="tl">
                  <a:srgbClr val="000000">
                    <a:alpha val="43137"/>
                  </a:srgbClr>
                </a:outerShdw>
              </a:effectLst>
              <a:cs typeface="Helvetica" pitchFamily="34" charset="0"/>
            </a:endParaRPr>
          </a:p>
          <a:p>
            <a:r>
              <a:rPr lang="x-none" sz="1200" b="1" u="sng" dirty="0">
                <a:effectLst>
                  <a:outerShdw blurRad="38100" dist="38100" dir="2700000" algn="tl">
                    <a:srgbClr val="000000">
                      <a:alpha val="43137"/>
                    </a:srgbClr>
                  </a:outerShdw>
                </a:effectLst>
                <a:cs typeface="Helvetica" pitchFamily="34" charset="0"/>
              </a:rPr>
              <a:t>Grados K – 2</a:t>
            </a:r>
          </a:p>
          <a:p>
            <a:endParaRPr lang="x-none" sz="1200" b="1" u="sng" dirty="0">
              <a:solidFill>
                <a:srgbClr val="C00000"/>
              </a:solidFill>
              <a:cs typeface="Helvetica" pitchFamily="34" charset="0"/>
            </a:endParaRPr>
          </a:p>
          <a:p>
            <a:r>
              <a:rPr lang="x-none" sz="1200" dirty="0">
                <a:cs typeface="Helvetica" pitchFamily="34" charset="0"/>
              </a:rPr>
              <a:t>A los estudiantes de kínder se les deben leer los </a:t>
            </a:r>
            <a:r>
              <a:rPr lang="x-none" sz="1200" dirty="0" smtClean="0">
                <a:cs typeface="Helvetica" pitchFamily="34" charset="0"/>
              </a:rPr>
              <a:t>pasajes </a:t>
            </a:r>
            <a:r>
              <a:rPr lang="x-none" sz="1200" dirty="0">
                <a:cs typeface="Helvetica" pitchFamily="34" charset="0"/>
              </a:rPr>
              <a:t>como una evaluación de comprensión auditiva.</a:t>
            </a:r>
          </a:p>
          <a:p>
            <a:endParaRPr lang="x-none" sz="1200" dirty="0">
              <a:cs typeface="Helvetica" pitchFamily="34" charset="0"/>
            </a:endParaRPr>
          </a:p>
          <a:p>
            <a:r>
              <a:rPr lang="x-none" sz="1200" dirty="0">
                <a:cs typeface="Helvetica" pitchFamily="34" charset="0"/>
              </a:rPr>
              <a:t>Los estudiantes en los grados 1 – 2 deben leer </a:t>
            </a:r>
            <a:r>
              <a:rPr lang="x-none" sz="1200" dirty="0" smtClean="0">
                <a:cs typeface="Helvetica" pitchFamily="34" charset="0"/>
              </a:rPr>
              <a:t>los pasajes </a:t>
            </a:r>
            <a:r>
              <a:rPr lang="x-none" sz="1200" dirty="0">
                <a:cs typeface="Helvetica" pitchFamily="34" charset="0"/>
              </a:rPr>
              <a:t>independientemente si pueden hacerlo, sin embargo, a los estudiantes que no estén leyendo al nivel del grado, se les pueden leer los textos</a:t>
            </a:r>
          </a:p>
          <a:p>
            <a:endParaRPr lang="x-none" sz="1200" b="1" u="sng" dirty="0">
              <a:solidFill>
                <a:srgbClr val="C00000"/>
              </a:solidFill>
              <a:cs typeface="Helvetica" pitchFamily="34" charset="0"/>
            </a:endParaRPr>
          </a:p>
          <a:p>
            <a:r>
              <a:rPr lang="x-none" sz="1200" b="1" u="sng" dirty="0">
                <a:effectLst>
                  <a:outerShdw blurRad="38100" dist="38100" dir="2700000" algn="tl">
                    <a:srgbClr val="000000">
                      <a:alpha val="43137"/>
                    </a:srgbClr>
                  </a:outerShdw>
                </a:effectLst>
                <a:cs typeface="Helvetica" pitchFamily="34" charset="0"/>
              </a:rPr>
              <a:t>Grados 3 – 6</a:t>
            </a:r>
          </a:p>
          <a:p>
            <a:endParaRPr lang="x-none" sz="1200" b="1" u="sng" dirty="0">
              <a:cs typeface="Helvetica" pitchFamily="34" charset="0"/>
            </a:endParaRPr>
          </a:p>
          <a:p>
            <a:r>
              <a:rPr lang="x-none" sz="1200" dirty="0">
                <a:cs typeface="Helvetica" pitchFamily="34" charset="0"/>
              </a:rPr>
              <a:t>Los estudiantes en los grados 3 – 6 deben leer los textos </a:t>
            </a:r>
            <a:r>
              <a:rPr lang="x-none" sz="1200" b="1" u="sng" dirty="0">
                <a:cs typeface="Helvetica" pitchFamily="34" charset="0"/>
              </a:rPr>
              <a:t>independientemente</a:t>
            </a:r>
            <a:r>
              <a:rPr lang="x-none" sz="1200" dirty="0">
                <a:cs typeface="Helvetica" pitchFamily="34" charset="0"/>
              </a:rPr>
              <a:t>, a menos que un IEP indique otra cosa. </a:t>
            </a:r>
          </a:p>
        </p:txBody>
      </p:sp>
      <p:sp>
        <p:nvSpPr>
          <p:cNvPr id="8" name="Slide Number Placeholder 7"/>
          <p:cNvSpPr>
            <a:spLocks noGrp="1"/>
          </p:cNvSpPr>
          <p:nvPr>
            <p:ph type="sldNum" sz="quarter" idx="12"/>
          </p:nvPr>
        </p:nvSpPr>
        <p:spPr/>
        <p:txBody>
          <a:bodyPr/>
          <a:lstStyle/>
          <a:p>
            <a:fld id="{CF669FE8-2A6A-4FDA-B6E7-4A7C87AD6E1D}" type="slidenum">
              <a:rPr lang="en-US" smtClean="0"/>
              <a:pPr/>
              <a:t>4</a:t>
            </a:fld>
            <a:endParaRPr lang="en-US" dirty="0"/>
          </a:p>
        </p:txBody>
      </p:sp>
    </p:spTree>
    <p:extLst>
      <p:ext uri="{BB962C8B-B14F-4D97-AF65-F5344CB8AC3E}">
        <p14:creationId xmlns:p14="http://schemas.microsoft.com/office/powerpoint/2010/main" val="1986390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7220" y="586741"/>
            <a:ext cx="6663690" cy="8074502"/>
          </a:xfrm>
          <a:prstGeom prst="rect">
            <a:avLst/>
          </a:prstGeom>
          <a:noFill/>
        </p:spPr>
        <p:txBody>
          <a:bodyPr wrap="square" lIns="100570" tIns="50284" rIns="100570" bIns="50284" rtlCol="0">
            <a:spAutoFit/>
          </a:bodyPr>
          <a:lstStyle/>
          <a:p>
            <a:pPr algn="ctr"/>
            <a:r>
              <a:rPr lang="x-none" sz="1800" b="1" dirty="0"/>
              <a:t>Opcional </a:t>
            </a:r>
          </a:p>
          <a:p>
            <a:pPr algn="ctr"/>
            <a:r>
              <a:rPr lang="x-none" sz="1800" b="1" u="sng" dirty="0"/>
              <a:t>Instrucciones para la </a:t>
            </a:r>
            <a:r>
              <a:rPr lang="x-none" sz="1800" b="1" u="sng" dirty="0" smtClean="0"/>
              <a:t>Tarea </a:t>
            </a:r>
            <a:r>
              <a:rPr lang="x-none" sz="1800" b="1" u="sng" dirty="0"/>
              <a:t>de rendimiento</a:t>
            </a:r>
          </a:p>
          <a:p>
            <a:pPr algn="ctr"/>
            <a:r>
              <a:rPr lang="x-none" sz="1200" b="1" i="1" dirty="0">
                <a:latin typeface="Helvetica" pitchFamily="34" charset="0"/>
                <a:cs typeface="Helvetica" pitchFamily="34" charset="0"/>
              </a:rPr>
              <a:t>**Si no va a hacer la tarea de rendimiento, pida a los estudiantes que contesten solamente las preguntas #1-20.</a:t>
            </a:r>
          </a:p>
          <a:p>
            <a:r>
              <a:rPr lang="x-none" sz="1200" b="1" u="sng" dirty="0"/>
              <a:t>Nota importante</a:t>
            </a:r>
            <a:r>
              <a:rPr lang="x-none" sz="1200" b="1" dirty="0"/>
              <a:t>:  </a:t>
            </a:r>
          </a:p>
          <a:p>
            <a:r>
              <a:rPr lang="x-none" sz="1200" dirty="0"/>
              <a:t>Esta evaluación tiene una Tarea de rendimiento opcional (no será registrada en </a:t>
            </a:r>
            <a:r>
              <a:rPr lang="x-none" sz="1200" dirty="0" err="1" smtClean="0"/>
              <a:t>Synergy</a:t>
            </a:r>
            <a:r>
              <a:rPr lang="x-none" sz="1200" dirty="0"/>
              <a:t>).  El propósito de la Tarea de rendimiento</a:t>
            </a:r>
            <a:r>
              <a:rPr lang="x-none" sz="1200" b="1" dirty="0"/>
              <a:t> (PT) </a:t>
            </a:r>
            <a:r>
              <a:rPr lang="x-none" sz="1200" dirty="0"/>
              <a:t>es permitirle a los maestros que así lo deseen</a:t>
            </a:r>
            <a:r>
              <a:rPr lang="x-none" sz="1200"/>
              <a:t>, dar un PT a los estudiantes como una experiencia educativa para la evaluación SBAC, la cual incluirá un PT.</a:t>
            </a:r>
          </a:p>
          <a:p>
            <a:endParaRPr lang="x-none" sz="1200" dirty="0"/>
          </a:p>
          <a:p>
            <a:pPr>
              <a:defRPr/>
            </a:pPr>
            <a:r>
              <a:rPr lang="x-none" sz="1200" dirty="0"/>
              <a:t>Los estudiantes deben tener acceso a recursos para revisar la ortografía, pero no para revisar la gramática. Los estudiantes se pueden referir a sus textos, notas y </a:t>
            </a:r>
            <a:r>
              <a:rPr lang="x-none" sz="1200" dirty="0" smtClean="0"/>
              <a:t>a las </a:t>
            </a:r>
            <a:r>
              <a:rPr lang="x-none" sz="1200" dirty="0"/>
              <a:t>2 preguntas de investigación de respuesta construida, tantas veces como lo deseen, si están participando en  la Tarea de rendimiento.</a:t>
            </a:r>
          </a:p>
          <a:p>
            <a:pPr>
              <a:defRPr/>
            </a:pPr>
            <a:endParaRPr lang="x-none" sz="1320" b="1" u="sng" dirty="0"/>
          </a:p>
          <a:p>
            <a:r>
              <a:rPr lang="x-none" sz="1300" b="1" u="sng" dirty="0"/>
              <a:t>Instrucciones para la Tarea de </a:t>
            </a:r>
            <a:r>
              <a:rPr lang="x-none" sz="1300" b="1" u="sng" dirty="0" smtClean="0"/>
              <a:t>rendimiento:</a:t>
            </a:r>
          </a:p>
          <a:p>
            <a:r>
              <a:rPr lang="x-none" sz="1300" b="1" i="1" dirty="0" smtClean="0"/>
              <a:t>Parte1 </a:t>
            </a:r>
            <a:endParaRPr lang="x-none" sz="1300" b="1" i="1" dirty="0"/>
          </a:p>
          <a:p>
            <a:r>
              <a:rPr lang="x-none" sz="1300" b="1" dirty="0"/>
              <a:t>1.  Una actividad para toda la clase (30 minutos)</a:t>
            </a:r>
          </a:p>
          <a:p>
            <a:pPr marL="251460" indent="-62865"/>
            <a:r>
              <a:rPr lang="x-none" sz="1100" dirty="0"/>
              <a:t>  Tal vez usted desee tener una actividad de 30 minutos de duración para toda la clase. El propósito de una actividad PT es asegurar que todos los estudiantes estén familiarizados con los conceptos del tema y que conozcan y entiendan los términos clave (vocabulario) que se encuentran en </a:t>
            </a:r>
            <a:r>
              <a:rPr lang="x-none" sz="1100" dirty="0" smtClean="0"/>
              <a:t>lo más alto </a:t>
            </a:r>
            <a:r>
              <a:rPr lang="x-none" sz="1100" dirty="0"/>
              <a:t>de su nivel de grado (palabras que normalmente no conocen o no están familiarizados con su origen o cultura). ¡La actividad de la clase </a:t>
            </a:r>
            <a:r>
              <a:rPr lang="x-none" sz="1100" b="1" dirty="0"/>
              <a:t>NO </a:t>
            </a:r>
            <a:r>
              <a:rPr lang="x-none" sz="1100" dirty="0"/>
              <a:t>pre-enseña nada del contenido que será evaluado!</a:t>
            </a:r>
            <a:r>
              <a:rPr lang="x-none" sz="1100" b="1" i="1" dirty="0"/>
              <a:t> </a:t>
            </a:r>
          </a:p>
          <a:p>
            <a:pPr marL="251460" indent="-251460">
              <a:buAutoNum type="arabicPeriod" startAt="2"/>
            </a:pPr>
            <a:r>
              <a:rPr lang="x-none" sz="1300" b="1" dirty="0" smtClean="0"/>
              <a:t>Leer </a:t>
            </a:r>
            <a:r>
              <a:rPr lang="x-none" sz="1300" b="1" dirty="0"/>
              <a:t>textos literarios e informativos (30 minutos)</a:t>
            </a:r>
          </a:p>
          <a:p>
            <a:pPr marL="249714" indent="-249714"/>
            <a:r>
              <a:rPr lang="x-none" sz="1320" b="1" dirty="0"/>
              <a:t>      </a:t>
            </a:r>
            <a:r>
              <a:rPr lang="x-none" sz="1100" dirty="0"/>
              <a:t>Recuerde a los estudiantes tomar notas mientras leen.  Durante la evaluación real de SBAC, a los estudiantes se les permite conservar sus notas como una referencia para que puedan completar su tarea de rendimiento.</a:t>
            </a:r>
          </a:p>
          <a:p>
            <a:pPr marL="251460" indent="-251460">
              <a:buAutoNum type="arabicPeriod" startAt="3"/>
            </a:pPr>
            <a:r>
              <a:rPr lang="x-none" sz="1300" b="1" dirty="0" smtClean="0"/>
              <a:t>Contestar </a:t>
            </a:r>
            <a:r>
              <a:rPr lang="x-none" sz="1300" b="1" dirty="0"/>
              <a:t>las preguntas de selección múltiple y respuesta construida.  </a:t>
            </a:r>
          </a:p>
          <a:p>
            <a:r>
              <a:rPr lang="x-none" sz="1320" b="1" dirty="0"/>
              <a:t>       </a:t>
            </a:r>
            <a:endParaRPr lang="x-none" sz="1100" b="1" i="1" dirty="0"/>
          </a:p>
          <a:p>
            <a:r>
              <a:rPr lang="x-none" sz="1300" b="1" i="1" u="sng" dirty="0"/>
              <a:t>Parte 2</a:t>
            </a:r>
            <a:r>
              <a:rPr lang="x-none" sz="1320" b="1" i="1" dirty="0"/>
              <a:t> </a:t>
            </a:r>
            <a:r>
              <a:rPr lang="x-none" sz="1200" i="1" dirty="0"/>
              <a:t>(después de las preguntas #1-20)</a:t>
            </a:r>
            <a:endParaRPr lang="x-none" sz="1200" b="1" i="1" dirty="0"/>
          </a:p>
          <a:p>
            <a:pPr marL="179366" indent="-179366">
              <a:buFont typeface="Arial" panose="020B0604020202020204" pitchFamily="34" charset="0"/>
              <a:buChar char="•"/>
            </a:pPr>
            <a:r>
              <a:rPr lang="x-none" sz="1200" dirty="0"/>
              <a:t>Una composición completa (70 Minutos)</a:t>
            </a:r>
          </a:p>
          <a:p>
            <a:r>
              <a:rPr lang="x-none" sz="1200" b="1" dirty="0"/>
              <a:t>15 minutos de receso</a:t>
            </a:r>
          </a:p>
          <a:p>
            <a:r>
              <a:rPr lang="x-none" sz="1200" b="1" dirty="0"/>
              <a:t>70 minutos</a:t>
            </a:r>
          </a:p>
          <a:p>
            <a:r>
              <a:rPr lang="x-none" sz="1200" b="1" dirty="0"/>
              <a:t>4.   Los estudiantes escriben una composición completa (pieza informativa).</a:t>
            </a:r>
          </a:p>
          <a:p>
            <a:endParaRPr lang="x-none" sz="1320" dirty="0"/>
          </a:p>
          <a:p>
            <a:r>
              <a:rPr lang="x-none" sz="1300" b="1" u="sng" dirty="0"/>
              <a:t>Calificación</a:t>
            </a:r>
          </a:p>
          <a:p>
            <a:r>
              <a:rPr lang="x-none" sz="1200" dirty="0"/>
              <a:t>En esta evaluación se provee una rúbrica informativa para la Tarea de rendimiento.  Los estudiantes reciben 3 puntajes por:</a:t>
            </a:r>
          </a:p>
          <a:p>
            <a:endParaRPr lang="x-none" sz="1200" dirty="0"/>
          </a:p>
          <a:p>
            <a:pPr marL="239154" indent="-239154">
              <a:buAutoNum type="arabicPeriod"/>
            </a:pPr>
            <a:r>
              <a:rPr lang="x-none" sz="1200" dirty="0"/>
              <a:t>Organización y propósito </a:t>
            </a:r>
          </a:p>
          <a:p>
            <a:pPr marL="239154" indent="-239154">
              <a:buAutoNum type="arabicPeriod"/>
            </a:pPr>
            <a:r>
              <a:rPr lang="x-none" sz="1200" dirty="0"/>
              <a:t>Evidencia y elaboración</a:t>
            </a:r>
          </a:p>
          <a:p>
            <a:pPr marL="239154" indent="-239154">
              <a:buAutoNum type="arabicPeriod"/>
            </a:pPr>
            <a:r>
              <a:rPr lang="x-none" sz="1200" dirty="0"/>
              <a:t>Convenciones</a:t>
            </a:r>
          </a:p>
          <a:p>
            <a:endParaRPr lang="x-none" sz="1320" dirty="0"/>
          </a:p>
        </p:txBody>
      </p:sp>
      <p:sp>
        <p:nvSpPr>
          <p:cNvPr id="3" name="Slide Number Placeholder 2"/>
          <p:cNvSpPr>
            <a:spLocks noGrp="1"/>
          </p:cNvSpPr>
          <p:nvPr>
            <p:ph type="sldNum" sz="quarter" idx="12"/>
          </p:nvPr>
        </p:nvSpPr>
        <p:spPr/>
        <p:txBody>
          <a:bodyPr/>
          <a:lstStyle/>
          <a:p>
            <a:fld id="{2A5E9C3D-07D7-45D2-9B6A-FB5CA66A53EB}" type="slidenum">
              <a:rPr lang="x-none" smtClean="0"/>
              <a:pPr/>
              <a:t>5</a:t>
            </a:fld>
            <a:endParaRPr lang="x-none" dirty="0"/>
          </a:p>
        </p:txBody>
      </p:sp>
    </p:spTree>
    <p:extLst>
      <p:ext uri="{BB962C8B-B14F-4D97-AF65-F5344CB8AC3E}">
        <p14:creationId xmlns:p14="http://schemas.microsoft.com/office/powerpoint/2010/main" val="632837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p:nvPr/>
        </p:nvSpPr>
        <p:spPr>
          <a:xfrm>
            <a:off x="303706" y="228600"/>
            <a:ext cx="7081519" cy="9502140"/>
          </a:xfrm>
          <a:prstGeom prst="rect">
            <a:avLst/>
          </a:prstGeom>
          <a:noFill/>
          <a:ln>
            <a:noFill/>
          </a:ln>
        </p:spPr>
        <p:txBody>
          <a:bodyPr lIns="101866" tIns="50919" rIns="101866" bIns="50919" anchor="t" anchorCtr="0">
            <a:noAutofit/>
          </a:bodyPr>
          <a:lstStyle/>
          <a:p>
            <a:pPr algn="ctr">
              <a:buSzPct val="25000"/>
            </a:pPr>
            <a:r>
              <a:rPr lang="es-ES" sz="1600" b="1" dirty="0" smtClean="0">
                <a:solidFill>
                  <a:schemeClr val="dk1"/>
                </a:solidFill>
                <a:latin typeface="Calibri"/>
                <a:ea typeface="Calibri"/>
                <a:cs typeface="Calibri"/>
                <a:sym typeface="Calibri"/>
              </a:rPr>
              <a:t>Igualdad de Derechos para Todos </a:t>
            </a:r>
            <a:r>
              <a:rPr lang="es-ES" sz="1100" b="1" dirty="0" smtClean="0">
                <a:solidFill>
                  <a:schemeClr val="dk1"/>
                </a:solidFill>
                <a:latin typeface="Calibri"/>
                <a:ea typeface="Calibri"/>
                <a:cs typeface="Calibri"/>
                <a:sym typeface="Calibri"/>
              </a:rPr>
              <a:t>(Rosa </a:t>
            </a:r>
            <a:r>
              <a:rPr lang="es-ES" sz="1100" b="1" dirty="0" err="1" smtClean="0">
                <a:solidFill>
                  <a:schemeClr val="dk1"/>
                </a:solidFill>
                <a:latin typeface="Calibri"/>
                <a:ea typeface="Calibri"/>
                <a:cs typeface="Calibri"/>
                <a:sym typeface="Calibri"/>
              </a:rPr>
              <a:t>Parks</a:t>
            </a:r>
            <a:r>
              <a:rPr lang="es-ES" sz="1100" b="1" dirty="0" smtClean="0">
                <a:solidFill>
                  <a:schemeClr val="dk1"/>
                </a:solidFill>
                <a:latin typeface="Calibri"/>
                <a:ea typeface="Calibri"/>
                <a:cs typeface="Calibri"/>
                <a:sym typeface="Calibri"/>
              </a:rPr>
              <a:t>/Voto femenino) </a:t>
            </a:r>
          </a:p>
          <a:p>
            <a:pPr algn="ctr">
              <a:buSzPct val="25000"/>
            </a:pPr>
            <a:r>
              <a:rPr lang="es-ES" sz="1600" b="1" dirty="0" smtClean="0">
                <a:solidFill>
                  <a:schemeClr val="dk1"/>
                </a:solidFill>
                <a:ea typeface="Calibri"/>
                <a:cs typeface="Calibri"/>
                <a:sym typeface="Calibri"/>
              </a:rPr>
              <a:t>Tarea de rendimiento: Actividad de la clase</a:t>
            </a:r>
            <a:endParaRPr lang="es-ES" sz="1600" b="1" dirty="0" smtClean="0">
              <a:solidFill>
                <a:schemeClr val="dk1"/>
              </a:solidFill>
              <a:latin typeface="Calibri"/>
              <a:ea typeface="Calibri"/>
              <a:cs typeface="Calibri"/>
              <a:sym typeface="Calibri"/>
            </a:endParaRPr>
          </a:p>
          <a:p>
            <a:pPr algn="ctr">
              <a:buSzPct val="25000"/>
            </a:pPr>
            <a:endParaRPr lang="es-ES" sz="1100" b="1" dirty="0" smtClean="0">
              <a:solidFill>
                <a:schemeClr val="dk1"/>
              </a:solidFill>
              <a:latin typeface="Calibri"/>
              <a:ea typeface="Calibri"/>
              <a:cs typeface="Calibri"/>
              <a:sym typeface="Calibri"/>
            </a:endParaRPr>
          </a:p>
          <a:p>
            <a:pPr>
              <a:buSzPct val="25000"/>
            </a:pPr>
            <a:r>
              <a:rPr lang="es-ES" sz="1100" i="1" dirty="0" smtClean="0">
                <a:solidFill>
                  <a:schemeClr val="dk1"/>
                </a:solidFill>
                <a:ea typeface="Calibri"/>
                <a:cs typeface="Calibri"/>
                <a:sym typeface="Calibri"/>
              </a:rPr>
              <a:t>Esta pre-actividad de clase sigue el diseño general de los elementos contextuales, recursos, metas de aprendizaje y propósitos del Consorcio de Evaluación  </a:t>
            </a:r>
            <a:r>
              <a:rPr lang="es-ES" sz="1100" i="1" dirty="0" err="1" smtClean="0">
                <a:solidFill>
                  <a:schemeClr val="dk1"/>
                </a:solidFill>
                <a:ea typeface="Calibri"/>
                <a:cs typeface="Calibri"/>
                <a:sym typeface="Calibri"/>
              </a:rPr>
              <a:t>Smarter</a:t>
            </a:r>
            <a:r>
              <a:rPr lang="es-ES" sz="1100" i="1" dirty="0" smtClean="0">
                <a:solidFill>
                  <a:schemeClr val="dk1"/>
                </a:solidFill>
                <a:ea typeface="Calibri"/>
                <a:cs typeface="Calibri"/>
                <a:sym typeface="Calibri"/>
              </a:rPr>
              <a:t> </a:t>
            </a:r>
            <a:r>
              <a:rPr lang="es-ES" sz="1100" i="1" dirty="0" err="1" smtClean="0">
                <a:solidFill>
                  <a:schemeClr val="dk1"/>
                </a:solidFill>
                <a:ea typeface="Calibri"/>
                <a:cs typeface="Calibri"/>
                <a:sym typeface="Calibri"/>
              </a:rPr>
              <a:t>Balanced</a:t>
            </a:r>
            <a:r>
              <a:rPr lang="es-ES" sz="1100" i="1" dirty="0" smtClean="0">
                <a:solidFill>
                  <a:schemeClr val="dk1"/>
                </a:solidFill>
                <a:ea typeface="Calibri"/>
                <a:cs typeface="Calibri"/>
                <a:sym typeface="Calibri"/>
              </a:rPr>
              <a:t>  [http://oaksportal.org/resources/] </a:t>
            </a:r>
          </a:p>
          <a:p>
            <a:pPr>
              <a:buSzPct val="25000"/>
            </a:pPr>
            <a:r>
              <a:rPr lang="es-ES" sz="1100" i="1" dirty="0" smtClean="0">
                <a:solidFill>
                  <a:schemeClr val="dk1"/>
                </a:solidFill>
                <a:ea typeface="Calibri"/>
                <a:cs typeface="Calibri"/>
                <a:sym typeface="Calibri"/>
              </a:rPr>
              <a:t> Esta actividad de clase fue escrita por </a:t>
            </a:r>
            <a:r>
              <a:rPr lang="es-ES" sz="1100" b="1" i="1" dirty="0" err="1" smtClean="0">
                <a:solidFill>
                  <a:schemeClr val="dk1"/>
                </a:solidFill>
                <a:latin typeface="Calibri"/>
                <a:ea typeface="Calibri"/>
                <a:cs typeface="Calibri"/>
                <a:sym typeface="Calibri"/>
              </a:rPr>
              <a:t>Renae</a:t>
            </a:r>
            <a:r>
              <a:rPr lang="es-ES" sz="1100" b="1" i="1" dirty="0" smtClean="0">
                <a:solidFill>
                  <a:schemeClr val="dk1"/>
                </a:solidFill>
                <a:latin typeface="Calibri"/>
                <a:ea typeface="Calibri"/>
                <a:cs typeface="Calibri"/>
                <a:sym typeface="Calibri"/>
              </a:rPr>
              <a:t> </a:t>
            </a:r>
            <a:r>
              <a:rPr lang="es-ES" sz="1100" b="1" i="1" dirty="0" err="1" smtClean="0">
                <a:solidFill>
                  <a:schemeClr val="dk1"/>
                </a:solidFill>
                <a:latin typeface="Calibri"/>
                <a:ea typeface="Calibri"/>
                <a:cs typeface="Calibri"/>
                <a:sym typeface="Calibri"/>
              </a:rPr>
              <a:t>Iversen</a:t>
            </a:r>
            <a:r>
              <a:rPr lang="es-ES" sz="1100" b="1" i="1" dirty="0" smtClean="0">
                <a:solidFill>
                  <a:schemeClr val="dk1"/>
                </a:solidFill>
                <a:latin typeface="Calibri"/>
                <a:ea typeface="Calibri"/>
                <a:cs typeface="Calibri"/>
                <a:sym typeface="Calibri"/>
              </a:rPr>
              <a:t>.</a:t>
            </a:r>
          </a:p>
          <a:p>
            <a:endParaRPr lang="es-ES" sz="1100" i="1" dirty="0" smtClean="0">
              <a:solidFill>
                <a:schemeClr val="dk1"/>
              </a:solidFill>
              <a:latin typeface="Calibri"/>
              <a:ea typeface="Calibri"/>
              <a:cs typeface="Calibri"/>
              <a:sym typeface="Calibri"/>
            </a:endParaRPr>
          </a:p>
          <a:p>
            <a:pPr lvl="0" defTabSz="1018809"/>
            <a:r>
              <a:rPr lang="x-none" sz="1100" dirty="0">
                <a:solidFill>
                  <a:prstClr val="black"/>
                </a:solidFill>
              </a:rPr>
              <a:t>La actividad en el salón de clase introduce a los estudiantes al contexto de una tarea de rendimiento, para que no estén en desventaja al demostrar las destrezas que la tarea intenta evaluar. </a:t>
            </a:r>
          </a:p>
          <a:p>
            <a:pPr lvl="0" defTabSz="1018809"/>
            <a:endParaRPr lang="x-none" sz="1100" dirty="0">
              <a:solidFill>
                <a:prstClr val="black"/>
              </a:solidFill>
            </a:endParaRPr>
          </a:p>
          <a:p>
            <a:pPr lvl="0" defTabSz="1018809"/>
            <a:r>
              <a:rPr lang="x-none" sz="1100" dirty="0">
                <a:solidFill>
                  <a:prstClr val="black"/>
                </a:solidFill>
              </a:rPr>
              <a:t>Los elementos contextuales incluyen:</a:t>
            </a:r>
          </a:p>
          <a:p>
            <a:pPr lvl="0" defTabSz="1018809"/>
            <a:endParaRPr lang="x-none" sz="1100" dirty="0">
              <a:solidFill>
                <a:prstClr val="black"/>
              </a:solidFill>
            </a:endParaRPr>
          </a:p>
          <a:p>
            <a:pPr marL="249205" lvl="0" indent="-249205" defTabSz="1018809">
              <a:buFontTx/>
              <a:buAutoNum type="arabicPeriod"/>
            </a:pPr>
            <a:r>
              <a:rPr lang="x-none" sz="1100" dirty="0">
                <a:solidFill>
                  <a:prstClr val="black"/>
                </a:solidFill>
              </a:rPr>
              <a:t>Un </a:t>
            </a:r>
            <a:r>
              <a:rPr lang="x-none" sz="1100" b="1" dirty="0">
                <a:solidFill>
                  <a:prstClr val="black"/>
                </a:solidFill>
              </a:rPr>
              <a:t>entendimiento del escenario/ambiente o de la situación </a:t>
            </a:r>
            <a:r>
              <a:rPr lang="x-none" sz="1100" dirty="0">
                <a:solidFill>
                  <a:prstClr val="black"/>
                </a:solidFill>
              </a:rPr>
              <a:t>en la que se sitúa la tarea. </a:t>
            </a:r>
          </a:p>
          <a:p>
            <a:pPr lvl="0" defTabSz="1018809"/>
            <a:r>
              <a:rPr lang="x-none" sz="1100" dirty="0">
                <a:solidFill>
                  <a:prstClr val="black"/>
                </a:solidFill>
              </a:rPr>
              <a:t>2.    </a:t>
            </a:r>
            <a:r>
              <a:rPr lang="x-none" sz="1100" b="1" dirty="0">
                <a:solidFill>
                  <a:prstClr val="black"/>
                </a:solidFill>
              </a:rPr>
              <a:t>Conceptos potencialmente desconocidos </a:t>
            </a:r>
            <a:r>
              <a:rPr lang="x-none" sz="1100" dirty="0">
                <a:solidFill>
                  <a:prstClr val="black"/>
                </a:solidFill>
              </a:rPr>
              <a:t>que están asociados al escenario/ambiente</a:t>
            </a:r>
            <a:r>
              <a:rPr lang="x-none" sz="1100" b="1" dirty="0">
                <a:solidFill>
                  <a:prstClr val="black"/>
                </a:solidFill>
              </a:rPr>
              <a:t>.</a:t>
            </a:r>
          </a:p>
          <a:p>
            <a:pPr marL="287338" lvl="0" indent="-287338" defTabSz="1018809"/>
            <a:r>
              <a:rPr lang="x-none" sz="1100" dirty="0">
                <a:solidFill>
                  <a:prstClr val="black"/>
                </a:solidFill>
              </a:rPr>
              <a:t>3.    </a:t>
            </a:r>
            <a:r>
              <a:rPr lang="x-none" sz="1100" b="1" dirty="0">
                <a:solidFill>
                  <a:prstClr val="black"/>
                </a:solidFill>
              </a:rPr>
              <a:t>Términos</a:t>
            </a:r>
            <a:r>
              <a:rPr lang="x-none" sz="1100" dirty="0">
                <a:solidFill>
                  <a:prstClr val="black"/>
                </a:solidFill>
              </a:rPr>
              <a:t> </a:t>
            </a:r>
            <a:r>
              <a:rPr lang="x-none" sz="1100" b="1" dirty="0">
                <a:solidFill>
                  <a:prstClr val="black"/>
                </a:solidFill>
              </a:rPr>
              <a:t>clave o vocabulario </a:t>
            </a:r>
            <a:r>
              <a:rPr lang="x-none" sz="1100" dirty="0">
                <a:solidFill>
                  <a:prstClr val="black"/>
                </a:solidFill>
              </a:rPr>
              <a:t>que los estudiantes necesitarán entender con el fin de participar de manera significativa y completar la tarea de rendimiento.</a:t>
            </a:r>
          </a:p>
          <a:p>
            <a:pPr marL="249205" lvl="0" indent="-249205" defTabSz="1018809">
              <a:buFontTx/>
              <a:buAutoNum type="arabicPeriod"/>
            </a:pPr>
            <a:endParaRPr lang="x-none" sz="1100" dirty="0">
              <a:solidFill>
                <a:prstClr val="black"/>
              </a:solidFill>
            </a:endParaRPr>
          </a:p>
          <a:p>
            <a:pPr lvl="0" defTabSz="1018809"/>
            <a:r>
              <a:rPr lang="x-none" sz="1100" dirty="0">
                <a:solidFill>
                  <a:prstClr val="black"/>
                </a:solidFill>
              </a:rPr>
              <a:t>Con la actividad en el salón de clase también se pretende generar el interés de los estudiantes  hacia una mayor exploración de la idea clave (o las ideas claves). La actividad debe ser fácil de implementar con instrucciones claras. </a:t>
            </a:r>
          </a:p>
          <a:p>
            <a:pPr lvl="0" defTabSz="1018809"/>
            <a:endParaRPr lang="x-none" sz="1100" dirty="0">
              <a:solidFill>
                <a:prstClr val="black"/>
              </a:solidFill>
            </a:endParaRPr>
          </a:p>
          <a:p>
            <a:pPr lvl="0" defTabSz="1018809"/>
            <a:r>
              <a:rPr lang="x-none" sz="1100" dirty="0">
                <a:solidFill>
                  <a:prstClr val="black"/>
                </a:solidFill>
              </a:rPr>
              <a:t>Por favor, lea toda la actividad antes de comenzarla con los estudiantes,  para asegurar que se complete con antelación cualquier preparación en el salón. A lo largo de la actividad, se permite pausar y preguntar a los estudiantes si tienen pregunta</a:t>
            </a:r>
            <a:r>
              <a:rPr lang="x-none" sz="1100" dirty="0">
                <a:solidFill>
                  <a:prstClr val="black"/>
                </a:solidFill>
                <a:sym typeface="Calibri"/>
              </a:rPr>
              <a:t>s.</a:t>
            </a:r>
            <a:endParaRPr lang="x-none" sz="1100" dirty="0">
              <a:solidFill>
                <a:prstClr val="black"/>
              </a:solidFill>
              <a:ea typeface="Calibri"/>
              <a:cs typeface="Calibri"/>
              <a:sym typeface="Calibri"/>
            </a:endParaRPr>
          </a:p>
          <a:p>
            <a:endParaRPr lang="es-ES" sz="1100" dirty="0" smtClean="0">
              <a:solidFill>
                <a:schemeClr val="dk1"/>
              </a:solidFill>
              <a:ea typeface="Calibri"/>
              <a:cs typeface="Calibri"/>
              <a:sym typeface="Calibri"/>
            </a:endParaRPr>
          </a:p>
          <a:p>
            <a:pPr>
              <a:buSzPct val="25000"/>
            </a:pPr>
            <a:r>
              <a:rPr lang="es-ES" sz="1100" b="1" dirty="0" smtClean="0">
                <a:solidFill>
                  <a:schemeClr val="dk1"/>
                </a:solidFill>
                <a:ea typeface="Calibri"/>
                <a:cs typeface="Calibri"/>
                <a:sym typeface="Calibri"/>
              </a:rPr>
              <a:t>Recursos necesarios:</a:t>
            </a:r>
          </a:p>
          <a:p>
            <a:endParaRPr lang="es-ES" sz="1100" b="1" dirty="0" smtClean="0">
              <a:solidFill>
                <a:schemeClr val="dk1"/>
              </a:solidFill>
              <a:ea typeface="Calibri"/>
              <a:cs typeface="Calibri"/>
              <a:sym typeface="Calibri"/>
            </a:endParaRPr>
          </a:p>
          <a:p>
            <a:pPr marL="191030" indent="-191030">
              <a:buClr>
                <a:schemeClr val="dk1"/>
              </a:buClr>
              <a:buSzPct val="100000"/>
              <a:buFont typeface="Arial"/>
              <a:buAutoNum type="arabicPeriod"/>
            </a:pPr>
            <a:r>
              <a:rPr lang="es-ES" sz="1100" dirty="0" smtClean="0">
                <a:solidFill>
                  <a:schemeClr val="dk1"/>
                </a:solidFill>
                <a:ea typeface="Calibri"/>
                <a:cs typeface="Calibri"/>
                <a:sym typeface="Calibri"/>
              </a:rPr>
              <a:t>Modelo del  diagrama </a:t>
            </a:r>
            <a:r>
              <a:rPr lang="es-ES" sz="1100" dirty="0" err="1" smtClean="0">
                <a:solidFill>
                  <a:schemeClr val="dk1"/>
                </a:solidFill>
                <a:ea typeface="Calibri"/>
                <a:cs typeface="Calibri"/>
                <a:sym typeface="Calibri"/>
              </a:rPr>
              <a:t>Venn</a:t>
            </a:r>
            <a:r>
              <a:rPr lang="es-ES" sz="1100" dirty="0" smtClean="0">
                <a:solidFill>
                  <a:schemeClr val="dk1"/>
                </a:solidFill>
                <a:ea typeface="Calibri"/>
                <a:cs typeface="Calibri"/>
                <a:sym typeface="Calibri"/>
              </a:rPr>
              <a:t> (materiales complementarios) para compartir con todo el grupo</a:t>
            </a:r>
          </a:p>
          <a:p>
            <a:pPr marL="191030" indent="-191030">
              <a:buClr>
                <a:schemeClr val="dk1"/>
              </a:buClr>
              <a:buSzPct val="100000"/>
              <a:buFont typeface="Arial"/>
              <a:buAutoNum type="arabicPeriod"/>
            </a:pPr>
            <a:r>
              <a:rPr lang="es-ES" sz="1100" dirty="0" smtClean="0">
                <a:solidFill>
                  <a:schemeClr val="dk1"/>
                </a:solidFill>
                <a:ea typeface="Calibri"/>
                <a:cs typeface="Calibri"/>
                <a:sym typeface="Calibri"/>
              </a:rPr>
              <a:t>Párrafos para los grupos de estudiantes (materiales complementarios)</a:t>
            </a:r>
          </a:p>
          <a:p>
            <a:pPr marL="191030" indent="-191030">
              <a:buClr>
                <a:schemeClr val="dk1"/>
              </a:buClr>
              <a:buSzPct val="100000"/>
              <a:buFont typeface="Calibri"/>
              <a:buAutoNum type="arabicPeriod"/>
            </a:pPr>
            <a:r>
              <a:rPr lang="es-ES" sz="1100" dirty="0" smtClean="0">
                <a:solidFill>
                  <a:schemeClr val="dk1"/>
                </a:solidFill>
                <a:ea typeface="Calibri"/>
                <a:cs typeface="Calibri"/>
                <a:sym typeface="Calibri"/>
              </a:rPr>
              <a:t>Lista de vocabulario para cada estudiante (materiales complementarios)</a:t>
            </a:r>
          </a:p>
          <a:p>
            <a:pPr marL="191030" indent="-191030">
              <a:buClr>
                <a:schemeClr val="dk1"/>
              </a:buClr>
              <a:buSzPct val="100000"/>
              <a:buFont typeface="Arial"/>
              <a:buAutoNum type="arabicPeriod"/>
            </a:pPr>
            <a:r>
              <a:rPr lang="es-ES" sz="1100" dirty="0" smtClean="0">
                <a:solidFill>
                  <a:schemeClr val="dk1"/>
                </a:solidFill>
                <a:ea typeface="Calibri"/>
                <a:cs typeface="Calibri"/>
                <a:sym typeface="Calibri"/>
              </a:rPr>
              <a:t>Una hoja de papel en blanco para cada grupo</a:t>
            </a:r>
          </a:p>
          <a:p>
            <a:endParaRPr lang="es-ES" sz="1100" dirty="0" smtClean="0">
              <a:solidFill>
                <a:schemeClr val="dk1"/>
              </a:solidFill>
              <a:ea typeface="Calibri"/>
              <a:cs typeface="Calibri"/>
              <a:sym typeface="Calibri"/>
            </a:endParaRPr>
          </a:p>
          <a:p>
            <a:pPr>
              <a:buSzPct val="25000"/>
            </a:pPr>
            <a:r>
              <a:rPr lang="es-ES" sz="1100" b="1" dirty="0" smtClean="0">
                <a:solidFill>
                  <a:schemeClr val="dk1"/>
                </a:solidFill>
                <a:ea typeface="Calibri"/>
                <a:cs typeface="Calibri"/>
                <a:sym typeface="Calibri"/>
              </a:rPr>
              <a:t>Metas de aprendizaje</a:t>
            </a:r>
            <a:r>
              <a:rPr lang="es-ES" sz="1100" dirty="0" smtClean="0">
                <a:solidFill>
                  <a:schemeClr val="dk1"/>
                </a:solidFill>
                <a:ea typeface="Calibri"/>
                <a:cs typeface="Calibri"/>
                <a:sym typeface="Calibri"/>
              </a:rPr>
              <a:t>:</a:t>
            </a:r>
          </a:p>
          <a:p>
            <a:endParaRPr lang="es-ES" sz="1100" dirty="0" smtClean="0">
              <a:solidFill>
                <a:schemeClr val="dk1"/>
              </a:solidFill>
              <a:ea typeface="Calibri"/>
              <a:cs typeface="Calibri"/>
              <a:sym typeface="Calibri"/>
            </a:endParaRPr>
          </a:p>
          <a:p>
            <a:pPr marL="191030" indent="-191030">
              <a:buClr>
                <a:schemeClr val="dk1"/>
              </a:buClr>
              <a:buSzPct val="100000"/>
              <a:buFont typeface="Arial"/>
              <a:buAutoNum type="arabicPeriod"/>
            </a:pPr>
            <a:r>
              <a:rPr lang="es-ES" sz="1100" dirty="0" smtClean="0">
                <a:solidFill>
                  <a:schemeClr val="dk1"/>
                </a:solidFill>
                <a:ea typeface="Calibri"/>
                <a:cs typeface="Calibri"/>
                <a:sym typeface="Calibri"/>
              </a:rPr>
              <a:t>Los estudiantes comprenderán el contexto de los detalles mas importantes relacionados con el  tema:  igualdad de  derechos y el sufragio de las mujeres a través del Acta de los de Derechos Civiles y la 19</a:t>
            </a:r>
            <a:r>
              <a:rPr lang="es-ES" sz="1100" baseline="30000" dirty="0" smtClean="0">
                <a:solidFill>
                  <a:schemeClr val="dk1"/>
                </a:solidFill>
                <a:ea typeface="Calibri"/>
                <a:cs typeface="Calibri"/>
                <a:sym typeface="Calibri"/>
              </a:rPr>
              <a:t>na</a:t>
            </a:r>
            <a:r>
              <a:rPr lang="es-ES" sz="1100" dirty="0" smtClean="0">
                <a:solidFill>
                  <a:schemeClr val="dk1"/>
                </a:solidFill>
                <a:ea typeface="Calibri"/>
                <a:cs typeface="Calibri"/>
                <a:sym typeface="Calibri"/>
              </a:rPr>
              <a:t> Enmienda de la Constitución. </a:t>
            </a:r>
          </a:p>
          <a:p>
            <a:pPr marL="191030" indent="-7075"/>
            <a:endParaRPr lang="es-ES" sz="1100" dirty="0" smtClean="0">
              <a:solidFill>
                <a:schemeClr val="dk1"/>
              </a:solidFill>
              <a:ea typeface="Calibri"/>
              <a:cs typeface="Calibri"/>
              <a:sym typeface="Calibri"/>
            </a:endParaRPr>
          </a:p>
          <a:p>
            <a:pPr>
              <a:buSzPct val="25000"/>
            </a:pPr>
            <a:r>
              <a:rPr lang="es-ES" sz="1100" b="1" dirty="0">
                <a:solidFill>
                  <a:schemeClr val="dk1"/>
                </a:solidFill>
                <a:ea typeface="Calibri"/>
                <a:cs typeface="Calibri"/>
                <a:sym typeface="Calibri"/>
              </a:rPr>
              <a:t>Los estudiantes entenderán los términos clave:</a:t>
            </a:r>
          </a:p>
          <a:p>
            <a:pPr>
              <a:buSzPct val="25000"/>
            </a:pPr>
            <a:r>
              <a:rPr lang="es-ES" sz="1100" dirty="0">
                <a:solidFill>
                  <a:schemeClr val="dk1"/>
                </a:solidFill>
                <a:ea typeface="Calibri"/>
                <a:cs typeface="Calibri"/>
                <a:sym typeface="Calibri"/>
              </a:rPr>
              <a:t>Nota: Las definiciones que se proporcionan aquí son para la conveniencia de los facilitadores. Se espera que los estudiantes entiendan estos términos clave en el contexto de la tarea, no que se memoricen las definiciones.</a:t>
            </a:r>
          </a:p>
          <a:p>
            <a:endParaRPr lang="es-ES" sz="1100" b="1" dirty="0" smtClean="0">
              <a:solidFill>
                <a:schemeClr val="dk1"/>
              </a:solidFill>
              <a:ea typeface="Calibri"/>
              <a:cs typeface="Calibri"/>
              <a:sym typeface="Calibri"/>
            </a:endParaRPr>
          </a:p>
          <a:p>
            <a:pPr marL="191030" indent="-191030">
              <a:buClr>
                <a:schemeClr val="dk1"/>
              </a:buClr>
              <a:buSzPct val="100000"/>
              <a:buFont typeface="Arial"/>
              <a:buAutoNum type="arabicPeriod"/>
            </a:pPr>
            <a:r>
              <a:rPr lang="es-ES" sz="1100" dirty="0" smtClean="0">
                <a:solidFill>
                  <a:schemeClr val="dk1"/>
                </a:solidFill>
                <a:ea typeface="Calibri"/>
                <a:cs typeface="Calibri"/>
                <a:sym typeface="Calibri"/>
              </a:rPr>
              <a:t>Derechos Civiles-</a:t>
            </a:r>
            <a:r>
              <a:rPr lang="es-ES" sz="1100" dirty="0" smtClean="0">
                <a:solidFill>
                  <a:schemeClr val="dk1"/>
                </a:solidFill>
                <a:ea typeface="Verdana"/>
                <a:cs typeface="Verdana"/>
                <a:sym typeface="Verdana"/>
              </a:rPr>
              <a:t>los derechos que cada persona debe tener sin importar su sexo, raza o religión</a:t>
            </a:r>
          </a:p>
          <a:p>
            <a:pPr marL="191030" indent="-191030">
              <a:buClr>
                <a:schemeClr val="dk1"/>
              </a:buClr>
              <a:buSzPct val="100000"/>
              <a:buFont typeface="Arial"/>
              <a:buAutoNum type="arabicPeriod"/>
            </a:pPr>
            <a:r>
              <a:rPr lang="es-ES" sz="1100" dirty="0" smtClean="0">
                <a:solidFill>
                  <a:schemeClr val="dk1"/>
                </a:solidFill>
                <a:ea typeface="Calibri"/>
                <a:cs typeface="Calibri"/>
                <a:sym typeface="Calibri"/>
              </a:rPr>
              <a:t>Sufragio femenino-</a:t>
            </a:r>
            <a:r>
              <a:rPr lang="es-ES" sz="1100" dirty="0" smtClean="0">
                <a:solidFill>
                  <a:schemeClr val="dk1"/>
                </a:solidFill>
                <a:ea typeface="Verdana"/>
                <a:cs typeface="Verdana"/>
                <a:sym typeface="Verdana"/>
              </a:rPr>
              <a:t> el derecho de  una mujer a votar en una elección</a:t>
            </a:r>
          </a:p>
          <a:p>
            <a:pPr marL="191030" indent="-191030">
              <a:buClr>
                <a:schemeClr val="dk1"/>
              </a:buClr>
              <a:buSzPct val="100000"/>
              <a:buFont typeface="Calibri"/>
              <a:buAutoNum type="arabicPeriod"/>
            </a:pPr>
            <a:r>
              <a:rPr lang="es-ES" sz="1100" dirty="0" smtClean="0">
                <a:solidFill>
                  <a:schemeClr val="dk1"/>
                </a:solidFill>
                <a:ea typeface="Calibri"/>
                <a:cs typeface="Calibri"/>
                <a:sym typeface="Calibri"/>
              </a:rPr>
              <a:t>segregación-</a:t>
            </a:r>
            <a:r>
              <a:rPr lang="es-ES" sz="1100" dirty="0" smtClean="0">
                <a:solidFill>
                  <a:schemeClr val="dk1"/>
                </a:solidFill>
                <a:ea typeface="Verdana"/>
                <a:cs typeface="Verdana"/>
                <a:sym typeface="Verdana"/>
              </a:rPr>
              <a:t>la práctica o política de mantener a la gente de diferentes razas, religiones, etc., separados el uno del otro</a:t>
            </a:r>
          </a:p>
          <a:p>
            <a:pPr marL="191030" indent="-191030">
              <a:buClr>
                <a:schemeClr val="dk1"/>
              </a:buClr>
              <a:buSzPct val="100000"/>
              <a:buFont typeface="Calibri"/>
              <a:buAutoNum type="arabicPeriod"/>
            </a:pPr>
            <a:r>
              <a:rPr lang="es-ES" sz="1100" dirty="0" smtClean="0">
                <a:solidFill>
                  <a:schemeClr val="dk1"/>
                </a:solidFill>
                <a:ea typeface="Calibri"/>
                <a:cs typeface="Calibri"/>
                <a:sym typeface="Calibri"/>
              </a:rPr>
              <a:t>discriminación-</a:t>
            </a:r>
            <a:r>
              <a:rPr lang="es-ES" sz="1100" dirty="0" smtClean="0">
                <a:solidFill>
                  <a:schemeClr val="dk1"/>
                </a:solidFill>
                <a:ea typeface="Verdana"/>
                <a:cs typeface="Verdana"/>
                <a:sym typeface="Verdana"/>
              </a:rPr>
              <a:t>la práctica de tratar de manera injusta y diferente a una persona o grupo de personas, en comparación a otras personas o grupos de personas </a:t>
            </a:r>
          </a:p>
          <a:p>
            <a:pPr marL="191030" indent="-191030">
              <a:buClr>
                <a:schemeClr val="dk1"/>
              </a:buClr>
              <a:buSzPct val="100000"/>
              <a:buFont typeface="Calibri"/>
              <a:buAutoNum type="arabicPeriod"/>
            </a:pPr>
            <a:r>
              <a:rPr lang="es-ES" sz="1100" dirty="0" smtClean="0">
                <a:solidFill>
                  <a:schemeClr val="dk1"/>
                </a:solidFill>
                <a:ea typeface="Calibri"/>
                <a:cs typeface="Calibri"/>
                <a:sym typeface="Calibri"/>
              </a:rPr>
              <a:t>género-</a:t>
            </a:r>
            <a:r>
              <a:rPr lang="es-ES" sz="1100" dirty="0" smtClean="0">
                <a:solidFill>
                  <a:schemeClr val="dk1"/>
                </a:solidFill>
                <a:ea typeface="Verdana"/>
                <a:cs typeface="Verdana"/>
                <a:sym typeface="Verdana"/>
              </a:rPr>
              <a:t>ser del sexo masculino o femenino</a:t>
            </a:r>
          </a:p>
          <a:p>
            <a:pPr marL="191030" indent="-191030">
              <a:buClr>
                <a:schemeClr val="dk1"/>
              </a:buClr>
              <a:buSzPct val="100000"/>
              <a:buFont typeface="Calibri"/>
              <a:buAutoNum type="arabicPeriod"/>
            </a:pPr>
            <a:r>
              <a:rPr lang="es-ES" sz="1100" dirty="0" smtClean="0">
                <a:solidFill>
                  <a:schemeClr val="dk1"/>
                </a:solidFill>
                <a:ea typeface="Calibri"/>
                <a:cs typeface="Calibri"/>
                <a:sym typeface="Calibri"/>
              </a:rPr>
              <a:t>ratificar-</a:t>
            </a:r>
            <a:r>
              <a:rPr lang="es-ES" sz="1100" dirty="0" smtClean="0">
                <a:solidFill>
                  <a:schemeClr val="dk1"/>
                </a:solidFill>
                <a:ea typeface="Verdana"/>
                <a:cs typeface="Verdana"/>
                <a:sym typeface="Verdana"/>
              </a:rPr>
              <a:t>declarar algo oficial por medio de una firma o un voto</a:t>
            </a:r>
          </a:p>
          <a:p>
            <a:pPr marL="191030" indent="-106128">
              <a:buClr>
                <a:schemeClr val="dk1"/>
              </a:buClr>
            </a:pPr>
            <a:endParaRPr lang="es-ES" sz="1100" b="1" dirty="0" smtClean="0">
              <a:solidFill>
                <a:schemeClr val="dk1"/>
              </a:solidFill>
              <a:ea typeface="Calibri"/>
              <a:cs typeface="Calibri"/>
              <a:sym typeface="Calibri"/>
            </a:endParaRPr>
          </a:p>
          <a:p>
            <a:pPr>
              <a:buSzPct val="25000"/>
            </a:pPr>
            <a:r>
              <a:rPr lang="es-ES" sz="1100" dirty="0" smtClean="0">
                <a:solidFill>
                  <a:schemeClr val="dk1"/>
                </a:solidFill>
                <a:ea typeface="Calibri"/>
                <a:cs typeface="Calibri"/>
                <a:sym typeface="Calibri"/>
              </a:rPr>
              <a:t>[Propósito: La meta del facilitador es ayudar a los estudiantes a entender  como la Ley de Derechos  Civiles y  la 19</a:t>
            </a:r>
            <a:r>
              <a:rPr lang="es-ES" sz="1100" baseline="30000" dirty="0" smtClean="0">
                <a:solidFill>
                  <a:schemeClr val="dk1"/>
                </a:solidFill>
                <a:ea typeface="Calibri"/>
                <a:cs typeface="Calibri"/>
                <a:sym typeface="Calibri"/>
              </a:rPr>
              <a:t>na</a:t>
            </a:r>
            <a:r>
              <a:rPr lang="es-ES" sz="1100" dirty="0" smtClean="0">
                <a:solidFill>
                  <a:schemeClr val="dk1"/>
                </a:solidFill>
                <a:ea typeface="Calibri"/>
                <a:cs typeface="Calibri"/>
                <a:sym typeface="Calibri"/>
              </a:rPr>
              <a:t> </a:t>
            </a:r>
            <a:r>
              <a:rPr lang="es-ES" sz="1100" dirty="0">
                <a:solidFill>
                  <a:schemeClr val="dk1"/>
                </a:solidFill>
                <a:ea typeface="Calibri"/>
                <a:cs typeface="Calibri"/>
                <a:sym typeface="Calibri"/>
              </a:rPr>
              <a:t>E</a:t>
            </a:r>
            <a:r>
              <a:rPr lang="es-ES" sz="1100" dirty="0" smtClean="0">
                <a:solidFill>
                  <a:schemeClr val="dk1"/>
                </a:solidFill>
                <a:ea typeface="Calibri"/>
                <a:cs typeface="Calibri"/>
                <a:sym typeface="Calibri"/>
              </a:rPr>
              <a:t>nmienda de la Constitución otorgaron los mismos derechos a todas las personas</a:t>
            </a:r>
            <a:r>
              <a:rPr lang="es-ES" sz="1300" dirty="0" smtClean="0">
                <a:solidFill>
                  <a:schemeClr val="dk1"/>
                </a:solidFill>
                <a:latin typeface="Calibri"/>
                <a:ea typeface="Calibri"/>
                <a:cs typeface="Calibri"/>
                <a:sym typeface="Calibri"/>
              </a:rPr>
              <a:t>.</a:t>
            </a:r>
          </a:p>
          <a:p>
            <a:endParaRPr lang="es-ES" sz="1300" dirty="0" smtClean="0">
              <a:solidFill>
                <a:schemeClr val="dk1"/>
              </a:solidFill>
              <a:latin typeface="Calibri"/>
              <a:ea typeface="Calibri"/>
              <a:cs typeface="Calibri"/>
              <a:sym typeface="Calibri"/>
            </a:endParaRPr>
          </a:p>
          <a:p>
            <a:pPr>
              <a:buSzPct val="25000"/>
            </a:pPr>
            <a:r>
              <a:rPr lang="es-ES" sz="1000" dirty="0" smtClean="0">
                <a:solidFill>
                  <a:schemeClr val="dk1"/>
                </a:solidFill>
                <a:latin typeface="Calibri"/>
                <a:ea typeface="Calibri"/>
                <a:cs typeface="Calibri"/>
                <a:sym typeface="Calibri"/>
              </a:rPr>
              <a:t>*</a:t>
            </a:r>
            <a:r>
              <a:rPr lang="es-ES" sz="1000" dirty="0">
                <a:solidFill>
                  <a:schemeClr val="dk1"/>
                </a:solidFill>
                <a:ea typeface="Calibri"/>
                <a:cs typeface="Calibri"/>
                <a:sym typeface="Calibri"/>
              </a:rPr>
              <a:t>Los facilitadores pueden decidir si quieren mostrar materiales complementarios utilizando un proyector o una computadora / </a:t>
            </a:r>
            <a:r>
              <a:rPr lang="es-ES" sz="1000" dirty="0" err="1">
                <a:solidFill>
                  <a:schemeClr val="dk1"/>
                </a:solidFill>
                <a:ea typeface="Calibri"/>
                <a:cs typeface="Calibri"/>
                <a:sym typeface="Calibri"/>
              </a:rPr>
              <a:t>Smartboard</a:t>
            </a:r>
            <a:r>
              <a:rPr lang="es-ES" sz="1000" dirty="0">
                <a:solidFill>
                  <a:schemeClr val="dk1"/>
                </a:solidFill>
                <a:ea typeface="Calibri"/>
                <a:cs typeface="Calibri"/>
                <a:sym typeface="Calibri"/>
              </a:rPr>
              <a:t>, o si quieren hacer copias y entregarlas a los estudiantes.</a:t>
            </a:r>
          </a:p>
          <a:p>
            <a:pPr>
              <a:buSzPct val="25000"/>
            </a:pPr>
            <a:endParaRPr lang="es-ES" sz="1000" dirty="0">
              <a:solidFill>
                <a:schemeClr val="dk1"/>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CF669FE8-2A6A-4FDA-B6E7-4A7C87AD6E1D}" type="slidenum">
              <a:rPr lang="en-US" smtClean="0"/>
              <a:pPr/>
              <a:t>6</a:t>
            </a:fld>
            <a:endParaRPr lang="en-US" dirty="0"/>
          </a:p>
        </p:txBody>
      </p:sp>
    </p:spTree>
    <p:extLst>
      <p:ext uri="{BB962C8B-B14F-4D97-AF65-F5344CB8AC3E}">
        <p14:creationId xmlns:p14="http://schemas.microsoft.com/office/powerpoint/2010/main" val="916214239"/>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p:nvPr/>
        </p:nvSpPr>
        <p:spPr>
          <a:xfrm>
            <a:off x="303706" y="251460"/>
            <a:ext cx="7081519" cy="8435340"/>
          </a:xfrm>
          <a:prstGeom prst="rect">
            <a:avLst/>
          </a:prstGeom>
          <a:noFill/>
          <a:ln>
            <a:noFill/>
          </a:ln>
        </p:spPr>
        <p:txBody>
          <a:bodyPr lIns="101866" tIns="50919" rIns="101866" bIns="50919" anchor="t" anchorCtr="0">
            <a:noAutofit/>
          </a:bodyPr>
          <a:lstStyle/>
          <a:p>
            <a:pPr lvl="0">
              <a:buSzPct val="25000"/>
            </a:pPr>
            <a:r>
              <a:rPr lang="es-ES" sz="1100" b="1" dirty="0" smtClean="0">
                <a:solidFill>
                  <a:prstClr val="black"/>
                </a:solidFill>
                <a:ea typeface="Calibri"/>
                <a:cs typeface="Calibri"/>
                <a:sym typeface="Calibri"/>
              </a:rPr>
              <a:t>Igualdad de Derechos para Todos (Rosa </a:t>
            </a:r>
            <a:r>
              <a:rPr lang="es-ES" sz="1100" b="1" dirty="0" err="1" smtClean="0">
                <a:solidFill>
                  <a:prstClr val="black"/>
                </a:solidFill>
                <a:ea typeface="Calibri"/>
                <a:cs typeface="Calibri"/>
                <a:sym typeface="Calibri"/>
              </a:rPr>
              <a:t>Parks</a:t>
            </a:r>
            <a:r>
              <a:rPr lang="es-ES" sz="1100" b="1" dirty="0" smtClean="0">
                <a:solidFill>
                  <a:prstClr val="black"/>
                </a:solidFill>
                <a:ea typeface="Calibri"/>
                <a:cs typeface="Calibri"/>
                <a:sym typeface="Calibri"/>
              </a:rPr>
              <a:t>/Voto femenino)- Tarea de rendimiento: Actividad de la clase </a:t>
            </a:r>
            <a:r>
              <a:rPr lang="es-ES" sz="1100" i="1" dirty="0" smtClean="0">
                <a:solidFill>
                  <a:prstClr val="black"/>
                </a:solidFill>
                <a:ea typeface="Calibri"/>
                <a:cs typeface="Calibri"/>
                <a:sym typeface="Calibri"/>
              </a:rPr>
              <a:t>continuación…</a:t>
            </a:r>
          </a:p>
          <a:p>
            <a:pPr algn="ctr"/>
            <a:endParaRPr lang="es-ES" b="1" dirty="0" smtClean="0">
              <a:solidFill>
                <a:schemeClr val="dk1"/>
              </a:solidFill>
              <a:latin typeface="Calibri"/>
              <a:ea typeface="Calibri"/>
              <a:cs typeface="Calibri"/>
              <a:sym typeface="Calibri"/>
            </a:endParaRPr>
          </a:p>
          <a:p>
            <a:endParaRPr lang="es-ES" sz="1300" i="1" dirty="0" smtClean="0">
              <a:solidFill>
                <a:schemeClr val="dk1"/>
              </a:solidFill>
              <a:latin typeface="Calibri"/>
              <a:ea typeface="Calibri"/>
              <a:cs typeface="Calibri"/>
              <a:sym typeface="Calibri"/>
            </a:endParaRPr>
          </a:p>
          <a:p>
            <a:pPr>
              <a:buSzPct val="25000"/>
            </a:pPr>
            <a:r>
              <a:rPr lang="es-ES" sz="1100" b="1" dirty="0" smtClean="0">
                <a:solidFill>
                  <a:schemeClr val="dk1"/>
                </a:solidFill>
                <a:latin typeface="Calibri"/>
                <a:ea typeface="Calibri"/>
                <a:cs typeface="Calibri"/>
                <a:sym typeface="Calibri"/>
              </a:rPr>
              <a:t>El facilitador dice :</a:t>
            </a:r>
          </a:p>
          <a:p>
            <a:pPr>
              <a:buSzPct val="25000"/>
            </a:pPr>
            <a:r>
              <a:rPr lang="es-ES" sz="1100" i="1" dirty="0" smtClean="0">
                <a:solidFill>
                  <a:schemeClr val="dk1"/>
                </a:solidFill>
                <a:latin typeface="Calibri"/>
                <a:ea typeface="Calibri"/>
                <a:cs typeface="Calibri"/>
                <a:sym typeface="Calibri"/>
              </a:rPr>
              <a:t>Hoy aprenderemos acerca de dos legislaciones que afectaron significativamente los derechos de igualdad en los Estados Unidos.  Trabajaremos en equipos para buscar ideas clave de párrafos cortos y luego nos juntaremos para completar un diagrama </a:t>
            </a:r>
            <a:r>
              <a:rPr lang="es-ES" sz="1100" i="1" dirty="0" err="1" smtClean="0">
                <a:solidFill>
                  <a:schemeClr val="dk1"/>
                </a:solidFill>
                <a:latin typeface="Calibri"/>
                <a:ea typeface="Calibri"/>
                <a:cs typeface="Calibri"/>
                <a:sym typeface="Calibri"/>
              </a:rPr>
              <a:t>Venn</a:t>
            </a:r>
            <a:r>
              <a:rPr lang="es-ES" sz="1100" i="1" dirty="0" smtClean="0">
                <a:solidFill>
                  <a:schemeClr val="dk1"/>
                </a:solidFill>
                <a:latin typeface="Calibri"/>
                <a:ea typeface="Calibri"/>
                <a:cs typeface="Calibri"/>
                <a:sym typeface="Calibri"/>
              </a:rPr>
              <a:t> comparando/contrastando las dos. Si tenemos tiempo, terminaremos redactando una idea principal de todo el grupo.</a:t>
            </a:r>
          </a:p>
          <a:p>
            <a:endParaRPr lang="es-ES" sz="1100" i="1" dirty="0" smtClean="0">
              <a:solidFill>
                <a:schemeClr val="dk1"/>
              </a:solidFill>
              <a:latin typeface="Calibri"/>
              <a:ea typeface="Calibri"/>
              <a:cs typeface="Calibri"/>
              <a:sym typeface="Calibri"/>
            </a:endParaRPr>
          </a:p>
          <a:p>
            <a:pPr>
              <a:buSzPct val="25000"/>
            </a:pPr>
            <a:r>
              <a:rPr lang="es-ES" sz="1100" b="1" dirty="0" smtClean="0">
                <a:solidFill>
                  <a:schemeClr val="dk1"/>
                </a:solidFill>
                <a:latin typeface="Calibri"/>
                <a:ea typeface="Calibri"/>
                <a:cs typeface="Calibri"/>
                <a:sym typeface="Calibri"/>
              </a:rPr>
              <a:t>El facilitador dice :</a:t>
            </a:r>
          </a:p>
          <a:p>
            <a:pPr>
              <a:buSzPct val="25000"/>
            </a:pPr>
            <a:r>
              <a:rPr lang="es-ES" sz="1100" i="1" dirty="0" smtClean="0">
                <a:solidFill>
                  <a:schemeClr val="dk1"/>
                </a:solidFill>
                <a:latin typeface="Calibri"/>
                <a:ea typeface="Calibri"/>
                <a:cs typeface="Calibri"/>
                <a:sym typeface="Calibri"/>
              </a:rPr>
              <a:t>Antes de comenzar a leer, hay unas </a:t>
            </a:r>
            <a:r>
              <a:rPr lang="es-ES" sz="1100" i="1" dirty="0">
                <a:solidFill>
                  <a:schemeClr val="dk1"/>
                </a:solidFill>
                <a:ea typeface="Calibri"/>
                <a:cs typeface="Calibri"/>
                <a:sym typeface="Calibri"/>
              </a:rPr>
              <a:t>palabras </a:t>
            </a:r>
            <a:r>
              <a:rPr lang="es-ES" sz="1100" i="1" dirty="0" smtClean="0">
                <a:solidFill>
                  <a:schemeClr val="dk1"/>
                </a:solidFill>
                <a:ea typeface="Calibri"/>
                <a:cs typeface="Calibri"/>
                <a:sym typeface="Calibri"/>
              </a:rPr>
              <a:t>importantes de </a:t>
            </a:r>
            <a:r>
              <a:rPr lang="es-ES" sz="1100" i="1" dirty="0">
                <a:solidFill>
                  <a:schemeClr val="dk1"/>
                </a:solidFill>
                <a:ea typeface="Calibri"/>
                <a:cs typeface="Calibri"/>
                <a:sym typeface="Calibri"/>
              </a:rPr>
              <a:t>vocabulario que </a:t>
            </a:r>
            <a:r>
              <a:rPr lang="es-ES" sz="1100" i="1" dirty="0" smtClean="0">
                <a:solidFill>
                  <a:schemeClr val="dk1"/>
                </a:solidFill>
                <a:latin typeface="Calibri"/>
                <a:ea typeface="Calibri"/>
                <a:cs typeface="Calibri"/>
                <a:sym typeface="Calibri"/>
              </a:rPr>
              <a:t>necesitarán saber.</a:t>
            </a:r>
          </a:p>
          <a:p>
            <a:endParaRPr lang="es-ES" sz="1100" i="1" dirty="0" smtClean="0">
              <a:solidFill>
                <a:schemeClr val="dk1"/>
              </a:solidFill>
              <a:latin typeface="Calibri"/>
              <a:ea typeface="Calibri"/>
              <a:cs typeface="Calibri"/>
              <a:sym typeface="Calibri"/>
            </a:endParaRPr>
          </a:p>
          <a:p>
            <a:pPr>
              <a:buSzPct val="25000"/>
            </a:pPr>
            <a:r>
              <a:rPr lang="es-ES" sz="1100" dirty="0" smtClean="0">
                <a:solidFill>
                  <a:schemeClr val="dk1"/>
                </a:solidFill>
                <a:latin typeface="Calibri"/>
                <a:ea typeface="Calibri"/>
                <a:cs typeface="Calibri"/>
                <a:sym typeface="Calibri"/>
              </a:rPr>
              <a:t>[Entregue la lista de vocabulario y lea en voz alta cada palabra y su significado.  Ofrezca ejemplos adicionales si es necesario, pero sin abundar.]</a:t>
            </a:r>
          </a:p>
          <a:p>
            <a:endParaRPr lang="es-ES" sz="1100" i="1" dirty="0" smtClean="0">
              <a:solidFill>
                <a:schemeClr val="dk1"/>
              </a:solidFill>
              <a:latin typeface="Calibri"/>
              <a:ea typeface="Calibri"/>
              <a:cs typeface="Calibri"/>
              <a:sym typeface="Calibri"/>
            </a:endParaRPr>
          </a:p>
          <a:p>
            <a:pPr>
              <a:buSzPct val="25000"/>
            </a:pPr>
            <a:r>
              <a:rPr lang="es-ES" sz="1100" b="1" dirty="0" smtClean="0">
                <a:solidFill>
                  <a:schemeClr val="dk1"/>
                </a:solidFill>
                <a:latin typeface="Calibri"/>
                <a:ea typeface="Calibri"/>
                <a:cs typeface="Calibri"/>
                <a:sym typeface="Calibri"/>
              </a:rPr>
              <a:t>El facilitador dice :</a:t>
            </a:r>
          </a:p>
          <a:p>
            <a:pPr>
              <a:buSzPct val="25000"/>
            </a:pPr>
            <a:r>
              <a:rPr lang="es-ES" sz="1100" i="1" dirty="0" smtClean="0">
                <a:solidFill>
                  <a:schemeClr val="dk1"/>
                </a:solidFill>
                <a:latin typeface="Calibri"/>
                <a:ea typeface="Calibri"/>
                <a:cs typeface="Calibri"/>
                <a:sym typeface="Calibri"/>
              </a:rPr>
              <a:t>Ahora nos dividiremos en 6 grupos (Nota: Tal vez quiera formar los grupos de antemano).  Escoja a un lector, un anotador y un reportero.  El lector leerá el párrafo mientras los otros lo siguen con la lectura. El anotador estará escuchando la discusión del grupo y escribirá dos detalles clave.  El reportero compartirá los detalles claves con el grupo entero. </a:t>
            </a:r>
          </a:p>
          <a:p>
            <a:endParaRPr lang="es-ES" sz="1100" i="1" dirty="0" smtClean="0">
              <a:solidFill>
                <a:schemeClr val="dk1"/>
              </a:solidFill>
              <a:latin typeface="Calibri"/>
              <a:ea typeface="Calibri"/>
              <a:cs typeface="Calibri"/>
              <a:sym typeface="Calibri"/>
            </a:endParaRPr>
          </a:p>
          <a:p>
            <a:pPr>
              <a:buSzPct val="25000"/>
            </a:pPr>
            <a:r>
              <a:rPr lang="es-ES" sz="1100" dirty="0" smtClean="0">
                <a:solidFill>
                  <a:schemeClr val="dk1"/>
                </a:solidFill>
                <a:latin typeface="Calibri"/>
                <a:ea typeface="Calibri"/>
                <a:cs typeface="Calibri"/>
                <a:sym typeface="Calibri"/>
              </a:rPr>
              <a:t>[Camine alrededor y asegúrese que los grupos estén enfocados en la tarea.  Trate de que esta parte dure unos 15 minutos, a menos que usted haya decidido darles mas tiempo para  esta actividad ]</a:t>
            </a:r>
            <a:r>
              <a:rPr lang="es-ES" sz="1100" i="1" dirty="0" smtClean="0">
                <a:solidFill>
                  <a:schemeClr val="dk1"/>
                </a:solidFill>
                <a:latin typeface="Calibri"/>
                <a:ea typeface="Calibri"/>
                <a:cs typeface="Calibri"/>
                <a:sym typeface="Calibri"/>
              </a:rPr>
              <a:t>  </a:t>
            </a:r>
          </a:p>
          <a:p>
            <a:endParaRPr lang="es-ES" sz="1100" i="1" dirty="0" smtClean="0">
              <a:solidFill>
                <a:schemeClr val="dk1"/>
              </a:solidFill>
              <a:latin typeface="Calibri"/>
              <a:ea typeface="Calibri"/>
              <a:cs typeface="Calibri"/>
              <a:sym typeface="Calibri"/>
            </a:endParaRPr>
          </a:p>
          <a:p>
            <a:pPr>
              <a:buSzPct val="25000"/>
            </a:pPr>
            <a:r>
              <a:rPr lang="es-ES" sz="1100" b="1" dirty="0" smtClean="0">
                <a:solidFill>
                  <a:schemeClr val="dk1"/>
                </a:solidFill>
                <a:latin typeface="Calibri"/>
                <a:ea typeface="Calibri"/>
                <a:cs typeface="Calibri"/>
                <a:sym typeface="Calibri"/>
              </a:rPr>
              <a:t>Posibles respuestas de los estudiantes:</a:t>
            </a:r>
          </a:p>
          <a:p>
            <a:pPr marL="509412" indent="-339608">
              <a:buClr>
                <a:schemeClr val="dk1"/>
              </a:buClr>
              <a:buSzPct val="100000"/>
              <a:buFont typeface="Calibri"/>
              <a:buChar char="●"/>
            </a:pPr>
            <a:r>
              <a:rPr lang="es-ES" sz="1100" b="1" dirty="0" smtClean="0">
                <a:solidFill>
                  <a:schemeClr val="dk1"/>
                </a:solidFill>
                <a:latin typeface="Calibri"/>
                <a:ea typeface="Calibri"/>
                <a:cs typeface="Calibri"/>
                <a:sym typeface="Calibri"/>
              </a:rPr>
              <a:t>El Acta de los Derechos Civiles fue aprobada en 1964.</a:t>
            </a:r>
          </a:p>
          <a:p>
            <a:pPr marL="509412" indent="-339608">
              <a:buClr>
                <a:schemeClr val="dk1"/>
              </a:buClr>
              <a:buSzPct val="100000"/>
              <a:buFont typeface="Calibri"/>
              <a:buChar char="●"/>
            </a:pPr>
            <a:r>
              <a:rPr lang="es-ES" sz="1100" b="1" dirty="0" smtClean="0">
                <a:solidFill>
                  <a:schemeClr val="dk1"/>
                </a:solidFill>
                <a:latin typeface="Calibri"/>
                <a:ea typeface="Calibri"/>
                <a:cs typeface="Calibri"/>
                <a:sym typeface="Calibri"/>
              </a:rPr>
              <a:t>Terminó con la segregación.  </a:t>
            </a:r>
          </a:p>
          <a:p>
            <a:pPr marL="509412" indent="-339608">
              <a:buClr>
                <a:schemeClr val="dk1"/>
              </a:buClr>
              <a:buSzPct val="100000"/>
              <a:buFont typeface="Calibri"/>
              <a:buChar char="●"/>
            </a:pPr>
            <a:r>
              <a:rPr lang="es-ES" sz="1100" b="1" dirty="0" smtClean="0">
                <a:solidFill>
                  <a:schemeClr val="dk1"/>
                </a:solidFill>
                <a:latin typeface="Calibri"/>
                <a:ea typeface="Calibri"/>
                <a:cs typeface="Calibri"/>
                <a:sym typeface="Calibri"/>
              </a:rPr>
              <a:t>El presidente Johnson firmó la ley . </a:t>
            </a:r>
          </a:p>
          <a:p>
            <a:pPr marL="509412" indent="-339608">
              <a:buClr>
                <a:schemeClr val="dk1"/>
              </a:buClr>
              <a:buSzPct val="100000"/>
              <a:buFont typeface="Calibri"/>
              <a:buChar char="●"/>
            </a:pPr>
            <a:r>
              <a:rPr lang="es-ES" sz="1100" b="1" dirty="0" smtClean="0">
                <a:solidFill>
                  <a:schemeClr val="dk1"/>
                </a:solidFill>
                <a:latin typeface="Calibri"/>
                <a:ea typeface="Calibri"/>
                <a:cs typeface="Calibri"/>
                <a:sym typeface="Calibri"/>
              </a:rPr>
              <a:t>Se prohibió la segregación en todos los lugares públicos.</a:t>
            </a:r>
          </a:p>
          <a:p>
            <a:pPr marL="509412" indent="-339608">
              <a:buClr>
                <a:schemeClr val="dk1"/>
              </a:buClr>
              <a:buSzPct val="100000"/>
              <a:buFont typeface="Calibri"/>
              <a:buChar char="●"/>
            </a:pPr>
            <a:r>
              <a:rPr lang="es-ES" sz="1100" b="1" dirty="0" err="1" smtClean="0">
                <a:solidFill>
                  <a:schemeClr val="dk1"/>
                </a:solidFill>
                <a:latin typeface="Calibri"/>
                <a:ea typeface="Calibri"/>
                <a:cs typeface="Calibri"/>
                <a:sym typeface="Calibri"/>
              </a:rPr>
              <a:t>Prohibe</a:t>
            </a:r>
            <a:r>
              <a:rPr lang="es-ES" sz="1100" b="1" dirty="0" smtClean="0">
                <a:solidFill>
                  <a:schemeClr val="dk1"/>
                </a:solidFill>
                <a:latin typeface="Calibri"/>
                <a:ea typeface="Calibri"/>
                <a:cs typeface="Calibri"/>
                <a:sym typeface="Calibri"/>
              </a:rPr>
              <a:t> la  discriminación en el trabajo.</a:t>
            </a:r>
          </a:p>
          <a:p>
            <a:pPr marL="509412" indent="-339608">
              <a:buClr>
                <a:schemeClr val="dk1"/>
              </a:buClr>
              <a:buSzPct val="100000"/>
              <a:buFont typeface="Calibri"/>
              <a:buChar char="●"/>
            </a:pPr>
            <a:r>
              <a:rPr lang="es-ES" sz="1100" b="1" dirty="0" smtClean="0">
                <a:solidFill>
                  <a:schemeClr val="dk1"/>
                </a:solidFill>
                <a:latin typeface="Calibri"/>
                <a:ea typeface="Calibri"/>
                <a:cs typeface="Calibri"/>
                <a:sym typeface="Calibri"/>
              </a:rPr>
              <a:t>La 19</a:t>
            </a:r>
            <a:r>
              <a:rPr lang="es-ES" sz="1100" b="1" baseline="30000" dirty="0" smtClean="0">
                <a:solidFill>
                  <a:schemeClr val="dk1"/>
                </a:solidFill>
                <a:latin typeface="Calibri"/>
                <a:ea typeface="Calibri"/>
                <a:cs typeface="Calibri"/>
                <a:sym typeface="Calibri"/>
              </a:rPr>
              <a:t>na</a:t>
            </a:r>
            <a:r>
              <a:rPr lang="es-ES" sz="1100" b="1" dirty="0" smtClean="0">
                <a:solidFill>
                  <a:schemeClr val="dk1"/>
                </a:solidFill>
                <a:latin typeface="Calibri"/>
                <a:ea typeface="Calibri"/>
                <a:cs typeface="Calibri"/>
                <a:sym typeface="Calibri"/>
              </a:rPr>
              <a:t> enmienda fue aprobada en 1920.</a:t>
            </a:r>
          </a:p>
          <a:p>
            <a:pPr marL="509412" indent="-339608">
              <a:buClr>
                <a:schemeClr val="dk1"/>
              </a:buClr>
              <a:buSzPct val="100000"/>
              <a:buFont typeface="Calibri"/>
              <a:buChar char="●"/>
            </a:pPr>
            <a:r>
              <a:rPr lang="es-ES" sz="1100" b="1" dirty="0" smtClean="0">
                <a:solidFill>
                  <a:schemeClr val="dk1"/>
                </a:solidFill>
                <a:latin typeface="Calibri"/>
                <a:ea typeface="Calibri"/>
                <a:cs typeface="Calibri"/>
                <a:sym typeface="Calibri"/>
              </a:rPr>
              <a:t>Le otorgó el derecho al voto a las mujeres. </a:t>
            </a:r>
          </a:p>
          <a:p>
            <a:pPr marL="509412" indent="-339608">
              <a:buClr>
                <a:schemeClr val="dk1"/>
              </a:buClr>
              <a:buSzPct val="100000"/>
              <a:buFont typeface="Calibri"/>
              <a:buChar char="●"/>
            </a:pPr>
            <a:r>
              <a:rPr lang="es-ES" sz="1100" b="1" dirty="0" err="1" smtClean="0">
                <a:solidFill>
                  <a:schemeClr val="dk1"/>
                </a:solidFill>
                <a:latin typeface="Calibri"/>
                <a:ea typeface="Calibri"/>
                <a:cs typeface="Calibri"/>
                <a:sym typeface="Calibri"/>
              </a:rPr>
              <a:t>Susan</a:t>
            </a:r>
            <a:r>
              <a:rPr lang="es-ES" sz="1100" b="1" dirty="0" smtClean="0">
                <a:solidFill>
                  <a:schemeClr val="dk1"/>
                </a:solidFill>
                <a:latin typeface="Calibri"/>
                <a:ea typeface="Calibri"/>
                <a:cs typeface="Calibri"/>
                <a:sym typeface="Calibri"/>
              </a:rPr>
              <a:t> B. Anthony organizó grupos para obtener el derecho al voto para las mujeres.</a:t>
            </a:r>
          </a:p>
          <a:p>
            <a:pPr marL="509412" indent="-339608">
              <a:buClr>
                <a:schemeClr val="dk1"/>
              </a:buClr>
              <a:buSzPct val="100000"/>
              <a:buFont typeface="Calibri"/>
              <a:buChar char="●"/>
            </a:pPr>
            <a:r>
              <a:rPr lang="es-ES" sz="1100" b="1" dirty="0" smtClean="0">
                <a:solidFill>
                  <a:schemeClr val="dk1"/>
                </a:solidFill>
                <a:latin typeface="Calibri"/>
                <a:ea typeface="Calibri"/>
                <a:cs typeface="Calibri"/>
                <a:sym typeface="Calibri"/>
              </a:rPr>
              <a:t>Antes de que esta ley fuera aprobada las mujeres no podían votar o tener propiedades.</a:t>
            </a:r>
          </a:p>
          <a:p>
            <a:endParaRPr lang="es-ES" sz="1100" b="1" dirty="0" smtClean="0">
              <a:solidFill>
                <a:schemeClr val="dk1"/>
              </a:solidFill>
              <a:latin typeface="Calibri"/>
              <a:ea typeface="Calibri"/>
              <a:cs typeface="Calibri"/>
              <a:sym typeface="Calibri"/>
            </a:endParaRPr>
          </a:p>
          <a:p>
            <a:pPr>
              <a:buSzPct val="25000"/>
            </a:pPr>
            <a:r>
              <a:rPr lang="es-ES" sz="1100" b="1" dirty="0" smtClean="0">
                <a:solidFill>
                  <a:schemeClr val="dk1"/>
                </a:solidFill>
                <a:latin typeface="Calibri"/>
                <a:ea typeface="Calibri"/>
                <a:cs typeface="Calibri"/>
                <a:sym typeface="Calibri"/>
              </a:rPr>
              <a:t>El facilitador dice:</a:t>
            </a:r>
          </a:p>
          <a:p>
            <a:pPr>
              <a:buSzPct val="25000"/>
            </a:pPr>
            <a:r>
              <a:rPr lang="es-ES" sz="1100" i="1" dirty="0" smtClean="0">
                <a:solidFill>
                  <a:schemeClr val="dk1"/>
                </a:solidFill>
                <a:latin typeface="Calibri"/>
                <a:ea typeface="Calibri"/>
                <a:cs typeface="Calibri"/>
                <a:sym typeface="Calibri"/>
              </a:rPr>
              <a:t>Muy bien, reporteros tomen las notas de los anotadores y estén preparados para compartir.  </a:t>
            </a:r>
          </a:p>
          <a:p>
            <a:endParaRPr lang="es-ES" sz="1100" i="1" dirty="0" smtClean="0">
              <a:solidFill>
                <a:schemeClr val="dk1"/>
              </a:solidFill>
              <a:latin typeface="Calibri"/>
              <a:ea typeface="Calibri"/>
              <a:cs typeface="Calibri"/>
              <a:sym typeface="Calibri"/>
            </a:endParaRPr>
          </a:p>
          <a:p>
            <a:pPr>
              <a:buSzPct val="25000"/>
            </a:pPr>
            <a:r>
              <a:rPr lang="es-ES" sz="1100" dirty="0" smtClean="0">
                <a:solidFill>
                  <a:schemeClr val="dk1"/>
                </a:solidFill>
                <a:latin typeface="Calibri"/>
                <a:ea typeface="Calibri"/>
                <a:cs typeface="Calibri"/>
                <a:sym typeface="Calibri"/>
              </a:rPr>
              <a:t>[Obtenga las respuestas de cada grupo y colóquelas donde corresponde dentro del diagrama </a:t>
            </a:r>
            <a:r>
              <a:rPr lang="es-ES" sz="1100" dirty="0" err="1" smtClean="0">
                <a:solidFill>
                  <a:schemeClr val="dk1"/>
                </a:solidFill>
                <a:latin typeface="Calibri"/>
                <a:ea typeface="Calibri"/>
                <a:cs typeface="Calibri"/>
                <a:sym typeface="Calibri"/>
              </a:rPr>
              <a:t>Venn</a:t>
            </a:r>
            <a:r>
              <a:rPr lang="es-ES" sz="1100" dirty="0" smtClean="0">
                <a:solidFill>
                  <a:schemeClr val="dk1"/>
                </a:solidFill>
                <a:latin typeface="Calibri"/>
                <a:ea typeface="Calibri"/>
                <a:cs typeface="Calibri"/>
                <a:sym typeface="Calibri"/>
              </a:rPr>
              <a:t> .]</a:t>
            </a:r>
          </a:p>
          <a:p>
            <a:endParaRPr lang="es-ES" sz="1300" dirty="0" smtClean="0">
              <a:solidFill>
                <a:schemeClr val="dk1"/>
              </a:solidFill>
              <a:latin typeface="Calibri"/>
              <a:ea typeface="Calibri"/>
              <a:cs typeface="Calibri"/>
              <a:sym typeface="Calibri"/>
            </a:endParaRPr>
          </a:p>
          <a:p>
            <a:endParaRPr lang="es-ES" sz="1300" dirty="0">
              <a:solidFill>
                <a:schemeClr val="dk1"/>
              </a:solidFill>
              <a:latin typeface="Calibri"/>
              <a:ea typeface="Calibri"/>
              <a:cs typeface="Calibri"/>
              <a:sym typeface="Calibri"/>
            </a:endParaRPr>
          </a:p>
        </p:txBody>
      </p:sp>
      <p:sp>
        <p:nvSpPr>
          <p:cNvPr id="2" name="Slide Number Placeholder 1"/>
          <p:cNvSpPr>
            <a:spLocks noGrp="1"/>
          </p:cNvSpPr>
          <p:nvPr>
            <p:ph type="sldNum" sz="quarter" idx="12"/>
          </p:nvPr>
        </p:nvSpPr>
        <p:spPr/>
        <p:txBody>
          <a:bodyPr/>
          <a:lstStyle/>
          <a:p>
            <a:fld id="{CF669FE8-2A6A-4FDA-B6E7-4A7C87AD6E1D}" type="slidenum">
              <a:rPr lang="en-US" smtClean="0"/>
              <a:pPr/>
              <a:t>7</a:t>
            </a:fld>
            <a:endParaRPr lang="en-US" dirty="0"/>
          </a:p>
        </p:txBody>
      </p:sp>
    </p:spTree>
    <p:extLst>
      <p:ext uri="{BB962C8B-B14F-4D97-AF65-F5344CB8AC3E}">
        <p14:creationId xmlns:p14="http://schemas.microsoft.com/office/powerpoint/2010/main" val="2971180158"/>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51" name="Shape 251"/>
          <p:cNvSpPr txBox="1"/>
          <p:nvPr/>
        </p:nvSpPr>
        <p:spPr>
          <a:xfrm>
            <a:off x="1720316" y="360663"/>
            <a:ext cx="1940379" cy="160379"/>
          </a:xfrm>
          <a:prstGeom prst="rect">
            <a:avLst/>
          </a:prstGeom>
          <a:noFill/>
          <a:ln>
            <a:noFill/>
          </a:ln>
        </p:spPr>
        <p:txBody>
          <a:bodyPr lIns="101866" tIns="101866" rIns="101866" bIns="101866" anchor="t" anchorCtr="0">
            <a:noAutofit/>
          </a:bodyPr>
          <a:lstStyle/>
          <a:p>
            <a:endParaRPr/>
          </a:p>
        </p:txBody>
      </p:sp>
      <p:grpSp>
        <p:nvGrpSpPr>
          <p:cNvPr id="3" name="Group 2"/>
          <p:cNvGrpSpPr/>
          <p:nvPr/>
        </p:nvGrpSpPr>
        <p:grpSpPr>
          <a:xfrm>
            <a:off x="156570" y="521043"/>
            <a:ext cx="7459260" cy="9230099"/>
            <a:chOff x="156570" y="521043"/>
            <a:chExt cx="7459260" cy="9230099"/>
          </a:xfrm>
        </p:grpSpPr>
        <p:sp>
          <p:nvSpPr>
            <p:cNvPr id="248" name="Shape 248"/>
            <p:cNvSpPr txBox="1"/>
            <p:nvPr/>
          </p:nvSpPr>
          <p:spPr>
            <a:xfrm>
              <a:off x="156570" y="521043"/>
              <a:ext cx="7459260" cy="9230099"/>
            </a:xfrm>
            <a:prstGeom prst="rect">
              <a:avLst/>
            </a:prstGeom>
            <a:noFill/>
            <a:ln>
              <a:noFill/>
            </a:ln>
          </p:spPr>
          <p:txBody>
            <a:bodyPr lIns="101866" tIns="101866" rIns="101866" bIns="101866" anchor="t" anchorCtr="0">
              <a:noAutofit/>
            </a:bodyPr>
            <a:lstStyle/>
            <a:p>
              <a:r>
                <a:rPr lang="es-ES" sz="1300" b="1" dirty="0" smtClean="0">
                  <a:solidFill>
                    <a:schemeClr val="dk1"/>
                  </a:solidFill>
                  <a:latin typeface="Calibri"/>
                  <a:ea typeface="Calibri"/>
                  <a:cs typeface="Calibri"/>
                  <a:sym typeface="Calibri"/>
                </a:rPr>
                <a:t> Respuestas de los estudiantes:</a:t>
              </a: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300" b="1" dirty="0" smtClean="0">
                <a:solidFill>
                  <a:schemeClr val="dk1"/>
                </a:solidFill>
                <a:latin typeface="Calibri"/>
                <a:ea typeface="Calibri"/>
                <a:cs typeface="Calibri"/>
                <a:sym typeface="Calibri"/>
              </a:endParaRPr>
            </a:p>
            <a:p>
              <a:endParaRPr lang="es-ES" sz="1100" b="1" dirty="0" smtClean="0">
                <a:solidFill>
                  <a:schemeClr val="dk1"/>
                </a:solidFill>
                <a:latin typeface="Calibri"/>
                <a:ea typeface="Calibri"/>
                <a:cs typeface="Calibri"/>
                <a:sym typeface="Calibri"/>
              </a:endParaRPr>
            </a:p>
            <a:p>
              <a:endParaRPr lang="es-ES" sz="1100" b="1" dirty="0" smtClean="0">
                <a:solidFill>
                  <a:schemeClr val="dk1"/>
                </a:solidFill>
                <a:latin typeface="Calibri"/>
                <a:ea typeface="Calibri"/>
                <a:cs typeface="Calibri"/>
                <a:sym typeface="Calibri"/>
              </a:endParaRPr>
            </a:p>
            <a:p>
              <a:endParaRPr lang="es-ES" sz="1100" b="1" dirty="0" smtClean="0">
                <a:solidFill>
                  <a:schemeClr val="dk1"/>
                </a:solidFill>
                <a:latin typeface="Calibri"/>
                <a:ea typeface="Calibri"/>
                <a:cs typeface="Calibri"/>
                <a:sym typeface="Calibri"/>
              </a:endParaRPr>
            </a:p>
            <a:p>
              <a:endParaRPr lang="es-ES" sz="1100" b="1" dirty="0" smtClean="0">
                <a:solidFill>
                  <a:schemeClr val="dk1"/>
                </a:solidFill>
                <a:latin typeface="Calibri"/>
                <a:ea typeface="Calibri"/>
                <a:cs typeface="Calibri"/>
                <a:sym typeface="Calibri"/>
              </a:endParaRPr>
            </a:p>
            <a:p>
              <a:endParaRPr lang="es-ES" sz="1100" b="1" dirty="0" smtClean="0">
                <a:solidFill>
                  <a:schemeClr val="dk1"/>
                </a:solidFill>
                <a:latin typeface="Calibri"/>
                <a:ea typeface="Calibri"/>
                <a:cs typeface="Calibri"/>
                <a:sym typeface="Calibri"/>
              </a:endParaRPr>
            </a:p>
            <a:p>
              <a:r>
                <a:rPr lang="es-ES" sz="1100" b="1" dirty="0" smtClean="0">
                  <a:solidFill>
                    <a:schemeClr val="dk1"/>
                  </a:solidFill>
                  <a:latin typeface="Calibri"/>
                  <a:ea typeface="Calibri"/>
                  <a:cs typeface="Calibri"/>
                  <a:sym typeface="Calibri"/>
                </a:rPr>
                <a:t>El facilitador dice (si hay tiempo):</a:t>
              </a:r>
            </a:p>
            <a:p>
              <a:r>
                <a:rPr lang="es-ES" sz="1100" i="1" dirty="0" smtClean="0">
                  <a:solidFill>
                    <a:schemeClr val="dk1"/>
                  </a:solidFill>
                  <a:latin typeface="Calibri"/>
                  <a:ea typeface="Calibri"/>
                  <a:cs typeface="Calibri"/>
                  <a:sym typeface="Calibri"/>
                </a:rPr>
                <a:t>Basado en las respuestas que  ustedes compartieron parece que el Acta de Derechos Civiles y  la 19</a:t>
              </a:r>
              <a:r>
                <a:rPr lang="es-ES" sz="1100" i="1" baseline="30000" dirty="0" smtClean="0">
                  <a:solidFill>
                    <a:schemeClr val="dk1"/>
                  </a:solidFill>
                  <a:latin typeface="Calibri"/>
                  <a:ea typeface="Calibri"/>
                  <a:cs typeface="Calibri"/>
                  <a:sym typeface="Calibri"/>
                </a:rPr>
                <a:t>na</a:t>
              </a:r>
              <a:r>
                <a:rPr lang="es-ES" sz="1100" i="1" dirty="0" smtClean="0">
                  <a:solidFill>
                    <a:schemeClr val="dk1"/>
                  </a:solidFill>
                  <a:latin typeface="Calibri"/>
                  <a:ea typeface="Calibri"/>
                  <a:cs typeface="Calibri"/>
                  <a:sym typeface="Calibri"/>
                </a:rPr>
                <a:t> </a:t>
              </a:r>
              <a:r>
                <a:rPr lang="es-ES" sz="1100" i="1" dirty="0">
                  <a:solidFill>
                    <a:schemeClr val="dk1"/>
                  </a:solidFill>
                  <a:latin typeface="Calibri"/>
                  <a:ea typeface="Calibri"/>
                  <a:cs typeface="Calibri"/>
                  <a:sym typeface="Calibri"/>
                </a:rPr>
                <a:t>E</a:t>
              </a:r>
              <a:r>
                <a:rPr lang="es-ES" sz="1100" i="1" dirty="0" smtClean="0">
                  <a:solidFill>
                    <a:schemeClr val="dk1"/>
                  </a:solidFill>
                  <a:latin typeface="Calibri"/>
                  <a:ea typeface="Calibri"/>
                  <a:cs typeface="Calibri"/>
                  <a:sym typeface="Calibri"/>
                </a:rPr>
                <a:t>nmienda tienen un número de cosas en común.  Si nosotros fuéramos a escribir un ensayo sobre las cosas que tenían en común, ¿que podríamos usar como idea principal?  </a:t>
              </a:r>
            </a:p>
            <a:p>
              <a:endParaRPr lang="es-ES" sz="1100" i="1" dirty="0" smtClean="0">
                <a:solidFill>
                  <a:schemeClr val="dk1"/>
                </a:solidFill>
                <a:latin typeface="Calibri"/>
                <a:ea typeface="Calibri"/>
                <a:cs typeface="Calibri"/>
                <a:sym typeface="Calibri"/>
              </a:endParaRPr>
            </a:p>
            <a:p>
              <a:r>
                <a:rPr lang="es-ES" sz="1100" dirty="0" smtClean="0">
                  <a:solidFill>
                    <a:schemeClr val="dk1"/>
                  </a:solidFill>
                  <a:latin typeface="Calibri"/>
                  <a:ea typeface="Calibri"/>
                  <a:cs typeface="Calibri"/>
                  <a:sym typeface="Calibri"/>
                </a:rPr>
                <a:t>[Escriba el siguiente fragmento de oración en el  proyector, para que todos los estudiantes puedan verla:  </a:t>
              </a:r>
              <a:r>
                <a:rPr lang="es-ES" sz="1100" b="1" dirty="0" smtClean="0">
                  <a:solidFill>
                    <a:schemeClr val="dk1"/>
                  </a:solidFill>
                  <a:latin typeface="Calibri"/>
                  <a:ea typeface="Calibri"/>
                  <a:cs typeface="Calibri"/>
                  <a:sym typeface="Calibri"/>
                </a:rPr>
                <a:t>El Acta de los Derechos Civiles y la 19</a:t>
              </a:r>
              <a:r>
                <a:rPr lang="es-ES" sz="1100" b="1" baseline="30000" dirty="0">
                  <a:solidFill>
                    <a:schemeClr val="dk1"/>
                  </a:solidFill>
                  <a:latin typeface="Calibri"/>
                  <a:ea typeface="Calibri"/>
                  <a:cs typeface="Calibri"/>
                  <a:sym typeface="Calibri"/>
                </a:rPr>
                <a:t>n</a:t>
              </a:r>
              <a:r>
                <a:rPr lang="es-ES" sz="1100" b="1" baseline="30000" dirty="0" smtClean="0">
                  <a:solidFill>
                    <a:schemeClr val="dk1"/>
                  </a:solidFill>
                  <a:latin typeface="Calibri"/>
                  <a:ea typeface="Calibri"/>
                  <a:cs typeface="Calibri"/>
                  <a:sym typeface="Calibri"/>
                </a:rPr>
                <a:t>a</a:t>
              </a:r>
              <a:r>
                <a:rPr lang="es-ES" sz="1100" b="1" dirty="0" smtClean="0">
                  <a:solidFill>
                    <a:schemeClr val="dk1"/>
                  </a:solidFill>
                  <a:latin typeface="Calibri"/>
                  <a:ea typeface="Calibri"/>
                  <a:cs typeface="Calibri"/>
                  <a:sym typeface="Calibri"/>
                </a:rPr>
                <a:t> Enmienda son similares porque…</a:t>
              </a:r>
            </a:p>
            <a:p>
              <a:endParaRPr lang="es-ES" sz="1100" b="1" i="1" dirty="0" smtClean="0">
                <a:solidFill>
                  <a:schemeClr val="dk1"/>
                </a:solidFill>
                <a:latin typeface="Calibri"/>
                <a:ea typeface="Calibri"/>
                <a:cs typeface="Calibri"/>
                <a:sym typeface="Calibri"/>
              </a:endParaRPr>
            </a:p>
            <a:p>
              <a:r>
                <a:rPr lang="es-ES" sz="1100" b="1" dirty="0" smtClean="0">
                  <a:solidFill>
                    <a:schemeClr val="dk1"/>
                  </a:solidFill>
                  <a:latin typeface="Calibri"/>
                  <a:ea typeface="Calibri"/>
                  <a:cs typeface="Calibri"/>
                  <a:sym typeface="Calibri"/>
                </a:rPr>
                <a:t>El facilitador dice:</a:t>
              </a:r>
            </a:p>
            <a:p>
              <a:r>
                <a:rPr lang="es-ES" sz="1100" i="1" dirty="0" smtClean="0">
                  <a:solidFill>
                    <a:schemeClr val="dk1"/>
                  </a:solidFill>
                  <a:latin typeface="Calibri"/>
                  <a:ea typeface="Calibri"/>
                  <a:cs typeface="Calibri"/>
                  <a:sym typeface="Calibri"/>
                </a:rPr>
                <a:t>Ayúdenme a finalizar esta oración:  El Acta de los Derechos Civiles y la 19</a:t>
              </a:r>
              <a:r>
                <a:rPr lang="es-ES" sz="1100" i="1" baseline="30000" dirty="0" smtClean="0">
                  <a:solidFill>
                    <a:schemeClr val="dk1"/>
                  </a:solidFill>
                  <a:latin typeface="Calibri"/>
                  <a:ea typeface="Calibri"/>
                  <a:cs typeface="Calibri"/>
                  <a:sym typeface="Calibri"/>
                </a:rPr>
                <a:t>na</a:t>
              </a:r>
              <a:r>
                <a:rPr lang="es-ES" sz="1100" i="1" dirty="0" smtClean="0">
                  <a:solidFill>
                    <a:schemeClr val="dk1"/>
                  </a:solidFill>
                  <a:latin typeface="Calibri"/>
                  <a:ea typeface="Calibri"/>
                  <a:cs typeface="Calibri"/>
                  <a:sym typeface="Calibri"/>
                </a:rPr>
                <a:t> Enmienda son similares porque …</a:t>
              </a:r>
            </a:p>
            <a:p>
              <a:endParaRPr lang="es-ES" sz="1100" i="1" dirty="0" smtClean="0">
                <a:solidFill>
                  <a:schemeClr val="dk1"/>
                </a:solidFill>
                <a:latin typeface="Calibri"/>
                <a:ea typeface="Calibri"/>
                <a:cs typeface="Calibri"/>
                <a:sym typeface="Calibri"/>
              </a:endParaRPr>
            </a:p>
            <a:p>
              <a:r>
                <a:rPr lang="es-ES" sz="1100" dirty="0" smtClean="0">
                  <a:solidFill>
                    <a:schemeClr val="dk1"/>
                  </a:solidFill>
                  <a:latin typeface="Calibri"/>
                  <a:ea typeface="Calibri"/>
                  <a:cs typeface="Calibri"/>
                  <a:sym typeface="Calibri"/>
                </a:rPr>
                <a:t>[Solicite ideas de los estudiantes y úselas para finalizar la oración.]</a:t>
              </a:r>
            </a:p>
            <a:p>
              <a:endParaRPr lang="es-ES" sz="1100" b="1" i="1" dirty="0" smtClean="0">
                <a:solidFill>
                  <a:schemeClr val="dk1"/>
                </a:solidFill>
                <a:latin typeface="Calibri"/>
                <a:ea typeface="Calibri"/>
                <a:cs typeface="Calibri"/>
                <a:sym typeface="Calibri"/>
              </a:endParaRPr>
            </a:p>
            <a:p>
              <a:r>
                <a:rPr lang="es-ES" sz="1100" b="1" dirty="0" smtClean="0">
                  <a:solidFill>
                    <a:schemeClr val="dk1"/>
                  </a:solidFill>
                  <a:latin typeface="Calibri"/>
                  <a:ea typeface="Calibri"/>
                  <a:cs typeface="Calibri"/>
                  <a:sym typeface="Calibri"/>
                </a:rPr>
                <a:t>Respuestas de los estudiantes:</a:t>
              </a:r>
            </a:p>
            <a:p>
              <a:r>
                <a:rPr lang="es-ES" sz="1100" dirty="0" smtClean="0">
                  <a:solidFill>
                    <a:schemeClr val="dk1"/>
                  </a:solidFill>
                  <a:latin typeface="Calibri"/>
                  <a:ea typeface="Calibri"/>
                  <a:cs typeface="Calibri"/>
                  <a:sym typeface="Calibri"/>
                </a:rPr>
                <a:t>El Acta de los Derechos Civiles  y la 19</a:t>
              </a:r>
              <a:r>
                <a:rPr lang="es-ES" sz="1100" baseline="30000" dirty="0" smtClean="0">
                  <a:solidFill>
                    <a:schemeClr val="dk1"/>
                  </a:solidFill>
                  <a:latin typeface="Calibri"/>
                  <a:ea typeface="Calibri"/>
                  <a:cs typeface="Calibri"/>
                  <a:sym typeface="Calibri"/>
                </a:rPr>
                <a:t>na</a:t>
              </a:r>
              <a:r>
                <a:rPr lang="es-ES" sz="1100" dirty="0" smtClean="0">
                  <a:solidFill>
                    <a:schemeClr val="dk1"/>
                  </a:solidFill>
                  <a:latin typeface="Calibri"/>
                  <a:ea typeface="Calibri"/>
                  <a:cs typeface="Calibri"/>
                  <a:sym typeface="Calibri"/>
                </a:rPr>
                <a:t> Enmienda son similares porque los dos ayudaron a garantizar que todas las personas tengan los mismos derechos sin importar el color o  género.</a:t>
              </a:r>
            </a:p>
            <a:p>
              <a:endParaRPr lang="es-ES" sz="1100" b="1" i="1" dirty="0" smtClean="0">
                <a:solidFill>
                  <a:schemeClr val="dk1"/>
                </a:solidFill>
                <a:latin typeface="Calibri"/>
                <a:ea typeface="Calibri"/>
                <a:cs typeface="Calibri"/>
                <a:sym typeface="Calibri"/>
              </a:endParaRPr>
            </a:p>
            <a:p>
              <a:r>
                <a:rPr lang="es-ES" sz="1100" b="1" dirty="0" smtClean="0">
                  <a:solidFill>
                    <a:schemeClr val="dk1"/>
                  </a:solidFill>
                  <a:latin typeface="Calibri"/>
                  <a:ea typeface="Calibri"/>
                  <a:cs typeface="Calibri"/>
                  <a:sym typeface="Calibri"/>
                </a:rPr>
                <a:t>El facilitador dice:</a:t>
              </a:r>
            </a:p>
            <a:p>
              <a:r>
                <a:rPr lang="es-ES" sz="1100" dirty="0" smtClean="0">
                  <a:solidFill>
                    <a:schemeClr val="dk1"/>
                  </a:solidFill>
                  <a:latin typeface="Calibri"/>
                  <a:ea typeface="Calibri"/>
                  <a:cs typeface="Calibri"/>
                  <a:sym typeface="Calibri"/>
                </a:rPr>
                <a:t>En su tarea de rendimiento, ustedes van a aprender mas acerca de cómo Rosa </a:t>
              </a:r>
              <a:r>
                <a:rPr lang="es-ES" sz="1100" dirty="0" err="1" smtClean="0">
                  <a:solidFill>
                    <a:schemeClr val="dk1"/>
                  </a:solidFill>
                  <a:latin typeface="Calibri"/>
                  <a:ea typeface="Calibri"/>
                  <a:cs typeface="Calibri"/>
                  <a:sym typeface="Calibri"/>
                </a:rPr>
                <a:t>Parks</a:t>
              </a:r>
              <a:r>
                <a:rPr lang="es-ES" sz="1100" dirty="0" smtClean="0">
                  <a:solidFill>
                    <a:schemeClr val="dk1"/>
                  </a:solidFill>
                  <a:latin typeface="Calibri"/>
                  <a:ea typeface="Calibri"/>
                  <a:cs typeface="Calibri"/>
                  <a:sym typeface="Calibri"/>
                </a:rPr>
                <a:t> y el Movimiento para el sufragio femenino ayudó a  garantizar la igualdad de </a:t>
              </a:r>
              <a:r>
                <a:rPr lang="es-ES" sz="1100" dirty="0" smtClean="0">
                  <a:solidFill>
                    <a:schemeClr val="dk1"/>
                  </a:solidFill>
                  <a:ea typeface="Calibri"/>
                  <a:cs typeface="Calibri"/>
                  <a:sym typeface="Calibri"/>
                </a:rPr>
                <a:t>derechos </a:t>
              </a:r>
              <a:r>
                <a:rPr lang="es-ES" sz="1100" dirty="0" smtClean="0">
                  <a:solidFill>
                    <a:schemeClr val="dk1"/>
                  </a:solidFill>
                  <a:latin typeface="Calibri"/>
                  <a:ea typeface="Calibri"/>
                  <a:cs typeface="Calibri"/>
                  <a:sym typeface="Calibri"/>
                </a:rPr>
                <a:t>para todas las personas. </a:t>
              </a:r>
            </a:p>
            <a:p>
              <a:endParaRPr lang="es-ES" sz="1100" dirty="0" smtClean="0">
                <a:solidFill>
                  <a:schemeClr val="dk1"/>
                </a:solidFill>
                <a:latin typeface="Calibri"/>
                <a:ea typeface="Calibri"/>
                <a:cs typeface="Calibri"/>
                <a:sym typeface="Calibri"/>
              </a:endParaRPr>
            </a:p>
            <a:p>
              <a:r>
                <a:rPr lang="es-ES" sz="1100" dirty="0" smtClean="0">
                  <a:solidFill>
                    <a:schemeClr val="dk1"/>
                  </a:solidFill>
                  <a:latin typeface="Calibri"/>
                  <a:ea typeface="Calibri"/>
                  <a:cs typeface="Calibri"/>
                  <a:sym typeface="Calibri"/>
                </a:rPr>
                <a:t>El trabajo en grupo que hicieron hoy  debe ayudarlos a prepararse para la investigación y el escrito que van a hacer en la tarea de rendimiento.</a:t>
              </a:r>
            </a:p>
            <a:p>
              <a:endParaRPr lang="es-ES" sz="1100" b="1" dirty="0" smtClean="0">
                <a:solidFill>
                  <a:schemeClr val="dk1"/>
                </a:solidFill>
                <a:latin typeface="Calibri"/>
                <a:ea typeface="Calibri"/>
                <a:cs typeface="Calibri"/>
                <a:sym typeface="Calibri"/>
              </a:endParaRPr>
            </a:p>
            <a:p>
              <a:r>
                <a:rPr lang="es-ES" sz="1100" b="1" dirty="0" smtClean="0">
                  <a:solidFill>
                    <a:schemeClr val="dk1"/>
                  </a:solidFill>
                  <a:latin typeface="Calibri"/>
                  <a:ea typeface="Calibri"/>
                  <a:cs typeface="Calibri"/>
                  <a:sym typeface="Calibri"/>
                </a:rPr>
                <a:t>Nota: El facilitador debe de recoger todas las notas de los estudiantes durante esta  actividad.</a:t>
              </a:r>
            </a:p>
            <a:p>
              <a:endParaRPr lang="es-ES" sz="1300" dirty="0">
                <a:solidFill>
                  <a:schemeClr val="dk1"/>
                </a:solidFill>
                <a:latin typeface="Calibri"/>
                <a:ea typeface="Calibri"/>
                <a:cs typeface="Calibri"/>
                <a:sym typeface="Calibri"/>
              </a:endParaRPr>
            </a:p>
          </p:txBody>
        </p:sp>
        <p:sp>
          <p:nvSpPr>
            <p:cNvPr id="249" name="Shape 249"/>
            <p:cNvSpPr/>
            <p:nvPr/>
          </p:nvSpPr>
          <p:spPr>
            <a:xfrm>
              <a:off x="344080" y="1066801"/>
              <a:ext cx="4816780" cy="3810000"/>
            </a:xfrm>
            <a:prstGeom prst="ellipse">
              <a:avLst/>
            </a:prstGeom>
            <a:noFill/>
            <a:ln w="19050" cap="flat" cmpd="sng">
              <a:solidFill>
                <a:schemeClr val="dk2"/>
              </a:solidFill>
              <a:prstDash val="solid"/>
              <a:round/>
              <a:headEnd type="none" w="med" len="med"/>
              <a:tailEnd type="none" w="med" len="med"/>
            </a:ln>
          </p:spPr>
          <p:txBody>
            <a:bodyPr lIns="101866" tIns="101866" rIns="101866" bIns="101866" anchor="ctr" anchorCtr="0">
              <a:noAutofit/>
            </a:bodyPr>
            <a:lstStyle/>
            <a:p>
              <a:endParaRPr/>
            </a:p>
          </p:txBody>
        </p:sp>
        <p:sp>
          <p:nvSpPr>
            <p:cNvPr id="250" name="Shape 250"/>
            <p:cNvSpPr/>
            <p:nvPr/>
          </p:nvSpPr>
          <p:spPr>
            <a:xfrm>
              <a:off x="2394705" y="1066801"/>
              <a:ext cx="4899740" cy="3810000"/>
            </a:xfrm>
            <a:prstGeom prst="ellipse">
              <a:avLst/>
            </a:prstGeom>
            <a:noFill/>
            <a:ln w="19050" cap="flat" cmpd="sng">
              <a:solidFill>
                <a:schemeClr val="dk2"/>
              </a:solidFill>
              <a:prstDash val="solid"/>
              <a:round/>
              <a:headEnd type="none" w="med" len="med"/>
              <a:tailEnd type="none" w="med" len="med"/>
            </a:ln>
          </p:spPr>
          <p:txBody>
            <a:bodyPr lIns="101866" tIns="101866" rIns="101866" bIns="101866" anchor="ctr" anchorCtr="0">
              <a:noAutofit/>
            </a:bodyPr>
            <a:lstStyle/>
            <a:p>
              <a:endParaRPr/>
            </a:p>
          </p:txBody>
        </p:sp>
        <p:sp>
          <p:nvSpPr>
            <p:cNvPr id="252" name="Shape 252"/>
            <p:cNvSpPr txBox="1"/>
            <p:nvPr/>
          </p:nvSpPr>
          <p:spPr>
            <a:xfrm>
              <a:off x="1066800" y="1445125"/>
              <a:ext cx="1803020" cy="320759"/>
            </a:xfrm>
            <a:prstGeom prst="rect">
              <a:avLst/>
            </a:prstGeom>
            <a:noFill/>
            <a:ln>
              <a:noFill/>
            </a:ln>
          </p:spPr>
          <p:txBody>
            <a:bodyPr lIns="101866" tIns="101866" rIns="101866" bIns="101866" anchor="t" anchorCtr="0">
              <a:noAutofit/>
            </a:bodyPr>
            <a:lstStyle/>
            <a:p>
              <a:r>
                <a:rPr lang="en-US" sz="1800" dirty="0" err="1" smtClean="0"/>
                <a:t>Acta</a:t>
              </a:r>
              <a:r>
                <a:rPr lang="en-US" sz="1800" dirty="0" smtClean="0"/>
                <a:t> de </a:t>
              </a:r>
              <a:r>
                <a:rPr lang="en-US" sz="1800" dirty="0" err="1" smtClean="0"/>
                <a:t>los</a:t>
              </a:r>
              <a:r>
                <a:rPr lang="en-US" sz="1800" dirty="0" smtClean="0"/>
                <a:t>  Derechos </a:t>
              </a:r>
              <a:r>
                <a:rPr lang="en-US" sz="1800" dirty="0" err="1" smtClean="0"/>
                <a:t>Civiles</a:t>
              </a:r>
              <a:endParaRPr lang="en-US" sz="1800" dirty="0" smtClean="0"/>
            </a:p>
            <a:p>
              <a:endParaRPr lang="en-US" sz="1800" dirty="0"/>
            </a:p>
          </p:txBody>
        </p:sp>
        <p:sp>
          <p:nvSpPr>
            <p:cNvPr id="253" name="Shape 253"/>
            <p:cNvSpPr txBox="1"/>
            <p:nvPr/>
          </p:nvSpPr>
          <p:spPr>
            <a:xfrm>
              <a:off x="4724400" y="1459558"/>
              <a:ext cx="2009400" cy="320759"/>
            </a:xfrm>
            <a:prstGeom prst="rect">
              <a:avLst/>
            </a:prstGeom>
            <a:noFill/>
            <a:ln>
              <a:noFill/>
            </a:ln>
          </p:spPr>
          <p:txBody>
            <a:bodyPr lIns="101866" tIns="101866" rIns="101866" bIns="101866" anchor="t" anchorCtr="0">
              <a:noAutofit/>
            </a:bodyPr>
            <a:lstStyle/>
            <a:p>
              <a:r>
                <a:rPr lang="en-US" dirty="0" smtClean="0"/>
                <a:t>19</a:t>
              </a:r>
              <a:r>
                <a:rPr lang="en-US" baseline="30000" dirty="0" smtClean="0"/>
                <a:t>na</a:t>
              </a:r>
              <a:r>
                <a:rPr lang="en-US" dirty="0" smtClean="0"/>
                <a:t>  </a:t>
              </a:r>
              <a:r>
                <a:rPr lang="en-US" dirty="0" err="1" smtClean="0"/>
                <a:t>Enmienda</a:t>
              </a:r>
              <a:endParaRPr lang="en-US" dirty="0"/>
            </a:p>
          </p:txBody>
        </p:sp>
        <p:sp>
          <p:nvSpPr>
            <p:cNvPr id="254" name="Shape 254"/>
            <p:cNvSpPr txBox="1"/>
            <p:nvPr/>
          </p:nvSpPr>
          <p:spPr>
            <a:xfrm>
              <a:off x="2917712" y="1776583"/>
              <a:ext cx="1654288" cy="400619"/>
            </a:xfrm>
            <a:prstGeom prst="rect">
              <a:avLst/>
            </a:prstGeom>
            <a:noFill/>
            <a:ln>
              <a:noFill/>
            </a:ln>
          </p:spPr>
          <p:txBody>
            <a:bodyPr lIns="101866" tIns="101866" rIns="101866" bIns="101866" anchor="t" anchorCtr="0">
              <a:noAutofit/>
            </a:bodyPr>
            <a:lstStyle/>
            <a:p>
              <a:r>
                <a:rPr lang="en-US" dirty="0" smtClean="0"/>
                <a:t>Similitudes</a:t>
              </a:r>
              <a:endParaRPr lang="en-US" dirty="0"/>
            </a:p>
          </p:txBody>
        </p:sp>
        <p:sp>
          <p:nvSpPr>
            <p:cNvPr id="255" name="Shape 255"/>
            <p:cNvSpPr txBox="1"/>
            <p:nvPr/>
          </p:nvSpPr>
          <p:spPr>
            <a:xfrm>
              <a:off x="473643" y="2017016"/>
              <a:ext cx="1940379" cy="1710059"/>
            </a:xfrm>
            <a:prstGeom prst="rect">
              <a:avLst/>
            </a:prstGeom>
            <a:noFill/>
            <a:ln>
              <a:noFill/>
            </a:ln>
          </p:spPr>
          <p:txBody>
            <a:bodyPr lIns="101866" tIns="101866" rIns="101866" bIns="101866" anchor="t" anchorCtr="0">
              <a:noAutofit/>
            </a:bodyPr>
            <a:lstStyle/>
            <a:p>
              <a:pPr marL="509412" indent="-325458">
                <a:buClr>
                  <a:srgbClr val="000000"/>
                </a:buClr>
                <a:buSzPct val="100000"/>
                <a:buFont typeface="Arial"/>
                <a:buChar char="●"/>
              </a:pPr>
              <a:r>
                <a:rPr lang="es-ES" sz="1100" dirty="0" smtClean="0"/>
                <a:t>terminó la segregación</a:t>
              </a:r>
            </a:p>
            <a:p>
              <a:pPr marL="509412" indent="-325458">
                <a:buClr>
                  <a:srgbClr val="000000"/>
                </a:buClr>
                <a:buSzPct val="100000"/>
                <a:buFont typeface="Arial"/>
                <a:buChar char="●"/>
              </a:pPr>
              <a:r>
                <a:rPr lang="es-ES" sz="1100" dirty="0" smtClean="0"/>
                <a:t>ley aprobada por  </a:t>
              </a:r>
              <a:r>
                <a:rPr lang="es-ES" sz="1100" dirty="0" err="1" smtClean="0"/>
                <a:t>Lyndon</a:t>
              </a:r>
              <a:r>
                <a:rPr lang="es-ES" sz="1100" dirty="0" smtClean="0"/>
                <a:t> B. Johnson</a:t>
              </a:r>
            </a:p>
            <a:p>
              <a:pPr marL="509412" indent="-325458">
                <a:buClr>
                  <a:srgbClr val="000000"/>
                </a:buClr>
                <a:buSzPct val="100000"/>
                <a:buFont typeface="Arial"/>
                <a:buChar char="●"/>
              </a:pPr>
              <a:r>
                <a:rPr lang="es-ES" sz="1100" dirty="0" smtClean="0"/>
                <a:t>terminó la  discriminación por parte del patrono</a:t>
              </a:r>
            </a:p>
            <a:p>
              <a:pPr marL="509412" indent="-325458">
                <a:buClr>
                  <a:srgbClr val="000000"/>
                </a:buClr>
                <a:buSzPct val="100000"/>
                <a:buFont typeface="Arial"/>
                <a:buChar char="●"/>
              </a:pPr>
              <a:r>
                <a:rPr lang="es-ES" sz="1100" dirty="0" smtClean="0"/>
                <a:t>preparó el camino para 2 leyes mas</a:t>
              </a:r>
              <a:endParaRPr lang="es-ES" sz="1100" dirty="0"/>
            </a:p>
          </p:txBody>
        </p:sp>
        <p:sp>
          <p:nvSpPr>
            <p:cNvPr id="256" name="Shape 256"/>
            <p:cNvSpPr txBox="1"/>
            <p:nvPr/>
          </p:nvSpPr>
          <p:spPr>
            <a:xfrm>
              <a:off x="5141810" y="2043745"/>
              <a:ext cx="2009400" cy="2030489"/>
            </a:xfrm>
            <a:prstGeom prst="rect">
              <a:avLst/>
            </a:prstGeom>
            <a:noFill/>
            <a:ln>
              <a:noFill/>
            </a:ln>
          </p:spPr>
          <p:txBody>
            <a:bodyPr lIns="101866" tIns="101866" rIns="101866" bIns="101866" anchor="t" anchorCtr="0">
              <a:noAutofit/>
            </a:bodyPr>
            <a:lstStyle/>
            <a:p>
              <a:pPr marL="509412" indent="-325458">
                <a:buClr>
                  <a:srgbClr val="000000"/>
                </a:buClr>
                <a:buSzPct val="100000"/>
                <a:buFont typeface="Arial"/>
                <a:buChar char="●"/>
              </a:pPr>
              <a:r>
                <a:rPr lang="es-ES" sz="1100" dirty="0" smtClean="0"/>
                <a:t>Otorgó el derecho al voto a las mujeres</a:t>
              </a:r>
            </a:p>
            <a:p>
              <a:pPr marL="509412" indent="-325458">
                <a:buClr>
                  <a:srgbClr val="000000"/>
                </a:buClr>
                <a:buSzPct val="100000"/>
                <a:buFont typeface="Arial"/>
                <a:buChar char="●"/>
              </a:pPr>
              <a:r>
                <a:rPr lang="es-ES" sz="1100" dirty="0" smtClean="0"/>
                <a:t>formó organizaciones para obtener derechos para las  mujeres</a:t>
              </a:r>
            </a:p>
            <a:p>
              <a:pPr marL="509412" indent="-325458">
                <a:buClr>
                  <a:srgbClr val="000000"/>
                </a:buClr>
                <a:buSzPct val="100000"/>
                <a:buFont typeface="Arial"/>
                <a:buChar char="●"/>
              </a:pPr>
              <a:r>
                <a:rPr lang="es-ES" sz="1100" dirty="0" smtClean="0"/>
                <a:t>las mujeres casadas no podían tener propiedades</a:t>
              </a:r>
            </a:p>
            <a:p>
              <a:endParaRPr lang="es-ES" sz="1100" dirty="0"/>
            </a:p>
          </p:txBody>
        </p:sp>
        <p:sp>
          <p:nvSpPr>
            <p:cNvPr id="257" name="Shape 257"/>
            <p:cNvSpPr txBox="1"/>
            <p:nvPr/>
          </p:nvSpPr>
          <p:spPr>
            <a:xfrm>
              <a:off x="2917712" y="2177203"/>
              <a:ext cx="2009400" cy="1589610"/>
            </a:xfrm>
            <a:prstGeom prst="rect">
              <a:avLst/>
            </a:prstGeom>
            <a:noFill/>
            <a:ln>
              <a:noFill/>
            </a:ln>
          </p:spPr>
          <p:txBody>
            <a:bodyPr lIns="101866" tIns="101866" rIns="101866" bIns="101866" anchor="t" anchorCtr="0">
              <a:noAutofit/>
            </a:bodyPr>
            <a:lstStyle/>
            <a:p>
              <a:pPr marL="509412" indent="-325458">
                <a:buClr>
                  <a:srgbClr val="000000"/>
                </a:buClr>
                <a:buSzPct val="100000"/>
                <a:buFont typeface="Arial"/>
                <a:buChar char="●"/>
              </a:pPr>
              <a:r>
                <a:rPr lang="es-ES" sz="1100" dirty="0" smtClean="0"/>
                <a:t>Dieron igualdad de derechos para todos</a:t>
              </a:r>
            </a:p>
            <a:p>
              <a:pPr marL="509412" indent="-325458">
                <a:buClr>
                  <a:srgbClr val="000000"/>
                </a:buClr>
                <a:buSzPct val="100000"/>
                <a:buFont typeface="Arial"/>
                <a:buChar char="●"/>
              </a:pPr>
              <a:r>
                <a:rPr lang="es-ES" sz="1100" dirty="0" smtClean="0"/>
                <a:t>leyes hechas  para terminar con la segregación y la discriminación </a:t>
              </a:r>
            </a:p>
            <a:p>
              <a:endParaRPr lang="es-ES" sz="1100" dirty="0"/>
            </a:p>
          </p:txBody>
        </p:sp>
      </p:grpSp>
      <p:sp>
        <p:nvSpPr>
          <p:cNvPr id="2" name="Rectangle 1"/>
          <p:cNvSpPr/>
          <p:nvPr/>
        </p:nvSpPr>
        <p:spPr>
          <a:xfrm>
            <a:off x="140582" y="90155"/>
            <a:ext cx="7327018" cy="261610"/>
          </a:xfrm>
          <a:prstGeom prst="rect">
            <a:avLst/>
          </a:prstGeom>
        </p:spPr>
        <p:txBody>
          <a:bodyPr wrap="square">
            <a:spAutoFit/>
          </a:bodyPr>
          <a:lstStyle/>
          <a:p>
            <a:pPr lvl="0">
              <a:buSzPct val="25000"/>
            </a:pPr>
            <a:r>
              <a:rPr lang="es-ES" sz="1100" b="1" dirty="0">
                <a:solidFill>
                  <a:prstClr val="black"/>
                </a:solidFill>
                <a:ea typeface="Calibri"/>
                <a:cs typeface="Calibri"/>
                <a:sym typeface="Calibri"/>
              </a:rPr>
              <a:t>Igualdad de Derechos para Todos (Rosa </a:t>
            </a:r>
            <a:r>
              <a:rPr lang="es-ES" sz="1100" b="1" dirty="0" err="1">
                <a:solidFill>
                  <a:prstClr val="black"/>
                </a:solidFill>
                <a:ea typeface="Calibri"/>
                <a:cs typeface="Calibri"/>
                <a:sym typeface="Calibri"/>
              </a:rPr>
              <a:t>Parks</a:t>
            </a:r>
            <a:r>
              <a:rPr lang="es-ES" sz="1100" b="1" dirty="0">
                <a:solidFill>
                  <a:prstClr val="black"/>
                </a:solidFill>
                <a:ea typeface="Calibri"/>
                <a:cs typeface="Calibri"/>
                <a:sym typeface="Calibri"/>
              </a:rPr>
              <a:t>/Voto femenino)- Tarea de rendimiento: Actividad de la clase </a:t>
            </a:r>
            <a:r>
              <a:rPr lang="es-ES" sz="1100" i="1" dirty="0">
                <a:solidFill>
                  <a:prstClr val="black"/>
                </a:solidFill>
                <a:ea typeface="Calibri"/>
                <a:cs typeface="Calibri"/>
                <a:sym typeface="Calibri"/>
              </a:rPr>
              <a:t>continuación…</a:t>
            </a:r>
          </a:p>
        </p:txBody>
      </p:sp>
      <p:sp>
        <p:nvSpPr>
          <p:cNvPr id="4" name="Slide Number Placeholder 3"/>
          <p:cNvSpPr>
            <a:spLocks noGrp="1"/>
          </p:cNvSpPr>
          <p:nvPr>
            <p:ph type="sldNum" sz="quarter" idx="12"/>
          </p:nvPr>
        </p:nvSpPr>
        <p:spPr/>
        <p:txBody>
          <a:bodyPr/>
          <a:lstStyle/>
          <a:p>
            <a:fld id="{CF669FE8-2A6A-4FDA-B6E7-4A7C87AD6E1D}" type="slidenum">
              <a:rPr lang="en-US" smtClean="0"/>
              <a:pPr/>
              <a:t>8</a:t>
            </a:fld>
            <a:endParaRPr lang="en-US" dirty="0"/>
          </a:p>
        </p:txBody>
      </p:sp>
    </p:spTree>
    <p:extLst>
      <p:ext uri="{BB962C8B-B14F-4D97-AF65-F5344CB8AC3E}">
        <p14:creationId xmlns:p14="http://schemas.microsoft.com/office/powerpoint/2010/main" val="1411231854"/>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p:nvPr/>
        </p:nvSpPr>
        <p:spPr>
          <a:xfrm>
            <a:off x="172630" y="152400"/>
            <a:ext cx="7472860" cy="806849"/>
          </a:xfrm>
          <a:prstGeom prst="rect">
            <a:avLst/>
          </a:prstGeom>
          <a:noFill/>
          <a:ln>
            <a:noFill/>
          </a:ln>
        </p:spPr>
        <p:txBody>
          <a:bodyPr lIns="101866" tIns="50919" rIns="101866" bIns="50919" anchor="t" anchorCtr="0">
            <a:noAutofit/>
          </a:bodyPr>
          <a:lstStyle/>
          <a:p>
            <a:pPr algn="ctr">
              <a:buSzPct val="25000"/>
            </a:pPr>
            <a:r>
              <a:rPr lang="es-ES" dirty="0" smtClean="0">
                <a:solidFill>
                  <a:schemeClr val="dk1"/>
                </a:solidFill>
                <a:latin typeface="Calibri"/>
                <a:ea typeface="Calibri"/>
                <a:cs typeface="Calibri"/>
                <a:sym typeface="Calibri"/>
              </a:rPr>
              <a:t> Materiales complementarios</a:t>
            </a:r>
          </a:p>
          <a:p>
            <a:pPr algn="ctr">
              <a:buSzPct val="25000"/>
            </a:pPr>
            <a:r>
              <a:rPr lang="es-ES" dirty="0" smtClean="0">
                <a:solidFill>
                  <a:schemeClr val="dk1"/>
                </a:solidFill>
                <a:latin typeface="Calibri"/>
                <a:ea typeface="Calibri"/>
                <a:cs typeface="Calibri"/>
                <a:sym typeface="Calibri"/>
              </a:rPr>
              <a:t> Igualdad de Derechos para todos (Rosa </a:t>
            </a:r>
            <a:r>
              <a:rPr lang="es-ES" dirty="0" err="1" smtClean="0">
                <a:solidFill>
                  <a:schemeClr val="dk1"/>
                </a:solidFill>
                <a:latin typeface="Calibri"/>
                <a:ea typeface="Calibri"/>
                <a:cs typeface="Calibri"/>
                <a:sym typeface="Calibri"/>
              </a:rPr>
              <a:t>Parks</a:t>
            </a:r>
            <a:r>
              <a:rPr lang="es-ES" dirty="0" smtClean="0">
                <a:solidFill>
                  <a:schemeClr val="dk1"/>
                </a:solidFill>
                <a:latin typeface="Calibri"/>
                <a:ea typeface="Calibri"/>
                <a:cs typeface="Calibri"/>
                <a:sym typeface="Calibri"/>
              </a:rPr>
              <a:t>/Sufragio femenino PT)</a:t>
            </a:r>
          </a:p>
          <a:p>
            <a:pPr algn="ctr"/>
            <a:endParaRPr lang="es-ES" dirty="0" smtClean="0">
              <a:solidFill>
                <a:schemeClr val="dk1"/>
              </a:solidFill>
              <a:latin typeface="Calibri"/>
              <a:ea typeface="Calibri"/>
              <a:cs typeface="Calibri"/>
              <a:sym typeface="Calibri"/>
            </a:endParaRPr>
          </a:p>
          <a:p>
            <a:pPr algn="ctr">
              <a:buSzPct val="25000"/>
            </a:pPr>
            <a:r>
              <a:rPr lang="es-ES" sz="1200" dirty="0" smtClean="0">
                <a:solidFill>
                  <a:srgbClr val="101010"/>
                </a:solidFill>
              </a:rPr>
              <a:t>Adaptado de:  </a:t>
            </a:r>
            <a:r>
              <a:rPr lang="es-ES" sz="1200" u="sng" dirty="0" smtClean="0">
                <a:solidFill>
                  <a:schemeClr val="hlink"/>
                </a:solidFill>
                <a:hlinkClick r:id="rId3"/>
              </a:rPr>
              <a:t>http://www.readworks.org/passages/civil-rights-act</a:t>
            </a:r>
          </a:p>
          <a:p>
            <a:endParaRPr lang="es-ES" sz="1200" dirty="0" smtClean="0">
              <a:solidFill>
                <a:srgbClr val="101010"/>
              </a:solidFill>
            </a:endParaRPr>
          </a:p>
          <a:p>
            <a:pPr marL="509412" indent="-339608">
              <a:buClr>
                <a:srgbClr val="101010"/>
              </a:buClr>
              <a:buSzPct val="100000"/>
              <a:buFont typeface="+mj-lt"/>
              <a:buAutoNum type="arabicPeriod"/>
            </a:pPr>
            <a:r>
              <a:rPr lang="es-ES" sz="1200" dirty="0" smtClean="0">
                <a:solidFill>
                  <a:srgbClr val="101010"/>
                </a:solidFill>
              </a:rPr>
              <a:t>El Acta de los Derechos Civiles de 1964, acabó con la segregación en lugares públicos y prohibió la discriminación laboral debido a la raza, color, religión, sexo o nacionalidad de origen.  Es uno de los logros legislativos (ley) mas grande del movimiento de los derechos civiles. El presidente John F. Kennedy ya la había propuesto, pero los miembros sureños del Congreso se opusieron firmemente.  Fue finalmente firmada como ley por el presidente </a:t>
            </a:r>
            <a:r>
              <a:rPr lang="es-ES" sz="1200" dirty="0" err="1" smtClean="0">
                <a:solidFill>
                  <a:srgbClr val="101010"/>
                </a:solidFill>
              </a:rPr>
              <a:t>Lyndon</a:t>
            </a:r>
            <a:r>
              <a:rPr lang="es-ES" sz="1200" dirty="0" smtClean="0">
                <a:solidFill>
                  <a:srgbClr val="101010"/>
                </a:solidFill>
              </a:rPr>
              <a:t> B. Johnson. En los siguientes años, el Congreso expandió el acta y también aprobó legislaciones (leyes) adicionales para brindar igualdad a los afroamericanos, como el Acta de Derecho al Voto del 1965. </a:t>
            </a:r>
          </a:p>
          <a:p>
            <a:pPr marL="228600" indent="-228600">
              <a:buFont typeface="+mj-lt"/>
              <a:buAutoNum type="arabicPeriod"/>
            </a:pPr>
            <a:endParaRPr lang="es-ES" sz="1200" dirty="0" smtClean="0">
              <a:solidFill>
                <a:srgbClr val="101010"/>
              </a:solidFill>
            </a:endParaRPr>
          </a:p>
          <a:p>
            <a:pPr marL="509412" indent="-339608">
              <a:buClr>
                <a:srgbClr val="101010"/>
              </a:buClr>
              <a:buSzPct val="100000"/>
              <a:buFont typeface="+mj-lt"/>
              <a:buAutoNum type="arabicPeriod"/>
            </a:pPr>
            <a:r>
              <a:rPr lang="es-ES" sz="1200" dirty="0" smtClean="0">
                <a:solidFill>
                  <a:srgbClr val="101010"/>
                </a:solidFill>
              </a:rPr>
              <a:t>Bajo el Acta de los Derechos Civiles de 1964, fue prohibida la segregación por razón de raza,  religión o nacionalidad de origen en todos los lugares públicos incluyendo: juzgados, parques, restaurantes, teatros, estadios de deporte y hoteles.  A los afroamericanos y otras minorías no se les podía negar servicio debido al  color de su piel. El Acta también detuvo la discriminación por raza, religión, nacionalidad y sexo por parte de los patronos y los sindicatos de trabajadores.  Esto creó una comisión de igualdad de oportunidad laboral para que de esta forma los trabajadores pudieran demandar en caso de volver a ser discriminados .  El Acta detuvo el uso de dinero federal en cualquier programa discriminatorio, autorizó al </a:t>
            </a:r>
            <a:r>
              <a:rPr lang="es-ES" sz="1200" dirty="0">
                <a:solidFill>
                  <a:srgbClr val="101010"/>
                </a:solidFill>
              </a:rPr>
              <a:t>D</a:t>
            </a:r>
            <a:r>
              <a:rPr lang="es-ES" sz="1200" dirty="0" smtClean="0">
                <a:solidFill>
                  <a:srgbClr val="101010"/>
                </a:solidFill>
              </a:rPr>
              <a:t>epartamento de Educación para que ayudara con la desegregación en las escuelas, dio un más alto estatus a la Comisión de Derechos Civiles, y le prohibió a la gente no dejar votar a los electores elegibles para hacerlo. Para el líder de los derechos civiles,  Martin Luther King Jr., no fue nada mas que una “segunda emancipación (libertad).”</a:t>
            </a:r>
          </a:p>
          <a:p>
            <a:pPr marL="228600" indent="-228600">
              <a:buFont typeface="+mj-lt"/>
              <a:buAutoNum type="arabicPeriod"/>
            </a:pPr>
            <a:endParaRPr lang="es-ES" sz="1200" dirty="0" smtClean="0">
              <a:solidFill>
                <a:srgbClr val="101010"/>
              </a:solidFill>
            </a:endParaRPr>
          </a:p>
          <a:p>
            <a:pPr marL="509412" indent="-339608">
              <a:buClr>
                <a:srgbClr val="101010"/>
              </a:buClr>
              <a:buSzPct val="100000"/>
              <a:buFont typeface="+mj-lt"/>
              <a:buAutoNum type="arabicPeriod"/>
            </a:pPr>
            <a:r>
              <a:rPr lang="es-ES" sz="1200" dirty="0" smtClean="0">
                <a:solidFill>
                  <a:srgbClr val="101010"/>
                </a:solidFill>
              </a:rPr>
              <a:t>El Acta de los Derechos Civiles </a:t>
            </a:r>
            <a:r>
              <a:rPr lang="es-ES" sz="1200" dirty="0">
                <a:solidFill>
                  <a:srgbClr val="101010"/>
                </a:solidFill>
              </a:rPr>
              <a:t>fue ampliada mas </a:t>
            </a:r>
            <a:r>
              <a:rPr lang="es-ES" sz="1200" dirty="0" smtClean="0">
                <a:solidFill>
                  <a:srgbClr val="101010"/>
                </a:solidFill>
              </a:rPr>
              <a:t>tarde para incluir bajo su amparo a los estadounidenses incapacitados, las personas de edad avanzada y las mujeres en deportes universitarios . También despejó el camino para el seguimiento de dos leyes importantes: la Ley de Derecho al Voto de 1965 y la Ley de Vivienda Justa de 1968.  La Ley de Derecho al Voto prohibió exámenes de alfabetización para poder votar y otras prácticas discriminatorias para la votación.  La Ley de Vivienda Justa prohibió la discriminación en la venta, alquiler y financiación (obtener un préstamo) de propiedad. A pesar de que la lucha contra el racismo continuaría, la segregación legal terminó.</a:t>
            </a:r>
          </a:p>
          <a:p>
            <a:pPr marL="228600" indent="-228600">
              <a:buFont typeface="+mj-lt"/>
              <a:buAutoNum type="arabicPeriod"/>
            </a:pPr>
            <a:endParaRPr lang="es-ES" sz="1200" dirty="0" smtClean="0">
              <a:solidFill>
                <a:srgbClr val="101010"/>
              </a:solidFill>
            </a:endParaRPr>
          </a:p>
          <a:p>
            <a:pPr marL="228600" indent="-228600" algn="ctr">
              <a:buFont typeface="+mj-lt"/>
              <a:buAutoNum type="arabicPeriod"/>
            </a:pPr>
            <a:r>
              <a:rPr lang="es-ES" sz="1200" dirty="0" smtClean="0">
                <a:solidFill>
                  <a:srgbClr val="101010"/>
                </a:solidFill>
              </a:rPr>
              <a:t>Adaptado de: </a:t>
            </a:r>
            <a:r>
              <a:rPr lang="es-ES" sz="1200" u="sng" dirty="0" smtClean="0">
                <a:solidFill>
                  <a:schemeClr val="hlink"/>
                </a:solidFill>
                <a:hlinkClick r:id="rId4"/>
              </a:rPr>
              <a:t>http://www.history.com/topics/womens-history/19th-amendment</a:t>
            </a:r>
          </a:p>
          <a:p>
            <a:pPr marL="228600" indent="-228600">
              <a:buFont typeface="+mj-lt"/>
              <a:buAutoNum type="arabicPeriod"/>
            </a:pPr>
            <a:endParaRPr lang="es-ES" sz="1200" dirty="0" smtClean="0">
              <a:solidFill>
                <a:srgbClr val="101010"/>
              </a:solidFill>
            </a:endParaRPr>
          </a:p>
          <a:p>
            <a:pPr marL="509412" indent="-339608">
              <a:buClr>
                <a:srgbClr val="101010"/>
              </a:buClr>
              <a:buSzPct val="100000"/>
              <a:buFont typeface="+mj-lt"/>
              <a:buAutoNum type="arabicPeriod"/>
            </a:pPr>
            <a:r>
              <a:rPr lang="es-ES" sz="1200" dirty="0" smtClean="0">
                <a:solidFill>
                  <a:srgbClr val="101010"/>
                </a:solidFill>
              </a:rPr>
              <a:t>Ratificada (aprobada como ley)  el 18 de agosto de 1920, la 19</a:t>
            </a:r>
            <a:r>
              <a:rPr lang="es-ES" sz="1200" baseline="30000" dirty="0" smtClean="0">
                <a:solidFill>
                  <a:srgbClr val="101010"/>
                </a:solidFill>
              </a:rPr>
              <a:t>na</a:t>
            </a:r>
            <a:r>
              <a:rPr lang="es-ES" sz="1200" dirty="0" smtClean="0">
                <a:solidFill>
                  <a:srgbClr val="101010"/>
                </a:solidFill>
              </a:rPr>
              <a:t>  Enmienda a la Constitución de los Estados Unidos, le otorgó a las mujeres estadounidenses el derecho al voto —un derecho conocido como el sufragio femenino. En el momento en que se funda los Estado Unidos, las mujeres no tenían todos los mismos derechos que los hombres, incluyendo el derecho al voto. No fue hasta el 1848 que el movimiento por los derechos femeninos llego a nivel nacional con una convención en Seneca Falls, New York.  La convención fue organizada por los abolicionistas (gente que estaba trabajando para acabar con la esclavitud) Elizabeth </a:t>
            </a:r>
            <a:r>
              <a:rPr lang="es-ES" sz="1200" dirty="0" err="1" smtClean="0">
                <a:solidFill>
                  <a:srgbClr val="101010"/>
                </a:solidFill>
              </a:rPr>
              <a:t>Cady</a:t>
            </a:r>
            <a:r>
              <a:rPr lang="es-ES" sz="1200" dirty="0" smtClean="0">
                <a:solidFill>
                  <a:srgbClr val="101010"/>
                </a:solidFill>
              </a:rPr>
              <a:t> </a:t>
            </a:r>
            <a:r>
              <a:rPr lang="es-ES" sz="1200" dirty="0" err="1" smtClean="0">
                <a:solidFill>
                  <a:srgbClr val="101010"/>
                </a:solidFill>
              </a:rPr>
              <a:t>Stanton</a:t>
            </a:r>
            <a:r>
              <a:rPr lang="es-ES" sz="1200" dirty="0" smtClean="0">
                <a:solidFill>
                  <a:srgbClr val="101010"/>
                </a:solidFill>
              </a:rPr>
              <a:t> (1815-1902) y </a:t>
            </a:r>
            <a:r>
              <a:rPr lang="es-ES" sz="1200" dirty="0" err="1" smtClean="0">
                <a:solidFill>
                  <a:srgbClr val="101010"/>
                </a:solidFill>
              </a:rPr>
              <a:t>Lucretia</a:t>
            </a:r>
            <a:r>
              <a:rPr lang="es-ES" sz="1200" dirty="0" smtClean="0">
                <a:solidFill>
                  <a:srgbClr val="101010"/>
                </a:solidFill>
              </a:rPr>
              <a:t> </a:t>
            </a:r>
            <a:r>
              <a:rPr lang="es-ES" sz="1200" dirty="0" err="1" smtClean="0">
                <a:solidFill>
                  <a:srgbClr val="101010"/>
                </a:solidFill>
              </a:rPr>
              <a:t>Mott</a:t>
            </a:r>
            <a:r>
              <a:rPr lang="es-ES" sz="1200" dirty="0" smtClean="0">
                <a:solidFill>
                  <a:srgbClr val="101010"/>
                </a:solidFill>
              </a:rPr>
              <a:t> (1793-1880). </a:t>
            </a:r>
          </a:p>
          <a:p>
            <a:pPr marL="228600" indent="-228600">
              <a:buFont typeface="+mj-lt"/>
              <a:buAutoNum type="arabicPeriod"/>
            </a:pPr>
            <a:endParaRPr lang="es-ES" sz="1200" dirty="0" smtClean="0">
              <a:solidFill>
                <a:srgbClr val="101010"/>
              </a:solidFill>
            </a:endParaRPr>
          </a:p>
          <a:p>
            <a:pPr marL="509412" indent="-339608">
              <a:buClr>
                <a:srgbClr val="101010"/>
              </a:buClr>
              <a:buSzPct val="100000"/>
              <a:buFont typeface="+mj-lt"/>
              <a:buAutoNum type="arabicPeriod"/>
            </a:pPr>
            <a:r>
              <a:rPr lang="es-ES" sz="1200" dirty="0" smtClean="0">
                <a:solidFill>
                  <a:srgbClr val="101010"/>
                </a:solidFill>
              </a:rPr>
              <a:t>Después de la convención, la demanda por el derecho al voto pasó a ser la parte principal del movimiento de los derechos femeninos. </a:t>
            </a:r>
            <a:r>
              <a:rPr lang="es-ES" sz="1200" dirty="0" err="1" smtClean="0">
                <a:solidFill>
                  <a:srgbClr val="101010"/>
                </a:solidFill>
              </a:rPr>
              <a:t>Stanton</a:t>
            </a:r>
            <a:r>
              <a:rPr lang="es-ES" sz="1200" dirty="0" smtClean="0">
                <a:solidFill>
                  <a:srgbClr val="101010"/>
                </a:solidFill>
              </a:rPr>
              <a:t> y </a:t>
            </a:r>
            <a:r>
              <a:rPr lang="es-ES" sz="1200" dirty="0" err="1" smtClean="0">
                <a:solidFill>
                  <a:srgbClr val="101010"/>
                </a:solidFill>
              </a:rPr>
              <a:t>Mott</a:t>
            </a:r>
            <a:r>
              <a:rPr lang="es-ES" sz="1200" dirty="0" smtClean="0">
                <a:solidFill>
                  <a:srgbClr val="101010"/>
                </a:solidFill>
              </a:rPr>
              <a:t>, junto con  </a:t>
            </a:r>
            <a:r>
              <a:rPr lang="es-ES" sz="1200" dirty="0" err="1" smtClean="0">
                <a:solidFill>
                  <a:srgbClr val="101010"/>
                </a:solidFill>
              </a:rPr>
              <a:t>Susan</a:t>
            </a:r>
            <a:r>
              <a:rPr lang="es-ES" sz="1200" dirty="0" smtClean="0">
                <a:solidFill>
                  <a:srgbClr val="101010"/>
                </a:solidFill>
              </a:rPr>
              <a:t> B. Anthony (1820-1906) y otras  activistas, formaron organizaciones  para aumentar la concienciación pública y tratar de persuadir al gobierno de otorgar a las mujeres el derecho a votar. Después de una lucha de </a:t>
            </a:r>
            <a:r>
              <a:rPr lang="es-ES" sz="1200" dirty="0">
                <a:solidFill>
                  <a:srgbClr val="101010"/>
                </a:solidFill>
              </a:rPr>
              <a:t>70 años</a:t>
            </a:r>
            <a:r>
              <a:rPr lang="es-ES" sz="1200" dirty="0" smtClean="0">
                <a:solidFill>
                  <a:srgbClr val="101010"/>
                </a:solidFill>
              </a:rPr>
              <a:t>, estos grupos salieron victoriosos con la aprobación de la 19</a:t>
            </a:r>
            <a:r>
              <a:rPr lang="es-ES" sz="1200" baseline="30000" dirty="0" smtClean="0">
                <a:solidFill>
                  <a:srgbClr val="101010"/>
                </a:solidFill>
              </a:rPr>
              <a:t>na</a:t>
            </a:r>
            <a:r>
              <a:rPr lang="es-ES" sz="1200" dirty="0" smtClean="0">
                <a:solidFill>
                  <a:srgbClr val="101010"/>
                </a:solidFill>
              </a:rPr>
              <a:t> Enmienda en 1920.</a:t>
            </a:r>
          </a:p>
          <a:p>
            <a:endParaRPr lang="es-ES" sz="1300" dirty="0" smtClean="0">
              <a:solidFill>
                <a:srgbClr val="101010"/>
              </a:solidFill>
            </a:endParaRPr>
          </a:p>
          <a:p>
            <a:endParaRPr lang="es-ES" sz="1300" dirty="0" smtClean="0">
              <a:solidFill>
                <a:srgbClr val="101010"/>
              </a:solidFill>
            </a:endParaRPr>
          </a:p>
          <a:p>
            <a:endParaRPr lang="es-ES" sz="1300" dirty="0" smtClean="0">
              <a:solidFill>
                <a:srgbClr val="101010"/>
              </a:solidFill>
            </a:endParaRPr>
          </a:p>
          <a:p>
            <a:pPr algn="ctr">
              <a:buSzPct val="25000"/>
            </a:pPr>
            <a:r>
              <a:rPr lang="es-ES" dirty="0" smtClean="0">
                <a:solidFill>
                  <a:srgbClr val="101010"/>
                </a:solidFill>
              </a:rPr>
              <a:t> </a:t>
            </a:r>
            <a:endParaRPr lang="es-ES" dirty="0">
              <a:solidFill>
                <a:srgbClr val="101010"/>
              </a:solidFill>
            </a:endParaRPr>
          </a:p>
        </p:txBody>
      </p:sp>
      <p:sp>
        <p:nvSpPr>
          <p:cNvPr id="2" name="Slide Number Placeholder 1"/>
          <p:cNvSpPr>
            <a:spLocks noGrp="1"/>
          </p:cNvSpPr>
          <p:nvPr>
            <p:ph type="sldNum" sz="quarter" idx="12"/>
          </p:nvPr>
        </p:nvSpPr>
        <p:spPr/>
        <p:txBody>
          <a:bodyPr/>
          <a:lstStyle/>
          <a:p>
            <a:fld id="{CF669FE8-2A6A-4FDA-B6E7-4A7C87AD6E1D}" type="slidenum">
              <a:rPr lang="en-US" smtClean="0"/>
              <a:pPr/>
              <a:t>9</a:t>
            </a:fld>
            <a:endParaRPr lang="en-US" dirty="0"/>
          </a:p>
        </p:txBody>
      </p:sp>
    </p:spTree>
    <p:extLst>
      <p:ext uri="{BB962C8B-B14F-4D97-AF65-F5344CB8AC3E}">
        <p14:creationId xmlns:p14="http://schemas.microsoft.com/office/powerpoint/2010/main" val="1287410906"/>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12947</TotalTime>
  <Words>9527</Words>
  <Application>Microsoft Office PowerPoint</Application>
  <PresentationFormat>Custom</PresentationFormat>
  <Paragraphs>1039</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Diagrama Venn:  Igualdad de Derechos para todos  (Rosa Parks/Sufragio femenino 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349</cp:revision>
  <cp:lastPrinted>2015-12-03T17:25:29Z</cp:lastPrinted>
  <dcterms:created xsi:type="dcterms:W3CDTF">2014-11-20T22:29:18Z</dcterms:created>
  <dcterms:modified xsi:type="dcterms:W3CDTF">2015-12-12T17:13:28Z</dcterms:modified>
</cp:coreProperties>
</file>