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336" r:id="rId2"/>
    <p:sldId id="337" r:id="rId3"/>
    <p:sldId id="368" r:id="rId4"/>
    <p:sldId id="309" r:id="rId5"/>
    <p:sldId id="367" r:id="rId6"/>
    <p:sldId id="310" r:id="rId7"/>
    <p:sldId id="338" r:id="rId8"/>
    <p:sldId id="339" r:id="rId9"/>
    <p:sldId id="340" r:id="rId10"/>
    <p:sldId id="341" r:id="rId11"/>
    <p:sldId id="344" r:id="rId12"/>
    <p:sldId id="345" r:id="rId13"/>
    <p:sldId id="346" r:id="rId14"/>
    <p:sldId id="369" r:id="rId15"/>
    <p:sldId id="348" r:id="rId16"/>
    <p:sldId id="349" r:id="rId17"/>
    <p:sldId id="351" r:id="rId18"/>
    <p:sldId id="352" r:id="rId19"/>
    <p:sldId id="353" r:id="rId20"/>
    <p:sldId id="350" r:id="rId21"/>
    <p:sldId id="365" r:id="rId22"/>
    <p:sldId id="356" r:id="rId23"/>
    <p:sldId id="358" r:id="rId24"/>
    <p:sldId id="359" r:id="rId25"/>
    <p:sldId id="360" r:id="rId26"/>
    <p:sldId id="361" r:id="rId27"/>
    <p:sldId id="362" r:id="rId28"/>
    <p:sldId id="366" r:id="rId29"/>
    <p:sldId id="363" r:id="rId30"/>
    <p:sldId id="364" r:id="rId31"/>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3" autoAdjust="0"/>
    <p:restoredTop sz="94758" autoAdjust="0"/>
  </p:normalViewPr>
  <p:slideViewPr>
    <p:cSldViewPr>
      <p:cViewPr>
        <p:scale>
          <a:sx n="92" d="100"/>
          <a:sy n="92" d="100"/>
        </p:scale>
        <p:origin x="-666" y="804"/>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3423440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3444756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29</a:t>
            </a:fld>
            <a:endParaRPr lang="en-US" dirty="0"/>
          </a:p>
        </p:txBody>
      </p:sp>
    </p:spTree>
    <p:extLst>
      <p:ext uri="{BB962C8B-B14F-4D97-AF65-F5344CB8AC3E}">
        <p14:creationId xmlns:p14="http://schemas.microsoft.com/office/powerpoint/2010/main" val="567949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8/10/2015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8/10/2015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8/10/2015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8/10/2015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8/10/2015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8/10/2015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teacher.depaul.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Young_Thomas_Edison.jpg"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en.wikipedia.org/wiki/File:Thomas_Edison2.jp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942825" y="2651004"/>
            <a:ext cx="2305840" cy="2090244"/>
            <a:chOff x="4725760" y="381000"/>
            <a:chExt cx="2170203" cy="1995233"/>
          </a:xfrm>
        </p:grpSpPr>
        <p:sp>
          <p:nvSpPr>
            <p:cNvPr id="26" name="Parallelogram 25"/>
            <p:cNvSpPr/>
            <p:nvPr/>
          </p:nvSpPr>
          <p:spPr>
            <a:xfrm rot="1584430" flipH="1">
              <a:off x="4725760" y="464791"/>
              <a:ext cx="2170203" cy="1911442"/>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727495" y="381000"/>
              <a:ext cx="1082046" cy="925428"/>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t>
              </a: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p:txBody>
        </p:sp>
        <p:pic>
          <p:nvPicPr>
            <p:cNvPr id="29"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654527" cy="1785856"/>
            </a:xfrm>
            <a:prstGeom prst="rect">
              <a:avLst/>
            </a:prstGeom>
            <a:noFill/>
            <a:effectLst>
              <a:softEdge rad="317500"/>
            </a:effectLst>
          </p:spPr>
        </p:pic>
      </p:grpSp>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sp>
        <p:nvSpPr>
          <p:cNvPr id="22" name="Right Triangle 2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3" name="Group 2"/>
          <p:cNvGrpSpPr/>
          <p:nvPr/>
        </p:nvGrpSpPr>
        <p:grpSpPr>
          <a:xfrm>
            <a:off x="791478" y="1787981"/>
            <a:ext cx="5853491" cy="6415619"/>
            <a:chOff x="791478" y="1787981"/>
            <a:chExt cx="5853491" cy="6415619"/>
          </a:xfrm>
        </p:grpSpPr>
        <p:grpSp>
          <p:nvGrpSpPr>
            <p:cNvPr id="16" name="Group 15"/>
            <p:cNvGrpSpPr/>
            <p:nvPr/>
          </p:nvGrpSpPr>
          <p:grpSpPr>
            <a:xfrm>
              <a:off x="815669" y="1787981"/>
              <a:ext cx="5829300" cy="4455984"/>
              <a:chOff x="767688" y="339375"/>
              <a:chExt cx="5486400" cy="4253439"/>
            </a:xfrm>
          </p:grpSpPr>
          <p:sp>
            <p:nvSpPr>
              <p:cNvPr id="17" name="TextBox 16"/>
              <p:cNvSpPr txBox="1"/>
              <p:nvPr/>
            </p:nvSpPr>
            <p:spPr>
              <a:xfrm>
                <a:off x="767688" y="3001333"/>
                <a:ext cx="5486400" cy="1591481"/>
              </a:xfrm>
              <a:prstGeom prst="rect">
                <a:avLst/>
              </a:prstGeom>
              <a:noFill/>
              <a:ln>
                <a:noFill/>
              </a:ln>
            </p:spPr>
            <p:txBody>
              <a:bodyPr wrap="square" lIns="96661" tIns="48331" rIns="96661" bIns="48331" rtlCol="0">
                <a:spAutoFit/>
              </a:bodyPr>
              <a:lstStyle/>
              <a:p>
                <a:r>
                  <a:rPr lang="en-US" sz="3400" b="1" dirty="0" smtClean="0">
                    <a:effectLst>
                      <a:outerShdw blurRad="38100" dist="38100" dir="2700000" algn="tl">
                        <a:srgbClr val="000000">
                          <a:alpha val="43137"/>
                        </a:srgbClr>
                      </a:outerShdw>
                    </a:effectLst>
                  </a:rPr>
                  <a:t>Teacher Directions</a:t>
                </a:r>
              </a:p>
              <a:p>
                <a:r>
                  <a:rPr lang="en-US" sz="3400" b="1" dirty="0" smtClean="0">
                    <a:effectLst>
                      <a:outerShdw blurRad="38100" dist="38100" dir="2700000" algn="tl">
                        <a:srgbClr val="000000">
                          <a:alpha val="43137"/>
                        </a:srgbClr>
                      </a:outerShdw>
                    </a:effectLst>
                  </a:rPr>
                  <a:t>Quarter </a:t>
                </a:r>
                <a:r>
                  <a:rPr lang="en-US" sz="3400" b="1" dirty="0">
                    <a:effectLst>
                      <a:outerShdw blurRad="38100" dist="38100" dir="2700000" algn="tl">
                        <a:srgbClr val="000000">
                          <a:alpha val="43137"/>
                        </a:srgbClr>
                      </a:outerShdw>
                    </a:effectLst>
                  </a:rPr>
                  <a:t>1 Pre-Assessment</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914400" y="339375"/>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3" name="Rectangle 12"/>
            <p:cNvSpPr/>
            <p:nvPr/>
          </p:nvSpPr>
          <p:spPr>
            <a:xfrm>
              <a:off x="791478" y="6105733"/>
              <a:ext cx="3029288" cy="2097867"/>
            </a:xfrm>
            <a:prstGeom prst="rect">
              <a:avLst/>
            </a:prstGeom>
            <a:solidFill>
              <a:schemeClr val="bg1"/>
            </a:solidFill>
          </p:spPr>
          <p:txBody>
            <a:bodyPr wrap="square" lIns="96378" tIns="48189" rIns="96378" bIns="48189">
              <a:spAutoFit/>
            </a:bodyPr>
            <a:lstStyle/>
            <a:p>
              <a:r>
                <a:rPr lang="en-US" sz="1300" b="1" u="sng" dirty="0" smtClean="0"/>
                <a:t>Reading</a:t>
              </a:r>
            </a:p>
            <a:p>
              <a:r>
                <a:rPr lang="en-US" sz="1300" dirty="0" smtClean="0">
                  <a:solidFill>
                    <a:srgbClr val="C00000"/>
                  </a:solidFill>
                </a:rPr>
                <a:t>12</a:t>
              </a:r>
              <a:r>
                <a:rPr lang="en-US" sz="1300" dirty="0" smtClean="0"/>
                <a:t> Selected Response </a:t>
              </a:r>
              <a:r>
                <a:rPr lang="en-US" sz="1300" dirty="0"/>
                <a:t>Items</a:t>
              </a:r>
              <a:r>
                <a:rPr lang="en-US" sz="1300" dirty="0">
                  <a:solidFill>
                    <a:srgbClr val="C00000"/>
                  </a:solidFill>
                </a:rPr>
                <a:t> </a:t>
              </a:r>
            </a:p>
            <a:p>
              <a:r>
                <a:rPr lang="en-US" sz="1300" dirty="0">
                  <a:solidFill>
                    <a:srgbClr val="C00000"/>
                  </a:solidFill>
                </a:rPr>
                <a:t>  4</a:t>
              </a:r>
              <a:r>
                <a:rPr lang="en-US" sz="1300" dirty="0"/>
                <a:t> </a:t>
              </a:r>
              <a:r>
                <a:rPr lang="en-US" sz="1300" dirty="0" smtClean="0"/>
                <a:t>Constructed Response </a:t>
              </a:r>
              <a:r>
                <a:rPr lang="en-US" sz="1300" dirty="0"/>
                <a:t>Items </a:t>
              </a:r>
              <a:endParaRPr lang="en-US" sz="1300" dirty="0" smtClean="0"/>
            </a:p>
            <a:p>
              <a:r>
                <a:rPr lang="en-US" sz="1300" b="1" u="sng" dirty="0" smtClean="0"/>
                <a:t>Writing</a:t>
              </a:r>
              <a:endParaRPr lang="en-US" sz="1300" b="1" u="sng" dirty="0"/>
            </a:p>
            <a:p>
              <a:r>
                <a:rPr lang="en-US" sz="1300" b="1" dirty="0"/>
                <a:t>  </a:t>
              </a:r>
              <a:r>
                <a:rPr lang="en-US" sz="1300" dirty="0">
                  <a:solidFill>
                    <a:srgbClr val="C00000"/>
                  </a:solidFill>
                </a:rPr>
                <a:t>1</a:t>
              </a:r>
              <a:r>
                <a:rPr lang="en-US" sz="1300" dirty="0"/>
                <a:t> Brief Write </a:t>
              </a:r>
            </a:p>
            <a:p>
              <a:r>
                <a:rPr lang="en-US" sz="1300" dirty="0"/>
                <a:t>  </a:t>
              </a:r>
              <a:r>
                <a:rPr lang="en-US" sz="1300" dirty="0">
                  <a:solidFill>
                    <a:srgbClr val="C00000"/>
                  </a:solidFill>
                </a:rPr>
                <a:t>1 </a:t>
              </a:r>
              <a:r>
                <a:rPr lang="en-US" sz="1300" dirty="0"/>
                <a:t>Write to Revise a </a:t>
              </a:r>
              <a:r>
                <a:rPr lang="en-US" sz="1300" dirty="0" smtClean="0"/>
                <a:t>Text</a:t>
              </a:r>
            </a:p>
            <a:p>
              <a:r>
                <a:rPr lang="en-US" sz="1300" b="1" u="sng" dirty="0" smtClean="0"/>
                <a:t>Writing w/integrated language</a:t>
              </a:r>
              <a:endParaRPr lang="en-US" sz="1300" b="1" u="sng" dirty="0"/>
            </a:p>
            <a:p>
              <a:r>
                <a:rPr lang="en-US" sz="1300" b="1" dirty="0"/>
                <a:t>  </a:t>
              </a:r>
              <a:r>
                <a:rPr lang="en-US" sz="1300" dirty="0">
                  <a:solidFill>
                    <a:srgbClr val="C00000"/>
                  </a:solidFill>
                </a:rPr>
                <a:t>1 </a:t>
              </a:r>
              <a:r>
                <a:rPr lang="en-US" sz="1300" dirty="0"/>
                <a:t>Write to Revise Language/Vocabulary</a:t>
              </a:r>
            </a:p>
            <a:p>
              <a:r>
                <a:rPr lang="en-US" sz="1300" dirty="0"/>
                <a:t>  </a:t>
              </a:r>
              <a:r>
                <a:rPr lang="en-US" sz="1300" dirty="0">
                  <a:solidFill>
                    <a:srgbClr val="C00000"/>
                  </a:solidFill>
                </a:rPr>
                <a:t>1 </a:t>
              </a:r>
              <a:r>
                <a:rPr lang="en-US" sz="1300" dirty="0"/>
                <a:t>Write to Edit or Clarify</a:t>
              </a:r>
            </a:p>
            <a:p>
              <a:endParaRPr lang="en-US" sz="1300" dirty="0"/>
            </a:p>
          </p:txBody>
        </p:sp>
      </p:grpSp>
      <p:sp>
        <p:nvSpPr>
          <p:cNvPr id="4" name="TextBox 3"/>
          <p:cNvSpPr txBox="1"/>
          <p:nvPr/>
        </p:nvSpPr>
        <p:spPr>
          <a:xfrm>
            <a:off x="4495800" y="6858000"/>
            <a:ext cx="2590800" cy="1015663"/>
          </a:xfrm>
          <a:prstGeom prst="rect">
            <a:avLst/>
          </a:prstGeom>
          <a:solidFill>
            <a:schemeClr val="bg2"/>
          </a:solidFill>
        </p:spPr>
        <p:txBody>
          <a:bodyPr wrap="square" rtlCol="0">
            <a:spAutoFit/>
          </a:bodyPr>
          <a:lstStyle/>
          <a:p>
            <a:pPr algn="ctr"/>
            <a:r>
              <a:rPr lang="en-US" b="1" dirty="0">
                <a:effectLst>
                  <a:outerShdw blurRad="38100" dist="38100" dir="2700000" algn="tl">
                    <a:srgbClr val="000000">
                      <a:alpha val="43137"/>
                    </a:srgbClr>
                  </a:outerShdw>
                </a:effectLst>
              </a:rPr>
              <a:t>Sequential Steps </a:t>
            </a:r>
            <a:r>
              <a:rPr lang="en-US" b="1" u="sng" dirty="0">
                <a:effectLst>
                  <a:outerShdw blurRad="38100" dist="38100" dir="2700000" algn="tl">
                    <a:srgbClr val="000000">
                      <a:alpha val="43137"/>
                    </a:srgbClr>
                  </a:outerShdw>
                </a:effectLst>
              </a:rPr>
              <a:t>toward</a:t>
            </a:r>
            <a:r>
              <a:rPr lang="en-US" b="1" dirty="0">
                <a:effectLst>
                  <a:outerShdw blurRad="38100" dist="38100" dir="2700000" algn="tl">
                    <a:srgbClr val="000000">
                      <a:alpha val="43137"/>
                    </a:srgbClr>
                  </a:outerShdw>
                </a:effectLst>
              </a:rPr>
              <a:t> Standard Mastery</a:t>
            </a:r>
          </a:p>
        </p:txBody>
      </p:sp>
    </p:spTree>
    <p:extLst>
      <p:ext uri="{BB962C8B-B14F-4D97-AF65-F5344CB8AC3E}">
        <p14:creationId xmlns:p14="http://schemas.microsoft.com/office/powerpoint/2010/main" val="2975890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10</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4025807839"/>
              </p:ext>
            </p:extLst>
          </p:nvPr>
        </p:nvGraphicFramePr>
        <p:xfrm>
          <a:off x="327986" y="518160"/>
          <a:ext cx="6995160" cy="6141720"/>
        </p:xfrm>
        <a:graphic>
          <a:graphicData uri="http://schemas.openxmlformats.org/drawingml/2006/table">
            <a:tbl>
              <a:tblPr firstRow="1"/>
              <a:tblGrid>
                <a:gridCol w="967414"/>
                <a:gridCol w="6027746"/>
              </a:tblGrid>
              <a:tr h="798286">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1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defRPr sz="1800" b="0" i="0"/>
                      </a:pPr>
                      <a:r>
                        <a:rPr sz="1400" b="1" dirty="0">
                          <a:latin typeface="+mn-lt"/>
                        </a:rPr>
                        <a:t>Standard </a:t>
                      </a:r>
                      <a:r>
                        <a:rPr sz="1400" b="1" dirty="0" smtClean="0">
                          <a:latin typeface="+mn-lt"/>
                        </a:rPr>
                        <a:t>R</a:t>
                      </a:r>
                      <a:r>
                        <a:rPr lang="en-US" sz="1400" b="1" strike="noStrike" dirty="0" smtClean="0">
                          <a:solidFill>
                            <a:schemeClr val="tx1"/>
                          </a:solidFill>
                          <a:latin typeface="+mn-lt"/>
                        </a:rPr>
                        <a:t>L.4</a:t>
                      </a:r>
                      <a:r>
                        <a:rPr sz="1400" b="1" dirty="0" smtClean="0">
                          <a:latin typeface="+mn-lt"/>
                        </a:rPr>
                        <a:t>.</a:t>
                      </a:r>
                      <a:r>
                        <a:rPr lang="en-US" sz="1400" b="1" dirty="0" smtClean="0">
                          <a:latin typeface="+mn-lt"/>
                        </a:rPr>
                        <a:t>3</a:t>
                      </a:r>
                      <a:r>
                        <a:rPr sz="1400" b="1" dirty="0" smtClean="0">
                          <a:latin typeface="+mn-lt"/>
                        </a:rPr>
                        <a:t>   </a:t>
                      </a:r>
                      <a:r>
                        <a:rPr sz="1400" b="1" dirty="0">
                          <a:latin typeface="+mn-lt"/>
                        </a:rPr>
                        <a:t>3 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542834">
                <a:tc gridSpan="2">
                  <a:txBody>
                    <a:bodyPr/>
                    <a:lstStyle/>
                    <a:p>
                      <a:pPr marL="0" indent="0">
                        <a:buFont typeface="+mj-lt"/>
                        <a:buNone/>
                        <a:tabLst/>
                      </a:pPr>
                      <a:r>
                        <a:rPr sz="1600" b="1" dirty="0">
                          <a:latin typeface="+mn-lt"/>
                        </a:rPr>
                        <a:t>Question </a:t>
                      </a:r>
                      <a:r>
                        <a:rPr lang="en-US" sz="1600" b="1" dirty="0" smtClean="0">
                          <a:latin typeface="+mn-lt"/>
                        </a:rPr>
                        <a:t>#8 </a:t>
                      </a:r>
                      <a:r>
                        <a:rPr sz="1600" b="1" dirty="0" smtClean="0">
                          <a:latin typeface="+mn-lt"/>
                        </a:rPr>
                        <a:t>(prompt</a:t>
                      </a:r>
                      <a:r>
                        <a:rPr sz="1600" b="1" dirty="0">
                          <a:latin typeface="+mn-lt"/>
                        </a:rPr>
                        <a:t>): </a:t>
                      </a:r>
                      <a:r>
                        <a:rPr lang="en-US" sz="1600" b="1" dirty="0" smtClean="0">
                          <a:solidFill>
                            <a:schemeClr val="tx1"/>
                          </a:solidFill>
                        </a:rPr>
                        <a:t>What do</a:t>
                      </a:r>
                      <a:r>
                        <a:rPr lang="en-US" sz="1600" b="1" baseline="0" dirty="0" smtClean="0">
                          <a:solidFill>
                            <a:schemeClr val="tx1"/>
                          </a:solidFill>
                        </a:rPr>
                        <a:t> Icarus’ actions tell about him?  Use details from the text to support  your answer.</a:t>
                      </a:r>
                      <a:endParaRPr lang="en-US" sz="1600" b="1" baseline="0" dirty="0" smtClean="0">
                        <a:solidFill>
                          <a:srgbClr val="002060"/>
                        </a:solidFill>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defRPr sz="1800" b="0" i="0"/>
                      </a:pPr>
                      <a:r>
                        <a:rPr lang="en-US" sz="1000" b="1" u="sng" kern="1200" dirty="0" smtClean="0">
                          <a:solidFill>
                            <a:schemeClr val="tx1"/>
                          </a:solidFill>
                          <a:effectLst/>
                          <a:latin typeface="+mn-lt"/>
                          <a:ea typeface="+mn-ea"/>
                          <a:cs typeface="+mn-cs"/>
                        </a:rPr>
                        <a:t>Directions</a:t>
                      </a:r>
                      <a:r>
                        <a:rPr lang="en-US" sz="1000" b="1" u="sng" kern="1200" baseline="0" dirty="0" smtClean="0">
                          <a:solidFill>
                            <a:schemeClr val="tx1"/>
                          </a:solidFill>
                          <a:effectLst/>
                          <a:latin typeface="+mn-lt"/>
                          <a:ea typeface="+mn-ea"/>
                          <a:cs typeface="+mn-cs"/>
                        </a:rPr>
                        <a:t> for Scoring</a:t>
                      </a:r>
                      <a:r>
                        <a:rPr lang="en-US" sz="1000" b="1" kern="1200" baseline="0" dirty="0" smtClean="0">
                          <a:solidFill>
                            <a:schemeClr val="tx1"/>
                          </a:solidFill>
                          <a:effectLst/>
                          <a:latin typeface="+mn-lt"/>
                          <a:ea typeface="+mn-ea"/>
                          <a:cs typeface="+mn-cs"/>
                        </a:rPr>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“lengthy.”</a:t>
                      </a:r>
                      <a:r>
                        <a:rPr lang="en-US" sz="1000" u="none" dirty="0" smtClean="0"/>
                        <a:t> </a:t>
                      </a:r>
                    </a:p>
                    <a:p>
                      <a:pPr lvl="0" algn="l">
                        <a:defRPr sz="1800" b="0" i="0"/>
                      </a:pPr>
                      <a:r>
                        <a:rPr lang="en-US" sz="1000" b="1" u="sng" dirty="0" smtClean="0"/>
                        <a:t>T</a:t>
                      </a:r>
                      <a:r>
                        <a:rPr sz="1000" b="1" u="sng" dirty="0" smtClean="0">
                          <a:latin typeface="+mn-lt"/>
                        </a:rPr>
                        <a:t>eacher </a:t>
                      </a:r>
                      <a:r>
                        <a:rPr sz="1000" b="1" u="sng" dirty="0">
                          <a:latin typeface="+mn-lt"/>
                        </a:rPr>
                        <a:t>Language and Scoring Notes</a:t>
                      </a:r>
                      <a:r>
                        <a:rPr sz="1000" b="1" dirty="0" smtClean="0">
                          <a:latin typeface="+mn-lt"/>
                        </a:rPr>
                        <a:t>:</a:t>
                      </a:r>
                      <a:endParaRPr sz="1000" b="1" dirty="0">
                        <a:latin typeface="+mn-lt"/>
                      </a:endParaRPr>
                    </a:p>
                    <a:p>
                      <a:pPr lvl="0" algn="l">
                        <a:defRPr sz="1800" b="0" i="0"/>
                      </a:pPr>
                      <a:r>
                        <a:rPr sz="1000" b="1" dirty="0">
                          <a:latin typeface="+mn-lt"/>
                        </a:rPr>
                        <a:t>Sufficient </a:t>
                      </a:r>
                      <a:r>
                        <a:rPr sz="1000" b="1" dirty="0" smtClean="0">
                          <a:latin typeface="+mn-lt"/>
                        </a:rPr>
                        <a:t>Evidence</a:t>
                      </a:r>
                      <a:r>
                        <a:rPr lang="en-US" sz="1000" b="0" baseline="0" dirty="0" smtClean="0">
                          <a:uFill>
                            <a:solidFill/>
                          </a:uFill>
                          <a:latin typeface="+mn-lt"/>
                        </a:rPr>
                        <a:t> should include responses that specifically describe Icarus’ personality based on inference or reasoning due to his actions in the text.  This is a DOK-3 question.  Reasoning is going beyond the obvious yet supported by textual inferences.</a:t>
                      </a:r>
                    </a:p>
                    <a:p>
                      <a:pPr lvl="0" algn="l">
                        <a:defRPr sz="1800" b="0" i="0"/>
                      </a:pPr>
                      <a:r>
                        <a:rPr sz="1000" b="1" dirty="0" smtClean="0">
                          <a:latin typeface="+mn-lt"/>
                        </a:rPr>
                        <a:t>Specific </a:t>
                      </a:r>
                      <a:r>
                        <a:rPr sz="1000" b="1" dirty="0" smtClean="0">
                          <a:uFill>
                            <a:solidFill/>
                          </a:uFill>
                          <a:latin typeface="+mn-lt"/>
                        </a:rPr>
                        <a:t>identifications</a:t>
                      </a:r>
                      <a:r>
                        <a:rPr lang="en-US" sz="1000" b="0" baseline="0" dirty="0" smtClean="0">
                          <a:uFill>
                            <a:solidFill/>
                          </a:uFill>
                          <a:latin typeface="+mn-lt"/>
                        </a:rPr>
                        <a:t> (supporting details) could include these specific actions that infer Icarus’ personality/character, such as: (1) Icarus forgot what his father said or did not listen which could imply that he was careless,(2) Icarus liked to take dangerous chances and (3) Icarus did not respect his father.</a:t>
                      </a:r>
                    </a:p>
                    <a:p>
                      <a:pPr lvl="0" algn="l">
                        <a:defRPr sz="1800" b="0" i="0"/>
                      </a:pPr>
                      <a:r>
                        <a:rPr sz="1000" b="1" dirty="0" smtClean="0">
                          <a:latin typeface="+mn-lt"/>
                        </a:rPr>
                        <a:t>Full Support</a:t>
                      </a:r>
                      <a:r>
                        <a:rPr lang="en-US" sz="1000" b="0" baseline="0" dirty="0" smtClean="0">
                          <a:latin typeface="+mn-lt"/>
                        </a:rPr>
                        <a:t> (other details) to support the personality traits specifically identified could be (1) the absence in the story to say if Icarus helped his father build the wings and (2) that it would be assumed Icarus knew the sun was hot where he lived but didn’t seem to care.</a:t>
                      </a:r>
                      <a:endParaRPr sz="1000" b="0" dirty="0">
                        <a:uFill>
                          <a:solidFill/>
                        </a:u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051560">
                <a:tc>
                  <a:txBody>
                    <a:bodyPr/>
                    <a:lstStyle/>
                    <a:p>
                      <a:pPr lvl="0" algn="ctr">
                        <a:defRPr sz="1800" b="0" i="0"/>
                      </a:pPr>
                      <a:r>
                        <a:rPr sz="2000" b="1" dirty="0">
                          <a:latin typeface="+mn-lt"/>
                        </a:rPr>
                        <a:t>3</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sz="1000" i="1" dirty="0">
                          <a:latin typeface="+mn-lt"/>
                        </a:rPr>
                        <a:t>The student gives a proficient response </a:t>
                      </a:r>
                      <a:r>
                        <a:rPr lang="en-US" sz="1000" i="1" dirty="0" smtClean="0">
                          <a:latin typeface="+mn-lt"/>
                        </a:rPr>
                        <a:t>by stating specific actions of Icarus</a:t>
                      </a:r>
                      <a:r>
                        <a:rPr lang="en-US" sz="1000" i="1" baseline="0" dirty="0" smtClean="0">
                          <a:latin typeface="+mn-lt"/>
                        </a:rPr>
                        <a:t> that could be interpreted or reasoned as indications of his personality traits as well as an explanation of the student’s reasoning.</a:t>
                      </a:r>
                    </a:p>
                    <a:p>
                      <a:pPr lvl="0" algn="l">
                        <a:defRPr sz="1800" b="0" i="0"/>
                      </a:pPr>
                      <a:r>
                        <a:rPr lang="en-US" sz="1100" i="0" baseline="0" dirty="0" smtClean="0">
                          <a:latin typeface="+mn-lt"/>
                        </a:rPr>
                        <a:t>Icarus’ father made wings of wax.  The myth did not say if he helped his father make the wings.  Then his father warned him about how wax melts in the sun.  I think Icarus probably already knew this because he had lived there for a long time.  If his father had to warn him, perhaps his father didn’t trust Icarus’ own decision making skills.  When Icarus chose not to listen and flew close to the sun, it showed that Icarus wasn’t serious about listening to his dad and usually did what he wanted anyway.  Based on these examples I believe Icarus was not wise.</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685800">
                <a:tc>
                  <a:txBody>
                    <a:bodyPr/>
                    <a:lstStyle/>
                    <a:p>
                      <a:pPr lvl="0" algn="ctr">
                        <a:defRPr sz="1800" b="0" i="0"/>
                      </a:pPr>
                      <a:r>
                        <a:rPr sz="2000" b="1" dirty="0">
                          <a:latin typeface="+mn-lt"/>
                        </a:rPr>
                        <a:t>2</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lang="en-US" sz="1000" i="1" dirty="0" smtClean="0">
                          <a:latin typeface="+mn-lt"/>
                        </a:rPr>
                        <a:t>The student gives a partial response by stating specific actions of Icarus</a:t>
                      </a:r>
                      <a:r>
                        <a:rPr lang="en-US" sz="1000" i="1" baseline="0" dirty="0" smtClean="0">
                          <a:latin typeface="+mn-lt"/>
                        </a:rPr>
                        <a:t> that could be interpreted or reasoned as indications of his personality traits and a brief explanation of the student’s reasoning.</a:t>
                      </a:r>
                    </a:p>
                    <a:p>
                      <a:pPr lvl="0" algn="l">
                        <a:defRPr sz="1800" b="0" i="0"/>
                      </a:pPr>
                      <a:r>
                        <a:rPr lang="en-US" sz="1100" b="0" i="0" baseline="0" dirty="0" smtClean="0">
                          <a:latin typeface="+mn-lt"/>
                        </a:rPr>
                        <a:t>The boy in the story didn’t like to listen.  His dad told him to be careful and Icarus was not careful.  He was not a good listener.</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defRPr sz="1800" b="0" i="0"/>
                      </a:pPr>
                      <a:r>
                        <a:rPr sz="2000" b="1" dirty="0">
                          <a:latin typeface="+mn-lt"/>
                        </a:rPr>
                        <a:t>1</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lang="en-US" sz="1000" i="1" dirty="0" smtClean="0">
                          <a:latin typeface="+mn-lt"/>
                        </a:rPr>
                        <a:t>The student gives a minimal</a:t>
                      </a:r>
                      <a:r>
                        <a:rPr lang="en-US" sz="1000" i="1" baseline="0" dirty="0" smtClean="0">
                          <a:latin typeface="+mn-lt"/>
                        </a:rPr>
                        <a:t> </a:t>
                      </a:r>
                      <a:r>
                        <a:rPr lang="en-US" sz="1000" i="1" dirty="0" smtClean="0">
                          <a:latin typeface="+mn-lt"/>
                        </a:rPr>
                        <a:t>response about Icarus’ actions but</a:t>
                      </a:r>
                      <a:r>
                        <a:rPr lang="en-US" sz="1000" i="1" baseline="0" dirty="0" smtClean="0">
                          <a:latin typeface="+mn-lt"/>
                        </a:rPr>
                        <a:t> without explaining the reasoning.</a:t>
                      </a:r>
                    </a:p>
                    <a:p>
                      <a:pPr lvl="0" algn="l">
                        <a:defRPr sz="1800" b="0" i="0"/>
                      </a:pPr>
                      <a:r>
                        <a:rPr lang="en-US" sz="1100" i="0" dirty="0" smtClean="0">
                          <a:latin typeface="+mn-lt"/>
                        </a:rPr>
                        <a:t>Icarus flew by the sun and fell into the sea.</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defRPr sz="1800" b="0" i="0"/>
                      </a:pPr>
                      <a:r>
                        <a:rPr sz="2000" b="1" dirty="0">
                          <a:latin typeface="+mn-lt"/>
                        </a:rPr>
                        <a:t>0</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defRPr sz="1800" b="0" i="0"/>
                      </a:pPr>
                      <a:r>
                        <a:rPr lang="en-US" sz="1000" i="1" dirty="0" smtClean="0">
                          <a:latin typeface="+mn-lt"/>
                        </a:rPr>
                        <a:t>The student gives no response to Icarus’ actions</a:t>
                      </a:r>
                      <a:r>
                        <a:rPr lang="en-US" sz="1000" i="1" baseline="0" dirty="0" smtClean="0">
                          <a:latin typeface="+mn-lt"/>
                        </a:rPr>
                        <a:t>.</a:t>
                      </a:r>
                    </a:p>
                    <a:p>
                      <a:pPr lvl="0" algn="l">
                        <a:defRPr sz="1800" b="0" i="0"/>
                      </a:pPr>
                      <a:r>
                        <a:rPr lang="en-US" sz="1100" i="0" baseline="0" dirty="0" smtClean="0">
                          <a:latin typeface="+mn-lt"/>
                        </a:rPr>
                        <a:t>You can get hurt if you fall into the water.</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61187728"/>
              </p:ext>
            </p:extLst>
          </p:nvPr>
        </p:nvGraphicFramePr>
        <p:xfrm>
          <a:off x="5562600" y="6858000"/>
          <a:ext cx="1744662" cy="617308"/>
        </p:xfrm>
        <a:graphic>
          <a:graphicData uri="http://schemas.openxmlformats.org/drawingml/2006/table">
            <a:tbl>
              <a:tblPr firstRow="1" firstCol="1" bandRow="1"/>
              <a:tblGrid>
                <a:gridCol w="1744662"/>
              </a:tblGrid>
              <a:tr h="129628">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RL.4.3  DOK </a:t>
                      </a:r>
                      <a:r>
                        <a:rPr lang="en-US" sz="800" b="1" dirty="0">
                          <a:solidFill>
                            <a:srgbClr val="000000"/>
                          </a:solidFill>
                          <a:effectLst/>
                          <a:latin typeface="Calibri"/>
                          <a:ea typeface="Times New Roman"/>
                          <a:cs typeface="Times New Roman"/>
                        </a:rPr>
                        <a:t>3 - Cu</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79972">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When asked questions about a character, setting or event  student draws on specific text details as supporting evidence. </a:t>
                      </a:r>
                      <a:endParaRPr lang="en-US" sz="800" b="1" dirty="0" smtClean="0">
                        <a:solidFill>
                          <a:srgbClr val="000000"/>
                        </a:solidFill>
                        <a:effectLst/>
                        <a:latin typeface="Calibri"/>
                        <a:ea typeface="Times New Roman"/>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325206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11</a:t>
            </a:fld>
            <a:endParaRPr dirty="0">
              <a:solidFill>
                <a:srgbClr val="888888"/>
              </a:solidFill>
            </a:endParaRPr>
          </a:p>
        </p:txBody>
      </p:sp>
      <p:graphicFrame>
        <p:nvGraphicFramePr>
          <p:cNvPr id="143" name="Table 143"/>
          <p:cNvGraphicFramePr/>
          <p:nvPr>
            <p:extLst>
              <p:ext uri="{D42A27DB-BD31-4B8C-83A1-F6EECF244321}">
                <p14:modId xmlns:p14="http://schemas.microsoft.com/office/powerpoint/2010/main" val="2692737044"/>
              </p:ext>
            </p:extLst>
          </p:nvPr>
        </p:nvGraphicFramePr>
        <p:xfrm>
          <a:off x="567094" y="990600"/>
          <a:ext cx="6553114" cy="5826701"/>
        </p:xfrm>
        <a:graphic>
          <a:graphicData uri="http://schemas.openxmlformats.org/drawingml/2006/table">
            <a:tbl>
              <a:tblPr firstRow="1"/>
              <a:tblGrid>
                <a:gridCol w="680633"/>
                <a:gridCol w="5872481"/>
              </a:tblGrid>
              <a:tr h="759999">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baseline="0" dirty="0" smtClean="0">
                          <a:effectLst/>
                        </a:rPr>
                        <a:t>  </a:t>
                      </a: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1028">
                <a:tc gridSpan="2">
                  <a:txBody>
                    <a:bodyPr/>
                    <a:lstStyle/>
                    <a:p>
                      <a:pPr lvl="0" algn="l">
                        <a:lnSpc>
                          <a:spcPct val="100000"/>
                        </a:lnSpc>
                        <a:spcBef>
                          <a:spcPts val="0"/>
                        </a:spcBef>
                        <a:spcAft>
                          <a:spcPts val="0"/>
                        </a:spcAft>
                        <a:defRPr sz="1800" b="0" i="0"/>
                      </a:pPr>
                      <a:r>
                        <a:rPr lang="en-US" sz="1400" b="1" dirty="0" smtClean="0"/>
                        <a:t>Quarter 1 Pre-Assessment Constructed Response</a:t>
                      </a:r>
                      <a:r>
                        <a:rPr lang="en-US" sz="1400" b="1" baseline="0" dirty="0" smtClean="0"/>
                        <a:t> Answer Key</a:t>
                      </a:r>
                      <a:endParaRPr sz="1400" b="1" dirty="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1028">
                <a:tc gridSpan="2">
                  <a:txBody>
                    <a:bodyPr/>
                    <a:lstStyle/>
                    <a:p>
                      <a:pPr lvl="0" algn="l">
                        <a:lnSpc>
                          <a:spcPct val="100000"/>
                        </a:lnSpc>
                        <a:spcBef>
                          <a:spcPts val="0"/>
                        </a:spcBef>
                        <a:spcAft>
                          <a:spcPts val="0"/>
                        </a:spcAft>
                        <a:defRPr sz="1800" b="0" i="0"/>
                      </a:pPr>
                      <a:r>
                        <a:rPr sz="1400" b="1" dirty="0"/>
                        <a:t>Standard </a:t>
                      </a:r>
                      <a:r>
                        <a:rPr sz="1400" b="1" dirty="0" smtClean="0"/>
                        <a:t>R</a:t>
                      </a:r>
                      <a:r>
                        <a:rPr lang="en-US" sz="1400" b="1" strike="noStrike" dirty="0" smtClean="0">
                          <a:solidFill>
                            <a:schemeClr val="tx1"/>
                          </a:solidFill>
                        </a:rPr>
                        <a:t>I.4</a:t>
                      </a:r>
                      <a:r>
                        <a:rPr sz="1400" b="1" dirty="0" smtClean="0"/>
                        <a:t>.2</a:t>
                      </a:r>
                      <a:r>
                        <a:rPr sz="1400" b="1" dirty="0"/>
                        <a:t>:   2 Point </a:t>
                      </a:r>
                      <a:r>
                        <a:rPr sz="1400" b="1" i="1" dirty="0"/>
                        <a:t>Short Reading </a:t>
                      </a:r>
                      <a:r>
                        <a:rPr sz="1400" b="1" dirty="0"/>
                        <a:t>Constructed Response Rubric</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37093">
                <a:tc gridSpan="2">
                  <a:txBody>
                    <a:bodyPr/>
                    <a:lstStyle/>
                    <a:p>
                      <a:pPr marL="228600" marR="0" indent="-228600" algn="l" defTabSz="966612" rtl="0" eaLnBrk="1" fontAlgn="auto" latinLnBrk="0" hangingPunct="1">
                        <a:lnSpc>
                          <a:spcPct val="100000"/>
                        </a:lnSpc>
                        <a:spcBef>
                          <a:spcPts val="0"/>
                        </a:spcBef>
                        <a:spcAft>
                          <a:spcPts val="0"/>
                        </a:spcAft>
                        <a:buClrTx/>
                        <a:buSzTx/>
                        <a:buFont typeface="+mj-lt"/>
                        <a:buNone/>
                        <a:tabLst/>
                        <a:defRPr/>
                      </a:pPr>
                      <a:r>
                        <a:rPr sz="1600" b="1" dirty="0"/>
                        <a:t>Question </a:t>
                      </a:r>
                      <a:r>
                        <a:rPr lang="en-US" sz="1600" b="1" dirty="0" smtClean="0"/>
                        <a:t> #15 </a:t>
                      </a:r>
                      <a:r>
                        <a:rPr sz="1600" b="1" dirty="0" smtClean="0"/>
                        <a:t>(prompt</a:t>
                      </a:r>
                      <a:r>
                        <a:rPr sz="1600" b="1" dirty="0"/>
                        <a:t>): </a:t>
                      </a:r>
                      <a:r>
                        <a:rPr lang="en-US" sz="1600" b="1" dirty="0" smtClean="0">
                          <a:solidFill>
                            <a:schemeClr val="tx1"/>
                          </a:solidFill>
                        </a:rPr>
                        <a:t>What is the main idea of this passage?  </a:t>
                      </a:r>
                    </a:p>
                    <a:p>
                      <a:pPr marL="0" marR="0" indent="0" algn="l" defTabSz="966612" rtl="0" eaLnBrk="1" fontAlgn="auto" latinLnBrk="0" hangingPunct="1">
                        <a:lnSpc>
                          <a:spcPct val="100000"/>
                        </a:lnSpc>
                        <a:spcBef>
                          <a:spcPts val="0"/>
                        </a:spcBef>
                        <a:spcAft>
                          <a:spcPts val="0"/>
                        </a:spcAft>
                        <a:buClrTx/>
                        <a:buSzTx/>
                        <a:buFont typeface="+mj-lt"/>
                        <a:buNone/>
                        <a:tabLst/>
                        <a:defRPr/>
                      </a:pPr>
                      <a:r>
                        <a:rPr lang="en-US" sz="1600" b="1" dirty="0" smtClean="0">
                          <a:solidFill>
                            <a:schemeClr val="tx1"/>
                          </a:solidFill>
                        </a:rPr>
                        <a:t>Support your answer with details and examples from the text</a:t>
                      </a:r>
                      <a:r>
                        <a:rPr lang="en-US" sz="1600" dirty="0" smtClean="0">
                          <a:solidFill>
                            <a:srgbClr val="002060"/>
                          </a:solidFill>
                        </a:rPr>
                        <a:t>.</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1502249">
                <a:tc gridSpan="2">
                  <a:txBody>
                    <a:bodyPr/>
                    <a:lstStyle/>
                    <a:p>
                      <a:pPr lvl="0" algn="l">
                        <a:lnSpc>
                          <a:spcPct val="100000"/>
                        </a:lnSpc>
                        <a:spcBef>
                          <a:spcPts val="0"/>
                        </a:spcBef>
                        <a:spcAft>
                          <a:spcPts val="0"/>
                        </a:spcAft>
                        <a:defRPr sz="1800" b="0" i="0"/>
                      </a:pPr>
                      <a:r>
                        <a:rPr lang="en-US" sz="1000" b="1" u="sng" dirty="0" smtClean="0"/>
                        <a:t>Directions for Scoring</a:t>
                      </a:r>
                      <a:r>
                        <a:rPr lang="en-US" sz="1000" b="1" u="none" dirty="0" smtClean="0"/>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“lengthy.”</a:t>
                      </a:r>
                      <a:r>
                        <a:rPr lang="en-US" sz="1000" u="none" dirty="0" smtClean="0"/>
                        <a:t> </a:t>
                      </a:r>
                      <a:r>
                        <a:rPr lang="en-US" sz="1000" u="none" baseline="0" dirty="0" smtClean="0"/>
                        <a:t> </a:t>
                      </a:r>
                    </a:p>
                    <a:p>
                      <a:pPr lvl="0" algn="l">
                        <a:lnSpc>
                          <a:spcPct val="100000"/>
                        </a:lnSpc>
                        <a:spcBef>
                          <a:spcPts val="0"/>
                        </a:spcBef>
                        <a:spcAft>
                          <a:spcPts val="0"/>
                        </a:spcAft>
                        <a:defRPr sz="1800" b="0" i="0"/>
                      </a:pPr>
                      <a:r>
                        <a:rPr sz="1000" b="1" u="sng" dirty="0" smtClean="0"/>
                        <a:t>Teacher Language and Scoring</a:t>
                      </a:r>
                      <a:r>
                        <a:rPr lang="en-US" sz="1000" b="1" u="sng" baseline="0" dirty="0" smtClean="0"/>
                        <a:t> </a:t>
                      </a:r>
                      <a:r>
                        <a:rPr sz="1000" b="1" u="sng" dirty="0" smtClean="0"/>
                        <a:t>Notes</a:t>
                      </a:r>
                      <a:r>
                        <a:rPr sz="1000" b="1" u="none" dirty="0" smtClean="0"/>
                        <a:t>:</a:t>
                      </a:r>
                      <a:endParaRPr lang="en-US" sz="1000" b="1" u="none" dirty="0" smtClean="0">
                        <a:solidFill>
                          <a:schemeClr val="tx1"/>
                        </a:solidFill>
                      </a:endParaRPr>
                    </a:p>
                    <a:p>
                      <a:pPr lvl="0" algn="l">
                        <a:lnSpc>
                          <a:spcPct val="100000"/>
                        </a:lnSpc>
                        <a:spcBef>
                          <a:spcPts val="0"/>
                        </a:spcBef>
                        <a:spcAft>
                          <a:spcPts val="0"/>
                        </a:spcAft>
                        <a:defRPr sz="1800" b="0" i="0"/>
                      </a:pPr>
                      <a:r>
                        <a:rPr sz="1000" b="1" dirty="0" smtClean="0"/>
                        <a:t>Sufficient Evidence </a:t>
                      </a:r>
                      <a:r>
                        <a:rPr lang="en-US" sz="1000" b="0" dirty="0" smtClean="0">
                          <a:solidFill>
                            <a:schemeClr val="tx1"/>
                          </a:solidFill>
                        </a:rPr>
                        <a:t>w</a:t>
                      </a:r>
                      <a:r>
                        <a:rPr lang="en-US" sz="1000" dirty="0" smtClean="0">
                          <a:solidFill>
                            <a:schemeClr val="tx1"/>
                          </a:solidFill>
                        </a:rPr>
                        <a:t>hen referring to the main idea</a:t>
                      </a:r>
                      <a:r>
                        <a:rPr lang="en-US" sz="1000" baseline="0" dirty="0" smtClean="0">
                          <a:solidFill>
                            <a:schemeClr val="tx1"/>
                          </a:solidFill>
                        </a:rPr>
                        <a:t> </a:t>
                      </a:r>
                      <a:r>
                        <a:rPr lang="en-US" sz="1000" dirty="0" smtClean="0">
                          <a:solidFill>
                            <a:schemeClr val="tx1"/>
                          </a:solidFill>
                        </a:rPr>
                        <a:t>students should state in some form how and why Edison created many inventions</a:t>
                      </a:r>
                      <a:r>
                        <a:rPr lang="en-US" sz="1000" baseline="0" dirty="0" smtClean="0">
                          <a:solidFill>
                            <a:schemeClr val="tx1"/>
                          </a:solidFill>
                        </a:rPr>
                        <a:t> from the time he was a child until he died.</a:t>
                      </a:r>
                      <a:endParaRPr sz="1000" dirty="0" smtClean="0"/>
                    </a:p>
                    <a:p>
                      <a:pPr lvl="0" algn="l">
                        <a:lnSpc>
                          <a:spcPct val="100000"/>
                        </a:lnSpc>
                        <a:spcBef>
                          <a:spcPts val="0"/>
                        </a:spcBef>
                        <a:spcAft>
                          <a:spcPts val="0"/>
                        </a:spcAft>
                        <a:defRPr sz="1800" b="0" i="0"/>
                      </a:pPr>
                      <a:r>
                        <a:rPr sz="1000" b="1" dirty="0" smtClean="0"/>
                        <a:t>Specifi</a:t>
                      </a:r>
                      <a:r>
                        <a:rPr lang="en-US" sz="1000" b="1" dirty="0" smtClean="0"/>
                        <a:t>c</a:t>
                      </a:r>
                      <a:r>
                        <a:rPr sz="1000" b="1" dirty="0" smtClean="0"/>
                        <a:t> </a:t>
                      </a:r>
                      <a:r>
                        <a:rPr sz="1000" b="1" dirty="0" smtClean="0">
                          <a:uFill>
                            <a:solidFill/>
                          </a:uFill>
                        </a:rPr>
                        <a:t>identification</a:t>
                      </a:r>
                      <a:r>
                        <a:rPr lang="en-US" sz="1000" b="1" baseline="0" dirty="0" smtClean="0">
                          <a:uFill>
                            <a:solidFill/>
                          </a:uFill>
                        </a:rPr>
                        <a:t> (supporting details)</a:t>
                      </a:r>
                      <a:r>
                        <a:rPr lang="en-US" sz="1000" dirty="0" smtClean="0">
                          <a:uFill>
                            <a:solidFill/>
                          </a:uFill>
                        </a:rPr>
                        <a:t> </a:t>
                      </a:r>
                      <a:r>
                        <a:rPr lang="en-US" sz="1000" dirty="0" smtClean="0">
                          <a:solidFill>
                            <a:schemeClr val="tx1"/>
                          </a:solidFill>
                        </a:rPr>
                        <a:t>could include</a:t>
                      </a:r>
                      <a:r>
                        <a:rPr lang="en-US" sz="1000" baseline="0" dirty="0" smtClean="0">
                          <a:solidFill>
                            <a:schemeClr val="tx1"/>
                          </a:solidFill>
                        </a:rPr>
                        <a:t> specific things he invented, such as: (1) the phonograph, (2) the electric light, (3) a stock-ticker machine and (4) a vote recorder.</a:t>
                      </a:r>
                      <a:endParaRPr lang="en-US" sz="1000" dirty="0" smtClean="0">
                        <a:solidFill>
                          <a:schemeClr val="tx1"/>
                        </a:solidFill>
                      </a:endParaRPr>
                    </a:p>
                    <a:p>
                      <a:pPr lvl="0" algn="l">
                        <a:lnSpc>
                          <a:spcPct val="100000"/>
                        </a:lnSpc>
                        <a:spcBef>
                          <a:spcPts val="0"/>
                        </a:spcBef>
                        <a:spcAft>
                          <a:spcPts val="0"/>
                        </a:spcAft>
                        <a:defRPr sz="1800" b="0" i="0"/>
                      </a:pPr>
                      <a:r>
                        <a:rPr sz="1000" b="1" dirty="0" smtClean="0"/>
                        <a:t>Full Support</a:t>
                      </a:r>
                      <a:r>
                        <a:rPr lang="en-US" sz="1000" b="1" baseline="0" dirty="0" smtClean="0"/>
                        <a:t> (other details) </a:t>
                      </a:r>
                      <a:r>
                        <a:rPr lang="en-US" sz="1000" b="0" baseline="0" dirty="0" smtClean="0"/>
                        <a:t>that support Edison as an inventor could include</a:t>
                      </a:r>
                      <a:r>
                        <a:rPr lang="en-US" sz="1000" b="0" dirty="0" smtClean="0">
                          <a:uFill>
                            <a:solidFill/>
                          </a:uFill>
                        </a:rPr>
                        <a:t> </a:t>
                      </a:r>
                      <a:r>
                        <a:rPr lang="en-US" sz="1000" dirty="0" smtClean="0">
                          <a:solidFill>
                            <a:schemeClr val="tx1"/>
                          </a:solidFill>
                        </a:rPr>
                        <a:t>(1) Edison’s curiosity and intelligence (i.e., being able to educate himself, (2)  experimenting even when he worked other jobs,</a:t>
                      </a:r>
                      <a:r>
                        <a:rPr lang="en-US" sz="1000" baseline="0" dirty="0" smtClean="0">
                          <a:solidFill>
                            <a:schemeClr val="tx1"/>
                          </a:solidFill>
                        </a:rPr>
                        <a:t> (3) his patents and (4) how his inventions improved the quality of life all over the world.</a:t>
                      </a:r>
                      <a:endParaRPr lang="en-US" sz="1000" dirty="0" smtClean="0">
                        <a:solidFill>
                          <a:schemeClr val="tx1"/>
                        </a:solidFill>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1131124">
                <a:tc>
                  <a:txBody>
                    <a:bodyPr/>
                    <a:lstStyle/>
                    <a:p>
                      <a:pPr lvl="0" algn="ctr">
                        <a:lnSpc>
                          <a:spcPct val="100000"/>
                        </a:lnSpc>
                        <a:spcBef>
                          <a:spcPts val="0"/>
                        </a:spcBef>
                        <a:spcAft>
                          <a:spcPts val="0"/>
                        </a:spcAft>
                        <a:defRPr sz="1800" b="0" i="0"/>
                      </a:pPr>
                      <a:r>
                        <a:rPr sz="2000" b="1" dirty="0"/>
                        <a:t>2</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sz="1000" i="1" dirty="0"/>
                        <a:t>The student gives a proficient response by providing evidence </a:t>
                      </a:r>
                      <a:r>
                        <a:rPr lang="en-US" sz="1000" i="1" baseline="0" dirty="0" smtClean="0"/>
                        <a:t>of the main idea of the passage </a:t>
                      </a:r>
                      <a:r>
                        <a:rPr sz="1000" i="1" dirty="0" smtClean="0"/>
                        <a:t>and </a:t>
                      </a:r>
                      <a:r>
                        <a:rPr sz="1000" i="1" dirty="0"/>
                        <a:t>uses specific examples from the text as well as details about (supports) each example</a:t>
                      </a:r>
                      <a:r>
                        <a:rPr sz="1000" i="1" dirty="0" smtClean="0"/>
                        <a:t>.</a:t>
                      </a:r>
                      <a:r>
                        <a:rPr lang="en-US" sz="1000" b="0" u="none" kern="1200" baseline="0" dirty="0" smtClean="0">
                          <a:solidFill>
                            <a:srgbClr val="002060"/>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100" b="0" u="none" kern="1200" baseline="0" dirty="0" smtClean="0">
                          <a:solidFill>
                            <a:schemeClr val="tx1"/>
                          </a:solidFill>
                          <a:latin typeface="+mn-lt"/>
                          <a:ea typeface="+mn-ea"/>
                          <a:cs typeface="+mn-cs"/>
                        </a:rPr>
                        <a:t>This story is about a man that created many important inventions</a:t>
                      </a:r>
                      <a:r>
                        <a:rPr lang="en-US" sz="1100" b="0" u="none" kern="1200" baseline="0" dirty="0" smtClean="0">
                          <a:solidFill>
                            <a:srgbClr val="002060"/>
                          </a:solidFill>
                          <a:latin typeface="+mn-lt"/>
                          <a:ea typeface="+mn-ea"/>
                          <a:cs typeface="+mn-cs"/>
                        </a:rPr>
                        <a:t>.  </a:t>
                      </a:r>
                      <a:r>
                        <a:rPr lang="en-US" sz="1100" b="0" u="none" kern="1200" baseline="0" dirty="0" smtClean="0">
                          <a:solidFill>
                            <a:schemeClr val="tx1"/>
                          </a:solidFill>
                          <a:latin typeface="+mn-lt"/>
                          <a:ea typeface="+mn-ea"/>
                          <a:cs typeface="+mn-cs"/>
                        </a:rPr>
                        <a:t>His name was Thomas Edison.  He was very curious as a little boy and very smart.  He educated himself and only went to school for a few months.  When he got his first job he experimented with inventions.  He kept experimenting as he grew up.  Thomas Edison invented the phonograph, vote recorder, and even a stock ticker!  Thanks to Edison we have electric light!  He made the world a better place.</a:t>
                      </a: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804534">
                <a:tc>
                  <a:txBody>
                    <a:bodyPr/>
                    <a:lstStyle/>
                    <a:p>
                      <a:pPr lvl="0" algn="ctr">
                        <a:lnSpc>
                          <a:spcPct val="100000"/>
                        </a:lnSpc>
                        <a:spcBef>
                          <a:spcPts val="0"/>
                        </a:spcBef>
                        <a:spcAft>
                          <a:spcPts val="0"/>
                        </a:spcAft>
                        <a:defRPr sz="1800" b="0" i="0"/>
                      </a:pPr>
                      <a:r>
                        <a:rPr sz="2000" b="1" dirty="0"/>
                        <a:t>1</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sz="1000" i="1" dirty="0"/>
                        <a:t>The student gives a partial response by providing </a:t>
                      </a:r>
                      <a:r>
                        <a:rPr sz="1000" i="1" u="sng" dirty="0"/>
                        <a:t>some</a:t>
                      </a:r>
                      <a:r>
                        <a:rPr sz="1000" i="1" dirty="0"/>
                        <a:t> </a:t>
                      </a:r>
                      <a:r>
                        <a:rPr sz="1000" i="1" dirty="0" smtClean="0"/>
                        <a:t>evidence</a:t>
                      </a:r>
                      <a:r>
                        <a:rPr lang="en-US" sz="1000" i="1" dirty="0" smtClean="0"/>
                        <a:t> of the main idea of the passage</a:t>
                      </a:r>
                      <a:r>
                        <a:rPr lang="en-US" sz="1000" i="1" baseline="0" dirty="0" smtClean="0"/>
                        <a:t> </a:t>
                      </a:r>
                      <a:r>
                        <a:rPr lang="en-US" sz="1000" i="1" dirty="0" smtClean="0"/>
                        <a:t>and some details</a:t>
                      </a:r>
                      <a:r>
                        <a:rPr lang="en-US" sz="1000" i="1" baseline="0" dirty="0" smtClean="0"/>
                        <a:t> to support the response.</a:t>
                      </a:r>
                      <a:endParaRPr lang="en-US" sz="1000" i="1" dirty="0" smtClean="0"/>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100" b="0" u="none" kern="1200" baseline="0" dirty="0" smtClean="0">
                          <a:solidFill>
                            <a:schemeClr val="tx1"/>
                          </a:solidFill>
                          <a:latin typeface="+mn-lt"/>
                          <a:ea typeface="+mn-ea"/>
                          <a:cs typeface="+mn-cs"/>
                        </a:rPr>
                        <a:t>Thomas Edison was an inventor.  He made many things.  He liked to make things even when he was a little boy.  He worked many hours to invent stuff!  It helped people all over the world.  Electric light is a good example of one of his inventions.</a:t>
                      </a: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477944">
                <a:tc>
                  <a:txBody>
                    <a:bodyPr/>
                    <a:lstStyle/>
                    <a:p>
                      <a:pPr lvl="0" algn="ctr">
                        <a:lnSpc>
                          <a:spcPct val="100000"/>
                        </a:lnSpc>
                        <a:spcBef>
                          <a:spcPts val="0"/>
                        </a:spcBef>
                        <a:spcAft>
                          <a:spcPts val="0"/>
                        </a:spcAft>
                        <a:defRPr sz="1800" b="0" i="0"/>
                      </a:pPr>
                      <a:r>
                        <a:rPr sz="2000" b="1" dirty="0"/>
                        <a:t>0</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sz="1000" i="1" dirty="0"/>
                        <a:t>The student provides no </a:t>
                      </a:r>
                      <a:r>
                        <a:rPr sz="1000" i="1" dirty="0" smtClean="0"/>
                        <a:t>evidence</a:t>
                      </a:r>
                      <a:r>
                        <a:rPr lang="en-US" sz="1000" i="1" baseline="0" dirty="0" smtClean="0"/>
                        <a:t> of the main idea of the passage.</a:t>
                      </a:r>
                      <a:r>
                        <a:rPr lang="en-US" sz="1000" i="1" dirty="0" smtClean="0"/>
                        <a:t>       </a:t>
                      </a:r>
                    </a:p>
                    <a:p>
                      <a:pPr lvl="0" algn="l" defTabSz="914400">
                        <a:lnSpc>
                          <a:spcPct val="100000"/>
                        </a:lnSpc>
                        <a:spcBef>
                          <a:spcPts val="0"/>
                        </a:spcBef>
                        <a:spcAft>
                          <a:spcPts val="0"/>
                        </a:spcAft>
                        <a:defRPr sz="1800" b="0" i="0"/>
                      </a:pPr>
                      <a:r>
                        <a:rPr lang="en-US" sz="1100" i="0" dirty="0" smtClean="0"/>
                        <a:t>Thomas</a:t>
                      </a:r>
                      <a:r>
                        <a:rPr lang="en-US" sz="1100" i="0" baseline="0" dirty="0" smtClean="0"/>
                        <a:t> Edison was famous and very smart.</a:t>
                      </a:r>
                      <a:endParaRPr sz="1100" i="0" dirty="0"/>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90074910"/>
              </p:ext>
            </p:extLst>
          </p:nvPr>
        </p:nvGraphicFramePr>
        <p:xfrm>
          <a:off x="5845814" y="6934200"/>
          <a:ext cx="1554161" cy="691751"/>
        </p:xfrm>
        <a:graphic>
          <a:graphicData uri="http://schemas.openxmlformats.org/drawingml/2006/table">
            <a:tbl>
              <a:tblPr firstRow="1" firstCol="1" bandRow="1"/>
              <a:tblGrid>
                <a:gridCol w="1554161"/>
              </a:tblGrid>
              <a:tr h="20407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RI.4.2</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2 - Cl</a:t>
                      </a:r>
                      <a:endParaRPr lang="en-US" sz="80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25177">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explicit-implicit details in the text that support the main ideas or generalizations about a main idea</a:t>
                      </a:r>
                      <a:r>
                        <a:rPr lang="en-US" sz="800" b="1" dirty="0" smtClean="0">
                          <a:solidFill>
                            <a:srgbClr val="000000"/>
                          </a:solidFill>
                          <a:effectLst/>
                          <a:latin typeface="Calibri"/>
                          <a:ea typeface="Times New Roman"/>
                          <a:cs typeface="Times New Roman"/>
                        </a:rPr>
                        <a:t>.</a:t>
                      </a:r>
                    </a:p>
                  </a:txBody>
                  <a:tcPr marR="3329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790469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12</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1344329575"/>
              </p:ext>
            </p:extLst>
          </p:nvPr>
        </p:nvGraphicFramePr>
        <p:xfrm>
          <a:off x="327986" y="518160"/>
          <a:ext cx="6995160" cy="5852160"/>
        </p:xfrm>
        <a:graphic>
          <a:graphicData uri="http://schemas.openxmlformats.org/drawingml/2006/table">
            <a:tbl>
              <a:tblPr firstRow="1"/>
              <a:tblGrid>
                <a:gridCol w="967414"/>
                <a:gridCol w="6027746"/>
              </a:tblGrid>
              <a:tr h="798286">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1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defRPr sz="1800" b="0" i="0"/>
                      </a:pPr>
                      <a:r>
                        <a:rPr sz="1400" b="1" dirty="0">
                          <a:latin typeface="+mn-lt"/>
                        </a:rPr>
                        <a:t>Standard </a:t>
                      </a:r>
                      <a:r>
                        <a:rPr sz="1400" b="1" dirty="0" smtClean="0">
                          <a:latin typeface="+mn-lt"/>
                        </a:rPr>
                        <a:t>R</a:t>
                      </a:r>
                      <a:r>
                        <a:rPr lang="en-US" sz="1400" b="1" strike="noStrike" dirty="0" smtClean="0">
                          <a:solidFill>
                            <a:schemeClr val="tx1"/>
                          </a:solidFill>
                          <a:latin typeface="+mn-lt"/>
                        </a:rPr>
                        <a:t>I.4</a:t>
                      </a:r>
                      <a:r>
                        <a:rPr lang="en-US" sz="1400" b="1" strike="noStrike" dirty="0" smtClean="0">
                          <a:latin typeface="+mn-lt"/>
                        </a:rPr>
                        <a:t>.</a:t>
                      </a:r>
                      <a:r>
                        <a:rPr lang="en-US" sz="1400" b="1" dirty="0" smtClean="0">
                          <a:latin typeface="+mn-lt"/>
                        </a:rPr>
                        <a:t>3</a:t>
                      </a:r>
                      <a:r>
                        <a:rPr sz="1400" b="1" dirty="0" smtClean="0">
                          <a:latin typeface="+mn-lt"/>
                        </a:rPr>
                        <a:t>   </a:t>
                      </a:r>
                      <a:r>
                        <a:rPr sz="1400" b="1" dirty="0">
                          <a:latin typeface="+mn-lt"/>
                        </a:rPr>
                        <a:t>3 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73152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sz="1600" b="1" dirty="0">
                          <a:latin typeface="+mn-lt"/>
                        </a:rPr>
                        <a:t>Question </a:t>
                      </a:r>
                      <a:r>
                        <a:rPr lang="en-US" sz="1600" b="1" dirty="0" smtClean="0">
                          <a:latin typeface="+mn-lt"/>
                        </a:rPr>
                        <a:t>#16 </a:t>
                      </a:r>
                      <a:r>
                        <a:rPr sz="1600" b="1" dirty="0" smtClean="0">
                          <a:latin typeface="+mn-lt"/>
                        </a:rPr>
                        <a:t>(prompt</a:t>
                      </a:r>
                      <a:r>
                        <a:rPr sz="1600" b="1" dirty="0">
                          <a:latin typeface="+mn-lt"/>
                        </a:rPr>
                        <a:t>): </a:t>
                      </a:r>
                      <a:r>
                        <a:rPr lang="en-US" sz="1600" b="1" dirty="0" smtClean="0">
                          <a:solidFill>
                            <a:schemeClr val="tx1"/>
                          </a:solidFill>
                        </a:rPr>
                        <a:t>Describe the relationship between Thomas Edison’s many hours  of work and his success as an inventor. In your response, use details and examples from the story that support your description</a:t>
                      </a:r>
                      <a:r>
                        <a:rPr lang="en-US" sz="1600" b="1" dirty="0" smtClean="0">
                          <a:solidFill>
                            <a:srgbClr val="002060"/>
                          </a:solidFill>
                        </a:rPr>
                        <a:t>. </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106714">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1" u="sng" kern="1200" dirty="0" smtClean="0">
                          <a:solidFill>
                            <a:schemeClr val="tx1"/>
                          </a:solidFill>
                          <a:effectLst/>
                          <a:latin typeface="+mn-lt"/>
                          <a:ea typeface="+mn-ea"/>
                          <a:cs typeface="+mn-cs"/>
                        </a:rPr>
                        <a:t>Directions</a:t>
                      </a:r>
                      <a:r>
                        <a:rPr lang="en-US" sz="1000" b="1" u="sng" kern="1200" baseline="0" dirty="0" smtClean="0">
                          <a:solidFill>
                            <a:schemeClr val="tx1"/>
                          </a:solidFill>
                          <a:effectLst/>
                          <a:latin typeface="+mn-lt"/>
                          <a:ea typeface="+mn-ea"/>
                          <a:cs typeface="+mn-cs"/>
                        </a:rPr>
                        <a:t> for Scoring</a:t>
                      </a:r>
                      <a:r>
                        <a:rPr lang="en-US" sz="1000" kern="1200" baseline="0" dirty="0" smtClean="0">
                          <a:solidFill>
                            <a:schemeClr val="tx1"/>
                          </a:solidFill>
                          <a:effectLst/>
                          <a:latin typeface="+mn-lt"/>
                          <a:ea typeface="+mn-ea"/>
                          <a:cs typeface="+mn-cs"/>
                        </a:rPr>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“lengthy.”</a:t>
                      </a:r>
                      <a:r>
                        <a:rPr lang="en-US" sz="1000" u="none" dirty="0" smtClean="0"/>
                        <a:t> </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1" u="sng" dirty="0" smtClean="0"/>
                        <a:t>T</a:t>
                      </a:r>
                      <a:r>
                        <a:rPr sz="1000" b="1" u="sng" dirty="0" smtClean="0">
                          <a:latin typeface="+mn-lt"/>
                        </a:rPr>
                        <a:t>eacher </a:t>
                      </a:r>
                      <a:r>
                        <a:rPr sz="1000" b="1" u="sng" dirty="0">
                          <a:latin typeface="+mn-lt"/>
                        </a:rPr>
                        <a:t>Language and Scoring </a:t>
                      </a:r>
                      <a:r>
                        <a:rPr sz="1000" b="1" u="sng" dirty="0" smtClean="0">
                          <a:latin typeface="+mn-lt"/>
                        </a:rPr>
                        <a:t>Notes</a:t>
                      </a:r>
                      <a:r>
                        <a:rPr sz="1000" b="1" u="none" dirty="0" smtClean="0">
                          <a:latin typeface="+mn-lt"/>
                        </a:rPr>
                        <a:t>:</a:t>
                      </a:r>
                      <a:endParaRPr sz="1000" b="1" dirty="0">
                        <a:solidFill>
                          <a:schemeClr val="tx1"/>
                        </a:solidFill>
                        <a:latin typeface="+mn-lt"/>
                      </a:endParaRPr>
                    </a:p>
                    <a:p>
                      <a:pPr lvl="0" algn="l">
                        <a:defRPr sz="1800" b="0" i="0"/>
                      </a:pPr>
                      <a:r>
                        <a:rPr sz="1000" b="1" dirty="0">
                          <a:latin typeface="+mn-lt"/>
                        </a:rPr>
                        <a:t>Sufficient </a:t>
                      </a:r>
                      <a:r>
                        <a:rPr sz="1000" b="1" dirty="0" smtClean="0">
                          <a:latin typeface="+mn-lt"/>
                        </a:rPr>
                        <a:t>Evidence</a:t>
                      </a:r>
                      <a:r>
                        <a:rPr lang="en-US" sz="1000" b="0" baseline="0" dirty="0" smtClean="0">
                          <a:uFill>
                            <a:solidFill/>
                          </a:uFill>
                          <a:latin typeface="+mn-lt"/>
                        </a:rPr>
                        <a:t> </a:t>
                      </a:r>
                      <a:r>
                        <a:rPr lang="en-US" sz="1000" u="none" dirty="0" smtClean="0">
                          <a:solidFill>
                            <a:schemeClr val="tx1"/>
                          </a:solidFill>
                        </a:rPr>
                        <a:t>should </a:t>
                      </a:r>
                      <a:r>
                        <a:rPr lang="en-US" sz="1000" dirty="0" smtClean="0">
                          <a:solidFill>
                            <a:schemeClr val="tx1"/>
                          </a:solidFill>
                        </a:rPr>
                        <a:t>state in some form that Edison worked long hours  which resulted in Edison’s being able to create a vast number of inventions. Details should consistently refer to the idea of his work hours and intensity or commitment.</a:t>
                      </a:r>
                    </a:p>
                    <a:p>
                      <a:pPr lvl="0" algn="l">
                        <a:defRPr sz="1800" b="0" i="0"/>
                      </a:pPr>
                      <a:r>
                        <a:rPr sz="1000" b="1" dirty="0" smtClean="0">
                          <a:latin typeface="+mn-lt"/>
                        </a:rPr>
                        <a:t>Specific </a:t>
                      </a:r>
                      <a:r>
                        <a:rPr sz="1000" b="1" dirty="0" smtClean="0">
                          <a:uFill>
                            <a:solidFill/>
                          </a:uFill>
                          <a:latin typeface="+mn-lt"/>
                        </a:rPr>
                        <a:t>identifications</a:t>
                      </a:r>
                      <a:r>
                        <a:rPr lang="en-US" sz="1000" b="0" baseline="0" dirty="0" smtClean="0">
                          <a:uFill>
                            <a:solidFill/>
                          </a:uFill>
                          <a:latin typeface="+mn-lt"/>
                        </a:rPr>
                        <a:t> (supporting details) </a:t>
                      </a:r>
                      <a:r>
                        <a:rPr lang="en-US" sz="1000" dirty="0" smtClean="0">
                          <a:solidFill>
                            <a:schemeClr val="tx1"/>
                          </a:solidFill>
                        </a:rPr>
                        <a:t>could include</a:t>
                      </a:r>
                      <a:r>
                        <a:rPr lang="en-US" sz="1000" baseline="0" dirty="0" smtClean="0">
                          <a:solidFill>
                            <a:schemeClr val="tx1"/>
                          </a:solidFill>
                        </a:rPr>
                        <a:t> (1) </a:t>
                      </a:r>
                      <a:r>
                        <a:rPr lang="en-US" sz="1000" dirty="0" smtClean="0">
                          <a:solidFill>
                            <a:schemeClr val="tx1"/>
                          </a:solidFill>
                        </a:rPr>
                        <a:t>that his wife often told him when to eat and sleep,</a:t>
                      </a:r>
                      <a:r>
                        <a:rPr lang="en-US" sz="1000" baseline="0" dirty="0" smtClean="0">
                          <a:solidFill>
                            <a:schemeClr val="tx1"/>
                          </a:solidFill>
                        </a:rPr>
                        <a:t> (2) </a:t>
                      </a:r>
                      <a:r>
                        <a:rPr lang="en-US" sz="1000" dirty="0" smtClean="0">
                          <a:solidFill>
                            <a:schemeClr val="tx1"/>
                          </a:solidFill>
                        </a:rPr>
                        <a:t>Edison’s own reference to being a “two-shift” man</a:t>
                      </a:r>
                      <a:r>
                        <a:rPr lang="en-US" sz="1000" baseline="0" dirty="0" smtClean="0">
                          <a:solidFill>
                            <a:schemeClr val="tx1"/>
                          </a:solidFill>
                        </a:rPr>
                        <a:t> and (3) </a:t>
                      </a:r>
                      <a:r>
                        <a:rPr lang="en-US" sz="1000" dirty="0" smtClean="0">
                          <a:solidFill>
                            <a:schemeClr val="tx1"/>
                          </a:solidFill>
                        </a:rPr>
                        <a:t>his habit of working even in his spare time. </a:t>
                      </a:r>
                    </a:p>
                    <a:p>
                      <a:pPr lvl="0" algn="l">
                        <a:defRPr sz="1800" b="0" i="0"/>
                      </a:pPr>
                      <a:r>
                        <a:rPr sz="1000" b="1" dirty="0" smtClean="0">
                          <a:latin typeface="+mn-lt"/>
                        </a:rPr>
                        <a:t>Full Support</a:t>
                      </a:r>
                      <a:r>
                        <a:rPr lang="en-US" sz="1000" b="0" baseline="0" dirty="0" smtClean="0">
                          <a:latin typeface="+mn-lt"/>
                        </a:rPr>
                        <a:t> (other details)</a:t>
                      </a:r>
                      <a:r>
                        <a:rPr lang="en-US" sz="1000" dirty="0" smtClean="0">
                          <a:solidFill>
                            <a:schemeClr val="tx1"/>
                          </a:solidFill>
                        </a:rPr>
                        <a:t> could include how being partially deaf kept conversations</a:t>
                      </a:r>
                      <a:r>
                        <a:rPr lang="en-US" sz="1000" baseline="0" dirty="0" smtClean="0">
                          <a:solidFill>
                            <a:schemeClr val="tx1"/>
                          </a:solidFill>
                        </a:rPr>
                        <a:t> </a:t>
                      </a:r>
                      <a:r>
                        <a:rPr lang="en-US" sz="1000" dirty="0" smtClean="0">
                          <a:solidFill>
                            <a:schemeClr val="tx1"/>
                          </a:solidFill>
                        </a:rPr>
                        <a:t>short so he could work more.</a:t>
                      </a:r>
                      <a:endParaRPr sz="1000" b="0" dirty="0">
                        <a:uFill>
                          <a:solidFill/>
                        </a:u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051560">
                <a:tc>
                  <a:txBody>
                    <a:bodyPr/>
                    <a:lstStyle/>
                    <a:p>
                      <a:pPr lvl="0" algn="ctr">
                        <a:defRPr sz="1800" b="0" i="0"/>
                      </a:pPr>
                      <a:r>
                        <a:rPr sz="2000" b="1" dirty="0">
                          <a:latin typeface="+mn-lt"/>
                        </a:rPr>
                        <a:t>3</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sz="1000" i="1" dirty="0">
                          <a:latin typeface="+mn-lt"/>
                        </a:rPr>
                        <a:t>The student gives a proficient response </a:t>
                      </a:r>
                      <a:r>
                        <a:rPr lang="en-US" sz="1000" i="1" dirty="0" smtClean="0">
                          <a:latin typeface="+mn-lt"/>
                        </a:rPr>
                        <a:t>by describing how working</a:t>
                      </a:r>
                      <a:r>
                        <a:rPr lang="en-US" sz="1000" i="1" baseline="0" dirty="0" smtClean="0">
                          <a:latin typeface="+mn-lt"/>
                        </a:rPr>
                        <a:t> many hours enabled Edison to create more inventions as well as details to support this statement.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100" dirty="0" smtClean="0">
                          <a:solidFill>
                            <a:schemeClr val="tx1"/>
                          </a:solidFill>
                        </a:rPr>
                        <a:t>I believe Thomas Edison was a great inventor for many reasons.  Mainly, he was a hard worker and worked 16 hours a day.  He referred to himself as a “two-shift” man (which meant he worked two jobs each day)!  He was also very intense.</a:t>
                      </a:r>
                      <a:r>
                        <a:rPr lang="en-US" sz="1100" baseline="0" dirty="0" smtClean="0">
                          <a:solidFill>
                            <a:schemeClr val="tx1"/>
                          </a:solidFill>
                        </a:rPr>
                        <a:t>  He would concentrate on his work so much his wife sometimes had to tell him when to eat and sleep!  Even in his spare time Thomas Edison experimented.  The result of his hard work and effort paid off.  He invented 1200 things!  I don’t think he would have been as successful if he had not worked or cared about his work so much</a:t>
                      </a:r>
                      <a:r>
                        <a:rPr lang="en-US" sz="1000" baseline="0" dirty="0" smtClean="0">
                          <a:solidFill>
                            <a:schemeClr val="tx1"/>
                          </a:solidFill>
                        </a:rPr>
                        <a:t>.</a:t>
                      </a:r>
                      <a:endParaRPr lang="en-US" sz="1000"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685800">
                <a:tc>
                  <a:txBody>
                    <a:bodyPr/>
                    <a:lstStyle/>
                    <a:p>
                      <a:pPr lvl="0" algn="ctr">
                        <a:defRPr sz="1800" b="0" i="0"/>
                      </a:pPr>
                      <a:r>
                        <a:rPr sz="2000" b="1" dirty="0">
                          <a:latin typeface="+mn-lt"/>
                        </a:rPr>
                        <a:t>2</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a partial response by briefly describing how working</a:t>
                      </a:r>
                      <a:r>
                        <a:rPr lang="en-US" sz="1000" i="1" baseline="0" dirty="0" smtClean="0">
                          <a:latin typeface="+mn-lt"/>
                        </a:rPr>
                        <a:t> many hours enabled Edison to create more inventions as well as some details to support this statement.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100" b="0" u="none" kern="1200" baseline="0" dirty="0" smtClean="0">
                          <a:solidFill>
                            <a:schemeClr val="tx1"/>
                          </a:solidFill>
                          <a:latin typeface="+mn-lt"/>
                          <a:ea typeface="+mn-ea"/>
                          <a:cs typeface="+mn-cs"/>
                        </a:rPr>
                        <a:t>Thomas Edison worked many long hours.  Sometimes he worked 16 hours a day.  He worked so hard he had time to make many inventions.  Even when he had other  jobs he was still inventing</a:t>
                      </a:r>
                      <a:r>
                        <a:rPr lang="en-US" sz="1200" b="0" u="none" kern="1200" baseline="0" dirty="0" smtClean="0">
                          <a:solidFill>
                            <a:srgbClr val="002060"/>
                          </a:solidFill>
                          <a:latin typeface="+mn-lt"/>
                          <a:ea typeface="+mn-ea"/>
                          <a:cs typeface="+mn-cs"/>
                        </a:rPr>
                        <a:t>!</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44714">
                <a:tc>
                  <a:txBody>
                    <a:bodyPr/>
                    <a:lstStyle/>
                    <a:p>
                      <a:pPr lvl="0" algn="ctr">
                        <a:defRPr sz="1800" b="0" i="0"/>
                      </a:pPr>
                      <a:r>
                        <a:rPr sz="2000" b="1" dirty="0">
                          <a:latin typeface="+mn-lt"/>
                        </a:rPr>
                        <a:t>1</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minimal response by describing how Edison worked hard, but no details to support the</a:t>
                      </a:r>
                      <a:r>
                        <a:rPr lang="en-US" sz="1000" i="1" baseline="0" dirty="0" smtClean="0">
                          <a:latin typeface="+mn-lt"/>
                        </a:rPr>
                        <a:t> response.</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100" i="0" baseline="0" dirty="0" smtClean="0">
                          <a:latin typeface="+mn-lt"/>
                        </a:rPr>
                        <a:t>Thomas Edison worked hard to make many inventions.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defRPr sz="1800" b="0" i="0"/>
                      </a:pPr>
                      <a:r>
                        <a:rPr sz="2000" b="1" dirty="0">
                          <a:latin typeface="+mn-lt"/>
                        </a:rPr>
                        <a:t>0</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no description of how Thomas Edison worked many hours to become a successful inventor.</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100" i="0" baseline="0" dirty="0" smtClean="0">
                          <a:latin typeface="+mn-lt"/>
                        </a:rPr>
                        <a:t>If you want to be an inventor you have to do it all the time.</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10200377"/>
              </p:ext>
            </p:extLst>
          </p:nvPr>
        </p:nvGraphicFramePr>
        <p:xfrm>
          <a:off x="5486400" y="6446520"/>
          <a:ext cx="1828800" cy="640080"/>
        </p:xfrm>
        <a:graphic>
          <a:graphicData uri="http://schemas.openxmlformats.org/drawingml/2006/table">
            <a:tbl>
              <a:tblPr firstRow="1" firstCol="1" bandRow="1"/>
              <a:tblGrid>
                <a:gridCol w="1828800"/>
              </a:tblGrid>
              <a:tr h="152400">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RI.4.3 </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3 – ANz</a:t>
                      </a:r>
                      <a:endParaRPr lang="en-US" sz="800" i="1"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42672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Analyze the interrelationship between an event in a historical text, analyzing what happened and why (continue for procedures, ideas or concepts</a:t>
                      </a:r>
                      <a:r>
                        <a:rPr lang="en-US" sz="800" b="1" dirty="0" smtClean="0">
                          <a:solidFill>
                            <a:srgbClr val="000000"/>
                          </a:solidFill>
                          <a:effectLst/>
                          <a:latin typeface="Calibri"/>
                          <a:ea typeface="Times New Roman"/>
                          <a:cs typeface="Arial"/>
                        </a:rPr>
                        <a:t>).</a:t>
                      </a:r>
                    </a:p>
                  </a:txBody>
                  <a:tcPr marR="3329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986928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87418610"/>
              </p:ext>
            </p:extLst>
          </p:nvPr>
        </p:nvGraphicFramePr>
        <p:xfrm>
          <a:off x="458297" y="663132"/>
          <a:ext cx="6918036" cy="6810182"/>
        </p:xfrm>
        <a:graphic>
          <a:graphicData uri="http://schemas.openxmlformats.org/drawingml/2006/table">
            <a:tbl>
              <a:tblPr firstRow="1" firstCol="1" bandRow="1"/>
              <a:tblGrid>
                <a:gridCol w="750743"/>
                <a:gridCol w="6167293"/>
              </a:tblGrid>
              <a:tr h="533400">
                <a:tc gridSpan="2">
                  <a:txBody>
                    <a:bodyPr/>
                    <a:lstStyle/>
                    <a:p>
                      <a:pPr marL="0" marR="0" algn="l">
                        <a:lnSpc>
                          <a:spcPct val="100000"/>
                        </a:lnSpc>
                        <a:spcBef>
                          <a:spcPts val="0"/>
                        </a:spcBef>
                        <a:spcAft>
                          <a:spcPts val="0"/>
                        </a:spcAft>
                      </a:pPr>
                      <a:r>
                        <a:rPr lang="en-US" sz="1000" dirty="0" smtClean="0">
                          <a:effectLst/>
                          <a:latin typeface="+mn-lt"/>
                          <a:ea typeface="Calibri"/>
                          <a:cs typeface="Times New Roman"/>
                        </a:rPr>
                        <a:t>Note:</a:t>
                      </a:r>
                      <a:r>
                        <a:rPr lang="en-US" sz="1000" baseline="0" dirty="0" smtClean="0">
                          <a:effectLst/>
                          <a:latin typeface="+mn-lt"/>
                          <a:ea typeface="Calibri"/>
                          <a:cs typeface="Times New Roman"/>
                        </a:rPr>
                        <a:t>  “Brief Writes” should take no longer than 10 minutes.   Brief writes are scored with a 3 point rubric.  Longer writes and/or full compositions are scored with a 4 point rubric.   The difference between this rubric and the constructed response reading rubrics, is that the Brief Write Rubric is assessing writing proficiency, while the reading rubrics are assessing comprehension.  </a:t>
                      </a: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632268">
                <a:tc gridSpan="2">
                  <a:txBody>
                    <a:bodyPr/>
                    <a:lstStyle/>
                    <a:p>
                      <a:pPr marL="0" marR="0" algn="ctr">
                        <a:lnSpc>
                          <a:spcPct val="100000"/>
                        </a:lnSpc>
                        <a:spcBef>
                          <a:spcPts val="0"/>
                        </a:spcBef>
                        <a:spcAft>
                          <a:spcPts val="0"/>
                        </a:spcAft>
                      </a:pPr>
                      <a:r>
                        <a:rPr lang="en-US" sz="1200" b="1" kern="1200" dirty="0">
                          <a:solidFill>
                            <a:srgbClr val="000000"/>
                          </a:solidFill>
                          <a:effectLst/>
                          <a:latin typeface="Calibri"/>
                          <a:ea typeface="Times New Roman"/>
                          <a:cs typeface="Times New Roman"/>
                        </a:rPr>
                        <a:t>Brief Write Rubric </a:t>
                      </a:r>
                      <a:endParaRPr lang="en-US" sz="1200" b="1" kern="1200" dirty="0" smtClean="0">
                        <a:solidFill>
                          <a:srgbClr val="000000"/>
                        </a:solidFill>
                        <a:effectLst/>
                        <a:latin typeface="Calibri"/>
                        <a:ea typeface="Times New Roman"/>
                        <a:cs typeface="Times New Roman"/>
                      </a:endParaRPr>
                    </a:p>
                    <a:p>
                      <a:pPr marL="0" marR="0" algn="ctr">
                        <a:lnSpc>
                          <a:spcPct val="100000"/>
                        </a:lnSpc>
                        <a:spcBef>
                          <a:spcPts val="0"/>
                        </a:spcBef>
                        <a:spcAft>
                          <a:spcPts val="0"/>
                        </a:spcAft>
                      </a:pPr>
                      <a:r>
                        <a:rPr lang="en-US" sz="1200" b="1" kern="1200" dirty="0" smtClean="0">
                          <a:solidFill>
                            <a:schemeClr val="tx1"/>
                          </a:solidFill>
                          <a:effectLst/>
                          <a:latin typeface="Calibri"/>
                          <a:ea typeface="Times New Roman"/>
                          <a:cs typeface="Times New Roman"/>
                        </a:rPr>
                        <a:t>Quarter 1 Pre-Assessment</a:t>
                      </a:r>
                    </a:p>
                    <a:p>
                      <a:pPr marL="0" marR="0" algn="ctr">
                        <a:lnSpc>
                          <a:spcPct val="100000"/>
                        </a:lnSpc>
                        <a:spcBef>
                          <a:spcPts val="0"/>
                        </a:spcBef>
                        <a:spcAft>
                          <a:spcPts val="0"/>
                        </a:spcAft>
                      </a:pPr>
                      <a:r>
                        <a:rPr lang="en-US" sz="1000" kern="1200" dirty="0" smtClean="0">
                          <a:solidFill>
                            <a:srgbClr val="000000"/>
                          </a:solidFill>
                          <a:effectLst/>
                          <a:latin typeface="Calibri"/>
                          <a:ea typeface="Times New Roman"/>
                          <a:cs typeface="Times New Roman"/>
                        </a:rPr>
                        <a:t>Writing </a:t>
                      </a:r>
                      <a:r>
                        <a:rPr lang="en-US" sz="1000" kern="1200" dirty="0">
                          <a:solidFill>
                            <a:srgbClr val="000000"/>
                          </a:solidFill>
                          <a:effectLst/>
                          <a:latin typeface="Calibri"/>
                          <a:ea typeface="Times New Roman"/>
                          <a:cs typeface="Times New Roman"/>
                        </a:rPr>
                        <a:t>Standard </a:t>
                      </a:r>
                      <a:r>
                        <a:rPr lang="en-US" sz="1000" kern="1200" dirty="0" smtClean="0">
                          <a:solidFill>
                            <a:srgbClr val="000000"/>
                          </a:solidFill>
                          <a:effectLst/>
                          <a:latin typeface="Calibri"/>
                          <a:ea typeface="Times New Roman"/>
                          <a:cs typeface="Times New Roman"/>
                        </a:rPr>
                        <a:t>W</a:t>
                      </a:r>
                      <a:r>
                        <a:rPr lang="en-US" sz="1000" kern="1200" dirty="0" smtClean="0">
                          <a:solidFill>
                            <a:schemeClr val="tx1"/>
                          </a:solidFill>
                          <a:effectLst/>
                          <a:latin typeface="Calibri"/>
                          <a:ea typeface="Times New Roman"/>
                          <a:cs typeface="Times New Roman"/>
                        </a:rPr>
                        <a:t>.4.1a</a:t>
                      </a:r>
                      <a:r>
                        <a:rPr lang="en-US" sz="1000" kern="1200" dirty="0" smtClean="0">
                          <a:solidFill>
                            <a:srgbClr val="000000"/>
                          </a:solidFill>
                          <a:effectLst/>
                          <a:latin typeface="Calibri"/>
                          <a:ea typeface="Times New Roman"/>
                          <a:cs typeface="Times New Roman"/>
                        </a:rPr>
                        <a:t> </a:t>
                      </a:r>
                      <a:r>
                        <a:rPr lang="en-US" sz="1000" kern="1200" dirty="0">
                          <a:solidFill>
                            <a:srgbClr val="000000"/>
                          </a:solidFill>
                          <a:effectLst/>
                          <a:latin typeface="Calibri"/>
                          <a:ea typeface="Times New Roman"/>
                          <a:cs typeface="Times New Roman"/>
                        </a:rPr>
                        <a:t>Opinion Writing</a:t>
                      </a:r>
                      <a:endParaRPr lang="en-US" sz="1000" dirty="0">
                        <a:effectLst/>
                        <a:latin typeface="Calibri"/>
                        <a:ea typeface="Calibri"/>
                        <a:cs typeface="Times New Roman"/>
                      </a:endParaRPr>
                    </a:p>
                    <a:p>
                      <a:pPr marL="0" marR="0" algn="ctr">
                        <a:lnSpc>
                          <a:spcPct val="100000"/>
                        </a:lnSpc>
                        <a:spcBef>
                          <a:spcPts val="0"/>
                        </a:spcBef>
                        <a:spcAft>
                          <a:spcPts val="0"/>
                        </a:spcAft>
                      </a:pPr>
                      <a:r>
                        <a:rPr lang="en-US" sz="1000" kern="1200" dirty="0" smtClean="0">
                          <a:solidFill>
                            <a:srgbClr val="000000"/>
                          </a:solidFill>
                          <a:effectLst/>
                          <a:latin typeface="Calibri"/>
                          <a:ea typeface="Times New Roman"/>
                          <a:cs typeface="Times New Roman"/>
                        </a:rPr>
                        <a:t>Target</a:t>
                      </a:r>
                      <a:r>
                        <a:rPr lang="en-US" sz="1000" kern="1200" baseline="0" dirty="0" smtClean="0">
                          <a:solidFill>
                            <a:srgbClr val="000000"/>
                          </a:solidFill>
                          <a:effectLst/>
                          <a:latin typeface="Calibri"/>
                          <a:ea typeface="Times New Roman"/>
                          <a:cs typeface="Times New Roman"/>
                        </a:rPr>
                        <a:t> 6a</a:t>
                      </a:r>
                      <a:r>
                        <a:rPr lang="en-US" sz="1000" dirty="0" smtClean="0"/>
                        <a:t/>
                      </a:r>
                      <a:br>
                        <a:rPr lang="en-US" sz="1000" dirty="0" smtClean="0"/>
                      </a:br>
                      <a:r>
                        <a:rPr lang="en-US" sz="1000" i="1" dirty="0" smtClean="0"/>
                        <a:t>Provide reasons that are supported by facts and details</a:t>
                      </a:r>
                      <a:endParaRPr lang="en-US" sz="1000" i="1" dirty="0">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8600">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400" b="1" i="0" kern="1200" dirty="0" smtClean="0">
                          <a:solidFill>
                            <a:srgbClr val="000000"/>
                          </a:solidFill>
                          <a:effectLst/>
                          <a:latin typeface="+mn-lt"/>
                          <a:ea typeface="Times New Roman"/>
                          <a:cs typeface="Times New Roman"/>
                        </a:rPr>
                        <a:t>Question Prompt #17:   Write a brief paragraph stating your opinion of </a:t>
                      </a:r>
                      <a:r>
                        <a:rPr lang="en-US" sz="1400" b="1" dirty="0" smtClean="0">
                          <a:latin typeface="+mn-lt"/>
                          <a:cs typeface="Helvetica" pitchFamily="34" charset="0"/>
                        </a:rPr>
                        <a:t>Daedalus as a father.  Provide details to support your reasons.</a:t>
                      </a:r>
                      <a:endParaRPr lang="en-US" sz="1400" b="1" i="0" u="sng" dirty="0" smtClean="0">
                        <a:effectLst/>
                        <a:latin typeface="+mn-lt"/>
                        <a:ea typeface="Times New Roman"/>
                        <a:cs typeface="Times New Roman"/>
                      </a:endParaRPr>
                    </a:p>
                  </a:txBody>
                  <a:tcPr marL="129540" marR="129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spcBef>
                          <a:spcPts val="0"/>
                        </a:spcBef>
                        <a:spcAft>
                          <a:spcPts val="0"/>
                        </a:spcAft>
                      </a:pPr>
                      <a:endParaRPr lang="en-US" sz="1200" dirty="0">
                        <a:effectLst/>
                        <a:latin typeface="Calibri"/>
                        <a:ea typeface="Times New Roman"/>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16551">
                <a:tc gridSpan="2">
                  <a:txBody>
                    <a:bodyPr/>
                    <a:lstStyle/>
                    <a:p>
                      <a:pPr marL="0" marR="0" algn="l">
                        <a:lnSpc>
                          <a:spcPct val="100000"/>
                        </a:lnSpc>
                        <a:spcBef>
                          <a:spcPts val="0"/>
                        </a:spcBef>
                        <a:spcAft>
                          <a:spcPts val="0"/>
                        </a:spcAft>
                      </a:pPr>
                      <a:r>
                        <a:rPr lang="en-US" sz="1000" b="1" u="sng" kern="1200" dirty="0">
                          <a:solidFill>
                            <a:srgbClr val="000000"/>
                          </a:solidFill>
                          <a:effectLst/>
                          <a:latin typeface="Calibri"/>
                          <a:ea typeface="Times New Roman"/>
                          <a:cs typeface="Arial"/>
                        </a:rPr>
                        <a:t>Scoring Notes</a:t>
                      </a:r>
                      <a:r>
                        <a:rPr lang="en-US" sz="1000" u="sng" kern="1200" dirty="0">
                          <a:solidFill>
                            <a:srgbClr val="000000"/>
                          </a:solidFill>
                          <a:effectLst/>
                          <a:latin typeface="Calibri"/>
                          <a:ea typeface="Times New Roman"/>
                          <a:cs typeface="Arial"/>
                        </a:rPr>
                        <a:t>:</a:t>
                      </a:r>
                      <a:endParaRPr lang="en-US" sz="1000" u="sng" dirty="0">
                        <a:effectLst/>
                        <a:latin typeface="Calibri"/>
                        <a:ea typeface="Calibri"/>
                        <a:cs typeface="Times New Roman"/>
                      </a:endParaRPr>
                    </a:p>
                    <a:p>
                      <a:pPr marL="0" marR="0" algn="l">
                        <a:lnSpc>
                          <a:spcPct val="100000"/>
                        </a:lnSpc>
                        <a:spcBef>
                          <a:spcPts val="0"/>
                        </a:spcBef>
                        <a:spcAft>
                          <a:spcPts val="0"/>
                        </a:spcAft>
                      </a:pPr>
                      <a:r>
                        <a:rPr lang="en-US" sz="1000" b="1" kern="1200" dirty="0" smtClean="0">
                          <a:solidFill>
                            <a:srgbClr val="000000"/>
                          </a:solidFill>
                          <a:effectLst/>
                          <a:latin typeface="Calibri"/>
                          <a:ea typeface="Times New Roman"/>
                          <a:cs typeface="Times New Roman"/>
                        </a:rPr>
                        <a:t>Gives </a:t>
                      </a:r>
                      <a:r>
                        <a:rPr lang="en-US" sz="1000" b="1" kern="1200" dirty="0">
                          <a:solidFill>
                            <a:srgbClr val="000000"/>
                          </a:solidFill>
                          <a:effectLst/>
                          <a:latin typeface="Calibri"/>
                          <a:ea typeface="Times New Roman"/>
                          <a:cs typeface="Times New Roman"/>
                        </a:rPr>
                        <a:t>essential elements </a:t>
                      </a:r>
                      <a:r>
                        <a:rPr lang="en-US" sz="1000" kern="1200" dirty="0">
                          <a:solidFill>
                            <a:srgbClr val="000000"/>
                          </a:solidFill>
                          <a:effectLst/>
                          <a:latin typeface="Calibri"/>
                          <a:ea typeface="Times New Roman"/>
                          <a:cs typeface="Times New Roman"/>
                        </a:rPr>
                        <a:t>of a complete interpretation of the </a:t>
                      </a:r>
                      <a:r>
                        <a:rPr lang="en-US" sz="1000" kern="1200" dirty="0" smtClean="0">
                          <a:solidFill>
                            <a:srgbClr val="000000"/>
                          </a:solidFill>
                          <a:effectLst/>
                          <a:latin typeface="Calibri"/>
                          <a:ea typeface="Times New Roman"/>
                          <a:cs typeface="Times New Roman"/>
                        </a:rPr>
                        <a:t>prompt which would include a</a:t>
                      </a:r>
                      <a:r>
                        <a:rPr lang="en-US" sz="1000" kern="1200" baseline="0" dirty="0" smtClean="0">
                          <a:solidFill>
                            <a:srgbClr val="000000"/>
                          </a:solidFill>
                          <a:effectLst/>
                          <a:latin typeface="Calibri"/>
                          <a:ea typeface="Times New Roman"/>
                          <a:cs typeface="Times New Roman"/>
                        </a:rPr>
                        <a:t> specific opinion statement of Daedalus as a father including a reason supported by sufficient details.</a:t>
                      </a:r>
                      <a:r>
                        <a:rPr lang="en-US" sz="1000" dirty="0">
                          <a:effectLst/>
                          <a:latin typeface="Arial"/>
                          <a:ea typeface="Times New Roman"/>
                          <a:cs typeface="Times New Roman"/>
                        </a:rPr>
                        <a:t> </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b="1" kern="1200" dirty="0" smtClean="0">
                          <a:solidFill>
                            <a:srgbClr val="000000"/>
                          </a:solidFill>
                          <a:effectLst/>
                          <a:latin typeface="Calibri"/>
                          <a:ea typeface="Times New Roman"/>
                          <a:cs typeface="Times New Roman"/>
                        </a:rPr>
                        <a:t>Addresses </a:t>
                      </a:r>
                      <a:r>
                        <a:rPr lang="en-US" sz="1000" b="1" kern="1200" dirty="0">
                          <a:solidFill>
                            <a:srgbClr val="000000"/>
                          </a:solidFill>
                          <a:effectLst/>
                          <a:latin typeface="Calibri"/>
                          <a:ea typeface="Times New Roman"/>
                          <a:cs typeface="Times New Roman"/>
                        </a:rPr>
                        <a:t>many aspects </a:t>
                      </a:r>
                      <a:r>
                        <a:rPr lang="en-US" sz="1000" kern="1200" dirty="0">
                          <a:solidFill>
                            <a:srgbClr val="000000"/>
                          </a:solidFill>
                          <a:effectLst/>
                          <a:latin typeface="Calibri"/>
                          <a:ea typeface="Times New Roman"/>
                          <a:cs typeface="Times New Roman"/>
                        </a:rPr>
                        <a:t>of the task and provides sufficient relevant evidence to support </a:t>
                      </a:r>
                      <a:r>
                        <a:rPr lang="en-US" sz="1000" kern="1200" dirty="0" smtClean="0">
                          <a:solidFill>
                            <a:srgbClr val="000000"/>
                          </a:solidFill>
                          <a:effectLst/>
                          <a:latin typeface="Calibri"/>
                          <a:ea typeface="Times New Roman"/>
                          <a:cs typeface="Times New Roman"/>
                        </a:rPr>
                        <a:t>the reason of the opinion statement using details found explicitly in </a:t>
                      </a:r>
                      <a:r>
                        <a:rPr lang="en-US" sz="1100" kern="1200" dirty="0" smtClean="0">
                          <a:solidFill>
                            <a:srgbClr val="000000"/>
                          </a:solidFill>
                          <a:effectLst/>
                          <a:latin typeface="Calibri"/>
                          <a:ea typeface="Times New Roman"/>
                          <a:cs typeface="Times New Roman"/>
                        </a:rPr>
                        <a:t>the</a:t>
                      </a:r>
                      <a:r>
                        <a:rPr lang="en-US" sz="1000" kern="1200" dirty="0" smtClean="0">
                          <a:solidFill>
                            <a:srgbClr val="000000"/>
                          </a:solidFill>
                          <a:effectLst/>
                          <a:latin typeface="Calibri"/>
                          <a:ea typeface="Times New Roman"/>
                          <a:cs typeface="Times New Roman"/>
                        </a:rPr>
                        <a:t> text.  The details supporting the opinion statement are dependent upon the statement. </a:t>
                      </a:r>
                      <a:r>
                        <a:rPr lang="en-US" sz="1000" kern="1200" baseline="0" dirty="0" smtClean="0">
                          <a:solidFill>
                            <a:srgbClr val="000000"/>
                          </a:solidFill>
                          <a:effectLst/>
                          <a:latin typeface="Calibri"/>
                          <a:ea typeface="Times New Roman"/>
                          <a:cs typeface="Times New Roman"/>
                        </a:rPr>
                        <a:t> An example could be an opinion that Daedalus was smart </a:t>
                      </a:r>
                      <a:r>
                        <a:rPr lang="en-US" sz="1000" b="1" kern="1200" baseline="0" dirty="0" smtClean="0">
                          <a:solidFill>
                            <a:srgbClr val="000000"/>
                          </a:solidFill>
                          <a:effectLst/>
                          <a:latin typeface="Calibri"/>
                          <a:ea typeface="Times New Roman"/>
                          <a:cs typeface="Times New Roman"/>
                        </a:rPr>
                        <a:t>because</a:t>
                      </a:r>
                      <a:r>
                        <a:rPr lang="en-US" sz="1000" b="0" kern="1200" baseline="0" dirty="0" smtClean="0">
                          <a:solidFill>
                            <a:srgbClr val="000000"/>
                          </a:solidFill>
                          <a:effectLst/>
                          <a:latin typeface="Calibri"/>
                          <a:ea typeface="Times New Roman"/>
                          <a:cs typeface="Times New Roman"/>
                        </a:rPr>
                        <a:t> (1) he was an inventor and (2) he invented wings that could fly.  Another opinion might be that Daedalus was caring </a:t>
                      </a:r>
                      <a:r>
                        <a:rPr lang="en-US" sz="1000" b="1" kern="1200" baseline="0" dirty="0" smtClean="0">
                          <a:solidFill>
                            <a:srgbClr val="000000"/>
                          </a:solidFill>
                          <a:effectLst/>
                          <a:latin typeface="Calibri"/>
                          <a:ea typeface="Times New Roman"/>
                          <a:cs typeface="Times New Roman"/>
                        </a:rPr>
                        <a:t>because </a:t>
                      </a:r>
                      <a:r>
                        <a:rPr lang="en-US" sz="1000" b="0" kern="1200" baseline="0" dirty="0" smtClean="0">
                          <a:solidFill>
                            <a:srgbClr val="000000"/>
                          </a:solidFill>
                          <a:effectLst/>
                          <a:latin typeface="Calibri"/>
                          <a:ea typeface="Times New Roman"/>
                          <a:cs typeface="Times New Roman"/>
                        </a:rPr>
                        <a:t>(1) he made wings so both he and his son could escape, (2) he warned his son to be careful and (3) he was sad when his son fell into the sea.  Yet another opinion statement could be that Daedalus didn’t do enough for his son </a:t>
                      </a:r>
                      <a:r>
                        <a:rPr lang="en-US" sz="1000" b="1" kern="1200" baseline="0" dirty="0" smtClean="0">
                          <a:solidFill>
                            <a:srgbClr val="000000"/>
                          </a:solidFill>
                          <a:effectLst/>
                          <a:latin typeface="Calibri"/>
                          <a:ea typeface="Times New Roman"/>
                          <a:cs typeface="Times New Roman"/>
                        </a:rPr>
                        <a:t>because </a:t>
                      </a:r>
                      <a:r>
                        <a:rPr lang="en-US" sz="1000" b="0" kern="1200" baseline="0" dirty="0" smtClean="0">
                          <a:solidFill>
                            <a:srgbClr val="000000"/>
                          </a:solidFill>
                          <a:effectLst/>
                          <a:latin typeface="Calibri"/>
                          <a:ea typeface="Times New Roman"/>
                          <a:cs typeface="Times New Roman"/>
                        </a:rPr>
                        <a:t>(1) he didn’t watch his son enough to see that he was flying too close to the sun and (2) he could have flown down and searched for his son in the sea.  This last opinion is the least supported.</a:t>
                      </a:r>
                      <a:endParaRPr lang="en-US" sz="1000" b="0" dirty="0">
                        <a:effectLst/>
                        <a:latin typeface="Calibri"/>
                        <a:ea typeface="Calibri"/>
                        <a:cs typeface="Times New Roman"/>
                      </a:endParaRPr>
                    </a:p>
                    <a:p>
                      <a:pPr marL="0" marR="0" algn="l">
                        <a:lnSpc>
                          <a:spcPct val="100000"/>
                        </a:lnSpc>
                        <a:spcBef>
                          <a:spcPts val="0"/>
                        </a:spcBef>
                        <a:spcAft>
                          <a:spcPts val="0"/>
                        </a:spcAft>
                      </a:pPr>
                      <a:r>
                        <a:rPr lang="en-US" sz="1000" b="1" kern="1200" dirty="0" smtClean="0">
                          <a:solidFill>
                            <a:srgbClr val="000000"/>
                          </a:solidFill>
                          <a:effectLst/>
                          <a:latin typeface="Calibri"/>
                          <a:ea typeface="Times New Roman"/>
                          <a:cs typeface="Times New Roman"/>
                        </a:rPr>
                        <a:t>Is </a:t>
                      </a:r>
                      <a:r>
                        <a:rPr lang="en-US" sz="1000" b="1" kern="1200" dirty="0">
                          <a:solidFill>
                            <a:srgbClr val="000000"/>
                          </a:solidFill>
                          <a:effectLst/>
                          <a:latin typeface="Calibri"/>
                          <a:ea typeface="Times New Roman"/>
                          <a:cs typeface="Times New Roman"/>
                        </a:rPr>
                        <a:t>focused and organized</a:t>
                      </a:r>
                      <a:r>
                        <a:rPr lang="en-US" sz="1000" kern="1200" dirty="0">
                          <a:solidFill>
                            <a:srgbClr val="000000"/>
                          </a:solidFill>
                          <a:effectLst/>
                          <a:latin typeface="Calibri"/>
                          <a:ea typeface="Times New Roman"/>
                          <a:cs typeface="Times New Roman"/>
                        </a:rPr>
                        <a:t>, consistently addressing the purpose, audience, and </a:t>
                      </a:r>
                      <a:r>
                        <a:rPr lang="en-US" sz="1000" kern="1200" dirty="0" smtClean="0">
                          <a:solidFill>
                            <a:srgbClr val="000000"/>
                          </a:solidFill>
                          <a:effectLst/>
                          <a:latin typeface="Calibri"/>
                          <a:ea typeface="Times New Roman"/>
                          <a:cs typeface="Times New Roman"/>
                        </a:rPr>
                        <a:t>task which is</a:t>
                      </a:r>
                      <a:r>
                        <a:rPr lang="en-US" sz="1000" kern="1200" baseline="0" dirty="0" smtClean="0">
                          <a:solidFill>
                            <a:srgbClr val="000000"/>
                          </a:solidFill>
                          <a:effectLst/>
                          <a:latin typeface="Calibri"/>
                          <a:ea typeface="Times New Roman"/>
                          <a:cs typeface="Times New Roman"/>
                        </a:rPr>
                        <a:t> providing reasons to support an opinion.</a:t>
                      </a:r>
                      <a:endParaRPr lang="en-US" sz="1000" dirty="0">
                        <a:effectLst/>
                        <a:latin typeface="Calibri"/>
                        <a:ea typeface="Calibri"/>
                        <a:cs typeface="Times New Roman"/>
                      </a:endParaRPr>
                    </a:p>
                    <a:p>
                      <a:pPr marL="0" marR="0" algn="l">
                        <a:lnSpc>
                          <a:spcPct val="100000"/>
                        </a:lnSpc>
                        <a:spcBef>
                          <a:spcPts val="0"/>
                        </a:spcBef>
                        <a:spcAft>
                          <a:spcPts val="0"/>
                        </a:spcAft>
                      </a:pPr>
                      <a:r>
                        <a:rPr lang="en-US" sz="1000" b="1" kern="1200" dirty="0" smtClean="0">
                          <a:solidFill>
                            <a:srgbClr val="000000"/>
                          </a:solidFill>
                          <a:effectLst/>
                          <a:latin typeface="Calibri"/>
                          <a:ea typeface="Times New Roman"/>
                          <a:cs typeface="Times New Roman"/>
                        </a:rPr>
                        <a:t>Includes</a:t>
                      </a:r>
                      <a:r>
                        <a:rPr lang="en-US" sz="1000" kern="1200" dirty="0" smtClean="0">
                          <a:solidFill>
                            <a:srgbClr val="000000"/>
                          </a:solidFill>
                          <a:effectLst/>
                          <a:latin typeface="Calibri"/>
                          <a:ea typeface="Times New Roman"/>
                          <a:cs typeface="Times New Roman"/>
                        </a:rPr>
                        <a:t> sentences </a:t>
                      </a:r>
                      <a:r>
                        <a:rPr lang="en-US" sz="1000" kern="1200" dirty="0">
                          <a:solidFill>
                            <a:srgbClr val="000000"/>
                          </a:solidFill>
                          <a:effectLst/>
                          <a:latin typeface="Calibri"/>
                          <a:ea typeface="Times New Roman"/>
                          <a:cs typeface="Times New Roman"/>
                        </a:rPr>
                        <a:t>of varied length and </a:t>
                      </a:r>
                      <a:r>
                        <a:rPr lang="en-US" sz="1000" kern="1200" dirty="0" smtClean="0">
                          <a:solidFill>
                            <a:srgbClr val="000000"/>
                          </a:solidFill>
                          <a:effectLst/>
                          <a:latin typeface="Calibri"/>
                          <a:ea typeface="Times New Roman"/>
                          <a:cs typeface="Times New Roman"/>
                        </a:rPr>
                        <a:t>structure as needed to express the opinion adequately.</a:t>
                      </a:r>
                      <a:endParaRPr lang="en-US" sz="1000" dirty="0">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3933">
                <a:tc>
                  <a:txBody>
                    <a:bodyPr/>
                    <a:lstStyle/>
                    <a:p>
                      <a:pPr marL="0" marR="0" algn="ctr">
                        <a:lnSpc>
                          <a:spcPct val="100000"/>
                        </a:lnSpc>
                        <a:spcBef>
                          <a:spcPts val="0"/>
                        </a:spcBef>
                        <a:spcAft>
                          <a:spcPts val="0"/>
                        </a:spcAft>
                      </a:pPr>
                      <a:r>
                        <a:rPr lang="en-US" sz="2600" b="1" dirty="0" smtClean="0">
                          <a:effectLst/>
                          <a:latin typeface="Calibri"/>
                          <a:ea typeface="Times New Roman"/>
                          <a:cs typeface="Times New Roman"/>
                        </a:rPr>
                        <a:t>3</a:t>
                      </a:r>
                      <a:endParaRPr lang="en-US" sz="2600" b="1" dirty="0">
                        <a:effectLst/>
                        <a:latin typeface="Calibri"/>
                        <a:ea typeface="Times New Roman"/>
                        <a:cs typeface="Times New Roman"/>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i="1" dirty="0" smtClean="0">
                          <a:effectLst/>
                          <a:latin typeface="+mn-lt"/>
                          <a:ea typeface="Times New Roman"/>
                          <a:cs typeface="Times New Roman"/>
                        </a:rPr>
                        <a:t>Student gives a proficient response by stating a </a:t>
                      </a:r>
                      <a:r>
                        <a:rPr lang="en-US" sz="1000" b="1" i="1" dirty="0" smtClean="0">
                          <a:effectLst/>
                          <a:latin typeface="+mn-lt"/>
                          <a:ea typeface="Times New Roman"/>
                          <a:cs typeface="Times New Roman"/>
                        </a:rPr>
                        <a:t>definite opinion</a:t>
                      </a:r>
                      <a:r>
                        <a:rPr lang="en-US" sz="1000" b="1" i="1" baseline="0" dirty="0" smtClean="0">
                          <a:effectLst/>
                          <a:latin typeface="+mn-lt"/>
                          <a:ea typeface="Times New Roman"/>
                          <a:cs typeface="Times New Roman"/>
                        </a:rPr>
                        <a:t> (essential element) </a:t>
                      </a:r>
                      <a:r>
                        <a:rPr lang="en-US" sz="1000" b="0" i="1" baseline="0" dirty="0" smtClean="0">
                          <a:effectLst/>
                          <a:latin typeface="+mn-lt"/>
                          <a:ea typeface="Times New Roman"/>
                          <a:cs typeface="Times New Roman"/>
                        </a:rPr>
                        <a:t>about</a:t>
                      </a:r>
                      <a:r>
                        <a:rPr lang="en-US" sz="1000" b="1" i="1" baseline="0" dirty="0" smtClean="0">
                          <a:effectLst/>
                          <a:latin typeface="+mn-lt"/>
                          <a:ea typeface="Times New Roman"/>
                          <a:cs typeface="Times New Roman"/>
                        </a:rPr>
                        <a:t> </a:t>
                      </a:r>
                      <a:r>
                        <a:rPr lang="en-US" sz="1000" i="1" baseline="0" dirty="0" smtClean="0">
                          <a:effectLst/>
                          <a:latin typeface="+mn-lt"/>
                          <a:ea typeface="Times New Roman"/>
                          <a:cs typeface="Times New Roman"/>
                        </a:rPr>
                        <a:t>Daedalus as a father supported by reasons (</a:t>
                      </a:r>
                      <a:r>
                        <a:rPr lang="en-US" sz="1000" b="1" i="1" baseline="0" dirty="0" smtClean="0">
                          <a:effectLst/>
                          <a:latin typeface="+mn-lt"/>
                          <a:ea typeface="Times New Roman"/>
                          <a:cs typeface="Times New Roman"/>
                        </a:rPr>
                        <a:t>many aspects</a:t>
                      </a:r>
                      <a:r>
                        <a:rPr lang="en-US" sz="1000" i="1" baseline="0" dirty="0" smtClean="0">
                          <a:effectLst/>
                          <a:latin typeface="+mn-lt"/>
                          <a:ea typeface="Times New Roman"/>
                          <a:cs typeface="Times New Roman"/>
                        </a:rPr>
                        <a:t>) specific to the opinion and consistently addressing the purpose (</a:t>
                      </a:r>
                      <a:r>
                        <a:rPr lang="en-US" sz="1000" b="1" i="1" baseline="0" dirty="0" smtClean="0">
                          <a:effectLst/>
                          <a:latin typeface="+mn-lt"/>
                          <a:ea typeface="Times New Roman"/>
                          <a:cs typeface="Times New Roman"/>
                        </a:rPr>
                        <a:t>focused and organized</a:t>
                      </a:r>
                      <a:r>
                        <a:rPr lang="en-US" sz="1000" i="1" baseline="0" dirty="0" smtClean="0">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n-US" sz="1100" i="0" baseline="0" dirty="0" smtClean="0">
                          <a:effectLst/>
                          <a:latin typeface="+mn-lt"/>
                          <a:ea typeface="Times New Roman"/>
                          <a:cs typeface="Times New Roman"/>
                        </a:rPr>
                        <a:t>My opinion of Daedalus is that he was a good and caring father. Daedalus made wings for his son to help him escape from prison. A good father tries his best to take care of his children.  He also warned his son to be careful and not fly too close to the sun.  A caring  father warns his children when there is danger. When his son fell into the sea Daedalus was sad.  Only a father who cares would be sad to see something bad happen to his child.</a:t>
                      </a: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6683">
                <a:tc>
                  <a:txBody>
                    <a:bodyPr/>
                    <a:lstStyle/>
                    <a:p>
                      <a:pPr algn="ctr">
                        <a:lnSpc>
                          <a:spcPct val="100000"/>
                        </a:lnSpc>
                        <a:spcAft>
                          <a:spcPts val="0"/>
                        </a:spcAft>
                      </a:pPr>
                      <a:r>
                        <a:rPr lang="en-US" sz="2600" b="1" dirty="0" smtClean="0">
                          <a:effectLst/>
                          <a:latin typeface="Calibri"/>
                        </a:rPr>
                        <a:t>2</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i="1" dirty="0" smtClean="0">
                          <a:effectLst/>
                          <a:latin typeface="+mn-lt"/>
                          <a:ea typeface="Times New Roman"/>
                          <a:cs typeface="Times New Roman"/>
                        </a:rPr>
                        <a:t>Student gives a partial response by stating a </a:t>
                      </a:r>
                      <a:r>
                        <a:rPr lang="en-US" sz="1000" b="1" i="1" dirty="0" smtClean="0">
                          <a:effectLst/>
                          <a:latin typeface="+mn-lt"/>
                          <a:ea typeface="Times New Roman"/>
                          <a:cs typeface="Times New Roman"/>
                        </a:rPr>
                        <a:t>definite opinion</a:t>
                      </a:r>
                      <a:r>
                        <a:rPr lang="en-US" sz="1000" b="1" i="1" baseline="0" dirty="0" smtClean="0">
                          <a:effectLst/>
                          <a:latin typeface="+mn-lt"/>
                          <a:ea typeface="Times New Roman"/>
                          <a:cs typeface="Times New Roman"/>
                        </a:rPr>
                        <a:t> (essential element) </a:t>
                      </a:r>
                      <a:r>
                        <a:rPr lang="en-US" sz="1000" b="0" i="1" baseline="0" dirty="0" smtClean="0">
                          <a:effectLst/>
                          <a:latin typeface="+mn-lt"/>
                          <a:ea typeface="Times New Roman"/>
                          <a:cs typeface="Times New Roman"/>
                        </a:rPr>
                        <a:t>about</a:t>
                      </a:r>
                      <a:r>
                        <a:rPr lang="en-US" sz="1000" b="1" i="1" baseline="0" dirty="0" smtClean="0">
                          <a:effectLst/>
                          <a:latin typeface="+mn-lt"/>
                          <a:ea typeface="Times New Roman"/>
                          <a:cs typeface="Times New Roman"/>
                        </a:rPr>
                        <a:t> </a:t>
                      </a:r>
                      <a:r>
                        <a:rPr lang="en-US" sz="1000" i="1" baseline="0" dirty="0" smtClean="0">
                          <a:effectLst/>
                          <a:latin typeface="+mn-lt"/>
                          <a:ea typeface="Times New Roman"/>
                          <a:cs typeface="Times New Roman"/>
                        </a:rPr>
                        <a:t>Daedalus as a father supported by partial reasons (</a:t>
                      </a:r>
                      <a:r>
                        <a:rPr lang="en-US" sz="1000" b="1" i="1" baseline="0" dirty="0" smtClean="0">
                          <a:effectLst/>
                          <a:latin typeface="+mn-lt"/>
                          <a:ea typeface="Times New Roman"/>
                          <a:cs typeface="Times New Roman"/>
                        </a:rPr>
                        <a:t>many aspects</a:t>
                      </a:r>
                      <a:r>
                        <a:rPr lang="en-US" sz="1000" i="1" baseline="0" dirty="0" smtClean="0">
                          <a:effectLst/>
                          <a:latin typeface="+mn-lt"/>
                          <a:ea typeface="Times New Roman"/>
                          <a:cs typeface="Times New Roman"/>
                        </a:rPr>
                        <a:t>) specific to the opinion but does not consistently address the purpose (</a:t>
                      </a:r>
                      <a:r>
                        <a:rPr lang="en-US" sz="1000" b="1" i="1" baseline="0" dirty="0" smtClean="0">
                          <a:effectLst/>
                          <a:latin typeface="+mn-lt"/>
                          <a:ea typeface="Times New Roman"/>
                          <a:cs typeface="Times New Roman"/>
                        </a:rPr>
                        <a:t>focused and organized</a:t>
                      </a:r>
                      <a:r>
                        <a:rPr lang="en-US" sz="1000" i="1" baseline="0" dirty="0" smtClean="0">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n-US" sz="1100" i="0" u="none" baseline="0" dirty="0" smtClean="0">
                          <a:effectLst/>
                          <a:latin typeface="+mn-lt"/>
                          <a:ea typeface="Times New Roman"/>
                          <a:cs typeface="Times New Roman"/>
                        </a:rPr>
                        <a:t>I think Daedalus was a very smart father because he could invent wings. Inventors have to be really curious like Benjamin Franklin was.  He was a good inventor too.</a:t>
                      </a: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4044">
                <a:tc>
                  <a:txBody>
                    <a:bodyPr/>
                    <a:lstStyle/>
                    <a:p>
                      <a:pPr algn="ctr">
                        <a:lnSpc>
                          <a:spcPct val="100000"/>
                        </a:lnSpc>
                        <a:spcAft>
                          <a:spcPts val="0"/>
                        </a:spcAft>
                      </a:pPr>
                      <a:r>
                        <a:rPr lang="en-US" sz="2600" b="1" dirty="0" smtClean="0">
                          <a:effectLst/>
                          <a:latin typeface="Calibri"/>
                        </a:rPr>
                        <a:t>1</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i="1" dirty="0" smtClean="0">
                          <a:effectLst/>
                          <a:latin typeface="+mn-lt"/>
                          <a:ea typeface="Times New Roman"/>
                          <a:cs typeface="Times New Roman"/>
                        </a:rPr>
                        <a:t>Student gives a minimal response by stating a </a:t>
                      </a:r>
                      <a:r>
                        <a:rPr lang="en-US" sz="1000" b="1" i="1" dirty="0" smtClean="0">
                          <a:effectLst/>
                          <a:latin typeface="+mn-lt"/>
                          <a:ea typeface="Times New Roman"/>
                          <a:cs typeface="Times New Roman"/>
                        </a:rPr>
                        <a:t>vague opinion</a:t>
                      </a:r>
                      <a:r>
                        <a:rPr lang="en-US" sz="1000" b="1" i="1" baseline="0" dirty="0" smtClean="0">
                          <a:effectLst/>
                          <a:latin typeface="+mn-lt"/>
                          <a:ea typeface="Times New Roman"/>
                          <a:cs typeface="Times New Roman"/>
                        </a:rPr>
                        <a:t> (essential element) </a:t>
                      </a:r>
                      <a:r>
                        <a:rPr lang="en-US" sz="1000" b="0" i="1" baseline="0" dirty="0" smtClean="0">
                          <a:effectLst/>
                          <a:latin typeface="+mn-lt"/>
                          <a:ea typeface="Times New Roman"/>
                          <a:cs typeface="Times New Roman"/>
                        </a:rPr>
                        <a:t>about</a:t>
                      </a:r>
                      <a:r>
                        <a:rPr lang="en-US" sz="1000" b="1" i="1" baseline="0" dirty="0" smtClean="0">
                          <a:effectLst/>
                          <a:latin typeface="+mn-lt"/>
                          <a:ea typeface="Times New Roman"/>
                          <a:cs typeface="Times New Roman"/>
                        </a:rPr>
                        <a:t> </a:t>
                      </a:r>
                      <a:r>
                        <a:rPr lang="en-US" sz="1000" i="1" baseline="0" dirty="0" smtClean="0">
                          <a:effectLst/>
                          <a:latin typeface="+mn-lt"/>
                          <a:ea typeface="Times New Roman"/>
                          <a:cs typeface="Times New Roman"/>
                        </a:rPr>
                        <a:t>Daedalus as a father but not supported by reasons (</a:t>
                      </a:r>
                      <a:r>
                        <a:rPr lang="en-US" sz="1000" b="1" i="1" baseline="0" dirty="0" smtClean="0">
                          <a:effectLst/>
                          <a:latin typeface="+mn-lt"/>
                          <a:ea typeface="Times New Roman"/>
                          <a:cs typeface="Times New Roman"/>
                        </a:rPr>
                        <a:t>many aspects</a:t>
                      </a:r>
                      <a:r>
                        <a:rPr lang="en-US" sz="1000" i="1" baseline="0" dirty="0" smtClean="0">
                          <a:effectLst/>
                          <a:latin typeface="+mn-lt"/>
                          <a:ea typeface="Times New Roman"/>
                          <a:cs typeface="Times New Roman"/>
                        </a:rPr>
                        <a:t>) specific to the opinion.</a:t>
                      </a:r>
                    </a:p>
                    <a:p>
                      <a:pPr marL="0" marR="0" indent="0" algn="l" defTabSz="1018809" rtl="0" eaLnBrk="1" fontAlgn="auto" latinLnBrk="0" hangingPunct="1">
                        <a:lnSpc>
                          <a:spcPct val="100000"/>
                        </a:lnSpc>
                        <a:spcBef>
                          <a:spcPts val="0"/>
                        </a:spcBef>
                        <a:spcAft>
                          <a:spcPts val="0"/>
                        </a:spcAft>
                        <a:buClrTx/>
                        <a:buSzTx/>
                        <a:buFontTx/>
                        <a:buNone/>
                        <a:tabLst/>
                        <a:defRPr/>
                      </a:pPr>
                      <a:r>
                        <a:rPr lang="en-US" sz="1100" i="0" baseline="0" dirty="0" smtClean="0">
                          <a:effectLst/>
                          <a:latin typeface="+mn-lt"/>
                          <a:cs typeface="Times New Roman"/>
                        </a:rPr>
                        <a:t>Daedalus was not a very good dad or maybe he just forgot to warn his son.</a:t>
                      </a:r>
                      <a:endParaRPr lang="en-US" sz="1100" i="0" dirty="0">
                        <a:effectLst/>
                        <a:latin typeface="Calibri"/>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0000"/>
                        </a:lnSpc>
                        <a:spcAft>
                          <a:spcPts val="0"/>
                        </a:spcAft>
                      </a:pPr>
                      <a:r>
                        <a:rPr lang="en-US" sz="2600" b="1" dirty="0" smtClean="0">
                          <a:effectLst/>
                          <a:latin typeface="Calibri"/>
                        </a:rPr>
                        <a:t>0</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i="1" dirty="0" smtClean="0">
                          <a:effectLst/>
                          <a:latin typeface="+mn-lt"/>
                          <a:ea typeface="Times New Roman"/>
                          <a:cs typeface="Times New Roman"/>
                        </a:rPr>
                        <a:t>Student gives a no </a:t>
                      </a:r>
                      <a:r>
                        <a:rPr lang="en-US" sz="1000" b="1" i="1" dirty="0" smtClean="0">
                          <a:effectLst/>
                          <a:latin typeface="+mn-lt"/>
                          <a:ea typeface="Times New Roman"/>
                          <a:cs typeface="Times New Roman"/>
                        </a:rPr>
                        <a:t>opinion</a:t>
                      </a:r>
                      <a:r>
                        <a:rPr lang="en-US" sz="1000" b="1" i="1" baseline="0" dirty="0" smtClean="0">
                          <a:effectLst/>
                          <a:latin typeface="+mn-lt"/>
                          <a:ea typeface="Times New Roman"/>
                          <a:cs typeface="Times New Roman"/>
                        </a:rPr>
                        <a:t> (essential element) </a:t>
                      </a:r>
                      <a:r>
                        <a:rPr lang="en-US" sz="1000" b="0" i="1" baseline="0" dirty="0" smtClean="0">
                          <a:effectLst/>
                          <a:latin typeface="+mn-lt"/>
                          <a:ea typeface="Times New Roman"/>
                          <a:cs typeface="Times New Roman"/>
                        </a:rPr>
                        <a:t>about</a:t>
                      </a:r>
                      <a:r>
                        <a:rPr lang="en-US" sz="1000" b="1" i="1" baseline="0" dirty="0" smtClean="0">
                          <a:effectLst/>
                          <a:latin typeface="+mn-lt"/>
                          <a:ea typeface="Times New Roman"/>
                          <a:cs typeface="Times New Roman"/>
                        </a:rPr>
                        <a:t> </a:t>
                      </a:r>
                      <a:r>
                        <a:rPr lang="en-US" sz="1000" i="1" baseline="0" dirty="0" smtClean="0">
                          <a:effectLst/>
                          <a:latin typeface="+mn-lt"/>
                          <a:ea typeface="Times New Roman"/>
                          <a:cs typeface="Times New Roman"/>
                        </a:rPr>
                        <a:t>Daedalus as a father.</a:t>
                      </a:r>
                    </a:p>
                    <a:p>
                      <a:pPr marL="0" marR="0" indent="0" algn="l" defTabSz="1018809" rtl="0" eaLnBrk="1" fontAlgn="auto" latinLnBrk="0" hangingPunct="1">
                        <a:lnSpc>
                          <a:spcPct val="100000"/>
                        </a:lnSpc>
                        <a:spcBef>
                          <a:spcPts val="0"/>
                        </a:spcBef>
                        <a:spcAft>
                          <a:spcPts val="0"/>
                        </a:spcAft>
                        <a:buClrTx/>
                        <a:buSzTx/>
                        <a:buFontTx/>
                        <a:buNone/>
                        <a:tabLst/>
                        <a:defRPr/>
                      </a:pPr>
                      <a:r>
                        <a:rPr lang="en-US" sz="1100" i="0" baseline="0" dirty="0" smtClean="0">
                          <a:effectLst/>
                          <a:latin typeface="+mn-lt"/>
                          <a:cs typeface="Times New Roman"/>
                        </a:rPr>
                        <a:t>One time my dad and I went fishing.  That was being a really good dad.</a:t>
                      </a:r>
                      <a:endParaRPr lang="en-US" sz="1100" i="0" dirty="0">
                        <a:effectLst/>
                        <a:latin typeface="Calibri"/>
                      </a:endParaRP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01039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68319494"/>
              </p:ext>
            </p:extLst>
          </p:nvPr>
        </p:nvGraphicFramePr>
        <p:xfrm>
          <a:off x="323850" y="609600"/>
          <a:ext cx="7189470" cy="7828280"/>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u="none" baseline="0" dirty="0" smtClean="0">
                          <a:solidFill>
                            <a:schemeClr val="tx1"/>
                          </a:solidFill>
                          <a:effectLst/>
                        </a:rPr>
                        <a:t>Grade 4, Quarter 1 Pre-Assessment Selected Response Answer Key</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a:t>
                      </a:r>
                      <a:r>
                        <a:rPr lang="en-US" sz="12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schemeClr val="tx1"/>
                          </a:solidFill>
                          <a:effectLst/>
                          <a:uLnTx/>
                          <a:uFillTx/>
                          <a:latin typeface="+mn-lt"/>
                          <a:cs typeface="Helvetica" pitchFamily="34" charset="0"/>
                        </a:rPr>
                        <a:t>Which sentence best summarizes what Daedelus knew could happen to Icarus?                          </a:t>
                      </a:r>
                      <a:r>
                        <a:rPr kumimoji="0" lang="en-US" sz="1000" b="0" i="0" u="none" strike="noStrike" kern="1200" cap="none" spc="0" normalizeH="0" baseline="0" noProof="0" dirty="0" smtClean="0">
                          <a:ln>
                            <a:noFill/>
                          </a:ln>
                          <a:solidFill>
                            <a:schemeClr val="tx1"/>
                          </a:solidFill>
                          <a:effectLst/>
                          <a:uLnTx/>
                          <a:uFillTx/>
                          <a:latin typeface="+mn-lt"/>
                          <a:cs typeface="Helvetica" pitchFamily="34" charset="0"/>
                        </a:rPr>
                        <a:t>Toward </a:t>
                      </a:r>
                      <a:r>
                        <a:rPr lang="en-US" sz="1000" b="0" u="none" baseline="0" dirty="0" smtClean="0">
                          <a:solidFill>
                            <a:schemeClr val="tx1"/>
                          </a:solidFill>
                          <a:effectLst/>
                        </a:rPr>
                        <a:t>R</a:t>
                      </a:r>
                      <a:r>
                        <a:rPr lang="en-US" sz="1100" b="0" u="none" strike="noStrike" baseline="0" dirty="0" smtClean="0">
                          <a:solidFill>
                            <a:schemeClr val="tx1"/>
                          </a:solidFill>
                          <a:effectLst/>
                        </a:rPr>
                        <a:t>I</a:t>
                      </a:r>
                      <a:r>
                        <a:rPr lang="en-US" sz="1200" b="1" u="none" strike="noStrike" baseline="0" dirty="0" smtClean="0">
                          <a:solidFill>
                            <a:schemeClr val="tx1"/>
                          </a:solidFill>
                          <a:effectLst/>
                        </a:rPr>
                        <a:t>.</a:t>
                      </a:r>
                      <a:r>
                        <a:rPr lang="en-US" sz="1000" b="0" u="none" baseline="0" dirty="0" smtClean="0">
                          <a:solidFill>
                            <a:schemeClr val="tx1"/>
                          </a:solidFill>
                          <a:effectLst/>
                        </a:rPr>
                        <a:t>4.1 </a:t>
                      </a:r>
                      <a:r>
                        <a:rPr lang="en-US" sz="1000" b="0" u="none" baseline="0" dirty="0" smtClean="0">
                          <a:solidFill>
                            <a:schemeClr val="tx1"/>
                          </a:solidFill>
                          <a:effectLst/>
                        </a:rPr>
                        <a:t>DOK-2 </a:t>
                      </a:r>
                      <a:r>
                        <a:rPr lang="en-US" sz="1000" b="0" u="none" baseline="0" dirty="0" smtClean="0">
                          <a:solidFill>
                            <a:schemeClr val="tx1"/>
                          </a:solidFill>
                          <a:effectLst/>
                        </a:rPr>
                        <a:t> </a:t>
                      </a:r>
                      <a:r>
                        <a:rPr lang="en-US" sz="1000" b="1" u="none" baseline="0" dirty="0" smtClean="0">
                          <a:solidFill>
                            <a:schemeClr val="tx1"/>
                          </a:solidFill>
                          <a:effectLst/>
                        </a:rPr>
                        <a:t>Ci</a:t>
                      </a:r>
                      <a:endParaRPr lang="en-US" sz="1000" b="1" u="none" baseline="0" dirty="0" smtClean="0">
                        <a:solidFill>
                          <a:schemeClr val="tx1"/>
                        </a:solidFill>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a:t>
                      </a:r>
                      <a:r>
                        <a:rPr lang="en-US" sz="1200" b="1" u="none" dirty="0" smtClean="0">
                          <a:solidFill>
                            <a:schemeClr val="tx1"/>
                          </a:solidFill>
                          <a:effectLst>
                            <a:outerShdw blurRad="38100" dist="38100" dir="2700000" algn="tl">
                              <a:srgbClr val="000000">
                                <a:alpha val="43137"/>
                              </a:srgbClr>
                            </a:outerShdw>
                          </a:effectLst>
                        </a:rPr>
                        <a:t>  </a:t>
                      </a:r>
                      <a:r>
                        <a:rPr lang="en-US" sz="1200" b="0" u="none" dirty="0" smtClean="0">
                          <a:solidFill>
                            <a:schemeClr val="tx1"/>
                          </a:solidFill>
                          <a:effectLst/>
                        </a:rPr>
                        <a:t>Based on the beliefs of that time, </a:t>
                      </a:r>
                      <a:r>
                        <a:rPr lang="en-US" sz="1200" b="0" u="none" dirty="0" smtClean="0">
                          <a:solidFill>
                            <a:schemeClr val="tx1"/>
                          </a:solidFill>
                          <a:effectLst/>
                          <a:latin typeface="+mn-lt"/>
                          <a:cs typeface="Helvetica" pitchFamily="34" charset="0"/>
                        </a:rPr>
                        <a:t>w</a:t>
                      </a:r>
                      <a:r>
                        <a:rPr lang="en-US" sz="1200" b="0" dirty="0" smtClean="0">
                          <a:solidFill>
                            <a:schemeClr val="tx1"/>
                          </a:solidFill>
                          <a:latin typeface="+mn-lt"/>
                          <a:cs typeface="Helvetica" pitchFamily="34" charset="0"/>
                        </a:rPr>
                        <a:t>hy does the author state that “people did not know how very far away the sun is?”</a:t>
                      </a:r>
                      <a:r>
                        <a:rPr lang="en-US" sz="1200" b="0" baseline="0" dirty="0" smtClean="0">
                          <a:solidFill>
                            <a:schemeClr val="tx1"/>
                          </a:solidFill>
                          <a:latin typeface="+mn-lt"/>
                          <a:cs typeface="Helvetica" pitchFamily="34" charset="0"/>
                        </a:rPr>
                        <a:t>  </a:t>
                      </a:r>
                      <a:r>
                        <a:rPr lang="en-US" sz="1000" b="0" i="0" baseline="0" dirty="0" smtClean="0">
                          <a:solidFill>
                            <a:schemeClr val="tx1"/>
                          </a:solidFill>
                          <a:latin typeface="+mn-lt"/>
                          <a:cs typeface="Helvetica" pitchFamily="34" charset="0"/>
                        </a:rPr>
                        <a:t>Toward </a:t>
                      </a:r>
                      <a:r>
                        <a:rPr lang="en-US" sz="1000" b="0" i="0" u="none" strike="noStrike" dirty="0" smtClean="0">
                          <a:solidFill>
                            <a:schemeClr val="tx1"/>
                          </a:solidFill>
                          <a:effectLst/>
                          <a:latin typeface="+mn-lt"/>
                        </a:rPr>
                        <a:t>RL.4.1</a:t>
                      </a:r>
                      <a:r>
                        <a:rPr lang="en-US" sz="1000" b="0" i="0" u="none" dirty="0" smtClean="0">
                          <a:solidFill>
                            <a:schemeClr val="tx1"/>
                          </a:solidFill>
                          <a:effectLst/>
                          <a:latin typeface="+mn-lt"/>
                        </a:rPr>
                        <a:t> DOK-2 </a:t>
                      </a:r>
                      <a:r>
                        <a:rPr lang="en-US" sz="1000" b="1" i="0" u="none" dirty="0" smtClean="0">
                          <a:solidFill>
                            <a:schemeClr val="tx1"/>
                          </a:solidFill>
                          <a:effectLst/>
                          <a:latin typeface="+mn-lt"/>
                        </a:rPr>
                        <a:t>Cl</a:t>
                      </a:r>
                      <a:endParaRPr lang="en-US" sz="1000" b="1" i="0"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rPr>
                        <a:t>Question 3</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cs typeface="Helvetica" pitchFamily="34" charset="0"/>
                        </a:rPr>
                        <a:t>Which title would best summarize the theme in this myth?</a:t>
                      </a:r>
                      <a:r>
                        <a:rPr lang="en-US" sz="1200" b="0" baseline="0" dirty="0" smtClean="0">
                          <a:solidFill>
                            <a:schemeClr val="tx1"/>
                          </a:solidFill>
                          <a:latin typeface="+mn-lt"/>
                          <a:cs typeface="Helvetica" pitchFamily="34" charset="0"/>
                        </a:rPr>
                        <a:t>  </a:t>
                      </a:r>
                      <a:r>
                        <a:rPr lang="en-US" sz="1000" b="0" baseline="0" dirty="0" smtClean="0">
                          <a:solidFill>
                            <a:schemeClr val="tx1"/>
                          </a:solidFill>
                          <a:latin typeface="+mn-lt"/>
                          <a:cs typeface="Helvetica" pitchFamily="34" charset="0"/>
                        </a:rPr>
                        <a:t>Toward </a:t>
                      </a:r>
                      <a:r>
                        <a:rPr lang="en-US" sz="1000" b="0" u="none" baseline="0" dirty="0" smtClean="0">
                          <a:solidFill>
                            <a:schemeClr val="tx1"/>
                          </a:solidFill>
                          <a:effectLst/>
                        </a:rPr>
                        <a:t>R</a:t>
                      </a:r>
                      <a:r>
                        <a:rPr lang="en-US" sz="1000" b="0" i="0" u="none" strike="noStrike" dirty="0" smtClean="0">
                          <a:solidFill>
                            <a:schemeClr val="tx1"/>
                          </a:solidFill>
                          <a:effectLst/>
                          <a:latin typeface="+mn-lt"/>
                        </a:rPr>
                        <a:t>L..</a:t>
                      </a:r>
                      <a:r>
                        <a:rPr lang="en-US" sz="1000" b="0" u="none" baseline="0" dirty="0" smtClean="0">
                          <a:solidFill>
                            <a:schemeClr val="tx1"/>
                          </a:solidFill>
                          <a:effectLst/>
                        </a:rPr>
                        <a:t>4.2 DOK-2 </a:t>
                      </a:r>
                      <a:r>
                        <a:rPr lang="en-US" sz="1000" b="0" u="none" baseline="0" dirty="0" smtClean="0">
                          <a:solidFill>
                            <a:schemeClr val="tx1"/>
                          </a:solidFill>
                          <a:effectLst/>
                        </a:rPr>
                        <a:t> </a:t>
                      </a:r>
                      <a:r>
                        <a:rPr lang="en-US" sz="1000" b="1" u="none" baseline="0" dirty="0" err="1" smtClean="0">
                          <a:solidFill>
                            <a:schemeClr val="tx1"/>
                          </a:solidFill>
                          <a:effectLst/>
                        </a:rPr>
                        <a:t>Ch</a:t>
                      </a:r>
                      <a:endParaRPr lang="en-US" sz="1000" b="1" u="none" kern="1200" dirty="0" smtClean="0">
                        <a:solidFill>
                          <a:schemeClr val="tx1"/>
                        </a:solidFill>
                        <a:effectLst/>
                        <a:latin typeface="+mn-lt"/>
                        <a:ea typeface="+mn-ea"/>
                        <a:cs typeface="+mn-cs"/>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4</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cs typeface="Helvetica" pitchFamily="34" charset="0"/>
                        </a:rPr>
                        <a:t>Which key detail supports the central idea of the myth </a:t>
                      </a:r>
                      <a:r>
                        <a:rPr lang="en-US" sz="1200" b="1" i="1" u="sng" dirty="0" smtClean="0">
                          <a:solidFill>
                            <a:schemeClr val="tx1"/>
                          </a:solidFill>
                          <a:latin typeface="+mn-lt"/>
                          <a:cs typeface="Helvetica" pitchFamily="34" charset="0"/>
                        </a:rPr>
                        <a:t>A Proud Flight </a:t>
                      </a:r>
                      <a:r>
                        <a:rPr lang="en-US" sz="1200" b="1" dirty="0" smtClean="0">
                          <a:solidFill>
                            <a:schemeClr val="tx1"/>
                          </a:solidFill>
                          <a:latin typeface="+mn-lt"/>
                          <a:cs typeface="Helvetica" pitchFamily="34" charset="0"/>
                        </a:rPr>
                        <a:t>? </a:t>
                      </a:r>
                      <a:r>
                        <a:rPr lang="en-US" sz="1000" b="0" dirty="0" smtClean="0">
                          <a:solidFill>
                            <a:schemeClr val="tx1"/>
                          </a:solidFill>
                          <a:latin typeface="+mn-lt"/>
                          <a:cs typeface="Helvetica" pitchFamily="34" charset="0"/>
                        </a:rPr>
                        <a:t>Toward  </a:t>
                      </a:r>
                      <a:r>
                        <a:rPr lang="en-US" sz="1000" b="0" u="none" baseline="0" dirty="0" smtClean="0">
                          <a:solidFill>
                            <a:schemeClr val="tx1"/>
                          </a:solidFill>
                          <a:effectLst/>
                        </a:rPr>
                        <a:t>R</a:t>
                      </a:r>
                      <a:r>
                        <a:rPr lang="en-US" sz="1000" b="0" i="0" u="none" strike="noStrike" dirty="0" smtClean="0">
                          <a:solidFill>
                            <a:schemeClr val="tx1"/>
                          </a:solidFill>
                          <a:effectLst/>
                          <a:latin typeface="+mn-lt"/>
                        </a:rPr>
                        <a:t>L.</a:t>
                      </a:r>
                      <a:r>
                        <a:rPr lang="en-US" sz="1000" b="0" u="none" baseline="0" dirty="0" smtClean="0">
                          <a:solidFill>
                            <a:schemeClr val="tx1"/>
                          </a:solidFill>
                          <a:effectLst/>
                        </a:rPr>
                        <a:t>4.2 DOK-2 </a:t>
                      </a:r>
                      <a:r>
                        <a:rPr lang="en-US" sz="1000" b="0" u="none" baseline="0" dirty="0" smtClean="0">
                          <a:solidFill>
                            <a:schemeClr val="tx1"/>
                          </a:solidFill>
                          <a:effectLst/>
                        </a:rPr>
                        <a:t> </a:t>
                      </a:r>
                      <a:r>
                        <a:rPr lang="en-US" sz="1000" b="1" u="none" baseline="0" dirty="0" smtClean="0">
                          <a:solidFill>
                            <a:schemeClr val="tx1"/>
                          </a:solidFill>
                          <a:effectLst/>
                        </a:rPr>
                        <a:t>Cl</a:t>
                      </a:r>
                      <a:endParaRPr lang="en-US" sz="1000" b="1" u="none" dirty="0" smtClean="0">
                        <a:solidFill>
                          <a:schemeClr val="tx1"/>
                        </a:solidFill>
                        <a:latin typeface="+mn-lt"/>
                        <a:cs typeface="Helvetica" pitchFamily="34" charset="0"/>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891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5</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cs typeface="Helvetica" pitchFamily="34" charset="0"/>
                        </a:rPr>
                        <a:t>Which is the best description of the setting in </a:t>
                      </a:r>
                      <a:r>
                        <a:rPr lang="en-US" sz="1200" b="1" u="sng" dirty="0" smtClean="0">
                          <a:solidFill>
                            <a:schemeClr val="tx1"/>
                          </a:solidFill>
                          <a:latin typeface="+mn-lt"/>
                          <a:cs typeface="Helvetica" pitchFamily="34" charset="0"/>
                        </a:rPr>
                        <a:t>A Proud Flight</a:t>
                      </a:r>
                      <a:r>
                        <a:rPr lang="en-US" sz="1200" b="0" dirty="0" smtClean="0">
                          <a:solidFill>
                            <a:schemeClr val="tx1"/>
                          </a:solidFill>
                          <a:latin typeface="+mn-lt"/>
                          <a:cs typeface="Helvetica" pitchFamily="34" charset="0"/>
                        </a:rPr>
                        <a:t>?</a:t>
                      </a:r>
                      <a:r>
                        <a:rPr lang="en-US" sz="1200" b="0" baseline="0" dirty="0" smtClean="0">
                          <a:solidFill>
                            <a:schemeClr val="tx1"/>
                          </a:solidFill>
                          <a:latin typeface="+mn-lt"/>
                          <a:cs typeface="Helvetica" pitchFamily="34" charset="0"/>
                        </a:rPr>
                        <a:t> </a:t>
                      </a:r>
                      <a:r>
                        <a:rPr lang="en-US" sz="1000" b="0" dirty="0" smtClean="0">
                          <a:solidFill>
                            <a:schemeClr val="tx1"/>
                          </a:solidFill>
                          <a:latin typeface="+mn-lt"/>
                          <a:cs typeface="Helvetica" pitchFamily="34" charset="0"/>
                        </a:rPr>
                        <a:t>Toward </a:t>
                      </a:r>
                      <a:r>
                        <a:rPr lang="en-US" sz="1000" b="0" u="none" dirty="0" smtClean="0">
                          <a:solidFill>
                            <a:schemeClr val="tx1"/>
                          </a:solidFill>
                          <a:effectLst/>
                        </a:rPr>
                        <a:t>R</a:t>
                      </a:r>
                      <a:r>
                        <a:rPr lang="en-US" sz="1000" b="0" i="0" u="none" strike="noStrike" dirty="0" smtClean="0">
                          <a:solidFill>
                            <a:schemeClr val="tx1"/>
                          </a:solidFill>
                          <a:effectLst/>
                          <a:latin typeface="+mn-lt"/>
                        </a:rPr>
                        <a:t>L.</a:t>
                      </a:r>
                      <a:r>
                        <a:rPr lang="en-US" sz="1000" b="0" u="none" dirty="0" smtClean="0">
                          <a:solidFill>
                            <a:schemeClr val="tx1"/>
                          </a:solidFill>
                          <a:effectLst/>
                        </a:rPr>
                        <a:t>4.3 DOK-1 </a:t>
                      </a:r>
                      <a:r>
                        <a:rPr lang="en-US" sz="1000" b="1" u="none" dirty="0" smtClean="0">
                          <a:solidFill>
                            <a:schemeClr val="tx1"/>
                          </a:solidFill>
                          <a:effectLst/>
                        </a:rPr>
                        <a:t>Ce</a:t>
                      </a:r>
                      <a:endParaRPr lang="en-US" sz="1000" b="1" u="none" dirty="0" smtClean="0">
                        <a:solidFill>
                          <a:schemeClr val="tx1"/>
                        </a:solidFill>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6</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cs typeface="Helvetica" pitchFamily="34" charset="0"/>
                        </a:rPr>
                        <a:t>What does the myth imply about Daedelus' character?  </a:t>
                      </a:r>
                      <a:r>
                        <a:rPr lang="en-US" sz="1000" b="0" dirty="0" smtClean="0">
                          <a:solidFill>
                            <a:schemeClr val="tx1"/>
                          </a:solidFill>
                          <a:latin typeface="+mn-lt"/>
                          <a:cs typeface="Helvetica" pitchFamily="34" charset="0"/>
                        </a:rPr>
                        <a:t>Toward </a:t>
                      </a:r>
                      <a:r>
                        <a:rPr lang="en-US" sz="1000" b="0" u="none" dirty="0" smtClean="0">
                          <a:solidFill>
                            <a:schemeClr val="tx1"/>
                          </a:solidFill>
                          <a:effectLst/>
                        </a:rPr>
                        <a:t>R</a:t>
                      </a:r>
                      <a:r>
                        <a:rPr lang="en-US" sz="1000" b="0" i="0" u="none" strike="noStrike" dirty="0" smtClean="0">
                          <a:solidFill>
                            <a:schemeClr val="tx1"/>
                          </a:solidFill>
                          <a:effectLst/>
                          <a:latin typeface="+mn-lt"/>
                        </a:rPr>
                        <a:t>L.</a:t>
                      </a:r>
                      <a:r>
                        <a:rPr lang="en-US" sz="1000" b="0" u="none" dirty="0" smtClean="0">
                          <a:solidFill>
                            <a:schemeClr val="tx1"/>
                          </a:solidFill>
                          <a:effectLst/>
                        </a:rPr>
                        <a:t>4.3 </a:t>
                      </a:r>
                      <a:r>
                        <a:rPr lang="en-US" sz="1000" b="1" u="none" dirty="0" smtClean="0">
                          <a:solidFill>
                            <a:schemeClr val="tx1"/>
                          </a:solidFill>
                          <a:effectLst/>
                        </a:rPr>
                        <a:t>DOK-2 </a:t>
                      </a:r>
                      <a:r>
                        <a:rPr lang="en-US" sz="1000" b="1" u="none" dirty="0" smtClean="0">
                          <a:solidFill>
                            <a:schemeClr val="tx1"/>
                          </a:solidFill>
                          <a:effectLst/>
                        </a:rPr>
                        <a:t>Cl</a:t>
                      </a:r>
                      <a:endParaRPr lang="en-US" sz="1000" b="1" u="none" dirty="0" smtClean="0">
                        <a:solidFill>
                          <a:schemeClr val="tx1"/>
                        </a:solidFill>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endParaRPr lang="en-US"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87383">
                <a:tc>
                  <a:txBody>
                    <a:bodyPr/>
                    <a:lstStyle/>
                    <a:p>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9</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ea typeface="Times New Roman"/>
                          <a:cs typeface="Times New Roman"/>
                        </a:rPr>
                        <a:t>Why was Edison able to build his first shop in Newark, New Jersey? </a:t>
                      </a:r>
                      <a:r>
                        <a:rPr lang="en-US" sz="1200" b="0" baseline="0" dirty="0" smtClean="0">
                          <a:solidFill>
                            <a:schemeClr val="tx1"/>
                          </a:solidFill>
                          <a:latin typeface="+mn-lt"/>
                          <a:ea typeface="Times New Roman"/>
                          <a:cs typeface="Times New Roman"/>
                        </a:rPr>
                        <a:t> </a:t>
                      </a:r>
                      <a:r>
                        <a:rPr lang="en-US" sz="1000" b="0" baseline="0" dirty="0" smtClean="0">
                          <a:solidFill>
                            <a:schemeClr val="tx1"/>
                          </a:solidFill>
                          <a:latin typeface="+mn-lt"/>
                          <a:ea typeface="Times New Roman"/>
                          <a:cs typeface="Times New Roman"/>
                        </a:rPr>
                        <a:t>Toward </a:t>
                      </a:r>
                      <a:r>
                        <a:rPr lang="en-US" sz="1000" b="0" kern="1200" dirty="0" smtClean="0">
                          <a:solidFill>
                            <a:schemeClr val="tx1"/>
                          </a:solidFill>
                          <a:effectLst/>
                          <a:latin typeface="+mn-lt"/>
                          <a:ea typeface="Times New Roman"/>
                          <a:cs typeface="Times New Roman"/>
                        </a:rPr>
                        <a:t>RI.4.1 DOK-2 </a:t>
                      </a:r>
                      <a:r>
                        <a:rPr lang="en-US" sz="1000" b="0" kern="1200" dirty="0" smtClean="0">
                          <a:solidFill>
                            <a:schemeClr val="tx1"/>
                          </a:solidFill>
                          <a:effectLst/>
                          <a:latin typeface="+mn-lt"/>
                          <a:ea typeface="Times New Roman"/>
                          <a:cs typeface="Times New Roman"/>
                        </a:rPr>
                        <a:t> </a:t>
                      </a:r>
                      <a:r>
                        <a:rPr lang="en-US" sz="1000" b="1" kern="1200" dirty="0" err="1" smtClean="0">
                          <a:solidFill>
                            <a:schemeClr val="tx1"/>
                          </a:solidFill>
                          <a:effectLst/>
                          <a:latin typeface="+mn-lt"/>
                          <a:ea typeface="Times New Roman"/>
                          <a:cs typeface="Times New Roman"/>
                        </a:rPr>
                        <a:t>Cj</a:t>
                      </a:r>
                      <a:endParaRPr lang="en-US" sz="1000" b="1" kern="1200" dirty="0" smtClean="0">
                        <a:solidFill>
                          <a:schemeClr val="tx1"/>
                        </a:solidFill>
                        <a:effectLst/>
                        <a:latin typeface="+mn-lt"/>
                        <a:ea typeface="Times New Roman"/>
                        <a:cs typeface="Times New Roman"/>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2562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10</a:t>
                      </a:r>
                      <a:r>
                        <a:rPr lang="en-US" sz="1200" b="1" u="none" dirty="0" smtClean="0">
                          <a:solidFill>
                            <a:schemeClr val="tx1"/>
                          </a:solidFill>
                          <a:effectLst>
                            <a:outerShdw blurRad="38100" dist="38100" dir="2700000" algn="tl">
                              <a:srgbClr val="000000">
                                <a:alpha val="43137"/>
                              </a:srgbClr>
                            </a:outerShdw>
                          </a:effectLst>
                        </a:rPr>
                        <a:t>  </a:t>
                      </a:r>
                      <a:r>
                        <a:rPr lang="en-US" sz="1200" dirty="0" smtClean="0">
                          <a:solidFill>
                            <a:schemeClr val="tx1"/>
                          </a:solidFill>
                          <a:latin typeface="+mn-lt"/>
                          <a:ea typeface="Calibri"/>
                          <a:cs typeface="Helvetica"/>
                        </a:rPr>
                        <a:t>Which statement is not supported by information in the text?</a:t>
                      </a:r>
                      <a:r>
                        <a:rPr lang="en-US" sz="1200" baseline="0" dirty="0" smtClean="0">
                          <a:solidFill>
                            <a:schemeClr val="tx1"/>
                          </a:solidFill>
                          <a:latin typeface="+mn-lt"/>
                          <a:ea typeface="Calibri"/>
                          <a:cs typeface="Helvetica"/>
                        </a:rPr>
                        <a:t> </a:t>
                      </a:r>
                      <a:r>
                        <a:rPr lang="en-US" sz="1000" baseline="0" dirty="0" smtClean="0">
                          <a:solidFill>
                            <a:schemeClr val="tx1"/>
                          </a:solidFill>
                          <a:latin typeface="+mn-lt"/>
                          <a:ea typeface="Calibri"/>
                          <a:cs typeface="Helvetica"/>
                        </a:rPr>
                        <a:t>Toward </a:t>
                      </a:r>
                      <a:r>
                        <a:rPr lang="en-US" sz="1000" b="0" u="none" dirty="0" smtClean="0">
                          <a:solidFill>
                            <a:schemeClr val="tx1"/>
                          </a:solidFill>
                          <a:effectLst/>
                        </a:rPr>
                        <a:t>R</a:t>
                      </a:r>
                      <a:r>
                        <a:rPr lang="en-US" sz="1000" b="0" kern="1200" dirty="0" smtClean="0">
                          <a:solidFill>
                            <a:schemeClr val="tx1"/>
                          </a:solidFill>
                          <a:effectLst/>
                          <a:latin typeface="+mn-lt"/>
                          <a:ea typeface="Times New Roman"/>
                          <a:cs typeface="Times New Roman"/>
                        </a:rPr>
                        <a:t>I.</a:t>
                      </a:r>
                      <a:r>
                        <a:rPr lang="en-US" sz="1000" b="0" u="none" dirty="0" smtClean="0">
                          <a:solidFill>
                            <a:schemeClr val="tx1"/>
                          </a:solidFill>
                          <a:effectLst/>
                        </a:rPr>
                        <a:t>4.1 DOK-2 </a:t>
                      </a:r>
                      <a:r>
                        <a:rPr lang="en-US" sz="1000" b="0" u="none" dirty="0" smtClean="0">
                          <a:solidFill>
                            <a:schemeClr val="tx1"/>
                          </a:solidFill>
                          <a:effectLst/>
                        </a:rPr>
                        <a:t> </a:t>
                      </a:r>
                      <a:r>
                        <a:rPr lang="en-US" sz="1000" b="1" u="none" dirty="0" smtClean="0">
                          <a:solidFill>
                            <a:schemeClr val="tx1"/>
                          </a:solidFill>
                          <a:effectLst/>
                        </a:rPr>
                        <a:t>Cl</a:t>
                      </a:r>
                      <a:endParaRPr lang="en-US" sz="1000" b="1" u="none" dirty="0" smtClean="0">
                        <a:solidFill>
                          <a:schemeClr val="tx1"/>
                        </a:solidFill>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18218">
                <a:tc>
                  <a:txBody>
                    <a:bodyPr/>
                    <a:lstStyle/>
                    <a:p>
                      <a:r>
                        <a:rPr lang="en-US" sz="1200" b="1" u="sng" dirty="0" smtClean="0">
                          <a:solidFill>
                            <a:schemeClr val="tx1"/>
                          </a:solidFill>
                          <a:effectLst>
                            <a:outerShdw blurRad="38100" dist="38100" dir="2700000" algn="tl">
                              <a:srgbClr val="000000">
                                <a:alpha val="43137"/>
                              </a:srgbClr>
                            </a:outerShdw>
                          </a:effectLst>
                        </a:rPr>
                        <a:t>Question 11</a:t>
                      </a:r>
                      <a:r>
                        <a:rPr lang="en-US" sz="1200" b="0"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cs typeface="Helvetica" pitchFamily="34" charset="0"/>
                        </a:rPr>
                        <a:t>Which statement best summarizes why Thomas Edison’s</a:t>
                      </a:r>
                      <a:r>
                        <a:rPr lang="en-US" sz="1200" b="0" baseline="0" dirty="0" smtClean="0">
                          <a:solidFill>
                            <a:schemeClr val="tx1"/>
                          </a:solidFill>
                          <a:latin typeface="+mn-lt"/>
                          <a:cs typeface="Helvetica" pitchFamily="34" charset="0"/>
                        </a:rPr>
                        <a:t> </a:t>
                      </a:r>
                      <a:r>
                        <a:rPr lang="en-US" sz="1200" b="0" dirty="0" smtClean="0">
                          <a:solidFill>
                            <a:schemeClr val="tx1"/>
                          </a:solidFill>
                          <a:latin typeface="+mn-lt"/>
                          <a:cs typeface="Helvetica" pitchFamily="34" charset="0"/>
                        </a:rPr>
                        <a:t>inventions were</a:t>
                      </a:r>
                      <a:r>
                        <a:rPr lang="en-US" sz="1200" b="0" baseline="0" dirty="0" smtClean="0">
                          <a:solidFill>
                            <a:schemeClr val="tx1"/>
                          </a:solidFill>
                          <a:latin typeface="+mn-lt"/>
                          <a:cs typeface="Helvetica" pitchFamily="34" charset="0"/>
                        </a:rPr>
                        <a:t> </a:t>
                      </a:r>
                      <a:r>
                        <a:rPr lang="en-US" sz="1200" b="0" dirty="0" smtClean="0">
                          <a:solidFill>
                            <a:schemeClr val="tx1"/>
                          </a:solidFill>
                          <a:latin typeface="+mn-lt"/>
                          <a:cs typeface="Helvetica" pitchFamily="34" charset="0"/>
                        </a:rPr>
                        <a:t>important?  </a:t>
                      </a:r>
                      <a:r>
                        <a:rPr lang="en-US" sz="1000" b="0" dirty="0" smtClean="0">
                          <a:solidFill>
                            <a:schemeClr val="tx1"/>
                          </a:solidFill>
                          <a:latin typeface="+mn-lt"/>
                          <a:cs typeface="Helvetica" pitchFamily="34" charset="0"/>
                        </a:rPr>
                        <a:t>Toward </a:t>
                      </a:r>
                      <a:r>
                        <a:rPr lang="en-US" sz="1000" b="0" u="none" kern="1200" dirty="0" smtClean="0">
                          <a:solidFill>
                            <a:schemeClr val="tx1"/>
                          </a:solidFill>
                          <a:effectLst/>
                          <a:latin typeface="+mn-lt"/>
                          <a:ea typeface="+mn-ea"/>
                          <a:cs typeface="+mn-cs"/>
                        </a:rPr>
                        <a:t>R</a:t>
                      </a:r>
                      <a:r>
                        <a:rPr lang="en-US" sz="1000" b="0" kern="1200" dirty="0" smtClean="0">
                          <a:solidFill>
                            <a:schemeClr val="tx1"/>
                          </a:solidFill>
                          <a:effectLst/>
                          <a:latin typeface="+mn-lt"/>
                          <a:ea typeface="Times New Roman"/>
                          <a:cs typeface="Times New Roman"/>
                        </a:rPr>
                        <a:t>I.4</a:t>
                      </a:r>
                      <a:r>
                        <a:rPr lang="en-US" sz="1000" b="0" u="none" kern="1200" dirty="0" smtClean="0">
                          <a:solidFill>
                            <a:schemeClr val="tx1"/>
                          </a:solidFill>
                          <a:effectLst/>
                          <a:latin typeface="+mn-lt"/>
                          <a:ea typeface="+mn-ea"/>
                          <a:cs typeface="+mn-cs"/>
                        </a:rPr>
                        <a:t>.2</a:t>
                      </a:r>
                      <a:r>
                        <a:rPr lang="en-US" sz="1000" b="0" u="none" kern="1200" baseline="0" dirty="0" smtClean="0">
                          <a:solidFill>
                            <a:schemeClr val="tx1"/>
                          </a:solidFill>
                          <a:effectLst/>
                          <a:latin typeface="+mn-lt"/>
                          <a:ea typeface="+mn-ea"/>
                          <a:cs typeface="+mn-cs"/>
                        </a:rPr>
                        <a:t> DOK-2 </a:t>
                      </a:r>
                      <a:r>
                        <a:rPr lang="en-US" sz="1000" b="1" u="none" kern="1200" baseline="0" dirty="0" smtClean="0">
                          <a:solidFill>
                            <a:schemeClr val="tx1"/>
                          </a:solidFill>
                          <a:effectLst/>
                          <a:latin typeface="+mn-lt"/>
                          <a:ea typeface="+mn-ea"/>
                          <a:cs typeface="+mn-cs"/>
                        </a:rPr>
                        <a:t>Ci</a:t>
                      </a:r>
                      <a:endParaRPr lang="en-US" sz="1000" b="1" u="none" kern="1200" dirty="0" smtClean="0">
                        <a:solidFill>
                          <a:schemeClr val="tx1"/>
                        </a:solidFill>
                        <a:effectLst/>
                        <a:latin typeface="+mn-lt"/>
                        <a:ea typeface="+mn-ea"/>
                        <a:cs typeface="+mn-cs"/>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12</a:t>
                      </a:r>
                      <a:r>
                        <a:rPr lang="en-US" sz="1200" b="0" u="none" dirty="0" smtClean="0">
                          <a:solidFill>
                            <a:schemeClr val="tx1"/>
                          </a:solidFill>
                          <a:effectLst>
                            <a:outerShdw blurRad="38100" dist="38100" dir="2700000" algn="tl">
                              <a:srgbClr val="000000">
                                <a:alpha val="43137"/>
                              </a:srgbClr>
                            </a:outerShdw>
                          </a:effectLst>
                        </a:rPr>
                        <a:t>  </a:t>
                      </a:r>
                      <a:r>
                        <a:rPr lang="en-US" sz="1200" dirty="0" smtClean="0">
                          <a:solidFill>
                            <a:schemeClr val="tx1"/>
                          </a:solidFill>
                          <a:latin typeface="+mn-lt"/>
                          <a:ea typeface="Times New Roman"/>
                          <a:cs typeface="Times New Roman"/>
                        </a:rPr>
                        <a:t>What is the main idea of this text? </a:t>
                      </a:r>
                      <a:r>
                        <a:rPr lang="en-US" sz="1200" baseline="0" dirty="0" smtClean="0">
                          <a:solidFill>
                            <a:schemeClr val="tx1"/>
                          </a:solidFill>
                          <a:latin typeface="+mn-lt"/>
                          <a:ea typeface="Times New Roman"/>
                          <a:cs typeface="Times New Roman"/>
                        </a:rPr>
                        <a:t> </a:t>
                      </a:r>
                      <a:r>
                        <a:rPr lang="en-US" sz="1000" baseline="0" dirty="0" smtClean="0">
                          <a:solidFill>
                            <a:schemeClr val="tx1"/>
                          </a:solidFill>
                          <a:latin typeface="+mn-lt"/>
                          <a:ea typeface="Times New Roman"/>
                          <a:cs typeface="Times New Roman"/>
                        </a:rPr>
                        <a:t>Toward </a:t>
                      </a:r>
                      <a:r>
                        <a:rPr lang="en-US" sz="1000" b="0" u="none" kern="1200" dirty="0" smtClean="0">
                          <a:solidFill>
                            <a:schemeClr val="tx1"/>
                          </a:solidFill>
                          <a:effectLst/>
                          <a:latin typeface="+mn-lt"/>
                          <a:ea typeface="+mn-ea"/>
                          <a:cs typeface="+mn-cs"/>
                        </a:rPr>
                        <a:t>R</a:t>
                      </a:r>
                      <a:r>
                        <a:rPr lang="en-US" sz="1000" b="0" kern="1200" dirty="0" smtClean="0">
                          <a:solidFill>
                            <a:schemeClr val="tx1"/>
                          </a:solidFill>
                          <a:effectLst/>
                          <a:latin typeface="+mn-lt"/>
                          <a:ea typeface="Times New Roman"/>
                          <a:cs typeface="Times New Roman"/>
                        </a:rPr>
                        <a:t>I.</a:t>
                      </a:r>
                      <a:r>
                        <a:rPr lang="en-US" sz="1000" b="0" u="none" kern="1200" dirty="0" smtClean="0">
                          <a:solidFill>
                            <a:schemeClr val="tx1"/>
                          </a:solidFill>
                          <a:effectLst/>
                          <a:latin typeface="+mn-lt"/>
                          <a:ea typeface="+mn-ea"/>
                          <a:cs typeface="+mn-cs"/>
                        </a:rPr>
                        <a:t>4.2 DOK-2</a:t>
                      </a:r>
                      <a:r>
                        <a:rPr lang="en-US" sz="1000" b="0" u="none" kern="1200" baseline="0" dirty="0" smtClean="0">
                          <a:solidFill>
                            <a:schemeClr val="tx1"/>
                          </a:solidFill>
                          <a:effectLst/>
                          <a:latin typeface="+mn-lt"/>
                          <a:ea typeface="+mn-ea"/>
                          <a:cs typeface="+mn-cs"/>
                        </a:rPr>
                        <a:t> </a:t>
                      </a:r>
                      <a:r>
                        <a:rPr lang="en-US" sz="1000" b="1" u="none" kern="1200" baseline="0" dirty="0" err="1" smtClean="0">
                          <a:solidFill>
                            <a:schemeClr val="tx1"/>
                          </a:solidFill>
                          <a:effectLst/>
                          <a:latin typeface="+mn-lt"/>
                          <a:ea typeface="+mn-ea"/>
                          <a:cs typeface="+mn-cs"/>
                        </a:rPr>
                        <a:t>Ck</a:t>
                      </a:r>
                      <a:endParaRPr lang="en-US" sz="1000" b="1" u="none" dirty="0" smtClean="0">
                        <a:solidFill>
                          <a:schemeClr val="tx1"/>
                        </a:solidFill>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13</a:t>
                      </a:r>
                      <a:r>
                        <a:rPr lang="en-US" sz="1200" b="0" u="none" baseline="0" dirty="0" smtClean="0">
                          <a:solidFill>
                            <a:schemeClr val="tx1"/>
                          </a:solidFill>
                          <a:effectLst/>
                        </a:rPr>
                        <a:t>  </a:t>
                      </a:r>
                      <a:r>
                        <a:rPr lang="en-US" sz="1200" b="0" dirty="0" smtClean="0">
                          <a:solidFill>
                            <a:schemeClr val="tx1"/>
                          </a:solidFill>
                          <a:latin typeface="Calibri" pitchFamily="34" charset="0"/>
                          <a:cs typeface="Helvetica" pitchFamily="34" charset="0"/>
                        </a:rPr>
                        <a:t>Thomas Edison attended school for  only two months.  Why was he so successful with so little schooling?</a:t>
                      </a:r>
                      <a:r>
                        <a:rPr lang="en-US" sz="1200" b="0" baseline="0" dirty="0" smtClean="0">
                          <a:solidFill>
                            <a:schemeClr val="tx1"/>
                          </a:solidFill>
                          <a:latin typeface="Calibri" pitchFamily="34" charset="0"/>
                          <a:cs typeface="Helvetica" pitchFamily="34" charset="0"/>
                        </a:rPr>
                        <a:t>  </a:t>
                      </a:r>
                      <a:r>
                        <a:rPr lang="en-US" sz="1000" b="0" baseline="0" dirty="0" smtClean="0">
                          <a:solidFill>
                            <a:schemeClr val="tx1"/>
                          </a:solidFill>
                          <a:latin typeface="Calibri" pitchFamily="34" charset="0"/>
                          <a:cs typeface="Helvetica" pitchFamily="34" charset="0"/>
                        </a:rPr>
                        <a:t>Toward </a:t>
                      </a:r>
                      <a:r>
                        <a:rPr lang="en-US" sz="1000" b="0" u="none" kern="1200" dirty="0" smtClean="0">
                          <a:solidFill>
                            <a:schemeClr val="tx1"/>
                          </a:solidFill>
                          <a:effectLst/>
                          <a:latin typeface="+mn-lt"/>
                          <a:ea typeface="+mn-ea"/>
                          <a:cs typeface="+mn-cs"/>
                        </a:rPr>
                        <a:t>R</a:t>
                      </a:r>
                      <a:r>
                        <a:rPr lang="en-US" sz="1000" b="0" kern="1200" dirty="0" smtClean="0">
                          <a:solidFill>
                            <a:schemeClr val="tx1"/>
                          </a:solidFill>
                          <a:effectLst/>
                          <a:latin typeface="+mn-lt"/>
                          <a:ea typeface="Times New Roman"/>
                          <a:cs typeface="Times New Roman"/>
                        </a:rPr>
                        <a:t>I.4</a:t>
                      </a:r>
                      <a:r>
                        <a:rPr lang="en-US" sz="1000" b="0" u="none" kern="1200" dirty="0" smtClean="0">
                          <a:solidFill>
                            <a:schemeClr val="tx1"/>
                          </a:solidFill>
                          <a:effectLst/>
                          <a:latin typeface="+mn-lt"/>
                          <a:ea typeface="+mn-ea"/>
                          <a:cs typeface="+mn-cs"/>
                        </a:rPr>
                        <a:t>.3 DOK-2 </a:t>
                      </a:r>
                      <a:r>
                        <a:rPr lang="en-US" sz="1000" b="0" u="none" kern="1200" dirty="0" smtClean="0">
                          <a:solidFill>
                            <a:schemeClr val="tx1"/>
                          </a:solidFill>
                          <a:effectLst/>
                          <a:latin typeface="+mn-lt"/>
                          <a:ea typeface="+mn-ea"/>
                          <a:cs typeface="+mn-cs"/>
                        </a:rPr>
                        <a:t> </a:t>
                      </a:r>
                      <a:r>
                        <a:rPr lang="en-US" sz="1000" b="1" u="none" kern="1200" dirty="0" err="1" smtClean="0">
                          <a:solidFill>
                            <a:schemeClr val="tx1"/>
                          </a:solidFill>
                          <a:effectLst/>
                          <a:latin typeface="+mn-lt"/>
                          <a:ea typeface="+mn-ea"/>
                          <a:cs typeface="+mn-cs"/>
                        </a:rPr>
                        <a:t>Ch</a:t>
                      </a:r>
                      <a:endParaRPr lang="en-US" sz="1000" b="1" u="none" dirty="0" smtClean="0">
                        <a:solidFill>
                          <a:schemeClr val="tx1"/>
                        </a:solidFill>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786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14</a:t>
                      </a:r>
                      <a:r>
                        <a:rPr lang="en-US" sz="1200" b="1" u="none" dirty="0" smtClean="0">
                          <a:solidFill>
                            <a:schemeClr val="tx1"/>
                          </a:solidFill>
                          <a:effectLst>
                            <a:outerShdw blurRad="38100" dist="38100" dir="2700000" algn="tl">
                              <a:srgbClr val="000000">
                                <a:alpha val="43137"/>
                              </a:srgbClr>
                            </a:outerShdw>
                          </a:effectLst>
                        </a:rPr>
                        <a:t> </a:t>
                      </a:r>
                      <a:r>
                        <a:rPr lang="en-US" sz="1200" b="0" u="none" baseline="0" dirty="0" smtClean="0">
                          <a:solidFill>
                            <a:schemeClr val="tx1"/>
                          </a:solidFill>
                          <a:effectLst/>
                        </a:rPr>
                        <a:t> </a:t>
                      </a:r>
                      <a:r>
                        <a:rPr lang="en-US" sz="1200" b="0" dirty="0" smtClean="0">
                          <a:solidFill>
                            <a:schemeClr val="tx1"/>
                          </a:solidFill>
                          <a:latin typeface="Calibri" pitchFamily="34" charset="0"/>
                          <a:cs typeface="Helvetica" pitchFamily="34" charset="0"/>
                        </a:rPr>
                        <a:t>Which sentence best supports the fact that Thomas Edison was able to create so many inventions? </a:t>
                      </a:r>
                      <a:r>
                        <a:rPr lang="en-US" sz="1200" b="0" baseline="0" dirty="0" smtClean="0">
                          <a:solidFill>
                            <a:schemeClr val="tx1"/>
                          </a:solidFill>
                          <a:latin typeface="Helvetica" pitchFamily="34" charset="0"/>
                          <a:cs typeface="Helvetica" pitchFamily="34" charset="0"/>
                        </a:rPr>
                        <a:t>  </a:t>
                      </a:r>
                      <a:r>
                        <a:rPr lang="en-US" sz="1000" b="0" baseline="0" dirty="0" smtClean="0">
                          <a:solidFill>
                            <a:schemeClr val="tx1"/>
                          </a:solidFill>
                          <a:latin typeface="+mn-lt"/>
                          <a:cs typeface="Helvetica" pitchFamily="34" charset="0"/>
                        </a:rPr>
                        <a:t>Toward </a:t>
                      </a:r>
                      <a:r>
                        <a:rPr lang="en-US" sz="1000" b="0" u="none" kern="1200" dirty="0" smtClean="0">
                          <a:solidFill>
                            <a:schemeClr val="tx1"/>
                          </a:solidFill>
                          <a:effectLst/>
                          <a:latin typeface="+mn-lt"/>
                          <a:ea typeface="+mn-ea"/>
                          <a:cs typeface="+mn-cs"/>
                        </a:rPr>
                        <a:t>R</a:t>
                      </a:r>
                      <a:r>
                        <a:rPr lang="en-US" sz="1000" b="0" kern="1200" dirty="0" smtClean="0">
                          <a:solidFill>
                            <a:schemeClr val="tx1"/>
                          </a:solidFill>
                          <a:effectLst/>
                          <a:latin typeface="+mn-lt"/>
                          <a:ea typeface="Times New Roman"/>
                          <a:cs typeface="Times New Roman"/>
                        </a:rPr>
                        <a:t>I.</a:t>
                      </a:r>
                      <a:r>
                        <a:rPr lang="en-US" sz="1000" b="0" u="none" kern="1200" dirty="0" smtClean="0">
                          <a:solidFill>
                            <a:schemeClr val="tx1"/>
                          </a:solidFill>
                          <a:effectLst/>
                          <a:latin typeface="+mn-lt"/>
                          <a:ea typeface="+mn-ea"/>
                          <a:cs typeface="+mn-cs"/>
                        </a:rPr>
                        <a:t>4.3  DOK-2 </a:t>
                      </a:r>
                      <a:r>
                        <a:rPr lang="en-US" sz="1000" b="0" u="none" kern="1200" dirty="0" smtClean="0">
                          <a:solidFill>
                            <a:schemeClr val="tx1"/>
                          </a:solidFill>
                          <a:effectLst/>
                          <a:latin typeface="+mn-lt"/>
                          <a:ea typeface="+mn-ea"/>
                          <a:cs typeface="+mn-cs"/>
                        </a:rPr>
                        <a:t> </a:t>
                      </a:r>
                      <a:r>
                        <a:rPr lang="en-US" sz="1000" b="1" u="none" kern="1200" dirty="0" smtClean="0">
                          <a:solidFill>
                            <a:schemeClr val="tx1"/>
                          </a:solidFill>
                          <a:effectLst/>
                          <a:latin typeface="+mn-lt"/>
                          <a:ea typeface="+mn-ea"/>
                          <a:cs typeface="+mn-cs"/>
                        </a:rPr>
                        <a:t>ANs</a:t>
                      </a:r>
                      <a:endParaRPr lang="en-US" sz="1000" b="1"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none" dirty="0" smtClean="0">
                          <a:solidFill>
                            <a:schemeClr val="tx1"/>
                          </a:solidFill>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a:t>
                      </a:r>
                      <a:r>
                        <a:rPr lang="en-US" sz="1200" b="1" u="sng" baseline="0" dirty="0" smtClean="0">
                          <a:solidFill>
                            <a:schemeClr val="tx1"/>
                          </a:solidFill>
                          <a:effectLst>
                            <a:outerShdw blurRad="38100" dist="38100" dir="2700000" algn="tl">
                              <a:srgbClr val="000000">
                                <a:alpha val="43137"/>
                              </a:srgbClr>
                            </a:outerShdw>
                          </a:effectLst>
                        </a:rPr>
                        <a:t> Response</a:t>
                      </a:r>
                      <a:r>
                        <a:rPr lang="en-US" sz="1200" b="0" i="1" u="none" baseline="0" dirty="0" smtClean="0">
                          <a:solidFill>
                            <a:schemeClr val="tx1"/>
                          </a:solidFill>
                          <a:effectLst/>
                        </a:rPr>
                        <a:t>          </a:t>
                      </a:r>
                      <a:endParaRPr lang="en-US" sz="1200" b="0" i="1" u="none" dirty="0" smtClean="0">
                        <a:solidFill>
                          <a:schemeClr val="tx1"/>
                        </a:solidFill>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 Response</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Brief</a:t>
                      </a:r>
                      <a:r>
                        <a:rPr lang="en-US" sz="1200" b="1" u="sng" baseline="0" dirty="0" smtClean="0">
                          <a:solidFill>
                            <a:schemeClr val="tx1"/>
                          </a:solidFill>
                          <a:effectLst>
                            <a:outerShdw blurRad="38100" dist="38100" dir="2700000" algn="tl">
                              <a:srgbClr val="000000">
                                <a:alpha val="43137"/>
                              </a:srgbClr>
                            </a:outerShdw>
                          </a:effectLst>
                        </a:rPr>
                        <a:t> Write </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W.1b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4646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18</a:t>
                      </a:r>
                      <a:r>
                        <a:rPr lang="en-US" sz="1200" b="1" u="none" dirty="0" smtClean="0">
                          <a:solidFill>
                            <a:schemeClr val="tx1"/>
                          </a:solidFill>
                          <a:effectLst>
                            <a:outerShdw blurRad="38100" dist="38100" dir="2700000" algn="tl">
                              <a:srgbClr val="000000">
                                <a:alpha val="43137"/>
                              </a:srgbClr>
                            </a:outerShdw>
                          </a:effectLst>
                        </a:rPr>
                        <a:t>  Brief</a:t>
                      </a:r>
                      <a:r>
                        <a:rPr lang="en-US" sz="1200" b="1" u="none" baseline="0" dirty="0" smtClean="0">
                          <a:solidFill>
                            <a:schemeClr val="tx1"/>
                          </a:solidFill>
                          <a:effectLst>
                            <a:outerShdw blurRad="38100" dist="38100" dir="2700000" algn="tl">
                              <a:srgbClr val="000000">
                                <a:alpha val="43137"/>
                              </a:srgbClr>
                            </a:outerShdw>
                          </a:effectLst>
                        </a:rPr>
                        <a:t> Write for Revision </a:t>
                      </a:r>
                      <a:r>
                        <a:rPr lang="en-US" sz="1200" b="0" dirty="0" smtClean="0">
                          <a:solidFill>
                            <a:schemeClr val="tx1"/>
                          </a:solidFill>
                          <a:latin typeface="+mn-lt"/>
                          <a:ea typeface="Times New Roman"/>
                          <a:cs typeface="Helvetica" panose="020B0604020202020204" pitchFamily="34" charset="0"/>
                        </a:rPr>
                        <a:t>Which is the correct way to reorder the sentences so that the opinion piece is in logical order?</a:t>
                      </a:r>
                      <a:r>
                        <a:rPr lang="en-US" sz="1200" b="0" baseline="0" dirty="0" smtClean="0">
                          <a:solidFill>
                            <a:schemeClr val="tx1"/>
                          </a:solidFill>
                          <a:latin typeface="+mn-lt"/>
                          <a:ea typeface="Times New Roman"/>
                          <a:cs typeface="Helvetica" panose="020B0604020202020204" pitchFamily="34" charset="0"/>
                        </a:rPr>
                        <a:t> </a:t>
                      </a:r>
                      <a:r>
                        <a:rPr lang="en-US" sz="1200" kern="1200" dirty="0" smtClean="0">
                          <a:solidFill>
                            <a:schemeClr val="tx1"/>
                          </a:solidFill>
                          <a:effectLst/>
                          <a:latin typeface="+mn-lt"/>
                          <a:ea typeface="Times New Roman"/>
                          <a:cs typeface="Times New Roman"/>
                        </a:rPr>
                        <a:t>W.4.1a (organization)</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19315">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19</a:t>
                      </a:r>
                      <a:r>
                        <a:rPr lang="en-US" sz="12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schemeClr val="tx1"/>
                          </a:solidFill>
                          <a:effectLst/>
                          <a:uLnTx/>
                          <a:uFillTx/>
                          <a:latin typeface="+mn-lt"/>
                          <a:cs typeface="Helvetica" panose="020B0604020202020204" pitchFamily="34" charset="0"/>
                        </a:rPr>
                        <a:t>Choose a word to replace “</a:t>
                      </a:r>
                      <a:r>
                        <a:rPr kumimoji="0" lang="en-US" sz="1200" b="0" i="0" u="sng" strike="noStrike" kern="1200" cap="none" spc="0" normalizeH="0" baseline="0" noProof="0" dirty="0" smtClean="0">
                          <a:ln>
                            <a:noFill/>
                          </a:ln>
                          <a:solidFill>
                            <a:schemeClr val="tx1"/>
                          </a:solidFill>
                          <a:effectLst/>
                          <a:uLnTx/>
                          <a:uFillTx/>
                          <a:latin typeface="+mn-lt"/>
                          <a:cs typeface="Helvetica" panose="020B0604020202020204" pitchFamily="34" charset="0"/>
                        </a:rPr>
                        <a:t>natural</a:t>
                      </a:r>
                      <a:r>
                        <a:rPr kumimoji="0" lang="en-US" sz="1200" b="0" i="0" u="none" strike="noStrike" kern="1200" cap="none" spc="0" normalizeH="0" baseline="0" noProof="0" dirty="0" smtClean="0">
                          <a:ln>
                            <a:noFill/>
                          </a:ln>
                          <a:solidFill>
                            <a:schemeClr val="tx1"/>
                          </a:solidFill>
                          <a:effectLst/>
                          <a:uLnTx/>
                          <a:uFillTx/>
                          <a:latin typeface="+mn-lt"/>
                          <a:cs typeface="Helvetica" panose="020B0604020202020204" pitchFamily="34" charset="0"/>
                        </a:rPr>
                        <a:t>” that could also work in the text.  </a:t>
                      </a:r>
                      <a:r>
                        <a:rPr lang="en-US" sz="1200" b="0" dirty="0" smtClean="0">
                          <a:solidFill>
                            <a:schemeClr val="tx1"/>
                          </a:solidFill>
                          <a:latin typeface="+mn-lt"/>
                          <a:cs typeface="Helvetica" panose="020B0604020202020204" pitchFamily="34" charset="0"/>
                        </a:rPr>
                        <a:t>L.4.3.a, L.4.6 </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464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cs typeface="Helvetica" panose="020B0604020202020204" pitchFamily="34" charset="0"/>
                        </a:rPr>
                        <a:t>Which sentence correctly combines these sentences into a compound sentence? </a:t>
                      </a:r>
                      <a:r>
                        <a:rPr lang="en-US" sz="1200" b="0" u="none" dirty="0" smtClean="0">
                          <a:solidFill>
                            <a:schemeClr val="tx1"/>
                          </a:solidFill>
                          <a:latin typeface="+mn-lt"/>
                          <a:cs typeface="Helvetica" pitchFamily="34" charset="0"/>
                        </a:rPr>
                        <a:t> </a:t>
                      </a:r>
                      <a:r>
                        <a:rPr kumimoji="0" lang="en-US" sz="12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L.4.2.c</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087752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pSp>
        <p:nvGrpSpPr>
          <p:cNvPr id="23" name="Group 22"/>
          <p:cNvGrpSpPr/>
          <p:nvPr/>
        </p:nvGrpSpPr>
        <p:grpSpPr>
          <a:xfrm>
            <a:off x="1082396" y="2685175"/>
            <a:ext cx="2305840" cy="2090244"/>
            <a:chOff x="4725760" y="381000"/>
            <a:chExt cx="2170203" cy="1995233"/>
          </a:xfrm>
        </p:grpSpPr>
        <p:sp>
          <p:nvSpPr>
            <p:cNvPr id="24" name="Parallelogram 23"/>
            <p:cNvSpPr/>
            <p:nvPr/>
          </p:nvSpPr>
          <p:spPr>
            <a:xfrm rot="1584430" flipH="1">
              <a:off x="4725760" y="464791"/>
              <a:ext cx="2170203" cy="1911442"/>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4727495" y="381000"/>
              <a:ext cx="1082046" cy="925428"/>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t>
              </a: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p:txBody>
        </p:sp>
        <p:pic>
          <p:nvPicPr>
            <p:cNvPr id="27"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0" y="576344"/>
              <a:ext cx="1654527" cy="1785856"/>
            </a:xfrm>
            <a:prstGeom prst="rect">
              <a:avLst/>
            </a:prstGeom>
            <a:noFill/>
            <a:effectLst>
              <a:softEdge rad="317500"/>
            </a:effectLst>
          </p:spPr>
        </p:pic>
      </p:grpSp>
      <p:grpSp>
        <p:nvGrpSpPr>
          <p:cNvPr id="5" name="Group 19"/>
          <p:cNvGrpSpPr/>
          <p:nvPr/>
        </p:nvGrpSpPr>
        <p:grpSpPr>
          <a:xfrm>
            <a:off x="835909" y="1807212"/>
            <a:ext cx="5829300" cy="5126989"/>
            <a:chOff x="786738" y="357732"/>
            <a:chExt cx="5486400" cy="4893944"/>
          </a:xfrm>
        </p:grpSpPr>
        <p:sp>
          <p:nvSpPr>
            <p:cNvPr id="6" name="TextBox 5"/>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Student Copy</a:t>
              </a:r>
            </a:p>
            <a:p>
              <a:r>
                <a:rPr lang="en-US" sz="3400" b="1" dirty="0">
                  <a:effectLst>
                    <a:outerShdw blurRad="38100" dist="38100" dir="2700000" algn="tl">
                      <a:srgbClr val="000000">
                        <a:alpha val="43137"/>
                      </a:srgbClr>
                    </a:outerShdw>
                  </a:effectLst>
                </a:rPr>
                <a:t>Pre-Assessment Quarter </a:t>
              </a:r>
              <a:r>
                <a:rPr lang="en-US" sz="3400" b="1" dirty="0" smtClean="0">
                  <a:effectLst>
                    <a:outerShdw blurRad="38100" dist="38100" dir="2700000" algn="tl">
                      <a:srgbClr val="000000">
                        <a:alpha val="43137"/>
                      </a:srgbClr>
                    </a:outerShdw>
                  </a:effectLst>
                </a:rPr>
                <a:t>1</a:t>
              </a:r>
            </a:p>
            <a:p>
              <a:endParaRPr lang="en-US" sz="3400" b="1" dirty="0">
                <a:effectLst>
                  <a:outerShdw blurRad="38100" dist="38100" dir="2700000" algn="tl">
                    <a:srgbClr val="000000">
                      <a:alpha val="43137"/>
                    </a:srgbClr>
                  </a:outerShdw>
                </a:effectLst>
              </a:endParaRPr>
            </a:p>
            <a:p>
              <a:r>
                <a:rPr lang="en-US" sz="3400" b="1" dirty="0">
                  <a:effectLst>
                    <a:outerShdw blurRad="38100" dist="38100" dir="2700000" algn="tl">
                      <a:srgbClr val="000000">
                        <a:alpha val="43137"/>
                      </a:srgbClr>
                    </a:outerShdw>
                  </a:effectLst>
                </a:rPr>
                <a:t>Name ____________________</a:t>
              </a:r>
            </a:p>
          </p:txBody>
        </p:sp>
        <p:sp>
          <p:nvSpPr>
            <p:cNvPr id="9" name="Rectangle 8"/>
            <p:cNvSpPr/>
            <p:nvPr/>
          </p:nvSpPr>
          <p:spPr>
            <a:xfrm>
              <a:off x="1066800" y="357732"/>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2" name="Right Triangle 11"/>
          <p:cNvSpPr/>
          <p:nvPr/>
        </p:nvSpPr>
        <p:spPr>
          <a:xfrm rot="5400000" flipH="1">
            <a:off x="660173" y="7641998"/>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2742194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sp>
        <p:nvSpPr>
          <p:cNvPr id="5" name="Rectangle 4"/>
          <p:cNvSpPr/>
          <p:nvPr/>
        </p:nvSpPr>
        <p:spPr>
          <a:xfrm>
            <a:off x="685800" y="1066800"/>
            <a:ext cx="6396038" cy="7760956"/>
          </a:xfrm>
          <a:prstGeom prst="rect">
            <a:avLst/>
          </a:prstGeom>
        </p:spPr>
        <p:txBody>
          <a:bodyPr wrap="square" lIns="96378" tIns="48189" rIns="96378" bIns="48189">
            <a:spAutoFit/>
          </a:bodyPr>
          <a:lstStyle/>
          <a:p>
            <a:pPr algn="ctr"/>
            <a:r>
              <a:rPr lang="en-US" sz="1600" b="1" u="sng" dirty="0" smtClean="0"/>
              <a:t>A Proud Flight</a:t>
            </a:r>
          </a:p>
          <a:p>
            <a:pPr algn="ctr"/>
            <a:r>
              <a:rPr lang="en-US" sz="1000" i="1" dirty="0"/>
              <a:t>Center for Urban Education, DePaul University © 2005 </a:t>
            </a:r>
            <a:r>
              <a:rPr lang="en-US" sz="1000" i="1" dirty="0">
                <a:hlinkClick r:id="rId2"/>
              </a:rPr>
              <a:t>http://</a:t>
            </a:r>
            <a:r>
              <a:rPr lang="en-US" sz="1000" i="1" dirty="0" smtClean="0">
                <a:hlinkClick r:id="rId2"/>
              </a:rPr>
              <a:t>teacher.depaul.edu</a:t>
            </a:r>
            <a:endParaRPr lang="en-US" sz="1000" i="1" dirty="0" smtClean="0"/>
          </a:p>
          <a:p>
            <a:pPr algn="ctr"/>
            <a:endParaRPr lang="en-US" sz="1000" b="1" i="1" u="sng" dirty="0"/>
          </a:p>
          <a:p>
            <a:r>
              <a:rPr lang="en-US" sz="1400" dirty="0"/>
              <a:t>Long ago, people looked to the sky and saw birds fly. They wondered if </a:t>
            </a:r>
            <a:r>
              <a:rPr lang="en-US" sz="1400" dirty="0" smtClean="0"/>
              <a:t>there was </a:t>
            </a:r>
            <a:r>
              <a:rPr lang="en-US" sz="1400" dirty="0"/>
              <a:t>a way they could fly like birds. </a:t>
            </a:r>
            <a:endParaRPr lang="en-US" sz="1400" dirty="0" smtClean="0"/>
          </a:p>
          <a:p>
            <a:endParaRPr lang="en-US" sz="1400" dirty="0"/>
          </a:p>
          <a:p>
            <a:r>
              <a:rPr lang="en-US" sz="1400" dirty="0" smtClean="0"/>
              <a:t>People </a:t>
            </a:r>
            <a:r>
              <a:rPr lang="en-US" sz="1400" dirty="0"/>
              <a:t>made up myths about flying. A myth </a:t>
            </a:r>
            <a:r>
              <a:rPr lang="en-US" sz="1400" dirty="0" smtClean="0"/>
              <a:t>is a </a:t>
            </a:r>
            <a:r>
              <a:rPr lang="en-US" sz="1400" dirty="0"/>
              <a:t>story that has imaginary people and places in it.</a:t>
            </a:r>
          </a:p>
          <a:p>
            <a:endParaRPr lang="en-US" sz="1400" dirty="0" smtClean="0"/>
          </a:p>
          <a:p>
            <a:r>
              <a:rPr lang="en-US" sz="1400" dirty="0" smtClean="0"/>
              <a:t>A myth that people in Greece made up was about a young man. The young man was called Icarus. In the story, he and his father, Daedalus, were imprisoned by an evil man. They were kept on an island. They could not escape because there were high walls. The island was surrounded by water.</a:t>
            </a:r>
          </a:p>
          <a:p>
            <a:endParaRPr lang="en-US" sz="1400" dirty="0"/>
          </a:p>
          <a:p>
            <a:r>
              <a:rPr lang="en-US" sz="1400" dirty="0"/>
              <a:t>His father was an inventor. He invented wings made from bird feathers. </a:t>
            </a:r>
            <a:r>
              <a:rPr lang="en-US" sz="1400" dirty="0" smtClean="0"/>
              <a:t>He used </a:t>
            </a:r>
            <a:r>
              <a:rPr lang="en-US" sz="1400" dirty="0"/>
              <a:t>wax to get them to stick to a frame shaped like a wing. They would use </a:t>
            </a:r>
            <a:r>
              <a:rPr lang="en-US" sz="1400" dirty="0" smtClean="0"/>
              <a:t>the wings </a:t>
            </a:r>
            <a:r>
              <a:rPr lang="en-US" sz="1400" dirty="0"/>
              <a:t>to </a:t>
            </a:r>
            <a:r>
              <a:rPr lang="en-US" sz="1400" dirty="0" smtClean="0"/>
              <a:t>escape. Because </a:t>
            </a:r>
            <a:r>
              <a:rPr lang="en-US" sz="1400" dirty="0"/>
              <a:t>they were made with wax, the wings could melt if they got hot. </a:t>
            </a:r>
            <a:r>
              <a:rPr lang="en-US" sz="1400" dirty="0" smtClean="0"/>
              <a:t>So Daedalus </a:t>
            </a:r>
            <a:r>
              <a:rPr lang="en-US" sz="1400" dirty="0"/>
              <a:t>warned his son not to fly close to the sun. </a:t>
            </a:r>
            <a:endParaRPr lang="en-US" sz="1400" dirty="0" smtClean="0"/>
          </a:p>
          <a:p>
            <a:endParaRPr lang="en-US" sz="1400" dirty="0"/>
          </a:p>
          <a:p>
            <a:r>
              <a:rPr lang="en-US" sz="1400" dirty="0" smtClean="0"/>
              <a:t>At </a:t>
            </a:r>
            <a:r>
              <a:rPr lang="en-US" sz="1400" dirty="0"/>
              <a:t>that time, which </a:t>
            </a:r>
            <a:r>
              <a:rPr lang="en-US" sz="1400" dirty="0" smtClean="0"/>
              <a:t>was hundreds </a:t>
            </a:r>
            <a:r>
              <a:rPr lang="en-US" sz="1400" dirty="0"/>
              <a:t>of years ago, people did not know how very far away the sun </a:t>
            </a:r>
            <a:r>
              <a:rPr lang="en-US" sz="1400" dirty="0" smtClean="0"/>
              <a:t>was. </a:t>
            </a:r>
            <a:r>
              <a:rPr lang="en-US" sz="1400" dirty="0"/>
              <a:t>The </a:t>
            </a:r>
            <a:r>
              <a:rPr lang="en-US" sz="1400" dirty="0" smtClean="0"/>
              <a:t>story comes </a:t>
            </a:r>
            <a:r>
              <a:rPr lang="en-US" sz="1400" dirty="0"/>
              <a:t>from Greece, where the sun feels very hot in </a:t>
            </a:r>
            <a:r>
              <a:rPr lang="en-US" sz="1400" dirty="0" smtClean="0"/>
              <a:t>summer. You </a:t>
            </a:r>
            <a:r>
              <a:rPr lang="en-US" sz="1400" dirty="0"/>
              <a:t>probably guessed what happened next. </a:t>
            </a:r>
            <a:r>
              <a:rPr lang="en-US" sz="1400" dirty="0" smtClean="0"/>
              <a:t>Daedalus </a:t>
            </a:r>
            <a:r>
              <a:rPr lang="en-US" sz="1400" dirty="0"/>
              <a:t>and Icarus used </a:t>
            </a:r>
            <a:r>
              <a:rPr lang="en-US" sz="1400" dirty="0" smtClean="0"/>
              <a:t>the wings </a:t>
            </a:r>
            <a:r>
              <a:rPr lang="en-US" sz="1400" dirty="0"/>
              <a:t>to escape. They flew over the walls. They flew away from the island. </a:t>
            </a:r>
            <a:r>
              <a:rPr lang="en-US" sz="1400" dirty="0" smtClean="0"/>
              <a:t>They were </a:t>
            </a:r>
            <a:r>
              <a:rPr lang="en-US" sz="1400" dirty="0"/>
              <a:t>flying across the sea</a:t>
            </a:r>
            <a:r>
              <a:rPr lang="en-US" sz="1400" dirty="0" smtClean="0"/>
              <a:t>.</a:t>
            </a:r>
          </a:p>
          <a:p>
            <a:endParaRPr lang="en-US" sz="1400" dirty="0"/>
          </a:p>
          <a:p>
            <a:r>
              <a:rPr lang="en-US" sz="1400" dirty="0"/>
              <a:t>But Icarus forgot what his father had warned him about. He forgot to </a:t>
            </a:r>
            <a:r>
              <a:rPr lang="en-US" sz="1400" dirty="0" smtClean="0"/>
              <a:t>stay away </a:t>
            </a:r>
            <a:r>
              <a:rPr lang="en-US" sz="1400" dirty="0"/>
              <a:t>from the sun. There were no clouds. The sun shone brightly. It melted </a:t>
            </a:r>
            <a:r>
              <a:rPr lang="en-US" sz="1400" dirty="0" smtClean="0"/>
              <a:t>the wax</a:t>
            </a:r>
            <a:r>
              <a:rPr lang="en-US" sz="1400" dirty="0"/>
              <a:t>. The feathers fell off the wings. They would no longer support him in the air.</a:t>
            </a:r>
          </a:p>
          <a:p>
            <a:endParaRPr lang="en-US" sz="1400" dirty="0" smtClean="0"/>
          </a:p>
          <a:p>
            <a:r>
              <a:rPr lang="en-US" sz="1400" dirty="0" smtClean="0"/>
              <a:t>So </a:t>
            </a:r>
            <a:r>
              <a:rPr lang="en-US" sz="1400" dirty="0"/>
              <a:t>he fell to the </a:t>
            </a:r>
            <a:r>
              <a:rPr lang="en-US" sz="1400" dirty="0" smtClean="0"/>
              <a:t>sea. Daedalus </a:t>
            </a:r>
            <a:r>
              <a:rPr lang="en-US" sz="1400" dirty="0"/>
              <a:t>was sad to see his son fall into the sea. But he could not help </a:t>
            </a:r>
            <a:r>
              <a:rPr lang="en-US" sz="1400" dirty="0" smtClean="0"/>
              <a:t>him. He </a:t>
            </a:r>
            <a:r>
              <a:rPr lang="en-US" sz="1400" dirty="0"/>
              <a:t>knew this could happen. That was why he had tried to tell his son </a:t>
            </a:r>
            <a:r>
              <a:rPr lang="en-US" sz="1400" dirty="0" smtClean="0"/>
              <a:t>how dangerous </a:t>
            </a:r>
            <a:r>
              <a:rPr lang="en-US" sz="1400" dirty="0"/>
              <a:t>it was to fly close to the sun</a:t>
            </a:r>
            <a:r>
              <a:rPr lang="en-US" sz="1400" dirty="0" smtClean="0"/>
              <a:t>.</a:t>
            </a:r>
          </a:p>
          <a:p>
            <a:endParaRPr lang="en-US" sz="1400" dirty="0"/>
          </a:p>
          <a:p>
            <a:r>
              <a:rPr lang="en-US" sz="1400" dirty="0"/>
              <a:t>In Greece, many times people told myths to educate other people. There </a:t>
            </a:r>
            <a:r>
              <a:rPr lang="en-US" sz="1400" dirty="0" smtClean="0"/>
              <a:t>are lessons </a:t>
            </a:r>
            <a:r>
              <a:rPr lang="en-US" sz="1400" dirty="0"/>
              <a:t>to learn from this myth. </a:t>
            </a:r>
            <a:r>
              <a:rPr lang="en-US" sz="1400" dirty="0" smtClean="0"/>
              <a:t>  Do you know what they are?</a:t>
            </a:r>
            <a:endParaRPr lang="en-US" sz="1400" dirty="0"/>
          </a:p>
        </p:txBody>
      </p:sp>
      <p:sp>
        <p:nvSpPr>
          <p:cNvPr id="6" name="TextBox 5"/>
          <p:cNvSpPr txBox="1"/>
          <p:nvPr/>
        </p:nvSpPr>
        <p:spPr>
          <a:xfrm>
            <a:off x="5791200" y="152400"/>
            <a:ext cx="1752600"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800" dirty="0" smtClean="0">
                <a:latin typeface="Helvetica" panose="020B0604020202020204" pitchFamily="34" charset="0"/>
                <a:cs typeface="Helvetica" panose="020B0604020202020204" pitchFamily="34" charset="0"/>
              </a:rPr>
              <a:t>Grade Level: 2.6</a:t>
            </a:r>
          </a:p>
          <a:p>
            <a:r>
              <a:rPr lang="en-US" sz="800" dirty="0" smtClean="0">
                <a:latin typeface="Helvetica" panose="020B0604020202020204" pitchFamily="34" charset="0"/>
                <a:cs typeface="Helvetica" panose="020B0604020202020204" pitchFamily="34" charset="0"/>
              </a:rPr>
              <a:t>Lexile Measure: 560L</a:t>
            </a:r>
          </a:p>
          <a:p>
            <a:r>
              <a:rPr lang="en-US" sz="800" dirty="0" smtClean="0">
                <a:latin typeface="Helvetica" panose="020B0604020202020204" pitchFamily="34" charset="0"/>
                <a:cs typeface="Helvetica" panose="020B0604020202020204" pitchFamily="34" charset="0"/>
              </a:rPr>
              <a:t>Mean Sentence Length: 9.21</a:t>
            </a:r>
          </a:p>
          <a:p>
            <a:r>
              <a:rPr lang="en-US" sz="800" dirty="0" smtClean="0">
                <a:latin typeface="Helvetica" panose="020B0604020202020204" pitchFamily="34" charset="0"/>
                <a:cs typeface="Helvetica" panose="020B0604020202020204" pitchFamily="34" charset="0"/>
              </a:rPr>
              <a:t>Mean Log Word Frequency: 3.67</a:t>
            </a:r>
          </a:p>
          <a:p>
            <a:r>
              <a:rPr lang="en-US" sz="800" dirty="0" smtClean="0">
                <a:latin typeface="Helvetica" panose="020B0604020202020204" pitchFamily="34" charset="0"/>
                <a:cs typeface="Helvetica" panose="020B0604020202020204" pitchFamily="34" charset="0"/>
              </a:rPr>
              <a:t>Word Count: 350</a:t>
            </a:r>
            <a:endParaRPr lang="en-US" sz="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70935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sp>
        <p:nvSpPr>
          <p:cNvPr id="8" name="Rectangle 7"/>
          <p:cNvSpPr/>
          <p:nvPr/>
        </p:nvSpPr>
        <p:spPr>
          <a:xfrm>
            <a:off x="773673" y="801611"/>
            <a:ext cx="6693927" cy="3134476"/>
          </a:xfrm>
          <a:prstGeom prst="rect">
            <a:avLst/>
          </a:prstGeom>
        </p:spPr>
        <p:txBody>
          <a:bodyPr wrap="square" lIns="101881" tIns="50941" rIns="101881" bIns="50941">
            <a:spAutoFit/>
          </a:bodyPr>
          <a:lstStyle/>
          <a:p>
            <a:pPr marL="342900" indent="-342900">
              <a:buAutoNum type="arabicPeriod"/>
            </a:pPr>
            <a:r>
              <a:rPr lang="en-US" sz="1700" b="1" dirty="0" smtClean="0">
                <a:latin typeface="Helvetica" pitchFamily="34" charset="0"/>
                <a:cs typeface="Helvetica" pitchFamily="34" charset="0"/>
              </a:rPr>
              <a:t>Which sentence best summarizes what Daedelus knew could happen to Icarus?</a:t>
            </a:r>
          </a:p>
          <a:p>
            <a:pPr marL="342900" indent="-342900">
              <a:buAutoNum type="arabicPeriod"/>
            </a:pPr>
            <a:endParaRPr lang="en-US" sz="1900" b="1" dirty="0">
              <a:latin typeface="Helvetica" pitchFamily="34" charset="0"/>
              <a:cs typeface="Helvetica" pitchFamily="34" charset="0"/>
            </a:endParaRPr>
          </a:p>
          <a:p>
            <a:pPr marL="605707" indent="-361417">
              <a:buFont typeface="+mj-lt"/>
              <a:buAutoNum type="alphaUcPeriod"/>
            </a:pPr>
            <a:r>
              <a:rPr lang="en-US" sz="1600" dirty="0" smtClean="0">
                <a:latin typeface="Helvetica" pitchFamily="34" charset="0"/>
                <a:cs typeface="Helvetica" pitchFamily="34" charset="0"/>
              </a:rPr>
              <a:t>He made wings of wax.</a:t>
            </a:r>
          </a:p>
          <a:p>
            <a:pPr marL="605707" indent="-361417">
              <a:buFont typeface="+mj-lt"/>
              <a:buAutoNum type="alphaUcPeriod"/>
            </a:pPr>
            <a:endParaRPr lang="en-US" sz="1600" dirty="0">
              <a:latin typeface="Helvetica" pitchFamily="34" charset="0"/>
              <a:cs typeface="Helvetica" pitchFamily="34" charset="0"/>
            </a:endParaRPr>
          </a:p>
          <a:p>
            <a:pPr marL="605707" indent="-361417">
              <a:buFont typeface="+mj-lt"/>
              <a:buAutoNum type="alphaUcPeriod"/>
            </a:pPr>
            <a:r>
              <a:rPr lang="en-US" sz="1600" dirty="0" smtClean="0">
                <a:latin typeface="Helvetica" pitchFamily="34" charset="0"/>
                <a:cs typeface="Helvetica" pitchFamily="34" charset="0"/>
              </a:rPr>
              <a:t>Daedelus warned his son not to fly close to the sun.</a:t>
            </a:r>
          </a:p>
          <a:p>
            <a:pPr marL="605707" indent="-361417">
              <a:buFont typeface="+mj-lt"/>
              <a:buAutoNum type="alphaUcPeriod"/>
            </a:pPr>
            <a:endParaRPr lang="en-US" sz="1600" dirty="0">
              <a:latin typeface="Helvetica" pitchFamily="34" charset="0"/>
              <a:cs typeface="Helvetica" pitchFamily="34" charset="0"/>
            </a:endParaRPr>
          </a:p>
          <a:p>
            <a:pPr marL="605707" indent="-361417">
              <a:buFont typeface="+mj-lt"/>
              <a:buAutoNum type="alphaUcPeriod"/>
            </a:pPr>
            <a:r>
              <a:rPr lang="en-US" sz="1600" dirty="0" smtClean="0">
                <a:latin typeface="Helvetica" pitchFamily="34" charset="0"/>
                <a:cs typeface="Helvetica" pitchFamily="34" charset="0"/>
              </a:rPr>
              <a:t>Icarus forgot what his father had warned him about.</a:t>
            </a:r>
          </a:p>
          <a:p>
            <a:pPr marL="605707" indent="-361417">
              <a:buFont typeface="+mj-lt"/>
              <a:buAutoNum type="alphaUcPeriod"/>
            </a:pPr>
            <a:endParaRPr lang="en-US" sz="1600" dirty="0">
              <a:latin typeface="Helvetica" pitchFamily="34" charset="0"/>
              <a:cs typeface="Helvetica" pitchFamily="34" charset="0"/>
            </a:endParaRPr>
          </a:p>
          <a:p>
            <a:pPr marL="605707" indent="-361417">
              <a:buFont typeface="+mj-lt"/>
              <a:buAutoNum type="alphaUcPeriod"/>
            </a:pPr>
            <a:r>
              <a:rPr lang="en-US" sz="1600" dirty="0" smtClean="0">
                <a:latin typeface="Helvetica" pitchFamily="34" charset="0"/>
                <a:cs typeface="Helvetica" pitchFamily="34" charset="0"/>
              </a:rPr>
              <a:t>Icarus and Daedelus made wings to escape prison.</a:t>
            </a:r>
          </a:p>
          <a:p>
            <a:pPr marL="605707" indent="-361417">
              <a:buFont typeface="+mj-lt"/>
              <a:buAutoNum type="alphaUcPeriod"/>
            </a:pPr>
            <a:endParaRPr lang="en-US" sz="1600" dirty="0">
              <a:latin typeface="Helvetica" pitchFamily="34" charset="0"/>
              <a:cs typeface="Helvetica" pitchFamily="34" charset="0"/>
            </a:endParaRPr>
          </a:p>
          <a:p>
            <a:pPr marL="244290"/>
            <a:endParaRPr lang="en-US" sz="1600" dirty="0">
              <a:latin typeface="Helvetica" pitchFamily="34" charset="0"/>
              <a:cs typeface="Helvetica"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759122585"/>
              </p:ext>
            </p:extLst>
          </p:nvPr>
        </p:nvGraphicFramePr>
        <p:xfrm>
          <a:off x="5469937" y="3657600"/>
          <a:ext cx="1747297" cy="578358"/>
        </p:xfrm>
        <a:graphic>
          <a:graphicData uri="http://schemas.openxmlformats.org/drawingml/2006/table">
            <a:tbl>
              <a:tblPr/>
              <a:tblGrid>
                <a:gridCol w="1747297"/>
              </a:tblGrid>
              <a:tr h="58212">
                <a:tc>
                  <a:txBody>
                    <a:bodyPr/>
                    <a:lstStyle/>
                    <a:p>
                      <a:pPr marL="0" marR="0" algn="ctr">
                        <a:lnSpc>
                          <a:spcPct val="115000"/>
                        </a:lnSpc>
                        <a:spcBef>
                          <a:spcPts val="0"/>
                        </a:spcBef>
                        <a:spcAft>
                          <a:spcPts val="0"/>
                        </a:spcAft>
                      </a:pPr>
                      <a:r>
                        <a:rPr lang="en-US" sz="900" b="1" i="1" u="none" dirty="0" smtClean="0">
                          <a:solidFill>
                            <a:srgbClr val="000000"/>
                          </a:solidFill>
                          <a:effectLst/>
                          <a:latin typeface="Calibri"/>
                          <a:ea typeface="Times New Roman"/>
                          <a:cs typeface="Times New Roman"/>
                        </a:rPr>
                        <a:t>Toward RL.4.1  DOK </a:t>
                      </a:r>
                      <a:r>
                        <a:rPr lang="en-US" sz="900" b="1" i="1" u="none" dirty="0">
                          <a:solidFill>
                            <a:srgbClr val="000000"/>
                          </a:solidFill>
                          <a:effectLst/>
                          <a:latin typeface="Calibri"/>
                          <a:ea typeface="Times New Roman"/>
                          <a:cs typeface="Times New Roman"/>
                        </a:rPr>
                        <a:t>2 - Ci</a:t>
                      </a:r>
                      <a:endParaRPr lang="en-US" sz="900" i="1" u="none" dirty="0">
                        <a:effectLst/>
                        <a:latin typeface="Calibri"/>
                        <a:ea typeface="Calibri"/>
                        <a:cs typeface="Times New Roman"/>
                      </a:endParaRPr>
                    </a:p>
                  </a:txBody>
                  <a:tcPr marL="32626" marR="326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16203">
                <a:tc>
                  <a:txBody>
                    <a:bodyPr/>
                    <a:lstStyle/>
                    <a:p>
                      <a:pPr marL="0" marR="0">
                        <a:lnSpc>
                          <a:spcPct val="115000"/>
                        </a:lnSpc>
                        <a:spcBef>
                          <a:spcPts val="0"/>
                        </a:spcBef>
                        <a:spcAft>
                          <a:spcPts val="1200"/>
                        </a:spcAft>
                      </a:pPr>
                      <a:r>
                        <a:rPr lang="en-US" sz="800" b="1" dirty="0">
                          <a:solidFill>
                            <a:srgbClr val="000000"/>
                          </a:solidFill>
                          <a:effectLst/>
                          <a:latin typeface="Calibri"/>
                          <a:ea typeface="Times New Roman"/>
                          <a:cs typeface="Times New Roman"/>
                        </a:rPr>
                        <a:t>Summarize the text using key details (to show an understanding of key details</a:t>
                      </a:r>
                      <a:r>
                        <a:rPr lang="en-US" sz="800" b="1" dirty="0" smtClean="0">
                          <a:solidFill>
                            <a:srgbClr val="000000"/>
                          </a:solidFill>
                          <a:effectLst/>
                          <a:latin typeface="Calibri"/>
                          <a:ea typeface="Times New Roman"/>
                          <a:cs typeface="Times New Roman"/>
                        </a:rPr>
                        <a:t>).</a:t>
                      </a:r>
                    </a:p>
                  </a:txBody>
                  <a:tcPr marL="32626" marR="3262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1" name="Straight Connector 10"/>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16473" y="5334000"/>
            <a:ext cx="6793777" cy="2888255"/>
          </a:xfrm>
          <a:prstGeom prst="rect">
            <a:avLst/>
          </a:prstGeom>
        </p:spPr>
        <p:txBody>
          <a:bodyPr wrap="square" lIns="101881" tIns="50941" rIns="101881" bIns="50941">
            <a:spAutoFit/>
          </a:bodyPr>
          <a:lstStyle/>
          <a:p>
            <a:pPr marL="457200" indent="-457200">
              <a:buAutoNum type="arabicPeriod" startAt="2"/>
            </a:pPr>
            <a:r>
              <a:rPr lang="en-US" sz="1700" b="1" dirty="0" smtClean="0">
                <a:latin typeface="Helvetica" pitchFamily="34" charset="0"/>
                <a:cs typeface="Helvetica" pitchFamily="34" charset="0"/>
              </a:rPr>
              <a:t>Based on the beliefs of that time, why does the author state that “people did not know how very far away the sun was?”</a:t>
            </a:r>
          </a:p>
          <a:p>
            <a:pPr marL="457200" indent="-457200">
              <a:buAutoNum type="arabicPeriod" startAt="2"/>
            </a:pPr>
            <a:endParaRPr lang="en-US" sz="1900" dirty="0">
              <a:latin typeface="Helvetica" pitchFamily="34" charset="0"/>
              <a:cs typeface="Helvetica" pitchFamily="34" charset="0"/>
            </a:endParaRPr>
          </a:p>
          <a:p>
            <a:pPr marL="844979" indent="-361417">
              <a:buFont typeface="+mj-lt"/>
              <a:buAutoNum type="alphaUcPeriod"/>
            </a:pPr>
            <a:r>
              <a:rPr lang="en-US" sz="1600" dirty="0" smtClean="0">
                <a:latin typeface="Helvetica" pitchFamily="34" charset="0"/>
                <a:cs typeface="Helvetica" pitchFamily="34" charset="0"/>
              </a:rPr>
              <a:t>Daedelus did not want his son to fly too close to the sun.</a:t>
            </a:r>
          </a:p>
          <a:p>
            <a:pPr marL="483562"/>
            <a:endParaRPr lang="en-US" sz="1600" dirty="0">
              <a:latin typeface="Helvetica" pitchFamily="34" charset="0"/>
              <a:cs typeface="Helvetica" pitchFamily="34" charset="0"/>
            </a:endParaRPr>
          </a:p>
          <a:p>
            <a:pPr marL="826462" indent="-342900">
              <a:buAutoNum type="alphaUcPeriod" startAt="2"/>
            </a:pPr>
            <a:r>
              <a:rPr lang="en-US" sz="1600" dirty="0" smtClean="0">
                <a:latin typeface="Helvetica" pitchFamily="34" charset="0"/>
                <a:cs typeface="Helvetica" pitchFamily="34" charset="0"/>
              </a:rPr>
              <a:t>Their wings could take them many places.</a:t>
            </a:r>
          </a:p>
          <a:p>
            <a:pPr marL="483562"/>
            <a:endParaRPr lang="en-US" sz="1600" dirty="0">
              <a:latin typeface="Helvetica" pitchFamily="34" charset="0"/>
              <a:cs typeface="Helvetica" pitchFamily="34" charset="0"/>
            </a:endParaRPr>
          </a:p>
          <a:p>
            <a:pPr marL="826462" indent="-342900">
              <a:buAutoNum type="alphaUcPeriod" startAt="3"/>
            </a:pPr>
            <a:r>
              <a:rPr lang="en-US" sz="1600" dirty="0" smtClean="0">
                <a:latin typeface="Helvetica" pitchFamily="34" charset="0"/>
                <a:cs typeface="Helvetica" pitchFamily="34" charset="0"/>
              </a:rPr>
              <a:t>People </a:t>
            </a:r>
            <a:r>
              <a:rPr lang="en-US" sz="1600" dirty="0">
                <a:latin typeface="Helvetica" pitchFamily="34" charset="0"/>
                <a:cs typeface="Helvetica" pitchFamily="34" charset="0"/>
              </a:rPr>
              <a:t>in Greece thought it was possible to fly too close to the </a:t>
            </a:r>
            <a:r>
              <a:rPr lang="en-US" sz="1600" dirty="0" smtClean="0">
                <a:latin typeface="Helvetica" pitchFamily="34" charset="0"/>
                <a:cs typeface="Helvetica" pitchFamily="34" charset="0"/>
              </a:rPr>
              <a:t>      </a:t>
            </a:r>
          </a:p>
          <a:p>
            <a:pPr marL="483562"/>
            <a:r>
              <a:rPr lang="en-US" sz="1600" dirty="0" smtClean="0">
                <a:latin typeface="Helvetica" pitchFamily="34" charset="0"/>
                <a:cs typeface="Helvetica" pitchFamily="34" charset="0"/>
              </a:rPr>
              <a:t>      sun.</a:t>
            </a:r>
            <a:endParaRPr lang="en-US" sz="1600" dirty="0">
              <a:latin typeface="Helvetica" pitchFamily="34" charset="0"/>
              <a:cs typeface="Helvetica" pitchFamily="34" charset="0"/>
            </a:endParaRPr>
          </a:p>
          <a:p>
            <a:pPr marL="483562"/>
            <a:endParaRPr lang="en-US" sz="1600" dirty="0" smtClean="0">
              <a:latin typeface="Helvetica" pitchFamily="34" charset="0"/>
              <a:cs typeface="Helvetica" pitchFamily="34" charset="0"/>
            </a:endParaRPr>
          </a:p>
          <a:p>
            <a:pPr marL="483562"/>
            <a:r>
              <a:rPr lang="en-US" sz="1600" dirty="0" smtClean="0">
                <a:latin typeface="Helvetica" pitchFamily="34" charset="0"/>
                <a:cs typeface="Helvetica" pitchFamily="34" charset="0"/>
              </a:rPr>
              <a:t>D.   The sun was very hot in Greece in the summer.</a:t>
            </a:r>
            <a:endParaRPr lang="en-US" sz="1600" dirty="0">
              <a:latin typeface="Helvetica" pitchFamily="34" charset="0"/>
              <a:cs typeface="Helvetica" pitchFamily="34"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40873785"/>
              </p:ext>
            </p:extLst>
          </p:nvPr>
        </p:nvGraphicFramePr>
        <p:xfrm>
          <a:off x="5257800" y="8593401"/>
          <a:ext cx="1981200" cy="491925"/>
        </p:xfrm>
        <a:graphic>
          <a:graphicData uri="http://schemas.openxmlformats.org/drawingml/2006/table">
            <a:tbl>
              <a:tblPr/>
              <a:tblGrid>
                <a:gridCol w="1981200"/>
              </a:tblGrid>
              <a:tr h="76200">
                <a:tc>
                  <a:txBody>
                    <a:bodyPr/>
                    <a:lstStyle/>
                    <a:p>
                      <a:pPr marL="0" marR="0" algn="ctr">
                        <a:lnSpc>
                          <a:spcPct val="115000"/>
                        </a:lnSpc>
                        <a:spcBef>
                          <a:spcPts val="0"/>
                        </a:spcBef>
                        <a:spcAft>
                          <a:spcPts val="0"/>
                        </a:spcAft>
                      </a:pPr>
                      <a:r>
                        <a:rPr lang="en-US" sz="900" b="1" i="1" dirty="0" smtClean="0">
                          <a:solidFill>
                            <a:srgbClr val="000000"/>
                          </a:solidFill>
                          <a:effectLst/>
                          <a:latin typeface="Calibri"/>
                          <a:ea typeface="Times New Roman"/>
                          <a:cs typeface="Times New Roman"/>
                        </a:rPr>
                        <a:t>Toward RL.4.1  DOK </a:t>
                      </a:r>
                      <a:r>
                        <a:rPr lang="en-US" sz="900" b="1" i="1" dirty="0">
                          <a:solidFill>
                            <a:srgbClr val="000000"/>
                          </a:solidFill>
                          <a:effectLst/>
                          <a:latin typeface="Calibri"/>
                          <a:ea typeface="Times New Roman"/>
                          <a:cs typeface="Times New Roman"/>
                        </a:rPr>
                        <a:t>2 - Cl</a:t>
                      </a:r>
                      <a:endParaRPr lang="en-US" sz="900" i="1" dirty="0">
                        <a:effectLst/>
                        <a:latin typeface="Calibri"/>
                        <a:ea typeface="Calibri"/>
                        <a:cs typeface="Times New Roman"/>
                      </a:endParaRPr>
                    </a:p>
                  </a:txBody>
                  <a:tcPr marL="32626" marR="3262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34191">
                <a:tc>
                  <a:txBody>
                    <a:bodyPr/>
                    <a:lstStyle/>
                    <a:p>
                      <a:pPr marL="0" marR="0">
                        <a:lnSpc>
                          <a:spcPct val="115000"/>
                        </a:lnSpc>
                        <a:spcBef>
                          <a:spcPts val="0"/>
                        </a:spcBef>
                        <a:spcAft>
                          <a:spcPts val="0"/>
                        </a:spcAft>
                      </a:pPr>
                      <a:r>
                        <a:rPr lang="en-US" sz="800" b="1" dirty="0">
                          <a:effectLst/>
                          <a:latin typeface="Calibri"/>
                          <a:ea typeface="Calibri"/>
                          <a:cs typeface="Helvetica"/>
                        </a:rPr>
                        <a:t>Draws and explains inferences in the text using key details and examples as evidence</a:t>
                      </a:r>
                      <a:r>
                        <a:rPr lang="en-US" sz="800" b="1" dirty="0" smtClean="0">
                          <a:effectLst/>
                          <a:latin typeface="Calibri"/>
                          <a:ea typeface="Calibri"/>
                          <a:cs typeface="Helvetica"/>
                        </a:rPr>
                        <a:t>.</a:t>
                      </a:r>
                    </a:p>
                  </a:txBody>
                  <a:tcPr marL="32626" marR="3262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4" name="Oval 23"/>
          <p:cNvSpPr/>
          <p:nvPr/>
        </p:nvSpPr>
        <p:spPr>
          <a:xfrm>
            <a:off x="563460" y="61829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554487" y="6677467"/>
            <a:ext cx="242888" cy="26076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584829" y="72025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585708" y="79226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706273" y="16408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706273" y="21306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706273" y="26314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06273" y="31293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1947220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sp>
        <p:nvSpPr>
          <p:cNvPr id="7" name="Rectangle 6"/>
          <p:cNvSpPr/>
          <p:nvPr/>
        </p:nvSpPr>
        <p:spPr>
          <a:xfrm>
            <a:off x="557888" y="5494489"/>
            <a:ext cx="6452512" cy="3165254"/>
          </a:xfrm>
          <a:prstGeom prst="rect">
            <a:avLst/>
          </a:prstGeom>
        </p:spPr>
        <p:txBody>
          <a:bodyPr wrap="square" lIns="101881" tIns="50941" rIns="101881" bIns="50941">
            <a:spAutoFit/>
          </a:bodyPr>
          <a:lstStyle/>
          <a:p>
            <a:pPr marL="361417" indent="-361417">
              <a:buFont typeface="+mj-lt"/>
              <a:buAutoNum type="arabicPeriod" startAt="4"/>
            </a:pPr>
            <a:r>
              <a:rPr lang="en-US" sz="1700" b="1" dirty="0" smtClean="0">
                <a:latin typeface="Helvetica" pitchFamily="34" charset="0"/>
                <a:cs typeface="Helvetica" pitchFamily="34" charset="0"/>
              </a:rPr>
              <a:t>Which key detail most supports the central idea of the myth </a:t>
            </a:r>
            <a:r>
              <a:rPr lang="en-US" sz="1700" b="1" i="1" u="sng" dirty="0" smtClean="0">
                <a:latin typeface="Helvetica" pitchFamily="34" charset="0"/>
                <a:cs typeface="Helvetica" pitchFamily="34" charset="0"/>
              </a:rPr>
              <a:t>A Proud Flight</a:t>
            </a:r>
            <a:r>
              <a:rPr lang="en-US" sz="1700" b="1" i="1" dirty="0">
                <a:latin typeface="Helvetica" pitchFamily="34" charset="0"/>
                <a:cs typeface="Helvetica" pitchFamily="34" charset="0"/>
              </a:rPr>
              <a:t> </a:t>
            </a:r>
            <a:r>
              <a:rPr lang="en-US" sz="1700" b="1" dirty="0" smtClean="0">
                <a:latin typeface="Helvetica" pitchFamily="34" charset="0"/>
                <a:cs typeface="Helvetica" pitchFamily="34" charset="0"/>
              </a:rPr>
              <a:t>?</a:t>
            </a:r>
          </a:p>
          <a:p>
            <a:pPr marL="361417" indent="-361417">
              <a:buFont typeface="+mj-lt"/>
              <a:buAutoNum type="arabicPeriod" startAt="4"/>
            </a:pPr>
            <a:endParaRPr lang="en-US" sz="1900" dirty="0">
              <a:latin typeface="Helvetica" pitchFamily="34" charset="0"/>
              <a:cs typeface="Helvetica" pitchFamily="34" charset="0"/>
            </a:endParaRPr>
          </a:p>
          <a:p>
            <a:pPr marL="839959" indent="-361417">
              <a:buFont typeface="+mj-lt"/>
              <a:buAutoNum type="alphaUcPeriod"/>
            </a:pPr>
            <a:r>
              <a:rPr lang="en-US" sz="1600" dirty="0" smtClean="0">
                <a:latin typeface="Helvetica" pitchFamily="34" charset="0"/>
                <a:cs typeface="Helvetica" pitchFamily="34" charset="0"/>
              </a:rPr>
              <a:t>Icarus’ father was an inventor.</a:t>
            </a:r>
          </a:p>
          <a:p>
            <a:pPr marL="839959" indent="-361417">
              <a:buFont typeface="+mj-lt"/>
              <a:buAutoNum type="alphaUcPeriod"/>
            </a:pPr>
            <a:endParaRPr lang="en-US" sz="1600" dirty="0">
              <a:latin typeface="Helvetica" pitchFamily="34" charset="0"/>
              <a:cs typeface="Helvetica" pitchFamily="34" charset="0"/>
            </a:endParaRPr>
          </a:p>
          <a:p>
            <a:pPr marL="839959" indent="-361417">
              <a:buFont typeface="+mj-lt"/>
              <a:buAutoNum type="alphaUcPeriod"/>
            </a:pPr>
            <a:r>
              <a:rPr lang="en-US" sz="1600" dirty="0" smtClean="0">
                <a:latin typeface="Helvetica" pitchFamily="34" charset="0"/>
                <a:cs typeface="Helvetica" pitchFamily="34" charset="0"/>
              </a:rPr>
              <a:t>Wax wings are not safe.</a:t>
            </a:r>
          </a:p>
          <a:p>
            <a:pPr marL="839959" indent="-361417">
              <a:buFont typeface="+mj-lt"/>
              <a:buAutoNum type="alphaUcPeriod"/>
            </a:pPr>
            <a:endParaRPr lang="en-US" sz="1600" dirty="0">
              <a:latin typeface="Helvetica" pitchFamily="34" charset="0"/>
              <a:cs typeface="Helvetica" pitchFamily="34" charset="0"/>
            </a:endParaRPr>
          </a:p>
          <a:p>
            <a:pPr marL="839959" indent="-361417">
              <a:buFont typeface="+mj-lt"/>
              <a:buAutoNum type="alphaUcPeriod"/>
            </a:pPr>
            <a:r>
              <a:rPr lang="en-US" sz="1600" dirty="0" smtClean="0">
                <a:latin typeface="Helvetica" pitchFamily="34" charset="0"/>
                <a:cs typeface="Helvetica" pitchFamily="34" charset="0"/>
              </a:rPr>
              <a:t>The feathers fell off of Icarus’s wings.</a:t>
            </a:r>
          </a:p>
          <a:p>
            <a:pPr marL="839959" indent="-361417">
              <a:buFont typeface="+mj-lt"/>
              <a:buAutoNum type="alphaUcPeriod"/>
            </a:pPr>
            <a:endParaRPr lang="en-US" sz="1600" dirty="0">
              <a:latin typeface="Helvetica" pitchFamily="34" charset="0"/>
              <a:cs typeface="Helvetica" pitchFamily="34" charset="0"/>
            </a:endParaRPr>
          </a:p>
          <a:p>
            <a:pPr marL="839959" indent="-361417">
              <a:buFont typeface="+mj-lt"/>
              <a:buAutoNum type="alphaUcPeriod"/>
            </a:pPr>
            <a:r>
              <a:rPr lang="en-US" sz="1600" dirty="0">
                <a:latin typeface="Helvetica" pitchFamily="34" charset="0"/>
                <a:cs typeface="Helvetica" pitchFamily="34" charset="0"/>
              </a:rPr>
              <a:t>Icarus forgot to listen to his father.</a:t>
            </a:r>
          </a:p>
          <a:p>
            <a:pPr marL="478542"/>
            <a:endParaRPr lang="en-US" sz="1700" dirty="0">
              <a:latin typeface="Helvetica" pitchFamily="34" charset="0"/>
              <a:cs typeface="Helvetica" pitchFamily="34" charset="0"/>
            </a:endParaRPr>
          </a:p>
          <a:p>
            <a:pPr marL="839959" indent="-361417">
              <a:buFont typeface="+mj-lt"/>
              <a:buAutoNum type="alphaUcPeriod"/>
            </a:pPr>
            <a:endParaRPr lang="en-US" sz="1700" dirty="0">
              <a:latin typeface="Helvetica" pitchFamily="34" charset="0"/>
              <a:cs typeface="Helvetica"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533403035"/>
              </p:ext>
            </p:extLst>
          </p:nvPr>
        </p:nvGraphicFramePr>
        <p:xfrm>
          <a:off x="5334000" y="8610600"/>
          <a:ext cx="1752600" cy="630936"/>
        </p:xfrm>
        <a:graphic>
          <a:graphicData uri="http://schemas.openxmlformats.org/drawingml/2006/table">
            <a:tbl>
              <a:tblPr/>
              <a:tblGrid>
                <a:gridCol w="1752600"/>
              </a:tblGrid>
              <a:tr h="119072">
                <a:tc>
                  <a:txBody>
                    <a:bodyPr/>
                    <a:lstStyle/>
                    <a:p>
                      <a:pPr marL="0" marR="0" algn="ctr">
                        <a:lnSpc>
                          <a:spcPct val="115000"/>
                        </a:lnSpc>
                        <a:spcBef>
                          <a:spcPts val="0"/>
                        </a:spcBef>
                        <a:spcAft>
                          <a:spcPts val="0"/>
                        </a:spcAft>
                      </a:pPr>
                      <a:r>
                        <a:rPr lang="en-US" sz="900" b="1" i="1" dirty="0" smtClean="0">
                          <a:solidFill>
                            <a:srgbClr val="000000"/>
                          </a:solidFill>
                          <a:effectLst/>
                          <a:latin typeface="Calibri"/>
                          <a:ea typeface="Times New Roman"/>
                          <a:cs typeface="Times New Roman"/>
                        </a:rPr>
                        <a:t>Toward RL.4.2   DOK </a:t>
                      </a:r>
                      <a:r>
                        <a:rPr lang="en-US" sz="900" b="1" i="1" dirty="0">
                          <a:solidFill>
                            <a:srgbClr val="000000"/>
                          </a:solidFill>
                          <a:effectLst/>
                          <a:latin typeface="Calibri"/>
                          <a:ea typeface="Times New Roman"/>
                          <a:cs typeface="Times New Roman"/>
                        </a:rPr>
                        <a:t>2 - Cl</a:t>
                      </a:r>
                      <a:endParaRPr lang="en-US" sz="900" i="1" dirty="0">
                        <a:effectLst/>
                        <a:latin typeface="Calibri"/>
                        <a:ea typeface="Calibri"/>
                        <a:cs typeface="Times New Roman"/>
                      </a:endParaRPr>
                    </a:p>
                  </a:txBody>
                  <a:tcPr marL="32904" marR="3290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37477">
                <a:tc>
                  <a:txBody>
                    <a:bodyPr/>
                    <a:lstStyle/>
                    <a:p>
                      <a:pPr marL="0" marR="0" algn="l">
                        <a:lnSpc>
                          <a:spcPct val="115000"/>
                        </a:lnSpc>
                        <a:spcBef>
                          <a:spcPts val="0"/>
                        </a:spcBef>
                        <a:spcAft>
                          <a:spcPts val="0"/>
                        </a:spcAft>
                      </a:pPr>
                      <a:r>
                        <a:rPr lang="en-US" sz="900" b="1" dirty="0">
                          <a:solidFill>
                            <a:srgbClr val="000000"/>
                          </a:solidFill>
                          <a:effectLst/>
                          <a:latin typeface="Calibri"/>
                          <a:ea typeface="Times New Roman"/>
                          <a:cs typeface="Times New Roman"/>
                        </a:rPr>
                        <a:t>Locates specific central ideas (key details) that support a theme</a:t>
                      </a:r>
                      <a:r>
                        <a:rPr lang="en-US" sz="900" dirty="0">
                          <a:solidFill>
                            <a:srgbClr val="000000"/>
                          </a:solidFill>
                          <a:effectLst/>
                          <a:latin typeface="Calibri"/>
                          <a:ea typeface="Times New Roman"/>
                          <a:cs typeface="Times New Roman"/>
                        </a:rPr>
                        <a:t> </a:t>
                      </a:r>
                      <a:r>
                        <a:rPr lang="en-US" sz="900" b="1" dirty="0">
                          <a:solidFill>
                            <a:srgbClr val="000000"/>
                          </a:solidFill>
                          <a:effectLst/>
                          <a:latin typeface="Calibri"/>
                          <a:ea typeface="Times New Roman"/>
                          <a:cs typeface="Times New Roman"/>
                        </a:rPr>
                        <a:t>in a story, drama or poem</a:t>
                      </a:r>
                      <a:r>
                        <a:rPr lang="en-US" sz="900" b="1" dirty="0" smtClean="0">
                          <a:solidFill>
                            <a:srgbClr val="000000"/>
                          </a:solidFill>
                          <a:effectLst/>
                          <a:latin typeface="Calibri"/>
                          <a:ea typeface="Times New Roman"/>
                          <a:cs typeface="Times New Roman"/>
                        </a:rPr>
                        <a:t>.</a:t>
                      </a:r>
                    </a:p>
                  </a:txBody>
                  <a:tcPr marR="3290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69099" y="63815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769099" y="68082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729203" y="73123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754591" y="7772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194085408"/>
              </p:ext>
            </p:extLst>
          </p:nvPr>
        </p:nvGraphicFramePr>
        <p:xfrm>
          <a:off x="5334000" y="3657600"/>
          <a:ext cx="1600200" cy="481746"/>
        </p:xfrm>
        <a:graphic>
          <a:graphicData uri="http://schemas.openxmlformats.org/drawingml/2006/table">
            <a:tbl>
              <a:tblPr/>
              <a:tblGrid>
                <a:gridCol w="1600200"/>
              </a:tblGrid>
              <a:tr h="66021">
                <a:tc>
                  <a:txBody>
                    <a:bodyPr/>
                    <a:lstStyle/>
                    <a:p>
                      <a:pPr marL="0" marR="0" algn="ctr">
                        <a:lnSpc>
                          <a:spcPct val="115000"/>
                        </a:lnSpc>
                        <a:spcBef>
                          <a:spcPts val="0"/>
                        </a:spcBef>
                        <a:spcAft>
                          <a:spcPts val="0"/>
                        </a:spcAft>
                      </a:pPr>
                      <a:r>
                        <a:rPr lang="en-US" sz="900" b="1" i="1" dirty="0" smtClean="0">
                          <a:solidFill>
                            <a:srgbClr val="000000"/>
                          </a:solidFill>
                          <a:latin typeface="+mn-lt"/>
                          <a:ea typeface="Times New Roman"/>
                          <a:cs typeface="Times New Roman"/>
                        </a:rPr>
                        <a:t>Toward RL.4.2      DOK – 2 CH</a:t>
                      </a:r>
                      <a:endParaRPr lang="en-US" sz="900" b="1" i="1"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24012">
                <a:tc>
                  <a:txBody>
                    <a:bodyPr/>
                    <a:lstStyle/>
                    <a:p>
                      <a:pPr marL="0" marR="0" algn="l">
                        <a:lnSpc>
                          <a:spcPct val="115000"/>
                        </a:lnSpc>
                        <a:spcBef>
                          <a:spcPts val="0"/>
                        </a:spcBef>
                        <a:spcAft>
                          <a:spcPts val="0"/>
                        </a:spcAft>
                      </a:pPr>
                      <a:r>
                        <a:rPr lang="en-US" sz="900" b="1" dirty="0" smtClean="0">
                          <a:solidFill>
                            <a:srgbClr val="000000"/>
                          </a:solidFill>
                          <a:effectLst/>
                          <a:latin typeface="+mn-lt"/>
                          <a:ea typeface="Times New Roman"/>
                          <a:cs typeface="Times New Roman"/>
                        </a:rPr>
                        <a:t>Identifies the theme of a story, drama or poem.</a:t>
                      </a: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0" name="Rectangle 19"/>
          <p:cNvSpPr/>
          <p:nvPr/>
        </p:nvSpPr>
        <p:spPr>
          <a:xfrm>
            <a:off x="481688" y="524168"/>
            <a:ext cx="6641330" cy="2334257"/>
          </a:xfrm>
          <a:prstGeom prst="rect">
            <a:avLst/>
          </a:prstGeom>
        </p:spPr>
        <p:txBody>
          <a:bodyPr wrap="square" lIns="101881" tIns="50941" rIns="101881" bIns="50941">
            <a:spAutoFit/>
          </a:bodyPr>
          <a:lstStyle/>
          <a:p>
            <a:r>
              <a:rPr lang="en-US" sz="1700" b="1" dirty="0" smtClean="0">
                <a:latin typeface="Helvetica" pitchFamily="34" charset="0"/>
                <a:cs typeface="Helvetica" pitchFamily="34" charset="0"/>
              </a:rPr>
              <a:t>3. Which title would best summarize the theme in this myth?</a:t>
            </a:r>
          </a:p>
          <a:p>
            <a:endParaRPr lang="en-US" sz="1600" dirty="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Ways to Make </a:t>
            </a:r>
            <a:r>
              <a:rPr lang="en-US" sz="1600" dirty="0">
                <a:latin typeface="Helvetica" pitchFamily="34" charset="0"/>
                <a:cs typeface="Helvetica" pitchFamily="34" charset="0"/>
              </a:rPr>
              <a:t>W</a:t>
            </a:r>
            <a:r>
              <a:rPr lang="en-US" sz="1600" dirty="0" smtClean="0">
                <a:latin typeface="Helvetica" pitchFamily="34" charset="0"/>
                <a:cs typeface="Helvetica" pitchFamily="34" charset="0"/>
              </a:rPr>
              <a:t>ings of Wax</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The lessons from Daedelus</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How to Escape from Prison</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smtClean="0">
                <a:latin typeface="Helvetica" pitchFamily="34" charset="0"/>
                <a:cs typeface="Helvetica" pitchFamily="34" charset="0"/>
              </a:rPr>
              <a:t>The Experience of Icarus</a:t>
            </a:r>
            <a:endParaRPr lang="en-US" sz="1600" dirty="0">
              <a:latin typeface="Helvetica" pitchFamily="34" charset="0"/>
              <a:cs typeface="Helvetica" pitchFamily="34" charset="0"/>
            </a:endParaRPr>
          </a:p>
        </p:txBody>
      </p:sp>
      <p:sp>
        <p:nvSpPr>
          <p:cNvPr id="21" name="Oval 20"/>
          <p:cNvSpPr/>
          <p:nvPr/>
        </p:nvSpPr>
        <p:spPr>
          <a:xfrm>
            <a:off x="751524" y="1066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754591" y="15626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748736" y="20723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54591" y="25408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1058444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14325" y="675524"/>
            <a:ext cx="6696075" cy="3380697"/>
          </a:xfrm>
          <a:prstGeom prst="rect">
            <a:avLst/>
          </a:prstGeom>
          <a:noFill/>
        </p:spPr>
        <p:txBody>
          <a:bodyPr wrap="square" lIns="101881" tIns="50941" rIns="101881" bIns="50941">
            <a:spAutoFit/>
          </a:bodyPr>
          <a:lstStyle/>
          <a:p>
            <a:pPr marL="396875" indent="-342900">
              <a:buAutoNum type="arabicPeriod" startAt="5"/>
            </a:pPr>
            <a:r>
              <a:rPr lang="en-US" sz="1700" b="1" dirty="0" smtClean="0">
                <a:latin typeface="Helvetica" pitchFamily="34" charset="0"/>
                <a:cs typeface="Helvetica" pitchFamily="34" charset="0"/>
              </a:rPr>
              <a:t>Which is the best description of the setting in </a:t>
            </a:r>
            <a:r>
              <a:rPr lang="en-US" sz="1700" b="1" i="1" u="sng" dirty="0" smtClean="0">
                <a:latin typeface="Helvetica" pitchFamily="34" charset="0"/>
                <a:cs typeface="Helvetica" pitchFamily="34" charset="0"/>
              </a:rPr>
              <a:t>A Proud Flight</a:t>
            </a:r>
            <a:r>
              <a:rPr lang="en-US" sz="1700" b="1" dirty="0" smtClean="0">
                <a:latin typeface="Helvetica" pitchFamily="34" charset="0"/>
                <a:cs typeface="Helvetica" pitchFamily="34" charset="0"/>
              </a:rPr>
              <a:t>?</a:t>
            </a:r>
            <a:endParaRPr lang="en-US" sz="1700" b="1" dirty="0">
              <a:latin typeface="Helvetica" pitchFamily="34" charset="0"/>
              <a:cs typeface="Helvetica" pitchFamily="34" charset="0"/>
            </a:endParaRPr>
          </a:p>
          <a:p>
            <a:pPr marL="361417" indent="-361417"/>
            <a:endParaRPr lang="en-US" sz="19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People in Greece often made up myths.</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 setting was a prison with high walls on an island surrounded by water. </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People wanted to fly like birds.</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The setting was close to a burning sun.</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p:txBody>
      </p:sp>
      <p:sp>
        <p:nvSpPr>
          <p:cNvPr id="11" name="Oval 10"/>
          <p:cNvSpPr/>
          <p:nvPr/>
        </p:nvSpPr>
        <p:spPr>
          <a:xfrm>
            <a:off x="587947" y="15463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587947" y="19992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587947" y="27542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569024" y="322412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54985102"/>
              </p:ext>
            </p:extLst>
          </p:nvPr>
        </p:nvGraphicFramePr>
        <p:xfrm>
          <a:off x="5288317" y="3657600"/>
          <a:ext cx="1685925" cy="515374"/>
        </p:xfrm>
        <a:graphic>
          <a:graphicData uri="http://schemas.openxmlformats.org/drawingml/2006/table">
            <a:tbl>
              <a:tblPr/>
              <a:tblGrid>
                <a:gridCol w="1685925"/>
              </a:tblGrid>
              <a:tr h="189238">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 RL.4.3</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1 – Ce</a:t>
                      </a:r>
                      <a:endParaRPr lang="en-US" sz="800" i="1" dirty="0">
                        <a:effectLst/>
                        <a:latin typeface="Calibri"/>
                        <a:ea typeface="Calibri"/>
                        <a:cs typeface="Times New Roman"/>
                      </a:endParaRPr>
                    </a:p>
                  </a:txBody>
                  <a:tcPr marL="33968" marR="3396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26136">
                <a:tc>
                  <a:txBody>
                    <a:bodyPr/>
                    <a:lstStyle/>
                    <a:p>
                      <a:pPr marL="0" marR="0" algn="l">
                        <a:lnSpc>
                          <a:spcPct val="115000"/>
                        </a:lnSpc>
                        <a:spcBef>
                          <a:spcPts val="0"/>
                        </a:spcBef>
                        <a:spcAft>
                          <a:spcPts val="0"/>
                        </a:spcAft>
                      </a:pPr>
                      <a:r>
                        <a:rPr lang="en-US" sz="800" b="1" u="sng" dirty="0" smtClean="0">
                          <a:solidFill>
                            <a:srgbClr val="000000"/>
                          </a:solidFill>
                          <a:effectLst/>
                          <a:latin typeface="+mn-lt"/>
                          <a:ea typeface="Times New Roman"/>
                          <a:cs typeface="Times New Roman"/>
                        </a:rPr>
                        <a:t>Describe</a:t>
                      </a:r>
                      <a:r>
                        <a:rPr lang="en-US" sz="800" b="1" u="none" dirty="0" smtClean="0">
                          <a:solidFill>
                            <a:srgbClr val="000000"/>
                          </a:solidFill>
                          <a:effectLst/>
                          <a:latin typeface="+mn-lt"/>
                          <a:ea typeface="Times New Roman"/>
                          <a:cs typeface="Times New Roman"/>
                        </a:rPr>
                        <a:t> (</a:t>
                      </a:r>
                      <a:r>
                        <a:rPr lang="en-US" sz="800" b="1" dirty="0" smtClean="0">
                          <a:solidFill>
                            <a:srgbClr val="000000"/>
                          </a:solidFill>
                          <a:effectLst/>
                          <a:latin typeface="+mn-lt"/>
                          <a:ea typeface="Times New Roman"/>
                          <a:cs typeface="Times New Roman"/>
                        </a:rPr>
                        <a:t>using descriptive language) a story or drama’s setting.</a:t>
                      </a:r>
                    </a:p>
                  </a:txBody>
                  <a:tcPr marL="33968" marR="3396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0" name="Straight Connector 9"/>
          <p:cNvCxnSpPr/>
          <p:nvPr/>
        </p:nvCxnSpPr>
        <p:spPr>
          <a:xfrm>
            <a:off x="387598" y="4495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23848" y="5236023"/>
            <a:ext cx="6715343" cy="3411475"/>
          </a:xfrm>
          <a:prstGeom prst="rect">
            <a:avLst/>
          </a:prstGeom>
        </p:spPr>
        <p:txBody>
          <a:bodyPr wrap="square" lIns="101881" tIns="50941" rIns="101881" bIns="50941">
            <a:spAutoFit/>
          </a:bodyPr>
          <a:lstStyle/>
          <a:p>
            <a:r>
              <a:rPr lang="en-US" sz="1700" b="1" dirty="0" smtClean="0">
                <a:latin typeface="Helvetica" pitchFamily="34" charset="0"/>
                <a:cs typeface="Helvetica" pitchFamily="34" charset="0"/>
              </a:rPr>
              <a:t>6.    What does the myth imply about Daedelus' character</a:t>
            </a:r>
            <a:r>
              <a:rPr lang="en-US" sz="1900" b="1" dirty="0" smtClean="0">
                <a:latin typeface="Helvetica" pitchFamily="34" charset="0"/>
                <a:cs typeface="Helvetica" pitchFamily="34" charset="0"/>
              </a:rPr>
              <a:t>?</a:t>
            </a:r>
            <a:endParaRPr lang="en-US" sz="1900" b="1" dirty="0">
              <a:latin typeface="Helvetica" pitchFamily="34" charset="0"/>
              <a:cs typeface="Helvetica" pitchFamily="34" charset="0"/>
            </a:endParaRPr>
          </a:p>
          <a:p>
            <a:pPr marL="63675" indent="-63675"/>
            <a:endParaRPr lang="en-US" sz="19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He was very skilled at making wax wings</a:t>
            </a:r>
            <a:r>
              <a:rPr lang="en-US" sz="1600" dirty="0" smtClean="0">
                <a:latin typeface="Helvetica" pitchFamily="34" charset="0"/>
                <a:cs typeface="Helvetica" pitchFamily="34" charset="0"/>
              </a:rPr>
              <a:t>.</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He was a caring father.</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He made wings because the walls of the prison were high.</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smtClean="0">
                <a:latin typeface="Helvetica" pitchFamily="34" charset="0"/>
                <a:cs typeface="Helvetica" pitchFamily="34" charset="0"/>
              </a:rPr>
              <a:t>He could not help his son.</a:t>
            </a:r>
          </a:p>
          <a:p>
            <a:pPr marL="834940" indent="-361417">
              <a:buFont typeface="+mj-lt"/>
              <a:buAutoNum type="alphaUcPeriod"/>
            </a:pPr>
            <a:endParaRPr lang="en-US" sz="1600" dirty="0">
              <a:latin typeface="Helvetica" pitchFamily="34" charset="0"/>
              <a:cs typeface="Helvetica" pitchFamily="34" charset="0"/>
            </a:endParaRPr>
          </a:p>
          <a:p>
            <a:pPr marL="473523"/>
            <a:endParaRPr lang="en-US" sz="1600" dirty="0" smtClean="0">
              <a:latin typeface="Helvetica" pitchFamily="34" charset="0"/>
              <a:cs typeface="Helvetica" pitchFamily="34" charset="0"/>
            </a:endParaRP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endParaRPr lang="en-US" sz="1700" dirty="0">
              <a:latin typeface="Helvetica" pitchFamily="34" charset="0"/>
              <a:cs typeface="Helvetica"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469879618"/>
              </p:ext>
            </p:extLst>
          </p:nvPr>
        </p:nvGraphicFramePr>
        <p:xfrm>
          <a:off x="5241862" y="8755951"/>
          <a:ext cx="1844738" cy="701040"/>
        </p:xfrm>
        <a:graphic>
          <a:graphicData uri="http://schemas.openxmlformats.org/drawingml/2006/table">
            <a:tbl>
              <a:tblPr/>
              <a:tblGrid>
                <a:gridCol w="1844738"/>
              </a:tblGrid>
              <a:tr h="124405">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 RL.4.3  DOK </a:t>
                      </a:r>
                      <a:r>
                        <a:rPr lang="en-US" sz="800" b="1" i="1" dirty="0">
                          <a:solidFill>
                            <a:srgbClr val="000000"/>
                          </a:solidFill>
                          <a:effectLst/>
                          <a:latin typeface="Calibri"/>
                          <a:ea typeface="Times New Roman"/>
                          <a:cs typeface="Times New Roman"/>
                        </a:rPr>
                        <a:t>2 - Cl</a:t>
                      </a:r>
                      <a:endParaRPr lang="en-US" sz="800" i="1" dirty="0">
                        <a:effectLst/>
                        <a:latin typeface="Calibri"/>
                        <a:ea typeface="Calibri"/>
                        <a:cs typeface="Times New Roman"/>
                      </a:endParaRPr>
                    </a:p>
                  </a:txBody>
                  <a:tcPr marL="33968" marR="3396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85566">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 in-depth specific details in a story or drama to support an </a:t>
                      </a:r>
                      <a:r>
                        <a:rPr lang="en-US" sz="800" b="1" u="sng" dirty="0">
                          <a:solidFill>
                            <a:srgbClr val="000000"/>
                          </a:solidFill>
                          <a:effectLst/>
                          <a:latin typeface="Calibri"/>
                          <a:ea typeface="Times New Roman"/>
                          <a:cs typeface="Times New Roman"/>
                        </a:rPr>
                        <a:t>implicit </a:t>
                      </a:r>
                      <a:r>
                        <a:rPr lang="en-US" sz="800" b="1" dirty="0">
                          <a:solidFill>
                            <a:srgbClr val="000000"/>
                          </a:solidFill>
                          <a:effectLst/>
                          <a:latin typeface="Calibri"/>
                          <a:ea typeface="Times New Roman"/>
                          <a:cs typeface="Times New Roman"/>
                        </a:rPr>
                        <a:t>understanding of a character, setting or event</a:t>
                      </a:r>
                      <a:r>
                        <a:rPr lang="en-US" sz="800" b="1" dirty="0" smtClean="0">
                          <a:solidFill>
                            <a:srgbClr val="000000"/>
                          </a:solidFill>
                          <a:effectLst/>
                          <a:latin typeface="Calibri"/>
                          <a:ea typeface="Times New Roman"/>
                          <a:cs typeface="Times New Roman"/>
                        </a:rPr>
                        <a:t>.</a:t>
                      </a:r>
                    </a:p>
                  </a:txBody>
                  <a:tcPr marL="33968" marR="3396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1" name="Oval 20"/>
          <p:cNvSpPr/>
          <p:nvPr/>
        </p:nvSpPr>
        <p:spPr>
          <a:xfrm>
            <a:off x="687927" y="5867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687927" y="634100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90468" y="68220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09391" y="7315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522201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987971036"/>
              </p:ext>
            </p:extLst>
          </p:nvPr>
        </p:nvGraphicFramePr>
        <p:xfrm>
          <a:off x="1673226" y="3077463"/>
          <a:ext cx="4498975" cy="12710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246610"/>
                <a:gridCol w="2209800"/>
                <a:gridCol w="685800"/>
              </a:tblGrid>
              <a:tr h="283464">
                <a:tc gridSpan="4">
                  <a:txBody>
                    <a:bodyPr/>
                    <a:lstStyle/>
                    <a:p>
                      <a:pPr algn="ctr"/>
                      <a:r>
                        <a:rPr lang="en-US" sz="1200" b="1" dirty="0" smtClean="0"/>
                        <a:t>Reading: Literature</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r>
                        <a:rPr lang="en-US" sz="1200" b="1" dirty="0" smtClean="0"/>
                        <a:t>1</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RL.4</a:t>
                      </a:r>
                      <a:r>
                        <a:rPr lang="en-US" sz="1200" b="1" dirty="0" smtClean="0">
                          <a:solidFill>
                            <a:srgbClr val="FFFF00"/>
                          </a:solidFill>
                        </a:rPr>
                        <a:t>.</a:t>
                      </a:r>
                      <a:r>
                        <a:rPr lang="en-US" sz="1200" b="1" dirty="0" smtClean="0">
                          <a:solidFill>
                            <a:schemeClr val="tx1"/>
                          </a:solidFill>
                        </a:rPr>
                        <a:t>.1</a:t>
                      </a:r>
                      <a:r>
                        <a:rPr lang="en-US" sz="1200" b="1" baseline="0" dirty="0" smtClean="0"/>
                        <a:t>     </a:t>
                      </a:r>
                      <a:r>
                        <a:rPr lang="en-US" sz="1200" b="1" dirty="0" smtClean="0"/>
                        <a:t>RL</a:t>
                      </a:r>
                      <a:r>
                        <a:rPr lang="en-US" sz="1200" b="1" dirty="0" smtClean="0">
                          <a:solidFill>
                            <a:schemeClr val="tx1"/>
                          </a:solidFill>
                        </a:rPr>
                        <a:t>.4</a:t>
                      </a:r>
                      <a:r>
                        <a:rPr lang="en-US" sz="1200" b="1" dirty="0" smtClean="0"/>
                        <a:t>.3 </a:t>
                      </a:r>
                      <a:r>
                        <a:rPr lang="en-US" sz="900" b="0" dirty="0" smtClean="0"/>
                        <a:t>(can move to a DOK of 3)</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r>
                        <a:rPr lang="en-US" sz="1200" b="1" dirty="0" smtClean="0"/>
                        <a:t>2</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t>RL.</a:t>
                      </a:r>
                      <a:r>
                        <a:rPr lang="en-US" sz="1200" b="1" dirty="0" smtClean="0">
                          <a:solidFill>
                            <a:schemeClr val="tx1"/>
                          </a:solidFill>
                        </a:rPr>
                        <a:t>4</a:t>
                      </a:r>
                      <a:r>
                        <a:rPr lang="en-US" sz="1200" b="1" dirty="0" smtClean="0"/>
                        <a:t>.2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317629436"/>
              </p:ext>
            </p:extLst>
          </p:nvPr>
        </p:nvGraphicFramePr>
        <p:xfrm>
          <a:off x="1640840" y="4520184"/>
          <a:ext cx="4531360" cy="12710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518160"/>
                <a:gridCol w="1117600"/>
                <a:gridCol w="2209800"/>
                <a:gridCol w="685800"/>
              </a:tblGrid>
              <a:tr h="283464">
                <a:tc gridSpan="4">
                  <a:txBody>
                    <a:bodyPr/>
                    <a:lstStyle/>
                    <a:p>
                      <a:pPr algn="ctr"/>
                      <a:r>
                        <a:rPr lang="en-US" sz="1200" b="1" dirty="0" smtClean="0"/>
                        <a:t>Reading: Informational</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t>R</a:t>
                      </a:r>
                      <a:r>
                        <a:rPr lang="en-US" sz="1200" b="1" dirty="0" smtClean="0">
                          <a:solidFill>
                            <a:schemeClr val="tx1"/>
                          </a:solidFill>
                        </a:rPr>
                        <a:t>I.4</a:t>
                      </a:r>
                      <a:r>
                        <a:rPr lang="en-US" sz="1200" b="1" dirty="0" smtClean="0"/>
                        <a:t>.1     RI.4.3 </a:t>
                      </a:r>
                      <a:r>
                        <a:rPr lang="en-US" sz="900" b="0" dirty="0" smtClean="0"/>
                        <a:t>(can move to a DOK of 3)</a:t>
                      </a:r>
                      <a:endParaRPr lang="en-US" sz="9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t>RI.</a:t>
                      </a:r>
                      <a:r>
                        <a:rPr lang="en-US" sz="1200" b="1" dirty="0" smtClean="0">
                          <a:solidFill>
                            <a:schemeClr val="tx1"/>
                          </a:solidFill>
                        </a:rPr>
                        <a:t>4</a:t>
                      </a:r>
                      <a:r>
                        <a:rPr lang="en-US" sz="1200" b="1" dirty="0" smtClean="0"/>
                        <a:t>.2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79501296"/>
              </p:ext>
            </p:extLst>
          </p:nvPr>
        </p:nvGraphicFramePr>
        <p:xfrm>
          <a:off x="1116212" y="6315456"/>
          <a:ext cx="5705113" cy="206654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504440"/>
                <a:gridCol w="609873"/>
              </a:tblGrid>
              <a:tr h="283464">
                <a:tc gridSpan="4">
                  <a:txBody>
                    <a:bodyPr/>
                    <a:lstStyle/>
                    <a:p>
                      <a:pPr algn="ctr"/>
                      <a:r>
                        <a:rPr lang="en-US" sz="1200" b="1" dirty="0" smtClean="0"/>
                        <a:t>Writing</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r>
                        <a:rPr lang="en-US" sz="1200" b="1" dirty="0" smtClean="0"/>
                        <a:t>6a</a:t>
                      </a:r>
                      <a:endParaRPr lang="en-US" sz="1200" b="1" dirty="0"/>
                    </a:p>
                  </a:txBody>
                  <a:tcPr marL="103632" marR="103632" marT="50292" marB="50292">
                    <a:solidFill>
                      <a:srgbClr val="FFFFCC"/>
                    </a:solidFill>
                  </a:tcPr>
                </a:tc>
                <a:tc>
                  <a:txBody>
                    <a:bodyPr/>
                    <a:lstStyle/>
                    <a:p>
                      <a:r>
                        <a:rPr lang="en-US" sz="1200" b="1" dirty="0" smtClean="0"/>
                        <a:t>Brief Opinion Write</a:t>
                      </a:r>
                      <a:endParaRPr lang="en-US" sz="1200" b="1" dirty="0"/>
                    </a:p>
                  </a:txBody>
                  <a:tcPr marL="103632" marR="103632" marT="50292" marB="50292">
                    <a:solidFill>
                      <a:srgbClr val="FFFFCC"/>
                    </a:solidFill>
                  </a:tcPr>
                </a:tc>
                <a:tc>
                  <a:txBody>
                    <a:bodyPr/>
                    <a:lstStyle/>
                    <a:p>
                      <a:r>
                        <a:rPr lang="pl-PL" sz="1200" b="1" dirty="0" smtClean="0"/>
                        <a:t>W</a:t>
                      </a:r>
                      <a:r>
                        <a:rPr lang="en-US" sz="1200" b="1" dirty="0" smtClean="0"/>
                        <a:t>.</a:t>
                      </a:r>
                      <a:r>
                        <a:rPr lang="en-US" sz="1200" b="1" dirty="0" smtClean="0">
                          <a:solidFill>
                            <a:schemeClr val="tx1"/>
                          </a:solidFill>
                        </a:rPr>
                        <a:t>4.</a:t>
                      </a:r>
                      <a:r>
                        <a:rPr lang="pl-PL" sz="1200" b="1" dirty="0" smtClean="0">
                          <a:solidFill>
                            <a:schemeClr val="tx1"/>
                          </a:solidFill>
                        </a:rPr>
                        <a:t>1a, W</a:t>
                      </a:r>
                      <a:r>
                        <a:rPr lang="en-US" sz="1200" b="1" dirty="0" smtClean="0">
                          <a:solidFill>
                            <a:schemeClr val="tx1"/>
                          </a:solidFill>
                        </a:rPr>
                        <a:t>.4.</a:t>
                      </a:r>
                      <a:r>
                        <a:rPr lang="pl-PL" sz="1200" b="1" dirty="0" smtClean="0">
                          <a:solidFill>
                            <a:schemeClr val="tx1"/>
                          </a:solidFill>
                        </a:rPr>
                        <a:t>1b, W</a:t>
                      </a:r>
                      <a:r>
                        <a:rPr lang="en-US" sz="1200" b="1" dirty="0" smtClean="0">
                          <a:solidFill>
                            <a:schemeClr val="tx1"/>
                          </a:solidFill>
                        </a:rPr>
                        <a:t>.4.</a:t>
                      </a:r>
                      <a:r>
                        <a:rPr lang="pl-PL" sz="1200" b="1" dirty="0" smtClean="0">
                          <a:solidFill>
                            <a:schemeClr val="tx1"/>
                          </a:solidFill>
                        </a:rPr>
                        <a:t>1c, W</a:t>
                      </a:r>
                      <a:r>
                        <a:rPr lang="en-US" sz="1200" b="1" dirty="0" smtClean="0">
                          <a:solidFill>
                            <a:schemeClr val="tx1"/>
                          </a:solidFill>
                        </a:rPr>
                        <a:t>.4.</a:t>
                      </a:r>
                      <a:r>
                        <a:rPr lang="pl-PL" sz="1200" b="1" dirty="0" smtClean="0">
                          <a:solidFill>
                            <a:schemeClr val="tx1"/>
                          </a:solidFill>
                        </a:rPr>
                        <a:t>1d, W</a:t>
                      </a:r>
                      <a:r>
                        <a:rPr lang="en-US" sz="1200" b="1" dirty="0" smtClean="0">
                          <a:solidFill>
                            <a:schemeClr val="tx1"/>
                          </a:solidFill>
                        </a:rPr>
                        <a:t>.4.</a:t>
                      </a:r>
                      <a:r>
                        <a:rPr lang="pl-PL"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t>3</a:t>
                      </a:r>
                      <a:endParaRPr lang="en-US" sz="1200" b="1" dirty="0"/>
                    </a:p>
                  </a:txBody>
                  <a:tcPr marL="103632" marR="103632" marT="50292" marB="50292" anchor="ctr">
                    <a:solidFill>
                      <a:srgbClr val="FFFFCC"/>
                    </a:solidFill>
                  </a:tcPr>
                </a:tc>
              </a:tr>
              <a:tr h="283464">
                <a:tc>
                  <a:txBody>
                    <a:bodyPr/>
                    <a:lstStyle/>
                    <a:p>
                      <a:r>
                        <a:rPr lang="en-US" sz="1200" b="1" dirty="0" smtClean="0"/>
                        <a:t>6b</a:t>
                      </a:r>
                      <a:endParaRPr lang="en-US" sz="1200" b="1" dirty="0"/>
                    </a:p>
                  </a:txBody>
                  <a:tcPr marL="103632" marR="103632" marT="50292" marB="50292">
                    <a:solidFill>
                      <a:srgbClr val="FFFFCC"/>
                    </a:solidFill>
                  </a:tcPr>
                </a:tc>
                <a:tc>
                  <a:txBody>
                    <a:bodyPr/>
                    <a:lstStyle/>
                    <a:p>
                      <a:r>
                        <a:rPr lang="en-US" sz="1200" b="1" dirty="0" smtClean="0"/>
                        <a:t>Write-Revise Opinion</a:t>
                      </a:r>
                      <a:endParaRPr lang="en-US" sz="1200" b="1" dirty="0"/>
                    </a:p>
                  </a:txBody>
                  <a:tcPr marL="103632" marR="103632" marT="50292" marB="50292">
                    <a:solidFill>
                      <a:srgbClr val="FFFFCC"/>
                    </a:solidFill>
                  </a:tcPr>
                </a:tc>
                <a:tc>
                  <a:txBody>
                    <a:bodyPr/>
                    <a:lstStyle/>
                    <a:p>
                      <a:r>
                        <a:rPr lang="pl-PL" sz="1200" b="1" dirty="0" smtClean="0">
                          <a:solidFill>
                            <a:schemeClr val="tx1"/>
                          </a:solidFill>
                        </a:rPr>
                        <a:t>W</a:t>
                      </a:r>
                      <a:r>
                        <a:rPr lang="en-US" sz="1200" b="1" dirty="0" smtClean="0">
                          <a:solidFill>
                            <a:schemeClr val="tx1"/>
                          </a:solidFill>
                        </a:rPr>
                        <a:t>.4.</a:t>
                      </a:r>
                      <a:r>
                        <a:rPr lang="pl-PL" sz="1200" b="1" dirty="0" smtClean="0">
                          <a:solidFill>
                            <a:schemeClr val="tx1"/>
                          </a:solidFill>
                        </a:rPr>
                        <a:t>1a, W</a:t>
                      </a:r>
                      <a:r>
                        <a:rPr lang="en-US" sz="1200" b="1" dirty="0" smtClean="0">
                          <a:solidFill>
                            <a:schemeClr val="tx1"/>
                          </a:solidFill>
                        </a:rPr>
                        <a:t>.4.</a:t>
                      </a:r>
                      <a:r>
                        <a:rPr lang="pl-PL" sz="1200" b="1" dirty="0" smtClean="0">
                          <a:solidFill>
                            <a:schemeClr val="tx1"/>
                          </a:solidFill>
                        </a:rPr>
                        <a:t>1b, W</a:t>
                      </a:r>
                      <a:r>
                        <a:rPr lang="en-US" sz="1200" b="1" dirty="0" smtClean="0">
                          <a:solidFill>
                            <a:schemeClr val="tx1"/>
                          </a:solidFill>
                        </a:rPr>
                        <a:t>.4.</a:t>
                      </a:r>
                      <a:r>
                        <a:rPr lang="pl-PL" sz="1200" b="1" dirty="0" smtClean="0">
                          <a:solidFill>
                            <a:schemeClr val="tx1"/>
                          </a:solidFill>
                        </a:rPr>
                        <a:t>1c, W</a:t>
                      </a:r>
                      <a:r>
                        <a:rPr lang="en-US" sz="1200" b="1" dirty="0" smtClean="0">
                          <a:solidFill>
                            <a:schemeClr val="tx1"/>
                          </a:solidFill>
                        </a:rPr>
                        <a:t>.4.</a:t>
                      </a:r>
                      <a:r>
                        <a:rPr lang="pl-PL" sz="1200" b="1" dirty="0" smtClean="0">
                          <a:solidFill>
                            <a:schemeClr val="tx1"/>
                          </a:solidFill>
                        </a:rPr>
                        <a:t>1d, W</a:t>
                      </a:r>
                      <a:r>
                        <a:rPr lang="en-US" sz="1200" b="1" dirty="0" smtClean="0">
                          <a:solidFill>
                            <a:schemeClr val="tx1"/>
                          </a:solidFill>
                        </a:rPr>
                        <a:t>.4.</a:t>
                      </a:r>
                      <a:r>
                        <a:rPr lang="pl-PL"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r h="283464">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Language-Vocabulary Use</a:t>
                      </a:r>
                      <a:endParaRPr lang="en-US" sz="1200" b="1" dirty="0"/>
                    </a:p>
                  </a:txBody>
                  <a:tcPr marL="103632" marR="103632" marT="50292" marB="50292">
                    <a:solidFill>
                      <a:srgbClr val="FFFFCC"/>
                    </a:solidFill>
                  </a:tcPr>
                </a:tc>
                <a:tc>
                  <a:txBody>
                    <a:bodyPr/>
                    <a:lstStyle/>
                    <a:p>
                      <a:r>
                        <a:rPr lang="pl-PL" sz="1200" b="1" dirty="0" smtClean="0"/>
                        <a:t>L.4.3.a, L.4.6 </a:t>
                      </a: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Edit and Clarify</a:t>
                      </a:r>
                      <a:endParaRPr lang="en-US" sz="1200" b="1" dirty="0"/>
                    </a:p>
                  </a:txBody>
                  <a:tcPr marL="103632" marR="103632" marT="50292" marB="50292">
                    <a:solidFill>
                      <a:srgbClr val="FFFFCC"/>
                    </a:solidFill>
                  </a:tcPr>
                </a:tc>
                <a:tc>
                  <a:txBody>
                    <a:bodyPr/>
                    <a:lstStyle/>
                    <a:p>
                      <a:r>
                        <a:rPr lang="en-US" sz="1200" b="1" dirty="0" smtClean="0"/>
                        <a:t>L.4.2.c</a:t>
                      </a: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bl>
          </a:graphicData>
        </a:graphic>
      </p:graphicFrame>
      <p:sp>
        <p:nvSpPr>
          <p:cNvPr id="7" name="TextBox 6"/>
          <p:cNvSpPr txBox="1"/>
          <p:nvPr/>
        </p:nvSpPr>
        <p:spPr>
          <a:xfrm>
            <a:off x="3151163" y="1537171"/>
            <a:ext cx="2840064" cy="87231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74" tIns="50938" rIns="101874" bIns="50938" rtlCol="0">
            <a:spAutoFit/>
          </a:bodyPr>
          <a:lstStyle/>
          <a:p>
            <a:r>
              <a:rPr lang="en-US" sz="2600" b="1" dirty="0">
                <a:solidFill>
                  <a:schemeClr val="accent1">
                    <a:lumMod val="75000"/>
                  </a:schemeClr>
                </a:solidFill>
                <a:latin typeface="Bookman Old Style" pitchFamily="18" charset="0"/>
              </a:rPr>
              <a:t>Quarter One </a:t>
            </a:r>
            <a:r>
              <a:rPr lang="en-US" sz="2400" b="1" dirty="0" smtClean="0">
                <a:latin typeface="Bookman Old Style" pitchFamily="18" charset="0"/>
              </a:rPr>
              <a:t>Pre-Assessment</a:t>
            </a:r>
            <a:endParaRPr lang="en-US" b="1" dirty="0" smtClean="0">
              <a:latin typeface="Bookman Old Style" pitchFamily="18" charset="0"/>
            </a:endParaRPr>
          </a:p>
        </p:txBody>
      </p:sp>
      <p:grpSp>
        <p:nvGrpSpPr>
          <p:cNvPr id="25" name="Group 24"/>
          <p:cNvGrpSpPr/>
          <p:nvPr/>
        </p:nvGrpSpPr>
        <p:grpSpPr>
          <a:xfrm>
            <a:off x="795650" y="843083"/>
            <a:ext cx="2316462" cy="2075543"/>
            <a:chOff x="4727495" y="381000"/>
            <a:chExt cx="2180199" cy="1981200"/>
          </a:xfrm>
        </p:grpSpPr>
        <p:sp>
          <p:nvSpPr>
            <p:cNvPr id="26" name="Parallelogram 25"/>
            <p:cNvSpPr/>
            <p:nvPr/>
          </p:nvSpPr>
          <p:spPr>
            <a:xfrm rot="1114965" flipH="1">
              <a:off x="4777414" y="557751"/>
              <a:ext cx="2130280" cy="1688521"/>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arallelogram 26"/>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4727495" y="381000"/>
              <a:ext cx="1082046" cy="925428"/>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th</a:t>
              </a:r>
              <a:r>
                <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p:txBody>
        </p:sp>
        <p:pic>
          <p:nvPicPr>
            <p:cNvPr id="29"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sp>
        <p:nvSpPr>
          <p:cNvPr id="2" name="Oval 1"/>
          <p:cNvSpPr/>
          <p:nvPr/>
        </p:nvSpPr>
        <p:spPr>
          <a:xfrm>
            <a:off x="3784085" y="7358583"/>
            <a:ext cx="482780" cy="25261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24" name="Oval 23"/>
          <p:cNvSpPr/>
          <p:nvPr/>
        </p:nvSpPr>
        <p:spPr>
          <a:xfrm>
            <a:off x="4266865" y="6870862"/>
            <a:ext cx="594529" cy="32345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15" name="Oval 14"/>
          <p:cNvSpPr/>
          <p:nvPr/>
        </p:nvSpPr>
        <p:spPr>
          <a:xfrm>
            <a:off x="3733106" y="7819866"/>
            <a:ext cx="984809" cy="29051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16" name="Oval 15"/>
          <p:cNvSpPr/>
          <p:nvPr/>
        </p:nvSpPr>
        <p:spPr>
          <a:xfrm>
            <a:off x="3758506" y="8082041"/>
            <a:ext cx="508359" cy="29448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4" name="TextBox 3"/>
          <p:cNvSpPr txBox="1"/>
          <p:nvPr/>
        </p:nvSpPr>
        <p:spPr>
          <a:xfrm>
            <a:off x="1524000" y="5867400"/>
            <a:ext cx="5741788" cy="246221"/>
          </a:xfrm>
          <a:prstGeom prst="rect">
            <a:avLst/>
          </a:prstGeom>
          <a:noFill/>
        </p:spPr>
        <p:txBody>
          <a:bodyPr wrap="square" rtlCol="0">
            <a:spAutoFit/>
          </a:bodyPr>
          <a:lstStyle/>
          <a:p>
            <a:r>
              <a:rPr lang="en-US" sz="1000" b="1" dirty="0" smtClean="0"/>
              <a:t>Note: There may be more standards per target. Only circled standards are assessed.</a:t>
            </a:r>
            <a:endParaRPr lang="en-US" sz="1000" b="1" dirty="0"/>
          </a:p>
        </p:txBody>
      </p:sp>
    </p:spTree>
    <p:extLst>
      <p:ext uri="{BB962C8B-B14F-4D97-AF65-F5344CB8AC3E}">
        <p14:creationId xmlns:p14="http://schemas.microsoft.com/office/powerpoint/2010/main" val="3558537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935998209"/>
              </p:ext>
            </p:extLst>
          </p:nvPr>
        </p:nvGraphicFramePr>
        <p:xfrm>
          <a:off x="347662" y="233540"/>
          <a:ext cx="7043738" cy="3749760"/>
        </p:xfrm>
        <a:graphic>
          <a:graphicData uri="http://schemas.openxmlformats.org/drawingml/2006/table">
            <a:tbl>
              <a:tblPr firstRow="1" bandRow="1">
                <a:tableStyleId>{5940675A-B579-460E-94D1-54222C63F5DA}</a:tableStyleId>
              </a:tblPr>
              <a:tblGrid>
                <a:gridCol w="7043738"/>
              </a:tblGrid>
              <a:tr h="528460">
                <a:tc>
                  <a:txBody>
                    <a:bodyPr/>
                    <a:lstStyle/>
                    <a:p>
                      <a:pPr marL="342900" marR="0" indent="-342900" algn="l" defTabSz="966612" rtl="0" eaLnBrk="1" fontAlgn="auto" latinLnBrk="0" hangingPunct="1">
                        <a:lnSpc>
                          <a:spcPct val="100000"/>
                        </a:lnSpc>
                        <a:spcBef>
                          <a:spcPts val="0"/>
                        </a:spcBef>
                        <a:spcAft>
                          <a:spcPts val="0"/>
                        </a:spcAft>
                        <a:buClrTx/>
                        <a:buSzTx/>
                        <a:buFont typeface="+mj-lt"/>
                        <a:buAutoNum type="arabicPeriod" startAt="7"/>
                        <a:tabLst/>
                        <a:defRPr/>
                      </a:pPr>
                      <a:r>
                        <a:rPr lang="en-US" sz="1700" b="1" baseline="0" dirty="0" smtClean="0">
                          <a:solidFill>
                            <a:schemeClr val="tx1"/>
                          </a:solidFill>
                          <a:latin typeface="Helvetica" panose="020B0604020202020204" pitchFamily="34" charset="0"/>
                          <a:cs typeface="Helvetica" panose="020B0604020202020204" pitchFamily="34" charset="0"/>
                        </a:rPr>
                        <a:t>What lessons can be learned from this myth?  Use examples and details from the text to support your answer. </a:t>
                      </a:r>
                    </a:p>
                    <a:p>
                      <a:pPr marL="0" marR="0" indent="0" algn="l" defTabSz="966612" rtl="0" eaLnBrk="1" fontAlgn="auto" latinLnBrk="0" hangingPunct="1">
                        <a:lnSpc>
                          <a:spcPct val="100000"/>
                        </a:lnSpc>
                        <a:spcBef>
                          <a:spcPts val="0"/>
                        </a:spcBef>
                        <a:spcAft>
                          <a:spcPts val="0"/>
                        </a:spcAft>
                        <a:buClrTx/>
                        <a:buSzTx/>
                        <a:buFont typeface="+mj-lt"/>
                        <a:buNone/>
                        <a:tabLst/>
                        <a:defRPr/>
                      </a:pPr>
                      <a:endParaRPr lang="en-US" sz="1900" b="1" baseline="0" dirty="0" smtClean="0">
                        <a:solidFill>
                          <a:srgbClr val="00206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16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12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90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2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11443593"/>
              </p:ext>
            </p:extLst>
          </p:nvPr>
        </p:nvGraphicFramePr>
        <p:xfrm>
          <a:off x="423862" y="4876800"/>
          <a:ext cx="7043738" cy="3704040"/>
        </p:xfrm>
        <a:graphic>
          <a:graphicData uri="http://schemas.openxmlformats.org/drawingml/2006/table">
            <a:tbl>
              <a:tblPr firstRow="1" bandRow="1">
                <a:tableStyleId>{5940675A-B579-460E-94D1-54222C63F5DA}</a:tableStyleId>
              </a:tblPr>
              <a:tblGrid>
                <a:gridCol w="7043738"/>
              </a:tblGrid>
              <a:tr h="528750">
                <a:tc>
                  <a:txBody>
                    <a:bodyPr/>
                    <a:lstStyle/>
                    <a:p>
                      <a:pPr marL="342900" indent="-342900">
                        <a:buFont typeface="+mj-lt"/>
                        <a:buAutoNum type="arabicPeriod" startAt="8"/>
                        <a:tabLst/>
                      </a:pPr>
                      <a:r>
                        <a:rPr lang="en-US" sz="1700" b="1" dirty="0" smtClean="0">
                          <a:solidFill>
                            <a:schemeClr val="tx1"/>
                          </a:solidFill>
                          <a:latin typeface="Helvetica" panose="020B0604020202020204" pitchFamily="34" charset="0"/>
                          <a:cs typeface="Helvetica" panose="020B0604020202020204" pitchFamily="34" charset="0"/>
                        </a:rPr>
                        <a:t>What do</a:t>
                      </a:r>
                      <a:r>
                        <a:rPr lang="en-US" sz="1700" b="1" baseline="0" dirty="0" smtClean="0">
                          <a:solidFill>
                            <a:schemeClr val="tx1"/>
                          </a:solidFill>
                          <a:latin typeface="Helvetica" panose="020B0604020202020204" pitchFamily="34" charset="0"/>
                          <a:cs typeface="Helvetica" panose="020B0604020202020204" pitchFamily="34" charset="0"/>
                        </a:rPr>
                        <a:t> Icarus’ actions tell about him?  Use details from the text to support your answer</a:t>
                      </a:r>
                      <a:r>
                        <a:rPr lang="en-US" sz="1600" b="1" baseline="0" dirty="0" smtClean="0">
                          <a:solidFill>
                            <a:schemeClr val="tx1"/>
                          </a:solidFill>
                        </a:rPr>
                        <a:t>. </a:t>
                      </a:r>
                    </a:p>
                    <a:p>
                      <a:pPr marL="0" indent="0">
                        <a:buFont typeface="+mj-lt"/>
                        <a:buNone/>
                        <a:tabLst/>
                      </a:pPr>
                      <a:endParaRPr lang="en-US" sz="1600" b="1" baseline="0" dirty="0" smtClean="0">
                        <a:solidFill>
                          <a:srgbClr val="00206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400">
                <a:tc>
                  <a:txBody>
                    <a:bodyPr/>
                    <a:lstStyle/>
                    <a:p>
                      <a:endParaRPr lang="en-US" sz="140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2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60">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410116"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810995866"/>
              </p:ext>
            </p:extLst>
          </p:nvPr>
        </p:nvGraphicFramePr>
        <p:xfrm>
          <a:off x="5410200" y="4038600"/>
          <a:ext cx="1905000" cy="533400"/>
        </p:xfrm>
        <a:graphic>
          <a:graphicData uri="http://schemas.openxmlformats.org/drawingml/2006/table">
            <a:tbl>
              <a:tblPr firstRow="1" firstCol="1" bandRow="1"/>
              <a:tblGrid>
                <a:gridCol w="1905000"/>
              </a:tblGrid>
              <a:tr h="130671">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a:t>
                      </a:r>
                      <a:r>
                        <a:rPr lang="en-US" sz="800" b="1" i="1" baseline="0" dirty="0" smtClean="0">
                          <a:solidFill>
                            <a:srgbClr val="000000"/>
                          </a:solidFill>
                          <a:effectLst/>
                          <a:latin typeface="Calibri"/>
                          <a:ea typeface="Times New Roman"/>
                          <a:cs typeface="Times New Roman"/>
                        </a:rPr>
                        <a:t> RL.4.2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2 - APn</a:t>
                      </a:r>
                      <a:endParaRPr lang="en-US" sz="800" i="1" dirty="0">
                        <a:effectLst/>
                        <a:latin typeface="Calibri"/>
                        <a:ea typeface="Calibri"/>
                        <a:cs typeface="Times New Roman"/>
                      </a:endParaRPr>
                    </a:p>
                  </a:txBody>
                  <a:tcPr marL="32904" marR="32904"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r>
              <a:tr h="402729">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Obtain and interpret from a new text </a:t>
                      </a:r>
                      <a:r>
                        <a:rPr lang="en-US" sz="800" b="1" dirty="0" smtClean="0">
                          <a:solidFill>
                            <a:srgbClr val="000000"/>
                          </a:solidFill>
                          <a:effectLst/>
                          <a:latin typeface="Calibri"/>
                          <a:ea typeface="Times New Roman"/>
                          <a:cs typeface="Times New Roman"/>
                        </a:rPr>
                        <a:t>which </a:t>
                      </a:r>
                      <a:r>
                        <a:rPr lang="en-US" sz="800" b="1" dirty="0">
                          <a:solidFill>
                            <a:srgbClr val="000000"/>
                          </a:solidFill>
                          <a:effectLst/>
                          <a:latin typeface="Calibri"/>
                          <a:ea typeface="Times New Roman"/>
                          <a:cs typeface="Times New Roman"/>
                        </a:rPr>
                        <a:t>key details in the text are evidence of a common theme, message or purpose</a:t>
                      </a:r>
                      <a:r>
                        <a:rPr lang="en-US" sz="800" b="1" dirty="0" smtClean="0">
                          <a:solidFill>
                            <a:srgbClr val="000000"/>
                          </a:solidFill>
                          <a:effectLst/>
                          <a:latin typeface="Calibri"/>
                          <a:ea typeface="Times New Roman"/>
                          <a:cs typeface="Times New Roman"/>
                        </a:rPr>
                        <a:t>.</a:t>
                      </a:r>
                    </a:p>
                  </a:txBody>
                  <a:tcPr marL="32904" marR="32904"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56059814"/>
              </p:ext>
            </p:extLst>
          </p:nvPr>
        </p:nvGraphicFramePr>
        <p:xfrm>
          <a:off x="5638800" y="8679092"/>
          <a:ext cx="1744662" cy="617308"/>
        </p:xfrm>
        <a:graphic>
          <a:graphicData uri="http://schemas.openxmlformats.org/drawingml/2006/table">
            <a:tbl>
              <a:tblPr firstRow="1" firstCol="1" bandRow="1"/>
              <a:tblGrid>
                <a:gridCol w="1744662"/>
              </a:tblGrid>
              <a:tr h="129628">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RL.4.3     DOK </a:t>
                      </a:r>
                      <a:r>
                        <a:rPr lang="en-US" sz="800" b="1" i="1" dirty="0">
                          <a:solidFill>
                            <a:srgbClr val="000000"/>
                          </a:solidFill>
                          <a:effectLst/>
                          <a:latin typeface="Calibri"/>
                          <a:ea typeface="Times New Roman"/>
                          <a:cs typeface="Times New Roman"/>
                        </a:rPr>
                        <a:t>3 - Cu</a:t>
                      </a:r>
                      <a:endParaRPr lang="en-US" sz="800" i="1"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8768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When asked questions about a character, setting or </a:t>
                      </a:r>
                      <a:r>
                        <a:rPr lang="en-US" sz="800" b="1" dirty="0" smtClean="0">
                          <a:solidFill>
                            <a:srgbClr val="000000"/>
                          </a:solidFill>
                          <a:effectLst/>
                          <a:latin typeface="Calibri"/>
                          <a:ea typeface="Times New Roman"/>
                          <a:cs typeface="Times New Roman"/>
                        </a:rPr>
                        <a:t>event,  </a:t>
                      </a:r>
                      <a:r>
                        <a:rPr lang="en-US" sz="800" b="1" dirty="0">
                          <a:solidFill>
                            <a:srgbClr val="000000"/>
                          </a:solidFill>
                          <a:effectLst/>
                          <a:latin typeface="Calibri"/>
                          <a:ea typeface="Times New Roman"/>
                          <a:cs typeface="Times New Roman"/>
                        </a:rPr>
                        <a:t>student draws on specific text details as supporting evidence. </a:t>
                      </a:r>
                      <a:endParaRPr lang="en-US" sz="800" b="1" dirty="0" smtClean="0">
                        <a:solidFill>
                          <a:srgbClr val="000000"/>
                        </a:solidFill>
                        <a:effectLst/>
                        <a:latin typeface="Calibri"/>
                        <a:ea typeface="Times New Roman"/>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373027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http://upload.wikimedia.org/wikipedia/commons/thumb/5/52/Young_Thomas_Edison.jpg/200px-Young_Thomas_Edison.jpg">
            <a:hlinkClick r:id="rId2"/>
          </p:cNvPr>
          <p:cNvPicPr>
            <a:picLocks noChangeAspect="1" noChangeArrowheads="1"/>
          </p:cNvPicPr>
          <p:nvPr/>
        </p:nvPicPr>
        <p:blipFill>
          <a:blip r:embed="rId3" cstate="print"/>
          <a:srcRect/>
          <a:stretch>
            <a:fillRect/>
          </a:stretch>
        </p:blipFill>
        <p:spPr bwMode="auto">
          <a:xfrm>
            <a:off x="5181601" y="8142515"/>
            <a:ext cx="1120745" cy="1436914"/>
          </a:xfrm>
          <a:prstGeom prst="rect">
            <a:avLst/>
          </a:prstGeom>
          <a:noFill/>
          <a:effectLst>
            <a:softEdge rad="317500"/>
          </a:effectLst>
        </p:spPr>
      </p:pic>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5" name="Rectangle 1"/>
          <p:cNvSpPr>
            <a:spLocks noChangeArrowheads="1"/>
          </p:cNvSpPr>
          <p:nvPr/>
        </p:nvSpPr>
        <p:spPr bwMode="auto">
          <a:xfrm>
            <a:off x="308903" y="957943"/>
            <a:ext cx="7139646" cy="7598812"/>
          </a:xfrm>
          <a:prstGeom prst="rect">
            <a:avLst/>
          </a:prstGeom>
          <a:noFill/>
          <a:ln w="9525">
            <a:noFill/>
            <a:miter lim="800000"/>
            <a:headEnd/>
            <a:tailEnd/>
          </a:ln>
          <a:effectLst/>
        </p:spPr>
        <p:txBody>
          <a:bodyPr vert="horz" wrap="square" lIns="101881" tIns="50941" rIns="101881" bIns="50941" numCol="1" anchor="ctr" anchorCtr="0" compatLnSpc="1">
            <a:prstTxWarp prst="textNoShape">
              <a:avLst/>
            </a:prstTxWarp>
            <a:spAutoFit/>
          </a:bodyPr>
          <a:lstStyle/>
          <a:p>
            <a:pPr marL="1452359">
              <a:spcBef>
                <a:spcPts val="316"/>
              </a:spcBef>
              <a:spcAft>
                <a:spcPts val="632"/>
              </a:spcAft>
            </a:pPr>
            <a:r>
              <a:rPr lang="en-US" sz="1500" u="sng" dirty="0"/>
              <a:t>Thomas Alva Edison</a:t>
            </a:r>
            <a:r>
              <a:rPr lang="en-US" sz="1500" dirty="0"/>
              <a:t> lit up the world with his invention of the electric light. Without him, the world might still be a dark place. However, the electric light was not his only invention. He also invented the phonograph, the motion picture camera, and over 1,200 other things. About every two weeks Edison created something new. </a:t>
            </a:r>
          </a:p>
          <a:p>
            <a:pPr>
              <a:spcBef>
                <a:spcPts val="316"/>
              </a:spcBef>
              <a:spcAft>
                <a:spcPts val="632"/>
              </a:spcAft>
            </a:pPr>
            <a:r>
              <a:rPr lang="en-US" sz="1500" dirty="0"/>
              <a:t>Thomas A. Edison was born in Milan, Ohio, on February 11, 1847. His family moved to Port Huron, Michigan, when he was seven years old. Surprisingly, he attended school for only two months. His mother, a former teacher, taught him a few things, but Edison was mostly self-educated. His natural curiosity led him to start experimenting at a young age with electrical and mechanical items at home. </a:t>
            </a:r>
          </a:p>
          <a:p>
            <a:pPr>
              <a:spcBef>
                <a:spcPts val="316"/>
              </a:spcBef>
              <a:spcAft>
                <a:spcPts val="632"/>
              </a:spcAft>
            </a:pPr>
            <a:r>
              <a:rPr lang="en-US" sz="1500" dirty="0"/>
              <a:t>When he was 12 years old, he got his first job. He became a newsboy on a train that ran between Port Huron and Detroit. He set up a laboratory in a baggage car of the train so that he could continue his experiments in his spare time. Unfortunately, Edison’s first job did not end well. He was fired when he accidentally set fire to the floor of the baggage car. </a:t>
            </a:r>
          </a:p>
          <a:p>
            <a:pPr>
              <a:spcBef>
                <a:spcPts val="316"/>
              </a:spcBef>
              <a:spcAft>
                <a:spcPts val="632"/>
              </a:spcAft>
            </a:pPr>
            <a:r>
              <a:rPr lang="en-US" sz="1500" dirty="0"/>
              <a:t>Edison then worked for five years as a telegraph operator, but he continued to spend much of his time on the job conducting experiments. He got his first patent in 1868 for a vote recorder run by electricity. However, the vote recorder was not a success. In 1870, he sold another invention, a stock-ticker, for $40,000. A stock-ticker is a machine that automatically prints stock prices on a tape. He was then able to build his first shop in Newark, New Jersey. </a:t>
            </a:r>
          </a:p>
          <a:p>
            <a:pPr>
              <a:spcBef>
                <a:spcPts val="316"/>
              </a:spcBef>
              <a:spcAft>
                <a:spcPts val="632"/>
              </a:spcAft>
            </a:pPr>
            <a:r>
              <a:rPr lang="en-US" sz="1500" dirty="0"/>
              <a:t>Thomas Edison was totally deaf in one ear and hard of  hearing in the other, but thought of his deafness as a blessing in many ways. It kept conversations short, so that he could have more time for work. He called himself a "two-shift man" because he worked 16 out of every 24 hours. </a:t>
            </a:r>
          </a:p>
          <a:p>
            <a:pPr>
              <a:spcBef>
                <a:spcPts val="316"/>
              </a:spcBef>
              <a:spcAft>
                <a:spcPts val="632"/>
              </a:spcAft>
            </a:pPr>
            <a:r>
              <a:rPr lang="en-US" sz="1500" dirty="0"/>
              <a:t>Sometimes he worked so intensely that his wife had to remind him to sleep and eat. </a:t>
            </a:r>
          </a:p>
          <a:p>
            <a:pPr>
              <a:spcBef>
                <a:spcPts val="316"/>
              </a:spcBef>
              <a:spcAft>
                <a:spcPts val="632"/>
              </a:spcAft>
            </a:pPr>
            <a:r>
              <a:rPr lang="en-US" sz="1500" dirty="0"/>
              <a:t>Thomas Edison died at the age of 84 on October 18, 1931, at his estate in West Orange, New Jersey. He left numerous inventions that improved the quality of life all over the world.</a:t>
            </a:r>
          </a:p>
        </p:txBody>
      </p:sp>
      <p:pic>
        <p:nvPicPr>
          <p:cNvPr id="7" name="Picture 3" descr="Thomas Edison2.jpg">
            <a:hlinkClick r:id="rId4"/>
          </p:cNvPr>
          <p:cNvPicPr>
            <a:picLocks noChangeAspect="1" noChangeArrowheads="1"/>
          </p:cNvPicPr>
          <p:nvPr/>
        </p:nvPicPr>
        <p:blipFill>
          <a:blip r:embed="rId5" cstate="print"/>
          <a:srcRect/>
          <a:stretch>
            <a:fillRect/>
          </a:stretch>
        </p:blipFill>
        <p:spPr bwMode="auto">
          <a:xfrm>
            <a:off x="361220" y="697703"/>
            <a:ext cx="1247382" cy="154535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Rectangle 7"/>
          <p:cNvSpPr/>
          <p:nvPr/>
        </p:nvSpPr>
        <p:spPr>
          <a:xfrm>
            <a:off x="2631281" y="401591"/>
            <a:ext cx="2980886" cy="489173"/>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101881" tIns="50941" rIns="101881" bIns="50941">
            <a:spAutoFit/>
          </a:bodyPr>
          <a:lstStyle/>
          <a:p>
            <a:r>
              <a:rPr lang="en-US" sz="2500" b="1" u="sng" dirty="0">
                <a:solidFill>
                  <a:srgbClr val="002060"/>
                </a:solidFill>
              </a:rPr>
              <a:t>Thomas Alva Edison</a:t>
            </a:r>
            <a:r>
              <a:rPr lang="en-US" sz="2500" b="1" dirty="0">
                <a:solidFill>
                  <a:srgbClr val="002060"/>
                </a:solidFill>
              </a:rPr>
              <a:t> </a:t>
            </a:r>
            <a:endParaRPr lang="en-US" sz="2500" dirty="0"/>
          </a:p>
        </p:txBody>
      </p:sp>
      <p:sp>
        <p:nvSpPr>
          <p:cNvPr id="9" name="Rectangle 8"/>
          <p:cNvSpPr/>
          <p:nvPr/>
        </p:nvSpPr>
        <p:spPr>
          <a:xfrm>
            <a:off x="242887" y="9180286"/>
            <a:ext cx="4776788" cy="386919"/>
          </a:xfrm>
          <a:prstGeom prst="rect">
            <a:avLst/>
          </a:prstGeom>
        </p:spPr>
        <p:txBody>
          <a:bodyPr wrap="square" lIns="96378" tIns="48189" rIns="96378" bIns="48189">
            <a:spAutoFit/>
          </a:bodyPr>
          <a:lstStyle/>
          <a:p>
            <a:r>
              <a:rPr lang="en-US" sz="900" b="1" dirty="0">
                <a:solidFill>
                  <a:srgbClr val="002060"/>
                </a:solidFill>
              </a:rPr>
              <a:t>Online resource site for the Improving Reading Comprehension Using Metacognitive Strategies (IRCMS) program</a:t>
            </a:r>
          </a:p>
        </p:txBody>
      </p:sp>
      <p:sp>
        <p:nvSpPr>
          <p:cNvPr id="10" name="TextBox 9"/>
          <p:cNvSpPr txBox="1"/>
          <p:nvPr/>
        </p:nvSpPr>
        <p:spPr>
          <a:xfrm>
            <a:off x="5943600" y="119937"/>
            <a:ext cx="1752600" cy="70788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800" dirty="0" smtClean="0">
                <a:latin typeface="Helvetica" panose="020B0604020202020204" pitchFamily="34" charset="0"/>
                <a:cs typeface="Helvetica" panose="020B0604020202020204" pitchFamily="34" charset="0"/>
              </a:rPr>
              <a:t>Grade Level: 8.5</a:t>
            </a:r>
          </a:p>
          <a:p>
            <a:r>
              <a:rPr lang="en-US" sz="800" dirty="0" smtClean="0">
                <a:latin typeface="Helvetica" panose="020B0604020202020204" pitchFamily="34" charset="0"/>
                <a:cs typeface="Helvetica" panose="020B0604020202020204" pitchFamily="34" charset="0"/>
              </a:rPr>
              <a:t>Lexile Measure: 890L</a:t>
            </a:r>
          </a:p>
          <a:p>
            <a:r>
              <a:rPr lang="en-US" sz="800" dirty="0" smtClean="0">
                <a:latin typeface="Helvetica" panose="020B0604020202020204" pitchFamily="34" charset="0"/>
                <a:cs typeface="Helvetica" panose="020B0604020202020204" pitchFamily="34" charset="0"/>
              </a:rPr>
              <a:t>Mean Sentence Length: 14.04</a:t>
            </a:r>
          </a:p>
          <a:p>
            <a:r>
              <a:rPr lang="en-US" sz="800" dirty="0" smtClean="0">
                <a:latin typeface="Helvetica" panose="020B0604020202020204" pitchFamily="34" charset="0"/>
                <a:cs typeface="Helvetica" panose="020B0604020202020204" pitchFamily="34" charset="0"/>
              </a:rPr>
              <a:t>Mean Log Word Frequency: 3.61</a:t>
            </a:r>
          </a:p>
          <a:p>
            <a:r>
              <a:rPr lang="en-US" sz="800" dirty="0" smtClean="0">
                <a:latin typeface="Helvetica" panose="020B0604020202020204" pitchFamily="34" charset="0"/>
                <a:cs typeface="Helvetica" panose="020B0604020202020204" pitchFamily="34" charset="0"/>
              </a:rPr>
              <a:t>Word Count: 379</a:t>
            </a:r>
            <a:endParaRPr lang="en-US" sz="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675446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8" name="Rectangle 7"/>
          <p:cNvSpPr/>
          <p:nvPr/>
        </p:nvSpPr>
        <p:spPr>
          <a:xfrm>
            <a:off x="410117" y="801611"/>
            <a:ext cx="7057484" cy="2642034"/>
          </a:xfrm>
          <a:prstGeom prst="rect">
            <a:avLst/>
          </a:prstGeom>
        </p:spPr>
        <p:txBody>
          <a:bodyPr wrap="square" lIns="101881" tIns="50941" rIns="101881" bIns="50941">
            <a:spAutoFit/>
          </a:bodyPr>
          <a:lstStyle/>
          <a:p>
            <a:r>
              <a:rPr lang="en-US" sz="1700" b="1" dirty="0" smtClean="0">
                <a:latin typeface="Helvetica" pitchFamily="34" charset="0"/>
                <a:cs typeface="Helvetica" pitchFamily="34" charset="0"/>
              </a:rPr>
              <a:t>9.   Why </a:t>
            </a:r>
            <a:r>
              <a:rPr lang="en-US" sz="1700" b="1" dirty="0">
                <a:latin typeface="Helvetica" pitchFamily="34" charset="0"/>
                <a:cs typeface="Helvetica" pitchFamily="34" charset="0"/>
              </a:rPr>
              <a:t>was Edison able to build his first shop in Newark, </a:t>
            </a:r>
            <a:endParaRPr lang="en-US" sz="1700" b="1" dirty="0" smtClean="0">
              <a:latin typeface="Helvetica" pitchFamily="34" charset="0"/>
              <a:cs typeface="Helvetica" pitchFamily="34" charset="0"/>
            </a:endParaRPr>
          </a:p>
          <a:p>
            <a:r>
              <a:rPr lang="en-US" sz="1700" b="1" dirty="0">
                <a:latin typeface="Helvetica" pitchFamily="34" charset="0"/>
                <a:cs typeface="Helvetica" pitchFamily="34" charset="0"/>
              </a:rPr>
              <a:t> </a:t>
            </a:r>
            <a:r>
              <a:rPr lang="en-US" sz="1700" b="1" dirty="0" smtClean="0">
                <a:latin typeface="Helvetica" pitchFamily="34" charset="0"/>
                <a:cs typeface="Helvetica" pitchFamily="34" charset="0"/>
              </a:rPr>
              <a:t>     New  Jersey</a:t>
            </a:r>
            <a:r>
              <a:rPr lang="en-US" sz="1700" b="1" dirty="0">
                <a:latin typeface="Helvetica" pitchFamily="34" charset="0"/>
                <a:cs typeface="Helvetica" pitchFamily="34" charset="0"/>
              </a:rPr>
              <a:t>? </a:t>
            </a:r>
            <a:endParaRPr lang="en-US" sz="1000" b="1" dirty="0" smtClean="0">
              <a:latin typeface="Helvetica" pitchFamily="34" charset="0"/>
              <a:cs typeface="Helvetica" pitchFamily="34" charset="0"/>
            </a:endParaRPr>
          </a:p>
          <a:p>
            <a:endParaRPr lang="en-US" sz="1900" b="1" dirty="0" smtClean="0">
              <a:latin typeface="Helvetica" pitchFamily="34" charset="0"/>
              <a:cs typeface="Helvetica" pitchFamily="34" charset="0"/>
            </a:endParaRPr>
          </a:p>
          <a:p>
            <a:pPr marL="855663" indent="-339725">
              <a:buFont typeface="+mj-lt"/>
              <a:buAutoNum type="alphaUcPeriod"/>
            </a:pPr>
            <a:r>
              <a:rPr lang="en-US" sz="1600" dirty="0" smtClean="0">
                <a:latin typeface="Helvetica" pitchFamily="34" charset="0"/>
                <a:cs typeface="Helvetica" pitchFamily="34" charset="0"/>
              </a:rPr>
              <a:t>He had more free time because he was fired from another job. </a:t>
            </a:r>
          </a:p>
          <a:p>
            <a:pPr marL="855663" indent="-339725">
              <a:buFont typeface="+mj-lt"/>
              <a:buAutoNum type="alphaUcPeriod"/>
            </a:pPr>
            <a:endParaRPr lang="en-US" sz="1600" dirty="0">
              <a:latin typeface="Helvetica" pitchFamily="34" charset="0"/>
              <a:cs typeface="Helvetica" pitchFamily="34" charset="0"/>
            </a:endParaRPr>
          </a:p>
          <a:p>
            <a:pPr marL="855663" indent="-339725">
              <a:buFont typeface="+mj-lt"/>
              <a:buAutoNum type="alphaUcPeriod"/>
            </a:pPr>
            <a:r>
              <a:rPr lang="en-US" sz="1600" dirty="0">
                <a:latin typeface="Helvetica" pitchFamily="34" charset="0"/>
                <a:cs typeface="Helvetica" pitchFamily="34" charset="0"/>
              </a:rPr>
              <a:t>He inherited a building after someone in his family died. </a:t>
            </a:r>
          </a:p>
          <a:p>
            <a:pPr marL="855663" indent="-339725">
              <a:buFont typeface="+mj-lt"/>
              <a:buAutoNum type="alphaUcPeriod"/>
            </a:pPr>
            <a:endParaRPr lang="en-US" sz="1600" dirty="0">
              <a:latin typeface="Helvetica" pitchFamily="34" charset="0"/>
              <a:cs typeface="Helvetica" pitchFamily="34" charset="0"/>
            </a:endParaRPr>
          </a:p>
          <a:p>
            <a:pPr marL="855663" indent="-339725">
              <a:buFont typeface="+mj-lt"/>
              <a:buAutoNum type="alphaUcPeriod"/>
            </a:pPr>
            <a:r>
              <a:rPr lang="en-US" sz="1600" dirty="0">
                <a:latin typeface="Helvetica" pitchFamily="34" charset="0"/>
                <a:cs typeface="Helvetica" pitchFamily="34" charset="0"/>
              </a:rPr>
              <a:t>He found an investor willing to buy him a building. </a:t>
            </a:r>
          </a:p>
          <a:p>
            <a:pPr marL="855663" indent="-339725">
              <a:buFont typeface="+mj-lt"/>
              <a:buAutoNum type="alphaUcPeriod"/>
            </a:pPr>
            <a:endParaRPr lang="en-US" sz="1600" dirty="0">
              <a:latin typeface="Helvetica" pitchFamily="34" charset="0"/>
              <a:cs typeface="Helvetica" pitchFamily="34" charset="0"/>
            </a:endParaRPr>
          </a:p>
          <a:p>
            <a:pPr marL="855663" indent="-339725">
              <a:buFont typeface="+mj-lt"/>
              <a:buAutoNum type="alphaUcPeriod"/>
            </a:pPr>
            <a:r>
              <a:rPr lang="en-US" sz="1600" dirty="0">
                <a:latin typeface="Helvetica" pitchFamily="34" charset="0"/>
                <a:cs typeface="Helvetica" pitchFamily="34" charset="0"/>
              </a:rPr>
              <a:t>He made money when he sold an invention.</a:t>
            </a:r>
          </a:p>
        </p:txBody>
      </p:sp>
      <p:graphicFrame>
        <p:nvGraphicFramePr>
          <p:cNvPr id="9" name="Table 8"/>
          <p:cNvGraphicFramePr>
            <a:graphicFrameLocks noGrp="1"/>
          </p:cNvGraphicFramePr>
          <p:nvPr>
            <p:extLst/>
          </p:nvPr>
        </p:nvGraphicFramePr>
        <p:xfrm>
          <a:off x="5469937" y="3657600"/>
          <a:ext cx="1747297" cy="630936"/>
        </p:xfrm>
        <a:graphic>
          <a:graphicData uri="http://schemas.openxmlformats.org/drawingml/2006/table">
            <a:tbl>
              <a:tblPr/>
              <a:tblGrid>
                <a:gridCol w="1747297"/>
              </a:tblGrid>
              <a:tr h="58212">
                <a:tc>
                  <a:txBody>
                    <a:bodyPr/>
                    <a:lstStyle/>
                    <a:p>
                      <a:pPr marL="0" marR="0" algn="l">
                        <a:lnSpc>
                          <a:spcPct val="115000"/>
                        </a:lnSpc>
                        <a:spcBef>
                          <a:spcPts val="0"/>
                        </a:spcBef>
                        <a:spcAft>
                          <a:spcPts val="0"/>
                        </a:spcAft>
                      </a:pPr>
                      <a:r>
                        <a:rPr lang="en-US" sz="900" b="1" i="1" dirty="0" smtClean="0">
                          <a:solidFill>
                            <a:srgbClr val="000000"/>
                          </a:solidFill>
                          <a:latin typeface="+mn-lt"/>
                          <a:ea typeface="Times New Roman"/>
                          <a:cs typeface="Times New Roman"/>
                        </a:rPr>
                        <a:t>Toward  R</a:t>
                      </a:r>
                      <a:r>
                        <a:rPr lang="en-US" sz="900" b="1" i="1" dirty="0" smtClean="0">
                          <a:solidFill>
                            <a:schemeClr val="tx1"/>
                          </a:solidFill>
                          <a:latin typeface="+mn-lt"/>
                          <a:ea typeface="Times New Roman"/>
                          <a:cs typeface="Times New Roman"/>
                        </a:rPr>
                        <a:t>I.4</a:t>
                      </a:r>
                      <a:r>
                        <a:rPr lang="en-US" sz="900" b="1" i="1" dirty="0" smtClean="0">
                          <a:solidFill>
                            <a:srgbClr val="000000"/>
                          </a:solidFill>
                          <a:latin typeface="+mn-lt"/>
                          <a:ea typeface="Times New Roman"/>
                          <a:cs typeface="Times New Roman"/>
                        </a:rPr>
                        <a:t>.1         DOK</a:t>
                      </a:r>
                      <a:r>
                        <a:rPr lang="en-US" sz="900" b="1" i="1" baseline="0" dirty="0" smtClean="0">
                          <a:solidFill>
                            <a:srgbClr val="000000"/>
                          </a:solidFill>
                          <a:latin typeface="+mn-lt"/>
                          <a:ea typeface="Times New Roman"/>
                          <a:cs typeface="Times New Roman"/>
                        </a:rPr>
                        <a:t> - 2</a:t>
                      </a:r>
                      <a:r>
                        <a:rPr lang="en-US" sz="900" b="1" i="1" dirty="0" smtClean="0">
                          <a:solidFill>
                            <a:srgbClr val="000000"/>
                          </a:solidFill>
                          <a:latin typeface="+mn-lt"/>
                          <a:ea typeface="Times New Roman"/>
                          <a:cs typeface="Times New Roman"/>
                        </a:rPr>
                        <a:t>   Cj</a:t>
                      </a:r>
                      <a:endParaRPr lang="en-US" sz="900" b="1" i="1" dirty="0">
                        <a:latin typeface="Calibri"/>
                        <a:ea typeface="Calibri"/>
                        <a:cs typeface="Times New Roman"/>
                      </a:endParaRPr>
                    </a:p>
                  </a:txBody>
                  <a:tcPr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16203">
                <a:tc>
                  <a:txBody>
                    <a:bodyPr/>
                    <a:lstStyle/>
                    <a:p>
                      <a:pPr marL="0" marR="0" algn="l">
                        <a:lnSpc>
                          <a:spcPct val="115000"/>
                        </a:lnSpc>
                        <a:spcBef>
                          <a:spcPts val="0"/>
                        </a:spcBef>
                        <a:spcAft>
                          <a:spcPts val="0"/>
                        </a:spcAft>
                      </a:pPr>
                      <a:r>
                        <a:rPr lang="en-US" sz="900" b="1" dirty="0" smtClean="0">
                          <a:solidFill>
                            <a:srgbClr val="000000"/>
                          </a:solidFill>
                          <a:latin typeface="Calibri"/>
                          <a:ea typeface="Times New Roman"/>
                          <a:cs typeface="Times New Roman"/>
                        </a:rPr>
                        <a:t>Draws basic inferences (not too implicit) using details and examples from the text.</a:t>
                      </a:r>
                      <a:endParaRPr lang="en-US" sz="900" b="1" dirty="0">
                        <a:latin typeface="Calibri"/>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1" name="Straight Connector 10"/>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16473" y="5554131"/>
            <a:ext cx="6793777" cy="2672811"/>
          </a:xfrm>
          <a:prstGeom prst="rect">
            <a:avLst/>
          </a:prstGeom>
        </p:spPr>
        <p:txBody>
          <a:bodyPr wrap="square" lIns="101881" tIns="50941" rIns="101881" bIns="50941">
            <a:spAutoFit/>
          </a:bodyPr>
          <a:lstStyle/>
          <a:p>
            <a:pPr marL="342900" indent="-342900">
              <a:buAutoNum type="arabicPeriod" startAt="10"/>
            </a:pPr>
            <a:r>
              <a:rPr lang="en-US" sz="1700" b="1" dirty="0" smtClean="0">
                <a:latin typeface="Helvetica" pitchFamily="34" charset="0"/>
                <a:cs typeface="Helvetica" pitchFamily="34" charset="0"/>
              </a:rPr>
              <a:t>Which </a:t>
            </a:r>
            <a:r>
              <a:rPr lang="en-US" sz="1700" b="1" dirty="0">
                <a:latin typeface="Helvetica" pitchFamily="34" charset="0"/>
                <a:cs typeface="Helvetica" pitchFamily="34" charset="0"/>
              </a:rPr>
              <a:t>statement is not supported </a:t>
            </a:r>
            <a:r>
              <a:rPr lang="en-US" sz="1700" b="1" dirty="0" smtClean="0">
                <a:latin typeface="Helvetica" pitchFamily="34" charset="0"/>
                <a:cs typeface="Helvetica" pitchFamily="34" charset="0"/>
              </a:rPr>
              <a:t>by </a:t>
            </a:r>
            <a:r>
              <a:rPr lang="en-US" sz="1700" b="1" dirty="0">
                <a:latin typeface="Helvetica" pitchFamily="34" charset="0"/>
                <a:cs typeface="Helvetica" pitchFamily="34" charset="0"/>
              </a:rPr>
              <a:t>information </a:t>
            </a:r>
            <a:r>
              <a:rPr lang="en-US" sz="1700" b="1" dirty="0" smtClean="0">
                <a:latin typeface="Helvetica" pitchFamily="34" charset="0"/>
                <a:cs typeface="Helvetica" pitchFamily="34" charset="0"/>
              </a:rPr>
              <a:t>in the</a:t>
            </a:r>
          </a:p>
          <a:p>
            <a:r>
              <a:rPr lang="en-US" sz="1700" b="1" dirty="0">
                <a:latin typeface="Helvetica" pitchFamily="34" charset="0"/>
                <a:cs typeface="Helvetica" pitchFamily="34" charset="0"/>
              </a:rPr>
              <a:t> </a:t>
            </a:r>
            <a:r>
              <a:rPr lang="en-US" sz="1700" b="1" dirty="0" smtClean="0">
                <a:latin typeface="Helvetica" pitchFamily="34" charset="0"/>
                <a:cs typeface="Helvetica" pitchFamily="34" charset="0"/>
              </a:rPr>
              <a:t>     text</a:t>
            </a:r>
            <a:r>
              <a:rPr lang="en-US" sz="1900" b="1" dirty="0">
                <a:latin typeface="Helvetica" pitchFamily="34" charset="0"/>
                <a:cs typeface="Helvetica" pitchFamily="34" charset="0"/>
              </a:rPr>
              <a:t>?</a:t>
            </a:r>
          </a:p>
          <a:p>
            <a:pPr marL="63675"/>
            <a:endParaRPr lang="en-US" sz="19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Thomas A. Edison was born in Milan, Ohio.</a:t>
            </a:r>
          </a:p>
          <a:p>
            <a:pPr marL="844979" indent="-361417">
              <a:buFont typeface="+mj-lt"/>
              <a:buAutoNum type="alphaUcPeriod"/>
            </a:pPr>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Edison got his first job when he was ten years old.</a:t>
            </a:r>
          </a:p>
          <a:p>
            <a:pPr marL="844979" indent="-361417">
              <a:buFont typeface="+mj-lt"/>
              <a:buAutoNum type="alphaUcPeriod"/>
            </a:pPr>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Edison worked for five years as  a telegraph operator.</a:t>
            </a:r>
            <a:endParaRPr lang="en-US" sz="1600" dirty="0"/>
          </a:p>
          <a:p>
            <a:pPr marL="844979" indent="-361417">
              <a:buFont typeface="+mj-lt"/>
              <a:buAutoNum type="alphaUcPeriod"/>
            </a:pPr>
            <a:endParaRPr lang="en-US" sz="1600" dirty="0">
              <a:latin typeface="Helvetica" pitchFamily="34" charset="0"/>
              <a:cs typeface="Helvetica" pitchFamily="34" charset="0"/>
            </a:endParaRPr>
          </a:p>
          <a:p>
            <a:pPr marL="844979" indent="-361417">
              <a:buFont typeface="+mj-lt"/>
              <a:buAutoNum type="alphaUcPeriod"/>
            </a:pPr>
            <a:r>
              <a:rPr lang="en-US" sz="1600" dirty="0">
                <a:latin typeface="Helvetica" pitchFamily="34" charset="0"/>
                <a:cs typeface="Helvetica" pitchFamily="34" charset="0"/>
              </a:rPr>
              <a:t>Thomas Edison died at the age of 84. </a:t>
            </a:r>
          </a:p>
        </p:txBody>
      </p:sp>
      <p:graphicFrame>
        <p:nvGraphicFramePr>
          <p:cNvPr id="23" name="Table 22"/>
          <p:cNvGraphicFramePr>
            <a:graphicFrameLocks noGrp="1"/>
          </p:cNvGraphicFramePr>
          <p:nvPr>
            <p:extLst/>
          </p:nvPr>
        </p:nvGraphicFramePr>
        <p:xfrm>
          <a:off x="5029200" y="8153400"/>
          <a:ext cx="1981200" cy="630936"/>
        </p:xfrm>
        <a:graphic>
          <a:graphicData uri="http://schemas.openxmlformats.org/drawingml/2006/table">
            <a:tbl>
              <a:tblPr/>
              <a:tblGrid>
                <a:gridCol w="1981200"/>
              </a:tblGrid>
              <a:tr h="76200">
                <a:tc>
                  <a:txBody>
                    <a:bodyPr/>
                    <a:lstStyle/>
                    <a:p>
                      <a:pPr marL="0" marR="0" algn="ctr">
                        <a:lnSpc>
                          <a:spcPct val="115000"/>
                        </a:lnSpc>
                        <a:spcBef>
                          <a:spcPts val="0"/>
                        </a:spcBef>
                        <a:spcAft>
                          <a:spcPts val="0"/>
                        </a:spcAft>
                      </a:pPr>
                      <a:r>
                        <a:rPr lang="en-US" sz="900" b="1" i="1" dirty="0" smtClean="0">
                          <a:solidFill>
                            <a:srgbClr val="000000"/>
                          </a:solidFill>
                          <a:latin typeface="+mn-lt"/>
                          <a:ea typeface="Times New Roman"/>
                          <a:cs typeface="Times New Roman"/>
                        </a:rPr>
                        <a:t>Toward RI</a:t>
                      </a:r>
                      <a:r>
                        <a:rPr lang="en-US" sz="900" b="1" i="1" dirty="0" smtClean="0">
                          <a:solidFill>
                            <a:schemeClr val="tx1"/>
                          </a:solidFill>
                          <a:latin typeface="+mn-lt"/>
                          <a:ea typeface="Times New Roman"/>
                          <a:cs typeface="Times New Roman"/>
                        </a:rPr>
                        <a:t>.4.</a:t>
                      </a:r>
                      <a:r>
                        <a:rPr lang="en-US" sz="900" b="1" i="1" dirty="0" smtClean="0">
                          <a:solidFill>
                            <a:srgbClr val="000000"/>
                          </a:solidFill>
                          <a:latin typeface="+mn-lt"/>
                          <a:ea typeface="Times New Roman"/>
                          <a:cs typeface="Times New Roman"/>
                        </a:rPr>
                        <a:t>1         DOK - 2   Cl</a:t>
                      </a:r>
                      <a:endParaRPr lang="en-US" sz="900" b="1" i="1" dirty="0">
                        <a:latin typeface="Calibri"/>
                        <a:ea typeface="Calibri"/>
                        <a:cs typeface="Times New Roman"/>
                      </a:endParaRPr>
                    </a:p>
                  </a:txBody>
                  <a:tcPr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34191">
                <a:tc>
                  <a:txBody>
                    <a:bodyPr/>
                    <a:lstStyle/>
                    <a:p>
                      <a:pPr marL="0" marR="0" algn="l">
                        <a:lnSpc>
                          <a:spcPct val="115000"/>
                        </a:lnSpc>
                        <a:spcBef>
                          <a:spcPts val="0"/>
                        </a:spcBef>
                        <a:spcAft>
                          <a:spcPts val="0"/>
                        </a:spcAft>
                      </a:pPr>
                      <a:r>
                        <a:rPr lang="en-US" sz="900" b="1" dirty="0">
                          <a:latin typeface="Calibri"/>
                          <a:ea typeface="Calibri"/>
                          <a:cs typeface="Helvetica"/>
                        </a:rPr>
                        <a:t>Locates information that is explicitly found in the text or for drawing inferences.</a:t>
                      </a:r>
                      <a:endParaRPr lang="en-US" sz="900" b="1" dirty="0">
                        <a:latin typeface="Calibri"/>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4" name="Oval 23"/>
          <p:cNvSpPr/>
          <p:nvPr/>
        </p:nvSpPr>
        <p:spPr>
          <a:xfrm>
            <a:off x="553873" y="6400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553873" y="68905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Oval 25"/>
          <p:cNvSpPr/>
          <p:nvPr/>
        </p:nvSpPr>
        <p:spPr>
          <a:xfrm>
            <a:off x="553873" y="7391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7" name="Oval 26"/>
          <p:cNvSpPr/>
          <p:nvPr/>
        </p:nvSpPr>
        <p:spPr>
          <a:xfrm>
            <a:off x="553873" y="7924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706273" y="16408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706273" y="21306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706273" y="26314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706273" y="31293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441087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sp>
        <p:nvSpPr>
          <p:cNvPr id="7" name="Rectangle 6"/>
          <p:cNvSpPr/>
          <p:nvPr/>
        </p:nvSpPr>
        <p:spPr>
          <a:xfrm>
            <a:off x="150715" y="5296429"/>
            <a:ext cx="6783485" cy="3042143"/>
          </a:xfrm>
          <a:prstGeom prst="rect">
            <a:avLst/>
          </a:prstGeom>
        </p:spPr>
        <p:txBody>
          <a:bodyPr wrap="square" lIns="101881" tIns="50941" rIns="101881" bIns="50941">
            <a:spAutoFit/>
          </a:bodyPr>
          <a:lstStyle/>
          <a:p>
            <a:r>
              <a:rPr lang="en-US" sz="1900" b="1" dirty="0" smtClean="0">
                <a:latin typeface="Helvetica" pitchFamily="34" charset="0"/>
                <a:cs typeface="Helvetica" pitchFamily="34" charset="0"/>
              </a:rPr>
              <a:t>12.  What </a:t>
            </a:r>
            <a:r>
              <a:rPr lang="en-US" sz="1900" b="1" dirty="0">
                <a:latin typeface="Helvetica" pitchFamily="34" charset="0"/>
                <a:cs typeface="Helvetica" pitchFamily="34" charset="0"/>
              </a:rPr>
              <a:t>is the main idea of this </a:t>
            </a:r>
            <a:r>
              <a:rPr lang="en-US" sz="1900" b="1" dirty="0" smtClean="0">
                <a:latin typeface="Helvetica" pitchFamily="34" charset="0"/>
                <a:cs typeface="Helvetica" pitchFamily="34" charset="0"/>
              </a:rPr>
              <a:t>text? </a:t>
            </a:r>
          </a:p>
          <a:p>
            <a:pPr marL="361417" indent="-361417">
              <a:buFont typeface="+mj-lt"/>
              <a:buAutoNum type="arabicPeriod" startAt="4"/>
            </a:pPr>
            <a:endParaRPr lang="en-US" sz="1900" dirty="0">
              <a:latin typeface="Helvetica" pitchFamily="34" charset="0"/>
              <a:cs typeface="Helvetica" pitchFamily="34" charset="0"/>
            </a:endParaRPr>
          </a:p>
          <a:p>
            <a:pPr marL="839959" indent="-361417">
              <a:buFont typeface="+mj-lt"/>
              <a:buAutoNum type="alphaUcPeriod"/>
            </a:pPr>
            <a:r>
              <a:rPr lang="en-US" sz="1700" dirty="0">
                <a:latin typeface="Helvetica" pitchFamily="34" charset="0"/>
                <a:cs typeface="Helvetica" pitchFamily="34" charset="0"/>
              </a:rPr>
              <a:t>Thomas Edison was interested in science and invented many important things. </a:t>
            </a:r>
          </a:p>
          <a:p>
            <a:pPr marL="839959" indent="-361417">
              <a:buFont typeface="+mj-lt"/>
              <a:buAutoNum type="alphaUcPeriod"/>
            </a:pPr>
            <a:endParaRPr lang="en-US" sz="1700" dirty="0">
              <a:latin typeface="Helvetica" pitchFamily="34" charset="0"/>
              <a:cs typeface="Helvetica" pitchFamily="34" charset="0"/>
            </a:endParaRPr>
          </a:p>
          <a:p>
            <a:pPr marL="839959" indent="-361417">
              <a:buFont typeface="+mj-lt"/>
              <a:buAutoNum type="alphaUcPeriod"/>
            </a:pPr>
            <a:r>
              <a:rPr lang="en-US" sz="1700" dirty="0">
                <a:latin typeface="Helvetica" pitchFamily="34" charset="0"/>
                <a:cs typeface="Helvetica" pitchFamily="34" charset="0"/>
              </a:rPr>
              <a:t>Thomas Edison could not keep a job and kept getting fired. </a:t>
            </a:r>
          </a:p>
          <a:p>
            <a:pPr marL="839959" indent="-361417">
              <a:buFont typeface="+mj-lt"/>
              <a:buAutoNum type="alphaUcPeriod"/>
            </a:pPr>
            <a:endParaRPr lang="en-US" sz="1700" dirty="0">
              <a:latin typeface="Helvetica" pitchFamily="34" charset="0"/>
              <a:cs typeface="Helvetica" pitchFamily="34" charset="0"/>
            </a:endParaRPr>
          </a:p>
          <a:p>
            <a:pPr marL="839959" indent="-361417">
              <a:buFont typeface="+mj-lt"/>
              <a:buAutoNum type="alphaUcPeriod"/>
            </a:pPr>
            <a:r>
              <a:rPr lang="en-US" sz="1700" dirty="0">
                <a:latin typeface="Helvetica" pitchFamily="34" charset="0"/>
                <a:cs typeface="Helvetica" pitchFamily="34" charset="0"/>
              </a:rPr>
              <a:t>Thomas Edison worked day and night on his experiments. </a:t>
            </a:r>
          </a:p>
          <a:p>
            <a:pPr marL="839959" indent="-361417">
              <a:buFont typeface="+mj-lt"/>
              <a:buAutoNum type="alphaUcPeriod"/>
            </a:pPr>
            <a:endParaRPr lang="en-US" sz="1700" dirty="0">
              <a:latin typeface="Helvetica" pitchFamily="34" charset="0"/>
              <a:cs typeface="Helvetica" pitchFamily="34" charset="0"/>
            </a:endParaRPr>
          </a:p>
          <a:p>
            <a:pPr marL="839959" indent="-361417">
              <a:buFont typeface="+mj-lt"/>
              <a:buAutoNum type="alphaUcPeriod"/>
            </a:pPr>
            <a:r>
              <a:rPr lang="en-US" sz="1700" dirty="0">
                <a:latin typeface="Helvetica" pitchFamily="34" charset="0"/>
                <a:cs typeface="Helvetica" pitchFamily="34" charset="0"/>
              </a:rPr>
              <a:t>Deaf people make good inventors because they can focus better than hearing people. </a:t>
            </a:r>
          </a:p>
        </p:txBody>
      </p:sp>
      <p:graphicFrame>
        <p:nvGraphicFramePr>
          <p:cNvPr id="8" name="Table 7"/>
          <p:cNvGraphicFramePr>
            <a:graphicFrameLocks noGrp="1"/>
          </p:cNvGraphicFramePr>
          <p:nvPr>
            <p:extLst/>
          </p:nvPr>
        </p:nvGraphicFramePr>
        <p:xfrm>
          <a:off x="5334000" y="8610600"/>
          <a:ext cx="1403424" cy="473202"/>
        </p:xfrm>
        <a:graphic>
          <a:graphicData uri="http://schemas.openxmlformats.org/drawingml/2006/table">
            <a:tbl>
              <a:tblPr/>
              <a:tblGrid>
                <a:gridCol w="1403424"/>
              </a:tblGrid>
              <a:tr h="119072">
                <a:tc>
                  <a:txBody>
                    <a:bodyPr/>
                    <a:lstStyle/>
                    <a:p>
                      <a:pPr marL="0" marR="0" algn="ctr">
                        <a:lnSpc>
                          <a:spcPct val="115000"/>
                        </a:lnSpc>
                        <a:spcBef>
                          <a:spcPts val="0"/>
                        </a:spcBef>
                        <a:spcAft>
                          <a:spcPts val="0"/>
                        </a:spcAft>
                      </a:pPr>
                      <a:r>
                        <a:rPr lang="en-US" sz="900" b="1" i="1" dirty="0" smtClean="0">
                          <a:latin typeface="Calibri"/>
                          <a:ea typeface="Calibri"/>
                          <a:cs typeface="Times New Roman"/>
                        </a:rPr>
                        <a:t>Toward  RI.4.2    DOK – 2 </a:t>
                      </a:r>
                      <a:r>
                        <a:rPr lang="en-US" sz="900" b="1" i="1" dirty="0" smtClean="0">
                          <a:solidFill>
                            <a:srgbClr val="000000"/>
                          </a:solidFill>
                          <a:latin typeface="+mn-lt"/>
                          <a:ea typeface="Times New Roman"/>
                          <a:cs typeface="Times New Roman"/>
                        </a:rPr>
                        <a:t>Ck</a:t>
                      </a:r>
                      <a:endParaRPr lang="en-US" sz="900" b="1" i="1" dirty="0">
                        <a:latin typeface="Calibri"/>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137477">
                <a:tc>
                  <a:txBody>
                    <a:bodyPr/>
                    <a:lstStyle/>
                    <a:p>
                      <a:pPr marL="0" marR="0" algn="l">
                        <a:lnSpc>
                          <a:spcPct val="115000"/>
                        </a:lnSpc>
                        <a:spcBef>
                          <a:spcPts val="0"/>
                        </a:spcBef>
                        <a:spcAft>
                          <a:spcPts val="0"/>
                        </a:spcAft>
                      </a:pPr>
                      <a:r>
                        <a:rPr lang="en-US" sz="900" b="1" dirty="0" smtClean="0">
                          <a:solidFill>
                            <a:srgbClr val="000000"/>
                          </a:solidFill>
                          <a:latin typeface="Calibri"/>
                          <a:ea typeface="Times New Roman"/>
                          <a:cs typeface="Times New Roman"/>
                        </a:rPr>
                        <a:t>Determine the main idea of a text.</a:t>
                      </a:r>
                      <a:endParaRPr lang="en-US" sz="900" b="1" dirty="0">
                        <a:latin typeface="Calibri"/>
                        <a:ea typeface="Calibri"/>
                        <a:cs typeface="Times New Roman"/>
                      </a:endParaRP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0" name="Straight Connector 9"/>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60244" y="59515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360244" y="669775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360244" y="72387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360244" y="77798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689198511"/>
              </p:ext>
            </p:extLst>
          </p:nvPr>
        </p:nvGraphicFramePr>
        <p:xfrm>
          <a:off x="5334000" y="3657600"/>
          <a:ext cx="1600200" cy="621665"/>
        </p:xfrm>
        <a:graphic>
          <a:graphicData uri="http://schemas.openxmlformats.org/drawingml/2006/table">
            <a:tbl>
              <a:tblPr/>
              <a:tblGrid>
                <a:gridCol w="1600200"/>
              </a:tblGrid>
              <a:tr h="66021">
                <a:tc>
                  <a:txBody>
                    <a:bodyPr/>
                    <a:lstStyle/>
                    <a:p>
                      <a:pPr marL="0" marR="0" algn="ctr">
                        <a:lnSpc>
                          <a:spcPct val="115000"/>
                        </a:lnSpc>
                        <a:spcBef>
                          <a:spcPts val="0"/>
                        </a:spcBef>
                        <a:spcAft>
                          <a:spcPts val="0"/>
                        </a:spcAft>
                      </a:pPr>
                      <a:r>
                        <a:rPr lang="en-US" sz="900" b="1" dirty="0" smtClean="0">
                          <a:solidFill>
                            <a:srgbClr val="000000"/>
                          </a:solidFill>
                          <a:latin typeface="+mn-lt"/>
                          <a:ea typeface="Times New Roman"/>
                          <a:cs typeface="Times New Roman"/>
                        </a:rPr>
                        <a:t>Toward  RI.4.2      DOK – 2 Ci</a:t>
                      </a:r>
                      <a:endParaRPr lang="en-US" sz="900" b="1"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24012">
                <a:tc>
                  <a:txBody>
                    <a:bodyPr/>
                    <a:lstStyle/>
                    <a:p>
                      <a:pPr marL="0" marR="0" algn="l">
                        <a:lnSpc>
                          <a:spcPct val="115000"/>
                        </a:lnSpc>
                        <a:spcBef>
                          <a:spcPts val="0"/>
                        </a:spcBef>
                        <a:spcAft>
                          <a:spcPts val="0"/>
                        </a:spcAft>
                      </a:pPr>
                      <a:r>
                        <a:rPr lang="en-US" sz="900" b="1" dirty="0" smtClean="0">
                          <a:solidFill>
                            <a:srgbClr val="000000"/>
                          </a:solidFill>
                          <a:latin typeface="+mn-lt"/>
                          <a:ea typeface="Times New Roman"/>
                          <a:cs typeface="Times New Roman"/>
                        </a:rPr>
                        <a:t>Summarize the events of a text or passage (article) using the key details as a guide.</a:t>
                      </a: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0" name="Rectangle 19"/>
          <p:cNvSpPr/>
          <p:nvPr/>
        </p:nvSpPr>
        <p:spPr>
          <a:xfrm>
            <a:off x="175625" y="520891"/>
            <a:ext cx="6949076" cy="2842088"/>
          </a:xfrm>
          <a:prstGeom prst="rect">
            <a:avLst/>
          </a:prstGeom>
        </p:spPr>
        <p:txBody>
          <a:bodyPr wrap="square" lIns="101881" tIns="50941" rIns="101881" bIns="50941">
            <a:spAutoFit/>
          </a:bodyPr>
          <a:lstStyle/>
          <a:p>
            <a:r>
              <a:rPr lang="en-US" sz="1700" b="1" dirty="0" smtClean="0">
                <a:latin typeface="Helvetica" pitchFamily="34" charset="0"/>
                <a:cs typeface="Helvetica" pitchFamily="34" charset="0"/>
              </a:rPr>
              <a:t>11.  Which </a:t>
            </a:r>
            <a:r>
              <a:rPr lang="en-US" sz="1700" b="1" dirty="0">
                <a:latin typeface="Helvetica" pitchFamily="34" charset="0"/>
                <a:cs typeface="Helvetica" pitchFamily="34" charset="0"/>
              </a:rPr>
              <a:t>statement best summarizes why Thomas </a:t>
            </a:r>
            <a:r>
              <a:rPr lang="en-US" sz="1700" b="1" dirty="0" smtClean="0">
                <a:latin typeface="Helvetica" pitchFamily="34" charset="0"/>
                <a:cs typeface="Helvetica" pitchFamily="34" charset="0"/>
              </a:rPr>
              <a:t>Edison’s</a:t>
            </a:r>
          </a:p>
          <a:p>
            <a:r>
              <a:rPr lang="en-US" sz="1700" b="1" dirty="0">
                <a:latin typeface="Helvetica" pitchFamily="34" charset="0"/>
                <a:cs typeface="Helvetica" pitchFamily="34" charset="0"/>
              </a:rPr>
              <a:t> </a:t>
            </a:r>
            <a:r>
              <a:rPr lang="en-US" sz="1700" b="1" dirty="0" smtClean="0">
                <a:latin typeface="Helvetica" pitchFamily="34" charset="0"/>
                <a:cs typeface="Helvetica" pitchFamily="34" charset="0"/>
              </a:rPr>
              <a:t>       inventions </a:t>
            </a:r>
            <a:r>
              <a:rPr lang="en-US" sz="1700" b="1" dirty="0">
                <a:latin typeface="Helvetica" pitchFamily="34" charset="0"/>
                <a:cs typeface="Helvetica" pitchFamily="34" charset="0"/>
              </a:rPr>
              <a:t>were important</a:t>
            </a:r>
            <a:r>
              <a:rPr lang="en-US" sz="1700" b="1" dirty="0" smtClean="0">
                <a:latin typeface="Helvetica" pitchFamily="34" charset="0"/>
                <a:cs typeface="Helvetica" pitchFamily="34" charset="0"/>
              </a:rPr>
              <a:t>?  </a:t>
            </a:r>
          </a:p>
          <a:p>
            <a:pPr marL="361417" indent="-361417">
              <a:buFont typeface="+mj-lt"/>
              <a:buAutoNum type="arabicPeriod" startAt="5"/>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Thomas Edison was always inventing something.</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Thomas Edison left many inventions that improved how people live.</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Thomas Edison invented the electric light.</a:t>
            </a:r>
          </a:p>
          <a:p>
            <a:pPr marL="913581" indent="-361417">
              <a:buFont typeface="+mj-lt"/>
              <a:buAutoNum type="alphaUcPeriod"/>
            </a:pPr>
            <a:endParaRPr lang="en-US" sz="1600" dirty="0">
              <a:latin typeface="Helvetica" pitchFamily="34" charset="0"/>
              <a:cs typeface="Helvetica" pitchFamily="34" charset="0"/>
            </a:endParaRPr>
          </a:p>
          <a:p>
            <a:pPr marL="913581" indent="-361417">
              <a:buFont typeface="+mj-lt"/>
              <a:buAutoNum type="alphaUcPeriod"/>
            </a:pPr>
            <a:r>
              <a:rPr lang="en-US" sz="1600" dirty="0">
                <a:latin typeface="Helvetica" pitchFamily="34" charset="0"/>
                <a:cs typeface="Helvetica" pitchFamily="34" charset="0"/>
              </a:rPr>
              <a:t>Thomas Edison was always curious.</a:t>
            </a:r>
          </a:p>
        </p:txBody>
      </p:sp>
      <p:sp>
        <p:nvSpPr>
          <p:cNvPr id="21" name="Oval 20"/>
          <p:cNvSpPr/>
          <p:nvPr/>
        </p:nvSpPr>
        <p:spPr>
          <a:xfrm>
            <a:off x="508636" y="13653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505848" y="18221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497205" y="255187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505848" y="3048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71013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11710522"/>
              </p:ext>
            </p:extLst>
          </p:nvPr>
        </p:nvGraphicFramePr>
        <p:xfrm>
          <a:off x="5019675" y="3447026"/>
          <a:ext cx="1914525" cy="820174"/>
        </p:xfrm>
        <a:graphic>
          <a:graphicData uri="http://schemas.openxmlformats.org/drawingml/2006/table">
            <a:tbl>
              <a:tblPr/>
              <a:tblGrid>
                <a:gridCol w="1914525"/>
              </a:tblGrid>
              <a:tr h="18923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1" i="1" dirty="0" smtClean="0">
                          <a:latin typeface="+mn-lt"/>
                          <a:ea typeface="Calibri"/>
                          <a:cs typeface="Times New Roman"/>
                        </a:rPr>
                        <a:t>Toward</a:t>
                      </a:r>
                      <a:r>
                        <a:rPr lang="en-US" sz="900" b="1" i="1" baseline="0" dirty="0" smtClean="0">
                          <a:latin typeface="+mn-lt"/>
                          <a:ea typeface="Calibri"/>
                          <a:cs typeface="Times New Roman"/>
                        </a:rPr>
                        <a:t>   </a:t>
                      </a:r>
                      <a:r>
                        <a:rPr lang="en-US" sz="900" b="1" i="1" dirty="0" smtClean="0">
                          <a:latin typeface="+mn-lt"/>
                          <a:ea typeface="Calibri"/>
                          <a:cs typeface="Times New Roman"/>
                        </a:rPr>
                        <a:t>RI.4.3     DOK –</a:t>
                      </a:r>
                      <a:r>
                        <a:rPr lang="en-US" sz="900" b="1" i="1" strike="noStrike" dirty="0" smtClean="0">
                          <a:solidFill>
                            <a:schemeClr val="tx1"/>
                          </a:solidFill>
                          <a:latin typeface="+mn-lt"/>
                          <a:ea typeface="Calibri"/>
                          <a:cs typeface="Times New Roman"/>
                        </a:rPr>
                        <a:t>2</a:t>
                      </a:r>
                      <a:r>
                        <a:rPr lang="en-US" sz="900" b="1" i="1" dirty="0" smtClean="0">
                          <a:solidFill>
                            <a:srgbClr val="000000"/>
                          </a:solidFill>
                          <a:latin typeface="+mn-lt"/>
                          <a:ea typeface="Times New Roman"/>
                          <a:cs typeface="Times New Roman"/>
                        </a:rPr>
                        <a:t>Ch</a:t>
                      </a:r>
                      <a:endParaRPr lang="en-US" sz="900" b="1" i="1" dirty="0" smtClean="0">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608132">
                <a:tc>
                  <a:txBody>
                    <a:bodyPr/>
                    <a:lstStyle/>
                    <a:p>
                      <a:pPr marL="0" marR="0" algn="l">
                        <a:lnSpc>
                          <a:spcPct val="115000"/>
                        </a:lnSpc>
                        <a:spcBef>
                          <a:spcPts val="0"/>
                        </a:spcBef>
                        <a:spcAft>
                          <a:spcPts val="1200"/>
                        </a:spcAft>
                      </a:pPr>
                      <a:r>
                        <a:rPr lang="en-US" sz="900" b="1" dirty="0" smtClean="0">
                          <a:solidFill>
                            <a:srgbClr val="000000"/>
                          </a:solidFill>
                          <a:latin typeface="+mn-lt"/>
                          <a:ea typeface="Times New Roman"/>
                          <a:cs typeface="Times New Roman"/>
                        </a:rPr>
                        <a:t>Explain why an event happened based on specific information in a historical, scientific, or technical text (cause and effect).</a:t>
                      </a:r>
                      <a:endParaRPr lang="en-US" sz="900" b="1" dirty="0">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8" name="Rectangle 7"/>
          <p:cNvSpPr/>
          <p:nvPr/>
        </p:nvSpPr>
        <p:spPr>
          <a:xfrm>
            <a:off x="304800" y="655859"/>
            <a:ext cx="6696075" cy="2642034"/>
          </a:xfrm>
          <a:prstGeom prst="rect">
            <a:avLst/>
          </a:prstGeom>
          <a:noFill/>
        </p:spPr>
        <p:txBody>
          <a:bodyPr wrap="square" lIns="101881" tIns="50941" rIns="101881" bIns="50941">
            <a:spAutoFit/>
          </a:bodyPr>
          <a:lstStyle/>
          <a:p>
            <a:pPr marL="53975"/>
            <a:r>
              <a:rPr lang="en-US" sz="1700" b="1" dirty="0" smtClean="0">
                <a:latin typeface="Helvetica" pitchFamily="34" charset="0"/>
                <a:cs typeface="Helvetica" pitchFamily="34" charset="0"/>
              </a:rPr>
              <a:t>13. Thomas </a:t>
            </a:r>
            <a:r>
              <a:rPr lang="en-US" sz="1700" b="1" dirty="0">
                <a:latin typeface="Helvetica" pitchFamily="34" charset="0"/>
                <a:cs typeface="Helvetica" pitchFamily="34" charset="0"/>
              </a:rPr>
              <a:t>Edison attended school for </a:t>
            </a:r>
            <a:r>
              <a:rPr lang="en-US" sz="1700" b="1" dirty="0" smtClean="0">
                <a:latin typeface="Helvetica" pitchFamily="34" charset="0"/>
                <a:cs typeface="Helvetica" pitchFamily="34" charset="0"/>
              </a:rPr>
              <a:t>only </a:t>
            </a:r>
            <a:r>
              <a:rPr lang="en-US" sz="1700" b="1" dirty="0">
                <a:latin typeface="Helvetica" pitchFamily="34" charset="0"/>
                <a:cs typeface="Helvetica" pitchFamily="34" charset="0"/>
              </a:rPr>
              <a:t>two months.  </a:t>
            </a:r>
            <a:r>
              <a:rPr lang="en-US" sz="1700" b="1" dirty="0" smtClean="0">
                <a:latin typeface="Helvetica" pitchFamily="34" charset="0"/>
                <a:cs typeface="Helvetica" pitchFamily="34" charset="0"/>
              </a:rPr>
              <a:t> </a:t>
            </a:r>
          </a:p>
          <a:p>
            <a:pPr marL="53975"/>
            <a:r>
              <a:rPr lang="en-US" sz="1700" b="1" dirty="0">
                <a:latin typeface="Helvetica" pitchFamily="34" charset="0"/>
                <a:cs typeface="Helvetica" pitchFamily="34" charset="0"/>
              </a:rPr>
              <a:t> </a:t>
            </a:r>
            <a:r>
              <a:rPr lang="en-US" sz="1700" b="1" dirty="0" smtClean="0">
                <a:latin typeface="Helvetica" pitchFamily="34" charset="0"/>
                <a:cs typeface="Helvetica" pitchFamily="34" charset="0"/>
              </a:rPr>
              <a:t>      Why was </a:t>
            </a:r>
            <a:r>
              <a:rPr lang="en-US" sz="1700" b="1" dirty="0">
                <a:latin typeface="Helvetica" pitchFamily="34" charset="0"/>
                <a:cs typeface="Helvetica" pitchFamily="34" charset="0"/>
              </a:rPr>
              <a:t>he so successful with so little schooling?</a:t>
            </a:r>
          </a:p>
          <a:p>
            <a:pPr marL="361417" indent="-361417"/>
            <a:endParaRPr lang="en-US" sz="19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His mother taught him a few things.</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He worked as a telegraph operator.</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He worked so much he sometimes forgot to eat or sleep.</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Thomas Edison was mostly </a:t>
            </a:r>
            <a:r>
              <a:rPr lang="en-US" sz="1600" dirty="0" smtClean="0">
                <a:latin typeface="Helvetica" pitchFamily="34" charset="0"/>
                <a:cs typeface="Helvetica" pitchFamily="34" charset="0"/>
              </a:rPr>
              <a:t>self-educated</a:t>
            </a:r>
            <a:r>
              <a:rPr lang="en-US" sz="1600" dirty="0">
                <a:latin typeface="Helvetica" pitchFamily="34" charset="0"/>
                <a:cs typeface="Helvetica" pitchFamily="34" charset="0"/>
              </a:rPr>
              <a:t> </a:t>
            </a:r>
            <a:r>
              <a:rPr lang="en-US" sz="1600" dirty="0" smtClean="0">
                <a:latin typeface="Helvetica" pitchFamily="34" charset="0"/>
                <a:cs typeface="Helvetica" pitchFamily="34" charset="0"/>
              </a:rPr>
              <a:t>and curious.</a:t>
            </a:r>
            <a:endParaRPr lang="en-US" sz="1600" dirty="0">
              <a:latin typeface="Helvetica" pitchFamily="34" charset="0"/>
              <a:cs typeface="Helvetica" pitchFamily="34" charset="0"/>
            </a:endParaRPr>
          </a:p>
        </p:txBody>
      </p:sp>
      <p:cxnSp>
        <p:nvCxnSpPr>
          <p:cNvPr id="10" name="Straight Connector 9"/>
          <p:cNvCxnSpPr/>
          <p:nvPr/>
        </p:nvCxnSpPr>
        <p:spPr>
          <a:xfrm>
            <a:off x="387598" y="4495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56978" y="1524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456978" y="19768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456978" y="2514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467229" y="2971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Rectangle 18"/>
          <p:cNvSpPr/>
          <p:nvPr/>
        </p:nvSpPr>
        <p:spPr>
          <a:xfrm>
            <a:off x="386839" y="5268666"/>
            <a:ext cx="6715343" cy="2688200"/>
          </a:xfrm>
          <a:prstGeom prst="rect">
            <a:avLst/>
          </a:prstGeom>
        </p:spPr>
        <p:txBody>
          <a:bodyPr wrap="square" lIns="101881" tIns="50941" rIns="101881" bIns="50941">
            <a:spAutoFit/>
          </a:bodyPr>
          <a:lstStyle/>
          <a:p>
            <a:r>
              <a:rPr lang="en-US" sz="1700" b="1" dirty="0" smtClean="0">
                <a:latin typeface="Helvetica" pitchFamily="34" charset="0"/>
                <a:cs typeface="Helvetica" pitchFamily="34" charset="0"/>
              </a:rPr>
              <a:t>14.  Which </a:t>
            </a:r>
            <a:r>
              <a:rPr lang="en-US" sz="1700" b="1" dirty="0">
                <a:latin typeface="Helvetica" pitchFamily="34" charset="0"/>
                <a:cs typeface="Helvetica" pitchFamily="34" charset="0"/>
              </a:rPr>
              <a:t>sentence best supports the fact that Thomas </a:t>
            </a:r>
          </a:p>
          <a:p>
            <a:r>
              <a:rPr lang="en-US" sz="1700" b="1" dirty="0" smtClean="0">
                <a:latin typeface="Helvetica" pitchFamily="34" charset="0"/>
                <a:cs typeface="Helvetica" pitchFamily="34" charset="0"/>
              </a:rPr>
              <a:t>       Edison </a:t>
            </a:r>
            <a:r>
              <a:rPr lang="en-US" sz="1700" b="1" dirty="0">
                <a:latin typeface="Helvetica" pitchFamily="34" charset="0"/>
                <a:cs typeface="Helvetica" pitchFamily="34" charset="0"/>
              </a:rPr>
              <a:t>was able to create so many inventions</a:t>
            </a:r>
            <a:r>
              <a:rPr lang="en-US" sz="1900" b="1" dirty="0">
                <a:latin typeface="Helvetica" pitchFamily="34" charset="0"/>
                <a:cs typeface="Helvetica" pitchFamily="34" charset="0"/>
              </a:rPr>
              <a:t>?</a:t>
            </a:r>
          </a:p>
          <a:p>
            <a:pPr marL="63675" indent="-63675"/>
            <a:endParaRPr lang="en-US" sz="19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Edison usually worked about 16 hours per day. </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Edison spent too much time working on inventions. </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Edison is the most famous American inventor. </a:t>
            </a:r>
          </a:p>
          <a:p>
            <a:pPr marL="834940" indent="-361417">
              <a:buFont typeface="+mj-lt"/>
              <a:buAutoNum type="alphaUcPeriod"/>
            </a:pPr>
            <a:endParaRPr lang="en-US" sz="1600" dirty="0">
              <a:latin typeface="Helvetica" pitchFamily="34" charset="0"/>
              <a:cs typeface="Helvetica" pitchFamily="34" charset="0"/>
            </a:endParaRPr>
          </a:p>
          <a:p>
            <a:pPr marL="834940" indent="-361417">
              <a:buFont typeface="+mj-lt"/>
              <a:buAutoNum type="alphaUcPeriod"/>
            </a:pPr>
            <a:r>
              <a:rPr lang="en-US" sz="1600" dirty="0">
                <a:latin typeface="Helvetica" pitchFamily="34" charset="0"/>
                <a:cs typeface="Helvetica" pitchFamily="34" charset="0"/>
              </a:rPr>
              <a:t>Edison was not a good employee</a:t>
            </a:r>
            <a:r>
              <a:rPr lang="en-US" sz="1700" dirty="0">
                <a:latin typeface="Helvetica" pitchFamily="34" charset="0"/>
                <a:cs typeface="Helvetica" pitchFamily="34" charset="0"/>
              </a:rPr>
              <a:t>.</a:t>
            </a:r>
          </a:p>
        </p:txBody>
      </p:sp>
      <p:graphicFrame>
        <p:nvGraphicFramePr>
          <p:cNvPr id="20" name="Table 19"/>
          <p:cNvGraphicFramePr>
            <a:graphicFrameLocks noGrp="1"/>
          </p:cNvGraphicFramePr>
          <p:nvPr>
            <p:extLst>
              <p:ext uri="{D42A27DB-BD31-4B8C-83A1-F6EECF244321}">
                <p14:modId xmlns:p14="http://schemas.microsoft.com/office/powerpoint/2010/main" val="2759595697"/>
              </p:ext>
            </p:extLst>
          </p:nvPr>
        </p:nvGraphicFramePr>
        <p:xfrm>
          <a:off x="5029200" y="8441806"/>
          <a:ext cx="1844738" cy="630936"/>
        </p:xfrm>
        <a:graphic>
          <a:graphicData uri="http://schemas.openxmlformats.org/drawingml/2006/table">
            <a:tbl>
              <a:tblPr/>
              <a:tblGrid>
                <a:gridCol w="1844738"/>
              </a:tblGrid>
              <a:tr h="124405">
                <a:tc>
                  <a:txBody>
                    <a:bodyPr/>
                    <a:lstStyle/>
                    <a:p>
                      <a:pPr marL="0" marR="0" algn="ctr">
                        <a:lnSpc>
                          <a:spcPct val="115000"/>
                        </a:lnSpc>
                        <a:spcBef>
                          <a:spcPts val="0"/>
                        </a:spcBef>
                        <a:spcAft>
                          <a:spcPts val="0"/>
                        </a:spcAft>
                      </a:pPr>
                      <a:r>
                        <a:rPr lang="en-US" sz="900" b="1" i="1" dirty="0" smtClean="0">
                          <a:latin typeface="+mn-lt"/>
                          <a:ea typeface="Calibri"/>
                          <a:cs typeface="Times New Roman"/>
                        </a:rPr>
                        <a:t>Toward   RI.4.3           DOK</a:t>
                      </a:r>
                      <a:r>
                        <a:rPr lang="en-US" sz="900" b="1" i="1" baseline="0" dirty="0" smtClean="0">
                          <a:latin typeface="+mn-lt"/>
                          <a:ea typeface="Calibri"/>
                          <a:cs typeface="Times New Roman"/>
                        </a:rPr>
                        <a:t> – 2 </a:t>
                      </a:r>
                      <a:r>
                        <a:rPr lang="en-US" sz="900" b="1" i="1" dirty="0" smtClean="0">
                          <a:latin typeface="+mn-lt"/>
                          <a:ea typeface="Calibri"/>
                          <a:cs typeface="Times New Roman"/>
                        </a:rPr>
                        <a:t>ANs</a:t>
                      </a:r>
                      <a:endParaRPr lang="en-US" sz="900" b="1" i="1" dirty="0">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BD4B4"/>
                    </a:solidFill>
                  </a:tcPr>
                </a:tc>
              </a:tr>
              <a:tr h="285566">
                <a:tc>
                  <a:txBody>
                    <a:bodyPr/>
                    <a:lstStyle/>
                    <a:p>
                      <a:pPr marL="0" marR="0" algn="l">
                        <a:lnSpc>
                          <a:spcPct val="115000"/>
                        </a:lnSpc>
                        <a:spcBef>
                          <a:spcPts val="0"/>
                        </a:spcBef>
                        <a:spcAft>
                          <a:spcPts val="0"/>
                        </a:spcAft>
                      </a:pPr>
                      <a:r>
                        <a:rPr lang="en-US" sz="900" b="1" dirty="0">
                          <a:solidFill>
                            <a:srgbClr val="000000"/>
                          </a:solidFill>
                          <a:latin typeface="Calibri"/>
                          <a:ea typeface="Times New Roman"/>
                          <a:cs typeface="Times New Roman"/>
                        </a:rPr>
                        <a:t>Distinguish between relevant and irrelevant information in a historical, scientific, or technical text.</a:t>
                      </a:r>
                      <a:endParaRPr lang="en-US" sz="900" b="1" dirty="0">
                        <a:latin typeface="Calibri"/>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1" name="Oval 20"/>
          <p:cNvSpPr/>
          <p:nvPr/>
        </p:nvSpPr>
        <p:spPr>
          <a:xfrm>
            <a:off x="595106" y="6172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588673" y="661276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578422" y="7162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595106" y="7620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6892620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12432486"/>
              </p:ext>
            </p:extLst>
          </p:nvPr>
        </p:nvGraphicFramePr>
        <p:xfrm>
          <a:off x="245539" y="90720"/>
          <a:ext cx="7043738" cy="3947880"/>
        </p:xfrm>
        <a:graphic>
          <a:graphicData uri="http://schemas.openxmlformats.org/drawingml/2006/table">
            <a:tbl>
              <a:tblPr firstRow="1" bandRow="1">
                <a:tableStyleId>{5940675A-B579-460E-94D1-54222C63F5DA}</a:tableStyleId>
              </a:tblPr>
              <a:tblGrid>
                <a:gridCol w="7043738"/>
              </a:tblGrid>
              <a:tr h="736600">
                <a:tc>
                  <a:txBody>
                    <a:bodyPr/>
                    <a:lstStyle/>
                    <a:p>
                      <a:pPr marL="228600" marR="0" indent="-228600" algn="l" defTabSz="966612" rtl="0" eaLnBrk="1" fontAlgn="auto" latinLnBrk="0" hangingPunct="1">
                        <a:lnSpc>
                          <a:spcPct val="100000"/>
                        </a:lnSpc>
                        <a:spcBef>
                          <a:spcPts val="0"/>
                        </a:spcBef>
                        <a:spcAft>
                          <a:spcPts val="0"/>
                        </a:spcAft>
                        <a:buClrTx/>
                        <a:buSzTx/>
                        <a:buFont typeface="+mj-lt"/>
                        <a:buNone/>
                        <a:tabLst/>
                        <a:defRPr/>
                      </a:pPr>
                      <a:r>
                        <a:rPr lang="en-US" sz="1600" b="1" dirty="0" smtClean="0">
                          <a:solidFill>
                            <a:schemeClr val="tx1"/>
                          </a:solidFill>
                        </a:rPr>
                        <a:t>15.   </a:t>
                      </a:r>
                      <a:r>
                        <a:rPr lang="en-US" sz="1600" b="1" dirty="0" smtClean="0">
                          <a:solidFill>
                            <a:schemeClr val="tx1"/>
                          </a:solidFill>
                          <a:latin typeface="Helvetica" panose="020B0604020202020204" pitchFamily="34" charset="0"/>
                          <a:cs typeface="Helvetica" panose="020B0604020202020204" pitchFamily="34" charset="0"/>
                        </a:rPr>
                        <a:t>What is the main idea of this text?  </a:t>
                      </a:r>
                    </a:p>
                    <a:p>
                      <a:pPr marL="228600" marR="0" indent="-228600" algn="l" defTabSz="966612" rtl="0" eaLnBrk="1" fontAlgn="auto" latinLnBrk="0" hangingPunct="1">
                        <a:lnSpc>
                          <a:spcPct val="100000"/>
                        </a:lnSpc>
                        <a:spcBef>
                          <a:spcPts val="0"/>
                        </a:spcBef>
                        <a:spcAft>
                          <a:spcPts val="0"/>
                        </a:spcAft>
                        <a:buClrTx/>
                        <a:buSzTx/>
                        <a:buFont typeface="+mj-lt"/>
                        <a:buNone/>
                        <a:tabLst/>
                        <a:defRPr/>
                      </a:pPr>
                      <a:r>
                        <a:rPr lang="en-US" sz="1600" b="1" dirty="0" smtClean="0">
                          <a:solidFill>
                            <a:schemeClr val="tx1"/>
                          </a:solidFill>
                          <a:latin typeface="Helvetica" panose="020B0604020202020204" pitchFamily="34" charset="0"/>
                          <a:cs typeface="Helvetica" panose="020B0604020202020204" pitchFamily="34" charset="0"/>
                        </a:rPr>
                        <a:t>       Support your answer with details and examples from the text. </a:t>
                      </a:r>
                    </a:p>
                    <a:p>
                      <a:pPr marL="342900" indent="-342900">
                        <a:buNone/>
                      </a:pPr>
                      <a:endParaRPr lang="en-US" sz="1600" b="1" baseline="0" dirty="0" smtClean="0">
                        <a:solidFill>
                          <a:srgbClr val="00206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6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12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564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90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6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42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51832810"/>
              </p:ext>
            </p:extLst>
          </p:nvPr>
        </p:nvGraphicFramePr>
        <p:xfrm>
          <a:off x="242887" y="4957650"/>
          <a:ext cx="7043738" cy="4191720"/>
        </p:xfrm>
        <a:graphic>
          <a:graphicData uri="http://schemas.openxmlformats.org/drawingml/2006/table">
            <a:tbl>
              <a:tblPr firstRow="1" bandRow="1">
                <a:tableStyleId>{5940675A-B579-460E-94D1-54222C63F5DA}</a:tableStyleId>
              </a:tblPr>
              <a:tblGrid>
                <a:gridCol w="7043738"/>
              </a:tblGrid>
              <a:tr h="833550">
                <a:tc>
                  <a:txBody>
                    <a:bodyPr/>
                    <a:lstStyle/>
                    <a:p>
                      <a:pPr marL="342900" indent="-342900">
                        <a:buFont typeface="+mj-lt"/>
                        <a:buAutoNum type="arabicPeriod" startAt="16"/>
                        <a:tabLst/>
                      </a:pPr>
                      <a:r>
                        <a:rPr lang="en-US" sz="1600" b="1" dirty="0" smtClean="0">
                          <a:solidFill>
                            <a:schemeClr val="tx1"/>
                          </a:solidFill>
                          <a:latin typeface="Helvetica" panose="020B0604020202020204" pitchFamily="34" charset="0"/>
                          <a:cs typeface="Helvetica" panose="020B0604020202020204" pitchFamily="34" charset="0"/>
                        </a:rPr>
                        <a:t>Describe the relationship between Thomas Edison’s many hours  of work and his success</a:t>
                      </a:r>
                      <a:r>
                        <a:rPr lang="en-US" sz="1600" b="1" baseline="0" dirty="0" smtClean="0">
                          <a:solidFill>
                            <a:schemeClr val="tx1"/>
                          </a:solidFill>
                          <a:latin typeface="Helvetica" panose="020B0604020202020204" pitchFamily="34" charset="0"/>
                          <a:cs typeface="Helvetica" panose="020B0604020202020204" pitchFamily="34" charset="0"/>
                        </a:rPr>
                        <a:t>  </a:t>
                      </a:r>
                      <a:r>
                        <a:rPr lang="en-US" sz="1600" b="1" dirty="0" smtClean="0">
                          <a:solidFill>
                            <a:schemeClr val="tx1"/>
                          </a:solidFill>
                          <a:latin typeface="Helvetica" panose="020B0604020202020204" pitchFamily="34" charset="0"/>
                          <a:cs typeface="Helvetica" panose="020B0604020202020204" pitchFamily="34" charset="0"/>
                        </a:rPr>
                        <a:t>as an inventor. In your response, use details and examples from the text that support your description. </a:t>
                      </a:r>
                    </a:p>
                    <a:p>
                      <a:pPr marL="342900" indent="-342900">
                        <a:buFont typeface="+mj-lt"/>
                        <a:buAutoNum type="alphaUcPeriod" startAt="2"/>
                      </a:pPr>
                      <a:endParaRPr lang="en-US" sz="1600" b="1" baseline="0" dirty="0" smtClean="0">
                        <a:solidFill>
                          <a:srgbClr val="00206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60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6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2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60">
                <a:tc>
                  <a:txBody>
                    <a:bodyPr/>
                    <a:lstStyle/>
                    <a:p>
                      <a:endParaRPr lang="en-US" sz="16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410116"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1931369218"/>
              </p:ext>
            </p:extLst>
          </p:nvPr>
        </p:nvGraphicFramePr>
        <p:xfrm>
          <a:off x="5913439" y="3880249"/>
          <a:ext cx="1554161" cy="691751"/>
        </p:xfrm>
        <a:graphic>
          <a:graphicData uri="http://schemas.openxmlformats.org/drawingml/2006/table">
            <a:tbl>
              <a:tblPr firstRow="1" firstCol="1" bandRow="1"/>
              <a:tblGrid>
                <a:gridCol w="1554161"/>
              </a:tblGrid>
              <a:tr h="20407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a:t>
                      </a:r>
                      <a:r>
                        <a:rPr lang="en-US" sz="800" b="1" dirty="0" smtClean="0">
                          <a:solidFill>
                            <a:schemeClr val="tx1"/>
                          </a:solidFill>
                          <a:effectLst/>
                          <a:latin typeface="Calibri"/>
                          <a:ea typeface="Times New Roman"/>
                          <a:cs typeface="Times New Roman"/>
                        </a:rPr>
                        <a:t>RI.4.2</a:t>
                      </a:r>
                      <a:r>
                        <a:rPr lang="en-US" sz="800" b="1" dirty="0" smtClean="0">
                          <a:solidFill>
                            <a:srgbClr val="000000"/>
                          </a:solidFill>
                          <a:effectLst/>
                          <a:latin typeface="Calibri"/>
                          <a:ea typeface="Times New Roman"/>
                          <a:cs typeface="Times New Roman"/>
                        </a:rPr>
                        <a:t> DOK </a:t>
                      </a:r>
                      <a:r>
                        <a:rPr lang="en-US" sz="800" b="1" dirty="0">
                          <a:solidFill>
                            <a:srgbClr val="000000"/>
                          </a:solidFill>
                          <a:effectLst/>
                          <a:latin typeface="Calibri"/>
                          <a:ea typeface="Times New Roman"/>
                          <a:cs typeface="Times New Roman"/>
                        </a:rPr>
                        <a:t>2 - Cl</a:t>
                      </a:r>
                      <a:endParaRPr lang="en-US" sz="80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25177">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explicit-implicit details in the text that support the main ideas or generalizations about a main idea</a:t>
                      </a:r>
                      <a:r>
                        <a:rPr lang="en-US" sz="800" b="1" dirty="0" smtClean="0">
                          <a:solidFill>
                            <a:srgbClr val="000000"/>
                          </a:solidFill>
                          <a:effectLst/>
                          <a:latin typeface="Calibri"/>
                          <a:ea typeface="Times New Roman"/>
                          <a:cs typeface="Times New Roman"/>
                        </a:rPr>
                        <a:t>.</a:t>
                      </a:r>
                    </a:p>
                  </a:txBody>
                  <a:tcPr marR="3329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62552171"/>
              </p:ext>
            </p:extLst>
          </p:nvPr>
        </p:nvGraphicFramePr>
        <p:xfrm>
          <a:off x="228600" y="8991600"/>
          <a:ext cx="1828800" cy="640080"/>
        </p:xfrm>
        <a:graphic>
          <a:graphicData uri="http://schemas.openxmlformats.org/drawingml/2006/table">
            <a:tbl>
              <a:tblPr firstRow="1" firstCol="1" bandRow="1"/>
              <a:tblGrid>
                <a:gridCol w="1828800"/>
              </a:tblGrid>
              <a:tr h="152400">
                <a:tc>
                  <a:txBody>
                    <a:bodyPr/>
                    <a:lstStyle/>
                    <a:p>
                      <a:pPr marL="0" marR="0" algn="ctr">
                        <a:lnSpc>
                          <a:spcPct val="100000"/>
                        </a:lnSpc>
                        <a:spcBef>
                          <a:spcPts val="0"/>
                        </a:spcBef>
                        <a:spcAft>
                          <a:spcPts val="0"/>
                        </a:spcAft>
                      </a:pPr>
                      <a:r>
                        <a:rPr lang="en-US" sz="800" b="1" i="1" dirty="0" smtClean="0">
                          <a:solidFill>
                            <a:schemeClr val="tx1"/>
                          </a:solidFill>
                          <a:effectLst/>
                          <a:latin typeface="Calibri"/>
                          <a:ea typeface="Times New Roman"/>
                          <a:cs typeface="Times New Roman"/>
                        </a:rPr>
                        <a:t>Toward</a:t>
                      </a:r>
                      <a:r>
                        <a:rPr lang="en-US" sz="800" b="1" i="1" baseline="0" dirty="0" smtClean="0">
                          <a:solidFill>
                            <a:schemeClr val="tx1"/>
                          </a:solidFill>
                          <a:effectLst/>
                          <a:latin typeface="Calibri"/>
                          <a:ea typeface="Times New Roman"/>
                          <a:cs typeface="Times New Roman"/>
                        </a:rPr>
                        <a:t> RI4.3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3 – ANz</a:t>
                      </a:r>
                      <a:endParaRPr lang="en-US" sz="800" i="1"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426720">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Analyze the interrelationship between an event in a historical text, analyzing what happened and why (continue for procedures, ideas or concepts</a:t>
                      </a:r>
                      <a:r>
                        <a:rPr lang="en-US" sz="800" b="1" dirty="0" smtClean="0">
                          <a:solidFill>
                            <a:srgbClr val="000000"/>
                          </a:solidFill>
                          <a:effectLst/>
                          <a:latin typeface="Calibri"/>
                          <a:ea typeface="Times New Roman"/>
                          <a:cs typeface="Arial"/>
                        </a:rPr>
                        <a:t>).</a:t>
                      </a:r>
                    </a:p>
                  </a:txBody>
                  <a:tcPr marR="3329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856919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5" name="Rectangle 4"/>
          <p:cNvSpPr/>
          <p:nvPr/>
        </p:nvSpPr>
        <p:spPr>
          <a:xfrm>
            <a:off x="383222" y="5180193"/>
            <a:ext cx="6696075" cy="4350194"/>
          </a:xfrm>
          <a:prstGeom prst="rect">
            <a:avLst/>
          </a:prstGeom>
          <a:noFill/>
        </p:spPr>
        <p:txBody>
          <a:bodyPr wrap="square" lIns="101881" tIns="50941" rIns="101881" bIns="50941">
            <a:spAutoFit/>
          </a:bodyPr>
          <a:lstStyle/>
          <a:p>
            <a:pPr marL="342900" indent="-342900">
              <a:lnSpc>
                <a:spcPct val="115000"/>
              </a:lnSpc>
              <a:buAutoNum type="arabicPeriod" startAt="18"/>
            </a:pPr>
            <a:r>
              <a:rPr lang="en-US" sz="1600" b="1" dirty="0" smtClean="0">
                <a:latin typeface="Helvetica" panose="020B0604020202020204" pitchFamily="34" charset="0"/>
                <a:ea typeface="Times New Roman"/>
                <a:cs typeface="Helvetica" panose="020B0604020202020204" pitchFamily="34" charset="0"/>
              </a:rPr>
              <a:t>Read the paragraph below. Which is the correct way to reorder the sentences </a:t>
            </a:r>
            <a:r>
              <a:rPr lang="en-US" sz="1600" b="1" dirty="0">
                <a:latin typeface="Helvetica" panose="020B0604020202020204" pitchFamily="34" charset="0"/>
                <a:ea typeface="Times New Roman"/>
                <a:cs typeface="Helvetica" panose="020B0604020202020204" pitchFamily="34" charset="0"/>
              </a:rPr>
              <a:t>so that the opinion piece is in logical </a:t>
            </a:r>
            <a:r>
              <a:rPr lang="en-US" sz="1600" b="1" dirty="0" smtClean="0">
                <a:latin typeface="Helvetica" panose="020B0604020202020204" pitchFamily="34" charset="0"/>
                <a:ea typeface="Times New Roman"/>
                <a:cs typeface="Helvetica" panose="020B0604020202020204" pitchFamily="34" charset="0"/>
              </a:rPr>
              <a:t>order</a:t>
            </a:r>
            <a:r>
              <a:rPr lang="en-US" sz="1600" b="1" dirty="0">
                <a:latin typeface="Helvetica" panose="020B0604020202020204" pitchFamily="34" charset="0"/>
                <a:ea typeface="Times New Roman"/>
                <a:cs typeface="Helvetica" panose="020B0604020202020204" pitchFamily="34" charset="0"/>
              </a:rPr>
              <a:t>?</a:t>
            </a:r>
            <a:endParaRPr lang="en-US" sz="1600" b="1" dirty="0" smtClean="0">
              <a:latin typeface="Helvetica" panose="020B0604020202020204" pitchFamily="34" charset="0"/>
              <a:ea typeface="Times New Roman"/>
              <a:cs typeface="Helvetica" panose="020B0604020202020204" pitchFamily="34" charset="0"/>
            </a:endParaRPr>
          </a:p>
          <a:p>
            <a:pPr>
              <a:lnSpc>
                <a:spcPct val="115000"/>
              </a:lnSpc>
            </a:pPr>
            <a:endParaRPr lang="en-US" sz="1600" b="1" dirty="0" smtClean="0">
              <a:latin typeface="Helvetica" panose="020B0604020202020204" pitchFamily="34" charset="0"/>
              <a:ea typeface="Times New Roman"/>
              <a:cs typeface="Helvetica" panose="020B0604020202020204" pitchFamily="34" charset="0"/>
            </a:endParaRPr>
          </a:p>
          <a:p>
            <a:pPr>
              <a:lnSpc>
                <a:spcPct val="115000"/>
              </a:lnSpc>
            </a:pPr>
            <a:endParaRPr lang="en-US" sz="1600" b="1" dirty="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smtClean="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a:latin typeface="Helvetica" panose="020B0604020202020204" pitchFamily="34" charset="0"/>
              <a:ea typeface="Times New Roman"/>
              <a:cs typeface="Helvetica" panose="020B0604020202020204" pitchFamily="34" charset="0"/>
            </a:endParaRPr>
          </a:p>
          <a:p>
            <a:pPr marL="342900" indent="-342900">
              <a:lnSpc>
                <a:spcPct val="115000"/>
              </a:lnSpc>
              <a:buAutoNum type="arabicPeriod" startAt="18"/>
            </a:pPr>
            <a:endParaRPr lang="en-US" sz="1600" b="1" dirty="0" smtClean="0">
              <a:latin typeface="Helvetica" panose="020B0604020202020204" pitchFamily="34" charset="0"/>
              <a:ea typeface="Times New Roman"/>
              <a:cs typeface="Helvetica" panose="020B0604020202020204" pitchFamily="34" charset="0"/>
            </a:endParaRPr>
          </a:p>
          <a:p>
            <a:pPr>
              <a:lnSpc>
                <a:spcPct val="115000"/>
              </a:lnSpc>
            </a:pPr>
            <a:endParaRPr lang="en-US" sz="1600" b="1" dirty="0">
              <a:latin typeface="Helvetica" panose="020B0604020202020204" pitchFamily="34" charset="0"/>
              <a:ea typeface="Times New Roman"/>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ea typeface="Times New Roman"/>
                <a:cs typeface="Helvetica" panose="020B0604020202020204" pitchFamily="34" charset="0"/>
              </a:rPr>
              <a:t>  2,  1,   5,   3,   4</a:t>
            </a:r>
          </a:p>
          <a:p>
            <a:pPr marL="742950" indent="225425">
              <a:lnSpc>
                <a:spcPct val="115000"/>
              </a:lnSpc>
              <a:buFont typeface="+mj-lt"/>
              <a:buAutoNum type="alphaUcPeriod"/>
            </a:pPr>
            <a:endParaRPr lang="en-US" sz="1600" dirty="0">
              <a:latin typeface="Helvetica" panose="020B0604020202020204" pitchFamily="34" charset="0"/>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cs typeface="Helvetica" panose="020B0604020202020204" pitchFamily="34" charset="0"/>
              </a:rPr>
              <a:t>  1,   5,   3,   2,  4</a:t>
            </a:r>
          </a:p>
          <a:p>
            <a:pPr marL="742950" indent="225425">
              <a:lnSpc>
                <a:spcPct val="115000"/>
              </a:lnSpc>
              <a:buFont typeface="+mj-lt"/>
              <a:buAutoNum type="alphaUcPeriod"/>
            </a:pPr>
            <a:endParaRPr lang="en-US" sz="1600" dirty="0">
              <a:latin typeface="Helvetica" panose="020B0604020202020204" pitchFamily="34" charset="0"/>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cs typeface="Helvetica" panose="020B0604020202020204" pitchFamily="34" charset="0"/>
              </a:rPr>
              <a:t>  4,   2,   1,   5,   3</a:t>
            </a:r>
          </a:p>
          <a:p>
            <a:pPr marL="742950" indent="225425">
              <a:lnSpc>
                <a:spcPct val="115000"/>
              </a:lnSpc>
              <a:buFont typeface="+mj-lt"/>
              <a:buAutoNum type="alphaUcPeriod"/>
            </a:pPr>
            <a:endParaRPr lang="en-US" sz="1600" dirty="0">
              <a:latin typeface="Helvetica" panose="020B0604020202020204" pitchFamily="34" charset="0"/>
              <a:cs typeface="Helvetica" panose="020B0604020202020204" pitchFamily="34" charset="0"/>
            </a:endParaRPr>
          </a:p>
          <a:p>
            <a:pPr marL="742950" indent="225425">
              <a:lnSpc>
                <a:spcPct val="115000"/>
              </a:lnSpc>
              <a:buFont typeface="+mj-lt"/>
              <a:buAutoNum type="alphaUcPeriod"/>
            </a:pPr>
            <a:r>
              <a:rPr lang="en-US" sz="1600" dirty="0" smtClean="0">
                <a:latin typeface="Helvetica" panose="020B0604020202020204" pitchFamily="34" charset="0"/>
                <a:cs typeface="Helvetica" panose="020B0604020202020204" pitchFamily="34" charset="0"/>
              </a:rPr>
              <a:t>  2,   1,    3,  4,   5</a:t>
            </a:r>
            <a:endParaRPr lang="en-US" sz="1600" dirty="0">
              <a:latin typeface="Helvetica" panose="020B0604020202020204" pitchFamily="34" charset="0"/>
              <a:cs typeface="Helvetica" panose="020B0604020202020204" pitchFamily="34" charset="0"/>
            </a:endParaRPr>
          </a:p>
        </p:txBody>
      </p:sp>
      <p:sp>
        <p:nvSpPr>
          <p:cNvPr id="2" name="Rectangle 1"/>
          <p:cNvSpPr/>
          <p:nvPr/>
        </p:nvSpPr>
        <p:spPr>
          <a:xfrm>
            <a:off x="500043" y="6200379"/>
            <a:ext cx="60960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b="1" dirty="0" smtClean="0">
                <a:solidFill>
                  <a:schemeClr val="tx1"/>
                </a:solidFill>
              </a:rPr>
              <a:t>(1) </a:t>
            </a:r>
            <a:r>
              <a:rPr lang="en-US" sz="1400" dirty="0" smtClean="0">
                <a:solidFill>
                  <a:schemeClr val="tx1"/>
                </a:solidFill>
              </a:rPr>
              <a:t>Without </a:t>
            </a:r>
            <a:r>
              <a:rPr lang="en-US" sz="1400" dirty="0">
                <a:solidFill>
                  <a:schemeClr val="tx1"/>
                </a:solidFill>
              </a:rPr>
              <a:t>it there are many things we could not do.</a:t>
            </a:r>
            <a:r>
              <a:rPr lang="en-US" sz="1400" b="1" dirty="0">
                <a:solidFill>
                  <a:schemeClr val="tx1"/>
                </a:solidFill>
              </a:rPr>
              <a:t> </a:t>
            </a:r>
            <a:r>
              <a:rPr lang="en-US" sz="1400" b="1" dirty="0" smtClean="0">
                <a:solidFill>
                  <a:schemeClr val="tx1"/>
                </a:solidFill>
              </a:rPr>
              <a:t>(2) </a:t>
            </a:r>
            <a:r>
              <a:rPr lang="en-US" sz="1400" dirty="0" smtClean="0">
                <a:solidFill>
                  <a:schemeClr val="tx1"/>
                </a:solidFill>
              </a:rPr>
              <a:t>I think electricity has changed all our lives. </a:t>
            </a:r>
            <a:r>
              <a:rPr lang="en-US" sz="1400" b="1" dirty="0" smtClean="0">
                <a:solidFill>
                  <a:schemeClr val="tx1"/>
                </a:solidFill>
              </a:rPr>
              <a:t>(3) </a:t>
            </a:r>
            <a:r>
              <a:rPr lang="en-US" sz="1400" dirty="0" smtClean="0">
                <a:solidFill>
                  <a:schemeClr val="tx1"/>
                </a:solidFill>
              </a:rPr>
              <a:t>We would be using candles instead of light bulbs!  </a:t>
            </a:r>
            <a:r>
              <a:rPr lang="en-US" sz="1400" b="1" dirty="0" smtClean="0">
                <a:solidFill>
                  <a:schemeClr val="tx1"/>
                </a:solidFill>
              </a:rPr>
              <a:t>(4) </a:t>
            </a:r>
            <a:r>
              <a:rPr lang="en-US" sz="1400" dirty="0" smtClean="0">
                <a:solidFill>
                  <a:schemeClr val="tx1"/>
                </a:solidFill>
              </a:rPr>
              <a:t>Finally, everyday tasks would become much harder.  </a:t>
            </a:r>
            <a:r>
              <a:rPr lang="en-US" sz="1400" b="1" dirty="0" smtClean="0">
                <a:solidFill>
                  <a:schemeClr val="tx1"/>
                </a:solidFill>
              </a:rPr>
              <a:t>(5) </a:t>
            </a:r>
            <a:r>
              <a:rPr lang="en-US" sz="1400" dirty="0" smtClean="0">
                <a:solidFill>
                  <a:schemeClr val="tx1"/>
                </a:solidFill>
              </a:rPr>
              <a:t>First</a:t>
            </a:r>
            <a:r>
              <a:rPr lang="en-US" sz="1400" dirty="0">
                <a:solidFill>
                  <a:schemeClr val="tx1"/>
                </a:solidFill>
              </a:rPr>
              <a:t>, we would not be able to keep food in a refrigerator. </a:t>
            </a:r>
          </a:p>
        </p:txBody>
      </p:sp>
      <p:sp>
        <p:nvSpPr>
          <p:cNvPr id="6" name="Oval 5"/>
          <p:cNvSpPr/>
          <p:nvPr/>
        </p:nvSpPr>
        <p:spPr>
          <a:xfrm>
            <a:off x="871656" y="750289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7" name="Oval 6"/>
          <p:cNvSpPr/>
          <p:nvPr/>
        </p:nvSpPr>
        <p:spPr>
          <a:xfrm>
            <a:off x="871656" y="807913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8" name="Oval 7"/>
          <p:cNvSpPr/>
          <p:nvPr/>
        </p:nvSpPr>
        <p:spPr>
          <a:xfrm>
            <a:off x="871656" y="860612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9" name="Oval 8"/>
          <p:cNvSpPr/>
          <p:nvPr/>
        </p:nvSpPr>
        <p:spPr>
          <a:xfrm>
            <a:off x="871656" y="913311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094560297"/>
              </p:ext>
            </p:extLst>
          </p:nvPr>
        </p:nvGraphicFramePr>
        <p:xfrm>
          <a:off x="242887" y="609600"/>
          <a:ext cx="7043738" cy="4419596"/>
        </p:xfrm>
        <a:graphic>
          <a:graphicData uri="http://schemas.openxmlformats.org/drawingml/2006/table">
            <a:tbl>
              <a:tblPr firstRow="1" bandRow="1">
                <a:tableStyleId>{5940675A-B579-460E-94D1-54222C63F5DA}</a:tableStyleId>
              </a:tblPr>
              <a:tblGrid>
                <a:gridCol w="7043738"/>
              </a:tblGrid>
              <a:tr h="1288415">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anose="020B0604020202020204" pitchFamily="34" charset="0"/>
                          <a:cs typeface="Helvetica" panose="020B0604020202020204" pitchFamily="34" charset="0"/>
                        </a:rPr>
                        <a:t>17</a:t>
                      </a:r>
                      <a:r>
                        <a:rPr lang="en-US" sz="1700" b="1" dirty="0" smtClean="0">
                          <a:solidFill>
                            <a:schemeClr val="tx1"/>
                          </a:solidFill>
                          <a:latin typeface="Helvetica" panose="020B0604020202020204" pitchFamily="34" charset="0"/>
                          <a:cs typeface="Helvetica" panose="020B0604020202020204" pitchFamily="34" charset="0"/>
                        </a:rPr>
                        <a:t>. </a:t>
                      </a:r>
                      <a:r>
                        <a:rPr lang="en-US" sz="1700" b="1" i="0" kern="1200" dirty="0" smtClean="0">
                          <a:solidFill>
                            <a:srgbClr val="000000"/>
                          </a:solidFill>
                          <a:effectLst/>
                          <a:latin typeface="Helvetica" panose="020B0604020202020204" pitchFamily="34" charset="0"/>
                          <a:ea typeface="Times New Roman"/>
                          <a:cs typeface="Helvetica" panose="020B0604020202020204" pitchFamily="34" charset="0"/>
                        </a:rPr>
                        <a:t>Write a brief paragraph stating your opinion of </a:t>
                      </a:r>
                      <a:r>
                        <a:rPr lang="en-US" sz="1700" b="1" dirty="0" smtClean="0">
                          <a:latin typeface="Helvetica" panose="020B0604020202020204" pitchFamily="34" charset="0"/>
                          <a:cs typeface="Helvetica" panose="020B0604020202020204" pitchFamily="34" charset="0"/>
                        </a:rPr>
                        <a:t>Daedalus as a father.  Provide details to</a:t>
                      </a:r>
                      <a:r>
                        <a:rPr lang="en-US" sz="1700" b="1" baseline="0" dirty="0" smtClean="0">
                          <a:latin typeface="Helvetica" panose="020B0604020202020204" pitchFamily="34" charset="0"/>
                          <a:cs typeface="Helvetica" panose="020B0604020202020204" pitchFamily="34" charset="0"/>
                        </a:rPr>
                        <a:t> </a:t>
                      </a:r>
                      <a:r>
                        <a:rPr lang="en-US" sz="1700" b="1" dirty="0" smtClean="0">
                          <a:latin typeface="Helvetica" panose="020B0604020202020204" pitchFamily="34" charset="0"/>
                          <a:cs typeface="Helvetica" panose="020B0604020202020204" pitchFamily="34" charset="0"/>
                        </a:rPr>
                        <a:t>support your reasons</a:t>
                      </a:r>
                      <a:r>
                        <a:rPr lang="en-US" sz="1400" b="1" dirty="0" smtClean="0">
                          <a:latin typeface="+mn-lt"/>
                          <a:cs typeface="Helvetica" pitchFamily="34" charset="0"/>
                        </a:rPr>
                        <a:t>.  </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1" dirty="0" smtClean="0">
                          <a:latin typeface="+mn-lt"/>
                          <a:cs typeface="Helvetica" pitchFamily="34" charset="0"/>
                        </a:rPr>
                        <a:t> </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1" dirty="0" smtClean="0">
                          <a:latin typeface="+mn-lt"/>
                          <a:cs typeface="Helvetica" pitchFamily="34" charset="0"/>
                        </a:rPr>
                        <a:t>          </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1400" b="1" baseline="0" dirty="0" smtClean="0">
                        <a:solidFill>
                          <a:srgbClr val="002060"/>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7909">
                <a:tc>
                  <a:txBody>
                    <a:bodyPr/>
                    <a:lstStyle/>
                    <a:p>
                      <a:endParaRPr lang="en-US" sz="1400"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09">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09">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09">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09">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09">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09">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09">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09">
                <a:tc>
                  <a:txBody>
                    <a:bodyPr/>
                    <a:lstStyle/>
                    <a:p>
                      <a:endParaRPr lang="en-US" sz="1400" dirty="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1" name="Straight Connector 10"/>
          <p:cNvCxnSpPr/>
          <p:nvPr/>
        </p:nvCxnSpPr>
        <p:spPr>
          <a:xfrm>
            <a:off x="477631" y="5180193"/>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344115" y="1219200"/>
            <a:ext cx="3848101" cy="253916"/>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defRPr/>
            </a:pPr>
            <a:r>
              <a:rPr lang="en-US" sz="1000" i="1" dirty="0">
                <a:cs typeface="Helvetica" pitchFamily="34" charset="0"/>
              </a:rPr>
              <a:t>Brief Write, </a:t>
            </a:r>
            <a:r>
              <a:rPr lang="en-US" sz="1000" i="1" dirty="0" smtClean="0">
                <a:cs typeface="Helvetica" pitchFamily="34" charset="0"/>
              </a:rPr>
              <a:t>W.4.1b</a:t>
            </a:r>
            <a:r>
              <a:rPr lang="en-US" sz="1000" i="1" dirty="0">
                <a:cs typeface="Helvetica" pitchFamily="34" charset="0"/>
              </a:rPr>
              <a:t>, stating reasons to support an opinion, Target 6a</a:t>
            </a:r>
            <a:endParaRPr lang="en-US" sz="1400" b="1" u="sng" dirty="0">
              <a:ea typeface="Times New Roman"/>
              <a:cs typeface="Times New Roman"/>
            </a:endParaRPr>
          </a:p>
        </p:txBody>
      </p:sp>
      <p:sp>
        <p:nvSpPr>
          <p:cNvPr id="12" name="TextBox 11"/>
          <p:cNvSpPr txBox="1"/>
          <p:nvPr/>
        </p:nvSpPr>
        <p:spPr>
          <a:xfrm>
            <a:off x="5311009" y="5815806"/>
            <a:ext cx="1858216" cy="254237"/>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346075" indent="53975">
              <a:lnSpc>
                <a:spcPct val="115000"/>
              </a:lnSpc>
            </a:pPr>
            <a:r>
              <a:rPr lang="en-US" sz="1000" dirty="0" smtClean="0">
                <a:latin typeface="Helvetica" panose="020B0604020202020204" pitchFamily="34" charset="0"/>
                <a:ea typeface="Times New Roman"/>
                <a:cs typeface="Helvetica" panose="020B0604020202020204" pitchFamily="34" charset="0"/>
              </a:rPr>
              <a:t>W.4.1a </a:t>
            </a:r>
            <a:r>
              <a:rPr lang="en-US" sz="1000" dirty="0">
                <a:latin typeface="Helvetica" panose="020B0604020202020204" pitchFamily="34" charset="0"/>
                <a:ea typeface="Times New Roman"/>
                <a:cs typeface="Helvetica" panose="020B0604020202020204" pitchFamily="34" charset="0"/>
              </a:rPr>
              <a:t>Target 6b </a:t>
            </a:r>
          </a:p>
        </p:txBody>
      </p:sp>
    </p:spTree>
    <p:extLst>
      <p:ext uri="{BB962C8B-B14F-4D97-AF65-F5344CB8AC3E}">
        <p14:creationId xmlns:p14="http://schemas.microsoft.com/office/powerpoint/2010/main" val="2372345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23850" y="4439942"/>
            <a:ext cx="7016750" cy="3417350"/>
            <a:chOff x="323850" y="4439942"/>
            <a:chExt cx="7016750" cy="3417350"/>
          </a:xfrm>
          <a:noFill/>
        </p:grpSpPr>
        <p:sp>
          <p:nvSpPr>
            <p:cNvPr id="7" name="Rectangle 6"/>
            <p:cNvSpPr/>
            <p:nvPr/>
          </p:nvSpPr>
          <p:spPr>
            <a:xfrm>
              <a:off x="323850" y="4439942"/>
              <a:ext cx="7016750" cy="3417350"/>
            </a:xfrm>
            <a:prstGeom prst="rect">
              <a:avLst/>
            </a:prstGeom>
            <a:grpFill/>
          </p:spPr>
          <p:txBody>
            <a:bodyPr wrap="square" lIns="107700" tIns="53850" rIns="107700" bIns="53850">
              <a:spAutoFit/>
            </a:bodyPr>
            <a:lstStyle/>
            <a:p>
              <a:r>
                <a:rPr lang="en-US" sz="1600" b="1" dirty="0">
                  <a:latin typeface="Helvetica" panose="020B0604020202020204" pitchFamily="34" charset="0"/>
                  <a:cs typeface="Helvetica" pitchFamily="34" charset="0"/>
                </a:rPr>
                <a:t>20. Read the </a:t>
              </a:r>
              <a:r>
                <a:rPr lang="en-US" sz="1600" b="1" dirty="0" smtClean="0">
                  <a:latin typeface="Helvetica" pitchFamily="34" charset="0"/>
                  <a:cs typeface="Helvetica" pitchFamily="34" charset="0"/>
                </a:rPr>
                <a:t>sentences below</a:t>
              </a:r>
              <a:r>
                <a:rPr lang="en-US" sz="1700" b="1" dirty="0" smtClean="0">
                  <a:latin typeface="Helvetica" pitchFamily="34" charset="0"/>
                  <a:cs typeface="Helvetica" pitchFamily="34" charset="0"/>
                </a:rPr>
                <a:t>.  </a:t>
              </a:r>
            </a:p>
            <a:p>
              <a:endParaRPr lang="en-US" sz="1400" dirty="0" smtClean="0">
                <a:latin typeface="Helvetica" panose="020B0604020202020204" pitchFamily="34" charset="0"/>
                <a:cs typeface="Helvetica" panose="020B0604020202020204" pitchFamily="34" charset="0"/>
              </a:endParaRPr>
            </a:p>
            <a:p>
              <a:r>
                <a:rPr lang="en-US" sz="1600" dirty="0" smtClean="0"/>
                <a:t>  The wings </a:t>
              </a:r>
              <a:r>
                <a:rPr lang="en-US" sz="1600" dirty="0"/>
                <a:t>would no longer support him in the </a:t>
              </a:r>
              <a:r>
                <a:rPr lang="en-US" sz="1600" dirty="0" smtClean="0"/>
                <a:t>air.  He fell into the sea.</a:t>
              </a:r>
            </a:p>
            <a:p>
              <a:endParaRPr lang="en-US" sz="1400" dirty="0" smtClean="0"/>
            </a:p>
            <a:p>
              <a:r>
                <a:rPr lang="en-US" sz="1400" b="1" dirty="0" smtClean="0">
                  <a:latin typeface="Helvetica" panose="020B0604020202020204" pitchFamily="34" charset="0"/>
                  <a:cs typeface="Helvetica" panose="020B0604020202020204" pitchFamily="34" charset="0"/>
                </a:rPr>
                <a:t>Which sentence correctly combines these sentences into a compound sentence? </a:t>
              </a:r>
            </a:p>
            <a:p>
              <a:endParaRPr lang="en-US" sz="1400" dirty="0"/>
            </a:p>
            <a:p>
              <a:pPr marL="839896" indent="-361390">
                <a:buFont typeface="+mj-lt"/>
                <a:buAutoNum type="alphaUcPeriod"/>
              </a:pPr>
              <a:r>
                <a:rPr lang="en-US" sz="1400" dirty="0"/>
                <a:t>The wings would no longer support him in the </a:t>
              </a:r>
              <a:r>
                <a:rPr lang="en-US" sz="1400" dirty="0" smtClean="0"/>
                <a:t>air, and he fell </a:t>
              </a:r>
              <a:r>
                <a:rPr lang="en-US" sz="1400" dirty="0"/>
                <a:t>into the sea.</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n-US" sz="1400" dirty="0"/>
                <a:t>The wings would no longer support him in the </a:t>
              </a:r>
              <a:r>
                <a:rPr lang="en-US" sz="1400" dirty="0" smtClean="0"/>
                <a:t>air, but he </a:t>
              </a:r>
              <a:r>
                <a:rPr lang="en-US" sz="1400" dirty="0"/>
                <a:t>fell into the sea.</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n-US" sz="1400" dirty="0"/>
                <a:t>The wings would no longer support him in the </a:t>
              </a:r>
              <a:r>
                <a:rPr lang="en-US" sz="1400" dirty="0" smtClean="0"/>
                <a:t>air, so he fell </a:t>
              </a:r>
              <a:r>
                <a:rPr lang="en-US" sz="1400" dirty="0"/>
                <a:t>into the sea.</a:t>
              </a:r>
            </a:p>
            <a:p>
              <a:pPr marL="839896" indent="-361390">
                <a:buFont typeface="+mj-lt"/>
                <a:buAutoNum type="alphaUcPeriod"/>
              </a:pPr>
              <a:endParaRPr lang="en-US" sz="1400" dirty="0" smtClean="0">
                <a:latin typeface="Helvetica" pitchFamily="34" charset="0"/>
                <a:cs typeface="Helvetica" pitchFamily="34" charset="0"/>
              </a:endParaRPr>
            </a:p>
            <a:p>
              <a:pPr marL="839896" indent="-361390">
                <a:buFont typeface="+mj-lt"/>
                <a:buAutoNum type="alphaUcPeriod"/>
              </a:pPr>
              <a:r>
                <a:rPr lang="en-US" sz="1400" dirty="0"/>
                <a:t>The wings would no longer support him in the </a:t>
              </a:r>
              <a:r>
                <a:rPr lang="en-US" sz="1400" dirty="0" smtClean="0"/>
                <a:t>air, then he fell </a:t>
              </a:r>
              <a:r>
                <a:rPr lang="en-US" sz="1400" dirty="0"/>
                <a:t>into the sea.</a:t>
              </a:r>
            </a:p>
            <a:p>
              <a:pPr marL="839896" indent="-361390">
                <a:buFont typeface="+mj-lt"/>
                <a:buAutoNum type="alphaUcPeriod"/>
              </a:pPr>
              <a:endParaRPr lang="en-US" sz="1400" dirty="0">
                <a:latin typeface="Helvetica" pitchFamily="34" charset="0"/>
                <a:cs typeface="Helvetica" pitchFamily="34" charset="0"/>
              </a:endParaRPr>
            </a:p>
          </p:txBody>
        </p:sp>
        <p:sp>
          <p:nvSpPr>
            <p:cNvPr id="2" name="Rectangle 1"/>
            <p:cNvSpPr/>
            <p:nvPr/>
          </p:nvSpPr>
          <p:spPr>
            <a:xfrm>
              <a:off x="457200" y="4876800"/>
              <a:ext cx="6019800" cy="4572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cxnSp>
        <p:nvCxnSpPr>
          <p:cNvPr id="10" name="Straight Connector 9"/>
          <p:cNvCxnSpPr/>
          <p:nvPr/>
        </p:nvCxnSpPr>
        <p:spPr>
          <a:xfrm>
            <a:off x="323850" y="419100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574356"/>
            <a:ext cx="7103110" cy="3165246"/>
          </a:xfrm>
          <a:prstGeom prst="rect">
            <a:avLst/>
          </a:prstGeom>
        </p:spPr>
        <p:txBody>
          <a:bodyPr wrap="square" lIns="101874" tIns="50937" rIns="101874" bIns="50937">
            <a:spAutoFit/>
          </a:bodyPr>
          <a:lstStyle/>
          <a:p>
            <a:r>
              <a:rPr lang="en-US" sz="1700" b="1" dirty="0">
                <a:latin typeface="Helvetica" pitchFamily="34" charset="0"/>
                <a:cs typeface="Helvetica" pitchFamily="34" charset="0"/>
              </a:rPr>
              <a:t>19. Read the paragraph below</a:t>
            </a:r>
            <a:r>
              <a:rPr lang="en-US" sz="1800" b="1" dirty="0">
                <a:latin typeface="Helvetica" pitchFamily="34" charset="0"/>
                <a:cs typeface="Helvetica" pitchFamily="34" charset="0"/>
              </a:rPr>
              <a:t>.              </a:t>
            </a:r>
            <a:endParaRPr lang="en-US" sz="1000" dirty="0">
              <a:latin typeface="Helvetica" panose="020B0604020202020204" pitchFamily="34" charset="0"/>
              <a:cs typeface="Helvetica" panose="020B0604020202020204" pitchFamily="34" charset="0"/>
            </a:endParaRPr>
          </a:p>
          <a:p>
            <a:endParaRPr lang="en-US" sz="1100" dirty="0">
              <a:latin typeface="Helvetica" panose="020B0604020202020204" pitchFamily="34" charset="0"/>
              <a:cs typeface="Helvetica" panose="020B0604020202020204" pitchFamily="34" charset="0"/>
            </a:endParaRPr>
          </a:p>
          <a:p>
            <a:r>
              <a:rPr lang="en-US" sz="1600" dirty="0">
                <a:latin typeface="Helvetica" pitchFamily="34" charset="0"/>
              </a:rPr>
              <a:t>His </a:t>
            </a:r>
            <a:r>
              <a:rPr lang="en-US" sz="1600" b="1" u="sng" dirty="0">
                <a:latin typeface="Helvetica" pitchFamily="34" charset="0"/>
              </a:rPr>
              <a:t>natural</a:t>
            </a:r>
            <a:r>
              <a:rPr lang="en-US" sz="1600" dirty="0">
                <a:latin typeface="Helvetica" pitchFamily="34" charset="0"/>
              </a:rPr>
              <a:t> curiosity led him to start experimenting at a young age with electrical and mechanical items at home</a:t>
            </a:r>
            <a:r>
              <a:rPr lang="en-US" sz="1600" dirty="0" smtClean="0">
                <a:latin typeface="Helvetica" pitchFamily="34" charset="0"/>
              </a:rPr>
              <a:t>.</a:t>
            </a:r>
            <a:endParaRPr lang="en-US" sz="1600" dirty="0">
              <a:latin typeface="Helvetica" panose="020B0604020202020204" pitchFamily="34" charset="0"/>
              <a:cs typeface="Helvetica" panose="020B0604020202020204" pitchFamily="34" charset="0"/>
            </a:endParaRPr>
          </a:p>
          <a:p>
            <a:endParaRPr lang="en-US" sz="1400" dirty="0">
              <a:latin typeface="Helvetica" pitchFamily="34" charset="0"/>
            </a:endParaRPr>
          </a:p>
          <a:p>
            <a:r>
              <a:rPr lang="en-US" sz="1400" b="1" dirty="0">
                <a:latin typeface="Helvetica" panose="020B0604020202020204" pitchFamily="34" charset="0"/>
                <a:cs typeface="Helvetica" panose="020B0604020202020204" pitchFamily="34" charset="0"/>
              </a:rPr>
              <a:t>Choose a word to replace </a:t>
            </a:r>
            <a:r>
              <a:rPr lang="en-US" sz="1400" b="1" dirty="0" smtClean="0">
                <a:latin typeface="Helvetica" panose="020B0604020202020204" pitchFamily="34" charset="0"/>
                <a:cs typeface="Helvetica" panose="020B0604020202020204" pitchFamily="34" charset="0"/>
              </a:rPr>
              <a:t>“</a:t>
            </a:r>
            <a:r>
              <a:rPr lang="en-US" sz="1400" b="1" u="sng" dirty="0" smtClean="0">
                <a:latin typeface="Helvetica" panose="020B0604020202020204" pitchFamily="34" charset="0"/>
                <a:cs typeface="Helvetica" panose="020B0604020202020204" pitchFamily="34" charset="0"/>
              </a:rPr>
              <a:t>natural</a:t>
            </a:r>
            <a:r>
              <a:rPr lang="en-US" sz="1400" b="1" dirty="0" smtClean="0">
                <a:latin typeface="Helvetica" panose="020B0604020202020204" pitchFamily="34" charset="0"/>
                <a:cs typeface="Helvetica" panose="020B0604020202020204" pitchFamily="34" charset="0"/>
              </a:rPr>
              <a:t>” </a:t>
            </a:r>
            <a:r>
              <a:rPr lang="en-US" sz="1400" b="1" dirty="0">
                <a:latin typeface="Helvetica" panose="020B0604020202020204" pitchFamily="34" charset="0"/>
                <a:cs typeface="Helvetica" panose="020B0604020202020204" pitchFamily="34" charset="0"/>
              </a:rPr>
              <a:t>that could also work in the text. </a:t>
            </a:r>
            <a:endParaRPr lang="en-US" sz="1400" b="1" dirty="0">
              <a:solidFill>
                <a:srgbClr val="FF0000"/>
              </a:solidFill>
              <a:latin typeface="Helvetica" pitchFamily="34" charset="0"/>
              <a:cs typeface="Helvetica" pitchFamily="34" charset="0"/>
            </a:endParaRPr>
          </a:p>
          <a:p>
            <a:pPr marL="844917" indent="-361390">
              <a:buFont typeface="+mj-lt"/>
              <a:buAutoNum type="alphaUcPeriod"/>
            </a:pPr>
            <a:endParaRPr lang="en-US" sz="1400" dirty="0">
              <a:latin typeface="Helvetica" pitchFamily="34" charset="0"/>
              <a:cs typeface="Helvetica" pitchFamily="34" charset="0"/>
            </a:endParaRPr>
          </a:p>
          <a:p>
            <a:pPr marL="844917" indent="-361390">
              <a:buFont typeface="+mj-lt"/>
              <a:buAutoNum type="alphaUcPeriod"/>
            </a:pPr>
            <a:r>
              <a:rPr lang="en-US" sz="1400" dirty="0" smtClean="0">
                <a:latin typeface="Helvetica" pitchFamily="34" charset="0"/>
                <a:cs typeface="Helvetica" pitchFamily="34" charset="0"/>
              </a:rPr>
              <a:t>odd</a:t>
            </a:r>
            <a:endParaRPr lang="en-US" sz="1400" dirty="0">
              <a:latin typeface="Helvetica" pitchFamily="34" charset="0"/>
              <a:cs typeface="Helvetica" pitchFamily="34" charset="0"/>
            </a:endParaRPr>
          </a:p>
          <a:p>
            <a:pPr marL="844917" indent="-361390">
              <a:buFont typeface="+mj-lt"/>
              <a:buAutoNum type="alphaUcPeriod"/>
            </a:pPr>
            <a:endParaRPr lang="en-US" sz="1400" dirty="0">
              <a:latin typeface="Helvetica" pitchFamily="34" charset="0"/>
              <a:cs typeface="Helvetica" pitchFamily="34" charset="0"/>
            </a:endParaRPr>
          </a:p>
          <a:p>
            <a:pPr marL="844917" indent="-361390">
              <a:buFont typeface="+mj-lt"/>
              <a:buAutoNum type="alphaUcPeriod"/>
            </a:pPr>
            <a:r>
              <a:rPr lang="en-US" sz="1400" dirty="0" smtClean="0">
                <a:latin typeface="Helvetica" pitchFamily="34" charset="0"/>
                <a:cs typeface="Helvetica" pitchFamily="34" charset="0"/>
              </a:rPr>
              <a:t>strange</a:t>
            </a:r>
            <a:endParaRPr lang="en-US" sz="1400" dirty="0">
              <a:latin typeface="Helvetica" pitchFamily="34" charset="0"/>
              <a:cs typeface="Helvetica" pitchFamily="34" charset="0"/>
            </a:endParaRPr>
          </a:p>
          <a:p>
            <a:pPr marL="844917" indent="-361390">
              <a:buFont typeface="+mj-lt"/>
              <a:buAutoNum type="alphaUcPeriod"/>
            </a:pPr>
            <a:endParaRPr lang="en-US" sz="1400" dirty="0">
              <a:latin typeface="Helvetica" pitchFamily="34" charset="0"/>
              <a:cs typeface="Helvetica" pitchFamily="34" charset="0"/>
            </a:endParaRPr>
          </a:p>
          <a:p>
            <a:pPr marL="844917" indent="-361390">
              <a:buFont typeface="+mj-lt"/>
              <a:buAutoNum type="alphaUcPeriod"/>
            </a:pPr>
            <a:r>
              <a:rPr lang="en-US" sz="1400" dirty="0" smtClean="0">
                <a:latin typeface="Helvetica" pitchFamily="34" charset="0"/>
                <a:cs typeface="Helvetica" pitchFamily="34" charset="0"/>
              </a:rPr>
              <a:t>normal</a:t>
            </a:r>
            <a:endParaRPr lang="en-US" sz="1400" dirty="0">
              <a:latin typeface="Helvetica" pitchFamily="34" charset="0"/>
              <a:cs typeface="Helvetica" pitchFamily="34" charset="0"/>
            </a:endParaRPr>
          </a:p>
          <a:p>
            <a:pPr marL="844917" indent="-361390">
              <a:buFont typeface="+mj-lt"/>
              <a:buAutoNum type="alphaUcPeriod"/>
            </a:pPr>
            <a:endParaRPr lang="en-US" sz="1400" dirty="0">
              <a:latin typeface="Helvetica" pitchFamily="34" charset="0"/>
              <a:cs typeface="Helvetica" pitchFamily="34" charset="0"/>
            </a:endParaRPr>
          </a:p>
          <a:p>
            <a:pPr marL="844917" indent="-361390">
              <a:buFont typeface="+mj-lt"/>
              <a:buAutoNum type="alphaUcPeriod"/>
            </a:pPr>
            <a:r>
              <a:rPr lang="en-US" sz="1400" dirty="0" smtClean="0">
                <a:latin typeface="Helvetica" pitchFamily="34" charset="0"/>
                <a:cs typeface="Helvetica" pitchFamily="34" charset="0"/>
              </a:rPr>
              <a:t>abnormal</a:t>
            </a:r>
            <a:endParaRPr lang="en-US" sz="1400" dirty="0">
              <a:latin typeface="Helvetica" pitchFamily="34" charset="0"/>
              <a:cs typeface="Helvetica" pitchFamily="34" charset="0"/>
            </a:endParaRPr>
          </a:p>
        </p:txBody>
      </p:sp>
      <p:sp>
        <p:nvSpPr>
          <p:cNvPr id="15" name="Oval 14"/>
          <p:cNvSpPr/>
          <p:nvPr/>
        </p:nvSpPr>
        <p:spPr>
          <a:xfrm>
            <a:off x="571585" y="2590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79584" y="215697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71585" y="3048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18" name="Oval 17"/>
          <p:cNvSpPr/>
          <p:nvPr/>
        </p:nvSpPr>
        <p:spPr>
          <a:xfrm>
            <a:off x="584462" y="349788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571585" y="68876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79584" y="601348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79584" y="643081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r>
              <a:rPr lang="en-US" dirty="0" smtClean="0"/>
              <a:t>\		`</a:t>
            </a:r>
            <a:endParaRPr lang="en-US" dirty="0"/>
          </a:p>
        </p:txBody>
      </p:sp>
      <p:sp>
        <p:nvSpPr>
          <p:cNvPr id="14" name="Oval 13"/>
          <p:cNvSpPr/>
          <p:nvPr/>
        </p:nvSpPr>
        <p:spPr>
          <a:xfrm>
            <a:off x="580155" y="726901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6" name="TextBox 5"/>
          <p:cNvSpPr txBox="1"/>
          <p:nvPr/>
        </p:nvSpPr>
        <p:spPr>
          <a:xfrm>
            <a:off x="4038600" y="685800"/>
            <a:ext cx="2695034" cy="246221"/>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latin typeface="Helvetica" panose="020B0604020202020204" pitchFamily="34" charset="0"/>
                <a:cs typeface="Helvetica" panose="020B0604020202020204" pitchFamily="34" charset="0"/>
              </a:rPr>
              <a:t>Language /Vocab. Standard: L.4.3.a, L.4.6</a:t>
            </a:r>
            <a:endParaRPr lang="en-US" sz="1000" dirty="0"/>
          </a:p>
        </p:txBody>
      </p:sp>
      <p:sp>
        <p:nvSpPr>
          <p:cNvPr id="8" name="TextBox 7"/>
          <p:cNvSpPr txBox="1"/>
          <p:nvPr/>
        </p:nvSpPr>
        <p:spPr>
          <a:xfrm>
            <a:off x="3805331" y="4503388"/>
            <a:ext cx="2262458" cy="248942"/>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000" dirty="0">
                <a:latin typeface="Helvetica" panose="020B0604020202020204" pitchFamily="34" charset="0"/>
                <a:cs typeface="Helvetica" panose="020B0604020202020204" pitchFamily="34" charset="0"/>
              </a:rPr>
              <a:t>Edit - Language Standard: L.4.2.c</a:t>
            </a:r>
          </a:p>
        </p:txBody>
      </p:sp>
    </p:spTree>
    <p:extLst>
      <p:ext uri="{BB962C8B-B14F-4D97-AF65-F5344CB8AC3E}">
        <p14:creationId xmlns:p14="http://schemas.microsoft.com/office/powerpoint/2010/main" val="34169653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7664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18851105"/>
              </p:ext>
            </p:extLst>
          </p:nvPr>
        </p:nvGraphicFramePr>
        <p:xfrm>
          <a:off x="1052513" y="5181600"/>
          <a:ext cx="5805489" cy="3257971"/>
        </p:xfrm>
        <a:graphic>
          <a:graphicData uri="http://schemas.openxmlformats.org/drawingml/2006/table">
            <a:tbl>
              <a:tblPr firstRow="1" bandRow="1">
                <a:tableStyleId>{5940675A-B579-460E-94D1-54222C63F5DA}</a:tableStyleId>
              </a:tblPr>
              <a:tblGrid>
                <a:gridCol w="625207"/>
                <a:gridCol w="3046681"/>
                <a:gridCol w="685800"/>
                <a:gridCol w="533633"/>
                <a:gridCol w="457084"/>
                <a:gridCol w="457084"/>
              </a:tblGrid>
              <a:tr h="324394">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24394">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effectLst/>
                        </a:rPr>
                        <a:t>I can make inferences using details from the text. </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RI.4.1</a:t>
                      </a:r>
                      <a:endPar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25938">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Helvetica"/>
                        </a:rPr>
                        <a:t>I can </a:t>
                      </a:r>
                      <a:r>
                        <a:rPr lang="en-US" sz="1200" b="1" u="sng" dirty="0" smtClean="0">
                          <a:latin typeface="+mn-lt"/>
                          <a:ea typeface="Calibri"/>
                          <a:cs typeface="Helvetica"/>
                        </a:rPr>
                        <a:t>locate information</a:t>
                      </a:r>
                      <a:r>
                        <a:rPr lang="en-US" sz="1200" b="1" u="none" baseline="0" dirty="0" smtClean="0">
                          <a:latin typeface="+mn-lt"/>
                          <a:ea typeface="Calibri"/>
                          <a:cs typeface="Helvetica"/>
                        </a:rPr>
                        <a:t> </a:t>
                      </a:r>
                      <a:r>
                        <a:rPr lang="en-US" sz="1200" b="1" u="none" dirty="0" smtClean="0">
                          <a:latin typeface="+mn-lt"/>
                          <a:ea typeface="Calibri"/>
                          <a:cs typeface="Helvetica"/>
                        </a:rPr>
                        <a:t>found </a:t>
                      </a:r>
                      <a:r>
                        <a:rPr lang="en-US" sz="1200" b="1" dirty="0" smtClean="0">
                          <a:latin typeface="+mn-lt"/>
                          <a:ea typeface="Calibri"/>
                          <a:cs typeface="Helvetica"/>
                        </a:rPr>
                        <a:t>in the text.</a:t>
                      </a:r>
                      <a:r>
                        <a:rPr lang="en-US" sz="1200" b="1" baseline="0" dirty="0" smtClean="0">
                          <a:latin typeface="+mn-lt"/>
                          <a:ea typeface="Calibri"/>
                          <a:cs typeface="Times New Roman"/>
                        </a:rPr>
                        <a:t> </a:t>
                      </a:r>
                      <a:r>
                        <a:rPr lang="en-US" sz="1000" b="0" i="1" dirty="0" smtClean="0">
                          <a:latin typeface="+mn-lt"/>
                          <a:ea typeface="Times New Roman"/>
                          <a:cs typeface="Times New Roman"/>
                        </a:rPr>
                        <a:t>RI.4.1</a:t>
                      </a:r>
                      <a:endParaRPr lang="en-US" sz="1200" b="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0144">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mn-lt"/>
                          <a:ea typeface="Times New Roman"/>
                          <a:cs typeface="Times New Roman"/>
                        </a:rPr>
                        <a:t>I can summarize important</a:t>
                      </a:r>
                      <a:r>
                        <a:rPr lang="en-US" sz="1200" b="1" baseline="0" dirty="0" smtClean="0">
                          <a:solidFill>
                            <a:srgbClr val="000000"/>
                          </a:solidFill>
                          <a:latin typeface="+mn-lt"/>
                          <a:ea typeface="Times New Roman"/>
                          <a:cs typeface="Times New Roman"/>
                        </a:rPr>
                        <a:t> events in the text.</a:t>
                      </a:r>
                      <a:r>
                        <a:rPr lang="en-US" sz="1200" b="1" baseline="0" dirty="0" smtClean="0">
                          <a:solidFill>
                            <a:schemeClr val="tx1"/>
                          </a:solidFill>
                          <a:latin typeface="+mn-lt"/>
                          <a:ea typeface="Times New Roman"/>
                          <a:cs typeface="Times New Roman"/>
                        </a:rPr>
                        <a:t> </a:t>
                      </a:r>
                      <a:r>
                        <a:rPr lang="en-US" sz="1000" b="0" i="1" baseline="0" dirty="0" smtClean="0">
                          <a:latin typeface="+mn-lt"/>
                          <a:ea typeface="Times New Roman"/>
                          <a:cs typeface="Times New Roman"/>
                        </a:rPr>
                        <a:t>RI.4.2</a:t>
                      </a:r>
                      <a:endParaRPr lang="en-US" sz="1200" b="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effectLst/>
                        </a:rPr>
                        <a:t>I can determine the main idea of a passage.</a:t>
                      </a:r>
                      <a:r>
                        <a:rPr lang="en-US" sz="1200" b="1" baseline="0" dirty="0" smtClean="0">
                          <a:effectLst/>
                        </a:rPr>
                        <a:t>  </a:t>
                      </a:r>
                      <a:r>
                        <a:rPr lang="en-US" sz="1000" b="0" i="1" baseline="0" dirty="0" smtClean="0">
                          <a:latin typeface="+mn-lt"/>
                          <a:ea typeface="Times New Roman"/>
                          <a:cs typeface="Times New Roman"/>
                        </a:rPr>
                        <a:t>RI.4.2</a:t>
                      </a:r>
                      <a:endParaRPr lang="en-US" sz="1200" b="1"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mn-lt"/>
                          <a:ea typeface="Times New Roman"/>
                          <a:cs typeface="Times New Roman"/>
                        </a:rPr>
                        <a:t>I can explain what happened</a:t>
                      </a:r>
                      <a:r>
                        <a:rPr lang="en-US" sz="1200" b="1" baseline="0" dirty="0" smtClean="0">
                          <a:solidFill>
                            <a:srgbClr val="000000"/>
                          </a:solidFill>
                          <a:latin typeface="+mn-lt"/>
                          <a:ea typeface="Times New Roman"/>
                          <a:cs typeface="Times New Roman"/>
                        </a:rPr>
                        <a:t> and why.</a:t>
                      </a:r>
                      <a:r>
                        <a:rPr lang="en-US" sz="1200" b="1" baseline="0" dirty="0" smtClean="0">
                          <a:effectLst/>
                          <a:latin typeface="+mn-lt"/>
                          <a:cs typeface="Times New Roman"/>
                        </a:rPr>
                        <a:t> </a:t>
                      </a:r>
                      <a:r>
                        <a:rPr lang="en-US" sz="1200" b="1" baseline="0" dirty="0" smtClean="0">
                          <a:latin typeface="+mn-lt"/>
                          <a:ea typeface="Times New Roman"/>
                          <a:cs typeface="Times New Roman"/>
                        </a:rPr>
                        <a:t> </a:t>
                      </a:r>
                      <a:r>
                        <a:rPr lang="en-US" sz="1000" b="0" i="1" baseline="0" dirty="0" smtClean="0">
                          <a:latin typeface="+mn-lt"/>
                          <a:ea typeface="Times New Roman"/>
                          <a:cs typeface="Times New Roman"/>
                        </a:rPr>
                        <a:t>RI.4.3</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mn-lt"/>
                          <a:ea typeface="Times New Roman"/>
                          <a:cs typeface="Times New Roman"/>
                        </a:rPr>
                        <a:t>I can tell what information</a:t>
                      </a:r>
                      <a:r>
                        <a:rPr lang="en-US" sz="1200" b="1" baseline="0" dirty="0" smtClean="0">
                          <a:solidFill>
                            <a:srgbClr val="000000"/>
                          </a:solidFill>
                          <a:latin typeface="+mn-lt"/>
                          <a:ea typeface="Times New Roman"/>
                          <a:cs typeface="Times New Roman"/>
                        </a:rPr>
                        <a:t> best answers a question. </a:t>
                      </a:r>
                      <a:r>
                        <a:rPr lang="en-US" sz="1200" b="1" baseline="0" dirty="0" smtClean="0">
                          <a:solidFill>
                            <a:schemeClr val="tx1"/>
                          </a:solidFill>
                          <a:latin typeface="+mn-lt"/>
                          <a:ea typeface="Times New Roman"/>
                          <a:cs typeface="Times New Roman"/>
                        </a:rPr>
                        <a:t> </a:t>
                      </a:r>
                      <a:r>
                        <a:rPr lang="en-US" sz="1000" b="0" i="1" baseline="0" dirty="0" smtClean="0">
                          <a:latin typeface="+mn-lt"/>
                          <a:ea typeface="Times New Roman"/>
                          <a:cs typeface="Times New Roman"/>
                        </a:rPr>
                        <a:t>RI.4.3</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16263">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mn-lt"/>
                          <a:ea typeface="Times New Roman"/>
                          <a:cs typeface="Times New Roman"/>
                        </a:rPr>
                        <a:t>I can locate details to support an idea of                                     </a:t>
                      </a:r>
                      <a:r>
                        <a:rPr lang="en-US" sz="1200" b="0" dirty="0" smtClean="0">
                          <a:solidFill>
                            <a:srgbClr val="000000"/>
                          </a:solidFill>
                          <a:latin typeface="+mn-lt"/>
                          <a:ea typeface="Times New Roman"/>
                          <a:cs typeface="Times New Roman"/>
                        </a:rPr>
                        <a:t> </a:t>
                      </a:r>
                      <a:r>
                        <a:rPr lang="en-US" sz="1200" b="1" dirty="0" smtClean="0">
                          <a:solidFill>
                            <a:srgbClr val="000000"/>
                          </a:solidFill>
                          <a:latin typeface="+mn-lt"/>
                          <a:ea typeface="Times New Roman"/>
                          <a:cs typeface="Times New Roman"/>
                        </a:rPr>
                        <a:t>generalization </a:t>
                      </a:r>
                      <a:r>
                        <a:rPr lang="en-US" sz="1000" b="0" i="1" baseline="0" dirty="0" smtClean="0">
                          <a:latin typeface="+mn-lt"/>
                          <a:ea typeface="Times New Roman"/>
                          <a:cs typeface="Times New Roman"/>
                        </a:rPr>
                        <a:t>RI.4.2</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i="0" dirty="0" smtClean="0">
                          <a:latin typeface="+mn-lt"/>
                          <a:ea typeface="Calibri"/>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i="0" dirty="0" smtClean="0">
                          <a:solidFill>
                            <a:schemeClr val="tx1"/>
                          </a:solidFill>
                        </a:rPr>
                        <a:t>1</a:t>
                      </a:r>
                      <a:endParaRPr lang="en-US" sz="1400" b="1" i="0" dirty="0">
                        <a:solidFill>
                          <a:schemeClr val="tx1"/>
                        </a:solidFill>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solidFill>
                            <a:schemeClr val="tx1"/>
                          </a:solidFill>
                        </a:rPr>
                        <a:t>0</a:t>
                      </a:r>
                      <a:endParaRPr lang="en-US" sz="1400" b="1" i="0" dirty="0">
                        <a:solidFill>
                          <a:schemeClr val="tx1"/>
                        </a:solidFill>
                      </a:endParaRPr>
                    </a:p>
                  </a:txBody>
                  <a:tcPr marL="97155" marR="97155" marT="47897" marB="47897" anchor="ctr">
                    <a:solidFill>
                      <a:schemeClr val="bg1"/>
                    </a:solidFill>
                  </a:tcPr>
                </a:tc>
              </a:tr>
              <a:tr h="394789">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rgbClr val="000000"/>
                          </a:solidFill>
                          <a:latin typeface="+mn-lt"/>
                          <a:ea typeface="Times New Roman"/>
                          <a:cs typeface="Arial"/>
                        </a:rPr>
                        <a:t>I can analyze a concept</a:t>
                      </a:r>
                      <a:r>
                        <a:rPr lang="en-US" sz="1200" b="1" baseline="0" dirty="0" smtClean="0">
                          <a:solidFill>
                            <a:srgbClr val="000000"/>
                          </a:solidFill>
                          <a:latin typeface="+mn-lt"/>
                          <a:ea typeface="Times New Roman"/>
                          <a:cs typeface="Arial"/>
                        </a:rPr>
                        <a:t> </a:t>
                      </a:r>
                      <a:r>
                        <a:rPr lang="en-US" sz="1200" b="1" dirty="0" smtClean="0">
                          <a:solidFill>
                            <a:srgbClr val="000000"/>
                          </a:solidFill>
                          <a:latin typeface="+mn-lt"/>
                          <a:ea typeface="Times New Roman"/>
                          <a:cs typeface="Arial"/>
                        </a:rPr>
                        <a:t>that explains</a:t>
                      </a:r>
                      <a:r>
                        <a:rPr lang="en-US" sz="1200" b="1" baseline="0" dirty="0" smtClean="0">
                          <a:solidFill>
                            <a:srgbClr val="000000"/>
                          </a:solidFill>
                          <a:latin typeface="+mn-lt"/>
                          <a:ea typeface="Times New Roman"/>
                          <a:cs typeface="Arial"/>
                        </a:rPr>
                        <a:t> why</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1" baseline="0" dirty="0" smtClean="0">
                          <a:solidFill>
                            <a:srgbClr val="000000"/>
                          </a:solidFill>
                          <a:latin typeface="+mn-lt"/>
                          <a:ea typeface="Times New Roman"/>
                          <a:cs typeface="Arial"/>
                        </a:rPr>
                        <a:t>things may happen.</a:t>
                      </a:r>
                      <a:r>
                        <a:rPr lang="en-US" sz="1200" b="1" dirty="0" smtClean="0">
                          <a:effectLst/>
                        </a:rPr>
                        <a:t>   </a:t>
                      </a:r>
                      <a:r>
                        <a:rPr lang="en-US" sz="1000" b="0" i="1" dirty="0" smtClean="0">
                          <a:latin typeface="+mn-lt"/>
                          <a:ea typeface="+mn-ea"/>
                          <a:cs typeface="+mn-cs"/>
                        </a:rPr>
                        <a:t>RI.4.3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3</a:t>
                      </a:r>
                    </a:p>
                  </a:txBody>
                  <a:tcPr marL="97155" marR="97155" marT="47897" marB="47897" anchor="ctr">
                    <a:solidFill>
                      <a:schemeClr val="bg1"/>
                    </a:solidFill>
                  </a:tcPr>
                </a:tc>
                <a:tc>
                  <a:txBody>
                    <a:bodyPr/>
                    <a:lstStyle/>
                    <a:p>
                      <a:pPr algn="ctr"/>
                      <a:r>
                        <a:rPr lang="en-US" sz="1400" b="1" i="0" dirty="0" smtClean="0"/>
                        <a:t>2</a:t>
                      </a:r>
                      <a:endParaRPr lang="en-US" sz="1400" b="1" i="0" dirty="0"/>
                    </a:p>
                  </a:txBody>
                  <a:tcPr marL="97155" marR="97155" marT="47897" marB="47897" anchor="ctr">
                    <a:solidFill>
                      <a:schemeClr val="bg1"/>
                    </a:solidFill>
                  </a:tcPr>
                </a:tc>
                <a:tc>
                  <a:txBody>
                    <a:bodyPr/>
                    <a:lstStyle/>
                    <a:p>
                      <a:pPr algn="ctr">
                        <a:lnSpc>
                          <a:spcPct val="100000"/>
                        </a:lnSpc>
                        <a:spcAft>
                          <a:spcPts val="0"/>
                        </a:spcAft>
                      </a:pPr>
                      <a:r>
                        <a:rPr lang="en-US" sz="1400" b="1" i="0" dirty="0" smtClean="0"/>
                        <a:t>1        </a:t>
                      </a:r>
                      <a:endParaRPr lang="en-US" sz="1400" b="1" i="0" dirty="0"/>
                    </a:p>
                  </a:txBody>
                  <a:tcPr marL="97155" marR="97155" marT="47897" marB="47897" anchor="ctr">
                    <a:solidFill>
                      <a:schemeClr val="bg1"/>
                    </a:solidFill>
                  </a:tcPr>
                </a:tc>
                <a:tc>
                  <a:txBody>
                    <a:bodyPr/>
                    <a:lstStyle/>
                    <a:p>
                      <a:pPr algn="ctr">
                        <a:lnSpc>
                          <a:spcPct val="100000"/>
                        </a:lnSpc>
                        <a:spcAft>
                          <a:spcPts val="0"/>
                        </a:spcAft>
                      </a:pPr>
                      <a:r>
                        <a:rPr lang="en-US" sz="1400" b="1" i="0" dirty="0" smtClean="0"/>
                        <a:t>0</a:t>
                      </a:r>
                      <a:endParaRPr lang="en-US" sz="1400" b="1" i="0" dirty="0"/>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42049640"/>
              </p:ext>
            </p:extLst>
          </p:nvPr>
        </p:nvGraphicFramePr>
        <p:xfrm>
          <a:off x="1052514" y="1277258"/>
          <a:ext cx="5805487" cy="3894906"/>
        </p:xfrm>
        <a:graphic>
          <a:graphicData uri="http://schemas.openxmlformats.org/drawingml/2006/table">
            <a:tbl>
              <a:tblPr firstRow="1" bandRow="1">
                <a:tableStyleId>{5940675A-B579-460E-94D1-54222C63F5DA}</a:tableStyleId>
              </a:tblPr>
              <a:tblGrid>
                <a:gridCol w="625205"/>
                <a:gridCol w="3199081"/>
                <a:gridCol w="533400"/>
                <a:gridCol w="533633"/>
                <a:gridCol w="457084"/>
                <a:gridCol w="457084"/>
              </a:tblGrid>
              <a:tr h="324394">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27148">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rPr>
                        <a:t>I can use key details to summarize a text.  </a:t>
                      </a: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RL.4.1</a:t>
                      </a:r>
                      <a:endParaRPr kumimoji="0" lang="en-US" sz="12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07554">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effectLst/>
                          <a:latin typeface="+mn-lt"/>
                          <a:ea typeface="Calibri"/>
                          <a:cs typeface="Times New Roman"/>
                        </a:rPr>
                        <a:t>I can</a:t>
                      </a:r>
                      <a:r>
                        <a:rPr lang="en-US" sz="1200" b="1" baseline="0" dirty="0" smtClean="0">
                          <a:solidFill>
                            <a:schemeClr val="tx1"/>
                          </a:solidFill>
                          <a:effectLst/>
                          <a:latin typeface="+mn-lt"/>
                          <a:ea typeface="Calibri"/>
                          <a:cs typeface="Times New Roman"/>
                        </a:rPr>
                        <a:t> use key details to infer. </a:t>
                      </a:r>
                      <a:r>
                        <a:rPr lang="en-US" sz="1000" b="0" i="1" dirty="0" smtClean="0">
                          <a:solidFill>
                            <a:schemeClr val="tx1"/>
                          </a:solidFill>
                          <a:effectLst/>
                          <a:latin typeface="+mn-lt"/>
                          <a:ea typeface="Calibri"/>
                          <a:cs typeface="Times New Roman"/>
                        </a:rPr>
                        <a:t>RL.4.1</a:t>
                      </a:r>
                      <a:endParaRPr lang="en-US" sz="1200" b="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3513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200" b="1" dirty="0" smtClean="0">
                          <a:latin typeface="+mn-lt"/>
                          <a:ea typeface="Calibri"/>
                          <a:cs typeface="Times New Roman"/>
                        </a:rPr>
                        <a:t>I can</a:t>
                      </a:r>
                      <a:r>
                        <a:rPr lang="en-US" sz="1200" b="1" baseline="0" dirty="0" smtClean="0">
                          <a:latin typeface="+mn-lt"/>
                          <a:ea typeface="Calibri"/>
                          <a:cs typeface="Times New Roman"/>
                        </a:rPr>
                        <a:t> identify the theme of a story or drama. </a:t>
                      </a:r>
                      <a:r>
                        <a:rPr lang="en-US" sz="1000" b="0" i="1" baseline="0" dirty="0" smtClean="0">
                          <a:latin typeface="+mn-lt"/>
                          <a:ea typeface="Calibri"/>
                          <a:cs typeface="Times New Roman"/>
                        </a:rPr>
                        <a:t>RL.4.2</a:t>
                      </a:r>
                      <a:endParaRPr lang="en-US" sz="1200" b="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54576">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effectLst/>
                          <a:latin typeface="+mn-lt"/>
                          <a:ea typeface="Calibri"/>
                          <a:cs typeface="Times New Roman"/>
                        </a:rPr>
                        <a:t>I can use</a:t>
                      </a:r>
                      <a:r>
                        <a:rPr lang="en-US" sz="1200" b="1" baseline="0" dirty="0" smtClean="0">
                          <a:effectLst/>
                          <a:latin typeface="+mn-lt"/>
                          <a:ea typeface="Calibri"/>
                          <a:cs typeface="Times New Roman"/>
                        </a:rPr>
                        <a:t> key details or ideas to locate a specific theme.</a:t>
                      </a:r>
                      <a:r>
                        <a:rPr lang="en-US" sz="1200" b="1" dirty="0" smtClean="0">
                          <a:effectLst/>
                          <a:latin typeface="+mn-lt"/>
                          <a:ea typeface="Calibri"/>
                          <a:cs typeface="Times New Roman"/>
                        </a:rPr>
                        <a:t> </a:t>
                      </a:r>
                      <a:r>
                        <a:rPr lang="en-US" sz="1000" b="0" i="1" dirty="0" smtClean="0">
                          <a:effectLst/>
                          <a:latin typeface="+mn-lt"/>
                          <a:ea typeface="Calibri"/>
                          <a:cs typeface="Times New Roman"/>
                        </a:rPr>
                        <a:t>RL.4.2</a:t>
                      </a:r>
                      <a:endParaRPr lang="en-US" sz="1200" b="1"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56902">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describe a story’s setting. </a:t>
                      </a:r>
                      <a:r>
                        <a:rPr lang="en-US" sz="1000" b="0" i="1" dirty="0" smtClean="0">
                          <a:latin typeface="+mn-lt"/>
                          <a:ea typeface="Calibri"/>
                          <a:cs typeface="Times New Roman"/>
                        </a:rPr>
                        <a:t>RL.4.3</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15109">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locate key details to determine an implicit understanding of a character. </a:t>
                      </a:r>
                      <a:r>
                        <a:rPr lang="en-US" sz="1000" b="0" i="1" dirty="0" smtClean="0">
                          <a:latin typeface="+mn-lt"/>
                          <a:ea typeface="Calibri"/>
                          <a:cs typeface="Times New Roman"/>
                        </a:rPr>
                        <a:t>RL.4.3</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31074">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locate and identify key details that provide </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supporting evidence of a theme, message or lesson.  </a:t>
                      </a:r>
                      <a:r>
                        <a:rPr lang="en-US" sz="1000" b="0" i="1" dirty="0" smtClean="0">
                          <a:latin typeface="+mn-lt"/>
                          <a:ea typeface="Calibri"/>
                          <a:cs typeface="Times New Roman"/>
                        </a:rPr>
                        <a:t>RL.4.2</a:t>
                      </a:r>
                      <a:endParaRPr lang="en-US" sz="1200" b="1"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algn="ctr"/>
                      <a:r>
                        <a:rPr lang="en-US" sz="1400" b="1" dirty="0" smtClean="0"/>
                        <a:t>2</a:t>
                      </a:r>
                      <a:endParaRPr lang="en-US" sz="1400" b="1" dirty="0"/>
                    </a:p>
                  </a:txBody>
                  <a:tcPr marL="97155" marR="97155" marT="47897" marB="47897" anchor="ctr">
                    <a:solidFill>
                      <a:schemeClr val="bg1"/>
                    </a:solidFill>
                  </a:tcPr>
                </a:tc>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a:txBody>
                    <a:bodyPr/>
                    <a:lstStyle/>
                    <a:p>
                      <a:pPr algn="ctr">
                        <a:lnSpc>
                          <a:spcPct val="100000"/>
                        </a:lnSpc>
                        <a:spcAft>
                          <a:spcPts val="0"/>
                        </a:spcAft>
                      </a:pPr>
                      <a:r>
                        <a:rPr lang="en-US" sz="1400" b="1" dirty="0" smtClean="0"/>
                        <a:t>0</a:t>
                      </a:r>
                      <a:endParaRPr lang="en-US" sz="1400" b="1" dirty="0"/>
                    </a:p>
                  </a:txBody>
                  <a:tcPr marL="97155" marR="97155" marT="47897" marB="47897" anchor="ctr">
                    <a:solidFill>
                      <a:schemeClr val="bg1"/>
                    </a:solidFill>
                  </a:tcPr>
                </a:tc>
              </a:tr>
              <a:tr h="388499">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I can use key details to answer questions that </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1" dirty="0" smtClean="0">
                          <a:latin typeface="+mn-lt"/>
                          <a:ea typeface="Calibri"/>
                          <a:cs typeface="Times New Roman"/>
                        </a:rPr>
                        <a:t>required reasoning about a character, setting or</a:t>
                      </a:r>
                      <a:r>
                        <a:rPr lang="en-US" sz="1200" b="0" baseline="0" dirty="0" smtClean="0">
                          <a:latin typeface="+mn-lt"/>
                          <a:ea typeface="Calibri"/>
                          <a:cs typeface="Times New Roman"/>
                        </a:rPr>
                        <a:t> </a:t>
                      </a:r>
                      <a:r>
                        <a:rPr lang="en-US" sz="1200" b="1" dirty="0" smtClean="0">
                          <a:latin typeface="+mn-lt"/>
                          <a:ea typeface="Calibri"/>
                          <a:cs typeface="Times New Roman"/>
                        </a:rPr>
                        <a:t>event.</a:t>
                      </a:r>
                      <a:r>
                        <a:rPr lang="en-US" sz="1200" b="1" baseline="0" dirty="0" smtClean="0">
                          <a:latin typeface="+mn-lt"/>
                          <a:ea typeface="Calibri"/>
                          <a:cs typeface="Times New Roman"/>
                        </a:rPr>
                        <a:t> </a:t>
                      </a:r>
                      <a:r>
                        <a:rPr lang="en-US" sz="1000" b="0" i="1" dirty="0" smtClean="0">
                          <a:latin typeface="+mn-lt"/>
                          <a:ea typeface="Calibri"/>
                          <a:cs typeface="Times New Roman"/>
                        </a:rPr>
                        <a:t>RL.4.3</a:t>
                      </a:r>
                      <a:endParaRPr lang="en-US" sz="1200" b="1" dirty="0" smtClean="0">
                        <a:latin typeface="+mn-lt"/>
                        <a:ea typeface="Calibri"/>
                        <a:cs typeface="Times New Roman"/>
                      </a:endParaRP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3</a:t>
                      </a:r>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400" b="1" dirty="0" smtClean="0">
                          <a:latin typeface="+mn-lt"/>
                          <a:ea typeface="Calibri"/>
                          <a:cs typeface="Times New Roman"/>
                        </a:rPr>
                        <a:t>2</a:t>
                      </a:r>
                    </a:p>
                  </a:txBody>
                  <a:tcPr marL="97155" marR="97155" marT="47897" marB="47897" anchor="ctr">
                    <a:solidFill>
                      <a:schemeClr val="bg1"/>
                    </a:solidFill>
                  </a:tcPr>
                </a:tc>
                <a:tc>
                  <a:txBody>
                    <a:bodyPr/>
                    <a:lstStyle/>
                    <a:p>
                      <a:pPr algn="l">
                        <a:lnSpc>
                          <a:spcPct val="100000"/>
                        </a:lnSpc>
                        <a:spcAft>
                          <a:spcPts val="0"/>
                        </a:spcAft>
                      </a:pPr>
                      <a:r>
                        <a:rPr lang="en-US" sz="1400" b="1" dirty="0" smtClean="0"/>
                        <a:t>1</a:t>
                      </a:r>
                    </a:p>
                  </a:txBody>
                  <a:tcPr marL="97155" marR="97155" marT="47897" marB="47897" anchor="ctr">
                    <a:solidFill>
                      <a:schemeClr val="bg1"/>
                    </a:solidFill>
                  </a:tcPr>
                </a:tc>
                <a:tc>
                  <a:txBody>
                    <a:bodyPr/>
                    <a:lstStyle/>
                    <a:p>
                      <a:pPr algn="l">
                        <a:lnSpc>
                          <a:spcPct val="100000"/>
                        </a:lnSpc>
                        <a:spcAft>
                          <a:spcPts val="0"/>
                        </a:spcAft>
                      </a:pPr>
                      <a:r>
                        <a:rPr lang="en-US" sz="1400" b="1" dirty="0" smtClean="0"/>
                        <a:t>0</a:t>
                      </a:r>
                    </a:p>
                  </a:txBody>
                  <a:tcPr marL="97155" marR="97155" marT="47897" marB="47897" anchor="ctr">
                    <a:solidFill>
                      <a:schemeClr val="bg1"/>
                    </a:solidFill>
                  </a:tcPr>
                </a:tc>
              </a:tr>
            </a:tbl>
          </a:graphicData>
        </a:graphic>
      </p:graphicFrame>
      <p:sp>
        <p:nvSpPr>
          <p:cNvPr id="2" name="TextBox 1"/>
          <p:cNvSpPr txBox="1"/>
          <p:nvPr/>
        </p:nvSpPr>
        <p:spPr>
          <a:xfrm>
            <a:off x="1052513" y="433725"/>
            <a:ext cx="5181600" cy="789816"/>
          </a:xfrm>
          <a:prstGeom prst="rect">
            <a:avLst/>
          </a:prstGeom>
          <a:noFill/>
        </p:spPr>
        <p:txBody>
          <a:bodyPr wrap="square" lIns="96371" tIns="48186" rIns="96371" bIns="48186" rtlCol="0">
            <a:spAutoFit/>
          </a:bodyPr>
          <a:lstStyle/>
          <a:p>
            <a:r>
              <a:rPr lang="en-US" sz="1500" u="sng" dirty="0"/>
              <a:t>Student Scoring</a:t>
            </a:r>
          </a:p>
          <a:p>
            <a:r>
              <a:rPr lang="en-US" sz="1500" dirty="0"/>
              <a:t>Color the box green if your answer was correct.</a:t>
            </a:r>
          </a:p>
          <a:p>
            <a:r>
              <a:rPr lang="en-US" sz="1500" dirty="0"/>
              <a:t>Color the box red if your answer was not correct.</a:t>
            </a:r>
          </a:p>
        </p:txBody>
      </p:sp>
      <p:sp>
        <p:nvSpPr>
          <p:cNvPr id="6" name="Curved Down Arrow 5"/>
          <p:cNvSpPr/>
          <p:nvPr/>
        </p:nvSpPr>
        <p:spPr>
          <a:xfrm rot="1521726">
            <a:off x="5431668" y="5182282"/>
            <a:ext cx="1151420" cy="3593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7" name="Curved Down Arrow 6"/>
          <p:cNvSpPr/>
          <p:nvPr/>
        </p:nvSpPr>
        <p:spPr>
          <a:xfrm rot="1521726">
            <a:off x="5279270" y="1143682"/>
            <a:ext cx="1151420" cy="3593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Tree>
    <p:extLst>
      <p:ext uri="{BB962C8B-B14F-4D97-AF65-F5344CB8AC3E}">
        <p14:creationId xmlns:p14="http://schemas.microsoft.com/office/powerpoint/2010/main" val="1745727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1083145"/>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802783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pSp>
        <p:nvGrpSpPr>
          <p:cNvPr id="10" name="Group 9"/>
          <p:cNvGrpSpPr/>
          <p:nvPr/>
        </p:nvGrpSpPr>
        <p:grpSpPr>
          <a:xfrm>
            <a:off x="340894" y="38100"/>
            <a:ext cx="7239000" cy="9682007"/>
            <a:chOff x="251485" y="37376"/>
            <a:chExt cx="6387354" cy="8801824"/>
          </a:xfrm>
        </p:grpSpPr>
        <p:grpSp>
          <p:nvGrpSpPr>
            <p:cNvPr id="6" name="Group 5"/>
            <p:cNvGrpSpPr/>
            <p:nvPr/>
          </p:nvGrpSpPr>
          <p:grpSpPr>
            <a:xfrm>
              <a:off x="251485" y="457200"/>
              <a:ext cx="6387354" cy="8382000"/>
              <a:chOff x="251485" y="457200"/>
              <a:chExt cx="6387354" cy="8382000"/>
            </a:xfrm>
          </p:grpSpPr>
          <p:sp>
            <p:nvSpPr>
              <p:cNvPr id="3" name="Rounded Rectangle 2"/>
              <p:cNvSpPr/>
              <p:nvPr/>
            </p:nvSpPr>
            <p:spPr>
              <a:xfrm>
                <a:off x="251485" y="457200"/>
                <a:ext cx="6327683"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minute</a:t>
                </a:r>
              </a:p>
              <a:p>
                <a:r>
                  <a:rPr lang="en-US" b="1" dirty="0" smtClean="0">
                    <a:solidFill>
                      <a:schemeClr val="tx1"/>
                    </a:solidFill>
                  </a:rPr>
                  <a:t>Something I did well on….</a:t>
                </a:r>
                <a:endParaRPr lang="en-US" b="1" dirty="0">
                  <a:solidFill>
                    <a:schemeClr val="tx1"/>
                  </a:solidFill>
                </a:endParaRPr>
              </a:p>
            </p:txBody>
          </p:sp>
          <p:sp>
            <p:nvSpPr>
              <p:cNvPr id="7" name="Rounded Rectangle 6"/>
              <p:cNvSpPr/>
              <p:nvPr/>
            </p:nvSpPr>
            <p:spPr>
              <a:xfrm>
                <a:off x="269497" y="3048000"/>
                <a:ext cx="6309672"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2nd  Minute</a:t>
                </a:r>
              </a:p>
              <a:p>
                <a:r>
                  <a:rPr lang="en-US" b="1" dirty="0" smtClean="0">
                    <a:solidFill>
                      <a:schemeClr val="tx1"/>
                    </a:solidFill>
                  </a:rPr>
                  <a:t>Something that was new to me or I need more practice with…</a:t>
                </a:r>
                <a:endParaRPr lang="en-US" b="1" dirty="0">
                  <a:solidFill>
                    <a:schemeClr val="tx1"/>
                  </a:solidFill>
                </a:endParaRPr>
              </a:p>
            </p:txBody>
          </p:sp>
          <p:sp>
            <p:nvSpPr>
              <p:cNvPr id="8" name="Rounded Rectangle 7"/>
              <p:cNvSpPr/>
              <p:nvPr/>
            </p:nvSpPr>
            <p:spPr>
              <a:xfrm>
                <a:off x="287507" y="5638800"/>
                <a:ext cx="6351332"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chemeClr val="tx1"/>
                    </a:solidFill>
                  </a:rPr>
                  <a:t>3</a:t>
                </a:r>
                <a:r>
                  <a:rPr lang="en-US" b="1" baseline="30000" dirty="0" smtClean="0">
                    <a:solidFill>
                      <a:schemeClr val="tx1"/>
                    </a:solidFill>
                  </a:rPr>
                  <a:t>rd</a:t>
                </a:r>
                <a:r>
                  <a:rPr lang="en-US" b="1" dirty="0" smtClean="0">
                    <a:solidFill>
                      <a:schemeClr val="tx1"/>
                    </a:solidFill>
                  </a:rPr>
                  <a:t> Minute</a:t>
                </a:r>
              </a:p>
              <a:p>
                <a:r>
                  <a:rPr lang="en-US" b="1" dirty="0" smtClean="0">
                    <a:solidFill>
                      <a:schemeClr val="tx1"/>
                    </a:solidFill>
                  </a:rPr>
                  <a:t>Something I don’t understand….</a:t>
                </a:r>
                <a:endParaRPr lang="en-US"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n-US" b="1" i="1" dirty="0" smtClean="0"/>
                <a:t>Reflection Page</a:t>
              </a:r>
              <a:endParaRPr lang="en-US" b="1" i="1" dirty="0"/>
            </a:p>
          </p:txBody>
        </p:sp>
      </p:grpSp>
    </p:spTree>
    <p:extLst>
      <p:ext uri="{BB962C8B-B14F-4D97-AF65-F5344CB8AC3E}">
        <p14:creationId xmlns:p14="http://schemas.microsoft.com/office/powerpoint/2010/main" val="3026970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8" y="839070"/>
            <a:ext cx="6816633" cy="3042143"/>
          </a:xfrm>
          <a:prstGeom prst="rect">
            <a:avLst/>
          </a:prstGeom>
          <a:noFill/>
        </p:spPr>
        <p:txBody>
          <a:bodyPr wrap="square" lIns="101867" tIns="50935" rIns="101867" bIns="50935" rtlCol="0">
            <a:spAutoFit/>
          </a:bodyPr>
          <a:lstStyle/>
          <a:p>
            <a:pPr lvl="0"/>
            <a:r>
              <a:rPr lang="en-US" sz="1800" b="1" u="sng" dirty="0">
                <a:solidFill>
                  <a:prstClr val="black"/>
                </a:solidFill>
              </a:rPr>
              <a:t>Directions</a:t>
            </a:r>
            <a:endParaRPr lang="en-US" sz="1600" dirty="0"/>
          </a:p>
          <a:p>
            <a:r>
              <a:rPr lang="en-US" sz="1200" dirty="0"/>
              <a:t>The HSD Elementary assessments are neither scripted nor timed assessments.   They are a tool to inform instructional decision making.  </a:t>
            </a:r>
          </a:p>
          <a:p>
            <a:endParaRPr lang="en-US" sz="1200" dirty="0"/>
          </a:p>
          <a:p>
            <a:r>
              <a:rPr lang="en-US" sz="1200" dirty="0"/>
              <a:t>All students should “move toward” taking the assessments independently but many will need scaffolding strategies.  </a:t>
            </a:r>
          </a:p>
          <a:p>
            <a:endParaRPr lang="en-US" sz="1200" dirty="0"/>
          </a:p>
          <a:p>
            <a:r>
              <a:rPr lang="en-US" sz="1200" dirty="0"/>
              <a:t>It is not the intent of these assessments to have students “guess and check” answers for the sake of finishing an assessment.  If that seems the case, please scaffold to gain a true understanding of student ability, noting when and what accommodations were needed</a:t>
            </a:r>
            <a:r>
              <a:rPr lang="en-US" sz="1300" dirty="0"/>
              <a:t>.</a:t>
            </a:r>
          </a:p>
          <a:p>
            <a:endParaRPr lang="en-US" sz="1300" dirty="0"/>
          </a:p>
          <a:p>
            <a:r>
              <a:rPr lang="en-US" sz="1500" b="1" u="sng" dirty="0"/>
              <a:t>Connecting Assessment to Classroom Instruction</a:t>
            </a:r>
          </a:p>
          <a:p>
            <a:r>
              <a:rPr lang="en-US" sz="1200" dirty="0"/>
              <a:t>How do the assessments connect to classroom instruction?  Assessment is not an isolated event.  The HSD assessments are an extension of classroom instruction. In the </a:t>
            </a:r>
            <a:r>
              <a:rPr lang="en-US" sz="1200" dirty="0" smtClean="0"/>
              <a:t>classroom</a:t>
            </a:r>
            <a:r>
              <a:rPr lang="en-US" sz="1200" dirty="0" smtClean="0">
                <a:solidFill>
                  <a:srgbClr val="00B0F0"/>
                </a:solidFill>
              </a:rPr>
              <a:t>, </a:t>
            </a:r>
            <a:r>
              <a:rPr lang="en-US" sz="1200" dirty="0" smtClean="0"/>
              <a:t>assessment </a:t>
            </a:r>
            <a:r>
              <a:rPr lang="en-US" sz="1200" dirty="0"/>
              <a:t>is on-going and monitors progress toward standards mastery. </a:t>
            </a:r>
          </a:p>
        </p:txBody>
      </p:sp>
      <p:sp>
        <p:nvSpPr>
          <p:cNvPr id="2" name="Rectangle 1"/>
          <p:cNvSpPr/>
          <p:nvPr/>
        </p:nvSpPr>
        <p:spPr>
          <a:xfrm>
            <a:off x="4776787" y="159660"/>
            <a:ext cx="2347913"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6364" tIns="48183" rIns="96364" bIns="48183" rtlCol="0" anchor="t"/>
          <a:lstStyle/>
          <a:p>
            <a:r>
              <a:rPr lang="en-US" sz="1200" b="1" dirty="0">
                <a:solidFill>
                  <a:schemeClr val="tx1"/>
                </a:solidFill>
              </a:rPr>
              <a:t>Order at HSD Print Shop…</a:t>
            </a:r>
          </a:p>
          <a:p>
            <a:r>
              <a:rPr lang="en-US" sz="800" dirty="0">
                <a:solidFill>
                  <a:schemeClr val="tx1"/>
                </a:solidFill>
                <a:hlinkClick r:id="rId2"/>
              </a:rPr>
              <a:t>http://www.hsd.k12.or.us/Departments/PrintShop/WebSubmissionForms.aspx</a:t>
            </a:r>
            <a:endParaRPr lang="en-US" sz="800" dirty="0">
              <a:solidFill>
                <a:schemeClr val="tx1"/>
              </a:solidFill>
            </a:endParaRPr>
          </a:p>
          <a:p>
            <a:endParaRPr lang="en-US" sz="8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10685773"/>
              </p:ext>
            </p:extLst>
          </p:nvPr>
        </p:nvGraphicFramePr>
        <p:xfrm>
          <a:off x="509349" y="4151086"/>
          <a:ext cx="6638925" cy="4917440"/>
        </p:xfrm>
        <a:graphic>
          <a:graphicData uri="http://schemas.openxmlformats.org/drawingml/2006/table">
            <a:tbl>
              <a:tblPr firstRow="1" bandRow="1">
                <a:tableStyleId>{5940675A-B579-460E-94D1-54222C63F5DA}</a:tableStyleId>
              </a:tblPr>
              <a:tblGrid>
                <a:gridCol w="2428875"/>
                <a:gridCol w="4210050"/>
              </a:tblGrid>
              <a:tr h="25545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000" b="1" i="1" dirty="0" smtClean="0"/>
                        <a:t>Assessment Components as a Routine Classroom Practices</a:t>
                      </a:r>
                      <a:r>
                        <a:rPr lang="en-US" sz="1000" dirty="0" smtClean="0"/>
                        <a:t> </a:t>
                      </a:r>
                    </a:p>
                  </a:txBody>
                  <a:tcPr marL="97155" marR="97155" marT="47897" marB="47897">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55451">
                <a:tc>
                  <a:txBody>
                    <a:bodyPr/>
                    <a:lstStyle/>
                    <a:p>
                      <a:pPr algn="ctr"/>
                      <a:r>
                        <a:rPr lang="en-US" sz="1000" b="1" dirty="0" smtClean="0"/>
                        <a:t>Assessment Components</a:t>
                      </a:r>
                      <a:endParaRPr lang="en-US" sz="1000" b="1" dirty="0"/>
                    </a:p>
                  </a:txBody>
                  <a:tcPr marL="97155" marR="97155" marT="47897" marB="47897">
                    <a:solidFill>
                      <a:schemeClr val="accent3">
                        <a:lumMod val="20000"/>
                        <a:lumOff val="80000"/>
                      </a:schemeClr>
                    </a:solidFill>
                  </a:tcPr>
                </a:tc>
                <a:tc>
                  <a:txBody>
                    <a:bodyPr/>
                    <a:lstStyle/>
                    <a:p>
                      <a:pPr algn="ctr"/>
                      <a:r>
                        <a:rPr lang="en-US" sz="1000" b="1" dirty="0" smtClean="0"/>
                        <a:t>Instructional Components</a:t>
                      </a:r>
                      <a:endParaRPr lang="en-US" sz="1000" b="1" dirty="0"/>
                    </a:p>
                  </a:txBody>
                  <a:tcPr marL="97155" marR="97155" marT="47897" marB="47897">
                    <a:solidFill>
                      <a:schemeClr val="accent3">
                        <a:lumMod val="20000"/>
                        <a:lumOff val="80000"/>
                      </a:schemeClr>
                    </a:solidFill>
                  </a:tcPr>
                </a:tc>
              </a:tr>
              <a:tr h="239486">
                <a:tc>
                  <a:txBody>
                    <a:bodyPr/>
                    <a:lstStyle/>
                    <a:p>
                      <a:r>
                        <a:rPr lang="en-US" sz="900" dirty="0" smtClean="0"/>
                        <a:t>Pre-Assessments</a:t>
                      </a:r>
                      <a:endParaRPr lang="en-US" sz="900" dirty="0"/>
                    </a:p>
                  </a:txBody>
                  <a:tcPr marL="97155" marR="97155" marT="47897" marB="47897">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Use the DOK Leveled </a:t>
                      </a:r>
                      <a:r>
                        <a:rPr lang="en-US" sz="900" b="1" dirty="0" smtClean="0"/>
                        <a:t>Learning Progression Tasks </a:t>
                      </a:r>
                      <a:r>
                        <a:rPr lang="en-US" sz="900" dirty="0" smtClean="0"/>
                        <a:t>to monitor standard mastery.</a:t>
                      </a:r>
                    </a:p>
                  </a:txBody>
                  <a:tcPr marL="97155" marR="97155" marT="47897" marB="47897" anchor="ctr">
                    <a:solidFill>
                      <a:schemeClr val="bg1"/>
                    </a:solidFill>
                  </a:tcPr>
                </a:tc>
              </a:tr>
              <a:tr h="239486">
                <a:tc>
                  <a:txBody>
                    <a:bodyPr/>
                    <a:lstStyle/>
                    <a:p>
                      <a:r>
                        <a:rPr lang="en-US" sz="900" dirty="0" smtClean="0"/>
                        <a:t>Standard DOK Level</a:t>
                      </a:r>
                      <a:endParaRPr lang="en-US" sz="900" dirty="0"/>
                    </a:p>
                  </a:txBody>
                  <a:tcPr marL="97155" marR="97155" marT="47897" marB="47897">
                    <a:solidFill>
                      <a:schemeClr val="bg1"/>
                    </a:solidFill>
                  </a:tcPr>
                </a:tc>
                <a:tc vMerge="1">
                  <a:txBody>
                    <a:bodyPr/>
                    <a:lstStyle/>
                    <a:p>
                      <a:endParaRPr lang="en-US" sz="900" dirty="0"/>
                    </a:p>
                  </a:txBody>
                  <a:tcPr>
                    <a:solidFill>
                      <a:schemeClr val="bg1"/>
                    </a:solidFill>
                  </a:tcPr>
                </a:tc>
              </a:tr>
              <a:tr h="239486">
                <a:tc>
                  <a:txBody>
                    <a:bodyPr/>
                    <a:lstStyle/>
                    <a:p>
                      <a:r>
                        <a:rPr lang="en-US" sz="900" dirty="0" smtClean="0"/>
                        <a:t>50% Literary</a:t>
                      </a:r>
                      <a:r>
                        <a:rPr lang="en-US" sz="900" baseline="0" dirty="0" smtClean="0"/>
                        <a:t> and 50% Informational Text</a:t>
                      </a:r>
                      <a:endParaRPr lang="en-US" sz="900" dirty="0"/>
                    </a:p>
                  </a:txBody>
                  <a:tcPr marL="97155" marR="97155" marT="47897" marB="47897">
                    <a:solidFill>
                      <a:schemeClr val="bg1"/>
                    </a:solidFill>
                  </a:tcPr>
                </a:tc>
                <a:tc>
                  <a:txBody>
                    <a:bodyPr/>
                    <a:lstStyle/>
                    <a:p>
                      <a:r>
                        <a:rPr lang="en-US" sz="900" dirty="0" smtClean="0"/>
                        <a:t>Students have equal access to both text types.</a:t>
                      </a:r>
                      <a:endParaRPr lang="en-US" sz="900" dirty="0"/>
                    </a:p>
                  </a:txBody>
                  <a:tcPr marL="97155" marR="97155" marT="47897" marB="47897">
                    <a:solidFill>
                      <a:schemeClr val="bg1"/>
                    </a:solidFill>
                  </a:tcPr>
                </a:tc>
              </a:tr>
              <a:tr h="239486">
                <a:tc>
                  <a:txBody>
                    <a:bodyPr/>
                    <a:lstStyle/>
                    <a:p>
                      <a:r>
                        <a:rPr lang="en-US" sz="900" dirty="0" smtClean="0"/>
                        <a:t>Grade Level Content-Rich Text</a:t>
                      </a:r>
                      <a:endParaRPr lang="en-US" sz="900" dirty="0"/>
                    </a:p>
                  </a:txBody>
                  <a:tcPr marL="97155" marR="97155" marT="47897" marB="47897">
                    <a:solidFill>
                      <a:schemeClr val="bg1"/>
                    </a:solidFill>
                  </a:tcPr>
                </a:tc>
                <a:tc>
                  <a:txBody>
                    <a:bodyPr/>
                    <a:lstStyle/>
                    <a:p>
                      <a:r>
                        <a:rPr lang="en-US" sz="900" dirty="0" smtClean="0"/>
                        <a:t>All</a:t>
                      </a:r>
                      <a:r>
                        <a:rPr lang="en-US" sz="900" baseline="0" dirty="0" smtClean="0"/>
                        <a:t> students read grade-level text, content rich text (with scaffolds as needed).</a:t>
                      </a:r>
                      <a:endParaRPr lang="en-US" sz="900" dirty="0"/>
                    </a:p>
                  </a:txBody>
                  <a:tcPr marL="97155" marR="97155" marT="47897" marB="47897">
                    <a:solidFill>
                      <a:schemeClr val="bg1"/>
                    </a:solidFill>
                  </a:tcPr>
                </a:tc>
              </a:tr>
              <a:tr h="383177">
                <a:tc>
                  <a:txBody>
                    <a:bodyPr/>
                    <a:lstStyle/>
                    <a:p>
                      <a:r>
                        <a:rPr lang="en-US" sz="900" dirty="0" smtClean="0"/>
                        <a:t>Standard</a:t>
                      </a:r>
                      <a:r>
                        <a:rPr lang="en-US" sz="900" baseline="0" dirty="0" smtClean="0"/>
                        <a:t> Academic Vocabulary</a:t>
                      </a:r>
                    </a:p>
                    <a:p>
                      <a:r>
                        <a:rPr lang="en-US" sz="900" baseline="0" dirty="0" smtClean="0"/>
                        <a:t>Content-Domain Vocabulary.</a:t>
                      </a:r>
                      <a:endParaRPr lang="en-US" sz="900" dirty="0"/>
                    </a:p>
                  </a:txBody>
                  <a:tcPr marL="97155" marR="97155" marT="47897" marB="47897" anchor="ctr">
                    <a:solidFill>
                      <a:schemeClr val="bg1"/>
                    </a:solidFill>
                  </a:tcPr>
                </a:tc>
                <a:tc>
                  <a:txBody>
                    <a:bodyPr/>
                    <a:lstStyle/>
                    <a:p>
                      <a:r>
                        <a:rPr lang="en-US" sz="900" dirty="0" smtClean="0"/>
                        <a:t>Ask questions using</a:t>
                      </a:r>
                      <a:r>
                        <a:rPr lang="en-US" sz="900" baseline="0" dirty="0" smtClean="0"/>
                        <a:t> the standard’s vocabulary as well as the content domain vocabulary.</a:t>
                      </a:r>
                      <a:endParaRPr lang="en-US" sz="900" dirty="0"/>
                    </a:p>
                  </a:txBody>
                  <a:tcPr marL="97155" marR="97155" marT="47897" marB="47897" anchor="ctr">
                    <a:solidFill>
                      <a:schemeClr val="bg1"/>
                    </a:solidFill>
                  </a:tcPr>
                </a:tc>
              </a:tr>
              <a:tr h="239486">
                <a:tc>
                  <a:txBody>
                    <a:bodyPr/>
                    <a:lstStyle/>
                    <a:p>
                      <a:r>
                        <a:rPr lang="en-US" sz="900" dirty="0" smtClean="0"/>
                        <a:t>Text –Dependent</a:t>
                      </a:r>
                      <a:r>
                        <a:rPr lang="en-US" sz="900" baseline="0" dirty="0" smtClean="0"/>
                        <a:t> Questions</a:t>
                      </a:r>
                      <a:endParaRPr lang="en-US" sz="900" dirty="0"/>
                    </a:p>
                  </a:txBody>
                  <a:tcPr marL="97155" marR="97155" marT="47897" marB="47897">
                    <a:solidFill>
                      <a:schemeClr val="bg1"/>
                    </a:solidFill>
                  </a:tcPr>
                </a:tc>
                <a:tc>
                  <a:txBody>
                    <a:bodyPr/>
                    <a:lstStyle/>
                    <a:p>
                      <a:r>
                        <a:rPr lang="en-US" sz="900" dirty="0" smtClean="0"/>
                        <a:t>Ask text-dependent</a:t>
                      </a:r>
                      <a:r>
                        <a:rPr lang="en-US" sz="900" baseline="0" dirty="0" smtClean="0"/>
                        <a:t> questions from the standard’s DOK level.</a:t>
                      </a:r>
                      <a:endParaRPr lang="en-US" sz="900" dirty="0"/>
                    </a:p>
                  </a:txBody>
                  <a:tcPr marL="97155" marR="97155" marT="47897" marB="47897">
                    <a:solidFill>
                      <a:schemeClr val="bg1"/>
                    </a:solidFill>
                  </a:tcPr>
                </a:tc>
              </a:tr>
              <a:tr h="383177">
                <a:tc>
                  <a:txBody>
                    <a:bodyPr/>
                    <a:lstStyle/>
                    <a:p>
                      <a:r>
                        <a:rPr lang="en-US" sz="900" dirty="0" smtClean="0"/>
                        <a:t>Selected and Constructed Responses</a:t>
                      </a:r>
                      <a:endParaRPr lang="en-US" sz="900" dirty="0"/>
                    </a:p>
                  </a:txBody>
                  <a:tcPr marL="97155" marR="97155" marT="47897" marB="47897" anchor="ctr">
                    <a:solidFill>
                      <a:schemeClr val="bg1"/>
                    </a:solidFill>
                  </a:tcPr>
                </a:tc>
                <a:tc>
                  <a:txBody>
                    <a:bodyPr/>
                    <a:lstStyle/>
                    <a:p>
                      <a:r>
                        <a:rPr lang="en-US" sz="900" dirty="0" smtClean="0"/>
                        <a:t>Students have many opportunities to answer selected </a:t>
                      </a:r>
                      <a:r>
                        <a:rPr lang="en-US" sz="900" strike="sngStrike" dirty="0" smtClean="0">
                          <a:solidFill>
                            <a:srgbClr val="00B0F0"/>
                          </a:solidFill>
                        </a:rPr>
                        <a:t>extended </a:t>
                      </a:r>
                      <a:r>
                        <a:rPr lang="en-US" sz="900" dirty="0" smtClean="0"/>
                        <a:t>or constructed responses.</a:t>
                      </a:r>
                      <a:endParaRPr lang="en-US" sz="900" dirty="0"/>
                    </a:p>
                  </a:txBody>
                  <a:tcPr marL="97155" marR="97155" marT="47897" marB="47897" anchor="ctr">
                    <a:solidFill>
                      <a:schemeClr val="bg1"/>
                    </a:solidFill>
                  </a:tcPr>
                </a:tc>
              </a:tr>
              <a:tr h="383177">
                <a:tc>
                  <a:txBody>
                    <a:bodyPr/>
                    <a:lstStyle/>
                    <a:p>
                      <a:r>
                        <a:rPr lang="en-US" sz="900" dirty="0" smtClean="0"/>
                        <a:t>Reading for Meaning</a:t>
                      </a:r>
                      <a:endParaRPr lang="en-US" sz="900" dirty="0"/>
                    </a:p>
                  </a:txBody>
                  <a:tcPr marL="97155" marR="97155" marT="47897" marB="47897" anchor="ctr">
                    <a:solidFill>
                      <a:schemeClr val="bg1"/>
                    </a:solidFill>
                  </a:tcPr>
                </a:tc>
                <a:tc>
                  <a:txBody>
                    <a:bodyPr/>
                    <a:lstStyle/>
                    <a:p>
                      <a:r>
                        <a:rPr lang="en-US" sz="900" dirty="0" smtClean="0"/>
                        <a:t>Assess understanding using never before seen text (although the theme or topic should</a:t>
                      </a:r>
                      <a:r>
                        <a:rPr lang="en-US" sz="900" baseline="0" dirty="0" smtClean="0"/>
                        <a:t> be grade-level “friendly” or familiar) and reading rubrics.</a:t>
                      </a:r>
                      <a:endParaRPr lang="en-US" sz="900" dirty="0"/>
                    </a:p>
                  </a:txBody>
                  <a:tcPr marL="97155" marR="97155" marT="47897" marB="47897" anchor="ctr">
                    <a:solidFill>
                      <a:schemeClr val="bg1"/>
                    </a:solidFill>
                  </a:tcPr>
                </a:tc>
              </a:tr>
              <a:tr h="383177">
                <a:tc>
                  <a:txBody>
                    <a:bodyPr/>
                    <a:lstStyle/>
                    <a:p>
                      <a:r>
                        <a:rPr lang="en-US" sz="900" dirty="0" smtClean="0"/>
                        <a:t>Note-Taking</a:t>
                      </a:r>
                      <a:endParaRPr lang="en-US" sz="900" dirty="0"/>
                    </a:p>
                  </a:txBody>
                  <a:tcPr marL="97155" marR="97155" marT="47897" marB="47897" anchor="ctr">
                    <a:solidFill>
                      <a:schemeClr val="bg1"/>
                    </a:solidFill>
                  </a:tcPr>
                </a:tc>
                <a:tc>
                  <a:txBody>
                    <a:bodyPr/>
                    <a:lstStyle/>
                    <a:p>
                      <a:r>
                        <a:rPr lang="en-US" sz="900" dirty="0" smtClean="0"/>
                        <a:t>Students “take notes” as they read to identify the </a:t>
                      </a:r>
                      <a:r>
                        <a:rPr lang="en-US" sz="900" baseline="0" dirty="0" smtClean="0"/>
                        <a:t>central or main idea and its supporting details.</a:t>
                      </a:r>
                      <a:endParaRPr lang="en-US" sz="900" dirty="0"/>
                    </a:p>
                  </a:txBody>
                  <a:tcPr marL="97155" marR="97155" marT="47897" marB="47897" anchor="ctr">
                    <a:solidFill>
                      <a:schemeClr val="bg1"/>
                    </a:solidFill>
                  </a:tcPr>
                </a:tc>
              </a:tr>
              <a:tr h="239486">
                <a:tc>
                  <a:txBody>
                    <a:bodyPr/>
                    <a:lstStyle/>
                    <a:p>
                      <a:r>
                        <a:rPr lang="en-US" sz="900" dirty="0" smtClean="0"/>
                        <a:t>SBAC Reading/Writing Rubrics</a:t>
                      </a:r>
                      <a:endParaRPr lang="en-US" sz="900" dirty="0"/>
                    </a:p>
                  </a:txBody>
                  <a:tcPr marL="97155" marR="97155" marT="47897" marB="47897">
                    <a:solidFill>
                      <a:schemeClr val="bg1"/>
                    </a:solidFill>
                  </a:tcPr>
                </a:tc>
                <a:tc>
                  <a:txBody>
                    <a:bodyPr/>
                    <a:lstStyle/>
                    <a:p>
                      <a:r>
                        <a:rPr lang="en-US" sz="900" dirty="0" smtClean="0"/>
                        <a:t>Use SBAC rubrics</a:t>
                      </a:r>
                      <a:r>
                        <a:rPr lang="en-US" sz="900" baseline="0" dirty="0" smtClean="0"/>
                        <a:t> to access reading/writing.</a:t>
                      </a:r>
                      <a:endParaRPr lang="en-US" sz="900" dirty="0"/>
                    </a:p>
                  </a:txBody>
                  <a:tcPr marL="97155" marR="97155" marT="47897" marB="47897">
                    <a:solidFill>
                      <a:schemeClr val="bg1"/>
                    </a:solidFill>
                  </a:tcPr>
                </a:tc>
              </a:tr>
              <a:tr h="383177">
                <a:tc>
                  <a:txBody>
                    <a:bodyPr/>
                    <a:lstStyle/>
                    <a:p>
                      <a:r>
                        <a:rPr lang="en-US" sz="900" dirty="0" smtClean="0"/>
                        <a:t>Read to Write Evidenced-Based Model</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discuss and write about a topic using evidence from the text to support inferences, conclusions and generalizations.</a:t>
                      </a:r>
                      <a:endParaRPr lang="en-US" sz="900" dirty="0"/>
                    </a:p>
                  </a:txBody>
                  <a:tcPr marL="97155" marR="97155" marT="47897" marB="47897" anchor="ctr">
                    <a:solidFill>
                      <a:schemeClr val="bg1"/>
                    </a:solidFill>
                  </a:tcPr>
                </a:tc>
              </a:tr>
              <a:tr h="383177">
                <a:tc>
                  <a:txBody>
                    <a:bodyPr/>
                    <a:lstStyle/>
                    <a:p>
                      <a:r>
                        <a:rPr lang="en-US" sz="900" dirty="0" smtClean="0"/>
                        <a:t>Write and Revise</a:t>
                      </a:r>
                      <a:endParaRPr lang="en-US" sz="900" dirty="0"/>
                    </a:p>
                  </a:txBody>
                  <a:tcPr marL="97155" marR="97155" marT="47897" marB="47897" anchor="ctr">
                    <a:solidFill>
                      <a:schemeClr val="bg1"/>
                    </a:solidFill>
                  </a:tcPr>
                </a:tc>
                <a:tc>
                  <a:txBody>
                    <a:bodyPr/>
                    <a:lstStyle/>
                    <a:p>
                      <a:r>
                        <a:rPr lang="en-US" sz="900" dirty="0" smtClean="0"/>
                        <a:t>Students revise brief</a:t>
                      </a:r>
                      <a:r>
                        <a:rPr lang="en-US" sz="900" baseline="0" dirty="0" smtClean="0"/>
                        <a:t> texts, correct grammar and language/vocabulary in context and write brief texts (brief write rubrics should be used).</a:t>
                      </a:r>
                      <a:endParaRPr lang="en-US" sz="900" dirty="0"/>
                    </a:p>
                  </a:txBody>
                  <a:tcPr marL="97155" marR="97155" marT="47897" marB="47897" anchor="ctr">
                    <a:solidFill>
                      <a:schemeClr val="bg1"/>
                    </a:solidFill>
                  </a:tcPr>
                </a:tc>
              </a:tr>
              <a:tr h="670560">
                <a:tc>
                  <a:txBody>
                    <a:bodyPr/>
                    <a:lstStyle/>
                    <a:p>
                      <a:r>
                        <a:rPr lang="en-US" sz="900" dirty="0" smtClean="0"/>
                        <a:t>Performance</a:t>
                      </a:r>
                      <a:r>
                        <a:rPr lang="en-US" sz="900" baseline="0" dirty="0" smtClean="0"/>
                        <a:t> Tasks</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write, discuss and research a topic guided by a central insight or goal throughout a unit(s) of study with fully defined criteria, culminating in a final product or “performance task.”  The final product can be a full composition, speech (using SBAC Rubrics) or other product meeting all criteria.</a:t>
                      </a:r>
                      <a:endParaRPr lang="en-US" sz="900" dirty="0"/>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3431487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0"/>
            <a:ext cx="6736080" cy="9767061"/>
          </a:xfrm>
          <a:prstGeom prst="rect">
            <a:avLst/>
          </a:prstGeom>
          <a:noFill/>
        </p:spPr>
        <p:txBody>
          <a:bodyPr wrap="square" lIns="101882" tIns="50941" rIns="101882" bIns="50941"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smtClean="0"/>
              <a:t>Four </a:t>
            </a:r>
            <a:r>
              <a:rPr lang="en-US" sz="1600" b="1" dirty="0"/>
              <a:t>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The 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158139797"/>
              </p:ext>
            </p:extLst>
          </p:nvPr>
        </p:nvGraphicFramePr>
        <p:xfrm>
          <a:off x="604520" y="2559338"/>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238500" y="3429000"/>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54377327"/>
              </p:ext>
            </p:extLst>
          </p:nvPr>
        </p:nvGraphicFramePr>
        <p:xfrm>
          <a:off x="228600" y="5410200"/>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444235"/>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187450" y="9220200"/>
            <a:ext cx="5483860" cy="410654"/>
          </a:xfrm>
          <a:prstGeom prst="rect">
            <a:avLst/>
          </a:prstGeom>
        </p:spPr>
        <p:txBody>
          <a:bodyPr wrap="square" lIns="101882" tIns="50941" rIns="101882" bIns="50941">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386239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363499610"/>
              </p:ext>
            </p:extLst>
          </p:nvPr>
        </p:nvGraphicFramePr>
        <p:xfrm>
          <a:off x="404812" y="3001554"/>
          <a:ext cx="6876753" cy="1468846"/>
        </p:xfrm>
        <a:graphic>
          <a:graphicData uri="http://schemas.openxmlformats.org/drawingml/2006/table">
            <a:tbl>
              <a:tblPr firstRow="1" firstCol="1" bandRow="1"/>
              <a:tblGrid>
                <a:gridCol w="826492"/>
                <a:gridCol w="933685"/>
                <a:gridCol w="903166"/>
                <a:gridCol w="740839"/>
                <a:gridCol w="808116"/>
                <a:gridCol w="716197"/>
                <a:gridCol w="739275"/>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61928" y="239486"/>
            <a:ext cx="7382136" cy="8004982"/>
            <a:chOff x="152400" y="228600"/>
            <a:chExt cx="6947893" cy="7641119"/>
          </a:xfrm>
        </p:grpSpPr>
        <p:sp>
          <p:nvSpPr>
            <p:cNvPr id="6" name="TextBox 5"/>
            <p:cNvSpPr txBox="1"/>
            <p:nvPr/>
          </p:nvSpPr>
          <p:spPr>
            <a:xfrm>
              <a:off x="352425" y="228600"/>
              <a:ext cx="6553200" cy="7329979"/>
            </a:xfrm>
            <a:prstGeom prst="rect">
              <a:avLst/>
            </a:prstGeom>
            <a:noFill/>
          </p:spPr>
          <p:txBody>
            <a:bodyPr wrap="square" rtlCol="0">
              <a:spAutoFit/>
            </a:bodyPr>
            <a:lstStyle/>
            <a:p>
              <a:pPr algn="ctr"/>
              <a:r>
                <a:rPr lang="en-US" sz="1500" b="1" u="sng" dirty="0"/>
                <a:t>Pre-Assessment and Learning Progressions</a:t>
              </a:r>
            </a:p>
            <a:p>
              <a:pPr algn="ctr"/>
              <a:endParaRPr lang="en-US" sz="1500" b="1" u="sng" dirty="0"/>
            </a:p>
            <a:p>
              <a:r>
                <a:rPr lang="en-US" sz="1200" dirty="0"/>
                <a:t>The </a:t>
              </a:r>
              <a:r>
                <a:rPr lang="en-US" sz="1200" b="1" u="sng" dirty="0"/>
                <a:t>pre-assessments</a:t>
              </a:r>
              <a:r>
                <a:rPr lang="en-US" sz="1200" dirty="0"/>
                <a:t> are unique.  </a:t>
              </a:r>
            </a:p>
            <a:p>
              <a:endParaRPr lang="en-US" sz="800" dirty="0"/>
            </a:p>
            <a:p>
              <a:r>
                <a:rPr lang="en-US" sz="1200" dirty="0"/>
                <a:t>They measure progress </a:t>
              </a:r>
              <a:r>
                <a:rPr lang="en-US" sz="1200" b="1" i="1" u="sng" dirty="0">
                  <a:effectLst>
                    <a:outerShdw blurRad="38100" dist="38100" dir="2700000" algn="tl">
                      <a:srgbClr val="000000">
                        <a:alpha val="43137"/>
                      </a:srgbClr>
                    </a:outerShdw>
                  </a:effectLst>
                </a:rPr>
                <a:t>toward a standard</a:t>
              </a:r>
              <a:r>
                <a:rPr lang="en-US" sz="1200" dirty="0"/>
                <a:t>. </a:t>
              </a:r>
            </a:p>
            <a:p>
              <a:endParaRPr lang="en-US" sz="800" dirty="0"/>
            </a:p>
            <a:p>
              <a:r>
                <a:rPr lang="en-US" sz="1200" dirty="0"/>
                <a:t>Unlike the </a:t>
              </a:r>
              <a:r>
                <a:rPr lang="en-US" sz="1200" b="1" u="sng" dirty="0"/>
                <a:t>C</a:t>
              </a:r>
              <a:r>
                <a:rPr lang="en-US" sz="1200" dirty="0"/>
                <a:t>ommon </a:t>
              </a:r>
              <a:r>
                <a:rPr lang="en-US" sz="1200" b="1" u="sng" dirty="0"/>
                <a:t>F</a:t>
              </a:r>
              <a:r>
                <a:rPr lang="en-US" sz="1200" dirty="0"/>
                <a:t>ormative </a:t>
              </a:r>
              <a:r>
                <a:rPr lang="en-US" sz="1200" b="1" u="sng" dirty="0"/>
                <a:t>A</a:t>
              </a:r>
              <a:r>
                <a:rPr lang="en-US" sz="1200" dirty="0"/>
                <a:t>ssessments which measure standard mastery, the pre-assessments are more like a base-line picture of a student’s strengths and gaps, measuring skills and </a:t>
              </a:r>
              <a:r>
                <a:rPr lang="en-US" sz="1200" dirty="0" smtClean="0"/>
                <a:t>concepts </a:t>
              </a:r>
              <a:r>
                <a:rPr lang="en-US" sz="1200" dirty="0"/>
                <a:t>students need </a:t>
              </a:r>
              <a:r>
                <a:rPr lang="en-US" sz="1200" strike="sngStrike" dirty="0">
                  <a:solidFill>
                    <a:srgbClr val="FFFF00"/>
                  </a:solidFill>
                </a:rPr>
                <a:t>“</a:t>
              </a:r>
              <a:r>
                <a:rPr lang="en-US" sz="1200" b="1" i="1" dirty="0"/>
                <a:t>along the way</a:t>
              </a:r>
              <a:r>
                <a:rPr lang="en-US" sz="1200" dirty="0"/>
                <a:t>,</a:t>
              </a:r>
              <a:r>
                <a:rPr lang="en-US" sz="1200" strike="sngStrike" dirty="0">
                  <a:solidFill>
                    <a:srgbClr val="FFFF00"/>
                  </a:solidFill>
                </a:rPr>
                <a:t>”</a:t>
              </a:r>
              <a:r>
                <a:rPr lang="en-US" sz="1200" dirty="0"/>
                <a:t> in order to achieve standard mastery.</a:t>
              </a:r>
            </a:p>
            <a:p>
              <a:endParaRPr lang="en-US" sz="1200" dirty="0"/>
            </a:p>
            <a:p>
              <a:endParaRPr lang="en-US" sz="1200" dirty="0"/>
            </a:p>
            <a:p>
              <a:endParaRPr lang="en-US" sz="12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200" dirty="0"/>
            </a:p>
            <a:p>
              <a:endParaRPr lang="en-US" sz="1200" dirty="0"/>
            </a:p>
            <a:p>
              <a:r>
                <a:rPr lang="en-US" sz="1200" dirty="0"/>
                <a:t>So what about a </a:t>
              </a:r>
              <a:r>
                <a:rPr lang="en-US" sz="1200" strike="sngStrike" dirty="0">
                  <a:solidFill>
                    <a:srgbClr val="FFFF00"/>
                  </a:solidFill>
                </a:rPr>
                <a:t>“</a:t>
              </a:r>
              <a:r>
                <a:rPr lang="en-US" sz="1200" dirty="0"/>
                <a:t>post-assessment?</a:t>
              </a:r>
              <a:r>
                <a:rPr lang="en-US" sz="1200" strike="sngStrike" dirty="0">
                  <a:solidFill>
                    <a:srgbClr val="FFFF00"/>
                  </a:solidFill>
                </a:rPr>
                <a:t>” </a:t>
              </a:r>
              <a:r>
                <a:rPr lang="en-US" sz="1200" dirty="0"/>
                <a:t> There is not a standardized post-assessment.</a:t>
              </a:r>
            </a:p>
            <a:p>
              <a:r>
                <a:rPr lang="en-US" sz="1200" dirty="0"/>
                <a:t>The true measure of how students are doing </a:t>
              </a:r>
              <a:r>
                <a:rPr lang="en-US" sz="1200" strike="sngStrike" dirty="0">
                  <a:solidFill>
                    <a:srgbClr val="FFFF00"/>
                  </a:solidFill>
                </a:rPr>
                <a:t>“</a:t>
              </a:r>
              <a:r>
                <a:rPr lang="en-US" sz="1200" b="1" i="1" dirty="0"/>
                <a:t>along the way</a:t>
              </a:r>
              <a:r>
                <a:rPr lang="en-US" sz="1200" dirty="0"/>
                <a:t>,</a:t>
              </a:r>
              <a:r>
                <a:rPr lang="en-US" sz="1200" strike="sngStrike" dirty="0">
                  <a:solidFill>
                    <a:srgbClr val="FFFF00"/>
                  </a:solidFill>
                </a:rPr>
                <a:t>”</a:t>
              </a:r>
              <a:r>
                <a:rPr lang="en-US" sz="1200" dirty="0"/>
                <a:t> is assessed in the classroom during instruction and classroom formative assessment.  For this reason The CFA’s are not called  “post-assessments.”  The CFAs measure the </a:t>
              </a:r>
              <a:r>
                <a:rPr lang="en-US" sz="1200" strike="sngStrike" dirty="0">
                  <a:solidFill>
                    <a:srgbClr val="FFFF00"/>
                  </a:solidFill>
                </a:rPr>
                <a:t>“</a:t>
              </a:r>
              <a:r>
                <a:rPr lang="en-US" sz="1200" b="1" i="1" dirty="0"/>
                <a:t>end goal</a:t>
              </a:r>
              <a:r>
                <a:rPr lang="en-US" sz="1200" dirty="0"/>
                <a:t>,</a:t>
              </a:r>
              <a:r>
                <a:rPr lang="en-US" sz="1200" strike="sngStrike" dirty="0">
                  <a:solidFill>
                    <a:srgbClr val="FFFF00"/>
                  </a:solidFill>
                </a:rPr>
                <a:t>”</a:t>
              </a:r>
              <a:r>
                <a:rPr lang="en-US" sz="1200" dirty="0"/>
                <a:t> or standard mastery.  However, without the pre-assessments, how will we know what our instruction should focus on throughout each quarter?</a:t>
              </a:r>
            </a:p>
            <a:p>
              <a:endParaRPr lang="en-US" sz="800" dirty="0"/>
            </a:p>
            <a:p>
              <a:r>
                <a:rPr lang="en-US" sz="1200" b="1" u="sng" dirty="0"/>
                <a:t>Learning Progressions</a:t>
              </a:r>
              <a:r>
                <a:rPr lang="en-US" sz="1200" dirty="0"/>
                <a:t>: are the predicted set of skills needed to be able to complete the required task demand of each standard. The learning progressions were aligned to Hess’ </a:t>
              </a:r>
              <a:r>
                <a:rPr lang="en-US" sz="1200" b="1" i="1" dirty="0"/>
                <a:t>Cognitive Rigor Matrix</a:t>
              </a:r>
              <a:r>
                <a:rPr lang="en-US" sz="1200" dirty="0"/>
                <a:t>.</a:t>
              </a:r>
            </a:p>
            <a:p>
              <a:endParaRPr lang="en-US" sz="800" dirty="0"/>
            </a:p>
            <a:p>
              <a:r>
                <a:rPr lang="en-US" sz="1200" dirty="0"/>
                <a:t>The pre-assessments measure student proficiency indicated on the boxes in </a:t>
              </a:r>
              <a:r>
                <a:rPr lang="en-US" sz="1200" b="1" i="1" dirty="0"/>
                <a:t>purple </a:t>
              </a:r>
              <a:r>
                <a:rPr lang="en-US" sz="1200" dirty="0"/>
                <a:t>(adjustment points). These points are tasks that allow us to adjust instruction based on performance.  For instance, if a student has difficulty on the first </a:t>
              </a:r>
              <a:r>
                <a:rPr lang="en-US" sz="1200" strike="sngStrike" dirty="0">
                  <a:solidFill>
                    <a:srgbClr val="FFFF00"/>
                  </a:solidFill>
                </a:rPr>
                <a:t>“</a:t>
              </a:r>
              <a:r>
                <a:rPr lang="en-US" sz="1200" dirty="0"/>
                <a:t>purple</a:t>
              </a:r>
              <a:r>
                <a:rPr lang="en-US" sz="1200" strike="sngStrike" dirty="0">
                  <a:solidFill>
                    <a:srgbClr val="FFFF00"/>
                  </a:solidFill>
                </a:rPr>
                <a:t>”</a:t>
              </a:r>
              <a:r>
                <a:rPr lang="en-US" sz="1200" dirty="0"/>
                <a:t> adjustment point (DOK-1, Cf) the teacher will need to go back to the tasks prior to DOK-1 Cf and scaffold instruction to close the gap, continually moving forward to the end of the  learning progression.</a:t>
              </a:r>
            </a:p>
            <a:p>
              <a:endParaRPr lang="en-US" sz="800" dirty="0"/>
            </a:p>
            <a:p>
              <a:r>
                <a:rPr lang="en-US" sz="1200" dirty="0"/>
                <a:t>There is a Reading Learning Progression checklist for each standard in each grade that can be used to monitor progress.  It is available at: </a:t>
              </a:r>
            </a:p>
          </p:txBody>
        </p:sp>
        <p:sp>
          <p:nvSpPr>
            <p:cNvPr id="28" name="Rectangle 27"/>
            <p:cNvSpPr/>
            <p:nvPr/>
          </p:nvSpPr>
          <p:spPr>
            <a:xfrm>
              <a:off x="1949335" y="7620000"/>
              <a:ext cx="2927464" cy="249719"/>
            </a:xfrm>
            <a:prstGeom prst="rect">
              <a:avLst/>
            </a:prstGeom>
          </p:spPr>
          <p:txBody>
            <a:bodyPr wrap="square">
              <a:spAutoFit/>
            </a:bodyPr>
            <a:lstStyle/>
            <a:p>
              <a:r>
                <a:rPr lang="en-US" sz="1100" dirty="0">
                  <a:hlinkClick r:id="rId3"/>
                </a:rPr>
                <a:t>http://sresource.homestead.com/Grade-2.html</a:t>
              </a:r>
              <a:endParaRPr lang="en-US" sz="1100" dirty="0"/>
            </a:p>
          </p:txBody>
        </p:sp>
        <p:grpSp>
          <p:nvGrpSpPr>
            <p:cNvPr id="3" name="Group 2"/>
            <p:cNvGrpSpPr/>
            <p:nvPr/>
          </p:nvGrpSpPr>
          <p:grpSpPr>
            <a:xfrm>
              <a:off x="152400" y="1665308"/>
              <a:ext cx="6947893" cy="1326217"/>
              <a:chOff x="152400" y="1665308"/>
              <a:chExt cx="6947893" cy="1326217"/>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chemeClr val="tx1"/>
                      </a:solidFill>
                    </a:rPr>
                    <a:t>Example of a </a:t>
                  </a:r>
                  <a:r>
                    <a:rPr lang="en-US" sz="1200" b="1" i="1" dirty="0">
                      <a:solidFill>
                        <a:schemeClr val="tx1"/>
                      </a:solidFill>
                    </a:rPr>
                    <a:t>Learning Progression </a:t>
                  </a:r>
                  <a:r>
                    <a:rPr lang="en-US" sz="1200" dirty="0">
                      <a:solidFill>
                        <a:schemeClr val="tx1"/>
                      </a:solidFill>
                    </a:rPr>
                    <a:t>for RL.2.1</a:t>
                  </a:r>
                </a:p>
                <a:p>
                  <a:pPr algn="ctr"/>
                  <a:r>
                    <a:rPr lang="en-US" sz="1200" dirty="0">
                      <a:solidFill>
                        <a:schemeClr val="tx1"/>
                      </a:solidFill>
                    </a:rPr>
                    <a:t>Pre-Assessments Measure </a:t>
                  </a:r>
                  <a:r>
                    <a:rPr lang="en-US" sz="1200" b="1" i="1" dirty="0">
                      <a:solidFill>
                        <a:schemeClr val="tx1"/>
                      </a:solidFill>
                    </a:rPr>
                    <a:t>Adjustment Points</a:t>
                  </a:r>
                  <a:r>
                    <a:rPr lang="en-US" sz="1200" i="1" dirty="0">
                      <a:solidFill>
                        <a:schemeClr val="tx1"/>
                      </a:solidFill>
                    </a:rPr>
                    <a:t> </a:t>
                  </a:r>
                  <a:r>
                    <a:rPr lang="en-US" sz="1200" dirty="0">
                      <a:solidFill>
                        <a:schemeClr val="tx1"/>
                      </a:solidFill>
                    </a:rPr>
                    <a:t>(in purple)</a:t>
                  </a:r>
                </a:p>
              </p:txBody>
            </p:sp>
            <p:sp>
              <p:nvSpPr>
                <p:cNvPr id="17" name="Rectangle 16"/>
                <p:cNvSpPr/>
                <p:nvPr/>
              </p:nvSpPr>
              <p:spPr>
                <a:xfrm>
                  <a:off x="5943600" y="304800"/>
                  <a:ext cx="838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schemeClr val="tx1"/>
                      </a:solidFill>
                    </a:rPr>
                    <a:t>CFA</a:t>
                  </a:r>
                </a:p>
                <a:p>
                  <a:r>
                    <a:rPr lang="en-US" sz="1100" dirty="0">
                      <a:solidFill>
                        <a:schemeClr val="tx1"/>
                      </a:solidFill>
                    </a:rPr>
                    <a:t>RL.2.1 </a:t>
                  </a:r>
                  <a:r>
                    <a:rPr lang="en-US" sz="1100" b="1" dirty="0">
                      <a:solidFill>
                        <a:schemeClr val="tx1"/>
                      </a:solidFill>
                    </a:rPr>
                    <a:t>grade-leve</a:t>
                  </a:r>
                  <a:r>
                    <a:rPr lang="en-US" sz="1100" dirty="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rPr>
                    <a:t>After the pre-assessment is given, Learning Progressions provide informal formative assessment </a:t>
                  </a:r>
                  <a:r>
                    <a:rPr lang="en-US" sz="1100" b="1" i="1" dirty="0">
                      <a:solidFill>
                        <a:schemeClr val="tx1"/>
                      </a:solidFill>
                    </a:rPr>
                    <a:t>below and near grade-level  “</a:t>
                  </a:r>
                  <a:r>
                    <a:rPr lang="en-US" sz="1100" dirty="0">
                      <a:solidFill>
                        <a:schemeClr val="tx1"/>
                      </a:solidFill>
                    </a:rPr>
                    <a:t>tasks” </a:t>
                  </a:r>
                  <a:r>
                    <a:rPr lang="en-US" sz="1100" b="1" i="1" dirty="0">
                      <a:solidFill>
                        <a:schemeClr val="tx1"/>
                      </a:solidFill>
                    </a:rPr>
                    <a:t>throughout each quarter.</a:t>
                  </a:r>
                  <a:endParaRPr lang="en-US" sz="1100" dirty="0">
                    <a:solidFill>
                      <a:schemeClr val="tx1"/>
                    </a:solidFill>
                  </a:endParaRP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effectLst>
                      <a:outerShdw blurRad="38100" dist="38100" dir="2700000" algn="tl">
                        <a:srgbClr val="000000">
                          <a:alpha val="43137"/>
                        </a:srgbClr>
                      </a:outerShdw>
                    </a:effectLst>
                  </a:rPr>
                  <a:t>Beg. of QTR</a:t>
                </a:r>
              </a:p>
            </p:txBody>
          </p:sp>
          <p:sp>
            <p:nvSpPr>
              <p:cNvPr id="12" name="Rounded Rectangle 11"/>
              <p:cNvSpPr/>
              <p:nvPr/>
            </p:nvSpPr>
            <p:spPr>
              <a:xfrm>
                <a:off x="3814755" y="2586315"/>
                <a:ext cx="797722"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Throughout the QTR</a:t>
                </a: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END of  QTR</a:t>
                </a:r>
              </a:p>
            </p:txBody>
          </p:sp>
        </p:grpSp>
      </p:grpSp>
    </p:spTree>
    <p:extLst>
      <p:ext uri="{BB962C8B-B14F-4D97-AF65-F5344CB8AC3E}">
        <p14:creationId xmlns:p14="http://schemas.microsoft.com/office/powerpoint/2010/main" val="1980195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134812058"/>
              </p:ext>
            </p:extLst>
          </p:nvPr>
        </p:nvGraphicFramePr>
        <p:xfrm>
          <a:off x="387946" y="6078854"/>
          <a:ext cx="6996510" cy="2455546"/>
        </p:xfrm>
        <a:graphic>
          <a:graphicData uri="http://schemas.openxmlformats.org/drawingml/2006/table">
            <a:tbl>
              <a:tblPr firstRow="1" firstCol="1" bandRow="1"/>
              <a:tblGrid>
                <a:gridCol w="548268"/>
                <a:gridCol w="587786"/>
                <a:gridCol w="543017"/>
                <a:gridCol w="411201"/>
                <a:gridCol w="479735"/>
                <a:gridCol w="479735"/>
                <a:gridCol w="600912"/>
                <a:gridCol w="533400"/>
                <a:gridCol w="609600"/>
                <a:gridCol w="685800"/>
                <a:gridCol w="791362"/>
                <a:gridCol w="725694"/>
              </a:tblGrid>
              <a:tr h="148573">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Ce</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ANp</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968" marR="33968"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2306973">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or retell specific details about a character, setting or event in a story or drama (discussed in class).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Define  standard academic language -  terms:  character,</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character traits, setting, event, story, drama, specific details, thoughts, words and actions.</a:t>
                      </a:r>
                      <a:endParaRPr lang="en-US" sz="8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Identify</a:t>
                      </a:r>
                      <a:r>
                        <a:rPr lang="en-US" sz="800" dirty="0">
                          <a:solidFill>
                            <a:srgbClr val="000000"/>
                          </a:solidFill>
                          <a:effectLst/>
                          <a:latin typeface="Calibri"/>
                          <a:ea typeface="Times New Roman"/>
                          <a:cs typeface="Times New Roman"/>
                        </a:rPr>
                        <a:t> a specific character’s thoughts, words and actions.</a:t>
                      </a:r>
                      <a:endParaRPr lang="en-US" sz="8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Identify </a:t>
                      </a:r>
                      <a:r>
                        <a:rPr lang="en-US" sz="800" dirty="0">
                          <a:solidFill>
                            <a:srgbClr val="000000"/>
                          </a:solidFill>
                          <a:effectLst/>
                          <a:latin typeface="Calibri"/>
                          <a:ea typeface="Times New Roman"/>
                          <a:cs typeface="Times New Roman"/>
                        </a:rPr>
                        <a:t>key events and the setting of each event in a story or drama.</a:t>
                      </a:r>
                      <a:endParaRPr lang="en-US" sz="8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u="sng" dirty="0">
                          <a:solidFill>
                            <a:srgbClr val="000000"/>
                          </a:solidFill>
                          <a:effectLst/>
                          <a:latin typeface="Calibri"/>
                          <a:ea typeface="Times New Roman"/>
                          <a:cs typeface="Times New Roman"/>
                        </a:rPr>
                        <a:t>Describe</a:t>
                      </a:r>
                      <a:r>
                        <a:rPr lang="en-US" sz="700" b="1" dirty="0">
                          <a:solidFill>
                            <a:srgbClr val="000000"/>
                          </a:solidFill>
                          <a:effectLst/>
                          <a:latin typeface="Calibri"/>
                          <a:ea typeface="Times New Roman"/>
                          <a:cs typeface="Times New Roman"/>
                        </a:rPr>
                        <a:t> (using descriptive words) a character’s thoughts, words and actions.</a:t>
                      </a:r>
                      <a:endParaRPr lang="en-US" sz="7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700" b="1" u="sng" dirty="0">
                          <a:solidFill>
                            <a:srgbClr val="000000"/>
                          </a:solidFill>
                          <a:effectLst/>
                          <a:latin typeface="Calibri"/>
                          <a:ea typeface="Times New Roman"/>
                          <a:cs typeface="Times New Roman"/>
                        </a:rPr>
                        <a:t>Describe </a:t>
                      </a:r>
                      <a:r>
                        <a:rPr lang="en-US" sz="700" b="1" dirty="0">
                          <a:solidFill>
                            <a:srgbClr val="000000"/>
                          </a:solidFill>
                          <a:effectLst/>
                          <a:latin typeface="Calibri"/>
                          <a:ea typeface="Times New Roman"/>
                          <a:cs typeface="Times New Roman"/>
                        </a:rPr>
                        <a:t>(using descriptive language) a story or drama’s setting</a:t>
                      </a:r>
                      <a:r>
                        <a:rPr lang="en-US" sz="7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700" b="1" dirty="0" smtClean="0">
                          <a:solidFill>
                            <a:srgbClr val="000000"/>
                          </a:solidFill>
                          <a:effectLst/>
                          <a:latin typeface="Calibri"/>
                          <a:ea typeface="Calibri"/>
                          <a:cs typeface="Times New Roman"/>
                        </a:rPr>
                        <a:t>SELECTED RESPONSE</a:t>
                      </a:r>
                      <a:endParaRPr lang="en-US" sz="7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Students answer who, what, when, where or how in-depth questions specific about a character’s traits.</a:t>
                      </a:r>
                      <a:endParaRPr lang="en-US" sz="8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Explain how or why a character’s actions impacted or influenced an event.</a:t>
                      </a:r>
                      <a:endParaRPr lang="en-US" sz="8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 in-depth specific details in a story or drama to support an </a:t>
                      </a:r>
                      <a:r>
                        <a:rPr lang="en-US" sz="800" b="1" u="sng" dirty="0">
                          <a:solidFill>
                            <a:srgbClr val="000000"/>
                          </a:solidFill>
                          <a:effectLst/>
                          <a:latin typeface="Calibri"/>
                          <a:ea typeface="Times New Roman"/>
                          <a:cs typeface="Times New Roman"/>
                        </a:rPr>
                        <a:t>implicit </a:t>
                      </a:r>
                      <a:r>
                        <a:rPr lang="en-US" sz="800" b="1" dirty="0" smtClean="0">
                          <a:solidFill>
                            <a:srgbClr val="000000"/>
                          </a:solidFill>
                          <a:effectLst/>
                          <a:latin typeface="Calibri"/>
                          <a:ea typeface="Times New Roman"/>
                          <a:cs typeface="Times New Roman"/>
                        </a:rPr>
                        <a:t>understand-</a:t>
                      </a:r>
                    </a:p>
                    <a:p>
                      <a:pPr marL="0" marR="0" algn="l">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ing</a:t>
                      </a:r>
                      <a:r>
                        <a:rPr lang="en-US" sz="800" b="1" dirty="0" smtClean="0">
                          <a:solidFill>
                            <a:srgbClr val="000000"/>
                          </a:solidFill>
                          <a:effectLst/>
                          <a:latin typeface="Calibri"/>
                          <a:ea typeface="Times New Roman"/>
                          <a:cs typeface="Times New Roman"/>
                        </a:rPr>
                        <a:t> </a:t>
                      </a:r>
                      <a:r>
                        <a:rPr lang="en-US" sz="800" b="1" dirty="0">
                          <a:solidFill>
                            <a:srgbClr val="000000"/>
                          </a:solidFill>
                          <a:effectLst/>
                          <a:latin typeface="Calibri"/>
                          <a:ea typeface="Times New Roman"/>
                          <a:cs typeface="Times New Roman"/>
                        </a:rPr>
                        <a:t>of a character, setting or event</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endParaRPr lang="en-US" sz="800" b="1" dirty="0" smtClean="0">
                        <a:solidFill>
                          <a:srgbClr val="000000"/>
                        </a:solidFill>
                        <a:effectLst/>
                        <a:latin typeface="Calibri"/>
                        <a:ea typeface="Times New Roman"/>
                        <a:cs typeface="Times New Roman"/>
                      </a:endParaRP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Categorize (graph or list) common important details about a character’s traits that impact or influence event outcomes or development</a:t>
                      </a:r>
                      <a:endParaRPr lang="en-US" sz="8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When asked questions about a character, setting or event  student draws on specific text details as supporting evidence. </a:t>
                      </a:r>
                      <a:endParaRPr lang="en-US" sz="800" b="1" dirty="0" smtClean="0">
                        <a:solidFill>
                          <a:srgbClr val="000000"/>
                        </a:solidFill>
                        <a:effectLst/>
                        <a:latin typeface="Calibri"/>
                        <a:ea typeface="Times New Roman"/>
                        <a:cs typeface="Times New Roman"/>
                      </a:endParaRP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CONSTRUCTED RESPONSE</a:t>
                      </a:r>
                      <a:endParaRPr lang="en-US" sz="8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effectLst/>
                          <a:latin typeface="Calibri"/>
                          <a:ea typeface="Calibri"/>
                          <a:cs typeface="Calibri"/>
                        </a:rPr>
                        <a:t>RL.4.3</a:t>
                      </a:r>
                      <a:r>
                        <a:rPr lang="en-US" sz="800" dirty="0">
                          <a:effectLst/>
                          <a:latin typeface="Calibri"/>
                          <a:ea typeface="Calibri"/>
                          <a:cs typeface="Calibri"/>
                        </a:rPr>
                        <a:t> Describe in depth a character, setting, or event in a story or drama, drawing on specific details in the text (e.g., a character’s thoughts, words, or actions).</a:t>
                      </a:r>
                      <a:endParaRPr lang="en-US" sz="800" dirty="0">
                        <a:effectLst/>
                        <a:latin typeface="Calibri"/>
                        <a:ea typeface="Calibri"/>
                        <a:cs typeface="Times New Roman"/>
                      </a:endParaRPr>
                    </a:p>
                  </a:txBody>
                  <a:tcPr marL="33968" marR="33968"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sp>
        <p:nvSpPr>
          <p:cNvPr id="2" name="Rectangle 1"/>
          <p:cNvSpPr/>
          <p:nvPr/>
        </p:nvSpPr>
        <p:spPr>
          <a:xfrm>
            <a:off x="381000" y="296555"/>
            <a:ext cx="7124700" cy="1143760"/>
          </a:xfrm>
          <a:prstGeom prst="rect">
            <a:avLst/>
          </a:prstGeom>
        </p:spPr>
        <p:txBody>
          <a:bodyPr wrap="square" lIns="96371" tIns="48186" rIns="96371" bIns="48186">
            <a:spAutoFit/>
          </a:bodyPr>
          <a:lstStyle/>
          <a:p>
            <a:r>
              <a:rPr lang="en-US" sz="1700" b="1" dirty="0"/>
              <a:t>Quarter One </a:t>
            </a:r>
            <a:r>
              <a:rPr lang="en-US" sz="1700" dirty="0"/>
              <a:t>Reading Literature 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graphicFrame>
        <p:nvGraphicFramePr>
          <p:cNvPr id="3" name="Table 2"/>
          <p:cNvGraphicFramePr>
            <a:graphicFrameLocks noGrp="1"/>
          </p:cNvGraphicFramePr>
          <p:nvPr>
            <p:extLst>
              <p:ext uri="{D42A27DB-BD31-4B8C-83A1-F6EECF244321}">
                <p14:modId xmlns:p14="http://schemas.microsoft.com/office/powerpoint/2010/main" val="2905027261"/>
              </p:ext>
            </p:extLst>
          </p:nvPr>
        </p:nvGraphicFramePr>
        <p:xfrm>
          <a:off x="102195" y="1953239"/>
          <a:ext cx="7594005" cy="1834896"/>
        </p:xfrm>
        <a:graphic>
          <a:graphicData uri="http://schemas.openxmlformats.org/drawingml/2006/table">
            <a:tbl>
              <a:tblPr firstRow="1" firstCol="1" bandRow="1"/>
              <a:tblGrid>
                <a:gridCol w="728941"/>
                <a:gridCol w="1045494"/>
                <a:gridCol w="851746"/>
                <a:gridCol w="923104"/>
                <a:gridCol w="993634"/>
                <a:gridCol w="778726"/>
                <a:gridCol w="722365"/>
                <a:gridCol w="762000"/>
                <a:gridCol w="787995"/>
              </a:tblGrid>
              <a:tr h="126294">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626" marR="32626"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2626" marR="3262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626" marR="3262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626" marR="3262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626" marR="3262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Ci</a:t>
                      </a:r>
                      <a:endParaRPr lang="en-US" sz="800" dirty="0">
                        <a:effectLst/>
                        <a:latin typeface="Calibri"/>
                        <a:ea typeface="Calibri"/>
                        <a:cs typeface="Times New Roman"/>
                      </a:endParaRPr>
                    </a:p>
                  </a:txBody>
                  <a:tcPr marL="32626" marR="3262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Cj</a:t>
                      </a:r>
                      <a:endParaRPr lang="en-US" sz="800" dirty="0">
                        <a:effectLst/>
                        <a:latin typeface="Calibri"/>
                        <a:ea typeface="Calibri"/>
                        <a:cs typeface="Times New Roman"/>
                      </a:endParaRPr>
                    </a:p>
                  </a:txBody>
                  <a:tcPr marL="32626" marR="3262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2626" marR="32626"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dirty="0" smtClean="0">
                          <a:effectLst/>
                          <a:latin typeface="Calibri"/>
                          <a:ea typeface="Calibri"/>
                          <a:cs typeface="Times New Roman"/>
                        </a:rPr>
                        <a:t>RL.4.1Standard</a:t>
                      </a:r>
                      <a:endParaRPr lang="en-US" sz="800" dirty="0">
                        <a:effectLst/>
                        <a:latin typeface="Calibri"/>
                        <a:ea typeface="Calibri"/>
                        <a:cs typeface="Times New Roman"/>
                      </a:endParaRPr>
                    </a:p>
                  </a:txBody>
                  <a:tcPr marL="32626" marR="32626"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bg1">
                        <a:lumMod val="75000"/>
                      </a:schemeClr>
                    </a:solidFill>
                  </a:tcPr>
                </a:tc>
              </a:tr>
              <a:tr h="600311">
                <a:tc>
                  <a:txBody>
                    <a:bodyPr/>
                    <a:lstStyle/>
                    <a:p>
                      <a:pPr marL="0" marR="0">
                        <a:lnSpc>
                          <a:spcPct val="115000"/>
                        </a:lnSpc>
                        <a:spcBef>
                          <a:spcPts val="0"/>
                        </a:spcBef>
                        <a:spcAft>
                          <a:spcPts val="0"/>
                        </a:spcAft>
                      </a:pPr>
                      <a:r>
                        <a:rPr lang="en-US" sz="800" dirty="0">
                          <a:solidFill>
                            <a:srgbClr val="000000"/>
                          </a:solidFill>
                          <a:effectLst/>
                          <a:latin typeface="Calibri"/>
                          <a:ea typeface="Times New Roman"/>
                          <a:cs typeface="Times New Roman"/>
                        </a:rPr>
                        <a:t>Recall </a:t>
                      </a:r>
                      <a:r>
                        <a:rPr lang="en-US" sz="800" dirty="0" smtClean="0">
                          <a:solidFill>
                            <a:srgbClr val="000000"/>
                          </a:solidFill>
                          <a:effectLst/>
                          <a:latin typeface="Calibri"/>
                          <a:ea typeface="Times New Roman"/>
                          <a:cs typeface="Times New Roman"/>
                        </a:rPr>
                        <a:t>or refer </a:t>
                      </a:r>
                      <a:r>
                        <a:rPr lang="en-US" sz="800" dirty="0">
                          <a:solidFill>
                            <a:srgbClr val="000000"/>
                          </a:solidFill>
                          <a:effectLst/>
                          <a:latin typeface="Calibri"/>
                          <a:ea typeface="Times New Roman"/>
                          <a:cs typeface="Times New Roman"/>
                        </a:rPr>
                        <a:t>to specific details or examples in a text when asked.</a:t>
                      </a:r>
                      <a:endParaRPr lang="en-US" sz="800" dirty="0">
                        <a:effectLst/>
                        <a:latin typeface="Calibri"/>
                        <a:ea typeface="Calibri"/>
                        <a:cs typeface="Times New Roman"/>
                      </a:endParaRPr>
                    </a:p>
                    <a:p>
                      <a:pPr marL="0" marR="0">
                        <a:lnSpc>
                          <a:spcPct val="115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626" marR="32626"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Calibri"/>
                          <a:ea typeface="Times New Roman"/>
                          <a:cs typeface="Times New Roman"/>
                        </a:rPr>
                        <a:t>Define - Understand the meaning standard academic language - words/terms:  details, examples, refer, explicit, draw inferences</a:t>
                      </a:r>
                      <a:endParaRPr lang="en-US" sz="800" dirty="0">
                        <a:effectLst/>
                        <a:latin typeface="Calibri"/>
                        <a:ea typeface="Calibri"/>
                        <a:cs typeface="Times New Roman"/>
                      </a:endParaRPr>
                    </a:p>
                  </a:txBody>
                  <a:tcPr marL="32626" marR="3262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Calibri"/>
                          <a:ea typeface="Times New Roman"/>
                          <a:cs typeface="Times New Roman"/>
                        </a:rPr>
                        <a:t>Identify or describe character, setting, key events and conflict in a text.</a:t>
                      </a:r>
                      <a:endParaRPr lang="en-US" sz="800" dirty="0">
                        <a:effectLst/>
                        <a:latin typeface="Calibri"/>
                        <a:ea typeface="Calibri"/>
                        <a:cs typeface="Times New Roman"/>
                      </a:endParaRPr>
                    </a:p>
                  </a:txBody>
                  <a:tcPr marL="32626" marR="3262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solidFill>
                            <a:srgbClr val="000000"/>
                          </a:solidFill>
                          <a:effectLst/>
                          <a:latin typeface="Calibri"/>
                          <a:ea typeface="Times New Roman"/>
                          <a:cs typeface="Times New Roman"/>
                        </a:rPr>
                        <a:t>Answers who, what, when, where and how questions referring to details or examples found explicitly in the text (focus on </a:t>
                      </a:r>
                      <a:r>
                        <a:rPr lang="en-US" sz="800" b="1" u="sng" dirty="0">
                          <a:solidFill>
                            <a:srgbClr val="000000"/>
                          </a:solidFill>
                          <a:effectLst/>
                          <a:latin typeface="Calibri"/>
                          <a:ea typeface="Times New Roman"/>
                          <a:cs typeface="Times New Roman"/>
                        </a:rPr>
                        <a:t>literary</a:t>
                      </a:r>
                      <a:r>
                        <a:rPr lang="en-US" sz="800" b="1" dirty="0">
                          <a:solidFill>
                            <a:srgbClr val="000000"/>
                          </a:solidFill>
                          <a:effectLst/>
                          <a:latin typeface="Calibri"/>
                          <a:ea typeface="Times New Roman"/>
                          <a:cs typeface="Times New Roman"/>
                        </a:rPr>
                        <a:t> elements</a:t>
                      </a:r>
                      <a:r>
                        <a:rPr lang="en-US" sz="800" b="1" dirty="0" smtClean="0">
                          <a:solidFill>
                            <a:srgbClr val="000000"/>
                          </a:solidFill>
                          <a:effectLst/>
                          <a:latin typeface="Calibri"/>
                          <a:ea typeface="Times New Roman"/>
                          <a:cs typeface="Times New Roman"/>
                        </a:rPr>
                        <a:t>).</a:t>
                      </a:r>
                    </a:p>
                    <a:p>
                      <a:pPr marL="0" marR="0">
                        <a:lnSpc>
                          <a:spcPct val="115000"/>
                        </a:lnSpc>
                        <a:spcBef>
                          <a:spcPts val="0"/>
                        </a:spcBef>
                        <a:spcAft>
                          <a:spcPts val="0"/>
                        </a:spcAft>
                      </a:pPr>
                      <a:r>
                        <a:rPr lang="en-US" sz="800" b="1" dirty="0" smtClean="0">
                          <a:solidFill>
                            <a:srgbClr val="000000"/>
                          </a:solidFill>
                          <a:effectLst/>
                          <a:latin typeface="Calibri"/>
                          <a:ea typeface="Calibri"/>
                          <a:cs typeface="Times New Roman"/>
                        </a:rPr>
                        <a:t>NOT ASSESSED</a:t>
                      </a:r>
                      <a:endParaRPr lang="en-US" sz="800" dirty="0">
                        <a:effectLst/>
                        <a:latin typeface="Calibri"/>
                        <a:ea typeface="Calibri"/>
                        <a:cs typeface="Times New Roman"/>
                      </a:endParaRPr>
                    </a:p>
                  </a:txBody>
                  <a:tcPr marL="32626" marR="3262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1200"/>
                        </a:spcAft>
                      </a:pPr>
                      <a:r>
                        <a:rPr lang="en-US" sz="800" u="sng" dirty="0">
                          <a:solidFill>
                            <a:srgbClr val="000000"/>
                          </a:solidFill>
                          <a:effectLst/>
                          <a:latin typeface="Calibri"/>
                          <a:ea typeface="Times New Roman"/>
                          <a:cs typeface="Times New Roman"/>
                        </a:rPr>
                        <a:t>Conceptual Development</a:t>
                      </a:r>
                      <a:endParaRPr lang="en-US" sz="800" dirty="0">
                        <a:effectLst/>
                        <a:latin typeface="Calibri"/>
                        <a:ea typeface="Calibri"/>
                        <a:cs typeface="Times New Roman"/>
                      </a:endParaRPr>
                    </a:p>
                    <a:p>
                      <a:pPr marL="0" marR="0">
                        <a:lnSpc>
                          <a:spcPct val="115000"/>
                        </a:lnSpc>
                        <a:spcBef>
                          <a:spcPts val="0"/>
                        </a:spcBef>
                        <a:spcAft>
                          <a:spcPts val="1200"/>
                        </a:spcAft>
                      </a:pPr>
                      <a:r>
                        <a:rPr lang="en-US" sz="800" dirty="0">
                          <a:solidFill>
                            <a:srgbClr val="000000"/>
                          </a:solidFill>
                          <a:effectLst/>
                          <a:latin typeface="Calibri"/>
                          <a:ea typeface="Times New Roman"/>
                          <a:cs typeface="Times New Roman"/>
                        </a:rPr>
                        <a:t>Asks or answers questions about details in a text (demonstrating an understanding that details and examples can provide information explicitly found in the text)</a:t>
                      </a:r>
                      <a:endParaRPr lang="en-US" sz="800" dirty="0">
                        <a:effectLst/>
                        <a:latin typeface="Calibri"/>
                        <a:ea typeface="Calibri"/>
                        <a:cs typeface="Times New Roman"/>
                      </a:endParaRPr>
                    </a:p>
                  </a:txBody>
                  <a:tcPr marL="32626" marR="3262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nSpc>
                          <a:spcPct val="115000"/>
                        </a:lnSpc>
                        <a:spcBef>
                          <a:spcPts val="0"/>
                        </a:spcBef>
                        <a:spcAft>
                          <a:spcPts val="1200"/>
                        </a:spcAft>
                      </a:pPr>
                      <a:r>
                        <a:rPr lang="en-US" sz="800" b="1" dirty="0">
                          <a:solidFill>
                            <a:srgbClr val="000000"/>
                          </a:solidFill>
                          <a:effectLst/>
                          <a:latin typeface="Calibri"/>
                          <a:ea typeface="Times New Roman"/>
                          <a:cs typeface="Times New Roman"/>
                        </a:rPr>
                        <a:t>Summarize the text using key details (to show an understanding of key details</a:t>
                      </a:r>
                      <a:r>
                        <a:rPr lang="en-US" sz="800" b="1" dirty="0" smtClean="0">
                          <a:solidFill>
                            <a:srgbClr val="000000"/>
                          </a:solidFill>
                          <a:effectLst/>
                          <a:latin typeface="Calibri"/>
                          <a:ea typeface="Times New Roman"/>
                          <a:cs typeface="Times New Roman"/>
                        </a:rPr>
                        <a:t>).</a:t>
                      </a:r>
                    </a:p>
                    <a:p>
                      <a:pPr marL="0" marR="0">
                        <a:lnSpc>
                          <a:spcPct val="115000"/>
                        </a:lnSpc>
                        <a:spcBef>
                          <a:spcPts val="0"/>
                        </a:spcBef>
                        <a:spcAft>
                          <a:spcPts val="1200"/>
                        </a:spcAft>
                      </a:pPr>
                      <a:r>
                        <a:rPr lang="en-US" sz="800" b="1" dirty="0" smtClean="0">
                          <a:solidFill>
                            <a:srgbClr val="000000"/>
                          </a:solidFill>
                          <a:effectLst/>
                          <a:latin typeface="Calibri"/>
                          <a:ea typeface="Calibri"/>
                          <a:cs typeface="Times New Roman"/>
                        </a:rPr>
                        <a:t>SELECTED</a:t>
                      </a:r>
                      <a:r>
                        <a:rPr lang="en-US" sz="800" b="1" baseline="0" dirty="0" smtClean="0">
                          <a:solidFill>
                            <a:srgbClr val="000000"/>
                          </a:solidFill>
                          <a:effectLst/>
                          <a:latin typeface="Calibri"/>
                          <a:ea typeface="Calibri"/>
                          <a:cs typeface="Times New Roman"/>
                        </a:rPr>
                        <a:t> RESPONSE</a:t>
                      </a:r>
                      <a:endParaRPr lang="en-US" sz="800" b="1" dirty="0">
                        <a:effectLst/>
                        <a:latin typeface="Calibri"/>
                        <a:ea typeface="Calibri"/>
                        <a:cs typeface="Times New Roman"/>
                      </a:endParaRPr>
                    </a:p>
                  </a:txBody>
                  <a:tcPr marL="32626" marR="3262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1200"/>
                        </a:spcAft>
                      </a:pPr>
                      <a:r>
                        <a:rPr lang="en-US" sz="800" dirty="0">
                          <a:solidFill>
                            <a:srgbClr val="000000"/>
                          </a:solidFill>
                          <a:effectLst/>
                          <a:latin typeface="Calibri"/>
                          <a:ea typeface="Times New Roman"/>
                          <a:cs typeface="Times New Roman"/>
                        </a:rPr>
                        <a:t>Draws basic inferences (not too implicit) using details and examples from the text.</a:t>
                      </a:r>
                      <a:endParaRPr lang="en-US" sz="800" dirty="0">
                        <a:effectLst/>
                        <a:latin typeface="Calibri"/>
                        <a:ea typeface="Calibri"/>
                        <a:cs typeface="Times New Roman"/>
                      </a:endParaRPr>
                    </a:p>
                  </a:txBody>
                  <a:tcPr marL="32626" marR="3262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effectLst/>
                          <a:latin typeface="Calibri"/>
                          <a:ea typeface="Calibri"/>
                          <a:cs typeface="Helvetica"/>
                        </a:rPr>
                        <a:t>Draws and explains inferences in the text using key details and examples as evidence</a:t>
                      </a:r>
                      <a:r>
                        <a:rPr lang="en-US" sz="800" b="1" dirty="0" smtClean="0">
                          <a:effectLst/>
                          <a:latin typeface="Calibri"/>
                          <a:ea typeface="Calibri"/>
                          <a:cs typeface="Helvetica"/>
                        </a:rPr>
                        <a:t>.</a:t>
                      </a:r>
                    </a:p>
                    <a:p>
                      <a:pPr marL="0" marR="0">
                        <a:lnSpc>
                          <a:spcPct val="115000"/>
                        </a:lnSpc>
                        <a:spcBef>
                          <a:spcPts val="0"/>
                        </a:spcBef>
                        <a:spcAft>
                          <a:spcPts val="0"/>
                        </a:spcAft>
                      </a:pPr>
                      <a:r>
                        <a:rPr lang="en-US" sz="800" b="1" dirty="0" smtClean="0">
                          <a:effectLst/>
                          <a:latin typeface="Calibri"/>
                          <a:ea typeface="Calibri"/>
                          <a:cs typeface="Times New Roman"/>
                        </a:rPr>
                        <a:t>SELECTED RESPONSE</a:t>
                      </a:r>
                      <a:endParaRPr lang="en-US" sz="800" dirty="0">
                        <a:effectLst/>
                        <a:latin typeface="Calibri"/>
                        <a:ea typeface="Calibri"/>
                        <a:cs typeface="Times New Roman"/>
                      </a:endParaRPr>
                    </a:p>
                  </a:txBody>
                  <a:tcPr marL="32626" marR="32626"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0"/>
                        </a:spcAft>
                      </a:pPr>
                      <a:r>
                        <a:rPr lang="en-US" sz="800" b="1" u="sng" dirty="0" smtClean="0">
                          <a:effectLst/>
                          <a:latin typeface="Calibri" panose="020F0502020204030204" pitchFamily="34" charset="0"/>
                          <a:ea typeface="Calibri" panose="020F0502020204030204" pitchFamily="34" charset="0"/>
                          <a:cs typeface="Calibri" panose="020F0502020204030204" pitchFamily="34" charset="0"/>
                        </a:rPr>
                        <a:t>RL.4.1</a:t>
                      </a:r>
                      <a:r>
                        <a:rPr lang="en-US" sz="800" dirty="0" smtClean="0">
                          <a:effectLst/>
                          <a:latin typeface="Calibri" panose="020F0502020204030204" pitchFamily="34" charset="0"/>
                          <a:ea typeface="Calibri" panose="020F0502020204030204" pitchFamily="34" charset="0"/>
                          <a:cs typeface="Calibri" panose="020F0502020204030204" pitchFamily="34" charset="0"/>
                        </a:rPr>
                        <a:t> Refer to details and examples in a text when explaining what the text says explicitly and when drawing inferences from the text.</a:t>
                      </a:r>
                      <a:endParaRPr lang="en-US" sz="800" dirty="0">
                        <a:effectLst/>
                        <a:latin typeface="Calibri"/>
                        <a:ea typeface="Calibri"/>
                        <a:cs typeface="Times New Roman"/>
                      </a:endParaRPr>
                    </a:p>
                  </a:txBody>
                  <a:tcPr marL="32626" marR="32626"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64114436"/>
              </p:ext>
            </p:extLst>
          </p:nvPr>
        </p:nvGraphicFramePr>
        <p:xfrm>
          <a:off x="387946" y="3962400"/>
          <a:ext cx="6996511" cy="1905000"/>
        </p:xfrm>
        <a:graphic>
          <a:graphicData uri="http://schemas.openxmlformats.org/drawingml/2006/table">
            <a:tbl>
              <a:tblPr firstRow="1" firstCol="1" bandRow="1"/>
              <a:tblGrid>
                <a:gridCol w="718178"/>
                <a:gridCol w="694201"/>
                <a:gridCol w="1072362"/>
                <a:gridCol w="850044"/>
                <a:gridCol w="948125"/>
                <a:gridCol w="850044"/>
                <a:gridCol w="817349"/>
                <a:gridCol w="1046208"/>
              </a:tblGrid>
              <a:tr h="146538">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904" marR="32904"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Ci</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APn</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2904" marR="32904"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758462">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basic details from a story, drama or poem that was discussed in class.</a:t>
                      </a:r>
                      <a:endParaRPr lang="en-US" sz="800" dirty="0">
                        <a:effectLst/>
                        <a:latin typeface="Calibri"/>
                        <a:ea typeface="Calibri"/>
                        <a:cs typeface="Times New Roman"/>
                      </a:endParaRPr>
                    </a:p>
                  </a:txBody>
                  <a:tcPr marL="32904" marR="32904"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Define standard academic language -  theme, drama, poem, summarize, details text/passage/story/selection</a:t>
                      </a:r>
                      <a:endParaRPr lang="en-US" sz="800" dirty="0">
                        <a:effectLst/>
                        <a:latin typeface="Calibri"/>
                        <a:ea typeface="Calibri"/>
                        <a:cs typeface="Times New Roman"/>
                      </a:endParaRPr>
                    </a:p>
                  </a:txBody>
                  <a:tcPr marL="32904" marR="3290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Answer who, what, when, where and how questions about the characters, setting, events and problem-solution of a story, drama or poem.</a:t>
                      </a:r>
                      <a:endParaRPr lang="en-US" sz="800" dirty="0">
                        <a:effectLst/>
                        <a:latin typeface="Calibri"/>
                        <a:ea typeface="Calibri"/>
                        <a:cs typeface="Times New Roman"/>
                      </a:endParaRPr>
                    </a:p>
                  </a:txBody>
                  <a:tcPr marL="32904" marR="3290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Identifies the theme of a story, drama </a:t>
                      </a:r>
                      <a:r>
                        <a:rPr lang="en-US" sz="800" b="1" dirty="0">
                          <a:solidFill>
                            <a:schemeClr val="tx1"/>
                          </a:solidFill>
                          <a:effectLst/>
                          <a:latin typeface="Calibri"/>
                          <a:ea typeface="Times New Roman"/>
                          <a:cs typeface="Times New Roman"/>
                        </a:rPr>
                        <a:t>or</a:t>
                      </a:r>
                      <a:r>
                        <a:rPr lang="en-US" sz="800" b="1" dirty="0">
                          <a:solidFill>
                            <a:srgbClr val="000000"/>
                          </a:solidFill>
                          <a:effectLst/>
                          <a:latin typeface="Calibri"/>
                          <a:ea typeface="Times New Roman"/>
                          <a:cs typeface="Times New Roman"/>
                        </a:rPr>
                        <a:t> poem</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2904" marR="3290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Summarize the events of a story, drama or poem with key details from the text.</a:t>
                      </a:r>
                      <a:endParaRPr lang="en-US" sz="800" dirty="0">
                        <a:effectLst/>
                        <a:latin typeface="Calibri"/>
                        <a:ea typeface="Calibri"/>
                        <a:cs typeface="Times New Roman"/>
                      </a:endParaRPr>
                    </a:p>
                  </a:txBody>
                  <a:tcPr marL="32904" marR="3290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Locates specific central ideas (key details) that support a theme</a:t>
                      </a:r>
                      <a:r>
                        <a:rPr lang="en-US" sz="800" dirty="0">
                          <a:solidFill>
                            <a:srgbClr val="000000"/>
                          </a:solidFill>
                          <a:effectLst/>
                          <a:latin typeface="Calibri"/>
                          <a:ea typeface="Times New Roman"/>
                          <a:cs typeface="Times New Roman"/>
                        </a:rPr>
                        <a:t> </a:t>
                      </a:r>
                      <a:r>
                        <a:rPr lang="en-US" sz="800" b="1" dirty="0">
                          <a:solidFill>
                            <a:srgbClr val="000000"/>
                          </a:solidFill>
                          <a:effectLst/>
                          <a:latin typeface="Calibri"/>
                          <a:ea typeface="Times New Roman"/>
                          <a:cs typeface="Times New Roman"/>
                        </a:rPr>
                        <a:t>in a story, drama or poem</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2904" marR="3290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Obtain and interpret from a new text (not read in class) which key details in the text are evidence of a common theme, message or purpose</a:t>
                      </a:r>
                      <a:r>
                        <a:rPr lang="en-US" sz="800" b="1" dirty="0" smtClean="0">
                          <a:solidFill>
                            <a:srgbClr val="000000"/>
                          </a:solidFill>
                          <a:effectLst/>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000000"/>
                          </a:solidFill>
                          <a:effectLst/>
                          <a:latin typeface="Calibri"/>
                          <a:ea typeface="Calibri"/>
                          <a:cs typeface="Times New Roman"/>
                        </a:rPr>
                        <a:t>CONSTRUCTED RESPONSE</a:t>
                      </a:r>
                      <a:endParaRPr lang="en-US" sz="800" dirty="0">
                        <a:effectLst/>
                        <a:latin typeface="Calibri"/>
                        <a:ea typeface="Calibri"/>
                        <a:cs typeface="Times New Roman"/>
                      </a:endParaRPr>
                    </a:p>
                  </a:txBody>
                  <a:tcPr marL="32904" marR="3290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effectLst/>
                          <a:latin typeface="Calibri"/>
                          <a:ea typeface="Calibri"/>
                          <a:cs typeface="Calibri"/>
                        </a:rPr>
                        <a:t>RL4.2</a:t>
                      </a:r>
                      <a:r>
                        <a:rPr lang="en-US" sz="800" dirty="0">
                          <a:effectLst/>
                          <a:latin typeface="Calibri"/>
                          <a:ea typeface="Calibri"/>
                          <a:cs typeface="Calibri"/>
                        </a:rPr>
                        <a:t> Determine a theme of a story, drama, or poem from details in the text; summarize the text.</a:t>
                      </a:r>
                      <a:endParaRPr lang="en-US" sz="800" dirty="0">
                        <a:effectLst/>
                        <a:latin typeface="Calibri"/>
                        <a:ea typeface="Calibri"/>
                        <a:cs typeface="Times New Roman"/>
                      </a:endParaRPr>
                    </a:p>
                  </a:txBody>
                  <a:tcPr marL="32904" marR="32904"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9" name="Rectangle 8"/>
          <p:cNvSpPr/>
          <p:nvPr/>
        </p:nvSpPr>
        <p:spPr>
          <a:xfrm>
            <a:off x="2765071" y="3204839"/>
            <a:ext cx="711554" cy="20707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8" name="Rectangle 7"/>
          <p:cNvSpPr/>
          <p:nvPr/>
        </p:nvSpPr>
        <p:spPr>
          <a:xfrm>
            <a:off x="4651131" y="3101302"/>
            <a:ext cx="5334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0" name="Rectangle 9"/>
          <p:cNvSpPr/>
          <p:nvPr/>
        </p:nvSpPr>
        <p:spPr>
          <a:xfrm>
            <a:off x="2854148" y="4495800"/>
            <a:ext cx="5334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1" name="Rectangle 10"/>
          <p:cNvSpPr/>
          <p:nvPr/>
        </p:nvSpPr>
        <p:spPr>
          <a:xfrm>
            <a:off x="6142892" y="3101301"/>
            <a:ext cx="5334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2" name="Rectangle 11"/>
          <p:cNvSpPr/>
          <p:nvPr/>
        </p:nvSpPr>
        <p:spPr>
          <a:xfrm>
            <a:off x="4686300" y="4953000"/>
            <a:ext cx="5334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3" name="Rectangle 12"/>
          <p:cNvSpPr/>
          <p:nvPr/>
        </p:nvSpPr>
        <p:spPr>
          <a:xfrm>
            <a:off x="2971800" y="7086600"/>
            <a:ext cx="4572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4" name="Rectangle 13"/>
          <p:cNvSpPr/>
          <p:nvPr/>
        </p:nvSpPr>
        <p:spPr>
          <a:xfrm>
            <a:off x="5486400" y="5486400"/>
            <a:ext cx="7620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5" name="Rectangle 14"/>
          <p:cNvSpPr/>
          <p:nvPr/>
        </p:nvSpPr>
        <p:spPr>
          <a:xfrm>
            <a:off x="4572000" y="8153400"/>
            <a:ext cx="5334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6" name="Rectangle 15"/>
          <p:cNvSpPr/>
          <p:nvPr/>
        </p:nvSpPr>
        <p:spPr>
          <a:xfrm>
            <a:off x="5867400" y="7467600"/>
            <a:ext cx="6858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Tree>
    <p:extLst>
      <p:ext uri="{BB962C8B-B14F-4D97-AF65-F5344CB8AC3E}">
        <p14:creationId xmlns:p14="http://schemas.microsoft.com/office/powerpoint/2010/main" val="810998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0618991"/>
              </p:ext>
            </p:extLst>
          </p:nvPr>
        </p:nvGraphicFramePr>
        <p:xfrm>
          <a:off x="387946" y="1971104"/>
          <a:ext cx="6996509" cy="1507582"/>
        </p:xfrm>
        <a:graphic>
          <a:graphicData uri="http://schemas.openxmlformats.org/drawingml/2006/table">
            <a:tbl>
              <a:tblPr firstRow="1" firstCol="1" bandRow="1"/>
              <a:tblGrid>
                <a:gridCol w="758500"/>
                <a:gridCol w="941586"/>
                <a:gridCol w="1046207"/>
                <a:gridCol w="1078901"/>
                <a:gridCol w="1078901"/>
                <a:gridCol w="1078901"/>
                <a:gridCol w="1013513"/>
              </a:tblGrid>
              <a:tr h="138304">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Cj</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69278">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 questions about details or examples in an informational text previously read in class.</a:t>
                      </a:r>
                      <a:endParaRPr lang="en-US" sz="800" dirty="0">
                        <a:effectLst/>
                        <a:latin typeface="Calibri"/>
                        <a:ea typeface="Calibri"/>
                        <a:cs typeface="Times New Roman"/>
                      </a:endParaRPr>
                    </a:p>
                  </a:txBody>
                  <a:tcPr marL="33295" marR="33295"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 the meaning of the words/terms standard academic language: details, examples, refer, explicit, draw inferences</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Answers who, what, when, where and how questions about details or examples found explicitly in the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latin typeface="Calibri"/>
                          <a:ea typeface="Calibri"/>
                          <a:cs typeface="Times New Roman"/>
                        </a:rPr>
                        <a:t>NOT ASSESSED</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Conceptual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Asks or answers questions about details in a text demonstrating an understanding that details and examples can provide information explicitly found in the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Draws basic inferences (not too implicit) using details and examples from the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rgbClr val="000000"/>
                          </a:solidFill>
                          <a:effectLst/>
                          <a:latin typeface="Calibri"/>
                          <a:ea typeface="Calibri"/>
                          <a:cs typeface="Times New Roman"/>
                        </a:rPr>
                        <a:t>SELECTED</a:t>
                      </a:r>
                      <a:r>
                        <a:rPr lang="en-US" sz="800" b="1" baseline="0" dirty="0" smtClean="0">
                          <a:solidFill>
                            <a:srgbClr val="000000"/>
                          </a:solidFill>
                          <a:effectLst/>
                          <a:latin typeface="Calibri"/>
                          <a:ea typeface="Calibri"/>
                          <a:cs typeface="Times New Roman"/>
                        </a:rPr>
                        <a:t>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effectLst/>
                          <a:latin typeface="Calibri"/>
                          <a:ea typeface="Calibri"/>
                          <a:cs typeface="Helvetica"/>
                        </a:rPr>
                        <a:t>Locates information that is explicitly found in the text or for drawing inferences</a:t>
                      </a:r>
                      <a:r>
                        <a:rPr lang="en-US" sz="800" b="1" dirty="0" smtClean="0">
                          <a:effectLst/>
                          <a:latin typeface="Calibri"/>
                          <a:ea typeface="Calibri"/>
                          <a:cs typeface="Helvetica"/>
                        </a:rPr>
                        <a:t>.</a:t>
                      </a:r>
                    </a:p>
                    <a:p>
                      <a:pPr marL="0" marR="0" algn="l">
                        <a:lnSpc>
                          <a:spcPct val="100000"/>
                        </a:lnSpc>
                        <a:spcBef>
                          <a:spcPts val="0"/>
                        </a:spcBef>
                        <a:spcAft>
                          <a:spcPts val="0"/>
                        </a:spcAft>
                      </a:pPr>
                      <a:endParaRPr lang="en-US" sz="800" b="1" dirty="0" smtClean="0">
                        <a:effectLst/>
                        <a:latin typeface="Calibri"/>
                        <a:ea typeface="Calibri"/>
                        <a:cs typeface="Helvetica"/>
                      </a:endParaRPr>
                    </a:p>
                    <a:p>
                      <a:pPr marL="0" marR="0" algn="l">
                        <a:lnSpc>
                          <a:spcPct val="100000"/>
                        </a:lnSpc>
                        <a:spcBef>
                          <a:spcPts val="0"/>
                        </a:spcBef>
                        <a:spcAft>
                          <a:spcPts val="0"/>
                        </a:spcAft>
                      </a:pPr>
                      <a:r>
                        <a:rPr lang="en-US" sz="800" b="1" dirty="0" smtClean="0">
                          <a:effectLst/>
                          <a:latin typeface="Calibri"/>
                          <a:ea typeface="Calibri"/>
                          <a:cs typeface="Times New Roman"/>
                        </a:rPr>
                        <a:t>SELECTED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RI.4.1</a:t>
                      </a:r>
                      <a:r>
                        <a:rPr lang="en-US" sz="800" dirty="0">
                          <a:effectLst/>
                          <a:latin typeface="Calibri"/>
                          <a:ea typeface="Calibri"/>
                          <a:cs typeface="Calibri"/>
                        </a:rPr>
                        <a:t> </a:t>
                      </a:r>
                      <a:r>
                        <a:rPr lang="en-US" sz="800" dirty="0">
                          <a:effectLst/>
                          <a:latin typeface="Calibri"/>
                          <a:ea typeface="Calibri"/>
                          <a:cs typeface="Times New Roman"/>
                        </a:rPr>
                        <a:t>Refer</a:t>
                      </a:r>
                      <a:r>
                        <a:rPr lang="en-US" sz="800" dirty="0">
                          <a:effectLst/>
                          <a:latin typeface="Calibri"/>
                          <a:ea typeface="Calibri"/>
                          <a:cs typeface="Calibri"/>
                        </a:rPr>
                        <a:t> to details and examples in a text when explaining what the text says explicitly and when drawing inferences from the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sp>
        <p:nvSpPr>
          <p:cNvPr id="8" name="Rectangle 7"/>
          <p:cNvSpPr/>
          <p:nvPr/>
        </p:nvSpPr>
        <p:spPr>
          <a:xfrm>
            <a:off x="323850" y="718458"/>
            <a:ext cx="7124700" cy="1143760"/>
          </a:xfrm>
          <a:prstGeom prst="rect">
            <a:avLst/>
          </a:prstGeom>
        </p:spPr>
        <p:txBody>
          <a:bodyPr wrap="square" lIns="96371" tIns="48186" rIns="96371" bIns="48186">
            <a:spAutoFit/>
          </a:bodyPr>
          <a:lstStyle/>
          <a:p>
            <a:r>
              <a:rPr lang="en-US" sz="1700" b="1" dirty="0"/>
              <a:t>Quarter One </a:t>
            </a:r>
            <a:r>
              <a:rPr lang="en-US" sz="1700" dirty="0"/>
              <a:t>Reading Informational 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sp>
        <p:nvSpPr>
          <p:cNvPr id="10" name="Rectangle 9"/>
          <p:cNvSpPr/>
          <p:nvPr/>
        </p:nvSpPr>
        <p:spPr>
          <a:xfrm>
            <a:off x="2105025" y="2819400"/>
            <a:ext cx="890588" cy="1596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34397406"/>
              </p:ext>
            </p:extLst>
          </p:nvPr>
        </p:nvGraphicFramePr>
        <p:xfrm>
          <a:off x="387946" y="3581400"/>
          <a:ext cx="6996509" cy="1664336"/>
        </p:xfrm>
        <a:graphic>
          <a:graphicData uri="http://schemas.openxmlformats.org/drawingml/2006/table">
            <a:tbl>
              <a:tblPr firstRow="1" firstCol="1" bandRow="1"/>
              <a:tblGrid>
                <a:gridCol w="722645"/>
                <a:gridCol w="1116814"/>
                <a:gridCol w="952576"/>
                <a:gridCol w="788339"/>
                <a:gridCol w="656949"/>
                <a:gridCol w="591254"/>
                <a:gridCol w="854034"/>
                <a:gridCol w="1313898"/>
              </a:tblGrid>
              <a:tr h="204071">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Ci</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460265">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or locate key details from an informational text read and discussed in class.</a:t>
                      </a:r>
                      <a:endParaRPr lang="en-US" sz="800" dirty="0">
                        <a:effectLst/>
                        <a:latin typeface="Calibri"/>
                        <a:ea typeface="Calibri"/>
                        <a:cs typeface="Times New Roman"/>
                      </a:endParaRPr>
                    </a:p>
                  </a:txBody>
                  <a:tcPr marL="33295" marR="33295"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(understand meaning of…) standard academic language-  terms: theme, key details, main idea, summarize, informational text terms:  articles, reports, “how-to books,” reference books, etc...</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Answers who, what, when, where and how questions about scientific, technical, historical and informational texts.</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how key details support the main idea using examples from a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Summarize the events of a text or passage (article)</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 using the key details as a guide</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Determine the main idea of a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rgbClr val="000000"/>
                        </a:solidFill>
                        <a:effectLst/>
                        <a:latin typeface="Calibri"/>
                        <a:ea typeface="Calibri"/>
                        <a:cs typeface="Times New Roman"/>
                      </a:endParaRPr>
                    </a:p>
                    <a:p>
                      <a:pPr marL="0" marR="0" algn="l">
                        <a:lnSpc>
                          <a:spcPct val="100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explicit-implicit details in the text that support the main ideas or generalizations about a main idea</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rgbClr val="000000"/>
                        </a:solidFill>
                        <a:effectLst/>
                        <a:latin typeface="Calibri"/>
                        <a:ea typeface="Calibri"/>
                        <a:cs typeface="Times New Roman"/>
                      </a:endParaRPr>
                    </a:p>
                    <a:p>
                      <a:pPr marL="0" marR="0" algn="l">
                        <a:lnSpc>
                          <a:spcPct val="100000"/>
                        </a:lnSpc>
                        <a:spcBef>
                          <a:spcPts val="0"/>
                        </a:spcBef>
                        <a:spcAft>
                          <a:spcPts val="0"/>
                        </a:spcAft>
                      </a:pPr>
                      <a:r>
                        <a:rPr lang="en-US" sz="800" b="1" dirty="0" smtClean="0">
                          <a:solidFill>
                            <a:srgbClr val="000000"/>
                          </a:solidFill>
                          <a:effectLst/>
                          <a:latin typeface="Calibri"/>
                          <a:ea typeface="Calibri"/>
                          <a:cs typeface="Times New Roman"/>
                        </a:rPr>
                        <a:t>CONSTRUCTED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RI.4.2</a:t>
                      </a:r>
                      <a:r>
                        <a:rPr lang="en-US" sz="800" dirty="0">
                          <a:effectLst/>
                          <a:latin typeface="Calibri"/>
                          <a:ea typeface="Calibri"/>
                          <a:cs typeface="Calibri"/>
                        </a:rPr>
                        <a:t> Determine the main idea of a text and explain how it is supported by key details; summarize the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37368162"/>
              </p:ext>
            </p:extLst>
          </p:nvPr>
        </p:nvGraphicFramePr>
        <p:xfrm>
          <a:off x="387946" y="5551733"/>
          <a:ext cx="6996508" cy="2235908"/>
        </p:xfrm>
        <a:graphic>
          <a:graphicData uri="http://schemas.openxmlformats.org/drawingml/2006/table">
            <a:tbl>
              <a:tblPr firstRow="1" firstCol="1" bandRow="1"/>
              <a:tblGrid>
                <a:gridCol w="495036"/>
                <a:gridCol w="693051"/>
                <a:gridCol w="534639"/>
                <a:gridCol w="752455"/>
                <a:gridCol w="642073"/>
                <a:gridCol w="609600"/>
                <a:gridCol w="609600"/>
                <a:gridCol w="609600"/>
                <a:gridCol w="762000"/>
                <a:gridCol w="609600"/>
                <a:gridCol w="678854"/>
              </a:tblGrid>
              <a:tr h="28518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Cj</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ANs</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ANz</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696012">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 or recall basic facts in a historical, scientific, or technical text read and discussed in class.</a:t>
                      </a:r>
                      <a:endParaRPr lang="en-US" sz="800" dirty="0">
                        <a:effectLst/>
                        <a:latin typeface="Calibri"/>
                        <a:ea typeface="Calibri"/>
                        <a:cs typeface="Times New Roman"/>
                      </a:endParaRPr>
                    </a:p>
                  </a:txBody>
                  <a:tcPr marL="33295" marR="33295"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Define terms</a:t>
                      </a:r>
                      <a:r>
                        <a:rPr lang="en-US" sz="800" dirty="0">
                          <a:solidFill>
                            <a:srgbClr val="000000"/>
                          </a:solidFill>
                          <a:effectLst/>
                          <a:latin typeface="Calibri"/>
                          <a:ea typeface="Times New Roman"/>
                          <a:cs typeface="Times New Roman"/>
                        </a:rPr>
                        <a:t> (standard academic language)</a:t>
                      </a:r>
                      <a:r>
                        <a:rPr lang="en-US" sz="800" dirty="0">
                          <a:solidFill>
                            <a:srgbClr val="000000"/>
                          </a:solidFill>
                          <a:effectLst/>
                          <a:latin typeface="Calibri"/>
                          <a:ea typeface="Times New Roman"/>
                          <a:cs typeface="Arial"/>
                        </a:rPr>
                        <a:t>:  events, procedures, ideas, and concepts, historical, scientific and technical.</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Describe what happened in a historical, scientific, or technical text (based on specifically asked questions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latin typeface="Calibri"/>
                          <a:ea typeface="Times New Roman"/>
                          <a:cs typeface="Times New Roman"/>
                        </a:rPr>
                        <a:t>NOT ASSESSED</a:t>
                      </a:r>
                    </a:p>
                    <a:p>
                      <a:pPr marL="0" marR="0" algn="l">
                        <a:lnSpc>
                          <a:spcPct val="100000"/>
                        </a:lnSpc>
                        <a:spcBef>
                          <a:spcPts val="0"/>
                        </a:spcBef>
                        <a:spcAft>
                          <a:spcPts val="0"/>
                        </a:spcAft>
                      </a:pP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1200"/>
                        </a:spcAft>
                      </a:pPr>
                      <a:r>
                        <a:rPr lang="en-US" sz="800" b="1" dirty="0">
                          <a:solidFill>
                            <a:srgbClr val="000000"/>
                          </a:solidFill>
                          <a:effectLst/>
                          <a:latin typeface="Calibri"/>
                          <a:ea typeface="Times New Roman"/>
                          <a:cs typeface="Times New Roman"/>
                        </a:rPr>
                        <a:t>Explain why an event happened based on specific information in a historical, scientific, or technical text (cause and effect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1200"/>
                        </a:spcAft>
                      </a:pPr>
                      <a:r>
                        <a:rPr lang="en-US" sz="800" b="1" dirty="0" smtClean="0">
                          <a:solidFill>
                            <a:srgbClr val="000000"/>
                          </a:solidFill>
                          <a:effectLst/>
                          <a:latin typeface="Calibri"/>
                          <a:ea typeface="Times New Roman"/>
                          <a:cs typeface="Times New Roman"/>
                        </a:rPr>
                        <a:t>SELECTED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1200"/>
                        </a:spcAft>
                      </a:pPr>
                      <a:r>
                        <a:rPr lang="en-US" sz="800" dirty="0">
                          <a:solidFill>
                            <a:srgbClr val="000000"/>
                          </a:solidFill>
                          <a:effectLst/>
                          <a:latin typeface="Calibri"/>
                          <a:ea typeface="Times New Roman"/>
                          <a:cs typeface="Arial"/>
                        </a:rPr>
                        <a:t>Make basic inferences in informational text about what may happen and why using specific information.</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Identify main ideas in a historical, scientific, or technical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Distinguish between relevant and irrelevant information in a historical, scientific, or technical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endParaRPr lang="en-US" sz="800" b="1"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ideas using specific information from a historical, scientific, or technical text. </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Analyze the </a:t>
                      </a:r>
                      <a:r>
                        <a:rPr lang="en-US" sz="800" b="1" dirty="0" smtClean="0">
                          <a:solidFill>
                            <a:srgbClr val="000000"/>
                          </a:solidFill>
                          <a:effectLst/>
                          <a:latin typeface="Calibri"/>
                          <a:ea typeface="Times New Roman"/>
                          <a:cs typeface="Arial"/>
                        </a:rPr>
                        <a:t>interrelation-ship </a:t>
                      </a:r>
                      <a:r>
                        <a:rPr lang="en-US" sz="800" b="1" dirty="0">
                          <a:solidFill>
                            <a:srgbClr val="000000"/>
                          </a:solidFill>
                          <a:effectLst/>
                          <a:latin typeface="Calibri"/>
                          <a:ea typeface="Times New Roman"/>
                          <a:cs typeface="Arial"/>
                        </a:rPr>
                        <a:t>between an event in a historical text, analyzing what happened and why (continue for procedures, ideas or concepts</a:t>
                      </a:r>
                      <a:r>
                        <a:rPr lang="en-US" sz="800" b="1" dirty="0" smtClean="0">
                          <a:solidFill>
                            <a:srgbClr val="000000"/>
                          </a:solidFill>
                          <a:effectLst/>
                          <a:latin typeface="Calibri"/>
                          <a:ea typeface="Times New Roman"/>
                          <a:cs typeface="Arial"/>
                        </a:rPr>
                        <a:t>).</a:t>
                      </a:r>
                    </a:p>
                    <a:p>
                      <a:pPr marL="0" marR="0" algn="l">
                        <a:lnSpc>
                          <a:spcPct val="100000"/>
                        </a:lnSpc>
                        <a:spcBef>
                          <a:spcPts val="0"/>
                        </a:spcBef>
                        <a:spcAft>
                          <a:spcPts val="0"/>
                        </a:spcAft>
                      </a:pPr>
                      <a:endParaRPr lang="en-US" sz="800" b="1" dirty="0" smtClean="0">
                        <a:solidFill>
                          <a:srgbClr val="000000"/>
                        </a:solidFill>
                        <a:effectLst/>
                        <a:latin typeface="Calibri"/>
                        <a:ea typeface="Times New Roman"/>
                        <a:cs typeface="Arial"/>
                      </a:endParaRPr>
                    </a:p>
                    <a:p>
                      <a:pPr marL="0" marR="0" algn="l">
                        <a:lnSpc>
                          <a:spcPct val="100000"/>
                        </a:lnSpc>
                        <a:spcBef>
                          <a:spcPts val="0"/>
                        </a:spcBef>
                        <a:spcAft>
                          <a:spcPts val="0"/>
                        </a:spcAft>
                      </a:pPr>
                      <a:r>
                        <a:rPr lang="en-US" sz="800" b="1" dirty="0" smtClean="0">
                          <a:solidFill>
                            <a:srgbClr val="000000"/>
                          </a:solidFill>
                          <a:effectLst/>
                          <a:latin typeface="Calibri"/>
                          <a:ea typeface="Times New Roman"/>
                          <a:cs typeface="Arial"/>
                        </a:rPr>
                        <a:t>CONSTRUCTED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Calibri"/>
                          <a:cs typeface="Calibri"/>
                        </a:rPr>
                        <a:t>Connect events to historical text.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Connect procedures to a technical text.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Connect ideas or concepts to a scientific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RI.4.3</a:t>
                      </a:r>
                      <a:r>
                        <a:rPr lang="en-US" sz="800" dirty="0">
                          <a:effectLst/>
                          <a:latin typeface="Calibri"/>
                          <a:ea typeface="Calibri"/>
                          <a:cs typeface="Calibri"/>
                        </a:rPr>
                        <a:t> Explain events, procedures, ideas, or concepts in a historical, scientific, or technical text, including what happened and why, based on specific information in the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9" name="Rectangle 8"/>
          <p:cNvSpPr/>
          <p:nvPr/>
        </p:nvSpPr>
        <p:spPr>
          <a:xfrm>
            <a:off x="1559512" y="7429500"/>
            <a:ext cx="545513" cy="3225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1" name="Rectangle 10"/>
          <p:cNvSpPr/>
          <p:nvPr/>
        </p:nvSpPr>
        <p:spPr>
          <a:xfrm>
            <a:off x="4191000" y="2684140"/>
            <a:ext cx="990600" cy="215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2" name="Rectangle 11"/>
          <p:cNvSpPr/>
          <p:nvPr/>
        </p:nvSpPr>
        <p:spPr>
          <a:xfrm>
            <a:off x="5295900" y="2684140"/>
            <a:ext cx="952500" cy="215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3" name="Rectangle 12"/>
          <p:cNvSpPr/>
          <p:nvPr/>
        </p:nvSpPr>
        <p:spPr>
          <a:xfrm>
            <a:off x="3962400" y="4857750"/>
            <a:ext cx="5334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4" name="Rectangle 13"/>
          <p:cNvSpPr/>
          <p:nvPr/>
        </p:nvSpPr>
        <p:spPr>
          <a:xfrm>
            <a:off x="5181600" y="4724400"/>
            <a:ext cx="762000" cy="3339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5" name="Rectangle 14"/>
          <p:cNvSpPr/>
          <p:nvPr/>
        </p:nvSpPr>
        <p:spPr>
          <a:xfrm>
            <a:off x="2105025" y="7162801"/>
            <a:ext cx="568912"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6" name="Rectangle 15"/>
          <p:cNvSpPr/>
          <p:nvPr/>
        </p:nvSpPr>
        <p:spPr>
          <a:xfrm>
            <a:off x="4133850" y="7162801"/>
            <a:ext cx="5334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7" name="Rectangle 16"/>
          <p:cNvSpPr/>
          <p:nvPr/>
        </p:nvSpPr>
        <p:spPr>
          <a:xfrm>
            <a:off x="5295900" y="7274194"/>
            <a:ext cx="8001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9" name="Rectangle 18"/>
          <p:cNvSpPr/>
          <p:nvPr/>
        </p:nvSpPr>
        <p:spPr>
          <a:xfrm>
            <a:off x="4629150" y="4360700"/>
            <a:ext cx="533400" cy="3106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Tree>
    <p:extLst>
      <p:ext uri="{BB962C8B-B14F-4D97-AF65-F5344CB8AC3E}">
        <p14:creationId xmlns:p14="http://schemas.microsoft.com/office/powerpoint/2010/main" val="1982699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9</a:t>
            </a:fld>
            <a:endParaRPr dirty="0">
              <a:solidFill>
                <a:srgbClr val="888888"/>
              </a:solidFill>
            </a:endParaRPr>
          </a:p>
        </p:txBody>
      </p:sp>
      <p:graphicFrame>
        <p:nvGraphicFramePr>
          <p:cNvPr id="143" name="Table 143"/>
          <p:cNvGraphicFramePr/>
          <p:nvPr>
            <p:extLst>
              <p:ext uri="{D42A27DB-BD31-4B8C-83A1-F6EECF244321}">
                <p14:modId xmlns:p14="http://schemas.microsoft.com/office/powerpoint/2010/main" val="3478911172"/>
              </p:ext>
            </p:extLst>
          </p:nvPr>
        </p:nvGraphicFramePr>
        <p:xfrm>
          <a:off x="609600" y="521472"/>
          <a:ext cx="6553114" cy="5269728"/>
        </p:xfrm>
        <a:graphic>
          <a:graphicData uri="http://schemas.openxmlformats.org/drawingml/2006/table">
            <a:tbl>
              <a:tblPr firstRow="1"/>
              <a:tblGrid>
                <a:gridCol w="680633"/>
                <a:gridCol w="5872481"/>
              </a:tblGrid>
              <a:tr h="780222">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lvl="0" algn="l">
                        <a:defRPr sz="1800" b="0" i="0"/>
                      </a:pPr>
                      <a:r>
                        <a:rPr lang="en-US" sz="1400" b="1" dirty="0" smtClean="0"/>
                        <a:t>Quarter 1 Pre-Assessment Constructed Response</a:t>
                      </a:r>
                      <a:r>
                        <a:rPr lang="en-US" sz="1400" b="1" baseline="0" dirty="0" smtClean="0"/>
                        <a:t> Answer Key</a:t>
                      </a:r>
                      <a:endParaRPr sz="1400" b="1" dirty="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r>
              <a:tr h="257708">
                <a:tc gridSpan="2">
                  <a:txBody>
                    <a:bodyPr/>
                    <a:lstStyle/>
                    <a:p>
                      <a:pPr lvl="0" algn="l">
                        <a:defRPr sz="1800" b="0" i="0"/>
                      </a:pPr>
                      <a:r>
                        <a:rPr sz="1400" b="1" dirty="0"/>
                        <a:t>Standard </a:t>
                      </a:r>
                      <a:r>
                        <a:rPr sz="1400" b="1" strike="noStrike" dirty="0" smtClean="0"/>
                        <a:t>R</a:t>
                      </a:r>
                      <a:r>
                        <a:rPr lang="en-US" sz="1400" b="1" strike="noStrike" dirty="0" smtClean="0"/>
                        <a:t>L.4</a:t>
                      </a:r>
                      <a:r>
                        <a:rPr sz="1400" b="1" strike="noStrike" dirty="0" smtClean="0"/>
                        <a:t>.2</a:t>
                      </a:r>
                      <a:r>
                        <a:rPr sz="1400" b="1" dirty="0"/>
                        <a:t>:   2 Point </a:t>
                      </a:r>
                      <a:r>
                        <a:rPr sz="1400" b="1" i="1" dirty="0"/>
                        <a:t>Short Reading </a:t>
                      </a:r>
                      <a:r>
                        <a:rPr sz="1400" b="1" dirty="0"/>
                        <a:t>Constructed Response Rubric</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chemeClr val="bg1"/>
                    </a:solidFill>
                  </a:tcPr>
                </a:tc>
                <a:tc hMerge="1">
                  <a:txBody>
                    <a:bodyPr/>
                    <a:lstStyle/>
                    <a:p>
                      <a:endParaRPr lang="en-US"/>
                    </a:p>
                  </a:txBody>
                  <a:tcPr/>
                </a:tc>
              </a:tr>
              <a:tr h="551384">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sz="1600" b="1" dirty="0"/>
                        <a:t>Question </a:t>
                      </a:r>
                      <a:r>
                        <a:rPr lang="en-US" sz="1600" b="1" dirty="0" smtClean="0"/>
                        <a:t> #7 </a:t>
                      </a:r>
                      <a:r>
                        <a:rPr sz="1600" b="1" dirty="0" smtClean="0"/>
                        <a:t>(prompt</a:t>
                      </a:r>
                      <a:r>
                        <a:rPr sz="1600" b="1" dirty="0"/>
                        <a:t>): </a:t>
                      </a:r>
                      <a:r>
                        <a:rPr lang="en-US" sz="1600" b="1" i="0" dirty="0" smtClean="0"/>
                        <a:t> </a:t>
                      </a:r>
                      <a:r>
                        <a:rPr lang="en-US" sz="1600" b="1" baseline="0" dirty="0" smtClean="0">
                          <a:solidFill>
                            <a:schemeClr val="tx1"/>
                          </a:solidFill>
                        </a:rPr>
                        <a:t>What lessons can be learned from this myth?  Use examples and details from the text to support your answer.</a:t>
                      </a:r>
                      <a:endParaRPr lang="en-US" sz="1900" b="1" baseline="0" dirty="0" smtClean="0">
                        <a:solidFill>
                          <a:srgbClr val="002060"/>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972378">
                <a:tc gridSpan="2">
                  <a:txBody>
                    <a:bodyPr/>
                    <a:lstStyle/>
                    <a:p>
                      <a:pPr lvl="0" algn="l">
                        <a:defRPr sz="1800" b="0" i="0"/>
                      </a:pPr>
                      <a:r>
                        <a:rPr lang="en-US" sz="1000" b="1" u="sng" dirty="0" smtClean="0"/>
                        <a:t>Directions for Scoring</a:t>
                      </a:r>
                      <a:r>
                        <a:rPr lang="en-US" sz="1000" u="none" dirty="0" smtClean="0"/>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“lengthy.”</a:t>
                      </a:r>
                      <a:r>
                        <a:rPr lang="en-US" sz="1000" u="none" dirty="0" smtClean="0"/>
                        <a:t> </a:t>
                      </a:r>
                      <a:r>
                        <a:rPr lang="en-US" sz="1000" u="none" baseline="0" dirty="0" smtClean="0"/>
                        <a:t> </a:t>
                      </a:r>
                    </a:p>
                    <a:p>
                      <a:pPr lvl="0" algn="l">
                        <a:defRPr sz="1800" b="0" i="0"/>
                      </a:pPr>
                      <a:r>
                        <a:rPr sz="1000" b="1" u="sng" dirty="0" smtClean="0"/>
                        <a:t>Teacher Language and Scoring Notes</a:t>
                      </a:r>
                      <a:r>
                        <a:rPr sz="1000" b="1" u="none" dirty="0" smtClean="0"/>
                        <a:t>:</a:t>
                      </a:r>
                      <a:endParaRPr sz="1000" b="1" dirty="0" smtClean="0"/>
                    </a:p>
                    <a:p>
                      <a:pPr lvl="0" algn="l">
                        <a:defRPr sz="1800" b="0" i="0"/>
                      </a:pPr>
                      <a:r>
                        <a:rPr sz="1000" b="1" dirty="0" smtClean="0"/>
                        <a:t>Sufficient Evidence </a:t>
                      </a:r>
                      <a:r>
                        <a:rPr sz="1000" dirty="0" smtClean="0">
                          <a:uFill>
                            <a:solidFill/>
                          </a:uFill>
                        </a:rPr>
                        <a:t> </a:t>
                      </a:r>
                      <a:r>
                        <a:rPr lang="en-US" sz="1000" dirty="0" smtClean="0">
                          <a:uFill>
                            <a:solidFill/>
                          </a:uFill>
                        </a:rPr>
                        <a:t>for</a:t>
                      </a:r>
                      <a:r>
                        <a:rPr lang="en-US" sz="1000" baseline="0" dirty="0" smtClean="0">
                          <a:uFill>
                            <a:solidFill/>
                          </a:uFill>
                        </a:rPr>
                        <a:t> the prompt should include what lesson or lessons can be learned from the myth with supporting evidence in the form of examples and/or details.</a:t>
                      </a:r>
                      <a:endParaRPr sz="1000" dirty="0" smtClean="0"/>
                    </a:p>
                    <a:p>
                      <a:pPr lvl="0" algn="l">
                        <a:defRPr sz="1800" b="0" i="0"/>
                      </a:pPr>
                      <a:r>
                        <a:rPr sz="1000" b="1" dirty="0" smtClean="0"/>
                        <a:t>Specifi</a:t>
                      </a:r>
                      <a:r>
                        <a:rPr lang="en-US" sz="1000" b="1" dirty="0" smtClean="0"/>
                        <a:t>c</a:t>
                      </a:r>
                      <a:r>
                        <a:rPr sz="1000" b="1" dirty="0" smtClean="0"/>
                        <a:t> </a:t>
                      </a:r>
                      <a:r>
                        <a:rPr sz="1000" b="1" dirty="0" smtClean="0">
                          <a:uFill>
                            <a:solidFill/>
                          </a:uFill>
                        </a:rPr>
                        <a:t>identifications </a:t>
                      </a:r>
                      <a:r>
                        <a:rPr lang="en-US" sz="1000" b="0" dirty="0" smtClean="0">
                          <a:uFill>
                            <a:solidFill/>
                          </a:uFill>
                        </a:rPr>
                        <a:t>(supporting</a:t>
                      </a:r>
                      <a:r>
                        <a:rPr lang="en-US" sz="1000" b="0" baseline="0" dirty="0" smtClean="0">
                          <a:uFill>
                            <a:solidFill/>
                          </a:uFill>
                        </a:rPr>
                        <a:t> details) for lessons learned could include the lesson of (1) listening to your parents, (2) don’t take dangerous chances and (3) any other lesson that can be supported by explicit textual references.</a:t>
                      </a:r>
                      <a:endParaRPr sz="1000" b="1" dirty="0" smtClean="0">
                        <a:latin typeface="+mn-lt"/>
                      </a:endParaRPr>
                    </a:p>
                    <a:p>
                      <a:pPr lvl="0" algn="l">
                        <a:defRPr sz="1800" b="0" i="0"/>
                      </a:pPr>
                      <a:r>
                        <a:rPr sz="1000" b="1" dirty="0" smtClean="0"/>
                        <a:t>Full Support</a:t>
                      </a:r>
                      <a:r>
                        <a:rPr lang="en-US" sz="1000" b="1" baseline="0" dirty="0" smtClean="0"/>
                        <a:t> </a:t>
                      </a:r>
                      <a:r>
                        <a:rPr lang="en-US" sz="1000" dirty="0" smtClean="0">
                          <a:uFill>
                            <a:solidFill/>
                          </a:uFill>
                        </a:rPr>
                        <a:t> (other details)</a:t>
                      </a:r>
                      <a:r>
                        <a:rPr lang="en-US" sz="1000" baseline="0" dirty="0" smtClean="0">
                          <a:uFill>
                            <a:solidFill/>
                          </a:uFill>
                        </a:rPr>
                        <a:t> could include (1) what Daedelus told Icarus about the sun, (2) Icarus flying too close to the sun, (3) the outcome of Icarus’ decision.</a:t>
                      </a:r>
                      <a:endParaRPr sz="1000" dirty="0">
                        <a:uFill>
                          <a:solidFill/>
                        </a:u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685800">
                <a:tc>
                  <a:txBody>
                    <a:bodyPr/>
                    <a:lstStyle/>
                    <a:p>
                      <a:pPr lvl="0" algn="ctr">
                        <a:defRPr sz="1800" b="0" i="0"/>
                      </a:pPr>
                      <a:r>
                        <a:rPr sz="2000" b="1" dirty="0"/>
                        <a:t>2</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sz="1000" i="1" dirty="0"/>
                        <a:t>The student gives a proficient response </a:t>
                      </a:r>
                      <a:r>
                        <a:rPr lang="en-US" sz="1000" i="1" dirty="0" smtClean="0"/>
                        <a:t>stating a</a:t>
                      </a:r>
                      <a:r>
                        <a:rPr lang="en-US" sz="1000" i="1" baseline="0" dirty="0" smtClean="0"/>
                        <a:t> specific lesson or lessons learned from the myth with examples or details supporting each.</a:t>
                      </a:r>
                    </a:p>
                    <a:p>
                      <a:pPr lvl="0" algn="l" defTabSz="914400">
                        <a:defRPr sz="1800" b="0" i="0"/>
                      </a:pPr>
                      <a:r>
                        <a:rPr lang="en-US" sz="1100" i="0" baseline="0" dirty="0" smtClean="0"/>
                        <a:t>Icarus and his father Daedelus escaped prison by flying out of the prison using wax wings Daedelus made.  Daedelus told Icarus the wings would melt if he flew too close to the sun.  Icarus did not listen to his father and flew too close to the sun.  His wings melted and he fell into the sea.  The lesson from this example is to listen to your parents.  Another lesson is that when you do dangerous things you’ve been warned that something bad can happen.  </a:t>
                      </a:r>
                      <a:endParaRPr sz="1100" i="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533400">
                <a:tc>
                  <a:txBody>
                    <a:bodyPr/>
                    <a:lstStyle/>
                    <a:p>
                      <a:pPr lvl="0" algn="ctr">
                        <a:defRPr sz="1800" b="0" i="0"/>
                      </a:pPr>
                      <a:r>
                        <a:rPr sz="2000" b="1" dirty="0"/>
                        <a:t>1</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lang="en-US" sz="1000" i="1" dirty="0" smtClean="0"/>
                        <a:t>The student gives a partial response stating a</a:t>
                      </a:r>
                      <a:r>
                        <a:rPr lang="en-US" sz="1000" i="1" baseline="0" dirty="0" smtClean="0"/>
                        <a:t> specific lesson or lessons learned from the myth but without examples or details supporting each.</a:t>
                      </a:r>
                    </a:p>
                    <a:p>
                      <a:pPr lvl="0" algn="l" defTabSz="914400">
                        <a:defRPr sz="1800" b="0" i="0"/>
                      </a:pPr>
                      <a:r>
                        <a:rPr lang="en-US" sz="1100" i="0" baseline="0" dirty="0" smtClean="0"/>
                        <a:t>The boy in the story fell into the water because he didn’t listen to his dad.</a:t>
                      </a:r>
                      <a:endParaRPr lang="en-US" sz="1100" i="0" dirty="0" smtClean="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26334">
                <a:tc>
                  <a:txBody>
                    <a:bodyPr/>
                    <a:lstStyle/>
                    <a:p>
                      <a:pPr lvl="0" algn="ctr">
                        <a:defRPr sz="1800" b="0" i="0"/>
                      </a:pPr>
                      <a:r>
                        <a:rPr sz="2000" b="1" dirty="0"/>
                        <a:t>0</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defRPr sz="1800" b="0" i="0"/>
                      </a:pPr>
                      <a:r>
                        <a:rPr lang="en-US" sz="1000" i="1" dirty="0" smtClean="0"/>
                        <a:t>The student does not give a response stating a</a:t>
                      </a:r>
                      <a:r>
                        <a:rPr lang="en-US" sz="1000" i="1" baseline="0" dirty="0" smtClean="0"/>
                        <a:t> specific lesson or lessons learned from the myth.</a:t>
                      </a:r>
                    </a:p>
                    <a:p>
                      <a:pPr lvl="0" algn="l" defTabSz="914400">
                        <a:defRPr sz="1800" b="0" i="0"/>
                      </a:pPr>
                      <a:r>
                        <a:rPr lang="en-US" sz="1100" i="0" baseline="0" dirty="0" smtClean="0"/>
                        <a:t>If I could fly I would be really careful.</a:t>
                      </a:r>
                      <a:endParaRPr lang="en-US" sz="1100" i="0" dirty="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35876667"/>
              </p:ext>
            </p:extLst>
          </p:nvPr>
        </p:nvGraphicFramePr>
        <p:xfrm>
          <a:off x="5105400" y="5876937"/>
          <a:ext cx="2057400" cy="523863"/>
        </p:xfrm>
        <a:graphic>
          <a:graphicData uri="http://schemas.openxmlformats.org/drawingml/2006/table">
            <a:tbl>
              <a:tblPr firstRow="1" firstCol="1" bandRow="1"/>
              <a:tblGrid>
                <a:gridCol w="2057400"/>
              </a:tblGrid>
              <a:tr h="130671">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Toward RL.4.2  DOK </a:t>
                      </a:r>
                      <a:r>
                        <a:rPr lang="en-US" sz="800" b="1" dirty="0">
                          <a:solidFill>
                            <a:srgbClr val="000000"/>
                          </a:solidFill>
                          <a:effectLst/>
                          <a:latin typeface="Calibri"/>
                          <a:ea typeface="Times New Roman"/>
                          <a:cs typeface="Times New Roman"/>
                        </a:rPr>
                        <a:t>2 - APn</a:t>
                      </a:r>
                      <a:endParaRPr lang="en-US" sz="800" dirty="0">
                        <a:effectLst/>
                        <a:latin typeface="Calibri"/>
                        <a:ea typeface="Calibri"/>
                        <a:cs typeface="Times New Roman"/>
                      </a:endParaRPr>
                    </a:p>
                  </a:txBody>
                  <a:tcPr marL="32904" marR="32904"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r>
              <a:tr h="393192">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Obtain and interpret from a new </a:t>
                      </a:r>
                      <a:r>
                        <a:rPr lang="en-US" sz="800" b="1" baseline="0" dirty="0" smtClean="0">
                          <a:solidFill>
                            <a:srgbClr val="000000"/>
                          </a:solidFill>
                          <a:effectLst/>
                          <a:latin typeface="Calibri"/>
                          <a:ea typeface="Times New Roman"/>
                          <a:cs typeface="Times New Roman"/>
                        </a:rPr>
                        <a:t> </a:t>
                      </a:r>
                      <a:r>
                        <a:rPr lang="en-US" sz="800" b="1" dirty="0" smtClean="0">
                          <a:solidFill>
                            <a:srgbClr val="000000"/>
                          </a:solidFill>
                          <a:effectLst/>
                          <a:latin typeface="Calibri"/>
                          <a:ea typeface="Times New Roman"/>
                          <a:cs typeface="Times New Roman"/>
                        </a:rPr>
                        <a:t>which </a:t>
                      </a:r>
                      <a:r>
                        <a:rPr lang="en-US" sz="800" b="1" dirty="0">
                          <a:solidFill>
                            <a:srgbClr val="000000"/>
                          </a:solidFill>
                          <a:effectLst/>
                          <a:latin typeface="Calibri"/>
                          <a:ea typeface="Times New Roman"/>
                          <a:cs typeface="Times New Roman"/>
                        </a:rPr>
                        <a:t>key details in the text are evidence of a common theme, message or purpose</a:t>
                      </a:r>
                      <a:r>
                        <a:rPr lang="en-US" sz="800" b="1" dirty="0" smtClean="0">
                          <a:solidFill>
                            <a:srgbClr val="000000"/>
                          </a:solidFill>
                          <a:effectLst/>
                          <a:latin typeface="Calibri"/>
                          <a:ea typeface="Times New Roman"/>
                          <a:cs typeface="Times New Roman"/>
                        </a:rPr>
                        <a:t>.</a:t>
                      </a:r>
                    </a:p>
                  </a:txBody>
                  <a:tcPr marL="32904" marR="32904"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954037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TotalTime>
  <Words>8642</Words>
  <Application>Microsoft Office PowerPoint</Application>
  <PresentationFormat>Custom</PresentationFormat>
  <Paragraphs>908</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271</cp:revision>
  <cp:lastPrinted>2015-06-21T22:27:04Z</cp:lastPrinted>
  <dcterms:created xsi:type="dcterms:W3CDTF">2013-06-13T16:49:22Z</dcterms:created>
  <dcterms:modified xsi:type="dcterms:W3CDTF">2015-08-10T19:45:29Z</dcterms:modified>
</cp:coreProperties>
</file>