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handoutMasterIdLst>
    <p:handoutMasterId r:id="rId34"/>
  </p:handoutMasterIdLst>
  <p:sldIdLst>
    <p:sldId id="367" r:id="rId2"/>
    <p:sldId id="349" r:id="rId3"/>
    <p:sldId id="371" r:id="rId4"/>
    <p:sldId id="347" r:id="rId5"/>
    <p:sldId id="370" r:id="rId6"/>
    <p:sldId id="350" r:id="rId7"/>
    <p:sldId id="351" r:id="rId8"/>
    <p:sldId id="352" r:id="rId9"/>
    <p:sldId id="353" r:id="rId10"/>
    <p:sldId id="368" r:id="rId11"/>
    <p:sldId id="355" r:id="rId12"/>
    <p:sldId id="369" r:id="rId13"/>
    <p:sldId id="356" r:id="rId14"/>
    <p:sldId id="357" r:id="rId15"/>
    <p:sldId id="358" r:id="rId16"/>
    <p:sldId id="294" r:id="rId17"/>
    <p:sldId id="359" r:id="rId18"/>
    <p:sldId id="326" r:id="rId19"/>
    <p:sldId id="328" r:id="rId20"/>
    <p:sldId id="361" r:id="rId21"/>
    <p:sldId id="348" r:id="rId22"/>
    <p:sldId id="360" r:id="rId23"/>
    <p:sldId id="372" r:id="rId24"/>
    <p:sldId id="373" r:id="rId25"/>
    <p:sldId id="374" r:id="rId26"/>
    <p:sldId id="375" r:id="rId27"/>
    <p:sldId id="362" r:id="rId28"/>
    <p:sldId id="364" r:id="rId29"/>
    <p:sldId id="365" r:id="rId30"/>
    <p:sldId id="302" r:id="rId31"/>
    <p:sldId id="342" r:id="rId32"/>
  </p:sldIdLst>
  <p:sldSz cx="7772400" cy="10058400"/>
  <p:notesSz cx="7010400" cy="9296400"/>
  <p:defaultTex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9037" autoAdjust="0"/>
  </p:normalViewPr>
  <p:slideViewPr>
    <p:cSldViewPr>
      <p:cViewPr varScale="1">
        <p:scale>
          <a:sx n="54" d="100"/>
          <a:sy n="54" d="100"/>
        </p:scale>
        <p:origin x="-1267" y="-67"/>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03BBA2A-8788-4E3E-B85C-043146DE5216}" type="datetimeFigureOut">
              <a:rPr lang="en-US" smtClean="0"/>
              <a:t>7/23/2015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68E767E-EA66-4DAF-8CE1-1B8D3464DA28}" type="slidenum">
              <a:rPr lang="en-US" smtClean="0"/>
              <a:t>‹#›</a:t>
            </a:fld>
            <a:endParaRPr lang="en-US" dirty="0"/>
          </a:p>
        </p:txBody>
      </p:sp>
    </p:spTree>
    <p:extLst>
      <p:ext uri="{BB962C8B-B14F-4D97-AF65-F5344CB8AC3E}">
        <p14:creationId xmlns:p14="http://schemas.microsoft.com/office/powerpoint/2010/main" val="304316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7/23/2015</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notesStyle>
    <a:lvl1pPr marL="0" algn="l" defTabSz="1018809" rtl="0" eaLnBrk="1" latinLnBrk="0" hangingPunct="1">
      <a:defRPr sz="1400" kern="1200">
        <a:solidFill>
          <a:schemeClr val="tx1"/>
        </a:solidFill>
        <a:latin typeface="+mn-lt"/>
        <a:ea typeface="+mn-ea"/>
        <a:cs typeface="+mn-cs"/>
      </a:defRPr>
    </a:lvl1pPr>
    <a:lvl2pPr marL="509405" algn="l" defTabSz="1018809" rtl="0" eaLnBrk="1" latinLnBrk="0" hangingPunct="1">
      <a:defRPr sz="1400" kern="1200">
        <a:solidFill>
          <a:schemeClr val="tx1"/>
        </a:solidFill>
        <a:latin typeface="+mn-lt"/>
        <a:ea typeface="+mn-ea"/>
        <a:cs typeface="+mn-cs"/>
      </a:defRPr>
    </a:lvl2pPr>
    <a:lvl3pPr marL="1018809" algn="l" defTabSz="1018809" rtl="0" eaLnBrk="1" latinLnBrk="0" hangingPunct="1">
      <a:defRPr sz="1400" kern="1200">
        <a:solidFill>
          <a:schemeClr val="tx1"/>
        </a:solidFill>
        <a:latin typeface="+mn-lt"/>
        <a:ea typeface="+mn-ea"/>
        <a:cs typeface="+mn-cs"/>
      </a:defRPr>
    </a:lvl3pPr>
    <a:lvl4pPr marL="1528214" algn="l" defTabSz="1018809" rtl="0" eaLnBrk="1" latinLnBrk="0" hangingPunct="1">
      <a:defRPr sz="1400" kern="1200">
        <a:solidFill>
          <a:schemeClr val="tx1"/>
        </a:solidFill>
        <a:latin typeface="+mn-lt"/>
        <a:ea typeface="+mn-ea"/>
        <a:cs typeface="+mn-cs"/>
      </a:defRPr>
    </a:lvl4pPr>
    <a:lvl5pPr marL="2037618" algn="l" defTabSz="1018809" rtl="0" eaLnBrk="1" latinLnBrk="0" hangingPunct="1">
      <a:defRPr sz="1400" kern="1200">
        <a:solidFill>
          <a:schemeClr val="tx1"/>
        </a:solidFill>
        <a:latin typeface="+mn-lt"/>
        <a:ea typeface="+mn-ea"/>
        <a:cs typeface="+mn-cs"/>
      </a:defRPr>
    </a:lvl5pPr>
    <a:lvl6pPr marL="2547024" algn="l" defTabSz="1018809" rtl="0" eaLnBrk="1" latinLnBrk="0" hangingPunct="1">
      <a:defRPr sz="1400" kern="1200">
        <a:solidFill>
          <a:schemeClr val="tx1"/>
        </a:solidFill>
        <a:latin typeface="+mn-lt"/>
        <a:ea typeface="+mn-ea"/>
        <a:cs typeface="+mn-cs"/>
      </a:defRPr>
    </a:lvl6pPr>
    <a:lvl7pPr marL="3056428" algn="l" defTabSz="1018809" rtl="0" eaLnBrk="1" latinLnBrk="0" hangingPunct="1">
      <a:defRPr sz="1400" kern="1200">
        <a:solidFill>
          <a:schemeClr val="tx1"/>
        </a:solidFill>
        <a:latin typeface="+mn-lt"/>
        <a:ea typeface="+mn-ea"/>
        <a:cs typeface="+mn-cs"/>
      </a:defRPr>
    </a:lvl7pPr>
    <a:lvl8pPr marL="3565833" algn="l" defTabSz="1018809" rtl="0" eaLnBrk="1" latinLnBrk="0" hangingPunct="1">
      <a:defRPr sz="1400" kern="1200">
        <a:solidFill>
          <a:schemeClr val="tx1"/>
        </a:solidFill>
        <a:latin typeface="+mn-lt"/>
        <a:ea typeface="+mn-ea"/>
        <a:cs typeface="+mn-cs"/>
      </a:defRPr>
    </a:lvl8pPr>
    <a:lvl9pPr marL="4075237" algn="l" defTabSz="101880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6</a:t>
            </a:fld>
            <a:endParaRPr lang="en-US" dirty="0"/>
          </a:p>
        </p:txBody>
      </p:sp>
    </p:spTree>
    <p:extLst>
      <p:ext uri="{BB962C8B-B14F-4D97-AF65-F5344CB8AC3E}">
        <p14:creationId xmlns:p14="http://schemas.microsoft.com/office/powerpoint/2010/main" val="1302954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pPr/>
              <a:t>7/23/2015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pPr/>
              <a:t>7/23/2015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pPr/>
              <a:t>7/23/2015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p>
        </p:txBody>
      </p:sp>
      <p:sp>
        <p:nvSpPr>
          <p:cNvPr id="6" name="Slide Number Placeholder 5"/>
          <p:cNvSpPr>
            <a:spLocks noGrp="1"/>
          </p:cNvSpPr>
          <p:nvPr>
            <p:ph type="sldNum" sz="quarter" idx="12"/>
          </p:nvPr>
        </p:nvSpPr>
        <p:spPr>
          <a:xfrm>
            <a:off x="6557963" y="9522884"/>
            <a:ext cx="842010" cy="535517"/>
          </a:xfrm>
        </p:spPr>
        <p:txBody>
          <a:bodyPr/>
          <a:lstStyle>
            <a:lvl1pPr algn="r">
              <a:defRPr/>
            </a:lvl1pPr>
          </a:lstStyle>
          <a:p>
            <a:fld id="{F177B04D-AEB5-43ED-B9BA-B3D1EC9C9067}" type="slidenum">
              <a:rPr lang="en-US" smtClean="0"/>
              <a:pPr/>
              <a:t>‹#›</a:t>
            </a:fld>
            <a:endParaRPr lang="en-US" dirty="0"/>
          </a:p>
        </p:txBody>
      </p:sp>
      <p:sp>
        <p:nvSpPr>
          <p:cNvPr id="7" name="Rectangle 6"/>
          <p:cNvSpPr/>
          <p:nvPr userDrawn="1"/>
        </p:nvSpPr>
        <p:spPr>
          <a:xfrm>
            <a:off x="3481388" y="9659257"/>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07/01/2015 HSD – OSP and Susan Richmond</a:t>
            </a:r>
            <a:endParaRPr lang="en-US" sz="900" dirty="0"/>
          </a:p>
        </p:txBody>
      </p:sp>
    </p:spTree>
    <p:extLst>
      <p:ext uri="{BB962C8B-B14F-4D97-AF65-F5344CB8AC3E}">
        <p14:creationId xmlns:p14="http://schemas.microsoft.com/office/powerpoint/2010/main" val="2201198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pPr/>
              <a:t>7/23/2015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3004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pPr/>
              <a:t>7/23/2015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pPr/>
              <a:t>7/23/2015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pPr/>
              <a:t>7/23/2015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pPr/>
              <a:t>7/23/2015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pPr/>
              <a:t>7/23/2015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pPr/>
              <a:t>7/23/2015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fld id="{3783A756-94F7-43CF-A3C1-1FB444D8776B}" type="datetime1">
              <a:rPr lang="en-US" smtClean="0"/>
              <a:pPr/>
              <a:t>7/23/2015</a:t>
            </a:fld>
            <a:endParaRPr lang="en-US" dirty="0"/>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resource.homestead.com/Grade-2.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815669" y="2603837"/>
            <a:ext cx="2853400" cy="2362540"/>
            <a:chOff x="3962400" y="28651"/>
            <a:chExt cx="2685553" cy="2255152"/>
          </a:xfrm>
        </p:grpSpPr>
        <p:sp>
          <p:nvSpPr>
            <p:cNvPr id="26" name="Trapezoid 25"/>
            <p:cNvSpPr/>
            <p:nvPr/>
          </p:nvSpPr>
          <p:spPr>
            <a:xfrm>
              <a:off x="5009653" y="192137"/>
              <a:ext cx="1638300" cy="17526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4267200" y="28651"/>
              <a:ext cx="2362200" cy="2255152"/>
            </a:xfrm>
            <a:prstGeom prst="rect">
              <a:avLst/>
            </a:prstGeom>
            <a:blipFill>
              <a:blip r:embed="rId2" cstate="print"/>
              <a:stretch>
                <a:fillRect/>
              </a:stretch>
            </a:blipFill>
            <a:ln>
              <a:noFill/>
            </a:ln>
            <a:effectLst>
              <a:outerShdw blurRad="508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3962400" y="152400"/>
              <a:ext cx="1143000" cy="923330"/>
            </a:xfrm>
            <a:prstGeom prst="rect">
              <a:avLst/>
            </a:prstGeom>
            <a:solidFill>
              <a:srgbClr val="FFFFE7"/>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700" b="1" dirty="0">
                  <a:ln w="11430"/>
                  <a:effectLst>
                    <a:outerShdw blurRad="80000" dist="40000" dir="5040000" algn="tl">
                      <a:srgbClr val="000000">
                        <a:alpha val="30000"/>
                      </a:srgbClr>
                    </a:outerShdw>
                  </a:effectLst>
                </a:rPr>
                <a:t>2</a:t>
              </a:r>
              <a:r>
                <a:rPr lang="en-US" sz="5700" b="1" baseline="30000" dirty="0">
                  <a:ln w="11430"/>
                  <a:effectLst>
                    <a:outerShdw blurRad="80000" dist="40000" dir="5040000" algn="tl">
                      <a:srgbClr val="000000">
                        <a:alpha val="30000"/>
                      </a:srgbClr>
                    </a:outerShdw>
                  </a:effectLst>
                </a:rPr>
                <a:t>nd</a:t>
              </a:r>
              <a:endParaRPr lang="en-US" sz="5700" b="1" dirty="0">
                <a:ln w="11430"/>
                <a:effectLst>
                  <a:outerShdw blurRad="80000" dist="40000" dir="5040000" algn="tl">
                    <a:srgbClr val="000000">
                      <a:alpha val="30000"/>
                    </a:srgbClr>
                  </a:outerShdw>
                </a:effectLst>
              </a:endParaRPr>
            </a:p>
          </p:txBody>
        </p:sp>
      </p:grpSp>
      <p:sp>
        <p:nvSpPr>
          <p:cNvPr id="6" name="Slide Number Placeholder 2"/>
          <p:cNvSpPr>
            <a:spLocks noGrp="1"/>
          </p:cNvSpPr>
          <p:nvPr>
            <p:ph type="sldNum" sz="quarter" idx="12"/>
          </p:nvPr>
        </p:nvSpPr>
        <p:spPr>
          <a:xfrm>
            <a:off x="7310914" y="7102970"/>
            <a:ext cx="2380298" cy="408013"/>
          </a:xfrm>
        </p:spPr>
        <p:txBody>
          <a:bodyPr/>
          <a:lstStyle/>
          <a:p>
            <a:fld id="{D192E466-86B2-498F-86F8-110F8D9584F2}" type="slidenum">
              <a:rPr lang="en-US" smtClean="0"/>
              <a:pPr/>
              <a:t>1</a:t>
            </a:fld>
            <a:endParaRPr lang="en-US" dirty="0"/>
          </a:p>
        </p:txBody>
      </p:sp>
      <p:grpSp>
        <p:nvGrpSpPr>
          <p:cNvPr id="16" name="Group 15"/>
          <p:cNvGrpSpPr/>
          <p:nvPr/>
        </p:nvGrpSpPr>
        <p:grpSpPr>
          <a:xfrm>
            <a:off x="815669" y="1923433"/>
            <a:ext cx="5661331" cy="4177916"/>
            <a:chOff x="762000" y="468669"/>
            <a:chExt cx="5492088" cy="4124145"/>
          </a:xfrm>
        </p:grpSpPr>
        <p:sp>
          <p:nvSpPr>
            <p:cNvPr id="17" name="TextBox 16"/>
            <p:cNvSpPr txBox="1"/>
            <p:nvPr/>
          </p:nvSpPr>
          <p:spPr>
            <a:xfrm>
              <a:off x="767688" y="3001333"/>
              <a:ext cx="5486400" cy="1591481"/>
            </a:xfrm>
            <a:prstGeom prst="rect">
              <a:avLst/>
            </a:prstGeom>
            <a:noFill/>
            <a:ln>
              <a:noFill/>
            </a:ln>
          </p:spPr>
          <p:txBody>
            <a:bodyPr wrap="square" lIns="96661" tIns="48331" rIns="96661" bIns="48331" rtlCol="0">
              <a:spAutoFit/>
            </a:bodyPr>
            <a:lstStyle/>
            <a:p>
              <a:r>
                <a:rPr lang="en-US" sz="3400" b="1" dirty="0">
                  <a:effectLst>
                    <a:outerShdw blurRad="38100" dist="38100" dir="2700000" algn="tl">
                      <a:srgbClr val="000000">
                        <a:alpha val="43137"/>
                      </a:srgbClr>
                    </a:outerShdw>
                  </a:effectLst>
                </a:rPr>
                <a:t>Quarter 1 Pre-Assessment</a:t>
              </a:r>
            </a:p>
            <a:p>
              <a:r>
                <a:rPr lang="en-US" sz="3400" b="1" dirty="0">
                  <a:effectLst>
                    <a:outerShdw blurRad="38100" dist="38100" dir="2700000" algn="tl">
                      <a:srgbClr val="000000">
                        <a:alpha val="43137"/>
                      </a:srgbClr>
                    </a:outerShdw>
                  </a:effectLst>
                </a:rPr>
                <a:t>Teacher Directions</a:t>
              </a:r>
            </a:p>
            <a:p>
              <a:pPr algn="ctr"/>
              <a:endParaRPr lang="en-US" sz="3400" b="1" dirty="0">
                <a:effectLst>
                  <a:outerShdw blurRad="38100" dist="38100" dir="2700000" algn="tl">
                    <a:srgbClr val="000000">
                      <a:alpha val="43137"/>
                    </a:srgbClr>
                  </a:outerShdw>
                </a:effectLst>
              </a:endParaRPr>
            </a:p>
          </p:txBody>
        </p:sp>
        <p:sp>
          <p:nvSpPr>
            <p:cNvPr id="19" name="Rectangle 18"/>
            <p:cNvSpPr/>
            <p:nvPr/>
          </p:nvSpPr>
          <p:spPr>
            <a:xfrm>
              <a:off x="762000" y="468669"/>
              <a:ext cx="1727652" cy="830997"/>
            </a:xfrm>
            <a:prstGeom prst="rect">
              <a:avLst/>
            </a:prstGeom>
          </p:spPr>
          <p:txBody>
            <a:bodyPr wrap="none">
              <a:spAutoFit/>
            </a:bodyPr>
            <a:lstStyle/>
            <a:p>
              <a:r>
                <a:rPr lang="en-US" sz="5100" b="1" dirty="0">
                  <a:effectLst>
                    <a:outerShdw blurRad="38100" dist="38100" dir="2700000" algn="tl">
                      <a:srgbClr val="000000">
                        <a:alpha val="43137"/>
                      </a:srgbClr>
                    </a:outerShdw>
                  </a:effectLst>
                </a:rPr>
                <a:t>Grade</a:t>
              </a:r>
            </a:p>
          </p:txBody>
        </p:sp>
      </p:grpSp>
      <p:sp>
        <p:nvSpPr>
          <p:cNvPr id="22" name="Right Triangle 21"/>
          <p:cNvSpPr/>
          <p:nvPr/>
        </p:nvSpPr>
        <p:spPr>
          <a:xfrm rot="5400000" flipH="1">
            <a:off x="660173" y="7641998"/>
            <a:ext cx="1756229" cy="3076575"/>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Right Triangle 22"/>
          <p:cNvSpPr/>
          <p:nvPr/>
        </p:nvSpPr>
        <p:spPr>
          <a:xfrm rot="16200000" flipH="1">
            <a:off x="5476308" y="-699521"/>
            <a:ext cx="1596571" cy="2995613"/>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 name="Rectangle 1"/>
          <p:cNvSpPr/>
          <p:nvPr/>
        </p:nvSpPr>
        <p:spPr>
          <a:xfrm>
            <a:off x="937875" y="6064509"/>
            <a:ext cx="3029288" cy="1497703"/>
          </a:xfrm>
          <a:prstGeom prst="rect">
            <a:avLst/>
          </a:prstGeom>
        </p:spPr>
        <p:txBody>
          <a:bodyPr wrap="square" lIns="96378" tIns="48189" rIns="96378" bIns="48189">
            <a:spAutoFit/>
          </a:bodyPr>
          <a:lstStyle/>
          <a:p>
            <a:r>
              <a:rPr lang="en-US" sz="1300" b="1" dirty="0"/>
              <a:t>12 Selected-Response Items </a:t>
            </a:r>
          </a:p>
          <a:p>
            <a:r>
              <a:rPr lang="en-US" sz="1300" b="1" dirty="0"/>
              <a:t>  4 Constructed-Response Items </a:t>
            </a:r>
          </a:p>
          <a:p>
            <a:r>
              <a:rPr lang="en-US" sz="1300" b="1" dirty="0"/>
              <a:t>  1 Brief Write </a:t>
            </a:r>
          </a:p>
          <a:p>
            <a:r>
              <a:rPr lang="en-US" sz="1300" b="1" dirty="0"/>
              <a:t>  1 Write to Revise a Text</a:t>
            </a:r>
          </a:p>
          <a:p>
            <a:r>
              <a:rPr lang="en-US" sz="1300" b="1" dirty="0"/>
              <a:t>  1 Write to Revise Language/Vocabulary</a:t>
            </a:r>
          </a:p>
          <a:p>
            <a:r>
              <a:rPr lang="en-US" sz="1300" b="1" dirty="0"/>
              <a:t>  1 Write to Edit or Clarify</a:t>
            </a:r>
          </a:p>
          <a:p>
            <a:endParaRPr lang="en-US" sz="1300" dirty="0"/>
          </a:p>
        </p:txBody>
      </p:sp>
      <p:sp>
        <p:nvSpPr>
          <p:cNvPr id="3" name="Rectangle 2"/>
          <p:cNvSpPr/>
          <p:nvPr/>
        </p:nvSpPr>
        <p:spPr>
          <a:xfrm>
            <a:off x="4655582" y="6343239"/>
            <a:ext cx="2224087" cy="1015663"/>
          </a:xfrm>
          <a:prstGeom prst="rect">
            <a:avLst/>
          </a:prstGeom>
        </p:spPr>
        <p:txBody>
          <a:bodyPr wrap="square">
            <a:spAutoFit/>
          </a:bodyPr>
          <a:lstStyle/>
          <a:p>
            <a:pPr algn="ctr"/>
            <a:r>
              <a:rPr lang="en-US" b="1" dirty="0">
                <a:effectLst>
                  <a:outerShdw blurRad="38100" dist="38100" dir="2700000" algn="tl">
                    <a:srgbClr val="000000">
                      <a:alpha val="43137"/>
                    </a:srgbClr>
                  </a:outerShdw>
                </a:effectLst>
              </a:rPr>
              <a:t>Sequential Steps </a:t>
            </a:r>
            <a:r>
              <a:rPr lang="en-US" b="1" u="sng" dirty="0">
                <a:effectLst>
                  <a:outerShdw blurRad="38100" dist="38100" dir="2700000" algn="tl">
                    <a:srgbClr val="000000">
                      <a:alpha val="43137"/>
                    </a:srgbClr>
                  </a:outerShdw>
                </a:effectLst>
              </a:rPr>
              <a:t>toward</a:t>
            </a:r>
            <a:r>
              <a:rPr lang="en-US" b="1" dirty="0">
                <a:effectLst>
                  <a:outerShdw blurRad="38100" dist="38100" dir="2700000" algn="tl">
                    <a:srgbClr val="000000">
                      <a:alpha val="43137"/>
                    </a:srgbClr>
                  </a:outerShdw>
                </a:effectLst>
              </a:rPr>
              <a:t> Standard Mastery</a:t>
            </a:r>
          </a:p>
        </p:txBody>
      </p:sp>
      <p:sp>
        <p:nvSpPr>
          <p:cNvPr id="4" name="Rectangle 3"/>
          <p:cNvSpPr/>
          <p:nvPr/>
        </p:nvSpPr>
        <p:spPr>
          <a:xfrm>
            <a:off x="4419600" y="7652253"/>
            <a:ext cx="2891314" cy="707886"/>
          </a:xfrm>
          <a:prstGeom prst="rect">
            <a:avLst/>
          </a:prstGeom>
        </p:spPr>
        <p:txBody>
          <a:bodyPr wrap="square">
            <a:spAutoFit/>
          </a:bodyPr>
          <a:lstStyle/>
          <a:p>
            <a:pPr algn="ctr"/>
            <a:r>
              <a:rPr lang="en-US" b="1" dirty="0">
                <a:effectLst>
                  <a:outerShdw blurRad="38100" dist="38100" dir="2700000" algn="tl">
                    <a:srgbClr val="000000">
                      <a:alpha val="43137"/>
                    </a:srgbClr>
                  </a:outerShdw>
                </a:effectLst>
              </a:rPr>
              <a:t>Performance Task </a:t>
            </a:r>
          </a:p>
          <a:p>
            <a:pPr algn="ctr"/>
            <a:r>
              <a:rPr lang="en-US" b="1" dirty="0">
                <a:effectLst>
                  <a:outerShdw blurRad="38100" dist="38100" dir="2700000" algn="tl">
                    <a:srgbClr val="000000">
                      <a:alpha val="43137"/>
                    </a:srgbClr>
                  </a:outerShdw>
                </a:effectLst>
              </a:rPr>
              <a:t>at Grade Level</a:t>
            </a:r>
          </a:p>
        </p:txBody>
      </p:sp>
      <p:sp>
        <p:nvSpPr>
          <p:cNvPr id="5" name="Rectangle 4"/>
          <p:cNvSpPr/>
          <p:nvPr/>
        </p:nvSpPr>
        <p:spPr>
          <a:xfrm>
            <a:off x="4776787" y="6267817"/>
            <a:ext cx="2102881" cy="1091085"/>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4843506" y="7588356"/>
            <a:ext cx="2043501" cy="91440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0084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44855" y="2394138"/>
            <a:ext cx="207480" cy="408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1" tIns="50941" rIns="101881" bIns="50941" numCol="1" anchor="ctr" anchorCtr="0" compatLnSpc="1">
            <a:prstTxWarp prst="textNoShape">
              <a:avLst/>
            </a:prstTxWarp>
            <a:spAutoFit/>
          </a:bodyPr>
          <a:lstStyle/>
          <a:p>
            <a:pPr fontAlgn="base">
              <a:spcBef>
                <a:spcPct val="0"/>
              </a:spcBef>
              <a:spcAft>
                <a:spcPct val="0"/>
              </a:spcAft>
            </a:pPr>
            <a:endParaRPr lang="en-US" altLang="en-US"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287065965"/>
              </p:ext>
            </p:extLst>
          </p:nvPr>
        </p:nvGraphicFramePr>
        <p:xfrm>
          <a:off x="604521" y="730096"/>
          <a:ext cx="6822440" cy="6515680"/>
        </p:xfrm>
        <a:graphic>
          <a:graphicData uri="http://schemas.openxmlformats.org/drawingml/2006/table">
            <a:tbl>
              <a:tblPr firstRow="1" firstCol="1" bandRow="1"/>
              <a:tblGrid>
                <a:gridCol w="431799"/>
                <a:gridCol w="6390641"/>
              </a:tblGrid>
              <a:tr h="798286">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i="1" dirty="0" smtClean="0">
                          <a:effectLst/>
                        </a:rPr>
                        <a:t>A Note about constructed responses:  Constructed </a:t>
                      </a:r>
                      <a:r>
                        <a:rPr lang="en-US" sz="1000" b="0" i="1" baseline="0" dirty="0" smtClean="0">
                          <a:effectLs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55249" marR="5524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r>
              <a:tr h="510903">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700" b="1" dirty="0" smtClean="0">
                          <a:effectLst>
                            <a:outerShdw blurRad="38100" dist="38100" dir="2700000" algn="tl">
                              <a:srgbClr val="000000">
                                <a:alpha val="43137"/>
                              </a:srgbClr>
                            </a:outerShdw>
                          </a:effectLst>
                        </a:rPr>
                        <a:t>Quarter 1 Pre-Assessment </a:t>
                      </a:r>
                      <a:r>
                        <a:rPr lang="en-US" sz="1700" b="1" u="sng" dirty="0" smtClean="0">
                          <a:effectLst>
                            <a:outerShdw blurRad="38100" dist="38100" dir="2700000" algn="tl">
                              <a:srgbClr val="000000">
                                <a:alpha val="43137"/>
                              </a:srgbClr>
                            </a:outerShdw>
                          </a:effectLst>
                        </a:rPr>
                        <a:t>Constructed Response</a:t>
                      </a:r>
                      <a:r>
                        <a:rPr lang="en-US" sz="1700" b="1" dirty="0" smtClean="0">
                          <a:effectLst>
                            <a:outerShdw blurRad="38100" dist="38100" dir="2700000" algn="tl">
                              <a:srgbClr val="000000">
                                <a:alpha val="43137"/>
                              </a:srgbClr>
                            </a:outerShdw>
                          </a:effectLst>
                        </a:rPr>
                        <a:t> Answer Key</a:t>
                      </a:r>
                    </a:p>
                    <a:p>
                      <a:pPr marL="0" marR="0" indent="0" algn="ctr" defTabSz="966612" rtl="0" eaLnBrk="1" fontAlgn="auto" latinLnBrk="0" hangingPunct="1">
                        <a:lnSpc>
                          <a:spcPct val="100000"/>
                        </a:lnSpc>
                        <a:spcBef>
                          <a:spcPts val="0"/>
                        </a:spcBef>
                        <a:spcAft>
                          <a:spcPts val="0"/>
                        </a:spcAft>
                        <a:buClrTx/>
                        <a:buSzTx/>
                        <a:buFontTx/>
                        <a:buNone/>
                        <a:tabLst/>
                        <a:defRPr/>
                      </a:pPr>
                      <a:endParaRPr lang="en-US" sz="1700" b="1" dirty="0" smtClean="0">
                        <a:effectLst>
                          <a:outerShdw blurRad="38100" dist="38100" dir="2700000" algn="tl">
                            <a:srgbClr val="000000">
                              <a:alpha val="43137"/>
                            </a:srgbClr>
                          </a:outerShdw>
                        </a:effectLst>
                      </a:endParaRPr>
                    </a:p>
                  </a:txBody>
                  <a:tcPr marL="55249" marR="5524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34696">
                <a:tc gridSpan="2">
                  <a:txBody>
                    <a:bodyPr/>
                    <a:lstStyle/>
                    <a:p>
                      <a:pPr marL="0" marR="0" algn="l">
                        <a:lnSpc>
                          <a:spcPct val="100000"/>
                        </a:lnSpc>
                        <a:spcBef>
                          <a:spcPts val="0"/>
                        </a:spcBef>
                        <a:spcAft>
                          <a:spcPts val="0"/>
                        </a:spcAft>
                      </a:pPr>
                      <a:r>
                        <a:rPr lang="en-US" sz="1500" b="1" kern="1200" dirty="0">
                          <a:solidFill>
                            <a:srgbClr val="000000"/>
                          </a:solidFill>
                          <a:effectLst/>
                          <a:latin typeface="+mn-lt"/>
                          <a:ea typeface="Times New Roman"/>
                          <a:cs typeface="Times New Roman"/>
                        </a:rPr>
                        <a:t>Standard </a:t>
                      </a:r>
                      <a:r>
                        <a:rPr lang="en-US" sz="1500" b="1" kern="1200" dirty="0" smtClean="0">
                          <a:solidFill>
                            <a:srgbClr val="000000"/>
                          </a:solidFill>
                          <a:effectLst/>
                          <a:latin typeface="+mn-lt"/>
                          <a:ea typeface="Times New Roman"/>
                          <a:cs typeface="Times New Roman"/>
                        </a:rPr>
                        <a:t>RL.2.3</a:t>
                      </a:r>
                      <a:r>
                        <a:rPr lang="en-US" sz="1500" b="1" kern="1200" dirty="0">
                          <a:solidFill>
                            <a:srgbClr val="000000"/>
                          </a:solidFill>
                          <a:effectLst/>
                          <a:latin typeface="+mn-lt"/>
                          <a:ea typeface="Times New Roman"/>
                          <a:cs typeface="Times New Roman"/>
                        </a:rPr>
                        <a:t>:   </a:t>
                      </a:r>
                      <a:r>
                        <a:rPr lang="en-US" sz="1500" b="1" u="none" kern="1200" dirty="0">
                          <a:solidFill>
                            <a:srgbClr val="000000"/>
                          </a:solidFill>
                          <a:effectLst/>
                          <a:latin typeface="+mn-lt"/>
                          <a:ea typeface="Times New Roman"/>
                          <a:cs typeface="Times New Roman"/>
                        </a:rPr>
                        <a:t>3 Point </a:t>
                      </a:r>
                      <a:r>
                        <a:rPr lang="en-US" sz="1500" b="1" kern="1200" dirty="0">
                          <a:solidFill>
                            <a:srgbClr val="000000"/>
                          </a:solidFill>
                          <a:effectLst/>
                          <a:latin typeface="+mn-lt"/>
                          <a:ea typeface="Times New Roman"/>
                          <a:cs typeface="Times New Roman"/>
                        </a:rPr>
                        <a:t>Reading Constructed Response Rubric</a:t>
                      </a:r>
                      <a:endParaRPr lang="en-US" sz="1500" dirty="0">
                        <a:effectLst/>
                        <a:latin typeface="+mn-lt"/>
                        <a:ea typeface="Times New Roman"/>
                      </a:endParaRP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392">
                <a:tc gridSpan="2">
                  <a:txBody>
                    <a:bodyPr/>
                    <a:lstStyle/>
                    <a:p>
                      <a:pPr lvl="0" algn="l">
                        <a:defRPr sz="1800" b="0" i="0"/>
                      </a:pPr>
                      <a:r>
                        <a:rPr lang="en-US" sz="1500" b="1" kern="1200" dirty="0" smtClean="0">
                          <a:solidFill>
                            <a:srgbClr val="000000"/>
                          </a:solidFill>
                          <a:effectLst/>
                          <a:latin typeface="+mn-lt"/>
                          <a:ea typeface="Times New Roman"/>
                          <a:cs typeface="Arial"/>
                        </a:rPr>
                        <a:t>Question </a:t>
                      </a:r>
                      <a:r>
                        <a:rPr lang="en-US" sz="1500" b="1" kern="1200" dirty="0" smtClean="0">
                          <a:solidFill>
                            <a:schemeClr val="tx1"/>
                          </a:solidFill>
                          <a:effectLst/>
                          <a:latin typeface="+mn-lt"/>
                          <a:ea typeface="Times New Roman"/>
                          <a:cs typeface="Arial"/>
                        </a:rPr>
                        <a:t>#8 Prompt:</a:t>
                      </a:r>
                      <a:r>
                        <a:rPr lang="en-US" sz="1500" b="1" kern="1200" baseline="0" dirty="0" smtClean="0">
                          <a:solidFill>
                            <a:schemeClr val="tx1"/>
                          </a:solidFill>
                          <a:effectLst/>
                          <a:latin typeface="+mn-lt"/>
                          <a:ea typeface="Times New Roman"/>
                          <a:cs typeface="Arial"/>
                        </a:rPr>
                        <a:t> </a:t>
                      </a:r>
                      <a:r>
                        <a:rPr lang="en-US" sz="1500" b="0" dirty="0" smtClean="0">
                          <a:latin typeface="+mn-lt"/>
                          <a:cs typeface="Helvetica" panose="020B0604020202020204" pitchFamily="34" charset="0"/>
                        </a:rPr>
                        <a:t>What should the grasshopper have done during the</a:t>
                      </a:r>
                    </a:p>
                    <a:p>
                      <a:pPr lvl="0" algn="l">
                        <a:defRPr sz="1800" b="0" i="0"/>
                      </a:pPr>
                      <a:r>
                        <a:rPr lang="en-US" sz="1500" b="0" dirty="0" smtClean="0">
                          <a:latin typeface="+mn-lt"/>
                          <a:cs typeface="Helvetica" panose="020B0604020202020204" pitchFamily="34" charset="0"/>
                        </a:rPr>
                        <a:t>summer? Use details from </a:t>
                      </a:r>
                      <a:r>
                        <a:rPr lang="en-US" sz="1500" b="0" dirty="0" smtClean="0">
                          <a:solidFill>
                            <a:schemeClr val="tx1"/>
                          </a:solidFill>
                          <a:latin typeface="+mn-lt"/>
                          <a:cs typeface="Helvetica" panose="020B0604020202020204" pitchFamily="34" charset="0"/>
                        </a:rPr>
                        <a:t>the passage to </a:t>
                      </a:r>
                      <a:r>
                        <a:rPr lang="en-US" sz="1500" b="0" dirty="0" smtClean="0">
                          <a:latin typeface="+mn-lt"/>
                          <a:cs typeface="Helvetica" panose="020B0604020202020204" pitchFamily="34" charset="0"/>
                        </a:rPr>
                        <a:t>support your</a:t>
                      </a:r>
                      <a:r>
                        <a:rPr lang="en-US" sz="1500" b="0" baseline="0" dirty="0" smtClean="0">
                          <a:latin typeface="+mn-lt"/>
                          <a:cs typeface="Helvetica" panose="020B0604020202020204" pitchFamily="34" charset="0"/>
                        </a:rPr>
                        <a:t> </a:t>
                      </a:r>
                      <a:r>
                        <a:rPr lang="en-US" sz="1500" b="0" dirty="0" smtClean="0">
                          <a:latin typeface="+mn-lt"/>
                          <a:cs typeface="Helvetica" panose="020B0604020202020204" pitchFamily="34" charset="0"/>
                        </a:rPr>
                        <a:t>answer. </a:t>
                      </a:r>
                      <a:endParaRPr lang="en-US" sz="1200" b="0" dirty="0" smtClean="0">
                        <a:latin typeface="+mn-lt"/>
                        <a:cs typeface="Helvetica" panose="020B0604020202020204" pitchFamily="34" charset="0"/>
                      </a:endParaRP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5170">
                <a:tc gridSpan="2">
                  <a:txBody>
                    <a:bodyPr/>
                    <a:lstStyle/>
                    <a:p>
                      <a:pPr lvl="0" algn="l">
                        <a:defRPr sz="1800" b="0" i="0"/>
                      </a:pPr>
                      <a:r>
                        <a:rPr lang="en-US" sz="1000" u="sng" dirty="0" smtClean="0">
                          <a:solidFill>
                            <a:schemeClr val="tx1"/>
                          </a:solidFill>
                        </a:rPr>
                        <a:t>Teacher Language and Scoring Notes:</a:t>
                      </a:r>
                      <a:endParaRPr lang="en-US" sz="1000" b="1" dirty="0" smtClean="0">
                        <a:solidFill>
                          <a:schemeClr val="tx1"/>
                        </a:solidFill>
                      </a:endParaRPr>
                    </a:p>
                    <a:p>
                      <a:pPr lvl="0" algn="l">
                        <a:defRPr sz="1800" b="0" i="0"/>
                      </a:pPr>
                      <a:r>
                        <a:rPr lang="en-US" sz="1000" b="1" dirty="0" smtClean="0">
                          <a:solidFill>
                            <a:schemeClr val="tx1"/>
                          </a:solidFill>
                        </a:rPr>
                        <a:t>Sufficient Evidence (conclusion idea) </a:t>
                      </a:r>
                      <a:r>
                        <a:rPr lang="en-US" sz="1000" dirty="0" smtClean="0">
                          <a:solidFill>
                            <a:schemeClr val="tx1"/>
                          </a:solidFill>
                        </a:rPr>
                        <a:t>includes that grasshopper should not have played all summer.  Responses may include (1) the grasshopper should not have played all summer but worked to get ready for winter, (2) Grasshopper should have been working like ant was,</a:t>
                      </a:r>
                      <a:r>
                        <a:rPr lang="en-US" sz="1000" baseline="0" dirty="0" smtClean="0">
                          <a:solidFill>
                            <a:schemeClr val="tx1"/>
                          </a:solidFill>
                        </a:rPr>
                        <a:t> and </a:t>
                      </a:r>
                      <a:r>
                        <a:rPr lang="en-US" sz="1000" dirty="0" smtClean="0">
                          <a:solidFill>
                            <a:schemeClr val="tx1"/>
                          </a:solidFill>
                        </a:rPr>
                        <a:t>(3) he should have been storing away food for winter. </a:t>
                      </a:r>
                      <a:endParaRPr lang="en-US" sz="1000" b="1" dirty="0" smtClean="0">
                        <a:solidFill>
                          <a:schemeClr val="tx1"/>
                        </a:solidFill>
                      </a:endParaRPr>
                    </a:p>
                    <a:p>
                      <a:pPr lvl="0" algn="l">
                        <a:defRPr sz="1800" b="0" i="0"/>
                      </a:pPr>
                      <a:r>
                        <a:rPr lang="en-US" sz="1000" b="1" dirty="0" smtClean="0">
                          <a:solidFill>
                            <a:schemeClr val="tx1"/>
                          </a:solidFill>
                        </a:rPr>
                        <a:t>Specific</a:t>
                      </a:r>
                      <a:r>
                        <a:rPr lang="en-US" sz="1000" b="1" baseline="0" dirty="0" smtClean="0">
                          <a:solidFill>
                            <a:schemeClr val="tx1"/>
                          </a:solidFill>
                        </a:rPr>
                        <a:t> </a:t>
                      </a:r>
                      <a:r>
                        <a:rPr lang="en-US" sz="1000" b="1" dirty="0" smtClean="0">
                          <a:solidFill>
                            <a:schemeClr val="tx1"/>
                          </a:solidFill>
                        </a:rPr>
                        <a:t>i</a:t>
                      </a:r>
                      <a:r>
                        <a:rPr lang="en-US" sz="1000" b="1" dirty="0" smtClean="0">
                          <a:solidFill>
                            <a:schemeClr val="tx1"/>
                          </a:solidFill>
                          <a:uFill>
                            <a:solidFill/>
                          </a:uFill>
                        </a:rPr>
                        <a:t>dentifications </a:t>
                      </a:r>
                      <a:r>
                        <a:rPr lang="en-US" sz="1000" dirty="0" smtClean="0">
                          <a:solidFill>
                            <a:schemeClr val="tx1"/>
                          </a:solidFill>
                          <a:uFill>
                            <a:solidFill/>
                          </a:uFill>
                        </a:rPr>
                        <a:t>from the text could include (1) grasshopper was chirping and singing , (2) grasshopper was hopping,  (3) Ant was planning ahead for winter, (4) grasshopper was hungry in the winter because he didn’t gather food in the summer and (5) ant had food everyday. </a:t>
                      </a:r>
                      <a:endParaRPr lang="en-US" sz="1000" b="1" dirty="0" smtClean="0">
                        <a:solidFill>
                          <a:schemeClr val="tx1"/>
                        </a:solidFill>
                      </a:endParaRPr>
                    </a:p>
                    <a:p>
                      <a:pPr lvl="0" algn="l">
                        <a:defRPr sz="1800" b="0" i="0"/>
                      </a:pPr>
                      <a:r>
                        <a:rPr lang="en-US" sz="1000" b="1" dirty="0" smtClean="0">
                          <a:solidFill>
                            <a:schemeClr val="tx1"/>
                          </a:solidFill>
                        </a:rPr>
                        <a:t>Full Support </a:t>
                      </a:r>
                      <a:r>
                        <a:rPr lang="en-US" sz="1000" dirty="0" smtClean="0">
                          <a:solidFill>
                            <a:schemeClr val="tx1"/>
                          </a:solidFill>
                        </a:rPr>
                        <a:t>from the passage</a:t>
                      </a:r>
                      <a:r>
                        <a:rPr lang="en-US" sz="1000" baseline="0" dirty="0" smtClean="0">
                          <a:solidFill>
                            <a:schemeClr val="tx1"/>
                          </a:solidFill>
                        </a:rPr>
                        <a:t> could</a:t>
                      </a:r>
                      <a:r>
                        <a:rPr lang="en-US" sz="1000" dirty="0" smtClean="0">
                          <a:solidFill>
                            <a:schemeClr val="tx1"/>
                          </a:solidFill>
                        </a:rPr>
                        <a:t> include other relevant details or examples that support what grasshopper should have done such as; (1) the grasshopper wished he would have listened to the ant and gathered food for winter, (2) the grasshopper saw that the ant had food during the winter, (3) the ant told the grasshopper he should be doing the same thing as he was</a:t>
                      </a:r>
                      <a:r>
                        <a:rPr lang="en-US" sz="1000" baseline="0" dirty="0" smtClean="0">
                          <a:solidFill>
                            <a:schemeClr val="tx1"/>
                          </a:solidFill>
                        </a:rPr>
                        <a:t> and</a:t>
                      </a:r>
                      <a:r>
                        <a:rPr lang="en-US" sz="1000" dirty="0" smtClean="0">
                          <a:solidFill>
                            <a:schemeClr val="tx1"/>
                          </a:solidFill>
                        </a:rPr>
                        <a:t> (4) the grasshopper was hopping, singing and chirping during the summer, but ant was working.</a:t>
                      </a:r>
                      <a:endParaRPr lang="en-US" sz="1000" dirty="0">
                        <a:solidFill>
                          <a:schemeClr val="tx1"/>
                        </a:solidFill>
                      </a:endParaRP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1806">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3</a:t>
                      </a:r>
                      <a:endParaRPr lang="en-US"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defRPr sz="1800" b="0" i="0"/>
                      </a:pPr>
                      <a:r>
                        <a:rPr sz="1000" i="1" dirty="0">
                          <a:solidFill>
                            <a:schemeClr val="tx1"/>
                          </a:solidFill>
                        </a:rPr>
                        <a:t>The student gives a proficient response by providing evidence of what Grasshopper should have done and uses specific examples from </a:t>
                      </a:r>
                      <a:r>
                        <a:rPr lang="en-US" sz="1000" i="1" dirty="0" smtClean="0">
                          <a:solidFill>
                            <a:schemeClr val="tx1"/>
                          </a:solidFill>
                        </a:rPr>
                        <a:t>the passage </a:t>
                      </a:r>
                      <a:r>
                        <a:rPr sz="1000" i="1" dirty="0" smtClean="0">
                          <a:solidFill>
                            <a:schemeClr val="tx1"/>
                          </a:solidFill>
                        </a:rPr>
                        <a:t>as </a:t>
                      </a:r>
                      <a:r>
                        <a:rPr sz="1000" i="1" dirty="0">
                          <a:solidFill>
                            <a:schemeClr val="tx1"/>
                          </a:solidFill>
                        </a:rPr>
                        <a:t>well as details about (supports) each example</a:t>
                      </a:r>
                      <a:r>
                        <a:rPr sz="1000" i="1" dirty="0" smtClean="0">
                          <a:solidFill>
                            <a:schemeClr val="tx1"/>
                          </a:solidFill>
                        </a:rPr>
                        <a:t>.</a:t>
                      </a:r>
                      <a:endParaRPr sz="900" i="1" dirty="0">
                        <a:solidFill>
                          <a:schemeClr val="tx1"/>
                        </a:solidFill>
                      </a:endParaRPr>
                    </a:p>
                    <a:p>
                      <a:pPr lvl="0" algn="l">
                        <a:defRPr sz="1800" b="0" i="0"/>
                      </a:pPr>
                      <a:r>
                        <a:rPr sz="1200" b="0" i="0" dirty="0">
                          <a:solidFill>
                            <a:schemeClr val="tx1"/>
                          </a:solidFill>
                        </a:rPr>
                        <a:t>Grasshopper should not have been singing, chirping, hopping and playing all summer. Instead he should have listened to ant and gathered food for winter.  He should have worked hard in the summer, like Ant did and then he would not have been hungry later on.  Ant had food everyday, and if Grasshopper would have listened he would have too.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560">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2</a:t>
                      </a:r>
                      <a:endParaRPr lang="en-US"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defRPr sz="1800" b="0" i="0"/>
                      </a:pPr>
                      <a:r>
                        <a:rPr sz="1000" i="1" dirty="0">
                          <a:solidFill>
                            <a:schemeClr val="tx1"/>
                          </a:solidFill>
                        </a:rPr>
                        <a:t>The student gives a partial response by providing </a:t>
                      </a:r>
                      <a:r>
                        <a:rPr sz="1000" i="1" u="sng" dirty="0">
                          <a:solidFill>
                            <a:schemeClr val="tx1"/>
                          </a:solidFill>
                        </a:rPr>
                        <a:t>some</a:t>
                      </a:r>
                      <a:r>
                        <a:rPr sz="1000" i="1" dirty="0">
                          <a:solidFill>
                            <a:schemeClr val="tx1"/>
                          </a:solidFill>
                        </a:rPr>
                        <a:t> evidence of what Grasshopper should have done and some specific examples (the bucket)  that reference the </a:t>
                      </a:r>
                      <a:r>
                        <a:rPr lang="en-US" sz="1000" i="1" dirty="0" smtClean="0">
                          <a:solidFill>
                            <a:schemeClr val="tx1"/>
                          </a:solidFill>
                        </a:rPr>
                        <a:t>passage</a:t>
                      </a:r>
                      <a:r>
                        <a:rPr sz="1000" i="1" dirty="0" smtClean="0">
                          <a:solidFill>
                            <a:schemeClr val="tx1"/>
                          </a:solidFill>
                        </a:rPr>
                        <a:t>  </a:t>
                      </a:r>
                      <a:r>
                        <a:rPr sz="1000" i="1" dirty="0">
                          <a:solidFill>
                            <a:schemeClr val="tx1"/>
                          </a:solidFill>
                        </a:rPr>
                        <a:t>as well as </a:t>
                      </a:r>
                      <a:r>
                        <a:rPr lang="en-US" sz="1000" i="1" dirty="0" smtClean="0">
                          <a:solidFill>
                            <a:schemeClr val="tx1"/>
                          </a:solidFill>
                        </a:rPr>
                        <a:t>some </a:t>
                      </a:r>
                      <a:r>
                        <a:rPr sz="1000" i="1" dirty="0" smtClean="0">
                          <a:solidFill>
                            <a:schemeClr val="tx1"/>
                          </a:solidFill>
                        </a:rPr>
                        <a:t>details </a:t>
                      </a:r>
                      <a:r>
                        <a:rPr sz="1000" i="1" dirty="0">
                          <a:solidFill>
                            <a:schemeClr val="tx1"/>
                          </a:solidFill>
                        </a:rPr>
                        <a:t>about each example</a:t>
                      </a:r>
                      <a:r>
                        <a:rPr sz="900" i="1" dirty="0">
                          <a:solidFill>
                            <a:schemeClr val="tx1"/>
                          </a:solidFill>
                        </a:rPr>
                        <a:t>.</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n-US" sz="1200" b="0" i="0" dirty="0" smtClean="0">
                          <a:solidFill>
                            <a:schemeClr val="tx1"/>
                          </a:solidFill>
                        </a:rPr>
                        <a:t>Grasshopper should not have been playing and singing all summer. When Ant told him he should be gathering food, Grasshopper should have listened.  Then he would not have been hungry all winter.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4937">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defRPr sz="1800" b="0" i="0"/>
                      </a:pPr>
                      <a:r>
                        <a:rPr sz="1000" i="1" dirty="0"/>
                        <a:t>The student gives a minimal response about what Grasshopper should have done and a vague example that references the </a:t>
                      </a:r>
                      <a:r>
                        <a:rPr lang="en-US" sz="1000" i="1" dirty="0" smtClean="0"/>
                        <a:t>passage</a:t>
                      </a:r>
                      <a:r>
                        <a:rPr lang="en-US" sz="1000" i="1" baseline="0" dirty="0" smtClean="0"/>
                        <a:t> </a:t>
                      </a:r>
                      <a:r>
                        <a:rPr sz="1000" i="1" dirty="0" smtClean="0"/>
                        <a:t>but </a:t>
                      </a:r>
                      <a:r>
                        <a:rPr sz="1000" i="1" dirty="0"/>
                        <a:t>the example has to be inferred as details are not supportive</a:t>
                      </a:r>
                      <a:r>
                        <a:rPr sz="1000" i="1" dirty="0" smtClean="0"/>
                        <a:t>.</a:t>
                      </a:r>
                      <a:endParaRPr sz="1000" i="1" dirty="0"/>
                    </a:p>
                    <a:p>
                      <a:pPr lvl="0" algn="l">
                        <a:defRPr sz="1800" b="0" i="0"/>
                      </a:pPr>
                      <a:r>
                        <a:rPr sz="1200" b="0" i="0" dirty="0"/>
                        <a:t>Grasshopper played during the summer instead of working like Ant did. He should’ve listened to Ant.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159">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defRPr sz="1800" b="0" i="0"/>
                      </a:pPr>
                      <a:r>
                        <a:rPr sz="1000" i="1" dirty="0"/>
                        <a:t>The student provides no evidence about what Grasshopper should have done and no relevant information or examples from </a:t>
                      </a:r>
                      <a:r>
                        <a:rPr sz="1000" i="1" dirty="0" smtClean="0"/>
                        <a:t>the</a:t>
                      </a:r>
                      <a:r>
                        <a:rPr lang="en-US" sz="1000" i="1" baseline="0" dirty="0" smtClean="0"/>
                        <a:t> passage.</a:t>
                      </a:r>
                      <a:endParaRPr sz="1000" i="1" dirty="0">
                        <a:solidFill>
                          <a:srgbClr val="FF0000"/>
                        </a:solidFill>
                      </a:endParaRPr>
                    </a:p>
                    <a:p>
                      <a:pPr lvl="0" algn="l">
                        <a:defRPr sz="1800" b="0" i="0"/>
                      </a:pPr>
                      <a:r>
                        <a:rPr sz="1200" b="0" i="0" dirty="0"/>
                        <a:t>Grasshopper played during the summer.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138"/>
          <p:cNvGraphicFramePr/>
          <p:nvPr>
            <p:extLst>
              <p:ext uri="{D42A27DB-BD31-4B8C-83A1-F6EECF244321}">
                <p14:modId xmlns:p14="http://schemas.microsoft.com/office/powerpoint/2010/main" val="108673321"/>
              </p:ext>
            </p:extLst>
          </p:nvPr>
        </p:nvGraphicFramePr>
        <p:xfrm>
          <a:off x="5100638" y="7696200"/>
          <a:ext cx="2266950" cy="609600"/>
        </p:xfrm>
        <a:graphic>
          <a:graphicData uri="http://schemas.openxmlformats.org/drawingml/2006/table">
            <a:tbl>
              <a:tblPr firstRow="1"/>
              <a:tblGrid>
                <a:gridCol w="2266950"/>
              </a:tblGrid>
              <a:tr h="152400">
                <a:tc>
                  <a:txBody>
                    <a:bodyPr/>
                    <a:lstStyle/>
                    <a:p>
                      <a:pPr lvl="0" algn="ctr">
                        <a:lnSpc>
                          <a:spcPct val="115000"/>
                        </a:lnSpc>
                        <a:defRPr sz="1800" b="0" i="0"/>
                      </a:pPr>
                      <a:r>
                        <a:rPr lang="en-US" sz="800" b="1" i="1" dirty="0" smtClean="0"/>
                        <a:t>Toward  RL.2.3  </a:t>
                      </a:r>
                      <a:r>
                        <a:rPr sz="800" b="1" i="1" dirty="0" smtClean="0"/>
                        <a:t>DOK </a:t>
                      </a:r>
                      <a:r>
                        <a:rPr sz="800" b="1" i="1" dirty="0"/>
                        <a:t>3 - EVE</a:t>
                      </a:r>
                    </a:p>
                  </a:txBody>
                  <a:tcPr marL="0" marR="0" marT="0" marB="0" anchor="ct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a:solidFill>
                        <a:srgbClr val="A6A6A6"/>
                      </a:solidFill>
                      <a:round/>
                    </a:lnB>
                    <a:solidFill>
                      <a:srgbClr val="FBD4B4"/>
                    </a:solidFill>
                  </a:tcPr>
                </a:tc>
              </a:tr>
              <a:tr h="457200">
                <a:tc>
                  <a:txBody>
                    <a:bodyPr/>
                    <a:lstStyle/>
                    <a:p>
                      <a:pPr lvl="0" algn="l">
                        <a:lnSpc>
                          <a:spcPct val="115000"/>
                        </a:lnSpc>
                        <a:defRPr sz="1800" b="0" i="0"/>
                      </a:pPr>
                      <a:r>
                        <a:rPr sz="800" b="0" dirty="0"/>
                        <a:t>Uses evidence of character analysis of why it’s reasonable to assume a character responded a certain way.</a:t>
                      </a:r>
                    </a:p>
                  </a:txBody>
                  <a:tcPr marL="97155" marR="0" marT="0" marB="0"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a:solidFill>
                        <a:srgbClr val="A6A6A6"/>
                      </a:solidFill>
                      <a:roun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3005018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8765224"/>
              </p:ext>
            </p:extLst>
          </p:nvPr>
        </p:nvGraphicFramePr>
        <p:xfrm>
          <a:off x="533400" y="1143000"/>
          <a:ext cx="7039601" cy="5515286"/>
        </p:xfrm>
        <a:graphic>
          <a:graphicData uri="http://schemas.openxmlformats.org/drawingml/2006/table">
            <a:tbl>
              <a:tblPr firstRow="1" firstCol="1" bandRow="1"/>
              <a:tblGrid>
                <a:gridCol w="604521"/>
                <a:gridCol w="6435080"/>
              </a:tblGrid>
              <a:tr h="644628">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0" i="1" dirty="0" smtClean="0">
                          <a:effectLst/>
                        </a:rPr>
                        <a:t>A Note about constructed responses:  Constructed </a:t>
                      </a:r>
                      <a:r>
                        <a:rPr lang="en-US" sz="1200" b="0" i="1" baseline="0" dirty="0" smtClean="0">
                          <a:effectLs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p>
                      <a:pPr marL="0" marR="0" indent="0" algn="l" defTabSz="966612" rtl="0" eaLnBrk="1" fontAlgn="auto" latinLnBrk="0" hangingPunct="1">
                        <a:lnSpc>
                          <a:spcPct val="100000"/>
                        </a:lnSpc>
                        <a:spcBef>
                          <a:spcPts val="0"/>
                        </a:spcBef>
                        <a:spcAft>
                          <a:spcPts val="0"/>
                        </a:spcAft>
                        <a:buClrTx/>
                        <a:buSzTx/>
                        <a:buFontTx/>
                        <a:buNone/>
                        <a:tabLst/>
                        <a:defRPr/>
                      </a:pPr>
                      <a:endParaRPr lang="en-US" sz="1200" b="0" i="1" baseline="0" dirty="0" smtClean="0">
                        <a:effectLst/>
                      </a:endParaRPr>
                    </a:p>
                  </a:txBody>
                  <a:tcPr marL="44506" marR="44506" marT="600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hMerge="1">
                  <a:txBody>
                    <a:bodyPr/>
                    <a:lstStyle/>
                    <a:p>
                      <a:endParaRPr lang="en-US"/>
                    </a:p>
                  </a:txBody>
                  <a:tcPr/>
                </a:tc>
              </a:tr>
              <a:tr h="516903">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700" b="1" dirty="0" smtClean="0">
                          <a:effectLst>
                            <a:outerShdw blurRad="38100" dist="38100" dir="2700000" algn="tl">
                              <a:srgbClr val="000000">
                                <a:alpha val="43137"/>
                              </a:srgbClr>
                            </a:outerShdw>
                          </a:effectLst>
                        </a:rPr>
                        <a:t>Quarter 1 Pre-Assessment </a:t>
                      </a:r>
                      <a:r>
                        <a:rPr lang="en-US" sz="1700" b="1" u="sng" dirty="0" smtClean="0">
                          <a:effectLst>
                            <a:outerShdw blurRad="38100" dist="38100" dir="2700000" algn="tl">
                              <a:srgbClr val="000000">
                                <a:alpha val="43137"/>
                              </a:srgbClr>
                            </a:outerShdw>
                          </a:effectLst>
                        </a:rPr>
                        <a:t>Constructed Response</a:t>
                      </a:r>
                      <a:r>
                        <a:rPr lang="en-US" sz="1700" b="1" dirty="0" smtClean="0">
                          <a:effectLst>
                            <a:outerShdw blurRad="38100" dist="38100" dir="2700000" algn="tl">
                              <a:srgbClr val="000000">
                                <a:alpha val="43137"/>
                              </a:srgbClr>
                            </a:outerShdw>
                          </a:effectLst>
                        </a:rPr>
                        <a:t> Answer Key</a:t>
                      </a:r>
                    </a:p>
                  </a:txBody>
                  <a:tcPr marL="44506" marR="44506" marT="600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39486">
                <a:tc gridSpan="2">
                  <a:txBody>
                    <a:bodyPr/>
                    <a:lstStyle/>
                    <a:p>
                      <a:pPr marL="0" marR="0" algn="l">
                        <a:lnSpc>
                          <a:spcPct val="100000"/>
                        </a:lnSpc>
                        <a:spcBef>
                          <a:spcPts val="0"/>
                        </a:spcBef>
                        <a:spcAft>
                          <a:spcPts val="0"/>
                        </a:spcAft>
                      </a:pPr>
                      <a:r>
                        <a:rPr lang="en-US" sz="1300" b="1" kern="1200" dirty="0">
                          <a:solidFill>
                            <a:schemeClr val="tx1"/>
                          </a:solidFill>
                          <a:effectLst/>
                          <a:latin typeface="Calibri"/>
                          <a:ea typeface="Times New Roman"/>
                          <a:cs typeface="Arial"/>
                        </a:rPr>
                        <a:t>Standard </a:t>
                      </a:r>
                      <a:r>
                        <a:rPr lang="en-US" sz="1300" b="1" kern="1200" dirty="0" smtClean="0">
                          <a:solidFill>
                            <a:schemeClr val="tx1"/>
                          </a:solidFill>
                          <a:effectLst/>
                          <a:latin typeface="Calibri"/>
                          <a:ea typeface="Times New Roman"/>
                          <a:cs typeface="Arial"/>
                        </a:rPr>
                        <a:t>RI.2.2</a:t>
                      </a:r>
                      <a:r>
                        <a:rPr lang="en-US" sz="1300" b="1" kern="1200" dirty="0">
                          <a:solidFill>
                            <a:schemeClr val="tx1"/>
                          </a:solidFill>
                          <a:effectLst/>
                          <a:latin typeface="Calibri"/>
                          <a:ea typeface="Times New Roman"/>
                          <a:cs typeface="Arial"/>
                        </a:rPr>
                        <a:t>:   2 Point Short Reading Constructed Response Rubric</a:t>
                      </a:r>
                      <a:endParaRPr lang="en-US" sz="1300" b="1" dirty="0">
                        <a:solidFill>
                          <a:schemeClr val="tx1"/>
                        </a:solidFill>
                        <a:effectLst/>
                        <a:latin typeface="Calibri"/>
                        <a:ea typeface="Calibri"/>
                        <a:cs typeface="Times New Roman"/>
                      </a:endParaRPr>
                    </a:p>
                  </a:txBody>
                  <a:tcPr marL="44506" marR="44506" marT="600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25754">
                <a:tc gridSpan="2">
                  <a:txBody>
                    <a:bodyPr/>
                    <a:lstStyle/>
                    <a:p>
                      <a:pPr marL="0" indent="0">
                        <a:lnSpc>
                          <a:spcPct val="100000"/>
                        </a:lnSpc>
                        <a:spcBef>
                          <a:spcPts val="0"/>
                        </a:spcBef>
                        <a:spcAft>
                          <a:spcPts val="0"/>
                        </a:spcAft>
                        <a:buNone/>
                      </a:pPr>
                      <a:r>
                        <a:rPr lang="en-US" sz="1600" b="1" kern="1200" dirty="0" smtClean="0">
                          <a:solidFill>
                            <a:schemeClr val="tx1"/>
                          </a:solidFill>
                          <a:effectLst/>
                          <a:latin typeface="Calibri"/>
                          <a:ea typeface="Times New Roman"/>
                          <a:cs typeface="Arial"/>
                        </a:rPr>
                        <a:t>Question #15</a:t>
                      </a:r>
                      <a:r>
                        <a:rPr lang="en-US" sz="1600" b="1" kern="1200" baseline="0" dirty="0" smtClean="0">
                          <a:solidFill>
                            <a:schemeClr val="tx1"/>
                          </a:solidFill>
                          <a:effectLst/>
                          <a:latin typeface="Calibri"/>
                          <a:ea typeface="Times New Roman"/>
                          <a:cs typeface="Arial"/>
                        </a:rPr>
                        <a:t> Prompt:</a:t>
                      </a:r>
                      <a:r>
                        <a:rPr lang="en-US" sz="1600" b="1" kern="1200" dirty="0" smtClean="0">
                          <a:solidFill>
                            <a:schemeClr val="tx1"/>
                          </a:solidFill>
                          <a:effectLst/>
                          <a:latin typeface="Calibri"/>
                          <a:ea typeface="Times New Roman"/>
                          <a:cs typeface="Arial"/>
                        </a:rPr>
                        <a:t> </a:t>
                      </a:r>
                      <a:r>
                        <a:rPr lang="en-US" sz="1500" b="1" dirty="0" smtClean="0">
                          <a:solidFill>
                            <a:schemeClr val="tx1"/>
                          </a:solidFill>
                        </a:rPr>
                        <a:t>Why was being a printer a good trade for Benjamin?</a:t>
                      </a:r>
                    </a:p>
                    <a:p>
                      <a:pPr marL="457200" indent="-457200">
                        <a:lnSpc>
                          <a:spcPct val="100000"/>
                        </a:lnSpc>
                        <a:spcBef>
                          <a:spcPts val="0"/>
                        </a:spcBef>
                        <a:spcAft>
                          <a:spcPts val="0"/>
                        </a:spcAft>
                      </a:pPr>
                      <a:r>
                        <a:rPr lang="en-US" sz="1500" b="1" dirty="0" smtClean="0">
                          <a:solidFill>
                            <a:schemeClr val="tx1"/>
                          </a:solidFill>
                        </a:rPr>
                        <a:t>Read paragraph</a:t>
                      </a:r>
                      <a:r>
                        <a:rPr lang="en-US" sz="1500" b="1" baseline="0" dirty="0" smtClean="0">
                          <a:solidFill>
                            <a:schemeClr val="tx1"/>
                          </a:solidFill>
                        </a:rPr>
                        <a:t> </a:t>
                      </a:r>
                      <a:r>
                        <a:rPr lang="en-US" sz="1500" b="1" dirty="0" smtClean="0">
                          <a:solidFill>
                            <a:schemeClr val="tx1"/>
                          </a:solidFill>
                        </a:rPr>
                        <a:t>3 and write your answer.  </a:t>
                      </a:r>
                    </a:p>
                  </a:txBody>
                  <a:tcPr marL="44506" marR="44506" marT="600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48377">
                <a:tc gridSpan="2">
                  <a:txBody>
                    <a:bodyPr/>
                    <a:lstStyle/>
                    <a:p>
                      <a:pPr>
                        <a:lnSpc>
                          <a:spcPct val="100000"/>
                        </a:lnSpc>
                        <a:spcBef>
                          <a:spcPts val="0"/>
                        </a:spcBef>
                        <a:spcAft>
                          <a:spcPts val="0"/>
                        </a:spcAft>
                      </a:pPr>
                      <a:r>
                        <a:rPr lang="en-US" sz="1000" u="sng" kern="1200" dirty="0" smtClean="0">
                          <a:solidFill>
                            <a:schemeClr val="tx1"/>
                          </a:solidFill>
                          <a:effectLst/>
                          <a:latin typeface="+mn-lt"/>
                          <a:ea typeface="Times New Roman"/>
                          <a:cs typeface="Arial"/>
                        </a:rPr>
                        <a:t>Teacher Language and Scoring Notes:</a:t>
                      </a:r>
                      <a:endParaRPr lang="en-US" sz="1000" b="1" kern="1200" dirty="0" smtClean="0">
                        <a:solidFill>
                          <a:schemeClr val="tx1"/>
                        </a:solidFill>
                        <a:effectLst/>
                        <a:latin typeface="+mn-lt"/>
                        <a:ea typeface="Times New Roman"/>
                        <a:cs typeface="Arial"/>
                      </a:endParaRPr>
                    </a:p>
                    <a:p>
                      <a:pPr>
                        <a:lnSpc>
                          <a:spcPct val="100000"/>
                        </a:lnSpc>
                        <a:spcBef>
                          <a:spcPts val="0"/>
                        </a:spcBef>
                        <a:spcAft>
                          <a:spcPts val="0"/>
                        </a:spcAft>
                      </a:pPr>
                      <a:r>
                        <a:rPr lang="en-US" sz="1000" b="1" kern="1200" dirty="0" smtClean="0">
                          <a:solidFill>
                            <a:schemeClr val="tx1"/>
                          </a:solidFill>
                          <a:effectLst/>
                          <a:latin typeface="+mn-lt"/>
                          <a:ea typeface="Times New Roman"/>
                          <a:cs typeface="Arial"/>
                        </a:rPr>
                        <a:t>Sufficient Evidence (conclusion/idea)</a:t>
                      </a:r>
                      <a:r>
                        <a:rPr lang="en-US" sz="1000" b="0" kern="1200" baseline="0" dirty="0" smtClean="0">
                          <a:solidFill>
                            <a:schemeClr val="tx1"/>
                          </a:solidFill>
                          <a:effectLst/>
                          <a:latin typeface="+mn-lt"/>
                          <a:ea typeface="Times New Roman"/>
                          <a:cs typeface="Arial"/>
                        </a:rPr>
                        <a:t> should include essential elements of paragraph (3) such as; (1) Benjamin liked to read and write, (2) he could read books he printed and (3) he didn’t like other trades.</a:t>
                      </a:r>
                      <a:endParaRPr lang="en-US" sz="1000" b="1" kern="1200" dirty="0" smtClean="0">
                        <a:solidFill>
                          <a:schemeClr val="tx1"/>
                        </a:solidFill>
                        <a:effectLst/>
                        <a:latin typeface="+mn-lt"/>
                        <a:ea typeface="Times New Roman"/>
                        <a:cs typeface="Arial"/>
                      </a:endParaRPr>
                    </a:p>
                    <a:p>
                      <a:pPr marL="0" marR="0" algn="l">
                        <a:lnSpc>
                          <a:spcPct val="100000"/>
                        </a:lnSpc>
                        <a:spcBef>
                          <a:spcPts val="0"/>
                        </a:spcBef>
                        <a:spcAft>
                          <a:spcPts val="0"/>
                        </a:spcAft>
                      </a:pPr>
                      <a:r>
                        <a:rPr lang="en-US" sz="1000" b="1" kern="1200" dirty="0" smtClean="0">
                          <a:solidFill>
                            <a:schemeClr val="tx1"/>
                          </a:solidFill>
                          <a:effectLst/>
                          <a:latin typeface="+mn-lt"/>
                          <a:ea typeface="Times New Roman"/>
                          <a:cs typeface="Arial"/>
                        </a:rPr>
                        <a:t>Specific Identifications</a:t>
                      </a:r>
                      <a:r>
                        <a:rPr lang="en-US" sz="1000" b="0" kern="1200" dirty="0" smtClean="0">
                          <a:solidFill>
                            <a:schemeClr val="tx1"/>
                          </a:solidFill>
                          <a:effectLst/>
                          <a:latin typeface="+mn-lt"/>
                          <a:ea typeface="Times New Roman"/>
                          <a:cs typeface="Arial"/>
                        </a:rPr>
                        <a:t> (</a:t>
                      </a:r>
                      <a:r>
                        <a:rPr lang="en-US" sz="1000" b="1" i="0" kern="1200" dirty="0" smtClean="0">
                          <a:solidFill>
                            <a:schemeClr val="tx1"/>
                          </a:solidFill>
                          <a:effectLst/>
                          <a:latin typeface="+mn-lt"/>
                          <a:ea typeface="Times New Roman"/>
                          <a:cs typeface="Arial"/>
                        </a:rPr>
                        <a:t>supporting details)</a:t>
                      </a:r>
                      <a:r>
                        <a:rPr lang="en-US" sz="1000" b="1" i="1" kern="1200" dirty="0" smtClean="0">
                          <a:solidFill>
                            <a:schemeClr val="tx1"/>
                          </a:solidFill>
                          <a:effectLst/>
                          <a:latin typeface="+mn-lt"/>
                          <a:ea typeface="Times New Roman"/>
                          <a:cs typeface="Arial"/>
                        </a:rPr>
                        <a:t> </a:t>
                      </a:r>
                      <a:r>
                        <a:rPr lang="en-US" sz="1000" b="0" kern="1200" dirty="0" smtClean="0">
                          <a:solidFill>
                            <a:schemeClr val="tx1"/>
                          </a:solidFill>
                          <a:effectLst/>
                          <a:latin typeface="+mn-lt"/>
                          <a:ea typeface="Times New Roman"/>
                          <a:cs typeface="Arial"/>
                        </a:rPr>
                        <a:t>from the text could include: (1) he liked to print books so he could read his own writing, (2) he didn’t want to be a blacksmith, carpenter</a:t>
                      </a:r>
                      <a:r>
                        <a:rPr lang="en-US" sz="1000" b="0" kern="1200" baseline="0" dirty="0" smtClean="0">
                          <a:solidFill>
                            <a:schemeClr val="tx1"/>
                          </a:solidFill>
                          <a:effectLst/>
                          <a:latin typeface="+mn-lt"/>
                          <a:ea typeface="Times New Roman"/>
                          <a:cs typeface="Arial"/>
                        </a:rPr>
                        <a:t> or brick-maker and (3) he wanted to read all of the time.</a:t>
                      </a:r>
                      <a:endParaRPr lang="en-US" sz="1000" b="1" kern="1200" dirty="0" smtClean="0">
                        <a:solidFill>
                          <a:schemeClr val="tx1"/>
                        </a:solidFill>
                        <a:effectLst/>
                        <a:latin typeface="+mn-lt"/>
                        <a:ea typeface="Times New Roman"/>
                        <a:cs typeface="Arial"/>
                      </a:endParaRPr>
                    </a:p>
                    <a:p>
                      <a:pPr marL="0" marR="0" algn="l">
                        <a:lnSpc>
                          <a:spcPct val="100000"/>
                        </a:lnSpc>
                        <a:spcBef>
                          <a:spcPts val="0"/>
                        </a:spcBef>
                        <a:spcAft>
                          <a:spcPts val="0"/>
                        </a:spcAft>
                      </a:pPr>
                      <a:r>
                        <a:rPr lang="en-US" sz="1000" b="1" kern="1200" dirty="0" smtClean="0">
                          <a:solidFill>
                            <a:schemeClr val="tx1"/>
                          </a:solidFill>
                          <a:effectLst/>
                          <a:latin typeface="+mn-lt"/>
                          <a:ea typeface="Times New Roman"/>
                          <a:cs typeface="Arial"/>
                        </a:rPr>
                        <a:t>Full Support </a:t>
                      </a:r>
                      <a:r>
                        <a:rPr lang="en-US" sz="1000" dirty="0" smtClean="0"/>
                        <a:t>from the text include other relevant details or examples from the text that support why being a printer was a good trade for Benjamin</a:t>
                      </a:r>
                      <a:r>
                        <a:rPr lang="en-US" sz="1000" baseline="0" dirty="0" smtClean="0"/>
                        <a:t> such as; (1) he was 12 when his father wanted him to learn a trade, (2)  James was his brother, (3) James had a print shop and (4) Benjamin’s brother helped James print books and learn to be a printer.</a:t>
                      </a:r>
                      <a:endParaRPr lang="en-US" sz="1000" dirty="0">
                        <a:solidFill>
                          <a:schemeClr val="tx1"/>
                        </a:solidFill>
                        <a:effectLst/>
                        <a:latin typeface="+mn-lt"/>
                        <a:ea typeface="Calibri"/>
                        <a:cs typeface="Times New Roman"/>
                      </a:endParaRPr>
                    </a:p>
                  </a:txBody>
                  <a:tcPr marL="44506" marR="44506" marT="600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52183">
                <a:tc>
                  <a:txBody>
                    <a:bodyPr/>
                    <a:lstStyle/>
                    <a:p>
                      <a:pPr marL="0" marR="0" algn="ctr">
                        <a:lnSpc>
                          <a:spcPct val="100000"/>
                        </a:lnSpc>
                        <a:spcBef>
                          <a:spcPts val="0"/>
                        </a:spcBef>
                        <a:spcAft>
                          <a:spcPts val="0"/>
                        </a:spcAft>
                      </a:pPr>
                      <a:r>
                        <a:rPr lang="en-US" sz="2600" b="1" dirty="0" smtClean="0">
                          <a:solidFill>
                            <a:schemeClr val="tx1"/>
                          </a:solidFill>
                          <a:effectLst/>
                          <a:latin typeface="+mn-lt"/>
                          <a:ea typeface="Calibri"/>
                          <a:cs typeface="Times New Roman"/>
                        </a:rPr>
                        <a:t>2</a:t>
                      </a:r>
                      <a:endParaRPr lang="en-US" sz="2600" b="1" dirty="0">
                        <a:solidFill>
                          <a:schemeClr val="tx1"/>
                        </a:solidFill>
                        <a:effectLst/>
                        <a:latin typeface="+mn-lt"/>
                        <a:ea typeface="Calibri"/>
                        <a:cs typeface="Times New Roman"/>
                      </a:endParaRPr>
                    </a:p>
                  </a:txBody>
                  <a:tcPr marL="44506" marR="44506" marT="600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i="1" dirty="0" smtClean="0">
                          <a:solidFill>
                            <a:schemeClr val="tx1"/>
                          </a:solidFill>
                          <a:effectLst/>
                          <a:latin typeface="+mn-lt"/>
                          <a:ea typeface="Calibri"/>
                          <a:cs typeface="Verdana"/>
                        </a:rPr>
                        <a:t>The student gives a proficient response by providing evidence to explain why being a printer was a good trade for Benjamin</a:t>
                      </a:r>
                      <a:r>
                        <a:rPr lang="en-US" sz="1000" i="1" baseline="0" dirty="0" smtClean="0">
                          <a:solidFill>
                            <a:schemeClr val="tx1"/>
                          </a:solidFill>
                          <a:effectLst/>
                          <a:latin typeface="+mn-lt"/>
                          <a:ea typeface="Calibri"/>
                          <a:cs typeface="Verdana"/>
                        </a:rPr>
                        <a:t> as well as sufficient supporting details.</a:t>
                      </a:r>
                      <a:endParaRPr lang="en-US" sz="1000" i="1" dirty="0" smtClean="0">
                        <a:solidFill>
                          <a:schemeClr val="tx1"/>
                        </a:solidFill>
                        <a:effectLst/>
                        <a:latin typeface="+mn-lt"/>
                        <a:ea typeface="Calibri"/>
                        <a:cs typeface="Verdana"/>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Benjamin</a:t>
                      </a:r>
                      <a:r>
                        <a:rPr lang="en-US" sz="1200" baseline="0" dirty="0" smtClean="0">
                          <a:solidFill>
                            <a:schemeClr val="tx1"/>
                          </a:solidFill>
                        </a:rPr>
                        <a:t> should be a printer.  He liked to do things printers do.  He liked to read and write.  If he was a printer he could read all the books he printed.  Other trades might not let him read and write all of the time.   </a:t>
                      </a:r>
                      <a:endParaRPr lang="en-US" sz="1200" dirty="0" smtClean="0">
                        <a:solidFill>
                          <a:schemeClr val="tx1"/>
                        </a:solidFill>
                      </a:endParaRPr>
                    </a:p>
                  </a:txBody>
                  <a:tcPr marL="44506" marR="44506" marT="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6903">
                <a:tc>
                  <a:txBody>
                    <a:bodyPr/>
                    <a:lstStyle/>
                    <a:p>
                      <a:pPr marL="0" marR="0" algn="ctr">
                        <a:lnSpc>
                          <a:spcPct val="100000"/>
                        </a:lnSpc>
                        <a:spcBef>
                          <a:spcPts val="0"/>
                        </a:spcBef>
                        <a:spcAft>
                          <a:spcPts val="0"/>
                        </a:spcAft>
                      </a:pPr>
                      <a:r>
                        <a:rPr lang="en-US" sz="2600" b="1" dirty="0" smtClean="0">
                          <a:solidFill>
                            <a:schemeClr val="tx1"/>
                          </a:solidFill>
                          <a:effectLst/>
                          <a:latin typeface="+mn-lt"/>
                          <a:ea typeface="Calibri"/>
                          <a:cs typeface="Times New Roman"/>
                        </a:rPr>
                        <a:t>1</a:t>
                      </a:r>
                      <a:endParaRPr lang="en-US" sz="2600" b="1" dirty="0">
                        <a:solidFill>
                          <a:schemeClr val="tx1"/>
                        </a:solidFill>
                        <a:effectLst/>
                        <a:latin typeface="+mn-lt"/>
                        <a:ea typeface="Calibri"/>
                        <a:cs typeface="Times New Roman"/>
                      </a:endParaRPr>
                    </a:p>
                  </a:txBody>
                  <a:tcPr marL="44506" marR="44506" marT="600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i="1" dirty="0" smtClean="0">
                          <a:solidFill>
                            <a:schemeClr val="tx1"/>
                          </a:solidFill>
                          <a:effectLst/>
                          <a:latin typeface="+mn-lt"/>
                          <a:ea typeface="Calibri"/>
                          <a:cs typeface="Verdana"/>
                        </a:rPr>
                        <a:t>The student gives a partial response by providing </a:t>
                      </a:r>
                      <a:r>
                        <a:rPr lang="en-US" sz="1000" i="1" u="sng" dirty="0" smtClean="0">
                          <a:solidFill>
                            <a:schemeClr val="tx1"/>
                          </a:solidFill>
                          <a:effectLst/>
                          <a:latin typeface="+mn-lt"/>
                          <a:ea typeface="Calibri"/>
                          <a:cs typeface="Verdana"/>
                        </a:rPr>
                        <a:t>some</a:t>
                      </a:r>
                      <a:r>
                        <a:rPr lang="en-US" sz="1000" i="1" dirty="0" smtClean="0">
                          <a:solidFill>
                            <a:schemeClr val="tx1"/>
                          </a:solidFill>
                          <a:effectLst/>
                          <a:latin typeface="+mn-lt"/>
                          <a:ea typeface="Calibri"/>
                          <a:cs typeface="Verdana"/>
                        </a:rPr>
                        <a:t> evidence of why being a printer was a good trade for Benjamin,</a:t>
                      </a:r>
                      <a:r>
                        <a:rPr lang="en-US" sz="1000" i="1" baseline="0" dirty="0" smtClean="0">
                          <a:solidFill>
                            <a:schemeClr val="tx1"/>
                          </a:solidFill>
                          <a:effectLst/>
                          <a:latin typeface="+mn-lt"/>
                          <a:ea typeface="Calibri"/>
                          <a:cs typeface="Verdana"/>
                        </a:rPr>
                        <a:t> but few supporting details.</a:t>
                      </a:r>
                      <a:endParaRPr lang="en-US" sz="1000" b="0" i="0" u="none"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kern="1200" baseline="0" dirty="0" smtClean="0">
                          <a:solidFill>
                            <a:schemeClr val="tx1"/>
                          </a:solidFill>
                          <a:latin typeface="+mn-lt"/>
                          <a:ea typeface="+mn-ea"/>
                          <a:cs typeface="+mn-cs"/>
                        </a:rPr>
                        <a:t>It was good for Benjamin to be a printer.  Printers make lots of books.  His brother helped him</a:t>
                      </a:r>
                      <a:r>
                        <a:rPr lang="en-US" sz="1300" b="0" u="none" kern="1200" baseline="0" dirty="0" smtClean="0">
                          <a:solidFill>
                            <a:schemeClr val="tx1"/>
                          </a:solidFill>
                          <a:latin typeface="+mn-lt"/>
                          <a:ea typeface="+mn-ea"/>
                          <a:cs typeface="+mn-cs"/>
                        </a:rPr>
                        <a:t>.</a:t>
                      </a:r>
                    </a:p>
                  </a:txBody>
                  <a:tcPr marL="44506" marR="44506" marT="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05143">
                <a:tc>
                  <a:txBody>
                    <a:bodyPr/>
                    <a:lstStyle/>
                    <a:p>
                      <a:pPr marL="0" marR="0" algn="ctr">
                        <a:lnSpc>
                          <a:spcPct val="100000"/>
                        </a:lnSpc>
                        <a:spcBef>
                          <a:spcPts val="0"/>
                        </a:spcBef>
                        <a:spcAft>
                          <a:spcPts val="0"/>
                        </a:spcAft>
                      </a:pPr>
                      <a:r>
                        <a:rPr lang="en-US" sz="2600" b="1" dirty="0" smtClean="0">
                          <a:solidFill>
                            <a:schemeClr val="tx1"/>
                          </a:solidFill>
                          <a:effectLst/>
                          <a:latin typeface="+mn-lt"/>
                          <a:ea typeface="Calibri"/>
                          <a:cs typeface="Times New Roman"/>
                        </a:rPr>
                        <a:t>0</a:t>
                      </a:r>
                      <a:endParaRPr lang="en-US" sz="2600" b="1" dirty="0">
                        <a:solidFill>
                          <a:schemeClr val="tx1"/>
                        </a:solidFill>
                        <a:effectLst/>
                        <a:latin typeface="+mn-lt"/>
                        <a:ea typeface="Calibri"/>
                        <a:cs typeface="Times New Roman"/>
                      </a:endParaRPr>
                    </a:p>
                  </a:txBody>
                  <a:tcPr marL="44506" marR="44506" marT="600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i="1" dirty="0" smtClean="0">
                          <a:solidFill>
                            <a:schemeClr val="tx1"/>
                          </a:solidFill>
                          <a:effectLst/>
                          <a:latin typeface="+mn-lt"/>
                          <a:ea typeface="Calibri"/>
                          <a:cs typeface="Verdana"/>
                        </a:rPr>
                        <a:t>The student provides no evidence about why Benjamin should be a printer.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0" dirty="0" smtClean="0">
                          <a:solidFill>
                            <a:schemeClr val="tx1"/>
                          </a:solidFill>
                          <a:effectLst/>
                          <a:latin typeface="+mn-lt"/>
                          <a:ea typeface="Calibri"/>
                          <a:cs typeface="Verdana"/>
                        </a:rPr>
                        <a:t>Benjamin Franklin was a famous man.</a:t>
                      </a:r>
                      <a:endParaRPr lang="en-US" sz="1200" i="0" dirty="0">
                        <a:solidFill>
                          <a:schemeClr val="tx1"/>
                        </a:solidFill>
                        <a:effectLst/>
                        <a:latin typeface="+mn-lt"/>
                        <a:ea typeface="Calibri"/>
                        <a:cs typeface="Times New Roman"/>
                      </a:endParaRPr>
                    </a:p>
                  </a:txBody>
                  <a:tcPr marL="44506" marR="44506" marT="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127944931"/>
              </p:ext>
            </p:extLst>
          </p:nvPr>
        </p:nvGraphicFramePr>
        <p:xfrm>
          <a:off x="5505450" y="7467600"/>
          <a:ext cx="2024063" cy="519076"/>
        </p:xfrm>
        <a:graphic>
          <a:graphicData uri="http://schemas.openxmlformats.org/drawingml/2006/table">
            <a:tbl>
              <a:tblPr/>
              <a:tblGrid>
                <a:gridCol w="2024063"/>
              </a:tblGrid>
              <a:tr h="228600">
                <a:tc>
                  <a:txBody>
                    <a:bodyPr/>
                    <a:lstStyle/>
                    <a:p>
                      <a:pPr marL="0" marR="0" algn="ctr">
                        <a:lnSpc>
                          <a:spcPct val="100000"/>
                        </a:lnSpc>
                        <a:spcBef>
                          <a:spcPts val="0"/>
                        </a:spcBef>
                        <a:spcAft>
                          <a:spcPts val="0"/>
                        </a:spcAft>
                      </a:pPr>
                      <a:r>
                        <a:rPr lang="en-US" sz="800" b="1" i="1" dirty="0" smtClean="0">
                          <a:solidFill>
                            <a:srgbClr val="000000"/>
                          </a:solidFill>
                          <a:latin typeface="+mn-lt"/>
                          <a:ea typeface="Times New Roman"/>
                          <a:cs typeface="Times New Roman"/>
                        </a:rPr>
                        <a:t>Toward   RI.2.2</a:t>
                      </a:r>
                      <a:r>
                        <a:rPr lang="en-US" sz="800" b="1" i="1" baseline="0" dirty="0" smtClean="0">
                          <a:solidFill>
                            <a:srgbClr val="000000"/>
                          </a:solidFill>
                          <a:latin typeface="+mn-lt"/>
                          <a:ea typeface="Times New Roman"/>
                          <a:cs typeface="Times New Roman"/>
                        </a:rPr>
                        <a:t>       </a:t>
                      </a:r>
                      <a:r>
                        <a:rPr lang="en-US" sz="800" b="1" i="1" dirty="0" smtClean="0">
                          <a:solidFill>
                            <a:srgbClr val="000000"/>
                          </a:solidFill>
                          <a:latin typeface="+mn-lt"/>
                          <a:ea typeface="Times New Roman"/>
                          <a:cs typeface="Times New Roman"/>
                        </a:rPr>
                        <a:t>DOK </a:t>
                      </a:r>
                      <a:r>
                        <a:rPr lang="en-US" sz="800" b="1" i="1" dirty="0" smtClean="0">
                          <a:solidFill>
                            <a:srgbClr val="000000"/>
                          </a:solidFill>
                          <a:latin typeface="Calibri"/>
                          <a:ea typeface="Times New Roman"/>
                          <a:cs typeface="Times New Roman"/>
                        </a:rPr>
                        <a:t>3 - Cl</a:t>
                      </a:r>
                      <a:endParaRPr lang="en-US" sz="800" i="1" dirty="0">
                        <a:latin typeface="Calibri"/>
                        <a:ea typeface="Calibri"/>
                        <a:cs typeface="Times New Roman"/>
                      </a:endParaRPr>
                    </a:p>
                  </a:txBody>
                  <a:tcPr marL="33841" marR="3384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290476">
                <a:tc>
                  <a:txBody>
                    <a:bodyPr/>
                    <a:lstStyle/>
                    <a:p>
                      <a:pPr marL="0" marR="0" algn="l">
                        <a:lnSpc>
                          <a:spcPct val="100000"/>
                        </a:lnSpc>
                        <a:spcBef>
                          <a:spcPts val="0"/>
                        </a:spcBef>
                        <a:spcAft>
                          <a:spcPts val="0"/>
                        </a:spcAft>
                      </a:pPr>
                      <a:r>
                        <a:rPr lang="en-US" sz="800" b="0" dirty="0" smtClean="0">
                          <a:latin typeface="+mn-lt"/>
                          <a:ea typeface="Times New Roman"/>
                          <a:cs typeface="Times New Roman"/>
                        </a:rPr>
                        <a:t>Locate information to support the main topic in specific paragraphs.</a:t>
                      </a:r>
                      <a:endParaRPr lang="en-US" sz="800" b="0" dirty="0">
                        <a:latin typeface="+mn-lt"/>
                        <a:ea typeface="Calibri"/>
                        <a:cs typeface="Times New Roman"/>
                      </a:endParaRPr>
                    </a:p>
                  </a:txBody>
                  <a:tcPr marL="97155" marR="3384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3174326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44855" y="2394138"/>
            <a:ext cx="207480" cy="408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1" tIns="50941" rIns="101881" bIns="50941" numCol="1" anchor="ctr" anchorCtr="0" compatLnSpc="1">
            <a:prstTxWarp prst="textNoShape">
              <a:avLst/>
            </a:prstTxWarp>
            <a:spAutoFit/>
          </a:bodyPr>
          <a:lstStyle/>
          <a:p>
            <a:pPr fontAlgn="base">
              <a:spcBef>
                <a:spcPct val="0"/>
              </a:spcBef>
              <a:spcAft>
                <a:spcPct val="0"/>
              </a:spcAft>
            </a:pPr>
            <a:endParaRPr lang="en-US" altLang="en-US"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150466585"/>
              </p:ext>
            </p:extLst>
          </p:nvPr>
        </p:nvGraphicFramePr>
        <p:xfrm>
          <a:off x="609600" y="730096"/>
          <a:ext cx="6817361" cy="6312044"/>
        </p:xfrm>
        <a:graphic>
          <a:graphicData uri="http://schemas.openxmlformats.org/drawingml/2006/table">
            <a:tbl>
              <a:tblPr firstRow="1" firstCol="1" bandRow="1"/>
              <a:tblGrid>
                <a:gridCol w="426720"/>
                <a:gridCol w="6390641"/>
              </a:tblGrid>
              <a:tr h="798286">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i="1" dirty="0" smtClean="0">
                          <a:effectLst/>
                        </a:rPr>
                        <a:t>A Note about constructed responses:  Constructed </a:t>
                      </a:r>
                      <a:r>
                        <a:rPr lang="en-US" sz="1000" b="0" i="1" baseline="0" dirty="0" smtClean="0">
                          <a:effectLs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55249" marR="5524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r>
              <a:tr h="399143">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700" b="1" dirty="0" smtClean="0">
                          <a:effectLst>
                            <a:outerShdw blurRad="38100" dist="38100" dir="2700000" algn="tl">
                              <a:srgbClr val="000000">
                                <a:alpha val="43137"/>
                              </a:srgbClr>
                            </a:outerShdw>
                          </a:effectLst>
                        </a:rPr>
                        <a:t>Quarter 1 Pre-Assessment </a:t>
                      </a:r>
                      <a:r>
                        <a:rPr lang="en-US" sz="1700" b="1" u="sng" dirty="0" smtClean="0">
                          <a:effectLst>
                            <a:outerShdw blurRad="38100" dist="38100" dir="2700000" algn="tl">
                              <a:srgbClr val="000000">
                                <a:alpha val="43137"/>
                              </a:srgbClr>
                            </a:outerShdw>
                          </a:effectLst>
                        </a:rPr>
                        <a:t>Constructed Response</a:t>
                      </a:r>
                      <a:r>
                        <a:rPr lang="en-US" sz="1700" b="1" dirty="0" smtClean="0">
                          <a:effectLst>
                            <a:outerShdw blurRad="38100" dist="38100" dir="2700000" algn="tl">
                              <a:srgbClr val="000000">
                                <a:alpha val="43137"/>
                              </a:srgbClr>
                            </a:outerShdw>
                          </a:effectLst>
                        </a:rPr>
                        <a:t> Answer Key</a:t>
                      </a:r>
                    </a:p>
                    <a:p>
                      <a:pPr marL="0" marR="0" indent="0" algn="ctr" defTabSz="966612" rtl="0" eaLnBrk="1" fontAlgn="auto" latinLnBrk="0" hangingPunct="1">
                        <a:lnSpc>
                          <a:spcPct val="100000"/>
                        </a:lnSpc>
                        <a:spcBef>
                          <a:spcPts val="0"/>
                        </a:spcBef>
                        <a:spcAft>
                          <a:spcPts val="0"/>
                        </a:spcAft>
                        <a:buClrTx/>
                        <a:buSzTx/>
                        <a:buFontTx/>
                        <a:buNone/>
                        <a:tabLst/>
                        <a:defRPr/>
                      </a:pPr>
                      <a:endParaRPr lang="en-US" sz="900" b="1" dirty="0" smtClean="0">
                        <a:effectLst>
                          <a:outerShdw blurRad="38100" dist="38100" dir="2700000" algn="tl">
                            <a:srgbClr val="000000">
                              <a:alpha val="43137"/>
                            </a:srgbClr>
                          </a:outerShdw>
                        </a:effectLst>
                      </a:endParaRPr>
                    </a:p>
                  </a:txBody>
                  <a:tcPr marL="55249" marR="5524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23520">
                <a:tc gridSpan="2">
                  <a:txBody>
                    <a:bodyPr/>
                    <a:lstStyle/>
                    <a:p>
                      <a:pPr marL="0" marR="0" algn="l">
                        <a:lnSpc>
                          <a:spcPct val="100000"/>
                        </a:lnSpc>
                        <a:spcBef>
                          <a:spcPts val="0"/>
                        </a:spcBef>
                        <a:spcAft>
                          <a:spcPts val="0"/>
                        </a:spcAft>
                      </a:pPr>
                      <a:r>
                        <a:rPr lang="en-US" sz="1500" b="1" kern="1200" dirty="0">
                          <a:solidFill>
                            <a:schemeClr val="tx1"/>
                          </a:solidFill>
                          <a:effectLst/>
                          <a:latin typeface="Calibri"/>
                          <a:ea typeface="Times New Roman"/>
                          <a:cs typeface="Times New Roman"/>
                        </a:rPr>
                        <a:t>Standard </a:t>
                      </a:r>
                      <a:r>
                        <a:rPr lang="en-US" sz="1500" b="1" kern="1200" dirty="0" smtClean="0">
                          <a:solidFill>
                            <a:schemeClr val="tx1"/>
                          </a:solidFill>
                          <a:effectLst/>
                          <a:latin typeface="Calibri"/>
                          <a:ea typeface="Times New Roman"/>
                          <a:cs typeface="Times New Roman"/>
                        </a:rPr>
                        <a:t>RI.2.3</a:t>
                      </a:r>
                      <a:r>
                        <a:rPr lang="en-US" sz="1500" b="1" kern="1200" dirty="0">
                          <a:solidFill>
                            <a:schemeClr val="tx1"/>
                          </a:solidFill>
                          <a:effectLst/>
                          <a:latin typeface="Calibri"/>
                          <a:ea typeface="Times New Roman"/>
                          <a:cs typeface="Times New Roman"/>
                        </a:rPr>
                        <a:t>:   </a:t>
                      </a:r>
                      <a:r>
                        <a:rPr lang="en-US" sz="1500" b="1" u="none" kern="1200" dirty="0">
                          <a:solidFill>
                            <a:schemeClr val="tx1"/>
                          </a:solidFill>
                          <a:effectLst/>
                          <a:latin typeface="Calibri"/>
                          <a:ea typeface="Times New Roman"/>
                          <a:cs typeface="Times New Roman"/>
                        </a:rPr>
                        <a:t>3 Point </a:t>
                      </a:r>
                      <a:r>
                        <a:rPr lang="en-US" sz="1500" b="1" kern="1200" dirty="0">
                          <a:solidFill>
                            <a:schemeClr val="tx1"/>
                          </a:solidFill>
                          <a:effectLst/>
                          <a:latin typeface="Calibri"/>
                          <a:ea typeface="Times New Roman"/>
                          <a:cs typeface="Times New Roman"/>
                        </a:rPr>
                        <a:t>Reading Constructed Response Rubric</a:t>
                      </a:r>
                      <a:endParaRPr lang="en-US" sz="1500" dirty="0">
                        <a:solidFill>
                          <a:schemeClr val="tx1"/>
                        </a:solidFill>
                        <a:effectLst/>
                        <a:latin typeface="Calibri"/>
                        <a:ea typeface="Times New Roman"/>
                      </a:endParaRP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040">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Question #16 Prompt:</a:t>
                      </a:r>
                      <a:r>
                        <a:rPr lang="en-US" sz="1500" b="1" baseline="0" dirty="0" smtClean="0">
                          <a:solidFill>
                            <a:schemeClr val="tx1"/>
                          </a:solidFill>
                        </a:rPr>
                        <a:t>  </a:t>
                      </a:r>
                    </a:p>
                    <a:p>
                      <a:pPr marL="0" marR="0" indent="0" algn="l" defTabSz="966612"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What made Benjamin a good printer?  Find evidence in the text.</a:t>
                      </a: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49075">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i="0" u="sng" dirty="0" smtClean="0">
                          <a:solidFill>
                            <a:schemeClr val="tx1"/>
                          </a:solidFill>
                        </a:rPr>
                        <a:t>Teacher Language and</a:t>
                      </a:r>
                      <a:r>
                        <a:rPr lang="en-US" sz="1000" i="0" u="sng" baseline="0" dirty="0" smtClean="0">
                          <a:solidFill>
                            <a:schemeClr val="tx1"/>
                          </a:solidFill>
                        </a:rPr>
                        <a:t> S</a:t>
                      </a:r>
                      <a:r>
                        <a:rPr lang="en-US" sz="1000" i="0" u="sng" dirty="0" smtClean="0">
                          <a:solidFill>
                            <a:schemeClr val="tx1"/>
                          </a:solidFill>
                        </a:rPr>
                        <a:t>coring Notes:</a:t>
                      </a:r>
                    </a:p>
                    <a:p>
                      <a:pPr marL="0" marR="0" algn="l">
                        <a:lnSpc>
                          <a:spcPct val="100000"/>
                        </a:lnSpc>
                        <a:spcBef>
                          <a:spcPts val="0"/>
                        </a:spcBef>
                        <a:spcAft>
                          <a:spcPts val="0"/>
                        </a:spcAft>
                      </a:pPr>
                      <a:r>
                        <a:rPr lang="en-US" sz="1000" b="1" u="none" kern="1200" dirty="0" smtClean="0">
                          <a:solidFill>
                            <a:schemeClr val="tx1"/>
                          </a:solidFill>
                          <a:effectLst/>
                          <a:latin typeface="Calibri"/>
                          <a:ea typeface="Times New Roman"/>
                        </a:rPr>
                        <a:t>Sufficient Evidence (conclusion</a:t>
                      </a:r>
                      <a:r>
                        <a:rPr lang="en-US" sz="1000" b="1" u="none" kern="1200" baseline="0" dirty="0" smtClean="0">
                          <a:solidFill>
                            <a:schemeClr val="tx1"/>
                          </a:solidFill>
                          <a:effectLst/>
                          <a:latin typeface="Calibri"/>
                          <a:ea typeface="Times New Roman"/>
                        </a:rPr>
                        <a:t> thought or idea)</a:t>
                      </a:r>
                      <a:r>
                        <a:rPr lang="en-US" sz="1000" b="0" u="none" kern="1200" baseline="0" dirty="0" smtClean="0">
                          <a:solidFill>
                            <a:schemeClr val="tx1"/>
                          </a:solidFill>
                          <a:effectLst/>
                          <a:latin typeface="Calibri"/>
                          <a:ea typeface="Times New Roman"/>
                        </a:rPr>
                        <a:t> </a:t>
                      </a:r>
                      <a:r>
                        <a:rPr lang="en-US" sz="1000" dirty="0" smtClean="0">
                          <a:solidFill>
                            <a:schemeClr val="tx1"/>
                          </a:solidFill>
                        </a:rPr>
                        <a:t>should include details that specifically connect Benjamin to being a good printer (this is the essential element).  Because this is a DOK-3 response students go beyond the obvious or even extending obvious reasons to showing reason as to why Benjamin was a good printer.  </a:t>
                      </a:r>
                      <a:r>
                        <a:rPr lang="en-US" sz="1000" b="0" dirty="0" smtClean="0">
                          <a:solidFill>
                            <a:schemeClr val="tx1"/>
                          </a:solidFill>
                        </a:rPr>
                        <a:t>Reasoning requires inferencing.</a:t>
                      </a:r>
                      <a:endParaRPr lang="en-US" sz="1000" b="0" u="none" kern="1200" dirty="0" smtClean="0">
                        <a:solidFill>
                          <a:schemeClr val="tx1"/>
                        </a:solidFill>
                        <a:effectLst/>
                        <a:latin typeface="Calibri"/>
                        <a:ea typeface="Times New Roman"/>
                      </a:endParaRPr>
                    </a:p>
                    <a:p>
                      <a:pPr marL="0" marR="0" algn="l">
                        <a:lnSpc>
                          <a:spcPct val="100000"/>
                        </a:lnSpc>
                        <a:spcBef>
                          <a:spcPts val="0"/>
                        </a:spcBef>
                        <a:spcAft>
                          <a:spcPts val="0"/>
                        </a:spcAft>
                      </a:pPr>
                      <a:r>
                        <a:rPr lang="en-US" sz="1000" b="1" u="none" kern="1200" dirty="0" smtClean="0">
                          <a:solidFill>
                            <a:schemeClr val="tx1"/>
                          </a:solidFill>
                          <a:effectLst/>
                          <a:latin typeface="Calibri"/>
                          <a:ea typeface="Times New Roman"/>
                        </a:rPr>
                        <a:t>Specific Identifications (supporting details) </a:t>
                      </a:r>
                      <a:r>
                        <a:rPr lang="en-US" sz="1000" b="0" u="none" kern="1200" dirty="0" smtClean="0">
                          <a:solidFill>
                            <a:schemeClr val="tx1"/>
                          </a:solidFill>
                          <a:effectLst/>
                          <a:latin typeface="Calibri"/>
                          <a:ea typeface="Times New Roman"/>
                        </a:rPr>
                        <a:t>found</a:t>
                      </a:r>
                      <a:r>
                        <a:rPr lang="en-US" sz="1000" b="0" u="none" kern="1200" baseline="0" dirty="0" smtClean="0">
                          <a:solidFill>
                            <a:schemeClr val="tx1"/>
                          </a:solidFill>
                          <a:effectLst/>
                          <a:latin typeface="Calibri"/>
                          <a:ea typeface="Times New Roman"/>
                        </a:rPr>
                        <a:t> explicitly in </a:t>
                      </a:r>
                      <a:r>
                        <a:rPr lang="en-US" sz="1000" b="0" u="none" kern="1200" dirty="0" smtClean="0">
                          <a:solidFill>
                            <a:schemeClr val="tx1"/>
                          </a:solidFill>
                          <a:effectLst/>
                          <a:latin typeface="Calibri"/>
                          <a:ea typeface="Times New Roman"/>
                        </a:rPr>
                        <a:t>the text could include: (1) his love for reading and writing, (2) his</a:t>
                      </a:r>
                      <a:r>
                        <a:rPr lang="en-US" sz="1000" b="0" u="none" kern="1200" baseline="0" dirty="0" smtClean="0">
                          <a:solidFill>
                            <a:schemeClr val="tx1"/>
                          </a:solidFill>
                          <a:effectLst/>
                          <a:latin typeface="Calibri"/>
                          <a:ea typeface="Times New Roman"/>
                        </a:rPr>
                        <a:t> father sent him to school and (3) he learned from his brother.</a:t>
                      </a:r>
                      <a:endParaRPr lang="en-US" sz="1000" b="0" u="none" dirty="0">
                        <a:solidFill>
                          <a:schemeClr val="tx1"/>
                        </a:solidFill>
                        <a:effectLst/>
                        <a:latin typeface="Calibri"/>
                        <a:ea typeface="Times New Roman"/>
                      </a:endParaRPr>
                    </a:p>
                    <a:p>
                      <a:pPr marL="0" marR="0" algn="l">
                        <a:lnSpc>
                          <a:spcPct val="100000"/>
                        </a:lnSpc>
                        <a:spcBef>
                          <a:spcPts val="0"/>
                        </a:spcBef>
                        <a:spcAft>
                          <a:spcPts val="0"/>
                        </a:spcAft>
                      </a:pPr>
                      <a:r>
                        <a:rPr lang="en-US" sz="1000" b="1" u="none" kern="1200" baseline="0" dirty="0" smtClean="0">
                          <a:solidFill>
                            <a:schemeClr val="tx1"/>
                          </a:solidFill>
                          <a:effectLst/>
                          <a:latin typeface="Calibri"/>
                          <a:ea typeface="Times New Roman"/>
                        </a:rPr>
                        <a:t>Full Support (any other details) </a:t>
                      </a:r>
                      <a:r>
                        <a:rPr lang="en-US" sz="1000" b="0" u="none" kern="1200" baseline="0" dirty="0" smtClean="0">
                          <a:solidFill>
                            <a:schemeClr val="tx1"/>
                          </a:solidFill>
                          <a:effectLst/>
                          <a:latin typeface="Calibri"/>
                          <a:ea typeface="Times New Roman"/>
                        </a:rPr>
                        <a:t>from the text may include (1) he wanted to read all of the time, (2) at 16 he found a job as a printer.</a:t>
                      </a:r>
                      <a:endParaRPr lang="en-US" sz="1000" b="0" u="none" dirty="0">
                        <a:solidFill>
                          <a:schemeClr val="tx1"/>
                        </a:solidFill>
                        <a:effectLst/>
                        <a:latin typeface="Calibri"/>
                        <a:ea typeface="Times New Roman"/>
                      </a:endParaRP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3986">
                <a:tc>
                  <a:txBody>
                    <a:bodyPr/>
                    <a:lstStyle/>
                    <a:p>
                      <a:pPr marL="0" marR="0" algn="ctr">
                        <a:lnSpc>
                          <a:spcPct val="100000"/>
                        </a:lnSpc>
                        <a:spcBef>
                          <a:spcPts val="0"/>
                        </a:spcBef>
                        <a:spcAft>
                          <a:spcPts val="0"/>
                        </a:spcAft>
                      </a:pPr>
                      <a:r>
                        <a:rPr lang="en-US" sz="2600" b="1" dirty="0" smtClean="0">
                          <a:solidFill>
                            <a:schemeClr val="tx1"/>
                          </a:solidFill>
                          <a:effectLst/>
                          <a:latin typeface="Calibri"/>
                          <a:ea typeface="Calibri"/>
                          <a:cs typeface="Times New Roman"/>
                        </a:rPr>
                        <a:t>3</a:t>
                      </a:r>
                      <a:endParaRPr lang="en-US" sz="2600" b="1" dirty="0">
                        <a:solidFill>
                          <a:schemeClr val="tx1"/>
                        </a:solidFill>
                        <a:effectLst/>
                        <a:latin typeface="Calibri"/>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i="1" u="none" kern="1200" baseline="0" dirty="0" smtClean="0">
                          <a:solidFill>
                            <a:schemeClr val="tx1"/>
                          </a:solidFill>
                          <a:latin typeface="+mn-lt"/>
                          <a:ea typeface="+mn-ea"/>
                          <a:cs typeface="+mn-cs"/>
                        </a:rPr>
                        <a:t>Student gives a proficient response by providing evidence to support what made Benjamin a good printer using details explicitly from the text </a:t>
                      </a:r>
                      <a:r>
                        <a:rPr lang="en-US" sz="1000" b="1" i="1" u="none" kern="1200" baseline="0" dirty="0" smtClean="0">
                          <a:solidFill>
                            <a:schemeClr val="tx1"/>
                          </a:solidFill>
                          <a:latin typeface="+mn-lt"/>
                          <a:ea typeface="+mn-ea"/>
                          <a:cs typeface="+mn-cs"/>
                        </a:rPr>
                        <a:t>to infer why </a:t>
                      </a:r>
                      <a:r>
                        <a:rPr lang="en-US" sz="1000" b="0" i="1" u="none" kern="1200" baseline="0" dirty="0" smtClean="0">
                          <a:solidFill>
                            <a:schemeClr val="tx1"/>
                          </a:solidFill>
                          <a:latin typeface="+mn-lt"/>
                          <a:ea typeface="+mn-ea"/>
                          <a:cs typeface="+mn-cs"/>
                        </a:rPr>
                        <a:t>he was a good printer.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kern="1200" baseline="0" dirty="0" smtClean="0">
                          <a:solidFill>
                            <a:schemeClr val="tx1"/>
                          </a:solidFill>
                          <a:latin typeface="+mn-lt"/>
                          <a:ea typeface="+mn-ea"/>
                          <a:cs typeface="+mn-cs"/>
                        </a:rPr>
                        <a:t>Benjamin Franklin always wanted to read and write.  His father sent him to school and he did well in reading and writing.  Printers have to be good at reading and writing.  He made a good printer because he worked hard to learn.  He learned from his brother and then he got a job as a printer in Philadelphia where he had even more practice.  All of these things made him a good printer.</a:t>
                      </a:r>
                    </a:p>
                  </a:txBody>
                  <a:tcPr marL="102013" marR="102013" marT="51090" marB="510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2741">
                <a:tc>
                  <a:txBody>
                    <a:bodyPr/>
                    <a:lstStyle/>
                    <a:p>
                      <a:pPr marL="0" marR="0" algn="ctr">
                        <a:lnSpc>
                          <a:spcPct val="100000"/>
                        </a:lnSpc>
                        <a:spcBef>
                          <a:spcPts val="0"/>
                        </a:spcBef>
                        <a:spcAft>
                          <a:spcPts val="0"/>
                        </a:spcAft>
                      </a:pPr>
                      <a:r>
                        <a:rPr lang="en-US" sz="2600" b="1" dirty="0" smtClean="0">
                          <a:solidFill>
                            <a:schemeClr val="tx1"/>
                          </a:solidFill>
                          <a:effectLst/>
                          <a:latin typeface="Calibri"/>
                          <a:ea typeface="Calibri"/>
                          <a:cs typeface="Times New Roman"/>
                        </a:rPr>
                        <a:t>2</a:t>
                      </a:r>
                      <a:endParaRPr lang="en-US" sz="2600" b="1" dirty="0">
                        <a:solidFill>
                          <a:schemeClr val="tx1"/>
                        </a:solidFill>
                        <a:effectLst/>
                        <a:latin typeface="Calibri"/>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i="1" u="none" kern="1200" baseline="0" dirty="0" smtClean="0">
                          <a:solidFill>
                            <a:schemeClr val="tx1"/>
                          </a:solidFill>
                          <a:latin typeface="+mn-lt"/>
                          <a:ea typeface="+mn-ea"/>
                          <a:cs typeface="+mn-cs"/>
                        </a:rPr>
                        <a:t>Student gives a partial response by providing some evidence to support what made Benjamin a good printer using some details explicitly from the text.</a:t>
                      </a:r>
                      <a:endParaRPr lang="en-US" sz="10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Benjamin Franklin was a good printer because he worked hard to be a good printer.  He liked to read and write all the time.  That’s why he was a good printer and he probably liked it a lot.</a:t>
                      </a:r>
                    </a:p>
                  </a:txBody>
                  <a:tcPr marL="102013" marR="102013" marT="51090" marB="510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3083">
                <a:tc>
                  <a:txBody>
                    <a:bodyPr/>
                    <a:lstStyle/>
                    <a:p>
                      <a:pPr marL="0" marR="0" algn="ctr">
                        <a:lnSpc>
                          <a:spcPct val="100000"/>
                        </a:lnSpc>
                        <a:spcBef>
                          <a:spcPts val="0"/>
                        </a:spcBef>
                        <a:spcAft>
                          <a:spcPts val="0"/>
                        </a:spcAft>
                      </a:pPr>
                      <a:r>
                        <a:rPr lang="en-US" sz="2600" b="1" dirty="0" smtClean="0">
                          <a:solidFill>
                            <a:schemeClr val="tx1"/>
                          </a:solidFill>
                          <a:effectLst/>
                          <a:latin typeface="Calibri"/>
                          <a:ea typeface="Calibri"/>
                          <a:cs typeface="Times New Roman"/>
                        </a:rPr>
                        <a:t>1</a:t>
                      </a:r>
                      <a:endParaRPr lang="en-US" sz="2600" b="1" dirty="0">
                        <a:solidFill>
                          <a:schemeClr val="tx1"/>
                        </a:solidFill>
                        <a:effectLst/>
                        <a:latin typeface="Calibri"/>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i="1" u="none" kern="1200" baseline="0" dirty="0" smtClean="0">
                          <a:solidFill>
                            <a:schemeClr val="tx1"/>
                          </a:solidFill>
                          <a:latin typeface="+mn-lt"/>
                          <a:ea typeface="+mn-ea"/>
                          <a:cs typeface="+mn-cs"/>
                        </a:rPr>
                        <a:t>Student gives a minimal response and provides very little evidence to support what made Benjamin a good printer using few if any details explicitly from the text</a:t>
                      </a:r>
                      <a:r>
                        <a:rPr lang="en-US" sz="1200" b="0" i="1" u="none" kern="1200" baseline="0" dirty="0" smtClean="0">
                          <a:solidFill>
                            <a:schemeClr val="tx1"/>
                          </a:solidFill>
                          <a:latin typeface="+mn-lt"/>
                          <a:ea typeface="+mn-ea"/>
                          <a:cs typeface="+mn-cs"/>
                        </a:rPr>
                        <a:t>.</a:t>
                      </a:r>
                      <a:endParaRPr lang="en-US" sz="1200" b="0" u="non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kern="1200" baseline="0" dirty="0" smtClean="0">
                          <a:solidFill>
                            <a:schemeClr val="tx1"/>
                          </a:solidFill>
                          <a:latin typeface="+mn-lt"/>
                          <a:ea typeface="+mn-ea"/>
                          <a:cs typeface="+mn-cs"/>
                        </a:rPr>
                        <a:t>Benjamin was a printer.  He was a good printer.</a:t>
                      </a:r>
                      <a:endParaRPr lang="en-US" sz="1200" dirty="0">
                        <a:solidFill>
                          <a:schemeClr val="tx1"/>
                        </a:solidFill>
                      </a:endParaRPr>
                    </a:p>
                  </a:txBody>
                  <a:tcPr marL="102013" marR="102013" marT="51090" marB="510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159">
                <a:tc>
                  <a:txBody>
                    <a:bodyPr/>
                    <a:lstStyle/>
                    <a:p>
                      <a:pPr marL="0" marR="0" algn="ctr">
                        <a:lnSpc>
                          <a:spcPct val="100000"/>
                        </a:lnSpc>
                        <a:spcBef>
                          <a:spcPts val="0"/>
                        </a:spcBef>
                        <a:spcAft>
                          <a:spcPts val="0"/>
                        </a:spcAft>
                      </a:pPr>
                      <a:r>
                        <a:rPr lang="en-US" sz="2600" b="1" dirty="0" smtClean="0">
                          <a:solidFill>
                            <a:schemeClr val="tx1"/>
                          </a:solidFill>
                          <a:effectLst/>
                          <a:latin typeface="Calibri"/>
                          <a:ea typeface="Calibri"/>
                          <a:cs typeface="Times New Roman"/>
                        </a:rPr>
                        <a:t>0</a:t>
                      </a:r>
                      <a:endParaRPr lang="en-US" sz="2600" b="1" dirty="0">
                        <a:solidFill>
                          <a:schemeClr val="tx1"/>
                        </a:solidFill>
                        <a:effectLst/>
                        <a:latin typeface="Calibri"/>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000" b="0" i="1" u="none" kern="1200" baseline="0" dirty="0" smtClean="0">
                          <a:solidFill>
                            <a:schemeClr val="tx1"/>
                          </a:solidFill>
                          <a:latin typeface="+mn-lt"/>
                          <a:ea typeface="+mn-ea"/>
                          <a:cs typeface="+mn-cs"/>
                        </a:rPr>
                        <a:t>Student provides no evidence to support the prompt.</a:t>
                      </a:r>
                      <a:endParaRPr lang="en-US" sz="1000" b="0" i="0" u="non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0" i="0" u="none" kern="1200" baseline="0" dirty="0" smtClean="0">
                          <a:solidFill>
                            <a:schemeClr val="tx1"/>
                          </a:solidFill>
                          <a:latin typeface="+mn-lt"/>
                          <a:ea typeface="+mn-ea"/>
                          <a:cs typeface="+mn-cs"/>
                        </a:rPr>
                        <a:t>A printer can make books.</a:t>
                      </a:r>
                    </a:p>
                  </a:txBody>
                  <a:tcPr marL="102013" marR="102013" marT="51090" marB="510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525274682"/>
              </p:ext>
            </p:extLst>
          </p:nvPr>
        </p:nvGraphicFramePr>
        <p:xfrm>
          <a:off x="5019675" y="7924800"/>
          <a:ext cx="2347913" cy="609600"/>
        </p:xfrm>
        <a:graphic>
          <a:graphicData uri="http://schemas.openxmlformats.org/drawingml/2006/table">
            <a:tbl>
              <a:tblPr/>
              <a:tblGrid>
                <a:gridCol w="2347913"/>
              </a:tblGrid>
              <a:tr h="185366">
                <a:tc>
                  <a:txBody>
                    <a:bodyPr/>
                    <a:lstStyle/>
                    <a:p>
                      <a:pPr marL="0" marR="0" algn="ctr">
                        <a:lnSpc>
                          <a:spcPct val="100000"/>
                        </a:lnSpc>
                        <a:spcBef>
                          <a:spcPts val="0"/>
                        </a:spcBef>
                        <a:spcAft>
                          <a:spcPts val="0"/>
                        </a:spcAft>
                      </a:pPr>
                      <a:r>
                        <a:rPr lang="en-US" sz="800" b="1" i="1" dirty="0" smtClean="0">
                          <a:solidFill>
                            <a:srgbClr val="000000"/>
                          </a:solidFill>
                          <a:latin typeface="+mn-lt"/>
                          <a:ea typeface="Times New Roman"/>
                          <a:cs typeface="Times New Roman"/>
                        </a:rPr>
                        <a:t>Toward   RI.2.3</a:t>
                      </a:r>
                      <a:r>
                        <a:rPr lang="en-US" sz="800" b="1" i="1" baseline="0" dirty="0" smtClean="0">
                          <a:solidFill>
                            <a:srgbClr val="000000"/>
                          </a:solidFill>
                          <a:latin typeface="+mn-lt"/>
                          <a:ea typeface="Times New Roman"/>
                          <a:cs typeface="Times New Roman"/>
                        </a:rPr>
                        <a:t>       </a:t>
                      </a:r>
                      <a:r>
                        <a:rPr lang="en-US" sz="800" b="1" i="1" dirty="0" smtClean="0">
                          <a:solidFill>
                            <a:srgbClr val="000000"/>
                          </a:solidFill>
                          <a:latin typeface="+mn-lt"/>
                          <a:ea typeface="Times New Roman"/>
                          <a:cs typeface="Times New Roman"/>
                        </a:rPr>
                        <a:t>DOK-3</a:t>
                      </a:r>
                      <a:r>
                        <a:rPr lang="en-US" sz="800" b="1" i="1" baseline="0" dirty="0" smtClean="0">
                          <a:solidFill>
                            <a:srgbClr val="000000"/>
                          </a:solidFill>
                          <a:latin typeface="+mn-lt"/>
                          <a:ea typeface="Times New Roman"/>
                          <a:cs typeface="Times New Roman"/>
                        </a:rPr>
                        <a:t> Cu</a:t>
                      </a:r>
                      <a:endParaRPr lang="en-US" sz="800" b="1" i="1" dirty="0">
                        <a:latin typeface="Calibri"/>
                        <a:ea typeface="Calibri"/>
                        <a:cs typeface="Times New Roman"/>
                      </a:endParaRPr>
                    </a:p>
                  </a:txBody>
                  <a:tcPr marL="97155"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4242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b="0" dirty="0" smtClean="0">
                          <a:latin typeface="+mn-lt"/>
                          <a:ea typeface="Times New Roman"/>
                          <a:cs typeface="Times New Roman"/>
                        </a:rPr>
                        <a:t>Explain the connection of ideas within the given context (historical events, scientific ideas or concepts, or steps in technical procedures)</a:t>
                      </a:r>
                      <a:endParaRPr lang="en-US" sz="800" b="0" dirty="0" smtClean="0">
                        <a:latin typeface="+mn-lt"/>
                        <a:ea typeface="Calibri"/>
                        <a:cs typeface="Times New Roman"/>
                      </a:endParaRPr>
                    </a:p>
                  </a:txBody>
                  <a:tcPr marL="97155"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3111375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0367914"/>
              </p:ext>
            </p:extLst>
          </p:nvPr>
        </p:nvGraphicFramePr>
        <p:xfrm>
          <a:off x="388620" y="1550133"/>
          <a:ext cx="6995160" cy="4788643"/>
        </p:xfrm>
        <a:graphic>
          <a:graphicData uri="http://schemas.openxmlformats.org/drawingml/2006/table">
            <a:tbl>
              <a:tblPr firstRow="1" firstCol="1" bandRow="1"/>
              <a:tblGrid>
                <a:gridCol w="734060"/>
                <a:gridCol w="6261100"/>
              </a:tblGrid>
              <a:tr h="507267">
                <a:tc gridSpan="2">
                  <a:txBody>
                    <a:bodyPr/>
                    <a:lstStyle/>
                    <a:p>
                      <a:pPr marL="0" marR="0" algn="ctr">
                        <a:lnSpc>
                          <a:spcPct val="100000"/>
                        </a:lnSpc>
                        <a:spcBef>
                          <a:spcPts val="0"/>
                        </a:spcBef>
                        <a:spcAft>
                          <a:spcPts val="0"/>
                        </a:spcAft>
                      </a:pPr>
                      <a:r>
                        <a:rPr lang="en-US" sz="1500" b="1" kern="1200" dirty="0" smtClean="0">
                          <a:solidFill>
                            <a:srgbClr val="000000"/>
                          </a:solidFill>
                          <a:effectLst/>
                          <a:latin typeface="Calibri"/>
                          <a:ea typeface="Times New Roman"/>
                          <a:cs typeface="Times New Roman"/>
                        </a:rPr>
                        <a:t>Writing </a:t>
                      </a:r>
                      <a:r>
                        <a:rPr lang="en-US" sz="1500" b="1" kern="1200" dirty="0">
                          <a:solidFill>
                            <a:srgbClr val="000000"/>
                          </a:solidFill>
                          <a:effectLst/>
                          <a:latin typeface="Calibri"/>
                          <a:ea typeface="Times New Roman"/>
                          <a:cs typeface="Times New Roman"/>
                        </a:rPr>
                        <a:t>Standard </a:t>
                      </a:r>
                      <a:r>
                        <a:rPr lang="en-US" sz="1500" b="1" kern="1200" dirty="0" smtClean="0">
                          <a:solidFill>
                            <a:srgbClr val="000000"/>
                          </a:solidFill>
                          <a:effectLst/>
                          <a:latin typeface="Calibri"/>
                          <a:ea typeface="Times New Roman"/>
                          <a:cs typeface="Times New Roman"/>
                        </a:rPr>
                        <a:t>W.2.1a,b </a:t>
                      </a:r>
                      <a:r>
                        <a:rPr lang="en-US" sz="1500" b="1" kern="1200" dirty="0">
                          <a:solidFill>
                            <a:srgbClr val="000000"/>
                          </a:solidFill>
                          <a:effectLst/>
                          <a:latin typeface="Calibri"/>
                          <a:ea typeface="Times New Roman"/>
                          <a:cs typeface="Times New Roman"/>
                        </a:rPr>
                        <a:t>Opinion </a:t>
                      </a:r>
                      <a:r>
                        <a:rPr lang="en-US" sz="1500" b="1" kern="1200" dirty="0" smtClean="0">
                          <a:solidFill>
                            <a:srgbClr val="000000"/>
                          </a:solidFill>
                          <a:effectLst/>
                          <a:latin typeface="Calibri"/>
                          <a:ea typeface="Times New Roman"/>
                          <a:cs typeface="Times New Roman"/>
                        </a:rPr>
                        <a:t>Writing</a:t>
                      </a:r>
                      <a:r>
                        <a:rPr lang="en-US" sz="1500" b="1" kern="1200" baseline="0" dirty="0">
                          <a:solidFill>
                            <a:schemeClr val="tx1"/>
                          </a:solidFill>
                          <a:effectLst/>
                          <a:latin typeface="Calibri"/>
                          <a:ea typeface="Times New Roman"/>
                          <a:cs typeface="Times New Roman"/>
                        </a:rPr>
                        <a:t> </a:t>
                      </a:r>
                      <a:r>
                        <a:rPr lang="en-US" sz="1500" b="1" kern="1200" baseline="0" dirty="0" smtClean="0">
                          <a:solidFill>
                            <a:schemeClr val="tx1"/>
                          </a:solidFill>
                          <a:effectLst/>
                          <a:latin typeface="Calibri"/>
                          <a:ea typeface="Times New Roman"/>
                          <a:cs typeface="Times New Roman"/>
                        </a:rPr>
                        <a:t>– </a:t>
                      </a:r>
                      <a:r>
                        <a:rPr lang="en-US" sz="1500" b="1" kern="1200" dirty="0" smtClean="0">
                          <a:solidFill>
                            <a:srgbClr val="000000"/>
                          </a:solidFill>
                          <a:effectLst/>
                          <a:latin typeface="Calibri"/>
                          <a:ea typeface="Times New Roman"/>
                          <a:cs typeface="Times New Roman"/>
                        </a:rPr>
                        <a:t>Target 1a,b</a:t>
                      </a:r>
                    </a:p>
                    <a:p>
                      <a:pPr marL="0" marR="0" algn="ctr">
                        <a:lnSpc>
                          <a:spcPct val="100000"/>
                        </a:lnSpc>
                        <a:spcBef>
                          <a:spcPts val="0"/>
                        </a:spcBef>
                        <a:spcAft>
                          <a:spcPts val="0"/>
                        </a:spcAft>
                      </a:pPr>
                      <a:r>
                        <a:rPr lang="en-US" sz="1500" b="0" kern="1200" dirty="0" smtClean="0">
                          <a:solidFill>
                            <a:srgbClr val="000000"/>
                          </a:solidFill>
                          <a:effectLst/>
                          <a:latin typeface="Calibri"/>
                          <a:ea typeface="Times New Roman"/>
                          <a:cs typeface="Times New Roman"/>
                        </a:rPr>
                        <a:t> </a:t>
                      </a:r>
                      <a:r>
                        <a:rPr lang="en-US" sz="1000" i="1" dirty="0" smtClean="0"/>
                        <a:t>Write opinion pieces in which they introduce the topic or book they are writing about, state an opinion.</a:t>
                      </a:r>
                      <a:endParaRPr lang="en-US" sz="1000" b="1" i="1" dirty="0">
                        <a:effectLst/>
                        <a:latin typeface="Calibri"/>
                        <a:ea typeface="Calibri"/>
                        <a:cs typeface="Times New Roman"/>
                      </a:endParaRPr>
                    </a:p>
                  </a:txBody>
                  <a:tcPr marL="69259" marR="69259" marT="9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621302">
                <a:tc gridSpan="2">
                  <a:txBody>
                    <a:bodyPr/>
                    <a:lstStyle/>
                    <a:p>
                      <a:pPr marL="0" marR="0" indent="0" algn="l">
                        <a:lnSpc>
                          <a:spcPct val="115000"/>
                        </a:lnSpc>
                        <a:spcBef>
                          <a:spcPts val="0"/>
                        </a:spcBef>
                        <a:spcAft>
                          <a:spcPts val="0"/>
                        </a:spcAft>
                        <a:buNone/>
                      </a:pPr>
                      <a:endParaRPr lang="en-US" sz="1500" b="1" kern="1200" dirty="0" smtClean="0">
                        <a:solidFill>
                          <a:srgbClr val="000000"/>
                        </a:solidFill>
                        <a:effectLst/>
                        <a:latin typeface="Helvetica" panose="020B0604020202020204" pitchFamily="34" charset="0"/>
                        <a:ea typeface="Times New Roman"/>
                        <a:cs typeface="Helvetica" panose="020B0604020202020204" pitchFamily="34" charset="0"/>
                      </a:endParaRPr>
                    </a:p>
                    <a:p>
                      <a:pPr marL="0" marR="0" indent="0" algn="l">
                        <a:lnSpc>
                          <a:spcPct val="115000"/>
                        </a:lnSpc>
                        <a:spcBef>
                          <a:spcPts val="0"/>
                        </a:spcBef>
                        <a:spcAft>
                          <a:spcPts val="0"/>
                        </a:spcAft>
                        <a:buNone/>
                      </a:pPr>
                      <a:r>
                        <a:rPr lang="en-US" sz="1500" b="1" kern="1200" dirty="0" smtClean="0">
                          <a:solidFill>
                            <a:srgbClr val="000000"/>
                          </a:solidFill>
                          <a:effectLst/>
                          <a:latin typeface="Helvetica" panose="020B0604020202020204" pitchFamily="34" charset="0"/>
                          <a:ea typeface="Times New Roman"/>
                          <a:cs typeface="Helvetica" panose="020B0604020202020204" pitchFamily="34" charset="0"/>
                        </a:rPr>
                        <a:t>Question</a:t>
                      </a:r>
                      <a:r>
                        <a:rPr lang="en-US" sz="1500" b="1" kern="1200" baseline="0" dirty="0" smtClean="0">
                          <a:solidFill>
                            <a:srgbClr val="000000"/>
                          </a:solidFill>
                          <a:effectLst/>
                          <a:latin typeface="Helvetica" panose="020B0604020202020204" pitchFamily="34" charset="0"/>
                          <a:ea typeface="Times New Roman"/>
                          <a:cs typeface="Helvetica" panose="020B0604020202020204" pitchFamily="34" charset="0"/>
                        </a:rPr>
                        <a:t> #17 Prompt: </a:t>
                      </a:r>
                      <a:r>
                        <a:rPr lang="en-US" sz="1500" b="1" kern="1200" dirty="0" smtClean="0">
                          <a:solidFill>
                            <a:srgbClr val="000000"/>
                          </a:solidFill>
                          <a:effectLst/>
                          <a:latin typeface="Helvetica" panose="020B0604020202020204" pitchFamily="34" charset="0"/>
                          <a:ea typeface="Times New Roman"/>
                          <a:cs typeface="Helvetica" panose="020B0604020202020204" pitchFamily="34" charset="0"/>
                        </a:rPr>
                        <a:t> What is</a:t>
                      </a:r>
                      <a:r>
                        <a:rPr lang="en-US" sz="1500" b="1" kern="1200" baseline="0" dirty="0" smtClean="0">
                          <a:solidFill>
                            <a:srgbClr val="000000"/>
                          </a:solidFill>
                          <a:effectLst/>
                          <a:latin typeface="Helvetica" panose="020B0604020202020204" pitchFamily="34" charset="0"/>
                          <a:ea typeface="Times New Roman"/>
                          <a:cs typeface="Helvetica" panose="020B0604020202020204" pitchFamily="34" charset="0"/>
                        </a:rPr>
                        <a:t> your opinion about </a:t>
                      </a:r>
                      <a:r>
                        <a:rPr lang="en-US" sz="1500" b="1" u="sng" kern="1200" baseline="0" dirty="0" smtClean="0">
                          <a:solidFill>
                            <a:srgbClr val="000000"/>
                          </a:solidFill>
                          <a:effectLst/>
                          <a:latin typeface="Helvetica" panose="020B0604020202020204" pitchFamily="34" charset="0"/>
                          <a:ea typeface="Times New Roman"/>
                          <a:cs typeface="Helvetica" panose="020B0604020202020204" pitchFamily="34" charset="0"/>
                        </a:rPr>
                        <a:t>both</a:t>
                      </a:r>
                      <a:r>
                        <a:rPr lang="en-US" sz="1500" b="1" kern="1200" baseline="0" dirty="0" smtClean="0">
                          <a:solidFill>
                            <a:srgbClr val="000000"/>
                          </a:solidFill>
                          <a:effectLst/>
                          <a:latin typeface="Helvetica" panose="020B0604020202020204" pitchFamily="34" charset="0"/>
                          <a:ea typeface="Times New Roman"/>
                          <a:cs typeface="Helvetica" panose="020B0604020202020204" pitchFamily="34" charset="0"/>
                        </a:rPr>
                        <a:t> the ant and the grasshopper?</a:t>
                      </a:r>
                    </a:p>
                    <a:p>
                      <a:pPr marL="0" marR="0" indent="0" algn="l">
                        <a:lnSpc>
                          <a:spcPct val="115000"/>
                        </a:lnSpc>
                        <a:spcBef>
                          <a:spcPts val="0"/>
                        </a:spcBef>
                        <a:spcAft>
                          <a:spcPts val="0"/>
                        </a:spcAft>
                        <a:buNone/>
                      </a:pPr>
                      <a:endParaRPr lang="en-US" sz="1500" b="1" kern="1200" baseline="0" dirty="0" smtClean="0">
                        <a:solidFill>
                          <a:srgbClr val="000000"/>
                        </a:solidFill>
                        <a:effectLst/>
                        <a:latin typeface="Helvetica" panose="020B0604020202020204" pitchFamily="34" charset="0"/>
                        <a:ea typeface="Times New Roman"/>
                        <a:cs typeface="Helvetica" panose="020B0604020202020204" pitchFamily="34" charset="0"/>
                      </a:endParaRPr>
                    </a:p>
                  </a:txBody>
                  <a:tcPr marL="69259" marR="69259" marT="9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1758504">
                <a:tc gridSpan="2">
                  <a:txBody>
                    <a:bodyPr/>
                    <a:lstStyle/>
                    <a:p>
                      <a:pPr marL="0" marR="0" algn="l">
                        <a:lnSpc>
                          <a:spcPct val="100000"/>
                        </a:lnSpc>
                        <a:spcBef>
                          <a:spcPts val="0"/>
                        </a:spcBef>
                        <a:spcAft>
                          <a:spcPts val="0"/>
                        </a:spcAft>
                      </a:pPr>
                      <a:r>
                        <a:rPr lang="en-US" sz="1000" b="0" u="sng" kern="1200" dirty="0" smtClean="0">
                          <a:solidFill>
                            <a:srgbClr val="000000"/>
                          </a:solidFill>
                          <a:effectLst/>
                          <a:latin typeface="Calibri"/>
                          <a:ea typeface="Times New Roman"/>
                          <a:cs typeface="Arial"/>
                        </a:rPr>
                        <a:t>Teacher Language and Scoring Notes</a:t>
                      </a:r>
                      <a:r>
                        <a:rPr lang="en-US" sz="1000" b="0" u="none" kern="1200" dirty="0" smtClean="0">
                          <a:solidFill>
                            <a:srgbClr val="000000"/>
                          </a:solidFill>
                          <a:effectLst/>
                          <a:latin typeface="Calibri"/>
                          <a:ea typeface="Times New Roman"/>
                          <a:cs typeface="Arial"/>
                        </a:rPr>
                        <a:t>:</a:t>
                      </a:r>
                      <a:endParaRPr lang="en-US" sz="1000" b="0" u="sng" kern="1200" dirty="0" smtClean="0">
                        <a:solidFill>
                          <a:srgbClr val="000000"/>
                        </a:solidFill>
                        <a:effectLst/>
                        <a:latin typeface="Calibri"/>
                        <a:ea typeface="Times New Roman"/>
                        <a:cs typeface="Arial"/>
                      </a:endParaRPr>
                    </a:p>
                    <a:p>
                      <a:pPr marL="0" marR="0" algn="l">
                        <a:lnSpc>
                          <a:spcPct val="100000"/>
                        </a:lnSpc>
                        <a:spcBef>
                          <a:spcPts val="0"/>
                        </a:spcBef>
                        <a:spcAft>
                          <a:spcPts val="0"/>
                        </a:spcAft>
                      </a:pPr>
                      <a:r>
                        <a:rPr lang="en-US" sz="1000" b="0" kern="1200" dirty="0" smtClean="0">
                          <a:solidFill>
                            <a:srgbClr val="000000"/>
                          </a:solidFill>
                          <a:effectLst/>
                          <a:latin typeface="Calibri"/>
                          <a:ea typeface="Calibri"/>
                          <a:cs typeface="Arial"/>
                        </a:rPr>
                        <a:t>When students do a “brief write” they are not writing a full text,</a:t>
                      </a:r>
                      <a:r>
                        <a:rPr lang="en-US" sz="1000" b="0" kern="1200" baseline="0" dirty="0" smtClean="0">
                          <a:solidFill>
                            <a:srgbClr val="000000"/>
                          </a:solidFill>
                          <a:effectLst/>
                          <a:latin typeface="Calibri"/>
                          <a:ea typeface="Calibri"/>
                          <a:cs typeface="Arial"/>
                        </a:rPr>
                        <a:t> but are </a:t>
                      </a:r>
                      <a:r>
                        <a:rPr lang="en-US" sz="1000" b="1" kern="1200" baseline="0" dirty="0" smtClean="0">
                          <a:solidFill>
                            <a:srgbClr val="000000"/>
                          </a:solidFill>
                          <a:effectLst/>
                          <a:latin typeface="Calibri"/>
                          <a:ea typeface="Calibri"/>
                          <a:cs typeface="Arial"/>
                        </a:rPr>
                        <a:t>focusing only on a portion </a:t>
                      </a:r>
                      <a:r>
                        <a:rPr lang="en-US" sz="1000" b="0" kern="1200" baseline="0" dirty="0" smtClean="0">
                          <a:solidFill>
                            <a:srgbClr val="000000"/>
                          </a:solidFill>
                          <a:effectLst/>
                          <a:latin typeface="Calibri"/>
                          <a:ea typeface="Calibri"/>
                          <a:cs typeface="Arial"/>
                        </a:rPr>
                        <a:t>of the standard.</a:t>
                      </a:r>
                      <a:endParaRPr lang="en-US" sz="1000" b="0" dirty="0">
                        <a:effectLst/>
                        <a:latin typeface="Calibri"/>
                        <a:ea typeface="Calibri"/>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n-US" sz="1000" b="1" kern="1200" dirty="0" smtClean="0">
                          <a:solidFill>
                            <a:srgbClr val="000000"/>
                          </a:solidFill>
                          <a:effectLst/>
                          <a:latin typeface="Calibri"/>
                          <a:ea typeface="Times New Roman"/>
                          <a:cs typeface="Times New Roman"/>
                        </a:rPr>
                        <a:t>Essential elements </a:t>
                      </a:r>
                      <a:r>
                        <a:rPr lang="en-US" sz="1000" kern="1200" dirty="0">
                          <a:solidFill>
                            <a:srgbClr val="000000"/>
                          </a:solidFill>
                          <a:effectLst/>
                          <a:latin typeface="Calibri"/>
                          <a:ea typeface="Times New Roman"/>
                          <a:cs typeface="Times New Roman"/>
                        </a:rPr>
                        <a:t>of a complete interpretation of the </a:t>
                      </a:r>
                      <a:r>
                        <a:rPr lang="en-US" sz="1000" kern="1200" dirty="0" smtClean="0">
                          <a:solidFill>
                            <a:srgbClr val="000000"/>
                          </a:solidFill>
                          <a:effectLst/>
                          <a:latin typeface="Calibri"/>
                          <a:ea typeface="Times New Roman"/>
                          <a:cs typeface="Times New Roman"/>
                        </a:rPr>
                        <a:t>prompt would be answering each question with an opinion statement.</a:t>
                      </a:r>
                      <a:endParaRPr lang="en-US" sz="1000" dirty="0">
                        <a:effectLst/>
                        <a:latin typeface="Calibri"/>
                        <a:ea typeface="Calibri"/>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n-US" sz="1000" b="1" kern="1200" dirty="0" smtClean="0">
                          <a:solidFill>
                            <a:srgbClr val="000000"/>
                          </a:solidFill>
                          <a:effectLst/>
                          <a:latin typeface="Calibri"/>
                          <a:ea typeface="Times New Roman"/>
                          <a:cs typeface="Times New Roman"/>
                        </a:rPr>
                        <a:t>Aspects </a:t>
                      </a:r>
                      <a:r>
                        <a:rPr lang="en-US" sz="1000" b="1" kern="1200" dirty="0">
                          <a:solidFill>
                            <a:srgbClr val="000000"/>
                          </a:solidFill>
                          <a:effectLst/>
                          <a:latin typeface="Calibri"/>
                          <a:ea typeface="Times New Roman"/>
                          <a:cs typeface="Times New Roman"/>
                        </a:rPr>
                        <a:t>of the task </a:t>
                      </a:r>
                      <a:r>
                        <a:rPr lang="en-US" sz="1000" kern="1200" dirty="0">
                          <a:solidFill>
                            <a:srgbClr val="000000"/>
                          </a:solidFill>
                          <a:effectLst/>
                          <a:latin typeface="Calibri"/>
                          <a:ea typeface="Times New Roman"/>
                          <a:cs typeface="Times New Roman"/>
                        </a:rPr>
                        <a:t>and </a:t>
                      </a:r>
                      <a:r>
                        <a:rPr lang="en-US" sz="1000" kern="1200" dirty="0" smtClean="0">
                          <a:solidFill>
                            <a:srgbClr val="000000"/>
                          </a:solidFill>
                          <a:effectLst/>
                          <a:latin typeface="Calibri"/>
                          <a:ea typeface="Times New Roman"/>
                          <a:cs typeface="Times New Roman"/>
                        </a:rPr>
                        <a:t>sufficient </a:t>
                      </a:r>
                      <a:r>
                        <a:rPr lang="en-US" sz="1000" b="1" kern="1200" dirty="0">
                          <a:solidFill>
                            <a:srgbClr val="000000"/>
                          </a:solidFill>
                          <a:effectLst/>
                          <a:latin typeface="Calibri"/>
                          <a:ea typeface="Times New Roman"/>
                          <a:cs typeface="Times New Roman"/>
                        </a:rPr>
                        <a:t>relevant evidence </a:t>
                      </a:r>
                      <a:r>
                        <a:rPr lang="en-US" sz="1000" kern="1200" dirty="0">
                          <a:solidFill>
                            <a:srgbClr val="000000"/>
                          </a:solidFill>
                          <a:effectLst/>
                          <a:latin typeface="Calibri"/>
                          <a:ea typeface="Times New Roman"/>
                          <a:cs typeface="Times New Roman"/>
                        </a:rPr>
                        <a:t>to support </a:t>
                      </a:r>
                      <a:r>
                        <a:rPr lang="en-US" sz="1000" kern="1200" dirty="0" smtClean="0">
                          <a:solidFill>
                            <a:srgbClr val="000000"/>
                          </a:solidFill>
                          <a:effectLst/>
                          <a:latin typeface="Calibri"/>
                          <a:ea typeface="Times New Roman"/>
                          <a:cs typeface="Times New Roman"/>
                        </a:rPr>
                        <a:t>development of the paragraph would include writing an opinion about the grasshopper and then the ant. </a:t>
                      </a:r>
                      <a:r>
                        <a:rPr lang="en-US" sz="1000" b="1" kern="1200" dirty="0" smtClean="0">
                          <a:solidFill>
                            <a:srgbClr val="000000"/>
                          </a:solidFill>
                          <a:effectLst/>
                          <a:latin typeface="Calibri"/>
                          <a:ea typeface="Times New Roman"/>
                          <a:cs typeface="Times New Roman"/>
                        </a:rPr>
                        <a:t>The question does not ask to provide evidence or support for the opinion</a:t>
                      </a:r>
                      <a:r>
                        <a:rPr lang="en-US" sz="1000" kern="1200" dirty="0" smtClean="0">
                          <a:solidFill>
                            <a:srgbClr val="000000"/>
                          </a:solidFill>
                          <a:effectLst/>
                          <a:latin typeface="Calibri"/>
                          <a:ea typeface="Times New Roman"/>
                          <a:cs typeface="Times New Roman"/>
                        </a:rPr>
                        <a:t> – this is just “stating an opinion.” However, evidence statements supporting the opinion should not be considered incorrect, as long as an opinion is actually stated.  For instance “I think the grasshopper would rather play than work,” is not a true opinion.</a:t>
                      </a:r>
                      <a:r>
                        <a:rPr lang="en-US" sz="1000" kern="1200" baseline="0" dirty="0" smtClean="0">
                          <a:solidFill>
                            <a:srgbClr val="000000"/>
                          </a:solidFill>
                          <a:effectLst/>
                          <a:latin typeface="Calibri"/>
                          <a:ea typeface="Times New Roman"/>
                          <a:cs typeface="Times New Roman"/>
                        </a:rPr>
                        <a:t>  It is a statement of what the text said.  A true opinion would be the student’s own words or perception about why the grasshopper would rather play than work (such as he was lazy, tired or bored) but is based on textual actions and is more like a “judgment.”</a:t>
                      </a:r>
                      <a:endParaRPr lang="en-US" sz="1000" dirty="0">
                        <a:effectLst/>
                        <a:latin typeface="Calibri"/>
                        <a:ea typeface="Calibri"/>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n-US" sz="1000" b="1" kern="1200" dirty="0" smtClean="0">
                          <a:solidFill>
                            <a:srgbClr val="000000"/>
                          </a:solidFill>
                          <a:effectLst/>
                          <a:latin typeface="Calibri"/>
                          <a:ea typeface="Times New Roman"/>
                          <a:cs typeface="Times New Roman"/>
                        </a:rPr>
                        <a:t>Focused and </a:t>
                      </a:r>
                      <a:r>
                        <a:rPr lang="en-US" sz="1000" b="1" kern="1200" dirty="0">
                          <a:solidFill>
                            <a:srgbClr val="000000"/>
                          </a:solidFill>
                          <a:effectLst/>
                          <a:latin typeface="Calibri"/>
                          <a:ea typeface="Times New Roman"/>
                          <a:cs typeface="Times New Roman"/>
                        </a:rPr>
                        <a:t>organized</a:t>
                      </a:r>
                      <a:r>
                        <a:rPr lang="en-US" sz="1000" kern="1200" dirty="0">
                          <a:solidFill>
                            <a:srgbClr val="000000"/>
                          </a:solidFill>
                          <a:effectLst/>
                          <a:latin typeface="Calibri"/>
                          <a:ea typeface="Times New Roman"/>
                          <a:cs typeface="Times New Roman"/>
                        </a:rPr>
                        <a:t>, consistently addressing the purpose, audience, and </a:t>
                      </a:r>
                      <a:r>
                        <a:rPr lang="en-US" sz="1000" kern="1200" dirty="0" smtClean="0">
                          <a:solidFill>
                            <a:srgbClr val="000000"/>
                          </a:solidFill>
                          <a:effectLst/>
                          <a:latin typeface="Calibri"/>
                          <a:ea typeface="Times New Roman"/>
                          <a:cs typeface="Times New Roman"/>
                        </a:rPr>
                        <a:t>task.</a:t>
                      </a:r>
                      <a:endParaRPr lang="en-US" sz="1000" dirty="0">
                        <a:effectLst/>
                        <a:latin typeface="Calibri"/>
                        <a:ea typeface="Calibri"/>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n-US" sz="1000" b="1" kern="1200" dirty="0" smtClean="0">
                          <a:solidFill>
                            <a:srgbClr val="000000"/>
                          </a:solidFill>
                          <a:effectLst/>
                          <a:latin typeface="Calibri"/>
                          <a:ea typeface="Times New Roman"/>
                          <a:cs typeface="Times New Roman"/>
                        </a:rPr>
                        <a:t>Sentences</a:t>
                      </a:r>
                      <a:r>
                        <a:rPr lang="en-US" sz="1000" kern="1200" dirty="0" smtClean="0">
                          <a:solidFill>
                            <a:srgbClr val="000000"/>
                          </a:solidFill>
                          <a:effectLst/>
                          <a:latin typeface="Calibri"/>
                          <a:ea typeface="Times New Roman"/>
                          <a:cs typeface="Times New Roman"/>
                        </a:rPr>
                        <a:t> are of </a:t>
                      </a:r>
                      <a:r>
                        <a:rPr lang="en-US" sz="1000" kern="1200" dirty="0">
                          <a:solidFill>
                            <a:srgbClr val="000000"/>
                          </a:solidFill>
                          <a:effectLst/>
                          <a:latin typeface="Calibri"/>
                          <a:ea typeface="Times New Roman"/>
                          <a:cs typeface="Times New Roman"/>
                        </a:rPr>
                        <a:t>varied length and </a:t>
                      </a:r>
                      <a:r>
                        <a:rPr lang="en-US" sz="1000" kern="1200" dirty="0" smtClean="0">
                          <a:solidFill>
                            <a:srgbClr val="000000"/>
                          </a:solidFill>
                          <a:effectLst/>
                          <a:latin typeface="Calibri"/>
                          <a:ea typeface="Times New Roman"/>
                          <a:cs typeface="Times New Roman"/>
                        </a:rPr>
                        <a:t>structure.</a:t>
                      </a:r>
                      <a:endParaRPr lang="en-US" sz="1000" dirty="0">
                        <a:effectLst/>
                        <a:latin typeface="Calibri"/>
                        <a:ea typeface="Calibri"/>
                        <a:cs typeface="Times New Roman"/>
                      </a:endParaRPr>
                    </a:p>
                  </a:txBody>
                  <a:tcPr marL="69259" marR="69259" marT="9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520239">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2</a:t>
                      </a:r>
                      <a:endParaRPr lang="en-US" sz="2600" b="1" dirty="0">
                        <a:effectLst/>
                        <a:latin typeface="Calibri"/>
                        <a:ea typeface="Calibri"/>
                        <a:cs typeface="Times New Roman"/>
                      </a:endParaRPr>
                    </a:p>
                  </a:txBody>
                  <a:tcPr marL="69259" marR="69259" marT="93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1000" i="1" kern="1200" dirty="0">
                          <a:solidFill>
                            <a:srgbClr val="000000"/>
                          </a:solidFill>
                          <a:effectLst/>
                          <a:latin typeface="Calibri"/>
                          <a:ea typeface="Times New Roman"/>
                          <a:cs typeface="Times New Roman"/>
                        </a:rPr>
                        <a:t>Student </a:t>
                      </a:r>
                      <a:r>
                        <a:rPr lang="en-US" sz="1000" i="1" kern="1200" baseline="0" dirty="0" smtClean="0">
                          <a:solidFill>
                            <a:srgbClr val="000000"/>
                          </a:solidFill>
                          <a:effectLst/>
                          <a:latin typeface="Calibri"/>
                          <a:ea typeface="Times New Roman"/>
                          <a:cs typeface="Times New Roman"/>
                        </a:rPr>
                        <a:t> answer was proficient as an opinion.  An opinion was stated about the grasshopper and the ant.</a:t>
                      </a:r>
                    </a:p>
                    <a:p>
                      <a:pPr marL="0" marR="0" algn="l">
                        <a:lnSpc>
                          <a:spcPct val="100000"/>
                        </a:lnSpc>
                        <a:spcBef>
                          <a:spcPts val="0"/>
                        </a:spcBef>
                        <a:spcAft>
                          <a:spcPts val="0"/>
                        </a:spcAft>
                      </a:pPr>
                      <a:r>
                        <a:rPr lang="en-US" sz="1200" i="0" kern="1200" baseline="0" dirty="0" smtClean="0">
                          <a:solidFill>
                            <a:srgbClr val="000000"/>
                          </a:solidFill>
                          <a:effectLst/>
                          <a:latin typeface="Calibri"/>
                          <a:ea typeface="Calibri"/>
                          <a:cs typeface="Times New Roman"/>
                        </a:rPr>
                        <a:t>I think the grasshopper would rather play than work, so in my opinion he is kind of lazy.</a:t>
                      </a:r>
                    </a:p>
                    <a:p>
                      <a:pPr marL="0" marR="0" algn="l">
                        <a:lnSpc>
                          <a:spcPct val="100000"/>
                        </a:lnSpc>
                        <a:spcBef>
                          <a:spcPts val="0"/>
                        </a:spcBef>
                        <a:spcAft>
                          <a:spcPts val="0"/>
                        </a:spcAft>
                      </a:pPr>
                      <a:r>
                        <a:rPr lang="en-US" sz="1200" i="0" kern="1200" baseline="0" dirty="0" smtClean="0">
                          <a:solidFill>
                            <a:srgbClr val="000000"/>
                          </a:solidFill>
                          <a:effectLst/>
                          <a:latin typeface="Calibri"/>
                          <a:ea typeface="Calibri"/>
                          <a:cs typeface="Times New Roman"/>
                        </a:rPr>
                        <a:t>I think the ant works hard so later he will have enough to eat.  In my opinion he is wise.</a:t>
                      </a:r>
                      <a:endParaRPr lang="en-US" sz="1200" i="0" dirty="0">
                        <a:effectLst/>
                        <a:latin typeface="Calibri"/>
                        <a:ea typeface="Calibri"/>
                        <a:cs typeface="Times New Roman"/>
                      </a:endParaRPr>
                    </a:p>
                  </a:txBody>
                  <a:tcPr marL="69259" marR="69259" marT="9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22808">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1</a:t>
                      </a:r>
                      <a:endParaRPr lang="en-US" sz="2600" b="1" dirty="0">
                        <a:effectLst/>
                        <a:latin typeface="Calibri"/>
                        <a:ea typeface="Calibri"/>
                        <a:cs typeface="Times New Roman"/>
                      </a:endParaRPr>
                    </a:p>
                  </a:txBody>
                  <a:tcPr marL="69259" marR="69259" marT="93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1000" i="1" kern="1200" dirty="0" smtClean="0">
                          <a:solidFill>
                            <a:srgbClr val="000000"/>
                          </a:solidFill>
                          <a:effectLst/>
                          <a:latin typeface="+mn-lt"/>
                          <a:ea typeface="Times New Roman"/>
                          <a:cs typeface="Times New Roman"/>
                        </a:rPr>
                        <a:t>Student </a:t>
                      </a:r>
                      <a:r>
                        <a:rPr lang="en-US" sz="1000" i="1" kern="1200" baseline="0" dirty="0" smtClean="0">
                          <a:solidFill>
                            <a:srgbClr val="000000"/>
                          </a:solidFill>
                          <a:effectLst/>
                          <a:latin typeface="+mn-lt"/>
                          <a:ea typeface="Times New Roman"/>
                          <a:cs typeface="Times New Roman"/>
                        </a:rPr>
                        <a:t> answer was partial as an opinion. An opinion was stated about either the grasshopper OR the ant based on textual evidence.</a:t>
                      </a:r>
                    </a:p>
                    <a:p>
                      <a:pPr marL="0" marR="0" algn="l">
                        <a:lnSpc>
                          <a:spcPct val="100000"/>
                        </a:lnSpc>
                        <a:spcBef>
                          <a:spcPts val="0"/>
                        </a:spcBef>
                        <a:spcAft>
                          <a:spcPts val="0"/>
                        </a:spcAft>
                      </a:pPr>
                      <a:r>
                        <a:rPr lang="en-US" sz="1200" dirty="0" smtClean="0">
                          <a:effectLst/>
                          <a:latin typeface="+mn-lt"/>
                          <a:ea typeface="Calibri"/>
                          <a:cs typeface="Times New Roman"/>
                        </a:rPr>
                        <a:t>The grasshopper likes to play.</a:t>
                      </a:r>
                      <a:r>
                        <a:rPr lang="en-US" sz="1200" baseline="0" dirty="0" smtClean="0">
                          <a:effectLst/>
                          <a:latin typeface="+mn-lt"/>
                          <a:ea typeface="Calibri"/>
                          <a:cs typeface="Times New Roman"/>
                        </a:rPr>
                        <a:t>  </a:t>
                      </a:r>
                      <a:r>
                        <a:rPr lang="en-US" sz="1200" dirty="0" smtClean="0">
                          <a:effectLst/>
                          <a:latin typeface="+mn-lt"/>
                          <a:ea typeface="Calibri"/>
                          <a:cs typeface="Times New Roman"/>
                        </a:rPr>
                        <a:t>The ant is  very</a:t>
                      </a:r>
                      <a:r>
                        <a:rPr lang="en-US" sz="1200" baseline="0" dirty="0" smtClean="0">
                          <a:effectLst/>
                          <a:latin typeface="+mn-lt"/>
                          <a:ea typeface="Calibri"/>
                          <a:cs typeface="Times New Roman"/>
                        </a:rPr>
                        <a:t> smart.</a:t>
                      </a:r>
                      <a:endParaRPr lang="en-US" sz="1200" dirty="0">
                        <a:effectLst/>
                        <a:latin typeface="+mn-lt"/>
                        <a:ea typeface="Calibri"/>
                        <a:cs typeface="Times New Roman"/>
                      </a:endParaRPr>
                    </a:p>
                  </a:txBody>
                  <a:tcPr marL="69259" marR="69259" marT="9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1672">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0</a:t>
                      </a:r>
                      <a:endParaRPr lang="en-US" sz="2600" b="1" dirty="0">
                        <a:effectLst/>
                        <a:latin typeface="Calibri"/>
                        <a:ea typeface="Calibri"/>
                        <a:cs typeface="Times New Roman"/>
                      </a:endParaRPr>
                    </a:p>
                  </a:txBody>
                  <a:tcPr marL="69259" marR="69259" marT="93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1000" i="1" kern="1200" dirty="0" smtClean="0">
                          <a:solidFill>
                            <a:srgbClr val="000000"/>
                          </a:solidFill>
                          <a:effectLst/>
                          <a:latin typeface="+mn-lt"/>
                          <a:ea typeface="Times New Roman"/>
                          <a:cs typeface="Times New Roman"/>
                        </a:rPr>
                        <a:t>Student </a:t>
                      </a:r>
                      <a:r>
                        <a:rPr lang="en-US" sz="1000" i="1" kern="1200" baseline="0" dirty="0" smtClean="0">
                          <a:solidFill>
                            <a:srgbClr val="000000"/>
                          </a:solidFill>
                          <a:effectLst/>
                          <a:latin typeface="+mn-lt"/>
                          <a:ea typeface="Times New Roman"/>
                          <a:cs typeface="Times New Roman"/>
                        </a:rPr>
                        <a:t> answer did not state an opinion about the grasshopper or the ant.</a:t>
                      </a:r>
                    </a:p>
                    <a:p>
                      <a:pPr marL="0" marR="0" algn="l">
                        <a:lnSpc>
                          <a:spcPct val="100000"/>
                        </a:lnSpc>
                        <a:spcBef>
                          <a:spcPts val="0"/>
                        </a:spcBef>
                        <a:spcAft>
                          <a:spcPts val="0"/>
                        </a:spcAft>
                      </a:pPr>
                      <a:r>
                        <a:rPr lang="en-US" sz="1200" i="0" kern="1200" baseline="0" dirty="0" smtClean="0">
                          <a:solidFill>
                            <a:srgbClr val="000000"/>
                          </a:solidFill>
                          <a:effectLst/>
                          <a:latin typeface="+mn-lt"/>
                          <a:ea typeface="Calibri"/>
                          <a:cs typeface="Times New Roman"/>
                        </a:rPr>
                        <a:t>Grasshoppers are green.</a:t>
                      </a:r>
                      <a:endParaRPr lang="en-US" sz="1200" i="0" dirty="0">
                        <a:effectLst/>
                        <a:latin typeface="+mn-lt"/>
                        <a:ea typeface="Calibri"/>
                        <a:cs typeface="Times New Roman"/>
                      </a:endParaRPr>
                    </a:p>
                  </a:txBody>
                  <a:tcPr marL="69259" marR="69259" marT="9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 name="TextBox 1"/>
          <p:cNvSpPr txBox="1"/>
          <p:nvPr/>
        </p:nvSpPr>
        <p:spPr>
          <a:xfrm>
            <a:off x="381000" y="914400"/>
            <a:ext cx="7173655" cy="646331"/>
          </a:xfrm>
          <a:prstGeom prst="rect">
            <a:avLst/>
          </a:prstGeom>
          <a:noFill/>
        </p:spPr>
        <p:txBody>
          <a:bodyPr wrap="square" rtlCol="0">
            <a:spAutoFit/>
          </a:bodyPr>
          <a:lstStyle/>
          <a:p>
            <a:pPr algn="ctr"/>
            <a:r>
              <a:rPr lang="en-US" sz="1600" b="1" dirty="0"/>
              <a:t>Quarter 1 Pre Assessment </a:t>
            </a:r>
            <a:r>
              <a:rPr lang="en-US" sz="1600" b="1" u="sng" dirty="0"/>
              <a:t>Brief Write </a:t>
            </a:r>
            <a:r>
              <a:rPr lang="en-US" sz="1600" b="1" dirty="0" smtClean="0"/>
              <a:t>Rubric Answer </a:t>
            </a:r>
            <a:r>
              <a:rPr lang="en-US" sz="1600" b="1" dirty="0"/>
              <a:t>Key</a:t>
            </a:r>
          </a:p>
          <a:p>
            <a:endParaRPr lang="en-US" dirty="0"/>
          </a:p>
        </p:txBody>
      </p:sp>
    </p:spTree>
    <p:extLst>
      <p:ext uri="{BB962C8B-B14F-4D97-AF65-F5344CB8AC3E}">
        <p14:creationId xmlns:p14="http://schemas.microsoft.com/office/powerpoint/2010/main" val="360835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14</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1298285410"/>
              </p:ext>
            </p:extLst>
          </p:nvPr>
        </p:nvGraphicFramePr>
        <p:xfrm>
          <a:off x="431800" y="452628"/>
          <a:ext cx="7043740" cy="6825776"/>
        </p:xfrm>
        <a:graphic>
          <a:graphicData uri="http://schemas.openxmlformats.org/drawingml/2006/table">
            <a:tbl>
              <a:tblPr firstRow="1" bandRow="1">
                <a:tableStyleId>{5940675A-B579-460E-94D1-54222C63F5DA}</a:tableStyleId>
              </a:tblPr>
              <a:tblGrid>
                <a:gridCol w="7043740"/>
              </a:tblGrid>
              <a:tr h="1038570">
                <a:tc>
                  <a:txBody>
                    <a:bodyPr/>
                    <a:lstStyle/>
                    <a:p>
                      <a:pPr marL="0" marR="834390" algn="ctr">
                        <a:lnSpc>
                          <a:spcPct val="115000"/>
                        </a:lnSpc>
                        <a:spcBef>
                          <a:spcPts val="0"/>
                        </a:spcBef>
                        <a:spcAft>
                          <a:spcPts val="0"/>
                        </a:spcAft>
                      </a:pPr>
                      <a:r>
                        <a:rPr lang="en-US" sz="1400" b="1" dirty="0" smtClean="0">
                          <a:solidFill>
                            <a:schemeClr val="tx1"/>
                          </a:solidFill>
                          <a:latin typeface="Helvetica" panose="020B0604020202020204" pitchFamily="34" charset="0"/>
                          <a:cs typeface="Helvetica" panose="020B0604020202020204" pitchFamily="34" charset="0"/>
                        </a:rPr>
                        <a:t>Answer Key for W.2.1c – Write to Revise – SBAC Target 6b</a:t>
                      </a:r>
                    </a:p>
                    <a:p>
                      <a:pPr marL="0" marR="834390" algn="ctr">
                        <a:lnSpc>
                          <a:spcPct val="115000"/>
                        </a:lnSpc>
                        <a:spcBef>
                          <a:spcPts val="0"/>
                        </a:spcBef>
                        <a:spcAft>
                          <a:spcPts val="0"/>
                        </a:spcAft>
                      </a:pPr>
                      <a:r>
                        <a:rPr lang="en-US" sz="1200" b="0" dirty="0" smtClean="0">
                          <a:solidFill>
                            <a:schemeClr val="tx1"/>
                          </a:solidFill>
                          <a:latin typeface="Helvetica" panose="020B0604020202020204" pitchFamily="34" charset="0"/>
                          <a:cs typeface="Helvetica" panose="020B0604020202020204" pitchFamily="34" charset="0"/>
                        </a:rPr>
                        <a:t>Write to Revise</a:t>
                      </a:r>
                      <a:r>
                        <a:rPr lang="en-US" sz="1200" b="0" baseline="0" dirty="0" smtClean="0">
                          <a:solidFill>
                            <a:schemeClr val="tx1"/>
                          </a:solidFill>
                          <a:latin typeface="Helvetica" panose="020B0604020202020204" pitchFamily="34" charset="0"/>
                          <a:cs typeface="Helvetica" panose="020B0604020202020204" pitchFamily="34" charset="0"/>
                        </a:rPr>
                        <a:t>  W.2.1c “…</a:t>
                      </a:r>
                      <a:r>
                        <a:rPr lang="en-US" sz="1200" dirty="0" smtClean="0">
                          <a:solidFill>
                            <a:schemeClr val="tx1"/>
                          </a:solidFill>
                          <a:latin typeface="Helvetica" panose="020B0604020202020204" pitchFamily="34" charset="0"/>
                          <a:cs typeface="Helvetica" panose="020B0604020202020204" pitchFamily="34" charset="0"/>
                        </a:rPr>
                        <a:t>supply reasons that support the opinion</a:t>
                      </a:r>
                      <a:r>
                        <a:rPr lang="en-US" sz="1400" dirty="0" smtClean="0">
                          <a:solidFill>
                            <a:schemeClr val="tx1"/>
                          </a:solidFill>
                          <a:latin typeface="Helvetica" panose="020B0604020202020204" pitchFamily="34" charset="0"/>
                          <a:cs typeface="Helvetica" panose="020B0604020202020204" pitchFamily="34" charset="0"/>
                        </a:rPr>
                        <a:t>.”</a:t>
                      </a:r>
                    </a:p>
                    <a:p>
                      <a:pPr marL="0" marR="834390" algn="ctr">
                        <a:lnSpc>
                          <a:spcPct val="115000"/>
                        </a:lnSpc>
                        <a:spcBef>
                          <a:spcPts val="0"/>
                        </a:spcBef>
                        <a:spcAft>
                          <a:spcPts val="0"/>
                        </a:spcAft>
                      </a:pPr>
                      <a:endParaRPr lang="en-US" sz="1400" dirty="0" smtClean="0">
                        <a:solidFill>
                          <a:schemeClr val="tx1"/>
                        </a:solidFill>
                        <a:latin typeface="Helvetica" panose="020B0604020202020204" pitchFamily="34" charset="0"/>
                        <a:cs typeface="Helvetica" panose="020B0604020202020204" pitchFamily="34" charset="0"/>
                      </a:endParaRPr>
                    </a:p>
                    <a:p>
                      <a:pPr marL="0" marR="834390" indent="0" algn="l" defTabSz="966612" rtl="0" eaLnBrk="1" fontAlgn="auto" latinLnBrk="0" hangingPunct="1">
                        <a:lnSpc>
                          <a:spcPct val="115000"/>
                        </a:lnSpc>
                        <a:spcBef>
                          <a:spcPts val="0"/>
                        </a:spcBef>
                        <a:spcAft>
                          <a:spcPts val="0"/>
                        </a:spcAft>
                        <a:buClrTx/>
                        <a:buSzTx/>
                        <a:buFontTx/>
                        <a:buNone/>
                        <a:tabLst/>
                        <a:defRPr/>
                      </a:pPr>
                      <a:r>
                        <a:rPr lang="en-US" sz="1400" b="1" dirty="0" smtClean="0">
                          <a:solidFill>
                            <a:schemeClr val="tx1"/>
                          </a:solidFill>
                          <a:latin typeface="Helvetica" panose="020B0604020202020204" pitchFamily="34" charset="0"/>
                          <a:cs typeface="Helvetica" panose="020B0604020202020204" pitchFamily="34" charset="0"/>
                        </a:rPr>
                        <a:t>Rubric (1 point) if student has the right order and supports the opinion with 1 or more sentences.</a:t>
                      </a:r>
                    </a:p>
                    <a:p>
                      <a:pPr marL="0" marR="834390" indent="0" algn="l" defTabSz="966612" rtl="0" eaLnBrk="1" fontAlgn="auto" latinLnBrk="0" hangingPunct="1">
                        <a:lnSpc>
                          <a:spcPct val="115000"/>
                        </a:lnSpc>
                        <a:spcBef>
                          <a:spcPts val="0"/>
                        </a:spcBef>
                        <a:spcAft>
                          <a:spcPts val="0"/>
                        </a:spcAft>
                        <a:buClrTx/>
                        <a:buSzTx/>
                        <a:buFontTx/>
                        <a:buNone/>
                        <a:tabLst/>
                        <a:defRPr/>
                      </a:pPr>
                      <a:endParaRPr lang="en-US" sz="1600" b="1" dirty="0" smtClean="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0438">
                <a:tc>
                  <a:txBody>
                    <a:bodyPr/>
                    <a:lstStyle/>
                    <a:p>
                      <a:pPr marL="342900" marR="0" indent="-342900" algn="l">
                        <a:lnSpc>
                          <a:spcPct val="115000"/>
                        </a:lnSpc>
                        <a:spcBef>
                          <a:spcPts val="0"/>
                        </a:spcBef>
                        <a:spcAft>
                          <a:spcPts val="0"/>
                        </a:spcAft>
                        <a:buAutoNum type="arabicPeriod" startAt="18"/>
                      </a:pPr>
                      <a:r>
                        <a:rPr lang="en-US" sz="1600" b="1" kern="1200" dirty="0" smtClean="0">
                          <a:solidFill>
                            <a:srgbClr val="000000"/>
                          </a:solidFill>
                          <a:effectLst/>
                          <a:latin typeface="Helvetica" panose="020B0604020202020204" pitchFamily="34" charset="0"/>
                          <a:ea typeface="Times New Roman"/>
                          <a:cs typeface="Helvetica" panose="020B0604020202020204" pitchFamily="34" charset="0"/>
                        </a:rPr>
                        <a:t>Read the paragraph below</a:t>
                      </a:r>
                      <a:r>
                        <a:rPr lang="en-US" sz="1600" kern="1200" dirty="0" smtClean="0">
                          <a:solidFill>
                            <a:srgbClr val="000000"/>
                          </a:solidFill>
                          <a:effectLst/>
                          <a:latin typeface="Helvetica" panose="020B0604020202020204" pitchFamily="34" charset="0"/>
                          <a:ea typeface="Times New Roman"/>
                          <a:cs typeface="Helvetica" panose="020B0604020202020204" pitchFamily="34" charset="0"/>
                        </a:rPr>
                        <a:t>.</a:t>
                      </a:r>
                    </a:p>
                    <a:p>
                      <a:pPr marL="342900" marR="0" indent="-342900" algn="l">
                        <a:lnSpc>
                          <a:spcPct val="115000"/>
                        </a:lnSpc>
                        <a:spcBef>
                          <a:spcPts val="0"/>
                        </a:spcBef>
                        <a:spcAft>
                          <a:spcPts val="0"/>
                        </a:spcAft>
                        <a:buAutoNum type="arabicPeriod" startAt="18"/>
                      </a:pPr>
                      <a:endParaRPr lang="en-US" sz="1600" kern="1200" dirty="0" smtClean="0">
                        <a:solidFill>
                          <a:srgbClr val="000000"/>
                        </a:solidFill>
                        <a:effectLst/>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000000"/>
                          </a:solidFill>
                          <a:effectLst/>
                          <a:uLnTx/>
                          <a:uFillTx/>
                          <a:latin typeface="Helvetica" panose="020B0604020202020204" pitchFamily="34" charset="0"/>
                          <a:ea typeface="Calibri"/>
                          <a:cs typeface="Helvetica" panose="020B0604020202020204" pitchFamily="34" charset="0"/>
                        </a:rPr>
                        <a:t>When you do your homework then you can play. Sometimes you can’t play. It is not fun to go to school </a:t>
                      </a:r>
                      <a:r>
                        <a:rPr kumimoji="0" lang="en-US" sz="1600" b="0" i="0" u="none" strike="noStrike" kern="1200" cap="none" spc="0" normalizeH="0" baseline="0" noProof="0" dirty="0" smtClean="0">
                          <a:ln>
                            <a:noFill/>
                          </a:ln>
                          <a:solidFill>
                            <a:schemeClr val="tx1"/>
                          </a:solidFill>
                          <a:effectLst/>
                          <a:uLnTx/>
                          <a:uFillTx/>
                          <a:latin typeface="Helvetica" panose="020B0604020202020204" pitchFamily="34" charset="0"/>
                          <a:ea typeface="Calibri"/>
                          <a:cs typeface="Helvetica" panose="020B0604020202020204" pitchFamily="34" charset="0"/>
                        </a:rPr>
                        <a:t>if</a:t>
                      </a:r>
                      <a:r>
                        <a:rPr kumimoji="0" lang="en-US" sz="1600" b="0" i="0" u="none" strike="noStrike" kern="1200" cap="none" spc="0" normalizeH="0" baseline="0" noProof="0" dirty="0" smtClean="0">
                          <a:ln>
                            <a:noFill/>
                          </a:ln>
                          <a:solidFill>
                            <a:srgbClr val="000000"/>
                          </a:solidFill>
                          <a:effectLst/>
                          <a:uLnTx/>
                          <a:uFillTx/>
                          <a:latin typeface="Helvetica" panose="020B0604020202020204" pitchFamily="34" charset="0"/>
                          <a:ea typeface="Calibri"/>
                          <a:cs typeface="Helvetica" panose="020B0604020202020204" pitchFamily="34" charset="0"/>
                        </a:rPr>
                        <a:t> your homework is not done. Sometimes you have to work first. </a:t>
                      </a:r>
                      <a:endParaRPr kumimoji="0" lang="en-US" sz="1600" b="0" i="0" u="none" strike="noStrike" kern="1200" cap="none" spc="0" normalizeH="0" baseline="0" noProof="0" dirty="0" smtClean="0">
                        <a:ln>
                          <a:noFill/>
                        </a:ln>
                        <a:solidFill>
                          <a:prstClr val="black"/>
                        </a:solidFill>
                        <a:effectLst/>
                        <a:uLnTx/>
                        <a:uFillTx/>
                        <a:latin typeface="Helvetica" panose="020B0604020202020204" pitchFamily="34" charset="0"/>
                        <a:ea typeface="Calibri"/>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Rewrite the paragraph so it makes sense.  Add 1 or 2 more sentences of your own to support the opinion.</a:t>
                      </a: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0436">
                <a:tc>
                  <a:txBody>
                    <a:bodyPr/>
                    <a:lstStyle/>
                    <a:p>
                      <a:r>
                        <a:rPr lang="en-US" sz="1600" b="1" u="sng" dirty="0" smtClean="0">
                          <a:solidFill>
                            <a:schemeClr val="tx1"/>
                          </a:solidFill>
                          <a:latin typeface="Helvetica" panose="020B0604020202020204" pitchFamily="34" charset="0"/>
                          <a:cs typeface="Helvetica" panose="020B0604020202020204" pitchFamily="34" charset="0"/>
                        </a:rPr>
                        <a:t>Correct Order</a:t>
                      </a:r>
                    </a:p>
                    <a:p>
                      <a:r>
                        <a:rPr lang="en-US" sz="1600" dirty="0" smtClean="0">
                          <a:solidFill>
                            <a:schemeClr val="tx1"/>
                          </a:solidFill>
                          <a:latin typeface="Helvetica" panose="020B0604020202020204" pitchFamily="34" charset="0"/>
                          <a:cs typeface="Helvetica" panose="020B0604020202020204" pitchFamily="34" charset="0"/>
                        </a:rPr>
                        <a:t>Sometimes you can’t play.   Sometimes you have to work first.  When you do your homework  then you can play.  It is not fun to go to school if your homework is not done.  </a:t>
                      </a:r>
                    </a:p>
                    <a:p>
                      <a:endParaRPr lang="en-US" sz="1600" dirty="0" smtClean="0">
                        <a:solidFill>
                          <a:schemeClr val="tx1"/>
                        </a:solidFill>
                        <a:latin typeface="Helvetica" panose="020B0604020202020204" pitchFamily="34" charset="0"/>
                        <a:cs typeface="Helvetica" panose="020B0604020202020204" pitchFamily="34" charset="0"/>
                      </a:endParaRPr>
                    </a:p>
                    <a:p>
                      <a:r>
                        <a:rPr lang="en-US" sz="1600" b="1" u="sng" dirty="0" smtClean="0">
                          <a:solidFill>
                            <a:schemeClr val="tx1"/>
                          </a:solidFill>
                          <a:latin typeface="Helvetica" panose="020B0604020202020204" pitchFamily="34" charset="0"/>
                          <a:cs typeface="Helvetica" panose="020B0604020202020204" pitchFamily="34" charset="0"/>
                        </a:rPr>
                        <a:t>1-2 more sentences or your own</a:t>
                      </a:r>
                      <a:r>
                        <a:rPr lang="en-US" sz="1600" b="1" u="sng" baseline="0" dirty="0" smtClean="0">
                          <a:solidFill>
                            <a:schemeClr val="tx1"/>
                          </a:solidFill>
                          <a:latin typeface="Helvetica" panose="020B0604020202020204" pitchFamily="34" charset="0"/>
                          <a:cs typeface="Helvetica" panose="020B0604020202020204" pitchFamily="34" charset="0"/>
                        </a:rPr>
                        <a:t> to support the opinion</a:t>
                      </a:r>
                      <a:r>
                        <a:rPr lang="en-US" sz="1600" b="1" baseline="0" dirty="0" smtClean="0">
                          <a:solidFill>
                            <a:schemeClr val="tx1"/>
                          </a:solidFill>
                          <a:latin typeface="Helvetica" panose="020B0604020202020204" pitchFamily="34" charset="0"/>
                          <a:cs typeface="Helvetica" panose="020B0604020202020204" pitchFamily="34" charset="0"/>
                        </a:rPr>
                        <a:t>:</a:t>
                      </a:r>
                    </a:p>
                    <a:p>
                      <a:r>
                        <a:rPr lang="en-US" sz="1600" baseline="0" dirty="0" smtClean="0">
                          <a:solidFill>
                            <a:schemeClr val="tx1"/>
                          </a:solidFill>
                          <a:latin typeface="Helvetica" panose="020B0604020202020204" pitchFamily="34" charset="0"/>
                          <a:cs typeface="Helvetica" panose="020B0604020202020204" pitchFamily="34" charset="0"/>
                        </a:rPr>
                        <a:t>Student may add any sentence(s) that supports the opinion that it is important to work before play.</a:t>
                      </a: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202519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sp>
        <p:nvSpPr>
          <p:cNvPr id="2" name="Rectangle 1"/>
          <p:cNvSpPr/>
          <p:nvPr/>
        </p:nvSpPr>
        <p:spPr>
          <a:xfrm>
            <a:off x="323850" y="319315"/>
            <a:ext cx="7043738" cy="403033"/>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6369" tIns="48185" rIns="96369" bIns="48185">
            <a:spAutoFit/>
          </a:bodyPr>
          <a:lstStyle/>
          <a:p>
            <a:pPr algn="ctr"/>
            <a:r>
              <a:rPr lang="en-US" b="1" dirty="0">
                <a:effectLst>
                  <a:outerShdw blurRad="38100" dist="38100" dir="2700000" algn="tl">
                    <a:srgbClr val="000000">
                      <a:alpha val="43137"/>
                    </a:srgbClr>
                  </a:outerShdw>
                </a:effectLst>
              </a:rPr>
              <a:t>Quarter </a:t>
            </a:r>
            <a:r>
              <a:rPr lang="en-US" b="1" dirty="0" smtClean="0">
                <a:effectLst>
                  <a:outerShdw blurRad="38100" dist="38100" dir="2700000" algn="tl">
                    <a:srgbClr val="000000">
                      <a:alpha val="43137"/>
                    </a:srgbClr>
                  </a:outerShdw>
                </a:effectLst>
              </a:rPr>
              <a:t>1 Pre-Assessment Selected </a:t>
            </a:r>
            <a:r>
              <a:rPr lang="en-US" b="1" dirty="0">
                <a:effectLst>
                  <a:outerShdw blurRad="38100" dist="38100" dir="2700000" algn="tl">
                    <a:srgbClr val="000000">
                      <a:alpha val="43137"/>
                    </a:srgbClr>
                  </a:outerShdw>
                </a:effectLst>
              </a:rPr>
              <a:t>Response </a:t>
            </a:r>
            <a:r>
              <a:rPr lang="en-US" b="1" dirty="0" smtClean="0">
                <a:effectLst>
                  <a:outerShdw blurRad="38100" dist="38100" dir="2700000" algn="tl">
                    <a:srgbClr val="000000">
                      <a:alpha val="43137"/>
                    </a:srgbClr>
                  </a:outerShdw>
                </a:effectLst>
              </a:rPr>
              <a:t>Answer/Points Key</a:t>
            </a:r>
          </a:p>
        </p:txBody>
      </p:sp>
      <p:graphicFrame>
        <p:nvGraphicFramePr>
          <p:cNvPr id="3" name="Table 2"/>
          <p:cNvGraphicFramePr>
            <a:graphicFrameLocks noGrp="1"/>
          </p:cNvGraphicFramePr>
          <p:nvPr>
            <p:extLst>
              <p:ext uri="{D42A27DB-BD31-4B8C-83A1-F6EECF244321}">
                <p14:modId xmlns:p14="http://schemas.microsoft.com/office/powerpoint/2010/main" val="4276733301"/>
              </p:ext>
            </p:extLst>
          </p:nvPr>
        </p:nvGraphicFramePr>
        <p:xfrm>
          <a:off x="323850" y="909250"/>
          <a:ext cx="7043739" cy="8557475"/>
        </p:xfrm>
        <a:graphic>
          <a:graphicData uri="http://schemas.openxmlformats.org/drawingml/2006/table">
            <a:tbl>
              <a:tblPr firstRow="1" bandRow="1">
                <a:effectLst>
                  <a:innerShdw blurRad="114300">
                    <a:prstClr val="black"/>
                  </a:innerShdw>
                </a:effectLst>
                <a:tableStyleId>{5C22544A-7EE6-4342-B048-85BDC9FD1C3A}</a:tableStyleId>
              </a:tblPr>
              <a:tblGrid>
                <a:gridCol w="5600109"/>
                <a:gridCol w="721815"/>
                <a:gridCol w="721815"/>
              </a:tblGrid>
              <a:tr h="31931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a:t>
                      </a:r>
                      <a:r>
                        <a:rPr lang="en-US" sz="1300" b="1" u="none" dirty="0" smtClean="0">
                          <a:solidFill>
                            <a:schemeClr val="tx1"/>
                          </a:solidFill>
                          <a:effectLst>
                            <a:outerShdw blurRad="38100" dist="38100" dir="2700000" algn="tl">
                              <a:srgbClr val="000000">
                                <a:alpha val="43137"/>
                              </a:srgbClr>
                            </a:outerShdw>
                          </a:effectLst>
                        </a:rPr>
                        <a:t>  </a:t>
                      </a:r>
                      <a:r>
                        <a:rPr lang="en-US" sz="1300" b="0" i="0" dirty="0" smtClean="0">
                          <a:solidFill>
                            <a:schemeClr val="tx1"/>
                          </a:solidFill>
                          <a:latin typeface="+mn-lt"/>
                          <a:ea typeface="+mn-ea"/>
                          <a:cs typeface="+mn-cs"/>
                          <a:sym typeface="Helvetica"/>
                        </a:rPr>
                        <a:t>What was ant doing when the grasshopper met him?  </a:t>
                      </a:r>
                    </a:p>
                    <a:p>
                      <a:pPr marL="0" marR="0" indent="0" algn="l" defTabSz="966612" rtl="0" eaLnBrk="1" fontAlgn="auto" latinLnBrk="0" hangingPunct="1">
                        <a:lnSpc>
                          <a:spcPct val="100000"/>
                        </a:lnSpc>
                        <a:spcBef>
                          <a:spcPts val="0"/>
                        </a:spcBef>
                        <a:spcAft>
                          <a:spcPts val="0"/>
                        </a:spcAft>
                        <a:buClrTx/>
                        <a:buSzTx/>
                        <a:buFontTx/>
                        <a:buNone/>
                        <a:tabLst/>
                        <a:defRPr/>
                      </a:pPr>
                      <a:r>
                        <a:rPr lang="en-US" sz="1300" b="0" dirty="0" smtClean="0">
                          <a:solidFill>
                            <a:schemeClr val="tx1"/>
                          </a:solidFill>
                        </a:rPr>
                        <a:t>DOK 2 – </a:t>
                      </a:r>
                      <a:r>
                        <a:rPr lang="en-US" sz="1300" b="0" dirty="0" err="1" smtClean="0">
                          <a:solidFill>
                            <a:schemeClr val="tx1"/>
                          </a:solidFill>
                        </a:rPr>
                        <a:t>Ck</a:t>
                      </a:r>
                      <a:r>
                        <a:rPr lang="en-US" sz="1300" b="0" dirty="0" smtClean="0">
                          <a:solidFill>
                            <a:schemeClr val="tx1"/>
                          </a:solidFill>
                        </a:rPr>
                        <a:t>  RL.2.1</a:t>
                      </a:r>
                      <a:endParaRPr lang="en-US" sz="1300" b="0" u="none"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A </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2</a:t>
                      </a:r>
                      <a:r>
                        <a:rPr lang="en-US" sz="1300" b="1" u="none" dirty="0" smtClean="0">
                          <a:solidFill>
                            <a:schemeClr val="tx1"/>
                          </a:solidFill>
                          <a:effectLst>
                            <a:outerShdw blurRad="38100" dist="38100" dir="2700000" algn="tl">
                              <a:srgbClr val="000000">
                                <a:alpha val="43137"/>
                              </a:srgbClr>
                            </a:outerShdw>
                          </a:effectLst>
                        </a:rPr>
                        <a:t>  </a:t>
                      </a:r>
                      <a:r>
                        <a:rPr kumimoji="0" lang="en-US" sz="1300" b="0" i="0" u="none" strike="noStrike" kern="1200" cap="none" spc="0" normalizeH="0" baseline="0" noProof="0" dirty="0" smtClean="0">
                          <a:ln>
                            <a:noFill/>
                          </a:ln>
                          <a:solidFill>
                            <a:prstClr val="black"/>
                          </a:solidFill>
                          <a:effectLst/>
                          <a:uLnTx/>
                          <a:uFillTx/>
                          <a:latin typeface="+mn-lt"/>
                          <a:ea typeface="+mn-ea"/>
                          <a:cs typeface="+mn-cs"/>
                          <a:sym typeface="Helvetica"/>
                        </a:rPr>
                        <a:t>Why didn’t the ant follow what the grasshopper was doing</a:t>
                      </a:r>
                      <a:r>
                        <a:rPr kumimoji="0" lang="en-US" sz="1300" b="1" i="1" u="none" strike="noStrike" kern="1200" cap="none" spc="0" normalizeH="0" baseline="0" noProof="0" dirty="0" smtClean="0">
                          <a:ln>
                            <a:noFill/>
                          </a:ln>
                          <a:solidFill>
                            <a:prstClr val="black"/>
                          </a:solidFill>
                          <a:effectLst/>
                          <a:uLnTx/>
                          <a:uFillTx/>
                          <a:latin typeface="+mn-lt"/>
                          <a:ea typeface="+mn-ea"/>
                          <a:cs typeface="+mn-cs"/>
                          <a:sym typeface="Helvetica"/>
                        </a:rPr>
                        <a:t>?</a:t>
                      </a:r>
                      <a:r>
                        <a:rPr kumimoji="0" lang="en-US" sz="1300" b="0" i="1" u="none" strike="noStrike" kern="1200" cap="none" spc="0" normalizeH="0" baseline="0" noProof="0" dirty="0" smtClean="0">
                          <a:ln>
                            <a:noFill/>
                          </a:ln>
                          <a:solidFill>
                            <a:prstClr val="black"/>
                          </a:solidFill>
                          <a:effectLst/>
                          <a:uLnTx/>
                          <a:uFillTx/>
                          <a:latin typeface="+mn-lt"/>
                          <a:ea typeface="+mn-ea"/>
                          <a:cs typeface="+mn-cs"/>
                          <a:sym typeface="Helvetica"/>
                        </a:rPr>
                        <a:t> </a:t>
                      </a:r>
                    </a:p>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smtClean="0">
                          <a:ln>
                            <a:noFill/>
                          </a:ln>
                          <a:solidFill>
                            <a:prstClr val="black"/>
                          </a:solidFill>
                          <a:effectLst/>
                          <a:uLnTx/>
                          <a:uFillTx/>
                          <a:latin typeface="+mn-lt"/>
                          <a:ea typeface="+mn-ea"/>
                          <a:cs typeface="+mn-cs"/>
                        </a:rPr>
                        <a:t>DOK 2 –Cl RL.2.1</a:t>
                      </a: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D </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3</a:t>
                      </a:r>
                      <a:r>
                        <a:rPr lang="en-US" sz="1300" b="0" i="0" u="none" dirty="0" smtClean="0">
                          <a:solidFill>
                            <a:schemeClr val="tx1"/>
                          </a:solidFill>
                          <a:effectLst>
                            <a:outerShdw blurRad="38100" dist="38100" dir="2700000" algn="tl">
                              <a:srgbClr val="000000">
                                <a:alpha val="43137"/>
                              </a:srgbClr>
                            </a:outerShdw>
                          </a:effectLst>
                        </a:rPr>
                        <a:t>  </a:t>
                      </a:r>
                      <a:r>
                        <a:rPr lang="en-US" sz="1300" b="0" i="0" u="none" dirty="0" smtClean="0">
                          <a:latin typeface="+mn-lt"/>
                          <a:cs typeface="Helvetica" panose="020B0604020202020204" pitchFamily="34" charset="0"/>
                          <a:sym typeface="Helvetica"/>
                        </a:rPr>
                        <a:t>What did the grasshopper wish at the end of the story? </a:t>
                      </a:r>
                    </a:p>
                    <a:p>
                      <a:pPr marL="0" marR="0" lvl="0" indent="0" algn="l" defTabSz="966612" rtl="0" eaLnBrk="1" fontAlgn="auto" latinLnBrk="0" hangingPunct="1">
                        <a:lnSpc>
                          <a:spcPct val="100000"/>
                        </a:lnSpc>
                        <a:spcBef>
                          <a:spcPts val="0"/>
                        </a:spcBef>
                        <a:spcAft>
                          <a:spcPts val="0"/>
                        </a:spcAft>
                        <a:buClrTx/>
                        <a:buSzTx/>
                        <a:buFontTx/>
                        <a:buNone/>
                        <a:tabLst/>
                        <a:defRPr/>
                      </a:pPr>
                      <a:r>
                        <a:rPr lang="en-US" sz="1300" b="0" dirty="0" smtClean="0"/>
                        <a:t>DOK 1 –</a:t>
                      </a:r>
                      <a:r>
                        <a:rPr lang="en-US" sz="1300" b="0" dirty="0" err="1" smtClean="0"/>
                        <a:t>Cf</a:t>
                      </a:r>
                      <a:r>
                        <a:rPr lang="en-US" sz="1300" b="0" dirty="0" smtClean="0"/>
                        <a:t>  RL.2.2</a:t>
                      </a: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A</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03349">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4</a:t>
                      </a:r>
                      <a:r>
                        <a:rPr lang="en-US" sz="1300" b="1" u="none" dirty="0" smtClean="0">
                          <a:solidFill>
                            <a:schemeClr val="tx1"/>
                          </a:solidFill>
                          <a:effectLst>
                            <a:outerShdw blurRad="38100" dist="38100" dir="2700000" algn="tl">
                              <a:srgbClr val="000000">
                                <a:alpha val="43137"/>
                              </a:srgbClr>
                            </a:outerShdw>
                          </a:effectLst>
                        </a:rPr>
                        <a:t>  </a:t>
                      </a:r>
                      <a:r>
                        <a:rPr kumimoji="0" lang="en-US" sz="1300" b="0" i="0" u="none" strike="noStrike" kern="1200" cap="none" spc="0" normalizeH="0" baseline="0" noProof="0" dirty="0" smtClean="0">
                          <a:ln>
                            <a:noFill/>
                          </a:ln>
                          <a:solidFill>
                            <a:prstClr val="black"/>
                          </a:solidFill>
                          <a:effectLst/>
                          <a:uLnTx/>
                          <a:uFillTx/>
                          <a:latin typeface="+mn-lt"/>
                          <a:ea typeface="+mn-ea"/>
                          <a:cs typeface="+mn-cs"/>
                          <a:sym typeface="Helvetica"/>
                        </a:rPr>
                        <a:t>What is the central message of the fable?               </a:t>
                      </a:r>
                      <a:r>
                        <a:rPr kumimoji="0" lang="en-US" sz="1300" b="0" i="0" u="none" strike="noStrike" kern="1200" cap="none" spc="0" normalizeH="0" baseline="0" noProof="0" dirty="0" smtClean="0">
                          <a:ln>
                            <a:noFill/>
                          </a:ln>
                          <a:solidFill>
                            <a:prstClr val="black"/>
                          </a:solidFill>
                          <a:effectLst/>
                          <a:uLnTx/>
                          <a:uFillTx/>
                          <a:latin typeface="+mn-lt"/>
                          <a:ea typeface="+mn-ea"/>
                          <a:cs typeface="+mn-cs"/>
                        </a:rPr>
                        <a:t>DOK 2 – </a:t>
                      </a:r>
                      <a:r>
                        <a:rPr kumimoji="0" lang="en-US" sz="1300" b="0" i="0" u="none" strike="noStrike" kern="1200" cap="none" spc="0" normalizeH="0" baseline="0" noProof="0" dirty="0" err="1" smtClean="0">
                          <a:ln>
                            <a:noFill/>
                          </a:ln>
                          <a:solidFill>
                            <a:prstClr val="black"/>
                          </a:solidFill>
                          <a:effectLst/>
                          <a:uLnTx/>
                          <a:uFillTx/>
                          <a:latin typeface="+mn-lt"/>
                          <a:ea typeface="+mn-ea"/>
                          <a:cs typeface="+mn-cs"/>
                        </a:rPr>
                        <a:t>Ck</a:t>
                      </a:r>
                      <a:r>
                        <a:rPr kumimoji="0" lang="en-US" sz="1300" b="0" i="0" u="none" strike="noStrike" kern="1200" cap="none" spc="0" normalizeH="0" baseline="0" noProof="0" dirty="0" smtClean="0">
                          <a:ln>
                            <a:noFill/>
                          </a:ln>
                          <a:solidFill>
                            <a:prstClr val="black"/>
                          </a:solidFill>
                          <a:effectLst/>
                          <a:uLnTx/>
                          <a:uFillTx/>
                          <a:latin typeface="+mn-lt"/>
                          <a:ea typeface="+mn-ea"/>
                          <a:cs typeface="+mn-cs"/>
                        </a:rPr>
                        <a:t>  RL.2.2</a:t>
                      </a: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C</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6121">
                <a:tc>
                  <a:txBody>
                    <a:bodyPr/>
                    <a:lstStyle/>
                    <a:p>
                      <a:pPr marL="0" marR="0" lvl="0" indent="0" algn="l" defTabSz="966612" rtl="0" eaLnBrk="1" fontAlgn="auto" latinLnBrk="0" hangingPunct="1">
                        <a:lnSpc>
                          <a:spcPct val="115000"/>
                        </a:lnSpc>
                        <a:spcBef>
                          <a:spcPts val="0"/>
                        </a:spcBef>
                        <a:spcAft>
                          <a:spcPts val="0"/>
                        </a:spcAft>
                        <a:buClrTx/>
                        <a:buSzTx/>
                        <a:buFontTx/>
                        <a:buNone/>
                        <a:tabLst/>
                        <a:defRPr sz="1800" b="0" i="0"/>
                      </a:pPr>
                      <a:r>
                        <a:rPr lang="en-US" sz="1300" b="1" u="sng" dirty="0" smtClean="0">
                          <a:solidFill>
                            <a:schemeClr val="tx1"/>
                          </a:solidFill>
                          <a:effectLst>
                            <a:outerShdw blurRad="38100" dist="38100" dir="2700000" algn="tl">
                              <a:srgbClr val="000000">
                                <a:alpha val="43137"/>
                              </a:srgbClr>
                            </a:outerShdw>
                          </a:effectLst>
                        </a:rPr>
                        <a:t>Question 5</a:t>
                      </a:r>
                      <a:r>
                        <a:rPr lang="en-US" sz="1300" b="1" u="none" dirty="0" smtClean="0">
                          <a:solidFill>
                            <a:schemeClr val="tx1"/>
                          </a:solidFill>
                          <a:effectLst>
                            <a:outerShdw blurRad="38100" dist="38100" dir="2700000" algn="tl">
                              <a:srgbClr val="000000">
                                <a:alpha val="43137"/>
                              </a:srgbClr>
                            </a:outerShdw>
                          </a:effectLst>
                        </a:rPr>
                        <a:t>  </a:t>
                      </a:r>
                      <a:r>
                        <a:rPr kumimoji="0" lang="en-US" sz="1300" b="0" i="0" u="none" strike="noStrike" kern="1200" cap="none" spc="0" normalizeH="0" baseline="0" noProof="0" dirty="0" smtClean="0">
                          <a:ln>
                            <a:noFill/>
                          </a:ln>
                          <a:solidFill>
                            <a:prstClr val="black"/>
                          </a:solidFill>
                          <a:effectLst/>
                          <a:uLnTx/>
                          <a:uFillTx/>
                          <a:latin typeface="+mn-lt"/>
                          <a:ea typeface="+mn-ea"/>
                          <a:cs typeface="+mn-cs"/>
                          <a:sym typeface="Helvetica"/>
                        </a:rPr>
                        <a:t>Which statement could be another title for this passage? </a:t>
                      </a:r>
                    </a:p>
                    <a:p>
                      <a:pPr marL="0" marR="0" lvl="0" indent="0" algn="l" defTabSz="966612" rtl="0" eaLnBrk="1" fontAlgn="auto" latinLnBrk="0" hangingPunct="1">
                        <a:lnSpc>
                          <a:spcPct val="115000"/>
                        </a:lnSpc>
                        <a:spcBef>
                          <a:spcPts val="0"/>
                        </a:spcBef>
                        <a:spcAft>
                          <a:spcPts val="0"/>
                        </a:spcAft>
                        <a:buClrTx/>
                        <a:buSzTx/>
                        <a:buFontTx/>
                        <a:buNone/>
                        <a:tabLst/>
                        <a:defRPr sz="1800" b="0" i="0"/>
                      </a:pPr>
                      <a:r>
                        <a:rPr kumimoji="0" lang="en-US" sz="1300" b="0" i="0" u="none" strike="noStrike" kern="1200" cap="none" spc="0" normalizeH="0" baseline="0" noProof="0" dirty="0" smtClean="0">
                          <a:ln>
                            <a:noFill/>
                          </a:ln>
                          <a:solidFill>
                            <a:prstClr val="black"/>
                          </a:solidFill>
                          <a:effectLst/>
                          <a:uLnTx/>
                          <a:uFillTx/>
                          <a:latin typeface="+mn-lt"/>
                          <a:ea typeface="+mn-ea"/>
                          <a:cs typeface="+mn-cs"/>
                        </a:rPr>
                        <a:t>DOK 2 – Cl RL.2.3</a:t>
                      </a: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C</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6</a:t>
                      </a:r>
                      <a:r>
                        <a:rPr lang="en-US" sz="1300" b="1" u="none" dirty="0" smtClean="0">
                          <a:solidFill>
                            <a:schemeClr val="tx1"/>
                          </a:solidFill>
                          <a:effectLst>
                            <a:outerShdw blurRad="38100" dist="38100" dir="2700000" algn="tl">
                              <a:srgbClr val="000000">
                                <a:alpha val="43137"/>
                              </a:srgbClr>
                            </a:outerShdw>
                          </a:effectLst>
                        </a:rPr>
                        <a:t>  </a:t>
                      </a:r>
                      <a:r>
                        <a:rPr kumimoji="0" lang="en-US" sz="1300" b="0" i="0" u="none" strike="noStrike" kern="1200" cap="none" spc="0" normalizeH="0" baseline="0" noProof="0" dirty="0" smtClean="0">
                          <a:ln>
                            <a:noFill/>
                          </a:ln>
                          <a:solidFill>
                            <a:prstClr val="black"/>
                          </a:solidFill>
                          <a:effectLst/>
                          <a:uLnTx/>
                          <a:uFillTx/>
                          <a:latin typeface="+mn-lt"/>
                          <a:ea typeface="+mn-ea"/>
                          <a:cs typeface="+mn-cs"/>
                          <a:sym typeface="Helvetica"/>
                        </a:rPr>
                        <a:t>What do you infer the grasshopper will do next summer? </a:t>
                      </a:r>
                    </a:p>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smtClean="0">
                          <a:ln>
                            <a:noFill/>
                          </a:ln>
                          <a:solidFill>
                            <a:prstClr val="black"/>
                          </a:solidFill>
                          <a:effectLst/>
                          <a:uLnTx/>
                          <a:uFillTx/>
                          <a:latin typeface="+mn-lt"/>
                          <a:ea typeface="+mn-ea"/>
                          <a:cs typeface="+mn-cs"/>
                        </a:rPr>
                        <a:t>DOK 3 – </a:t>
                      </a:r>
                      <a:r>
                        <a:rPr kumimoji="0" lang="en-US" sz="1300" b="0" i="0" u="none" strike="noStrike" kern="1200" cap="none" spc="0" normalizeH="0" baseline="0" noProof="0" dirty="0" err="1" smtClean="0">
                          <a:ln>
                            <a:noFill/>
                          </a:ln>
                          <a:solidFill>
                            <a:prstClr val="black"/>
                          </a:solidFill>
                          <a:effectLst/>
                          <a:uLnTx/>
                          <a:uFillTx/>
                          <a:latin typeface="+mn-lt"/>
                          <a:ea typeface="+mn-ea"/>
                          <a:cs typeface="+mn-cs"/>
                        </a:rPr>
                        <a:t>Cv</a:t>
                      </a:r>
                      <a:r>
                        <a:rPr kumimoji="0" lang="en-US" sz="1300" b="0" i="0" u="none" strike="noStrike" kern="1200" cap="none" spc="0" normalizeH="0" baseline="0" noProof="0" dirty="0" smtClean="0">
                          <a:ln>
                            <a:noFill/>
                          </a:ln>
                          <a:solidFill>
                            <a:prstClr val="black"/>
                          </a:solidFill>
                          <a:effectLst/>
                          <a:uLnTx/>
                          <a:uFillTx/>
                          <a:latin typeface="+mn-lt"/>
                          <a:ea typeface="+mn-ea"/>
                          <a:cs typeface="+mn-cs"/>
                        </a:rPr>
                        <a:t> RL.2.3</a:t>
                      </a: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B</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5124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7</a:t>
                      </a:r>
                      <a:r>
                        <a:rPr lang="en-US" sz="1300" b="1" u="none" dirty="0" smtClean="0">
                          <a:solidFill>
                            <a:schemeClr val="tx1"/>
                          </a:solidFill>
                          <a:effectLst>
                            <a:outerShdw blurRad="38100" dist="38100" dir="2700000" algn="tl">
                              <a:srgbClr val="000000">
                                <a:alpha val="43137"/>
                              </a:srgbClr>
                            </a:outerShdw>
                          </a:effectLst>
                        </a:rPr>
                        <a:t>                                        </a:t>
                      </a:r>
                      <a:r>
                        <a:rPr lang="en-US" sz="1300" b="1" u="sng" dirty="0" smtClean="0">
                          <a:solidFill>
                            <a:schemeClr val="tx1"/>
                          </a:solidFill>
                          <a:effectLst>
                            <a:outerShdw blurRad="38100" dist="38100" dir="2700000" algn="tl">
                              <a:srgbClr val="000000">
                                <a:alpha val="43137"/>
                              </a:srgbClr>
                            </a:outerShdw>
                          </a:effectLst>
                        </a:rPr>
                        <a:t>Literature</a:t>
                      </a:r>
                      <a:r>
                        <a:rPr lang="en-US" sz="1300" b="1" u="sng" baseline="0" dirty="0" smtClean="0">
                          <a:solidFill>
                            <a:schemeClr val="tx1"/>
                          </a:solidFill>
                          <a:effectLst>
                            <a:outerShdw blurRad="38100" dist="38100" dir="2700000" algn="tl">
                              <a:srgbClr val="000000">
                                <a:alpha val="43137"/>
                              </a:srgbClr>
                            </a:outerShdw>
                          </a:effectLst>
                        </a:rPr>
                        <a:t> Text Constructed Response</a:t>
                      </a:r>
                      <a:endParaRPr lang="en-US" sz="1300" b="0" u="none" baseline="0"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n-US" sz="800" b="1" dirty="0" smtClean="0">
                          <a:solidFill>
                            <a:schemeClr val="tx1"/>
                          </a:solidFill>
                          <a:effectLst>
                            <a:outerShdw blurRad="38100" dist="38100" dir="2700000" algn="tl">
                              <a:srgbClr val="000000">
                                <a:alpha val="43137"/>
                              </a:srgbClr>
                            </a:outerShdw>
                          </a:effectLst>
                        </a:rPr>
                        <a:t>Toward </a:t>
                      </a:r>
                    </a:p>
                    <a:p>
                      <a:pPr algn="ctr"/>
                      <a:r>
                        <a:rPr lang="en-US" sz="800" b="1" dirty="0" smtClean="0">
                          <a:solidFill>
                            <a:schemeClr val="tx1"/>
                          </a:solidFill>
                          <a:effectLst>
                            <a:outerShdw blurRad="38100" dist="38100" dir="2700000" algn="tl">
                              <a:srgbClr val="000000">
                                <a:alpha val="43137"/>
                              </a:srgbClr>
                            </a:outerShdw>
                          </a:effectLst>
                        </a:rPr>
                        <a:t>RL.2.2</a:t>
                      </a:r>
                      <a:endParaRPr lang="en-US" sz="8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2</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5124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8</a:t>
                      </a:r>
                      <a:r>
                        <a:rPr lang="en-US" sz="1300" b="1" u="none" dirty="0" smtClean="0">
                          <a:solidFill>
                            <a:schemeClr val="tx1"/>
                          </a:solidFill>
                          <a:effectLst>
                            <a:outerShdw blurRad="38100" dist="38100" dir="2700000" algn="tl">
                              <a:srgbClr val="000000">
                                <a:alpha val="43137"/>
                              </a:srgbClr>
                            </a:outerShdw>
                          </a:effectLst>
                        </a:rPr>
                        <a:t>                                        </a:t>
                      </a:r>
                      <a:r>
                        <a:rPr lang="en-US" sz="1300" b="1" u="sng" dirty="0" smtClean="0">
                          <a:solidFill>
                            <a:schemeClr val="tx1"/>
                          </a:solidFill>
                          <a:effectLst>
                            <a:outerShdw blurRad="38100" dist="38100" dir="2700000" algn="tl">
                              <a:srgbClr val="000000">
                                <a:alpha val="43137"/>
                              </a:srgbClr>
                            </a:outerShdw>
                          </a:effectLst>
                        </a:rPr>
                        <a:t>Literature</a:t>
                      </a:r>
                      <a:r>
                        <a:rPr lang="en-US" sz="1300" b="1" u="sng" baseline="0" dirty="0" smtClean="0">
                          <a:solidFill>
                            <a:schemeClr val="tx1"/>
                          </a:solidFill>
                          <a:effectLst>
                            <a:outerShdw blurRad="38100" dist="38100" dir="2700000" algn="tl">
                              <a:srgbClr val="000000">
                                <a:alpha val="43137"/>
                              </a:srgbClr>
                            </a:outerShdw>
                          </a:effectLst>
                        </a:rPr>
                        <a:t> Text Constructed Response</a:t>
                      </a:r>
                      <a:endParaRPr lang="en-US" sz="1300" b="0" u="none" dirty="0" smtClean="0">
                        <a:solidFill>
                          <a:schemeClr val="tx1"/>
                        </a:solidFill>
                        <a:effectLst/>
                      </a:endParaRPr>
                    </a:p>
                  </a:txBody>
                  <a:tcPr marL="97155" marR="97155" marT="47897" marB="47897" anchor="ctr">
                    <a:solidFill>
                      <a:schemeClr val="bg2"/>
                    </a:solidFill>
                  </a:tcPr>
                </a:tc>
                <a:tc>
                  <a:txBody>
                    <a:bodyPr/>
                    <a:lstStyle/>
                    <a:p>
                      <a:pPr algn="ctr"/>
                      <a:r>
                        <a:rPr lang="en-US" sz="800" b="1" dirty="0" smtClean="0">
                          <a:solidFill>
                            <a:schemeClr val="tx1"/>
                          </a:solidFill>
                          <a:effectLst>
                            <a:outerShdw blurRad="38100" dist="38100" dir="2700000" algn="tl">
                              <a:srgbClr val="000000">
                                <a:alpha val="43137"/>
                              </a:srgbClr>
                            </a:outerShdw>
                          </a:effectLst>
                        </a:rPr>
                        <a:t>Toward RL.2.3</a:t>
                      </a:r>
                      <a:endParaRPr lang="en-US" sz="8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3</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9</a:t>
                      </a:r>
                      <a:r>
                        <a:rPr lang="en-US" sz="1300" b="0" u="none" dirty="0" smtClean="0">
                          <a:solidFill>
                            <a:schemeClr val="tx1"/>
                          </a:solidFill>
                          <a:effectLst>
                            <a:outerShdw blurRad="38100" dist="38100" dir="2700000" algn="tl">
                              <a:srgbClr val="000000">
                                <a:alpha val="43137"/>
                              </a:srgbClr>
                            </a:outerShdw>
                          </a:effectLst>
                        </a:rPr>
                        <a:t>   </a:t>
                      </a:r>
                      <a:r>
                        <a:rPr lang="en-US" sz="1300" b="0" u="none" dirty="0" smtClean="0">
                          <a:latin typeface="+mn-lt"/>
                          <a:cs typeface="Helvetica" pitchFamily="34" charset="0"/>
                        </a:rPr>
                        <a:t>How </a:t>
                      </a:r>
                      <a:r>
                        <a:rPr lang="en-US" sz="1300" b="0" dirty="0" smtClean="0">
                          <a:latin typeface="+mn-lt"/>
                          <a:cs typeface="Helvetica" pitchFamily="34" charset="0"/>
                        </a:rPr>
                        <a:t>old was Benjamin when he went to school?     </a:t>
                      </a:r>
                      <a:r>
                        <a:rPr lang="en-US" sz="1300" b="0" dirty="0" smtClean="0">
                          <a:solidFill>
                            <a:srgbClr val="000000"/>
                          </a:solidFill>
                          <a:latin typeface="+mn-lt"/>
                          <a:ea typeface="Times New Roman"/>
                          <a:cs typeface="Times New Roman"/>
                        </a:rPr>
                        <a:t>DOK-2</a:t>
                      </a:r>
                      <a:r>
                        <a:rPr lang="en-US" sz="1300" b="0" baseline="0" dirty="0" smtClean="0">
                          <a:solidFill>
                            <a:srgbClr val="000000"/>
                          </a:solidFill>
                          <a:latin typeface="+mn-lt"/>
                          <a:ea typeface="Times New Roman"/>
                          <a:cs typeface="Times New Roman"/>
                        </a:rPr>
                        <a:t> </a:t>
                      </a:r>
                      <a:r>
                        <a:rPr lang="en-US" sz="1300" b="0" baseline="0" dirty="0" err="1" smtClean="0">
                          <a:solidFill>
                            <a:srgbClr val="000000"/>
                          </a:solidFill>
                          <a:latin typeface="+mn-lt"/>
                          <a:ea typeface="Times New Roman"/>
                          <a:cs typeface="Times New Roman"/>
                        </a:rPr>
                        <a:t>Ck</a:t>
                      </a:r>
                      <a:r>
                        <a:rPr lang="en-US" sz="1300" b="0" baseline="0" dirty="0" smtClean="0">
                          <a:solidFill>
                            <a:srgbClr val="000000"/>
                          </a:solidFill>
                          <a:latin typeface="+mn-lt"/>
                          <a:ea typeface="Times New Roman"/>
                          <a:cs typeface="Times New Roman"/>
                        </a:rPr>
                        <a:t> RI.2.1</a:t>
                      </a:r>
                      <a:endParaRPr lang="en-US" sz="1300" b="0" dirty="0" smtClean="0">
                        <a:latin typeface="+mn-lt"/>
                        <a:ea typeface="Calibri"/>
                        <a:cs typeface="Times New Roman"/>
                      </a:endParaRPr>
                    </a:p>
                  </a:txBody>
                  <a:tcPr marL="97155" marR="97155" marT="47897" marB="47897">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D</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solidFill>
                      <a:schemeClr val="bg1">
                        <a:lumMod val="85000"/>
                      </a:schemeClr>
                    </a:solidFill>
                  </a:tcPr>
                </a:tc>
              </a:tr>
              <a:tr h="287383">
                <a:tc>
                  <a:txBody>
                    <a:bodyPr/>
                    <a:lstStyle/>
                    <a:p>
                      <a:pPr marL="342900" marR="0" indent="-34290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10</a:t>
                      </a:r>
                      <a:r>
                        <a:rPr lang="en-US" sz="1300" b="0" u="none" dirty="0" smtClean="0">
                          <a:solidFill>
                            <a:schemeClr val="tx1"/>
                          </a:solidFill>
                          <a:effectLst>
                            <a:outerShdw blurRad="38100" dist="38100" dir="2700000" algn="tl">
                              <a:srgbClr val="000000">
                                <a:alpha val="43137"/>
                              </a:srgbClr>
                            </a:outerShdw>
                          </a:effectLst>
                          <a:latin typeface="+mn-lt"/>
                        </a:rPr>
                        <a:t>  </a:t>
                      </a:r>
                      <a:r>
                        <a:rPr lang="en-US" sz="1300" b="0" u="none" dirty="0" smtClean="0">
                          <a:latin typeface="+mn-lt"/>
                          <a:cs typeface="Helvetica" pitchFamily="34" charset="0"/>
                        </a:rPr>
                        <a:t>Why did Benjamin go to school for two years?       </a:t>
                      </a:r>
                      <a:r>
                        <a:rPr lang="en-US" sz="1300" b="0" dirty="0" smtClean="0">
                          <a:solidFill>
                            <a:srgbClr val="000000"/>
                          </a:solidFill>
                          <a:latin typeface="+mn-lt"/>
                          <a:ea typeface="Times New Roman"/>
                          <a:cs typeface="Times New Roman"/>
                        </a:rPr>
                        <a:t> DOK-2 Cl   RI.2.1</a:t>
                      </a:r>
                      <a:endParaRPr lang="en-US" sz="1300" b="0" dirty="0" smtClean="0">
                        <a:latin typeface="+mn-lt"/>
                        <a:ea typeface="Calibri"/>
                        <a:cs typeface="Times New Roman"/>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A</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776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11</a:t>
                      </a:r>
                      <a:r>
                        <a:rPr lang="en-US" sz="1300" b="0" u="none" dirty="0" smtClean="0">
                          <a:solidFill>
                            <a:schemeClr val="tx1"/>
                          </a:solidFill>
                          <a:effectLst/>
                        </a:rPr>
                        <a:t>   </a:t>
                      </a:r>
                      <a:r>
                        <a:rPr lang="en-US" sz="1300" b="0" dirty="0" smtClean="0">
                          <a:latin typeface="+mn-lt"/>
                          <a:cs typeface="Helvetica" pitchFamily="34" charset="0"/>
                        </a:rPr>
                        <a:t>Which sentence could be added to paragraph 2?   </a:t>
                      </a:r>
                      <a:r>
                        <a:rPr lang="en-US" sz="1300" b="0" dirty="0" smtClean="0">
                          <a:latin typeface="+mn-lt"/>
                          <a:ea typeface="Calibri"/>
                          <a:cs typeface="Times New Roman"/>
                        </a:rPr>
                        <a:t>DOK-1 </a:t>
                      </a:r>
                      <a:r>
                        <a:rPr lang="en-US" sz="1300" b="0" dirty="0" err="1" smtClean="0">
                          <a:latin typeface="+mn-lt"/>
                          <a:ea typeface="Calibri"/>
                          <a:cs typeface="Times New Roman"/>
                        </a:rPr>
                        <a:t>Cf</a:t>
                      </a:r>
                      <a:r>
                        <a:rPr lang="en-US" sz="1300" b="0" dirty="0" smtClean="0">
                          <a:latin typeface="+mn-lt"/>
                          <a:ea typeface="Calibri"/>
                          <a:cs typeface="Times New Roman"/>
                        </a:rPr>
                        <a:t>   RI.2.2</a:t>
                      </a: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B</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12</a:t>
                      </a:r>
                      <a:r>
                        <a:rPr lang="en-US" sz="1300" b="0" u="none" dirty="0" smtClean="0">
                          <a:solidFill>
                            <a:schemeClr val="tx1"/>
                          </a:solidFill>
                          <a:effectLst>
                            <a:outerShdw blurRad="38100" dist="38100" dir="2700000" algn="tl">
                              <a:srgbClr val="000000">
                                <a:alpha val="43137"/>
                              </a:srgbClr>
                            </a:outerShdw>
                          </a:effectLst>
                          <a:latin typeface="+mn-lt"/>
                        </a:rPr>
                        <a:t>  </a:t>
                      </a:r>
                      <a:r>
                        <a:rPr lang="en-US" sz="1300" b="0" u="none" dirty="0" smtClean="0">
                          <a:latin typeface="+mn-lt"/>
                          <a:cs typeface="Helvetica" pitchFamily="34" charset="0"/>
                        </a:rPr>
                        <a:t>What is the main idea of this text? </a:t>
                      </a:r>
                      <a:r>
                        <a:rPr lang="en-US" sz="1300" b="0" dirty="0" smtClean="0">
                          <a:solidFill>
                            <a:srgbClr val="000000"/>
                          </a:solidFill>
                          <a:latin typeface="+mn-lt"/>
                          <a:ea typeface="Times New Roman"/>
                          <a:cs typeface="Times New Roman"/>
                        </a:rPr>
                        <a:t>                    DOK-2 </a:t>
                      </a:r>
                      <a:r>
                        <a:rPr lang="en-US" sz="1300" b="0" dirty="0" err="1" smtClean="0">
                          <a:solidFill>
                            <a:srgbClr val="000000"/>
                          </a:solidFill>
                          <a:latin typeface="+mn-lt"/>
                          <a:ea typeface="Times New Roman"/>
                          <a:cs typeface="Times New Roman"/>
                        </a:rPr>
                        <a:t>Ck</a:t>
                      </a:r>
                      <a:r>
                        <a:rPr lang="en-US" sz="1300" b="0" dirty="0" smtClean="0">
                          <a:solidFill>
                            <a:srgbClr val="000000"/>
                          </a:solidFill>
                          <a:latin typeface="+mn-lt"/>
                          <a:ea typeface="Times New Roman"/>
                          <a:cs typeface="Times New Roman"/>
                        </a:rPr>
                        <a:t>  RI.2.2</a:t>
                      </a:r>
                      <a:endParaRPr lang="en-US" sz="1300" b="0" dirty="0" smtClean="0">
                        <a:latin typeface="+mn-lt"/>
                        <a:ea typeface="Calibri"/>
                        <a:cs typeface="Times New Roman"/>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A</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36077">
                <a:tc>
                  <a:txBody>
                    <a:bodyPr/>
                    <a:lstStyle/>
                    <a:p>
                      <a:pPr marL="0" indent="0">
                        <a:buNone/>
                      </a:pPr>
                      <a:r>
                        <a:rPr lang="en-US" sz="1300" b="1" u="sng" dirty="0" smtClean="0">
                          <a:solidFill>
                            <a:schemeClr val="tx1"/>
                          </a:solidFill>
                          <a:effectLst>
                            <a:outerShdw blurRad="38100" dist="38100" dir="2700000" algn="tl">
                              <a:srgbClr val="000000">
                                <a:alpha val="43137"/>
                              </a:srgbClr>
                            </a:outerShdw>
                          </a:effectLst>
                        </a:rPr>
                        <a:t>Question</a:t>
                      </a:r>
                      <a:r>
                        <a:rPr lang="en-US" sz="1300" b="1" u="sng" baseline="0" dirty="0" smtClean="0">
                          <a:solidFill>
                            <a:schemeClr val="tx1"/>
                          </a:solidFill>
                          <a:effectLst>
                            <a:outerShdw blurRad="38100" dist="38100" dir="2700000" algn="tl">
                              <a:srgbClr val="000000">
                                <a:alpha val="43137"/>
                              </a:srgbClr>
                            </a:outerShdw>
                          </a:effectLst>
                        </a:rPr>
                        <a:t> 13</a:t>
                      </a:r>
                      <a:r>
                        <a:rPr lang="en-US" sz="1300" b="1" u="none" baseline="0" dirty="0" smtClean="0">
                          <a:solidFill>
                            <a:schemeClr val="tx1"/>
                          </a:solidFill>
                          <a:effectLst>
                            <a:outerShdw blurRad="38100" dist="38100" dir="2700000" algn="tl">
                              <a:srgbClr val="000000">
                                <a:alpha val="43137"/>
                              </a:srgbClr>
                            </a:outerShdw>
                          </a:effectLst>
                        </a:rPr>
                        <a:t>  </a:t>
                      </a:r>
                      <a:r>
                        <a:rPr lang="en-US" sz="1300" b="0" dirty="0" smtClean="0">
                          <a:latin typeface="+mn-lt"/>
                          <a:cs typeface="Helvetica" pitchFamily="34" charset="0"/>
                        </a:rPr>
                        <a:t>How did leaving home help Benjamin become a  printer?</a:t>
                      </a:r>
                      <a:r>
                        <a:rPr lang="en-US" sz="1300" b="0" baseline="0" dirty="0" smtClean="0">
                          <a:latin typeface="+mn-lt"/>
                          <a:cs typeface="Helvetica" pitchFamily="34" charset="0"/>
                        </a:rPr>
                        <a:t> </a:t>
                      </a:r>
                    </a:p>
                    <a:p>
                      <a:pPr marL="0" indent="0">
                        <a:buNone/>
                      </a:pPr>
                      <a:r>
                        <a:rPr kumimoji="0" lang="en-US" sz="1300" b="0" i="0" u="none" strike="noStrike" kern="1200" cap="none" spc="0" normalizeH="0" baseline="0" noProof="0" dirty="0" smtClean="0">
                          <a:ln>
                            <a:noFill/>
                          </a:ln>
                          <a:solidFill>
                            <a:srgbClr val="000000"/>
                          </a:solidFill>
                          <a:effectLst/>
                          <a:uLnTx/>
                          <a:uFillTx/>
                          <a:latin typeface="+mn-lt"/>
                          <a:ea typeface="Times New Roman"/>
                          <a:cs typeface="Times New Roman"/>
                        </a:rPr>
                        <a:t>DOK-2 </a:t>
                      </a:r>
                      <a:r>
                        <a:rPr kumimoji="0" lang="en-US" sz="1300" b="0" i="0" u="none" strike="noStrike" kern="1200" cap="none" spc="0" normalizeH="0" baseline="0" noProof="0" dirty="0" err="1" smtClean="0">
                          <a:ln>
                            <a:noFill/>
                          </a:ln>
                          <a:solidFill>
                            <a:srgbClr val="000000"/>
                          </a:solidFill>
                          <a:effectLst/>
                          <a:uLnTx/>
                          <a:uFillTx/>
                          <a:latin typeface="+mn-lt"/>
                          <a:ea typeface="Times New Roman"/>
                          <a:cs typeface="Times New Roman"/>
                        </a:rPr>
                        <a:t>Ck</a:t>
                      </a:r>
                      <a:r>
                        <a:rPr kumimoji="0" lang="en-US" sz="1300" b="0" i="0" u="none" strike="noStrike" kern="1200" cap="none" spc="0" normalizeH="0" baseline="0" noProof="0" dirty="0" smtClean="0">
                          <a:ln>
                            <a:noFill/>
                          </a:ln>
                          <a:solidFill>
                            <a:srgbClr val="000000"/>
                          </a:solidFill>
                          <a:effectLst/>
                          <a:uLnTx/>
                          <a:uFillTx/>
                          <a:latin typeface="+mn-lt"/>
                          <a:ea typeface="Times New Roman"/>
                          <a:cs typeface="Times New Roman"/>
                        </a:rPr>
                        <a:t>  RI.2.3</a:t>
                      </a:r>
                      <a:endParaRPr lang="en-US" sz="1300" b="0" dirty="0" smtClean="0">
                        <a:latin typeface="+mn-lt"/>
                        <a:cs typeface="Helvetica" pitchFamily="34" charset="0"/>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C</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36077">
                <a:tc>
                  <a:txBody>
                    <a:bodyPr/>
                    <a:lstStyle/>
                    <a:p>
                      <a:pPr marL="0" indent="0">
                        <a:buNone/>
                      </a:pPr>
                      <a:r>
                        <a:rPr lang="en-US" sz="1300" b="1" u="sng" dirty="0" smtClean="0">
                          <a:solidFill>
                            <a:schemeClr val="tx1"/>
                          </a:solidFill>
                          <a:effectLst>
                            <a:outerShdw blurRad="38100" dist="38100" dir="2700000" algn="tl">
                              <a:srgbClr val="000000">
                                <a:alpha val="43137"/>
                              </a:srgbClr>
                            </a:outerShdw>
                          </a:effectLst>
                        </a:rPr>
                        <a:t>Question</a:t>
                      </a:r>
                      <a:r>
                        <a:rPr lang="en-US" sz="1300" b="1" u="sng" baseline="0" dirty="0" smtClean="0">
                          <a:solidFill>
                            <a:schemeClr val="tx1"/>
                          </a:solidFill>
                          <a:effectLst>
                            <a:outerShdw blurRad="38100" dist="38100" dir="2700000" algn="tl">
                              <a:srgbClr val="000000">
                                <a:alpha val="43137"/>
                              </a:srgbClr>
                            </a:outerShdw>
                          </a:effectLst>
                        </a:rPr>
                        <a:t> 14</a:t>
                      </a:r>
                      <a:r>
                        <a:rPr lang="en-US" sz="1300" b="1" u="none" baseline="0" dirty="0" smtClean="0">
                          <a:solidFill>
                            <a:schemeClr val="tx1"/>
                          </a:solidFill>
                          <a:effectLst>
                            <a:outerShdw blurRad="38100" dist="38100" dir="2700000" algn="tl">
                              <a:srgbClr val="000000">
                                <a:alpha val="43137"/>
                              </a:srgbClr>
                            </a:outerShdw>
                          </a:effectLst>
                        </a:rPr>
                        <a:t>  </a:t>
                      </a:r>
                      <a:r>
                        <a:rPr lang="en-US" sz="1300" b="0" dirty="0" smtClean="0">
                          <a:latin typeface="+mn-lt"/>
                          <a:cs typeface="Helvetica" pitchFamily="34" charset="0"/>
                        </a:rPr>
                        <a:t>Why did people like to read Benjamin’s newspaper? </a:t>
                      </a:r>
                    </a:p>
                    <a:p>
                      <a:pPr marL="0" indent="0">
                        <a:buNone/>
                      </a:pPr>
                      <a:r>
                        <a:rPr kumimoji="0" lang="en-US" sz="1300" b="0" i="0" u="none" strike="noStrike" kern="1200" cap="none" spc="0" normalizeH="0" baseline="0" noProof="0" dirty="0" smtClean="0">
                          <a:ln>
                            <a:noFill/>
                          </a:ln>
                          <a:solidFill>
                            <a:prstClr val="black"/>
                          </a:solidFill>
                          <a:effectLst/>
                          <a:uLnTx/>
                          <a:uFillTx/>
                          <a:latin typeface="+mn-lt"/>
                          <a:ea typeface="Calibri"/>
                          <a:cs typeface="Times New Roman"/>
                        </a:rPr>
                        <a:t>DOK-2 </a:t>
                      </a:r>
                      <a:r>
                        <a:rPr kumimoji="0" lang="en-US" sz="1300" b="0" i="0" u="none" strike="noStrike" kern="1200" cap="none" spc="0" normalizeH="0" baseline="0" noProof="0" dirty="0" err="1" smtClean="0">
                          <a:ln>
                            <a:noFill/>
                          </a:ln>
                          <a:solidFill>
                            <a:prstClr val="black"/>
                          </a:solidFill>
                          <a:effectLst/>
                          <a:uLnTx/>
                          <a:uFillTx/>
                          <a:latin typeface="+mn-lt"/>
                          <a:ea typeface="Calibri"/>
                          <a:cs typeface="Times New Roman"/>
                        </a:rPr>
                        <a:t>Apn</a:t>
                      </a:r>
                      <a:r>
                        <a:rPr kumimoji="0" lang="en-US" sz="1300" b="0" i="0" u="none" strike="noStrike" kern="1200" cap="none" spc="0" normalizeH="0" baseline="0" noProof="0" dirty="0" smtClean="0">
                          <a:ln>
                            <a:noFill/>
                          </a:ln>
                          <a:solidFill>
                            <a:prstClr val="black"/>
                          </a:solidFill>
                          <a:effectLst/>
                          <a:uLnTx/>
                          <a:uFillTx/>
                          <a:latin typeface="+mn-lt"/>
                          <a:ea typeface="Calibri"/>
                          <a:cs typeface="Times New Roman"/>
                        </a:rPr>
                        <a:t> RI.2.3</a:t>
                      </a:r>
                      <a:endParaRPr lang="en-US" sz="1300" b="0" dirty="0" smtClean="0">
                        <a:latin typeface="+mn-lt"/>
                        <a:cs typeface="Helvetica" pitchFamily="34" charset="0"/>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A</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8317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15</a:t>
                      </a:r>
                      <a:r>
                        <a:rPr lang="en-US" sz="1300" b="1" u="none" dirty="0" smtClean="0">
                          <a:solidFill>
                            <a:schemeClr val="tx1"/>
                          </a:solidFill>
                          <a:effectLst>
                            <a:outerShdw blurRad="38100" dist="38100" dir="2700000" algn="tl">
                              <a:srgbClr val="000000">
                                <a:alpha val="43137"/>
                              </a:srgbClr>
                            </a:outerShdw>
                          </a:effectLst>
                        </a:rPr>
                        <a:t>                                </a:t>
                      </a:r>
                      <a:r>
                        <a:rPr lang="en-US" sz="1300" b="1" u="none" dirty="0" smtClean="0">
                          <a:solidFill>
                            <a:schemeClr val="tx1"/>
                          </a:solidFill>
                          <a:effectLst/>
                        </a:rPr>
                        <a:t>  </a:t>
                      </a:r>
                      <a:r>
                        <a:rPr lang="en-US" sz="1300" b="1" u="sng" dirty="0" smtClean="0">
                          <a:solidFill>
                            <a:schemeClr val="tx1"/>
                          </a:solidFill>
                          <a:effectLst>
                            <a:outerShdw blurRad="38100" dist="38100" dir="2700000" algn="tl">
                              <a:srgbClr val="000000">
                                <a:alpha val="43137"/>
                              </a:srgbClr>
                            </a:outerShdw>
                          </a:effectLst>
                        </a:rPr>
                        <a:t>Informational Text Constructed</a:t>
                      </a:r>
                      <a:r>
                        <a:rPr lang="en-US" sz="1300" b="1" u="sng" baseline="0" dirty="0" smtClean="0">
                          <a:solidFill>
                            <a:schemeClr val="tx1"/>
                          </a:solidFill>
                          <a:effectLst>
                            <a:outerShdw blurRad="38100" dist="38100" dir="2700000" algn="tl">
                              <a:srgbClr val="000000">
                                <a:alpha val="43137"/>
                              </a:srgbClr>
                            </a:outerShdw>
                          </a:effectLst>
                        </a:rPr>
                        <a:t> Response</a:t>
                      </a:r>
                      <a:r>
                        <a:rPr lang="en-US" sz="1300" b="0" i="1" u="none" baseline="0" dirty="0" smtClean="0">
                          <a:solidFill>
                            <a:schemeClr val="tx1"/>
                          </a:solidFill>
                          <a:effectLst/>
                        </a:rPr>
                        <a:t>          </a:t>
                      </a:r>
                      <a:endParaRPr lang="en-US" sz="1300" b="0" i="1" u="none"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n-US" sz="900" b="1" dirty="0" smtClean="0">
                          <a:solidFill>
                            <a:schemeClr val="tx1"/>
                          </a:solidFill>
                          <a:effectLst>
                            <a:outerShdw blurRad="38100" dist="38100" dir="2700000" algn="tl">
                              <a:srgbClr val="000000">
                                <a:alpha val="43137"/>
                              </a:srgbClr>
                            </a:outerShdw>
                          </a:effectLst>
                        </a:rPr>
                        <a:t>Toward RI.2.2</a:t>
                      </a:r>
                      <a:endParaRPr lang="en-US" sz="9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2</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8317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16</a:t>
                      </a:r>
                      <a:r>
                        <a:rPr lang="en-US" sz="1300" b="1" u="none" dirty="0" smtClean="0">
                          <a:solidFill>
                            <a:schemeClr val="tx1"/>
                          </a:solidFill>
                          <a:effectLst>
                            <a:outerShdw blurRad="38100" dist="38100" dir="2700000" algn="tl">
                              <a:srgbClr val="000000">
                                <a:alpha val="43137"/>
                              </a:srgbClr>
                            </a:outerShdw>
                          </a:effectLst>
                        </a:rPr>
                        <a:t>                                  </a:t>
                      </a:r>
                      <a:r>
                        <a:rPr lang="en-US" sz="1300" b="1" u="sng" dirty="0" smtClean="0">
                          <a:solidFill>
                            <a:schemeClr val="tx1"/>
                          </a:solidFill>
                          <a:effectLst>
                            <a:outerShdw blurRad="38100" dist="38100" dir="2700000" algn="tl">
                              <a:srgbClr val="000000">
                                <a:alpha val="43137"/>
                              </a:srgbClr>
                            </a:outerShdw>
                          </a:effectLst>
                        </a:rPr>
                        <a:t>Informational Text Constructed Response</a:t>
                      </a:r>
                    </a:p>
                  </a:txBody>
                  <a:tcPr marL="97155" marR="97155" marT="47897" marB="47897" anchor="ctr">
                    <a:solidFill>
                      <a:schemeClr val="bg2"/>
                    </a:solidFill>
                  </a:tcPr>
                </a:tc>
                <a:tc>
                  <a:txBody>
                    <a:bodyPr/>
                    <a:lstStyle/>
                    <a:p>
                      <a:pPr algn="ctr"/>
                      <a:r>
                        <a:rPr lang="en-US" sz="900" b="1" dirty="0" smtClean="0">
                          <a:solidFill>
                            <a:schemeClr val="tx1"/>
                          </a:solidFill>
                          <a:effectLst>
                            <a:outerShdw blurRad="38100" dist="38100" dir="2700000" algn="tl">
                              <a:srgbClr val="000000">
                                <a:alpha val="43137"/>
                              </a:srgbClr>
                            </a:outerShdw>
                          </a:effectLst>
                        </a:rPr>
                        <a:t>Toward RI.2.3</a:t>
                      </a:r>
                      <a:endParaRPr lang="en-US" sz="9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3</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Write</a:t>
                      </a:r>
                      <a:r>
                        <a:rPr lang="en-US" sz="1300" b="1" u="sng" baseline="0" dirty="0" smtClean="0">
                          <a:solidFill>
                            <a:schemeClr val="tx1"/>
                          </a:solidFill>
                          <a:effectLst>
                            <a:outerShdw blurRad="38100" dist="38100" dir="2700000" algn="tl">
                              <a:srgbClr val="000000">
                                <a:alpha val="43137"/>
                              </a:srgbClr>
                            </a:outerShdw>
                          </a:effectLst>
                        </a:rPr>
                        <a:t> and Revise</a:t>
                      </a:r>
                      <a:endParaRPr lang="en-US" sz="13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17</a:t>
                      </a:r>
                      <a:r>
                        <a:rPr lang="en-US" sz="1300" b="1" u="none" dirty="0" smtClean="0">
                          <a:solidFill>
                            <a:schemeClr val="tx1"/>
                          </a:solidFill>
                          <a:effectLst>
                            <a:outerShdw blurRad="38100" dist="38100" dir="2700000" algn="tl">
                              <a:srgbClr val="000000">
                                <a:alpha val="43137"/>
                              </a:srgbClr>
                            </a:outerShdw>
                          </a:effectLst>
                        </a:rPr>
                        <a:t>                                  </a:t>
                      </a:r>
                      <a:r>
                        <a:rPr lang="en-US" sz="1300" b="1" u="sng" baseline="0" dirty="0" smtClean="0">
                          <a:solidFill>
                            <a:schemeClr val="tx1"/>
                          </a:solidFill>
                          <a:effectLst>
                            <a:outerShdw blurRad="38100" dist="38100" dir="2700000" algn="tl">
                              <a:srgbClr val="000000">
                                <a:alpha val="43137"/>
                              </a:srgbClr>
                            </a:outerShdw>
                          </a:effectLst>
                        </a:rPr>
                        <a:t>Brief Write Constructed Response</a:t>
                      </a:r>
                      <a:endParaRPr lang="en-US" sz="13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W2.1a,b</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2</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931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18</a:t>
                      </a:r>
                      <a:r>
                        <a:rPr lang="en-US" sz="1300" b="1" u="none" baseline="0" dirty="0" smtClean="0">
                          <a:solidFill>
                            <a:schemeClr val="tx1"/>
                          </a:solidFill>
                          <a:effectLst>
                            <a:outerShdw blurRad="38100" dist="38100" dir="2700000" algn="tl">
                              <a:srgbClr val="000000">
                                <a:alpha val="43137"/>
                              </a:srgbClr>
                            </a:outerShdw>
                          </a:effectLst>
                        </a:rPr>
                        <a:t>  </a:t>
                      </a:r>
                      <a:r>
                        <a:rPr kumimoji="0" lang="en-US" sz="1300" b="0" i="0" u="none" strike="noStrike" kern="1200" cap="none" spc="0" normalizeH="0" baseline="0" noProof="0" dirty="0" smtClean="0">
                          <a:ln>
                            <a:noFill/>
                          </a:ln>
                          <a:solidFill>
                            <a:srgbClr val="000000"/>
                          </a:solidFill>
                          <a:effectLst/>
                          <a:uLnTx/>
                          <a:uFillTx/>
                          <a:latin typeface="+mn-lt"/>
                          <a:ea typeface="Times New Roman"/>
                          <a:cs typeface="Helvetica" panose="020B0604020202020204" pitchFamily="34" charset="0"/>
                        </a:rPr>
                        <a:t>Rewrite the paragraph so it makes sense. </a:t>
                      </a:r>
                      <a:endParaRPr lang="en-US" sz="1300" b="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W2.1c</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19</a:t>
                      </a:r>
                      <a:r>
                        <a:rPr lang="en-US" sz="1300" b="0" u="none" dirty="0" smtClean="0">
                          <a:solidFill>
                            <a:schemeClr val="tx1"/>
                          </a:solidFill>
                          <a:effectLst/>
                        </a:rPr>
                        <a:t>  </a:t>
                      </a:r>
                      <a:r>
                        <a:rPr lang="en-US" sz="1300" b="0" dirty="0" smtClean="0"/>
                        <a:t>Which word would best replace the </a:t>
                      </a:r>
                      <a:r>
                        <a:rPr lang="en-US" sz="1300" b="0" smtClean="0"/>
                        <a:t>word </a:t>
                      </a:r>
                      <a:r>
                        <a:rPr lang="en-US" sz="1300" b="0" i="1" smtClean="0"/>
                        <a:t> </a:t>
                      </a:r>
                      <a:r>
                        <a:rPr lang="en-US" sz="1300" b="0" i="1" u="sng" smtClean="0"/>
                        <a:t>describes</a:t>
                      </a:r>
                      <a:r>
                        <a:rPr lang="en-US" sz="1300" b="0" i="1" dirty="0" smtClean="0"/>
                        <a:t>?                        </a:t>
                      </a:r>
                      <a:r>
                        <a:rPr lang="en-US" sz="1300" b="0" i="1" baseline="0" dirty="0" smtClean="0"/>
                        <a:t> </a:t>
                      </a:r>
                      <a:r>
                        <a:rPr lang="en-US" sz="1300" b="0" u="none" dirty="0" smtClean="0">
                          <a:solidFill>
                            <a:schemeClr val="tx1"/>
                          </a:solidFill>
                          <a:effectLst/>
                        </a:rPr>
                        <a:t>L2.6</a:t>
                      </a:r>
                      <a:endParaRPr lang="en-US" sz="1300" b="0"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C</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20</a:t>
                      </a:r>
                      <a:r>
                        <a:rPr lang="en-US" sz="1300" b="0" u="none" dirty="0" smtClean="0">
                          <a:solidFill>
                            <a:schemeClr val="tx1"/>
                          </a:solidFill>
                          <a:effectLst/>
                        </a:rPr>
                        <a:t>  </a:t>
                      </a:r>
                      <a:r>
                        <a:rPr lang="en-US" sz="1300" b="0" dirty="0" smtClean="0"/>
                        <a:t>Choose the correct word to fill in the blank.</a:t>
                      </a:r>
                      <a:r>
                        <a:rPr lang="en-US" sz="1300" b="0" baseline="0" dirty="0" smtClean="0"/>
                        <a:t>                              </a:t>
                      </a:r>
                      <a:r>
                        <a:rPr lang="en-US" sz="1300" b="0" u="none" dirty="0" smtClean="0">
                          <a:solidFill>
                            <a:schemeClr val="tx1"/>
                          </a:solidFill>
                          <a:effectLst/>
                        </a:rPr>
                        <a:t>L2.1d</a:t>
                      </a:r>
                      <a:endParaRPr lang="en-US" sz="1300" b="0" u="none" dirty="0" smtClean="0">
                        <a:latin typeface="+mn-lt"/>
                        <a:cs typeface="Helvetica" pitchFamily="34" charset="0"/>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B</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174022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780247" y="2613816"/>
            <a:ext cx="2853400" cy="2362540"/>
            <a:chOff x="3962400" y="28651"/>
            <a:chExt cx="2685553" cy="2255152"/>
          </a:xfrm>
        </p:grpSpPr>
        <p:sp>
          <p:nvSpPr>
            <p:cNvPr id="26" name="Trapezoid 25"/>
            <p:cNvSpPr/>
            <p:nvPr/>
          </p:nvSpPr>
          <p:spPr>
            <a:xfrm>
              <a:off x="5009653" y="192137"/>
              <a:ext cx="1638300" cy="17526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4267200" y="28651"/>
              <a:ext cx="2362200" cy="2255152"/>
            </a:xfrm>
            <a:prstGeom prst="rect">
              <a:avLst/>
            </a:prstGeom>
            <a:blipFill>
              <a:blip r:embed="rId2" cstate="print"/>
              <a:stretch>
                <a:fillRect/>
              </a:stretch>
            </a:blipFill>
            <a:ln>
              <a:noFill/>
            </a:ln>
            <a:effectLst>
              <a:outerShdw blurRad="508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3962400" y="152400"/>
              <a:ext cx="1143000" cy="923330"/>
            </a:xfrm>
            <a:prstGeom prst="rect">
              <a:avLst/>
            </a:prstGeom>
            <a:solidFill>
              <a:srgbClr val="FFFFE7"/>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700" b="1" dirty="0">
                  <a:ln w="11430"/>
                  <a:effectLst>
                    <a:outerShdw blurRad="80000" dist="40000" dir="5040000" algn="tl">
                      <a:srgbClr val="000000">
                        <a:alpha val="30000"/>
                      </a:srgbClr>
                    </a:outerShdw>
                  </a:effectLst>
                </a:rPr>
                <a:t>2</a:t>
              </a:r>
              <a:r>
                <a:rPr lang="en-US" sz="5700" b="1" baseline="30000" dirty="0">
                  <a:ln w="11430"/>
                  <a:effectLst>
                    <a:outerShdw blurRad="80000" dist="40000" dir="5040000" algn="tl">
                      <a:srgbClr val="000000">
                        <a:alpha val="30000"/>
                      </a:srgbClr>
                    </a:outerShdw>
                  </a:effectLst>
                </a:rPr>
                <a:t>nd</a:t>
              </a:r>
              <a:endParaRPr lang="en-US" sz="5700" b="1" dirty="0">
                <a:ln w="11430"/>
                <a:effectLst>
                  <a:outerShdw blurRad="80000" dist="40000" dir="5040000" algn="tl">
                    <a:srgbClr val="000000">
                      <a:alpha val="30000"/>
                    </a:srgbClr>
                  </a:outerShdw>
                </a:effectLst>
              </a:endParaRPr>
            </a:p>
          </p:txBody>
        </p:sp>
      </p:grpSp>
      <p:sp>
        <p:nvSpPr>
          <p:cNvPr id="6" name="Slide Number Placeholder 2"/>
          <p:cNvSpPr>
            <a:spLocks noGrp="1"/>
          </p:cNvSpPr>
          <p:nvPr>
            <p:ph type="sldNum" sz="quarter" idx="12"/>
          </p:nvPr>
        </p:nvSpPr>
        <p:spPr>
          <a:xfrm>
            <a:off x="7310914" y="7102970"/>
            <a:ext cx="2380298" cy="408013"/>
          </a:xfrm>
        </p:spPr>
        <p:txBody>
          <a:bodyPr/>
          <a:lstStyle/>
          <a:p>
            <a:fld id="{D192E466-86B2-498F-86F8-110F8D9584F2}" type="slidenum">
              <a:rPr lang="en-US" smtClean="0"/>
              <a:pPr/>
              <a:t>16</a:t>
            </a:fld>
            <a:endParaRPr lang="en-US" dirty="0"/>
          </a:p>
        </p:txBody>
      </p:sp>
      <p:sp>
        <p:nvSpPr>
          <p:cNvPr id="22" name="Right Triangle 21"/>
          <p:cNvSpPr/>
          <p:nvPr/>
        </p:nvSpPr>
        <p:spPr>
          <a:xfrm rot="5400000" flipH="1">
            <a:off x="660173" y="7641998"/>
            <a:ext cx="1756229" cy="3076575"/>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Right Triangle 22"/>
          <p:cNvSpPr/>
          <p:nvPr/>
        </p:nvSpPr>
        <p:spPr>
          <a:xfrm rot="16200000" flipH="1">
            <a:off x="5476308" y="-699521"/>
            <a:ext cx="1596571" cy="2995613"/>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3" name="Group 2"/>
          <p:cNvGrpSpPr/>
          <p:nvPr/>
        </p:nvGrpSpPr>
        <p:grpSpPr>
          <a:xfrm>
            <a:off x="809625" y="1923432"/>
            <a:ext cx="5968354" cy="6117145"/>
            <a:chOff x="762000" y="1836003"/>
            <a:chExt cx="5617274" cy="5839093"/>
          </a:xfrm>
        </p:grpSpPr>
        <p:grpSp>
          <p:nvGrpSpPr>
            <p:cNvPr id="16" name="Group 15"/>
            <p:cNvGrpSpPr/>
            <p:nvPr/>
          </p:nvGrpSpPr>
          <p:grpSpPr>
            <a:xfrm>
              <a:off x="762000" y="1836003"/>
              <a:ext cx="5492088" cy="5123021"/>
              <a:chOff x="762000" y="468669"/>
              <a:chExt cx="5492088" cy="5123021"/>
            </a:xfrm>
          </p:grpSpPr>
          <p:sp>
            <p:nvSpPr>
              <p:cNvPr id="17" name="TextBox 16"/>
              <p:cNvSpPr txBox="1"/>
              <p:nvPr/>
            </p:nvSpPr>
            <p:spPr>
              <a:xfrm>
                <a:off x="767688" y="3001333"/>
                <a:ext cx="5486400" cy="2590357"/>
              </a:xfrm>
              <a:prstGeom prst="rect">
                <a:avLst/>
              </a:prstGeom>
              <a:noFill/>
              <a:ln>
                <a:noFill/>
              </a:ln>
            </p:spPr>
            <p:txBody>
              <a:bodyPr wrap="square" lIns="96661" tIns="48331" rIns="96661" bIns="48331" rtlCol="0">
                <a:spAutoFit/>
              </a:bodyPr>
              <a:lstStyle/>
              <a:p>
                <a:r>
                  <a:rPr lang="en-US" sz="3400" b="1" dirty="0">
                    <a:effectLst>
                      <a:outerShdw blurRad="38100" dist="38100" dir="2700000" algn="tl">
                        <a:srgbClr val="000000">
                          <a:alpha val="43137"/>
                        </a:srgbClr>
                      </a:outerShdw>
                    </a:effectLst>
                  </a:rPr>
                  <a:t>Student Copy</a:t>
                </a:r>
              </a:p>
              <a:p>
                <a:r>
                  <a:rPr lang="en-US" sz="3400" b="1" dirty="0">
                    <a:effectLst>
                      <a:outerShdw blurRad="38100" dist="38100" dir="2700000" algn="tl">
                        <a:srgbClr val="000000">
                          <a:alpha val="43137"/>
                        </a:srgbClr>
                      </a:outerShdw>
                    </a:effectLst>
                  </a:rPr>
                  <a:t>Pre-Assessment Quarter 1</a:t>
                </a:r>
              </a:p>
              <a:p>
                <a:endParaRPr lang="en-US" sz="3400" b="1" dirty="0">
                  <a:effectLst>
                    <a:outerShdw blurRad="38100" dist="38100" dir="2700000" algn="tl">
                      <a:srgbClr val="000000">
                        <a:alpha val="43137"/>
                      </a:srgbClr>
                    </a:outerShdw>
                  </a:effectLst>
                </a:endParaRPr>
              </a:p>
              <a:p>
                <a:r>
                  <a:rPr lang="en-US" sz="3400" b="1" dirty="0">
                    <a:effectLst>
                      <a:outerShdw blurRad="38100" dist="38100" dir="2700000" algn="tl">
                        <a:srgbClr val="000000">
                          <a:alpha val="43137"/>
                        </a:srgbClr>
                      </a:outerShdw>
                    </a:effectLst>
                  </a:rPr>
                  <a:t>Name____________________</a:t>
                </a:r>
              </a:p>
              <a:p>
                <a:pPr algn="ctr"/>
                <a:endParaRPr lang="en-US" sz="3400" b="1" dirty="0">
                  <a:effectLst>
                    <a:outerShdw blurRad="38100" dist="38100" dir="2700000" algn="tl">
                      <a:srgbClr val="000000">
                        <a:alpha val="43137"/>
                      </a:srgbClr>
                    </a:outerShdw>
                  </a:effectLst>
                </a:endParaRPr>
              </a:p>
            </p:txBody>
          </p:sp>
          <p:sp>
            <p:nvSpPr>
              <p:cNvPr id="19" name="Rectangle 18"/>
              <p:cNvSpPr/>
              <p:nvPr/>
            </p:nvSpPr>
            <p:spPr>
              <a:xfrm>
                <a:off x="762000" y="468669"/>
                <a:ext cx="1727652" cy="830997"/>
              </a:xfrm>
              <a:prstGeom prst="rect">
                <a:avLst/>
              </a:prstGeom>
            </p:spPr>
            <p:txBody>
              <a:bodyPr wrap="none">
                <a:spAutoFit/>
              </a:bodyPr>
              <a:lstStyle/>
              <a:p>
                <a:r>
                  <a:rPr lang="en-US" sz="5100" b="1" dirty="0">
                    <a:effectLst>
                      <a:outerShdw blurRad="38100" dist="38100" dir="2700000" algn="tl">
                        <a:srgbClr val="000000">
                          <a:alpha val="43137"/>
                        </a:srgbClr>
                      </a:outerShdw>
                    </a:effectLst>
                  </a:rPr>
                  <a:t>Grade</a:t>
                </a:r>
              </a:p>
            </p:txBody>
          </p:sp>
        </p:grpSp>
        <p:sp>
          <p:nvSpPr>
            <p:cNvPr id="2" name="TextBox 1"/>
            <p:cNvSpPr txBox="1"/>
            <p:nvPr/>
          </p:nvSpPr>
          <p:spPr>
            <a:xfrm>
              <a:off x="789024" y="6705600"/>
              <a:ext cx="5590250" cy="969496"/>
            </a:xfrm>
            <a:prstGeom prst="rect">
              <a:avLst/>
            </a:prstGeom>
            <a:noFill/>
          </p:spPr>
          <p:txBody>
            <a:bodyPr wrap="square" rtlCol="0">
              <a:spAutoFit/>
            </a:bodyPr>
            <a:lstStyle/>
            <a:p>
              <a:r>
                <a:rPr lang="en-US" dirty="0" smtClean="0"/>
                <a:t>Directions:</a:t>
              </a:r>
            </a:p>
            <a:p>
              <a:r>
                <a:rPr lang="en-US" dirty="0" smtClean="0"/>
                <a:t>Read each story.</a:t>
              </a:r>
            </a:p>
            <a:p>
              <a:r>
                <a:rPr lang="en-US" dirty="0" smtClean="0"/>
                <a:t>Then answer the questions about the story.</a:t>
              </a:r>
              <a:endParaRPr lang="en-US" dirty="0"/>
            </a:p>
          </p:txBody>
        </p:sp>
      </p:grpSp>
    </p:spTree>
    <p:extLst>
      <p:ext uri="{BB962C8B-B14F-4D97-AF65-F5344CB8AC3E}">
        <p14:creationId xmlns:p14="http://schemas.microsoft.com/office/powerpoint/2010/main" val="8055025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sp>
        <p:nvSpPr>
          <p:cNvPr id="7" name="Rectangle 6"/>
          <p:cNvSpPr/>
          <p:nvPr/>
        </p:nvSpPr>
        <p:spPr>
          <a:xfrm>
            <a:off x="609600" y="1295400"/>
            <a:ext cx="6557963" cy="5784261"/>
          </a:xfrm>
          <a:prstGeom prst="rect">
            <a:avLst/>
          </a:prstGeom>
        </p:spPr>
        <p:txBody>
          <a:bodyPr wrap="square" lIns="96378" tIns="48189" rIns="96378" bIns="48189">
            <a:spAutoFit/>
          </a:bodyPr>
          <a:lstStyle/>
          <a:p>
            <a:pPr algn="ctr"/>
            <a:r>
              <a:rPr lang="en-US" sz="1700" b="1" u="sng" dirty="0"/>
              <a:t>The Ant and the </a:t>
            </a:r>
            <a:r>
              <a:rPr lang="en-US" sz="1700" b="1" u="sng" dirty="0" smtClean="0"/>
              <a:t>Grasshopper</a:t>
            </a:r>
          </a:p>
          <a:p>
            <a:pPr algn="ctr"/>
            <a:r>
              <a:rPr lang="en-US" sz="1700" b="1" i="1" dirty="0" smtClean="0"/>
              <a:t>By Aesop</a:t>
            </a:r>
            <a:endParaRPr lang="en-US" sz="1700" b="1" i="1" dirty="0"/>
          </a:p>
          <a:p>
            <a:endParaRPr lang="en-US" sz="1500" dirty="0"/>
          </a:p>
          <a:p>
            <a:r>
              <a:rPr lang="en-US" sz="1500" dirty="0"/>
              <a:t>One summer's day a </a:t>
            </a:r>
            <a:r>
              <a:rPr lang="en-US" sz="1500" dirty="0" smtClean="0"/>
              <a:t>grasshopper </a:t>
            </a:r>
            <a:r>
              <a:rPr lang="en-US" sz="1500" dirty="0"/>
              <a:t>was hopping about.  He chirped and sang. </a:t>
            </a:r>
          </a:p>
          <a:p>
            <a:endParaRPr lang="en-US" sz="1500" dirty="0"/>
          </a:p>
          <a:p>
            <a:r>
              <a:rPr lang="en-US" sz="1500" dirty="0"/>
              <a:t>Then, an </a:t>
            </a:r>
            <a:r>
              <a:rPr lang="en-US" sz="1500" dirty="0" smtClean="0"/>
              <a:t>ant </a:t>
            </a:r>
            <a:r>
              <a:rPr lang="en-US" sz="1500" dirty="0"/>
              <a:t>passed by.  He was pulling a big ear of corn to his nest. He was very tired. </a:t>
            </a:r>
          </a:p>
          <a:p>
            <a:endParaRPr lang="en-US" sz="1500" dirty="0"/>
          </a:p>
          <a:p>
            <a:r>
              <a:rPr lang="en-US" sz="1500" dirty="0"/>
              <a:t>"Why not come and play with me?" said the </a:t>
            </a:r>
            <a:r>
              <a:rPr lang="en-US" sz="1500" dirty="0" smtClean="0"/>
              <a:t>grasshopper</a:t>
            </a:r>
            <a:r>
              <a:rPr lang="en-US" sz="1500" dirty="0"/>
              <a:t>. “You don’t need to work so hard.”</a:t>
            </a:r>
          </a:p>
          <a:p>
            <a:endParaRPr lang="en-US" sz="1500" dirty="0"/>
          </a:p>
          <a:p>
            <a:r>
              <a:rPr lang="en-US" sz="1500" dirty="0"/>
              <a:t>"I am getting ready for the winter," said the </a:t>
            </a:r>
            <a:r>
              <a:rPr lang="en-US" sz="1500" dirty="0" smtClean="0"/>
              <a:t>ant</a:t>
            </a:r>
            <a:r>
              <a:rPr lang="en-US" sz="1500" dirty="0"/>
              <a:t>. “You should do the same thing.”</a:t>
            </a:r>
          </a:p>
          <a:p>
            <a:endParaRPr lang="en-US" sz="1500" dirty="0"/>
          </a:p>
          <a:p>
            <a:r>
              <a:rPr lang="en-US" sz="1500" dirty="0"/>
              <a:t>"Why should I get ready for winter?" said the </a:t>
            </a:r>
            <a:r>
              <a:rPr lang="en-US" sz="1500" dirty="0" smtClean="0"/>
              <a:t>grasshopper</a:t>
            </a:r>
            <a:r>
              <a:rPr lang="en-US" sz="1500" dirty="0"/>
              <a:t>.  “I have food for now to eat.” So the grasshopper went off to play.</a:t>
            </a:r>
          </a:p>
          <a:p>
            <a:endParaRPr lang="en-US" sz="1600" dirty="0"/>
          </a:p>
          <a:p>
            <a:r>
              <a:rPr lang="en-US" sz="1500" dirty="0"/>
              <a:t>But the </a:t>
            </a:r>
            <a:r>
              <a:rPr lang="en-US" sz="1500" dirty="0" smtClean="0"/>
              <a:t>ant </a:t>
            </a:r>
            <a:r>
              <a:rPr lang="en-US" sz="1500" dirty="0"/>
              <a:t>went on its way and kept on working.</a:t>
            </a:r>
          </a:p>
          <a:p>
            <a:endParaRPr lang="en-US" sz="1500" dirty="0"/>
          </a:p>
          <a:p>
            <a:r>
              <a:rPr lang="en-US" sz="1500" dirty="0"/>
              <a:t>When the winter came the </a:t>
            </a:r>
            <a:r>
              <a:rPr lang="en-US" sz="1500" dirty="0" smtClean="0"/>
              <a:t>grasshopper </a:t>
            </a:r>
            <a:r>
              <a:rPr lang="en-US" sz="1500" dirty="0"/>
              <a:t>had no food.  He was so hungry. </a:t>
            </a:r>
          </a:p>
          <a:p>
            <a:endParaRPr lang="en-US" sz="1500" dirty="0"/>
          </a:p>
          <a:p>
            <a:r>
              <a:rPr lang="en-US" sz="1500" dirty="0"/>
              <a:t>The grasshopper saw the ant had food each day.  He wished he had listened to the ant. </a:t>
            </a:r>
            <a:br>
              <a:rPr lang="en-US" sz="1500" dirty="0"/>
            </a:br>
            <a:endParaRPr lang="en-US" sz="1500" dirty="0"/>
          </a:p>
          <a:p>
            <a:pPr>
              <a:lnSpc>
                <a:spcPct val="115000"/>
              </a:lnSpc>
            </a:pPr>
            <a:r>
              <a:rPr lang="en-US" sz="1700" i="1" dirty="0">
                <a:ea typeface="Times New Roman"/>
                <a:cs typeface="BookAntiqua-Italic"/>
              </a:rPr>
              <a:t> </a:t>
            </a:r>
            <a:endParaRPr lang="en-US" sz="1700" dirty="0">
              <a:ea typeface="Times New Roman"/>
              <a:cs typeface="Times New Roman"/>
            </a:endParaRPr>
          </a:p>
        </p:txBody>
      </p:sp>
      <p:sp>
        <p:nvSpPr>
          <p:cNvPr id="5" name="Text Box 2"/>
          <p:cNvSpPr txBox="1">
            <a:spLocks noChangeArrowheads="1"/>
          </p:cNvSpPr>
          <p:nvPr/>
        </p:nvSpPr>
        <p:spPr bwMode="auto">
          <a:xfrm>
            <a:off x="5776034" y="134348"/>
            <a:ext cx="1828800" cy="800219"/>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marL="0" marR="0" algn="r">
              <a:lnSpc>
                <a:spcPct val="115000"/>
              </a:lnSpc>
              <a:spcBef>
                <a:spcPts val="0"/>
              </a:spcBef>
              <a:spcAft>
                <a:spcPts val="0"/>
              </a:spcAft>
            </a:pPr>
            <a:r>
              <a:rPr lang="en-US" sz="800" dirty="0">
                <a:effectLst/>
                <a:latin typeface="Helvetica"/>
                <a:ea typeface="Calibri"/>
                <a:cs typeface="Times New Roman"/>
              </a:rPr>
              <a:t>Grade Equivalent:  1.5</a:t>
            </a:r>
            <a:endParaRPr lang="en-US" sz="1100" dirty="0">
              <a:effectLst/>
              <a:latin typeface="Calibri"/>
              <a:ea typeface="Calibri"/>
              <a:cs typeface="Times New Roman"/>
            </a:endParaRPr>
          </a:p>
          <a:p>
            <a:pPr marL="0" marR="0" algn="r">
              <a:lnSpc>
                <a:spcPct val="115000"/>
              </a:lnSpc>
              <a:spcBef>
                <a:spcPts val="0"/>
              </a:spcBef>
              <a:spcAft>
                <a:spcPts val="0"/>
              </a:spcAft>
            </a:pPr>
            <a:r>
              <a:rPr lang="en-US" sz="800" dirty="0">
                <a:effectLst/>
                <a:latin typeface="Helvetica"/>
                <a:ea typeface="Calibri"/>
                <a:cs typeface="Times New Roman"/>
              </a:rPr>
              <a:t>Lexile:  400 </a:t>
            </a:r>
            <a:endParaRPr lang="en-US" sz="1100" dirty="0">
              <a:effectLst/>
              <a:latin typeface="Calibri"/>
              <a:ea typeface="Calibri"/>
              <a:cs typeface="Times New Roman"/>
            </a:endParaRPr>
          </a:p>
          <a:p>
            <a:pPr marL="0" marR="0" algn="r">
              <a:lnSpc>
                <a:spcPct val="115000"/>
              </a:lnSpc>
              <a:spcBef>
                <a:spcPts val="0"/>
              </a:spcBef>
              <a:spcAft>
                <a:spcPts val="0"/>
              </a:spcAft>
            </a:pPr>
            <a:r>
              <a:rPr lang="en-US" sz="800" dirty="0">
                <a:effectLst/>
                <a:latin typeface="Helvetica"/>
                <a:ea typeface="Calibri"/>
                <a:cs typeface="Times New Roman"/>
              </a:rPr>
              <a:t>Mean Sentence Length:  8.06</a:t>
            </a:r>
            <a:endParaRPr lang="en-US" sz="1100" dirty="0">
              <a:effectLst/>
              <a:latin typeface="Calibri"/>
              <a:ea typeface="Calibri"/>
              <a:cs typeface="Times New Roman"/>
            </a:endParaRPr>
          </a:p>
          <a:p>
            <a:pPr marL="0" marR="0" algn="r">
              <a:lnSpc>
                <a:spcPct val="115000"/>
              </a:lnSpc>
              <a:spcBef>
                <a:spcPts val="0"/>
              </a:spcBef>
              <a:spcAft>
                <a:spcPts val="0"/>
              </a:spcAft>
            </a:pPr>
            <a:r>
              <a:rPr lang="en-US" sz="800" dirty="0">
                <a:effectLst/>
                <a:latin typeface="Helvetica"/>
                <a:ea typeface="Calibri"/>
                <a:cs typeface="Times New Roman"/>
              </a:rPr>
              <a:t>Mean Log Word Frequency:  3.83</a:t>
            </a:r>
            <a:endParaRPr lang="en-US" sz="1100" dirty="0">
              <a:effectLst/>
              <a:latin typeface="Calibri"/>
              <a:ea typeface="Calibri"/>
              <a:cs typeface="Times New Roman"/>
            </a:endParaRPr>
          </a:p>
          <a:p>
            <a:pPr marL="0" marR="0" algn="r">
              <a:lnSpc>
                <a:spcPct val="115000"/>
              </a:lnSpc>
              <a:spcBef>
                <a:spcPts val="0"/>
              </a:spcBef>
              <a:spcAft>
                <a:spcPts val="0"/>
              </a:spcAft>
            </a:pPr>
            <a:r>
              <a:rPr lang="en-US" sz="800" dirty="0">
                <a:effectLst/>
                <a:latin typeface="Helvetica"/>
                <a:ea typeface="Calibri"/>
                <a:cs typeface="Times New Roman"/>
              </a:rPr>
              <a:t>Word Count:  137</a:t>
            </a:r>
            <a:endParaRPr lang="en-US" sz="1100" dirty="0">
              <a:effectLst/>
              <a:latin typeface="Calibri"/>
              <a:ea typeface="Calibri"/>
              <a:cs typeface="Times New Roman"/>
            </a:endParaRPr>
          </a:p>
        </p:txBody>
      </p:sp>
    </p:spTree>
    <p:extLst>
      <p:ext uri="{BB962C8B-B14F-4D97-AF65-F5344CB8AC3E}">
        <p14:creationId xmlns:p14="http://schemas.microsoft.com/office/powerpoint/2010/main" val="39201511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sldNum" sz="quarter" idx="4294967295"/>
          </p:nvPr>
        </p:nvSpPr>
        <p:spPr>
          <a:xfrm>
            <a:off x="6557963" y="9372466"/>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18</a:t>
            </a:fld>
            <a:endParaRPr>
              <a:solidFill>
                <a:srgbClr val="888888"/>
              </a:solidFill>
            </a:endParaRPr>
          </a:p>
        </p:txBody>
      </p:sp>
      <p:sp>
        <p:nvSpPr>
          <p:cNvPr id="72" name="Shape 72"/>
          <p:cNvSpPr/>
          <p:nvPr/>
        </p:nvSpPr>
        <p:spPr>
          <a:xfrm>
            <a:off x="572039" y="4630057"/>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a:p>
        </p:txBody>
      </p:sp>
      <p:sp>
        <p:nvSpPr>
          <p:cNvPr id="77" name="Shape 77"/>
          <p:cNvSpPr/>
          <p:nvPr/>
        </p:nvSpPr>
        <p:spPr>
          <a:xfrm>
            <a:off x="552664" y="381138"/>
            <a:ext cx="6434325" cy="281131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941" tIns="50941" rIns="50941" bIns="50941" numCol="1" anchor="t">
            <a:spAutoFit/>
          </a:bodyPr>
          <a:lstStyle/>
          <a:p>
            <a:pPr lvl="0">
              <a:defRPr sz="1800"/>
            </a:pPr>
            <a:r>
              <a:rPr lang="en-US" sz="1600" b="1" dirty="0">
                <a:latin typeface="Helvetica" panose="020B0604020202020204" pitchFamily="34" charset="0"/>
                <a:cs typeface="Helvetica" panose="020B0604020202020204" pitchFamily="34" charset="0"/>
                <a:sym typeface="Helvetica"/>
              </a:rPr>
              <a:t>1. </a:t>
            </a:r>
            <a:r>
              <a:rPr sz="1600" b="1" dirty="0">
                <a:latin typeface="Helvetica" panose="020B0604020202020204" pitchFamily="34" charset="0"/>
                <a:cs typeface="Helvetica" panose="020B0604020202020204" pitchFamily="34" charset="0"/>
                <a:sym typeface="Helvetica"/>
              </a:rPr>
              <a:t>What was </a:t>
            </a:r>
            <a:r>
              <a:rPr lang="en-US" sz="1600" b="1" dirty="0" smtClean="0">
                <a:latin typeface="Helvetica" panose="020B0604020202020204" pitchFamily="34" charset="0"/>
                <a:cs typeface="Helvetica" panose="020B0604020202020204" pitchFamily="34" charset="0"/>
                <a:sym typeface="Helvetica"/>
              </a:rPr>
              <a:t>the </a:t>
            </a:r>
            <a:r>
              <a:rPr sz="1600" b="1" dirty="0" smtClean="0">
                <a:latin typeface="Helvetica" panose="020B0604020202020204" pitchFamily="34" charset="0"/>
                <a:cs typeface="Helvetica" panose="020B0604020202020204" pitchFamily="34" charset="0"/>
                <a:sym typeface="Helvetica"/>
              </a:rPr>
              <a:t>ant </a:t>
            </a:r>
            <a:r>
              <a:rPr sz="1600" b="1" dirty="0">
                <a:latin typeface="Helvetica" panose="020B0604020202020204" pitchFamily="34" charset="0"/>
                <a:cs typeface="Helvetica" panose="020B0604020202020204" pitchFamily="34" charset="0"/>
                <a:sym typeface="Helvetica"/>
              </a:rPr>
              <a:t>doing when the grasshopper met</a:t>
            </a:r>
            <a:r>
              <a:rPr lang="en-US" sz="1600" b="1" dirty="0">
                <a:latin typeface="Helvetica" panose="020B0604020202020204" pitchFamily="34" charset="0"/>
                <a:cs typeface="Helvetica" panose="020B0604020202020204" pitchFamily="34" charset="0"/>
                <a:sym typeface="Helvetica"/>
              </a:rPr>
              <a:t> </a:t>
            </a:r>
            <a:r>
              <a:rPr sz="1600" b="1" dirty="0">
                <a:latin typeface="Helvetica" panose="020B0604020202020204" pitchFamily="34" charset="0"/>
                <a:cs typeface="Helvetica" panose="020B0604020202020204" pitchFamily="34" charset="0"/>
                <a:sym typeface="Helvetica"/>
              </a:rPr>
              <a:t>him? </a:t>
            </a:r>
            <a:r>
              <a:rPr lang="en-US" sz="1600" b="1" dirty="0">
                <a:latin typeface="Helvetica" panose="020B0604020202020204" pitchFamily="34" charset="0"/>
                <a:cs typeface="Helvetica" panose="020B0604020202020204" pitchFamily="34" charset="0"/>
                <a:sym typeface="Helvetica"/>
              </a:rPr>
              <a:t> </a:t>
            </a:r>
          </a:p>
          <a:p>
            <a:pPr lvl="0">
              <a:defRPr sz="1800"/>
            </a:pPr>
            <a:r>
              <a:rPr lang="en-US" sz="1600" b="1" i="1" dirty="0">
                <a:latin typeface="Helvetica" panose="020B0604020202020204" pitchFamily="34" charset="0"/>
                <a:cs typeface="Helvetica" panose="020B0604020202020204" pitchFamily="34" charset="0"/>
                <a:sym typeface="Helvetica"/>
              </a:rPr>
              <a:t>     </a:t>
            </a:r>
            <a:endParaRPr sz="1600" b="1" i="1" dirty="0">
              <a:latin typeface="Helvetica" panose="020B0604020202020204" pitchFamily="34" charset="0"/>
              <a:cs typeface="Helvetica" panose="020B0604020202020204" pitchFamily="34" charset="0"/>
              <a:sym typeface="Helvetica"/>
            </a:endParaRPr>
          </a:p>
          <a:p>
            <a:pPr marL="361383" indent="-361383">
              <a:defRPr sz="1800"/>
            </a:pPr>
            <a:r>
              <a:rPr sz="1600" b="1" dirty="0">
                <a:solidFill>
                  <a:srgbClr val="C00000"/>
                </a:solidFill>
                <a:latin typeface="Helvetica" panose="020B0604020202020204" pitchFamily="34" charset="0"/>
                <a:cs typeface="Helvetica" panose="020B0604020202020204" pitchFamily="34" charset="0"/>
                <a:sym typeface="Helvetica"/>
              </a:rPr>
              <a:t>     </a:t>
            </a:r>
            <a:endParaRPr sz="1600" b="1" dirty="0">
              <a:latin typeface="Helvetica" panose="020B0604020202020204" pitchFamily="34" charset="0"/>
              <a:cs typeface="Helvetica" panose="020B0604020202020204" pitchFamily="34" charset="0"/>
              <a:sym typeface="Helvetica"/>
            </a:endParaRPr>
          </a:p>
          <a:p>
            <a:pPr marL="1057997" lvl="1" indent="-304322">
              <a:buSzPct val="100000"/>
              <a:buFont typeface="Helvetica"/>
              <a:buAutoNum type="alphaUcPeriod"/>
              <a:defRPr sz="1800"/>
            </a:pPr>
            <a:r>
              <a:rPr sz="1600" dirty="0">
                <a:latin typeface="Helvetica" panose="020B0604020202020204" pitchFamily="34" charset="0"/>
                <a:cs typeface="Helvetica" panose="020B0604020202020204" pitchFamily="34" charset="0"/>
                <a:sym typeface="Helvetica"/>
              </a:rPr>
              <a:t>The ant was pulling a big ear of corn to his nest and was very tired. </a:t>
            </a:r>
          </a:p>
          <a:p>
            <a:pPr lvl="0">
              <a:defRPr sz="1800"/>
            </a:pPr>
            <a:endParaRPr sz="1600" dirty="0">
              <a:latin typeface="Helvetica" panose="020B0604020202020204" pitchFamily="34" charset="0"/>
              <a:cs typeface="Helvetica" panose="020B0604020202020204" pitchFamily="34" charset="0"/>
              <a:sym typeface="Helvetica"/>
            </a:endParaRPr>
          </a:p>
          <a:p>
            <a:pPr marL="1057997" lvl="1" indent="-304322">
              <a:buSzPct val="100000"/>
              <a:buFont typeface="Helvetica"/>
              <a:buAutoNum type="alphaUcPeriod" startAt="2"/>
              <a:defRPr sz="1800"/>
            </a:pPr>
            <a:r>
              <a:rPr sz="1600" dirty="0">
                <a:latin typeface="Helvetica" panose="020B0604020202020204" pitchFamily="34" charset="0"/>
                <a:cs typeface="Helvetica" panose="020B0604020202020204" pitchFamily="34" charset="0"/>
                <a:sym typeface="Helvetica"/>
              </a:rPr>
              <a:t>The ant was looking for food to cook for dinner that night.</a:t>
            </a:r>
          </a:p>
          <a:p>
            <a:pPr lvl="0" algn="ctr">
              <a:defRPr sz="1800"/>
            </a:pPr>
            <a:endParaRPr sz="1600" dirty="0">
              <a:latin typeface="Helvetica" panose="020B0604020202020204" pitchFamily="34" charset="0"/>
              <a:cs typeface="Helvetica" panose="020B0604020202020204" pitchFamily="34" charset="0"/>
              <a:sym typeface="Helvetica"/>
            </a:endParaRPr>
          </a:p>
          <a:p>
            <a:pPr marL="1057997" lvl="1" indent="-304322">
              <a:buSzPct val="100000"/>
              <a:buFont typeface="Helvetica"/>
              <a:buAutoNum type="alphaUcPeriod" startAt="3"/>
              <a:defRPr sz="1800"/>
            </a:pPr>
            <a:r>
              <a:rPr sz="1600" dirty="0">
                <a:latin typeface="Helvetica" panose="020B0604020202020204" pitchFamily="34" charset="0"/>
                <a:cs typeface="Helvetica" panose="020B0604020202020204" pitchFamily="34" charset="0"/>
                <a:sym typeface="Helvetica"/>
              </a:rPr>
              <a:t>He was going to his job </a:t>
            </a:r>
            <a:r>
              <a:rPr lang="en-US" sz="1600" dirty="0">
                <a:latin typeface="Helvetica" panose="020B0604020202020204" pitchFamily="34" charset="0"/>
                <a:cs typeface="Helvetica" panose="020B0604020202020204" pitchFamily="34" charset="0"/>
                <a:sym typeface="Helvetica"/>
              </a:rPr>
              <a:t>on</a:t>
            </a:r>
            <a:r>
              <a:rPr sz="1600" dirty="0">
                <a:latin typeface="Helvetica" panose="020B0604020202020204" pitchFamily="34" charset="0"/>
                <a:cs typeface="Helvetica" panose="020B0604020202020204" pitchFamily="34" charset="0"/>
                <a:sym typeface="Helvetica"/>
              </a:rPr>
              <a:t> the ant hill.</a:t>
            </a:r>
          </a:p>
          <a:p>
            <a:pPr lvl="0">
              <a:defRPr sz="1800"/>
            </a:pPr>
            <a:endParaRPr sz="1600" dirty="0">
              <a:latin typeface="Helvetica" panose="020B0604020202020204" pitchFamily="34" charset="0"/>
              <a:cs typeface="Helvetica" panose="020B0604020202020204" pitchFamily="34" charset="0"/>
              <a:sym typeface="Helvetica"/>
            </a:endParaRPr>
          </a:p>
          <a:p>
            <a:pPr marL="1057997" lvl="1" indent="-304322">
              <a:buSzPct val="100000"/>
              <a:buFont typeface="Helvetica"/>
              <a:buAutoNum type="alphaUcPeriod" startAt="4"/>
              <a:defRPr sz="1800"/>
            </a:pPr>
            <a:r>
              <a:rPr sz="1600" dirty="0">
                <a:latin typeface="Helvetica" panose="020B0604020202020204" pitchFamily="34" charset="0"/>
                <a:cs typeface="Helvetica" panose="020B0604020202020204" pitchFamily="34" charset="0"/>
                <a:sym typeface="Helvetica"/>
              </a:rPr>
              <a:t>Ant was playing, singing and hopping.</a:t>
            </a:r>
          </a:p>
        </p:txBody>
      </p:sp>
      <p:sp>
        <p:nvSpPr>
          <p:cNvPr id="78" name="Shape 78"/>
          <p:cNvSpPr/>
          <p:nvPr/>
        </p:nvSpPr>
        <p:spPr>
          <a:xfrm>
            <a:off x="852301" y="1147132"/>
            <a:ext cx="263378" cy="24521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a:p>
        </p:txBody>
      </p:sp>
      <p:sp>
        <p:nvSpPr>
          <p:cNvPr id="79" name="Shape 79"/>
          <p:cNvSpPr/>
          <p:nvPr/>
        </p:nvSpPr>
        <p:spPr>
          <a:xfrm>
            <a:off x="840573" y="1835559"/>
            <a:ext cx="275106"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a:p>
        </p:txBody>
      </p:sp>
      <p:sp>
        <p:nvSpPr>
          <p:cNvPr id="80" name="Shape 80"/>
          <p:cNvSpPr/>
          <p:nvPr/>
        </p:nvSpPr>
        <p:spPr>
          <a:xfrm>
            <a:off x="882462" y="2872635"/>
            <a:ext cx="275106"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a:p>
        </p:txBody>
      </p:sp>
      <p:sp>
        <p:nvSpPr>
          <p:cNvPr id="81" name="Shape 81"/>
          <p:cNvSpPr/>
          <p:nvPr/>
        </p:nvSpPr>
        <p:spPr>
          <a:xfrm>
            <a:off x="840573" y="2354522"/>
            <a:ext cx="275106"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a:p>
        </p:txBody>
      </p:sp>
      <p:graphicFrame>
        <p:nvGraphicFramePr>
          <p:cNvPr id="84" name="Table 84"/>
          <p:cNvGraphicFramePr/>
          <p:nvPr>
            <p:extLst>
              <p:ext uri="{D42A27DB-BD31-4B8C-83A1-F6EECF244321}">
                <p14:modId xmlns:p14="http://schemas.microsoft.com/office/powerpoint/2010/main" val="2384257769"/>
              </p:ext>
            </p:extLst>
          </p:nvPr>
        </p:nvGraphicFramePr>
        <p:xfrm>
          <a:off x="5424488" y="3243633"/>
          <a:ext cx="1265124" cy="871167"/>
        </p:xfrm>
        <a:graphic>
          <a:graphicData uri="http://schemas.openxmlformats.org/drawingml/2006/table">
            <a:tbl>
              <a:tblPr firstRow="1"/>
              <a:tblGrid>
                <a:gridCol w="1265124"/>
              </a:tblGrid>
              <a:tr h="219364">
                <a:tc>
                  <a:txBody>
                    <a:bodyPr/>
                    <a:lstStyle/>
                    <a:p>
                      <a:pPr lvl="0" algn="ctr">
                        <a:lnSpc>
                          <a:spcPct val="115000"/>
                        </a:lnSpc>
                        <a:defRPr sz="1800" b="0" i="0"/>
                      </a:pPr>
                      <a:r>
                        <a:rPr sz="800" b="1" dirty="0"/>
                        <a:t>DOK 2 – </a:t>
                      </a:r>
                      <a:r>
                        <a:rPr sz="800" b="1" dirty="0" err="1"/>
                        <a:t>Ck</a:t>
                      </a:r>
                      <a:r>
                        <a:rPr sz="800" b="1" dirty="0"/>
                        <a:t>  RL.2.1</a:t>
                      </a:r>
                    </a:p>
                  </a:txBody>
                  <a:tcPr marL="0" marR="0" marT="0" marB="0" anchor="ct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a:solidFill>
                        <a:srgbClr val="A6A6A6"/>
                      </a:solidFill>
                      <a:round/>
                    </a:lnB>
                    <a:solidFill>
                      <a:srgbClr val="C6D9F1"/>
                    </a:solidFill>
                  </a:tcPr>
                </a:tc>
              </a:tr>
              <a:tr h="651803">
                <a:tc>
                  <a:txBody>
                    <a:bodyPr/>
                    <a:lstStyle/>
                    <a:p>
                      <a:pPr marL="0" marR="0" algn="l">
                        <a:lnSpc>
                          <a:spcPct val="115000"/>
                        </a:lnSpc>
                        <a:spcBef>
                          <a:spcPts val="0"/>
                        </a:spcBef>
                        <a:spcAft>
                          <a:spcPts val="0"/>
                        </a:spcAft>
                      </a:pPr>
                      <a:r>
                        <a:rPr lang="en-US" sz="800" b="1" dirty="0" smtClean="0">
                          <a:solidFill>
                            <a:srgbClr val="000000"/>
                          </a:solidFill>
                          <a:effectLst/>
                          <a:latin typeface="+mn-lt"/>
                          <a:ea typeface="Times New Roman"/>
                          <a:cs typeface="Times New Roman"/>
                        </a:rPr>
                        <a:t>Uses key details to identify who, what, where, when, why and how about a story not read in class.</a:t>
                      </a:r>
                      <a:endParaRPr lang="en-US" sz="800" dirty="0">
                        <a:effectLst/>
                        <a:latin typeface="+mn-lt"/>
                        <a:ea typeface="Calibri"/>
                        <a:cs typeface="Times New Roman"/>
                      </a:endParaRPr>
                    </a:p>
                  </a:txBody>
                  <a:tcPr marL="97155" marR="0" marT="0" marB="0"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a:solidFill>
                        <a:srgbClr val="A6A6A6"/>
                      </a:solidFill>
                      <a:roun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17" name="Shape 87"/>
          <p:cNvSpPr/>
          <p:nvPr/>
        </p:nvSpPr>
        <p:spPr>
          <a:xfrm>
            <a:off x="852301" y="5096009"/>
            <a:ext cx="6622330" cy="3057532"/>
          </a:xfrm>
          <a:prstGeom prst="rect">
            <a:avLst/>
          </a:prstGeom>
          <a:ln w="12700">
            <a:miter lim="400000"/>
          </a:ln>
          <a:extLst>
            <a:ext uri="{C572A759-6A51-4108-AA02-DFA0A04FC94B}">
              <ma14:wrappingTextBoxFlag xmlns="" xmlns:ma14="http://schemas.microsoft.com/office/mac/drawingml/2011/main" val="1"/>
            </a:ext>
          </a:extLst>
        </p:spPr>
        <p:txBody>
          <a:bodyPr wrap="square" lIns="50941" tIns="50941" rIns="50941" bIns="50941">
            <a:spAutoFit/>
          </a:bodyPr>
          <a:lstStyle/>
          <a:p>
            <a:pPr lvl="0">
              <a:defRPr sz="1800"/>
            </a:pPr>
            <a:r>
              <a:rPr lang="en-US" sz="1600" b="1" dirty="0" smtClean="0">
                <a:latin typeface="Helvetica" panose="020B0604020202020204" pitchFamily="34" charset="0"/>
                <a:cs typeface="Helvetica" panose="020B0604020202020204" pitchFamily="34" charset="0"/>
                <a:sym typeface="Helvetica"/>
              </a:rPr>
              <a:t>2</a:t>
            </a:r>
            <a:r>
              <a:rPr lang="en-US" sz="1600" b="1" dirty="0">
                <a:latin typeface="Helvetica" panose="020B0604020202020204" pitchFamily="34" charset="0"/>
                <a:cs typeface="Helvetica" panose="020B0604020202020204" pitchFamily="34" charset="0"/>
                <a:sym typeface="Helvetica"/>
              </a:rPr>
              <a:t>. </a:t>
            </a:r>
            <a:r>
              <a:rPr sz="1600" b="1" dirty="0">
                <a:latin typeface="Helvetica" panose="020B0604020202020204" pitchFamily="34" charset="0"/>
                <a:cs typeface="Helvetica" panose="020B0604020202020204" pitchFamily="34" charset="0"/>
                <a:sym typeface="Helvetica"/>
              </a:rPr>
              <a:t>  Why didn’t the ant follow what the grasshopper </a:t>
            </a:r>
            <a:r>
              <a:rPr lang="en-US" sz="1600" b="1" dirty="0" smtClean="0">
                <a:latin typeface="Helvetica" panose="020B0604020202020204" pitchFamily="34" charset="0"/>
                <a:cs typeface="Helvetica" panose="020B0604020202020204" pitchFamily="34" charset="0"/>
                <a:sym typeface="Helvetica"/>
              </a:rPr>
              <a:t>was doing?</a:t>
            </a:r>
            <a:endParaRPr lang="en-US" sz="1600" b="1" dirty="0">
              <a:latin typeface="Helvetica" panose="020B0604020202020204" pitchFamily="34" charset="0"/>
              <a:cs typeface="Helvetica" panose="020B0604020202020204" pitchFamily="34" charset="0"/>
              <a:sym typeface="Helvetica"/>
            </a:endParaRPr>
          </a:p>
          <a:p>
            <a:pPr lvl="0">
              <a:defRPr sz="1800"/>
            </a:pPr>
            <a:r>
              <a:rPr lang="en-US" sz="1600" b="1" dirty="0">
                <a:latin typeface="Helvetica" panose="020B0604020202020204" pitchFamily="34" charset="0"/>
                <a:cs typeface="Helvetica" panose="020B0604020202020204" pitchFamily="34" charset="0"/>
                <a:sym typeface="Helvetica"/>
              </a:rPr>
              <a:t>      </a:t>
            </a:r>
            <a:endParaRPr sz="1600" b="1" i="1" dirty="0">
              <a:latin typeface="Helvetica" panose="020B0604020202020204" pitchFamily="34" charset="0"/>
              <a:cs typeface="Helvetica" panose="020B0604020202020204" pitchFamily="34" charset="0"/>
              <a:sym typeface="Helvetica"/>
            </a:endParaRPr>
          </a:p>
          <a:p>
            <a:pPr marL="361383" indent="-361383">
              <a:buSzPct val="100000"/>
              <a:buFont typeface="Helvetica"/>
              <a:buAutoNum type="arabicPeriod"/>
              <a:defRPr sz="1800"/>
            </a:pPr>
            <a:endParaRPr sz="1600" dirty="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sz="1600" dirty="0">
                <a:latin typeface="Helvetica" panose="020B0604020202020204" pitchFamily="34" charset="0"/>
                <a:cs typeface="Helvetica" panose="020B0604020202020204" pitchFamily="34" charset="0"/>
                <a:sym typeface="Helvetica"/>
              </a:rPr>
              <a:t>He did not like the grasshopper’s loud singing.</a:t>
            </a:r>
          </a:p>
          <a:p>
            <a:pPr lvl="0">
              <a:defRPr sz="1800"/>
            </a:pPr>
            <a:endParaRPr sz="1600" dirty="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startAt="2"/>
              <a:defRPr sz="1800"/>
            </a:pPr>
            <a:r>
              <a:rPr sz="1600" dirty="0">
                <a:latin typeface="Helvetica" panose="020B0604020202020204" pitchFamily="34" charset="0"/>
                <a:cs typeface="Helvetica" panose="020B0604020202020204" pitchFamily="34" charset="0"/>
                <a:sym typeface="Helvetica"/>
              </a:rPr>
              <a:t>The ant was too hot in the summer heat and did not want to play outside. </a:t>
            </a:r>
          </a:p>
          <a:p>
            <a:pPr lvl="0">
              <a:defRPr sz="1800"/>
            </a:pPr>
            <a:endParaRPr sz="1600" dirty="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startAt="3"/>
              <a:defRPr sz="1800"/>
            </a:pPr>
            <a:r>
              <a:rPr sz="1600" dirty="0">
                <a:latin typeface="Helvetica" panose="020B0604020202020204" pitchFamily="34" charset="0"/>
                <a:cs typeface="Helvetica" panose="020B0604020202020204" pitchFamily="34" charset="0"/>
                <a:sym typeface="Helvetica"/>
              </a:rPr>
              <a:t>He was hungry and wanted to go to his nest.</a:t>
            </a:r>
          </a:p>
          <a:p>
            <a:pPr lvl="0">
              <a:defRPr sz="1800"/>
            </a:pPr>
            <a:endParaRPr sz="1600" dirty="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startAt="4"/>
              <a:defRPr sz="1800"/>
            </a:pPr>
            <a:r>
              <a:rPr sz="1600" dirty="0">
                <a:latin typeface="Helvetica" panose="020B0604020202020204" pitchFamily="34" charset="0"/>
                <a:cs typeface="Helvetica" panose="020B0604020202020204" pitchFamily="34" charset="0"/>
                <a:sym typeface="Helvetica"/>
              </a:rPr>
              <a:t>He was getting ready for winter and told the grasshopper he should do the same. </a:t>
            </a:r>
          </a:p>
        </p:txBody>
      </p:sp>
      <p:sp>
        <p:nvSpPr>
          <p:cNvPr id="18" name="Shape 89"/>
          <p:cNvSpPr/>
          <p:nvPr/>
        </p:nvSpPr>
        <p:spPr>
          <a:xfrm>
            <a:off x="916858" y="5876332"/>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9" name="Shape 90"/>
          <p:cNvSpPr/>
          <p:nvPr/>
        </p:nvSpPr>
        <p:spPr>
          <a:xfrm>
            <a:off x="914676" y="6471512"/>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20" name="Shape 91"/>
          <p:cNvSpPr/>
          <p:nvPr/>
        </p:nvSpPr>
        <p:spPr>
          <a:xfrm>
            <a:off x="918691" y="7098231"/>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1" name="Shape 92"/>
          <p:cNvSpPr/>
          <p:nvPr/>
        </p:nvSpPr>
        <p:spPr>
          <a:xfrm>
            <a:off x="914676" y="7625886"/>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aphicFrame>
        <p:nvGraphicFramePr>
          <p:cNvPr id="22" name="Table 99"/>
          <p:cNvGraphicFramePr/>
          <p:nvPr>
            <p:extLst>
              <p:ext uri="{D42A27DB-BD31-4B8C-83A1-F6EECF244321}">
                <p14:modId xmlns:p14="http://schemas.microsoft.com/office/powerpoint/2010/main" val="3374875617"/>
              </p:ext>
            </p:extLst>
          </p:nvPr>
        </p:nvGraphicFramePr>
        <p:xfrm>
          <a:off x="5410200" y="8541658"/>
          <a:ext cx="1371600" cy="806902"/>
        </p:xfrm>
        <a:graphic>
          <a:graphicData uri="http://schemas.openxmlformats.org/drawingml/2006/table">
            <a:tbl>
              <a:tblPr firstRow="1"/>
              <a:tblGrid>
                <a:gridCol w="1371600"/>
              </a:tblGrid>
              <a:tr h="219364">
                <a:tc>
                  <a:txBody>
                    <a:bodyPr/>
                    <a:lstStyle/>
                    <a:p>
                      <a:pPr lvl="0" algn="ctr">
                        <a:lnSpc>
                          <a:spcPct val="115000"/>
                        </a:lnSpc>
                        <a:defRPr sz="1800" b="0" i="0"/>
                      </a:pPr>
                      <a:r>
                        <a:rPr sz="800" b="1" dirty="0"/>
                        <a:t>DOK 2 –Cl RL.2.1</a:t>
                      </a:r>
                    </a:p>
                  </a:txBody>
                  <a:tcPr marL="0" marR="0" marT="0" marB="0" anchor="ct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a:solidFill>
                        <a:srgbClr val="A6A6A6"/>
                      </a:solidFill>
                      <a:round/>
                    </a:lnB>
                    <a:solidFill>
                      <a:srgbClr val="C6D9F1"/>
                    </a:solidFill>
                  </a:tcPr>
                </a:tc>
              </a:tr>
              <a:tr h="587538">
                <a:tc>
                  <a:txBody>
                    <a:bodyPr/>
                    <a:lstStyle/>
                    <a:p>
                      <a:pPr marL="0" marR="0" algn="l">
                        <a:lnSpc>
                          <a:spcPct val="115000"/>
                        </a:lnSpc>
                        <a:spcBef>
                          <a:spcPts val="0"/>
                        </a:spcBef>
                        <a:spcAft>
                          <a:spcPts val="0"/>
                        </a:spcAft>
                      </a:pPr>
                      <a:r>
                        <a:rPr lang="en-US" sz="800" b="1" dirty="0" smtClean="0">
                          <a:solidFill>
                            <a:srgbClr val="000000"/>
                          </a:solidFill>
                          <a:effectLst/>
                          <a:latin typeface="+mn-lt"/>
                          <a:ea typeface="Times New Roman"/>
                          <a:cs typeface="Times New Roman"/>
                        </a:rPr>
                        <a:t>Finds information using key details to answer specific questions about a new story.</a:t>
                      </a:r>
                      <a:endParaRPr lang="en-US" sz="800" dirty="0">
                        <a:effectLst/>
                        <a:latin typeface="+mn-lt"/>
                        <a:ea typeface="Calibri"/>
                        <a:cs typeface="Times New Roman"/>
                      </a:endParaRPr>
                    </a:p>
                  </a:txBody>
                  <a:tcPr marL="97155" marR="0" marT="0" marB="0"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a:solidFill>
                        <a:srgbClr val="A6A6A6"/>
                      </a:solidFill>
                      <a:roun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3795359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hape 93"/>
          <p:cNvSpPr/>
          <p:nvPr/>
        </p:nvSpPr>
        <p:spPr>
          <a:xfrm>
            <a:off x="591271" y="992966"/>
            <a:ext cx="6571457" cy="281131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941" tIns="50941" rIns="50941" bIns="50941" numCol="1" anchor="t">
            <a:spAutoFit/>
          </a:bodyPr>
          <a:lstStyle/>
          <a:p>
            <a:pPr marL="361417" indent="-361417">
              <a:buAutoNum type="arabicPeriod" startAt="3"/>
              <a:defRPr sz="1800"/>
            </a:pPr>
            <a:r>
              <a:rPr sz="1600" b="1" dirty="0">
                <a:latin typeface="Helvetica" panose="020B0604020202020204" pitchFamily="34" charset="0"/>
                <a:cs typeface="Helvetica" panose="020B0604020202020204" pitchFamily="34" charset="0"/>
                <a:sym typeface="Helvetica"/>
              </a:rPr>
              <a:t>What did the grasshopper </a:t>
            </a:r>
            <a:r>
              <a:rPr lang="en-US" sz="1600" b="1" dirty="0">
                <a:latin typeface="Helvetica" panose="020B0604020202020204" pitchFamily="34" charset="0"/>
                <a:cs typeface="Helvetica" panose="020B0604020202020204" pitchFamily="34" charset="0"/>
                <a:sym typeface="Helvetica"/>
              </a:rPr>
              <a:t>wish at the end of the story</a:t>
            </a:r>
            <a:r>
              <a:rPr sz="1600" b="1" dirty="0">
                <a:latin typeface="Helvetica" panose="020B0604020202020204" pitchFamily="34" charset="0"/>
                <a:cs typeface="Helvetica" panose="020B0604020202020204" pitchFamily="34" charset="0"/>
                <a:sym typeface="Helvetica"/>
              </a:rPr>
              <a:t>?  </a:t>
            </a:r>
            <a:r>
              <a:rPr lang="en-US" sz="1600" b="1" dirty="0">
                <a:latin typeface="Helvetica" panose="020B0604020202020204" pitchFamily="34" charset="0"/>
                <a:cs typeface="Helvetica" panose="020B0604020202020204" pitchFamily="34" charset="0"/>
                <a:sym typeface="Helvetica"/>
              </a:rPr>
              <a:t>         </a:t>
            </a:r>
          </a:p>
          <a:p>
            <a:pPr lvl="0">
              <a:defRPr sz="1800"/>
            </a:pPr>
            <a:r>
              <a:rPr lang="en-US" sz="1600" b="1" i="1" dirty="0">
                <a:latin typeface="Helvetica" panose="020B0604020202020204" pitchFamily="34" charset="0"/>
                <a:cs typeface="Helvetica" panose="020B0604020202020204" pitchFamily="34" charset="0"/>
                <a:sym typeface="Helvetica"/>
              </a:rPr>
              <a:t>           </a:t>
            </a:r>
            <a:endParaRPr sz="1600" b="1" i="1" dirty="0">
              <a:latin typeface="Helvetica" panose="020B0604020202020204" pitchFamily="34" charset="0"/>
              <a:cs typeface="Helvetica" panose="020B0604020202020204" pitchFamily="34" charset="0"/>
              <a:sym typeface="Helvetica"/>
            </a:endParaRPr>
          </a:p>
          <a:p>
            <a:pPr marL="361383" indent="-361383">
              <a:buSzPct val="100000"/>
              <a:buFont typeface="Helvetica"/>
              <a:buAutoNum type="arabicPeriod" startAt="4"/>
              <a:defRPr sz="1800"/>
            </a:pPr>
            <a:endParaRPr sz="1600" b="1" dirty="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r>
              <a:rPr sz="1600" dirty="0">
                <a:latin typeface="Helvetica" panose="020B0604020202020204" pitchFamily="34" charset="0"/>
                <a:cs typeface="Helvetica" panose="020B0604020202020204" pitchFamily="34" charset="0"/>
                <a:sym typeface="Helvetica"/>
              </a:rPr>
              <a:t>He wished he had listened to the ant.</a:t>
            </a:r>
          </a:p>
          <a:p>
            <a:pPr lvl="0">
              <a:defRPr sz="1800"/>
            </a:pPr>
            <a:endParaRPr sz="1600" dirty="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startAt="2"/>
              <a:defRPr sz="1800"/>
            </a:pPr>
            <a:r>
              <a:rPr sz="1600" dirty="0">
                <a:latin typeface="Helvetica" panose="020B0604020202020204" pitchFamily="34" charset="0"/>
                <a:cs typeface="Helvetica" panose="020B0604020202020204" pitchFamily="34" charset="0"/>
                <a:sym typeface="Helvetica"/>
              </a:rPr>
              <a:t>He wished he would have read more books.</a:t>
            </a:r>
          </a:p>
          <a:p>
            <a:pPr lvl="0">
              <a:defRPr sz="1800"/>
            </a:pPr>
            <a:endParaRPr sz="1600" dirty="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startAt="3"/>
              <a:defRPr sz="1800"/>
            </a:pPr>
            <a:r>
              <a:rPr sz="1600" dirty="0">
                <a:latin typeface="Helvetica" panose="020B0604020202020204" pitchFamily="34" charset="0"/>
                <a:cs typeface="Helvetica" panose="020B0604020202020204" pitchFamily="34" charset="0"/>
                <a:sym typeface="Helvetica"/>
              </a:rPr>
              <a:t>He wished he didn’t ask the ant to </a:t>
            </a:r>
            <a:r>
              <a:rPr sz="1600" dirty="0" smtClean="0">
                <a:latin typeface="Helvetica" panose="020B0604020202020204" pitchFamily="34" charset="0"/>
                <a:cs typeface="Helvetica" panose="020B0604020202020204" pitchFamily="34" charset="0"/>
                <a:sym typeface="Helvetica"/>
              </a:rPr>
              <a:t>play</a:t>
            </a:r>
            <a:r>
              <a:rPr lang="en-US" sz="1600" dirty="0" smtClean="0">
                <a:latin typeface="Helvetica" panose="020B0604020202020204" pitchFamily="34" charset="0"/>
                <a:cs typeface="Helvetica" panose="020B0604020202020204" pitchFamily="34" charset="0"/>
                <a:sym typeface="Helvetica"/>
              </a:rPr>
              <a:t>.</a:t>
            </a:r>
            <a:endParaRPr sz="1600" dirty="0">
              <a:latin typeface="Helvetica" panose="020B0604020202020204" pitchFamily="34" charset="0"/>
              <a:cs typeface="Helvetica" panose="020B0604020202020204" pitchFamily="34" charset="0"/>
              <a:sym typeface="Helvetica"/>
            </a:endParaRPr>
          </a:p>
          <a:p>
            <a:pPr lvl="0">
              <a:defRPr sz="1800"/>
            </a:pPr>
            <a:endParaRPr sz="1600" dirty="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startAt="4"/>
              <a:defRPr sz="1800"/>
            </a:pPr>
            <a:r>
              <a:rPr sz="1600" dirty="0">
                <a:latin typeface="Helvetica" panose="020B0604020202020204" pitchFamily="34" charset="0"/>
                <a:cs typeface="Helvetica" panose="020B0604020202020204" pitchFamily="34" charset="0"/>
                <a:sym typeface="Helvetica"/>
              </a:rPr>
              <a:t>He wished he would have made more friends during the summer. </a:t>
            </a:r>
          </a:p>
        </p:txBody>
      </p:sp>
      <p:sp>
        <p:nvSpPr>
          <p:cNvPr id="102" name="Shape 102"/>
          <p:cNvSpPr>
            <a:spLocks noGrp="1"/>
          </p:cNvSpPr>
          <p:nvPr>
            <p:ph type="sldNum" sz="quarter" idx="4294967295"/>
          </p:nvPr>
        </p:nvSpPr>
        <p:spPr>
          <a:xfrm>
            <a:off x="6557963" y="9372466"/>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19</a:t>
            </a:fld>
            <a:endParaRPr>
              <a:solidFill>
                <a:srgbClr val="888888"/>
              </a:solidFill>
            </a:endParaRPr>
          </a:p>
        </p:txBody>
      </p:sp>
      <p:sp>
        <p:nvSpPr>
          <p:cNvPr id="103" name="Shape 103"/>
          <p:cNvSpPr/>
          <p:nvPr/>
        </p:nvSpPr>
        <p:spPr>
          <a:xfrm>
            <a:off x="448142" y="5188857"/>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a:p>
        </p:txBody>
      </p:sp>
      <p:sp>
        <p:nvSpPr>
          <p:cNvPr id="110" name="Shape 110"/>
          <p:cNvSpPr/>
          <p:nvPr/>
        </p:nvSpPr>
        <p:spPr>
          <a:xfrm>
            <a:off x="728663" y="5667829"/>
            <a:ext cx="5667378" cy="2872866"/>
          </a:xfrm>
          <a:prstGeom prst="rect">
            <a:avLst/>
          </a:prstGeom>
          <a:ln w="12700">
            <a:miter lim="400000"/>
          </a:ln>
          <a:extLst>
            <a:ext uri="{C572A759-6A51-4108-AA02-DFA0A04FC94B}">
              <ma14:wrappingTextBoxFlag xmlns="" xmlns:ma14="http://schemas.microsoft.com/office/mac/drawingml/2011/main" val="1"/>
            </a:ext>
          </a:extLst>
        </p:spPr>
        <p:txBody>
          <a:bodyPr lIns="50941" tIns="50941" rIns="50941" bIns="50941">
            <a:spAutoFit/>
          </a:bodyPr>
          <a:lstStyle/>
          <a:p>
            <a:pPr lvl="0">
              <a:defRPr sz="1800"/>
            </a:pPr>
            <a:r>
              <a:rPr lang="en-US" sz="1800" b="1" dirty="0">
                <a:latin typeface="Helvetica" panose="020B0604020202020204" pitchFamily="34" charset="0"/>
                <a:cs typeface="Helvetica" panose="020B0604020202020204" pitchFamily="34" charset="0"/>
                <a:sym typeface="Helvetica"/>
              </a:rPr>
              <a:t>4</a:t>
            </a:r>
            <a:r>
              <a:rPr sz="1800" dirty="0">
                <a:latin typeface="Helvetica" panose="020B0604020202020204" pitchFamily="34" charset="0"/>
                <a:cs typeface="Helvetica" panose="020B0604020202020204" pitchFamily="34" charset="0"/>
                <a:sym typeface="Helvetica"/>
              </a:rPr>
              <a:t>. </a:t>
            </a:r>
            <a:r>
              <a:rPr sz="1600" b="1" dirty="0">
                <a:latin typeface="Helvetica" panose="020B0604020202020204" pitchFamily="34" charset="0"/>
                <a:cs typeface="Helvetica" panose="020B0604020202020204" pitchFamily="34" charset="0"/>
                <a:sym typeface="Helvetica"/>
              </a:rPr>
              <a:t>What is the central message of the fable? </a:t>
            </a:r>
            <a:r>
              <a:rPr lang="en-US" sz="1600" b="1" i="1" dirty="0">
                <a:latin typeface="Helvetica" panose="020B0604020202020204" pitchFamily="34" charset="0"/>
                <a:cs typeface="Helvetica" panose="020B0604020202020204" pitchFamily="34" charset="0"/>
                <a:sym typeface="Helvetica"/>
              </a:rPr>
              <a:t>        </a:t>
            </a:r>
          </a:p>
          <a:p>
            <a:pPr lvl="0">
              <a:defRPr sz="1800"/>
            </a:pPr>
            <a:r>
              <a:rPr lang="en-US" sz="1800" i="1" dirty="0">
                <a:latin typeface="Helvetica" panose="020B0604020202020204" pitchFamily="34" charset="0"/>
                <a:cs typeface="Helvetica" panose="020B0604020202020204" pitchFamily="34" charset="0"/>
                <a:sym typeface="Helvetica"/>
              </a:rPr>
              <a:t>       </a:t>
            </a:r>
            <a:endParaRPr sz="1800" i="1" dirty="0">
              <a:latin typeface="Helvetica" panose="020B0604020202020204" pitchFamily="34" charset="0"/>
              <a:cs typeface="Helvetica" panose="020B0604020202020204" pitchFamily="34" charset="0"/>
              <a:sym typeface="Helvetica"/>
            </a:endParaRPr>
          </a:p>
          <a:p>
            <a:pPr marL="361383" indent="-361383">
              <a:buSzPct val="100000"/>
              <a:buFont typeface="Helvetica"/>
              <a:buAutoNum type="arabicPeriod"/>
              <a:defRPr sz="1800"/>
            </a:pPr>
            <a:endParaRPr sz="1800" dirty="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sz="1800" dirty="0">
                <a:latin typeface="Helvetica" panose="020B0604020202020204" pitchFamily="34" charset="0"/>
                <a:cs typeface="Helvetica" panose="020B0604020202020204" pitchFamily="34" charset="0"/>
                <a:sym typeface="Helvetica"/>
              </a:rPr>
              <a:t>Playing all the time is fun.</a:t>
            </a:r>
          </a:p>
          <a:p>
            <a:pPr lvl="0">
              <a:defRPr sz="1800"/>
            </a:pPr>
            <a:endParaRPr sz="1600" dirty="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startAt="2"/>
              <a:defRPr sz="1800"/>
            </a:pPr>
            <a:r>
              <a:rPr sz="1800" dirty="0">
                <a:latin typeface="Helvetica" panose="020B0604020202020204" pitchFamily="34" charset="0"/>
                <a:cs typeface="Helvetica" panose="020B0604020202020204" pitchFamily="34" charset="0"/>
                <a:sym typeface="Helvetica"/>
              </a:rPr>
              <a:t>Ants help grasshoppers.</a:t>
            </a:r>
          </a:p>
          <a:p>
            <a:pPr lvl="0">
              <a:defRPr sz="1800"/>
            </a:pPr>
            <a:endParaRPr sz="1800" dirty="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startAt="3"/>
              <a:defRPr sz="1800"/>
            </a:pPr>
            <a:r>
              <a:rPr sz="1800" dirty="0">
                <a:latin typeface="Helvetica" panose="020B0604020202020204" pitchFamily="34" charset="0"/>
                <a:cs typeface="Helvetica" panose="020B0604020202020204" pitchFamily="34" charset="0"/>
                <a:sym typeface="Helvetica"/>
              </a:rPr>
              <a:t>It is smart to plan ahead.</a:t>
            </a:r>
          </a:p>
          <a:p>
            <a:pPr lvl="0">
              <a:defRPr sz="1800"/>
            </a:pPr>
            <a:endParaRPr sz="1800" dirty="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startAt="4"/>
              <a:defRPr sz="1800"/>
            </a:pPr>
            <a:r>
              <a:rPr sz="1800" dirty="0">
                <a:latin typeface="Helvetica" panose="020B0604020202020204" pitchFamily="34" charset="0"/>
                <a:cs typeface="Helvetica" panose="020B0604020202020204" pitchFamily="34" charset="0"/>
                <a:sym typeface="Helvetica"/>
              </a:rPr>
              <a:t>Grasshoppers are lazy.  </a:t>
            </a:r>
          </a:p>
        </p:txBody>
      </p:sp>
      <p:sp>
        <p:nvSpPr>
          <p:cNvPr id="111" name="Shape 111"/>
          <p:cNvSpPr/>
          <p:nvPr/>
        </p:nvSpPr>
        <p:spPr>
          <a:xfrm>
            <a:off x="774261" y="2781343"/>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12" name="Shape 112"/>
          <p:cNvSpPr/>
          <p:nvPr/>
        </p:nvSpPr>
        <p:spPr>
          <a:xfrm>
            <a:off x="775851" y="2313520"/>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13" name="Shape 113"/>
          <p:cNvSpPr/>
          <p:nvPr/>
        </p:nvSpPr>
        <p:spPr>
          <a:xfrm>
            <a:off x="775855" y="3249166"/>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14" name="Shape 114"/>
          <p:cNvSpPr/>
          <p:nvPr/>
        </p:nvSpPr>
        <p:spPr>
          <a:xfrm>
            <a:off x="771307" y="1768648"/>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aphicFrame>
        <p:nvGraphicFramePr>
          <p:cNvPr id="115" name="Table 115"/>
          <p:cNvGraphicFramePr/>
          <p:nvPr>
            <p:extLst>
              <p:ext uri="{D42A27DB-BD31-4B8C-83A1-F6EECF244321}">
                <p14:modId xmlns:p14="http://schemas.microsoft.com/office/powerpoint/2010/main" val="1295323264"/>
              </p:ext>
            </p:extLst>
          </p:nvPr>
        </p:nvGraphicFramePr>
        <p:xfrm>
          <a:off x="5486400" y="8248679"/>
          <a:ext cx="1676328" cy="810446"/>
        </p:xfrm>
        <a:graphic>
          <a:graphicData uri="http://schemas.openxmlformats.org/drawingml/2006/table">
            <a:tbl>
              <a:tblPr firstRow="1"/>
              <a:tblGrid>
                <a:gridCol w="1676328"/>
              </a:tblGrid>
              <a:tr h="222908">
                <a:tc>
                  <a:txBody>
                    <a:bodyPr/>
                    <a:lstStyle/>
                    <a:p>
                      <a:pPr lvl="0" algn="ctr">
                        <a:lnSpc>
                          <a:spcPct val="115000"/>
                        </a:lnSpc>
                        <a:defRPr sz="1800" b="0" i="0"/>
                      </a:pPr>
                      <a:r>
                        <a:rPr sz="800" b="1" dirty="0"/>
                        <a:t>DOK 2 – </a:t>
                      </a:r>
                      <a:r>
                        <a:rPr sz="800" b="1" dirty="0" err="1"/>
                        <a:t>Ck</a:t>
                      </a:r>
                      <a:r>
                        <a:rPr sz="800" b="1" dirty="0"/>
                        <a:t>  RL.2.2</a:t>
                      </a:r>
                    </a:p>
                  </a:txBody>
                  <a:tcPr marL="0" marR="0" marT="0" marB="0" anchor="ct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a:solidFill>
                        <a:srgbClr val="A6A6A6"/>
                      </a:solidFill>
                      <a:round/>
                    </a:lnB>
                    <a:solidFill>
                      <a:srgbClr val="C6D9F1"/>
                    </a:solidFill>
                  </a:tcPr>
                </a:tc>
              </a:tr>
              <a:tr h="587538">
                <a:tc>
                  <a:txBody>
                    <a:bodyPr/>
                    <a:lstStyle/>
                    <a:p>
                      <a:pPr lvl="0" algn="l">
                        <a:lnSpc>
                          <a:spcPct val="115000"/>
                        </a:lnSpc>
                        <a:defRPr sz="1800" b="0" i="0"/>
                      </a:pPr>
                      <a:r>
                        <a:rPr sz="800" b="1" dirty="0"/>
                        <a:t>Identify the central message, lesson or moral of a fable or folktale from diverse cultures (new story not read in class).</a:t>
                      </a:r>
                    </a:p>
                  </a:txBody>
                  <a:tcPr marL="97155" marR="0" marT="0" marB="0"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a:solidFill>
                        <a:srgbClr val="A6A6A6"/>
                      </a:solidFill>
                      <a:roun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22" name="Shape 111"/>
          <p:cNvSpPr/>
          <p:nvPr/>
        </p:nvSpPr>
        <p:spPr>
          <a:xfrm>
            <a:off x="911867" y="7576598"/>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3" name="Shape 112"/>
          <p:cNvSpPr/>
          <p:nvPr/>
        </p:nvSpPr>
        <p:spPr>
          <a:xfrm>
            <a:off x="904445" y="7075567"/>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5" name="Shape 114"/>
          <p:cNvSpPr/>
          <p:nvPr/>
        </p:nvSpPr>
        <p:spPr>
          <a:xfrm>
            <a:off x="904445" y="6502470"/>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aphicFrame>
        <p:nvGraphicFramePr>
          <p:cNvPr id="39" name="Table 100"/>
          <p:cNvGraphicFramePr/>
          <p:nvPr>
            <p:extLst>
              <p:ext uri="{D42A27DB-BD31-4B8C-83A1-F6EECF244321}">
                <p14:modId xmlns:p14="http://schemas.microsoft.com/office/powerpoint/2010/main" val="3627103666"/>
              </p:ext>
            </p:extLst>
          </p:nvPr>
        </p:nvGraphicFramePr>
        <p:xfrm>
          <a:off x="5343525" y="3884261"/>
          <a:ext cx="1708647" cy="1019610"/>
        </p:xfrm>
        <a:graphic>
          <a:graphicData uri="http://schemas.openxmlformats.org/drawingml/2006/table">
            <a:tbl>
              <a:tblPr firstRow="1"/>
              <a:tblGrid>
                <a:gridCol w="1708647"/>
              </a:tblGrid>
              <a:tr h="222908">
                <a:tc>
                  <a:txBody>
                    <a:bodyPr/>
                    <a:lstStyle/>
                    <a:p>
                      <a:pPr lvl="0" algn="ctr">
                        <a:lnSpc>
                          <a:spcPct val="115000"/>
                        </a:lnSpc>
                        <a:defRPr sz="1800" b="0" i="0"/>
                      </a:pPr>
                      <a:r>
                        <a:rPr sz="800" b="1" dirty="0"/>
                        <a:t>DOK 1 –</a:t>
                      </a:r>
                      <a:r>
                        <a:rPr sz="800" b="1" dirty="0" err="1"/>
                        <a:t>Cf</a:t>
                      </a:r>
                      <a:r>
                        <a:rPr sz="800" b="1" dirty="0"/>
                        <a:t>  RL.2.2</a:t>
                      </a:r>
                    </a:p>
                  </a:txBody>
                  <a:tcPr marL="0" marR="0" marT="0" marB="0" anchor="ct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a:solidFill>
                        <a:srgbClr val="A6A6A6"/>
                      </a:solidFill>
                      <a:round/>
                    </a:lnB>
                    <a:solidFill>
                      <a:srgbClr val="C6D9F1"/>
                    </a:solidFill>
                  </a:tcPr>
                </a:tc>
              </a:tr>
              <a:tr h="796702">
                <a:tc>
                  <a:txBody>
                    <a:bodyPr/>
                    <a:lstStyle/>
                    <a:p>
                      <a:pPr marL="0" marR="0" algn="l">
                        <a:lnSpc>
                          <a:spcPct val="115000"/>
                        </a:lnSpc>
                        <a:spcBef>
                          <a:spcPts val="0"/>
                        </a:spcBef>
                        <a:spcAft>
                          <a:spcPts val="0"/>
                        </a:spcAft>
                      </a:pPr>
                      <a:r>
                        <a:rPr lang="en-US" sz="800" b="1" dirty="0" smtClean="0">
                          <a:solidFill>
                            <a:srgbClr val="000000"/>
                          </a:solidFill>
                          <a:effectLst/>
                          <a:latin typeface="+mn-lt"/>
                          <a:ea typeface="Times New Roman"/>
                          <a:cs typeface="Times New Roman"/>
                        </a:rPr>
                        <a:t>Answers who, what, when, where, how and why questions about events in a story that help determine a message, lesson or moral (read and discussed in class).</a:t>
                      </a:r>
                      <a:endParaRPr lang="en-US" sz="800" dirty="0">
                        <a:effectLst/>
                        <a:latin typeface="+mn-lt"/>
                        <a:ea typeface="Calibri"/>
                        <a:cs typeface="Times New Roman"/>
                      </a:endParaRPr>
                    </a:p>
                  </a:txBody>
                  <a:tcPr marL="0" marR="0" marT="0" marB="0"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a:solidFill>
                        <a:srgbClr val="A6A6A6"/>
                      </a:solidFill>
                      <a:roun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40" name="Shape 111"/>
          <p:cNvSpPr/>
          <p:nvPr/>
        </p:nvSpPr>
        <p:spPr>
          <a:xfrm>
            <a:off x="911867" y="8136844"/>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Tree>
    <p:extLst>
      <p:ext uri="{BB962C8B-B14F-4D97-AF65-F5344CB8AC3E}">
        <p14:creationId xmlns:p14="http://schemas.microsoft.com/office/powerpoint/2010/main" val="3962595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1814555321"/>
              </p:ext>
            </p:extLst>
          </p:nvPr>
        </p:nvGraphicFramePr>
        <p:xfrm>
          <a:off x="1556215" y="2667000"/>
          <a:ext cx="4803775" cy="1214769"/>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69210"/>
                <a:gridCol w="1250667"/>
                <a:gridCol w="2262243"/>
                <a:gridCol w="921655"/>
              </a:tblGrid>
              <a:tr h="300369">
                <a:tc gridSpan="4">
                  <a:txBody>
                    <a:bodyPr/>
                    <a:lstStyle/>
                    <a:p>
                      <a:pPr algn="ctr"/>
                      <a:r>
                        <a:rPr lang="en-US" sz="1200" b="1" dirty="0" smtClean="0"/>
                        <a:t>Reading: Literature</a:t>
                      </a:r>
                      <a:endParaRPr lang="en-US" sz="12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300369">
                <a:tc gridSpan="2">
                  <a:txBody>
                    <a:bodyPr/>
                    <a:lstStyle/>
                    <a:p>
                      <a:pPr algn="ctr"/>
                      <a:r>
                        <a:rPr lang="en-US" sz="1200" b="1" dirty="0" smtClean="0"/>
                        <a:t>Targets</a:t>
                      </a:r>
                      <a:endParaRPr lang="en-US" sz="1200" b="1" dirty="0"/>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t>Standards</a:t>
                      </a:r>
                      <a:endParaRPr lang="en-US" sz="1200" b="1" dirty="0"/>
                    </a:p>
                  </a:txBody>
                  <a:tcPr marL="103632" marR="103632" marT="50292" marB="50292">
                    <a:solidFill>
                      <a:schemeClr val="bg1"/>
                    </a:solidFill>
                  </a:tcPr>
                </a:tc>
                <a:tc>
                  <a:txBody>
                    <a:bodyPr/>
                    <a:lstStyle/>
                    <a:p>
                      <a:pPr algn="ctr"/>
                      <a:r>
                        <a:rPr lang="en-US" sz="1200" b="1" dirty="0" smtClean="0"/>
                        <a:t>DOK</a:t>
                      </a:r>
                      <a:endParaRPr lang="en-US" sz="1200" b="1" dirty="0"/>
                    </a:p>
                  </a:txBody>
                  <a:tcPr marL="103632" marR="103632" marT="50292" marB="50292">
                    <a:solidFill>
                      <a:schemeClr val="bg1"/>
                    </a:solidFill>
                  </a:tcPr>
                </a:tc>
              </a:tr>
              <a:tr h="313662">
                <a:tc>
                  <a:txBody>
                    <a:bodyPr/>
                    <a:lstStyle/>
                    <a:p>
                      <a:r>
                        <a:rPr lang="en-US" sz="1200" b="1" dirty="0" smtClean="0"/>
                        <a:t>1</a:t>
                      </a:r>
                      <a:endParaRPr lang="en-US" sz="1200" b="1" dirty="0"/>
                    </a:p>
                  </a:txBody>
                  <a:tcPr marL="103632" marR="103632" marT="50292" marB="50292">
                    <a:solidFill>
                      <a:srgbClr val="FFFFCC"/>
                    </a:solidFill>
                  </a:tcPr>
                </a:tc>
                <a:tc>
                  <a:txBody>
                    <a:bodyPr/>
                    <a:lstStyle/>
                    <a:p>
                      <a:r>
                        <a:rPr lang="en-US" sz="1200" b="1" dirty="0" smtClean="0"/>
                        <a:t>Key Details</a:t>
                      </a:r>
                      <a:endParaRPr lang="en-US" sz="1200" b="1" dirty="0"/>
                    </a:p>
                  </a:txBody>
                  <a:tcPr marL="103632" marR="103632" marT="50292" marB="50292">
                    <a:solidFill>
                      <a:srgbClr val="FFFFCC"/>
                    </a:solidFill>
                  </a:tcPr>
                </a:tc>
                <a:tc>
                  <a:txBody>
                    <a:bodyPr/>
                    <a:lstStyle/>
                    <a:p>
                      <a:r>
                        <a:rPr lang="en-US" sz="1200" b="1" dirty="0" smtClean="0"/>
                        <a:t>RL2.1</a:t>
                      </a:r>
                      <a:r>
                        <a:rPr lang="en-US" sz="1200" b="1" baseline="0" dirty="0" smtClean="0"/>
                        <a:t>    </a:t>
                      </a:r>
                      <a:r>
                        <a:rPr lang="en-US" sz="1200" b="1" dirty="0" smtClean="0"/>
                        <a:t>RL2.3 </a:t>
                      </a:r>
                      <a:r>
                        <a:rPr lang="en-US" sz="1000" b="0" dirty="0" smtClean="0"/>
                        <a:t>(can move to DOK-3)</a:t>
                      </a:r>
                      <a:endParaRPr lang="en-US" sz="1200" b="1" dirty="0"/>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r h="300369">
                <a:tc>
                  <a:txBody>
                    <a:bodyPr/>
                    <a:lstStyle/>
                    <a:p>
                      <a:r>
                        <a:rPr lang="en-US" sz="1200" b="1" dirty="0" smtClean="0"/>
                        <a:t>2</a:t>
                      </a:r>
                      <a:endParaRPr lang="en-US" sz="1200" b="1" dirty="0"/>
                    </a:p>
                  </a:txBody>
                  <a:tcPr marL="103632" marR="103632" marT="50292" marB="50292">
                    <a:solidFill>
                      <a:srgbClr val="FFFFCC"/>
                    </a:solidFill>
                  </a:tcPr>
                </a:tc>
                <a:tc>
                  <a:txBody>
                    <a:bodyPr/>
                    <a:lstStyle/>
                    <a:p>
                      <a:r>
                        <a:rPr lang="en-US" sz="1200" b="1" dirty="0" smtClean="0"/>
                        <a:t>Central Ideas</a:t>
                      </a:r>
                      <a:endParaRPr lang="en-US" sz="1200" b="1" dirty="0"/>
                    </a:p>
                  </a:txBody>
                  <a:tcPr marL="103632" marR="103632" marT="50292" marB="50292">
                    <a:solidFill>
                      <a:srgbClr val="FFFFCC"/>
                    </a:solidFill>
                  </a:tcPr>
                </a:tc>
                <a:tc>
                  <a:txBody>
                    <a:bodyPr/>
                    <a:lstStyle/>
                    <a:p>
                      <a:r>
                        <a:rPr lang="en-US" sz="1200" b="1" dirty="0" smtClean="0"/>
                        <a:t>RL2.2</a:t>
                      </a:r>
                      <a:endParaRPr lang="en-US" sz="1200" b="1" dirty="0"/>
                    </a:p>
                  </a:txBody>
                  <a:tcPr marL="103632" marR="103632" marT="50292" marB="50292">
                    <a:solidFill>
                      <a:srgbClr val="FFFFCC"/>
                    </a:solidFill>
                  </a:tcPr>
                </a:tc>
                <a:tc>
                  <a:txBody>
                    <a:bodyPr/>
                    <a:lstStyle/>
                    <a:p>
                      <a:pPr algn="ctr"/>
                      <a:r>
                        <a:rPr lang="en-US" sz="1200" b="1" dirty="0" smtClean="0"/>
                        <a:t>2</a:t>
                      </a:r>
                      <a:endParaRPr lang="en-US" sz="1200" b="1" dirty="0"/>
                    </a:p>
                  </a:txBody>
                  <a:tcPr marL="103632" marR="103632" marT="50292" marB="50292" anchor="ctr">
                    <a:solidFill>
                      <a:srgbClr val="FFFFCC"/>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821352087"/>
              </p:ext>
            </p:extLst>
          </p:nvPr>
        </p:nvGraphicFramePr>
        <p:xfrm>
          <a:off x="1627293" y="4114800"/>
          <a:ext cx="4674236" cy="113385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518160"/>
                <a:gridCol w="1079500"/>
                <a:gridCol w="2266950"/>
                <a:gridCol w="809626"/>
              </a:tblGrid>
              <a:tr h="276207">
                <a:tc gridSpan="4">
                  <a:txBody>
                    <a:bodyPr/>
                    <a:lstStyle/>
                    <a:p>
                      <a:pPr algn="ctr"/>
                      <a:r>
                        <a:rPr lang="en-US" sz="1200" b="1" dirty="0" smtClean="0"/>
                        <a:t>Reading: Informational</a:t>
                      </a:r>
                      <a:endParaRPr lang="en-US" sz="12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76207">
                <a:tc gridSpan="2">
                  <a:txBody>
                    <a:bodyPr/>
                    <a:lstStyle/>
                    <a:p>
                      <a:pPr algn="ctr"/>
                      <a:r>
                        <a:rPr lang="en-US" sz="1200" b="1" dirty="0" smtClean="0"/>
                        <a:t>Targets</a:t>
                      </a:r>
                      <a:endParaRPr lang="en-US" sz="1200" b="1" dirty="0"/>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t>Standards</a:t>
                      </a:r>
                      <a:endParaRPr lang="en-US" sz="1200" b="1" dirty="0"/>
                    </a:p>
                  </a:txBody>
                  <a:tcPr marL="103632" marR="103632" marT="50292" marB="50292">
                    <a:solidFill>
                      <a:schemeClr val="bg1"/>
                    </a:solidFill>
                  </a:tcPr>
                </a:tc>
                <a:tc>
                  <a:txBody>
                    <a:bodyPr/>
                    <a:lstStyle/>
                    <a:p>
                      <a:pPr algn="ctr"/>
                      <a:r>
                        <a:rPr lang="en-US" sz="1200" b="1" dirty="0" smtClean="0"/>
                        <a:t>DOK</a:t>
                      </a:r>
                      <a:endParaRPr lang="en-US" sz="1200" b="1" dirty="0"/>
                    </a:p>
                  </a:txBody>
                  <a:tcPr marL="103632" marR="103632" marT="50292" marB="50292">
                    <a:solidFill>
                      <a:schemeClr val="bg1"/>
                    </a:solidFill>
                  </a:tcPr>
                </a:tc>
              </a:tr>
              <a:tr h="276207">
                <a:tc>
                  <a:txBody>
                    <a:bodyPr/>
                    <a:lstStyle/>
                    <a:p>
                      <a:r>
                        <a:rPr lang="en-US" sz="1200" b="1" dirty="0" smtClean="0"/>
                        <a:t>8</a:t>
                      </a:r>
                      <a:endParaRPr lang="en-US" sz="1200" b="1" dirty="0"/>
                    </a:p>
                  </a:txBody>
                  <a:tcPr marL="103632" marR="103632" marT="50292" marB="50292">
                    <a:solidFill>
                      <a:srgbClr val="FFFFCC"/>
                    </a:solidFill>
                  </a:tcPr>
                </a:tc>
                <a:tc>
                  <a:txBody>
                    <a:bodyPr/>
                    <a:lstStyle/>
                    <a:p>
                      <a:r>
                        <a:rPr lang="en-US" sz="1200" b="1" dirty="0" smtClean="0"/>
                        <a:t>Key Details</a:t>
                      </a:r>
                      <a:endParaRPr lang="en-US" sz="1200" b="1" dirty="0"/>
                    </a:p>
                  </a:txBody>
                  <a:tcPr marL="103632" marR="103632" marT="50292" marB="50292">
                    <a:solidFill>
                      <a:srgbClr val="FFFFCC"/>
                    </a:solidFill>
                  </a:tcPr>
                </a:tc>
                <a:tc>
                  <a:txBody>
                    <a:bodyPr/>
                    <a:lstStyle/>
                    <a:p>
                      <a:r>
                        <a:rPr lang="en-US" sz="1200" b="1" dirty="0" smtClean="0"/>
                        <a:t>RI2.1     RI2.3 </a:t>
                      </a:r>
                      <a:r>
                        <a:rPr lang="en-US" sz="1000" b="0" dirty="0" smtClean="0"/>
                        <a:t>(can move to DOK-3)</a:t>
                      </a:r>
                      <a:endParaRPr lang="en-US" sz="1200" b="1" dirty="0"/>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r h="276207">
                <a:tc>
                  <a:txBody>
                    <a:bodyPr/>
                    <a:lstStyle/>
                    <a:p>
                      <a:r>
                        <a:rPr lang="en-US" sz="1200" b="1" dirty="0" smtClean="0"/>
                        <a:t>9</a:t>
                      </a:r>
                      <a:endParaRPr lang="en-US" sz="1200" b="1" dirty="0"/>
                    </a:p>
                  </a:txBody>
                  <a:tcPr marL="103632" marR="103632" marT="50292" marB="50292">
                    <a:solidFill>
                      <a:srgbClr val="FFFFCC"/>
                    </a:solidFill>
                  </a:tcPr>
                </a:tc>
                <a:tc>
                  <a:txBody>
                    <a:bodyPr/>
                    <a:lstStyle/>
                    <a:p>
                      <a:r>
                        <a:rPr lang="en-US" sz="1200" b="1" dirty="0" smtClean="0"/>
                        <a:t>Central Ideas</a:t>
                      </a:r>
                      <a:endParaRPr lang="en-US" sz="1200" b="1" dirty="0"/>
                    </a:p>
                  </a:txBody>
                  <a:tcPr marL="103632" marR="103632" marT="50292" marB="50292">
                    <a:solidFill>
                      <a:srgbClr val="FFFFCC"/>
                    </a:solidFill>
                  </a:tcPr>
                </a:tc>
                <a:tc>
                  <a:txBody>
                    <a:bodyPr/>
                    <a:lstStyle/>
                    <a:p>
                      <a:r>
                        <a:rPr lang="en-US" sz="1200" b="1" dirty="0" smtClean="0"/>
                        <a:t>RI2.2</a:t>
                      </a:r>
                      <a:endParaRPr lang="en-US" sz="1200" b="1" dirty="0"/>
                    </a:p>
                  </a:txBody>
                  <a:tcPr marL="103632" marR="103632" marT="50292" marB="50292">
                    <a:solidFill>
                      <a:srgbClr val="FFFFCC"/>
                    </a:solidFill>
                  </a:tcPr>
                </a:tc>
                <a:tc>
                  <a:txBody>
                    <a:bodyPr/>
                    <a:lstStyle/>
                    <a:p>
                      <a:pPr algn="ctr"/>
                      <a:r>
                        <a:rPr lang="en-US" sz="1200" b="1" dirty="0" smtClean="0"/>
                        <a:t>2</a:t>
                      </a:r>
                      <a:endParaRPr lang="en-US" sz="1200" b="1" dirty="0"/>
                    </a:p>
                  </a:txBody>
                  <a:tcPr marL="103632" marR="103632" marT="50292" marB="50292" anchor="ctr">
                    <a:solidFill>
                      <a:srgbClr val="FFFFCC"/>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869816996"/>
              </p:ext>
            </p:extLst>
          </p:nvPr>
        </p:nvGraphicFramePr>
        <p:xfrm>
          <a:off x="1036320" y="5562600"/>
          <a:ext cx="5705113" cy="1700784"/>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158999"/>
                <a:gridCol w="2504440"/>
                <a:gridCol w="609873"/>
              </a:tblGrid>
              <a:tr h="131064">
                <a:tc gridSpan="4">
                  <a:txBody>
                    <a:bodyPr/>
                    <a:lstStyle/>
                    <a:p>
                      <a:pPr algn="ctr"/>
                      <a:r>
                        <a:rPr lang="en-US" sz="1200" b="1" dirty="0" smtClean="0"/>
                        <a:t>Writing</a:t>
                      </a:r>
                      <a:endParaRPr lang="en-US" sz="12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76207">
                <a:tc gridSpan="2">
                  <a:txBody>
                    <a:bodyPr/>
                    <a:lstStyle/>
                    <a:p>
                      <a:pPr algn="ctr"/>
                      <a:r>
                        <a:rPr lang="en-US" sz="1200" b="1" dirty="0" smtClean="0"/>
                        <a:t>Targets</a:t>
                      </a:r>
                      <a:endParaRPr lang="en-US" sz="1200" b="1" dirty="0"/>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t>Standards</a:t>
                      </a:r>
                      <a:endParaRPr lang="en-US" sz="1200" b="1" dirty="0"/>
                    </a:p>
                  </a:txBody>
                  <a:tcPr marL="103632" marR="103632" marT="50292" marB="50292">
                    <a:solidFill>
                      <a:schemeClr val="bg1"/>
                    </a:solidFill>
                  </a:tcPr>
                </a:tc>
                <a:tc>
                  <a:txBody>
                    <a:bodyPr/>
                    <a:lstStyle/>
                    <a:p>
                      <a:pPr algn="ctr"/>
                      <a:r>
                        <a:rPr lang="en-US" sz="1200" b="1" dirty="0" smtClean="0"/>
                        <a:t>DOK</a:t>
                      </a:r>
                      <a:endParaRPr lang="en-US" sz="1200" b="1" dirty="0"/>
                    </a:p>
                  </a:txBody>
                  <a:tcPr marL="103632" marR="103632" marT="50292" marB="50292">
                    <a:solidFill>
                      <a:schemeClr val="bg1"/>
                    </a:solidFill>
                  </a:tcPr>
                </a:tc>
              </a:tr>
              <a:tr h="276207">
                <a:tc>
                  <a:txBody>
                    <a:bodyPr/>
                    <a:lstStyle/>
                    <a:p>
                      <a:r>
                        <a:rPr lang="en-US" sz="1200" b="1" dirty="0" smtClean="0"/>
                        <a:t>6a</a:t>
                      </a:r>
                      <a:endParaRPr lang="en-US" sz="1200" b="1" dirty="0"/>
                    </a:p>
                  </a:txBody>
                  <a:tcPr marL="103632" marR="103632" marT="50292" marB="50292">
                    <a:solidFill>
                      <a:srgbClr val="FFFFCC"/>
                    </a:solidFill>
                  </a:tcPr>
                </a:tc>
                <a:tc>
                  <a:txBody>
                    <a:bodyPr/>
                    <a:lstStyle/>
                    <a:p>
                      <a:r>
                        <a:rPr lang="en-US" sz="1200" b="1" dirty="0" smtClean="0"/>
                        <a:t>Brief Opinion Write</a:t>
                      </a:r>
                      <a:endParaRPr lang="en-US" sz="1200" b="1" dirty="0"/>
                    </a:p>
                  </a:txBody>
                  <a:tcPr marL="103632" marR="103632" marT="50292" marB="50292">
                    <a:solidFill>
                      <a:srgbClr val="FFFFCC"/>
                    </a:solidFill>
                  </a:tcPr>
                </a:tc>
                <a:tc>
                  <a:txBody>
                    <a:bodyPr/>
                    <a:lstStyle/>
                    <a:p>
                      <a:r>
                        <a:rPr lang="pl-PL" sz="1200" b="1" u="none" dirty="0" smtClean="0">
                          <a:effectLst/>
                        </a:rPr>
                        <a:t>W</a:t>
                      </a:r>
                      <a:r>
                        <a:rPr lang="en-US" sz="1200" b="1" u="none" dirty="0" smtClean="0">
                          <a:effectLst/>
                        </a:rPr>
                        <a:t>2.</a:t>
                      </a:r>
                      <a:r>
                        <a:rPr lang="pl-PL" sz="1200" b="1" u="none" dirty="0" smtClean="0">
                          <a:effectLst/>
                        </a:rPr>
                        <a:t>1a</a:t>
                      </a:r>
                      <a:r>
                        <a:rPr lang="pl-PL" sz="1200" b="1" dirty="0" smtClean="0"/>
                        <a:t>, W</a:t>
                      </a:r>
                      <a:r>
                        <a:rPr lang="en-US" sz="1200" b="1" dirty="0" smtClean="0"/>
                        <a:t>2.1b</a:t>
                      </a:r>
                      <a:r>
                        <a:rPr lang="pl-PL" sz="1200" b="1" dirty="0" smtClean="0"/>
                        <a:t>, W</a:t>
                      </a:r>
                      <a:r>
                        <a:rPr lang="en-US" sz="1200" b="1" dirty="0" smtClean="0"/>
                        <a:t>2.</a:t>
                      </a:r>
                      <a:r>
                        <a:rPr lang="pl-PL" sz="1200" b="1" dirty="0" smtClean="0"/>
                        <a:t>1c, W</a:t>
                      </a:r>
                      <a:r>
                        <a:rPr lang="en-US" sz="1200" b="1" dirty="0" smtClean="0"/>
                        <a:t>2.</a:t>
                      </a:r>
                      <a:r>
                        <a:rPr lang="pl-PL" sz="1200" b="1" dirty="0" smtClean="0"/>
                        <a:t>1d, W</a:t>
                      </a:r>
                      <a:r>
                        <a:rPr lang="en-US" sz="1200" b="1" dirty="0" smtClean="0"/>
                        <a:t>2.</a:t>
                      </a:r>
                      <a:r>
                        <a:rPr lang="pl-PL" sz="1200" b="1" dirty="0" smtClean="0"/>
                        <a:t>8</a:t>
                      </a:r>
                      <a:endParaRPr lang="en-US" sz="1200" b="1" dirty="0"/>
                    </a:p>
                  </a:txBody>
                  <a:tcPr marL="103632" marR="103632" marT="50292" marB="50292">
                    <a:solidFill>
                      <a:srgbClr val="FFFFCC"/>
                    </a:solidFill>
                  </a:tcPr>
                </a:tc>
                <a:tc>
                  <a:txBody>
                    <a:bodyPr/>
                    <a:lstStyle/>
                    <a:p>
                      <a:pPr algn="ctr"/>
                      <a:r>
                        <a:rPr lang="en-US" sz="1200" b="1" dirty="0" smtClean="0"/>
                        <a:t>3</a:t>
                      </a:r>
                      <a:endParaRPr lang="en-US" sz="1200" b="1" dirty="0"/>
                    </a:p>
                  </a:txBody>
                  <a:tcPr marL="103632" marR="103632" marT="50292" marB="50292" anchor="ctr">
                    <a:solidFill>
                      <a:srgbClr val="FFFFCC"/>
                    </a:solidFill>
                  </a:tcPr>
                </a:tc>
              </a:tr>
              <a:tr h="276207">
                <a:tc>
                  <a:txBody>
                    <a:bodyPr/>
                    <a:lstStyle/>
                    <a:p>
                      <a:r>
                        <a:rPr lang="en-US" sz="1200" b="1" dirty="0" smtClean="0"/>
                        <a:t>6b</a:t>
                      </a:r>
                      <a:endParaRPr lang="en-US" sz="1200" b="1" dirty="0"/>
                    </a:p>
                  </a:txBody>
                  <a:tcPr marL="103632" marR="103632" marT="50292" marB="50292">
                    <a:solidFill>
                      <a:srgbClr val="FFFFCC"/>
                    </a:solidFill>
                  </a:tcPr>
                </a:tc>
                <a:tc>
                  <a:txBody>
                    <a:bodyPr/>
                    <a:lstStyle/>
                    <a:p>
                      <a:r>
                        <a:rPr lang="en-US" sz="1200" b="1" dirty="0" smtClean="0"/>
                        <a:t>Write-Revise Opinion</a:t>
                      </a:r>
                      <a:endParaRPr lang="en-US" sz="1200" b="1" dirty="0"/>
                    </a:p>
                  </a:txBody>
                  <a:tcPr marL="103632" marR="103632" marT="50292" marB="50292">
                    <a:solidFill>
                      <a:srgbClr val="FFFFCC"/>
                    </a:solidFill>
                  </a:tcPr>
                </a:tc>
                <a:tc>
                  <a:txBody>
                    <a:bodyPr/>
                    <a:lstStyle/>
                    <a:p>
                      <a:r>
                        <a:rPr lang="pl-PL" sz="1200" b="1" dirty="0" smtClean="0"/>
                        <a:t>W</a:t>
                      </a:r>
                      <a:r>
                        <a:rPr lang="en-US" sz="1200" b="1" dirty="0" smtClean="0"/>
                        <a:t>2.</a:t>
                      </a:r>
                      <a:r>
                        <a:rPr lang="pl-PL" sz="1200" b="1" dirty="0" smtClean="0"/>
                        <a:t>1a, W</a:t>
                      </a:r>
                      <a:r>
                        <a:rPr lang="en-US" sz="1200" b="1" dirty="0" smtClean="0"/>
                        <a:t>2.</a:t>
                      </a:r>
                      <a:r>
                        <a:rPr lang="pl-PL" sz="1200" b="1" dirty="0" smtClean="0"/>
                        <a:t>1b, W</a:t>
                      </a:r>
                      <a:r>
                        <a:rPr lang="en-US" sz="1200" b="1" dirty="0" smtClean="0"/>
                        <a:t>2.</a:t>
                      </a:r>
                      <a:r>
                        <a:rPr lang="pl-PL" sz="1200" b="1" dirty="0" smtClean="0"/>
                        <a:t>1c, W</a:t>
                      </a:r>
                      <a:r>
                        <a:rPr lang="en-US" sz="1200" b="1" dirty="0" smtClean="0"/>
                        <a:t>2.</a:t>
                      </a:r>
                      <a:r>
                        <a:rPr lang="pl-PL" sz="1200" b="1" dirty="0" smtClean="0"/>
                        <a:t>1d, W</a:t>
                      </a:r>
                      <a:r>
                        <a:rPr lang="en-US" sz="1200" b="1" dirty="0" smtClean="0"/>
                        <a:t>2</a:t>
                      </a:r>
                      <a:r>
                        <a:rPr lang="pl-PL" sz="1200" b="1" dirty="0" smtClean="0"/>
                        <a:t>-8</a:t>
                      </a:r>
                      <a:endParaRPr lang="en-US" sz="1200" b="1" dirty="0"/>
                    </a:p>
                  </a:txBody>
                  <a:tcPr marL="103632" marR="103632" marT="50292" marB="50292">
                    <a:solidFill>
                      <a:srgbClr val="FFFFCC"/>
                    </a:solidFill>
                  </a:tcPr>
                </a:tc>
                <a:tc>
                  <a:txBody>
                    <a:bodyPr/>
                    <a:lstStyle/>
                    <a:p>
                      <a:pPr algn="ctr"/>
                      <a:r>
                        <a:rPr lang="en-US" sz="1200" b="1" dirty="0" smtClean="0"/>
                        <a:t>2</a:t>
                      </a:r>
                      <a:endParaRPr lang="en-US" sz="1200" b="1" dirty="0"/>
                    </a:p>
                  </a:txBody>
                  <a:tcPr marL="103632" marR="103632" marT="50292" marB="50292" anchor="ctr">
                    <a:solidFill>
                      <a:srgbClr val="FFFFCC"/>
                    </a:solidFill>
                  </a:tcPr>
                </a:tc>
              </a:tr>
              <a:tr h="276207">
                <a:tc>
                  <a:txBody>
                    <a:bodyPr/>
                    <a:lstStyle/>
                    <a:p>
                      <a:r>
                        <a:rPr lang="en-US" sz="1200" b="1" dirty="0" smtClean="0"/>
                        <a:t>8</a:t>
                      </a:r>
                      <a:endParaRPr lang="en-US" sz="1200" b="1" dirty="0"/>
                    </a:p>
                  </a:txBody>
                  <a:tcPr marL="103632" marR="103632" marT="50292" marB="50292">
                    <a:solidFill>
                      <a:srgbClr val="FFFFCC"/>
                    </a:solidFill>
                  </a:tcPr>
                </a:tc>
                <a:tc>
                  <a:txBody>
                    <a:bodyPr/>
                    <a:lstStyle/>
                    <a:p>
                      <a:r>
                        <a:rPr lang="en-US" sz="1200" b="1" dirty="0" smtClean="0"/>
                        <a:t>Language-Vocabulary Use</a:t>
                      </a:r>
                      <a:endParaRPr lang="en-US" sz="1200" b="1" dirty="0"/>
                    </a:p>
                  </a:txBody>
                  <a:tcPr marL="103632" marR="103632" marT="50292" marB="50292">
                    <a:solidFill>
                      <a:srgbClr val="FFFFCC"/>
                    </a:solidFill>
                  </a:tcPr>
                </a:tc>
                <a:tc>
                  <a:txBody>
                    <a:bodyPr/>
                    <a:lstStyle/>
                    <a:p>
                      <a:r>
                        <a:rPr lang="en-US" sz="1200" b="1" dirty="0" smtClean="0"/>
                        <a:t>L2.6</a:t>
                      </a:r>
                      <a:endParaRPr lang="en-US" sz="1200" b="1" dirty="0"/>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r h="276207">
                <a:tc>
                  <a:txBody>
                    <a:bodyPr/>
                    <a:lstStyle/>
                    <a:p>
                      <a:r>
                        <a:rPr lang="en-US" sz="1200" b="1" dirty="0" smtClean="0"/>
                        <a:t>9</a:t>
                      </a:r>
                      <a:endParaRPr lang="en-US" sz="1200" b="1" dirty="0"/>
                    </a:p>
                  </a:txBody>
                  <a:tcPr marL="103632" marR="103632" marT="50292" marB="50292">
                    <a:solidFill>
                      <a:srgbClr val="FFFFCC"/>
                    </a:solidFill>
                  </a:tcPr>
                </a:tc>
                <a:tc>
                  <a:txBody>
                    <a:bodyPr/>
                    <a:lstStyle/>
                    <a:p>
                      <a:r>
                        <a:rPr lang="en-US" sz="1200" b="1" dirty="0" smtClean="0"/>
                        <a:t>Edit and Clarify</a:t>
                      </a:r>
                      <a:endParaRPr lang="en-US" sz="1200" b="1" dirty="0"/>
                    </a:p>
                  </a:txBody>
                  <a:tcPr marL="103632" marR="103632" marT="50292" marB="50292">
                    <a:solidFill>
                      <a:srgbClr val="FFFFCC"/>
                    </a:solidFill>
                  </a:tcPr>
                </a:tc>
                <a:tc>
                  <a:txBody>
                    <a:bodyPr/>
                    <a:lstStyle/>
                    <a:p>
                      <a:r>
                        <a:rPr lang="en-US" sz="1200" b="1" dirty="0" smtClean="0"/>
                        <a:t>L2.2d</a:t>
                      </a:r>
                      <a:endParaRPr lang="en-US" sz="1200" b="1" dirty="0"/>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bl>
          </a:graphicData>
        </a:graphic>
      </p:graphicFrame>
      <p:grpSp>
        <p:nvGrpSpPr>
          <p:cNvPr id="2" name="Group 1"/>
          <p:cNvGrpSpPr/>
          <p:nvPr/>
        </p:nvGrpSpPr>
        <p:grpSpPr>
          <a:xfrm>
            <a:off x="132821" y="47648"/>
            <a:ext cx="2730435" cy="2405624"/>
            <a:chOff x="125008" y="45482"/>
            <a:chExt cx="2569821" cy="2296277"/>
          </a:xfrm>
        </p:grpSpPr>
        <p:grpSp>
          <p:nvGrpSpPr>
            <p:cNvPr id="24" name="Group 23"/>
            <p:cNvGrpSpPr/>
            <p:nvPr/>
          </p:nvGrpSpPr>
          <p:grpSpPr>
            <a:xfrm>
              <a:off x="314076" y="86607"/>
              <a:ext cx="2380753" cy="2255152"/>
              <a:chOff x="4267200" y="28651"/>
              <a:chExt cx="2380753" cy="2255152"/>
            </a:xfrm>
          </p:grpSpPr>
          <p:sp>
            <p:nvSpPr>
              <p:cNvPr id="25" name="Trapezoid 24"/>
              <p:cNvSpPr/>
              <p:nvPr/>
            </p:nvSpPr>
            <p:spPr>
              <a:xfrm>
                <a:off x="5009653" y="192137"/>
                <a:ext cx="1638300" cy="17526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p:nvSpPr>
            <p:spPr>
              <a:xfrm>
                <a:off x="4267200" y="28651"/>
                <a:ext cx="2362200" cy="2255152"/>
              </a:xfrm>
              <a:prstGeom prst="rect">
                <a:avLst/>
              </a:prstGeom>
              <a:blipFill>
                <a:blip r:embed="rId2" cstate="print"/>
                <a:stretch>
                  <a:fillRect/>
                </a:stretch>
              </a:blipFill>
              <a:ln>
                <a:noFill/>
              </a:ln>
              <a:effectLst>
                <a:outerShdw blurRad="508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Rectangle 4"/>
            <p:cNvSpPr/>
            <p:nvPr/>
          </p:nvSpPr>
          <p:spPr>
            <a:xfrm>
              <a:off x="125008" y="45482"/>
              <a:ext cx="1339665" cy="969496"/>
            </a:xfrm>
            <a:prstGeom prst="rect">
              <a:avLst/>
            </a:prstGeom>
            <a:solidFill>
              <a:srgbClr val="FFFFBD"/>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2</a:t>
              </a:r>
              <a:r>
                <a:rPr lang="en-US" sz="6000" b="1" baseline="300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nd</a:t>
              </a:r>
              <a:endPar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pSp>
      <p:sp>
        <p:nvSpPr>
          <p:cNvPr id="7" name="TextBox 6"/>
          <p:cNvSpPr txBox="1"/>
          <p:nvPr/>
        </p:nvSpPr>
        <p:spPr>
          <a:xfrm>
            <a:off x="3151162" y="1203415"/>
            <a:ext cx="2840064" cy="872318"/>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n-US" sz="2600" b="1" dirty="0">
                <a:solidFill>
                  <a:schemeClr val="accent1">
                    <a:lumMod val="75000"/>
                  </a:schemeClr>
                </a:solidFill>
                <a:latin typeface="Bookman Old Style" pitchFamily="18" charset="0"/>
              </a:rPr>
              <a:t>Quarter </a:t>
            </a:r>
            <a:r>
              <a:rPr lang="en-US" sz="2600" b="1" dirty="0" smtClean="0">
                <a:solidFill>
                  <a:schemeClr val="accent1">
                    <a:lumMod val="75000"/>
                  </a:schemeClr>
                </a:solidFill>
                <a:latin typeface="Bookman Old Style" pitchFamily="18" charset="0"/>
              </a:rPr>
              <a:t>One</a:t>
            </a:r>
            <a:endParaRPr lang="en-US" sz="2600" b="1" dirty="0">
              <a:solidFill>
                <a:schemeClr val="accent1">
                  <a:lumMod val="75000"/>
                </a:schemeClr>
              </a:solidFill>
              <a:latin typeface="Bookman Old Style" pitchFamily="18" charset="0"/>
            </a:endParaRPr>
          </a:p>
          <a:p>
            <a:r>
              <a:rPr lang="en-US" sz="2400" b="1" dirty="0">
                <a:latin typeface="Bookman Old Style" pitchFamily="18" charset="0"/>
              </a:rPr>
              <a:t>Pre-Assessment</a:t>
            </a:r>
            <a:endParaRPr lang="en-US" b="1" dirty="0" smtClean="0">
              <a:latin typeface="Bookman Old Style" pitchFamily="18" charset="0"/>
            </a:endParaRPr>
          </a:p>
        </p:txBody>
      </p:sp>
      <p:sp>
        <p:nvSpPr>
          <p:cNvPr id="11" name="Oval 10"/>
          <p:cNvSpPr/>
          <p:nvPr/>
        </p:nvSpPr>
        <p:spPr>
          <a:xfrm>
            <a:off x="3581400" y="6150547"/>
            <a:ext cx="609600" cy="24697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4648200" y="6397517"/>
            <a:ext cx="457200" cy="31931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5" name="TextBox 3"/>
          <p:cNvSpPr txBox="1"/>
          <p:nvPr/>
        </p:nvSpPr>
        <p:spPr>
          <a:xfrm>
            <a:off x="1657540" y="5257800"/>
            <a:ext cx="4457317" cy="246221"/>
          </a:xfrm>
          <a:prstGeom prst="rect">
            <a:avLst/>
          </a:prstGeom>
          <a:noFill/>
        </p:spPr>
        <p:txBody>
          <a:bodyPr wrap="square" rtlCol="0">
            <a:spAutoFit/>
          </a:bodyPr>
          <a:lst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a:lstStyle>
          <a:p>
            <a:pPr algn="ctr"/>
            <a:r>
              <a:rPr lang="en-US" sz="1000" b="1" i="1" dirty="0" smtClean="0"/>
              <a:t>The actual assessed writing standards on this assessment are circled.</a:t>
            </a:r>
            <a:endParaRPr lang="en-US" sz="1000" b="1" i="1" dirty="0"/>
          </a:p>
        </p:txBody>
      </p:sp>
    </p:spTree>
    <p:extLst>
      <p:ext uri="{BB962C8B-B14F-4D97-AF65-F5344CB8AC3E}">
        <p14:creationId xmlns:p14="http://schemas.microsoft.com/office/powerpoint/2010/main" val="11781789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sldNum" sz="quarter" idx="4294967295"/>
          </p:nvPr>
        </p:nvSpPr>
        <p:spPr>
          <a:xfrm>
            <a:off x="6557963" y="9372466"/>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20</a:t>
            </a:fld>
            <a:endParaRPr>
              <a:solidFill>
                <a:srgbClr val="888888"/>
              </a:solidFill>
            </a:endParaRPr>
          </a:p>
        </p:txBody>
      </p:sp>
      <p:sp>
        <p:nvSpPr>
          <p:cNvPr id="119" name="Shape 119"/>
          <p:cNvSpPr/>
          <p:nvPr/>
        </p:nvSpPr>
        <p:spPr>
          <a:xfrm>
            <a:off x="410116" y="4789714"/>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a:p>
        </p:txBody>
      </p:sp>
      <p:sp>
        <p:nvSpPr>
          <p:cNvPr id="120" name="Shape 120"/>
          <p:cNvSpPr/>
          <p:nvPr/>
        </p:nvSpPr>
        <p:spPr>
          <a:xfrm>
            <a:off x="323850" y="5120422"/>
            <a:ext cx="6800852" cy="3149865"/>
          </a:xfrm>
          <a:prstGeom prst="rect">
            <a:avLst/>
          </a:prstGeom>
          <a:solidFill>
            <a:srgbClr val="FFFFFF"/>
          </a:solidFill>
          <a:ln w="12700" cap="flat">
            <a:noFill/>
            <a:miter lim="400000"/>
          </a:ln>
          <a:effectLst/>
          <a:extLst>
            <a:ext uri="{C572A759-6A51-4108-AA02-DFA0A04FC94B}">
              <ma14:wrappingTextBoxFlag xmlns="" xmlns:ma14="http://schemas.microsoft.com/office/mac/drawingml/2011/main" val="1"/>
            </a:ext>
          </a:extLst>
        </p:spPr>
        <p:txBody>
          <a:bodyPr wrap="square" lIns="50941" tIns="50941" rIns="50941" bIns="50941" numCol="1" anchor="t">
            <a:spAutoFit/>
          </a:bodyPr>
          <a:lstStyle/>
          <a:p>
            <a:pPr marL="361417" indent="-361417">
              <a:buAutoNum type="arabicPeriod" startAt="6"/>
              <a:defRPr sz="1800"/>
            </a:pPr>
            <a:r>
              <a:rPr sz="1800" dirty="0">
                <a:latin typeface="Helvetica" panose="020B0604020202020204" pitchFamily="34" charset="0"/>
                <a:cs typeface="Helvetica" panose="020B0604020202020204" pitchFamily="34" charset="0"/>
                <a:sym typeface="Helvetica"/>
              </a:rPr>
              <a:t>What do you </a:t>
            </a:r>
            <a:r>
              <a:rPr lang="en-US" sz="1800" dirty="0">
                <a:latin typeface="Helvetica" panose="020B0604020202020204" pitchFamily="34" charset="0"/>
                <a:cs typeface="Helvetica" panose="020B0604020202020204" pitchFamily="34" charset="0"/>
                <a:sym typeface="Helvetica"/>
              </a:rPr>
              <a:t>think</a:t>
            </a:r>
            <a:r>
              <a:rPr sz="1800" dirty="0">
                <a:latin typeface="Helvetica" panose="020B0604020202020204" pitchFamily="34" charset="0"/>
                <a:cs typeface="Helvetica" panose="020B0604020202020204" pitchFamily="34" charset="0"/>
                <a:sym typeface="Helvetica"/>
              </a:rPr>
              <a:t> the grasshopper will do next</a:t>
            </a:r>
            <a:r>
              <a:rPr lang="en-US" sz="1800" dirty="0">
                <a:latin typeface="Helvetica" panose="020B0604020202020204" pitchFamily="34" charset="0"/>
                <a:cs typeface="Helvetica" panose="020B0604020202020204" pitchFamily="34" charset="0"/>
                <a:sym typeface="Helvetica"/>
              </a:rPr>
              <a:t> </a:t>
            </a:r>
            <a:r>
              <a:rPr sz="1800" dirty="0">
                <a:latin typeface="Helvetica" panose="020B0604020202020204" pitchFamily="34" charset="0"/>
                <a:cs typeface="Helvetica" panose="020B0604020202020204" pitchFamily="34" charset="0"/>
                <a:sym typeface="Helvetica"/>
              </a:rPr>
              <a:t>summer</a:t>
            </a:r>
            <a:r>
              <a:rPr sz="1800" b="1" dirty="0">
                <a:latin typeface="Helvetica" panose="020B0604020202020204" pitchFamily="34" charset="0"/>
                <a:cs typeface="Helvetica" panose="020B0604020202020204" pitchFamily="34" charset="0"/>
                <a:sym typeface="Helvetica"/>
              </a:rPr>
              <a:t>? </a:t>
            </a:r>
            <a:endParaRPr sz="1800" i="1" dirty="0">
              <a:latin typeface="Helvetica" panose="020B0604020202020204" pitchFamily="34" charset="0"/>
              <a:cs typeface="Helvetica" panose="020B0604020202020204" pitchFamily="34" charset="0"/>
              <a:sym typeface="Helvetica"/>
            </a:endParaRPr>
          </a:p>
          <a:p>
            <a:pPr marL="361383" indent="-361383">
              <a:buSzPct val="100000"/>
              <a:buFont typeface="Helvetica"/>
              <a:buAutoNum type="arabicPeriod" startAt="4"/>
              <a:defRPr sz="1800"/>
            </a:pPr>
            <a:endParaRPr sz="1800" dirty="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r>
              <a:rPr sz="1800" dirty="0">
                <a:latin typeface="Helvetica" panose="020B0604020202020204" pitchFamily="34" charset="0"/>
                <a:cs typeface="Helvetica" panose="020B0604020202020204" pitchFamily="34" charset="0"/>
                <a:sym typeface="Helvetica"/>
              </a:rPr>
              <a:t>He will play but not ask ant to play with him again.</a:t>
            </a:r>
            <a:endParaRPr lang="en-US" sz="1800" dirty="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endParaRPr sz="1800" dirty="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r>
              <a:rPr sz="1800" dirty="0">
                <a:latin typeface="Helvetica" panose="020B0604020202020204" pitchFamily="34" charset="0"/>
                <a:cs typeface="Helvetica" panose="020B0604020202020204" pitchFamily="34" charset="0"/>
                <a:sym typeface="Helvetica"/>
              </a:rPr>
              <a:t>He will store food for the winter during the summer so he doesn’t go hungry again.</a:t>
            </a:r>
            <a:endParaRPr lang="en-US" sz="1800" dirty="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endParaRPr sz="1800" dirty="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r>
              <a:rPr sz="1800" dirty="0">
                <a:latin typeface="Helvetica" panose="020B0604020202020204" pitchFamily="34" charset="0"/>
                <a:cs typeface="Helvetica" panose="020B0604020202020204" pitchFamily="34" charset="0"/>
                <a:sym typeface="Helvetica"/>
              </a:rPr>
              <a:t>He will play less and rest more during the summer.</a:t>
            </a:r>
            <a:endParaRPr lang="en-US" sz="1800" dirty="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endParaRPr sz="1800" dirty="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r>
              <a:rPr sz="1800" dirty="0">
                <a:latin typeface="Helvetica" panose="020B0604020202020204" pitchFamily="34" charset="0"/>
                <a:cs typeface="Helvetica" panose="020B0604020202020204" pitchFamily="34" charset="0"/>
                <a:sym typeface="Helvetica"/>
              </a:rPr>
              <a:t>The grasshopper will eat less food so he doesn’t need as much to survive during the winter. </a:t>
            </a:r>
          </a:p>
        </p:txBody>
      </p:sp>
      <p:sp>
        <p:nvSpPr>
          <p:cNvPr id="121" name="Shape 121"/>
          <p:cNvSpPr/>
          <p:nvPr/>
        </p:nvSpPr>
        <p:spPr>
          <a:xfrm>
            <a:off x="489075" y="5767300"/>
            <a:ext cx="281147"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a:latin typeface="Helvetica" panose="020B0604020202020204" pitchFamily="34" charset="0"/>
              <a:cs typeface="Helvetica" panose="020B0604020202020204" pitchFamily="34" charset="0"/>
            </a:endParaRPr>
          </a:p>
        </p:txBody>
      </p:sp>
      <p:sp>
        <p:nvSpPr>
          <p:cNvPr id="122" name="Shape 122"/>
          <p:cNvSpPr/>
          <p:nvPr/>
        </p:nvSpPr>
        <p:spPr>
          <a:xfrm>
            <a:off x="489076" y="7672455"/>
            <a:ext cx="281147"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a:latin typeface="Helvetica" panose="020B0604020202020204" pitchFamily="34" charset="0"/>
              <a:cs typeface="Helvetica" panose="020B0604020202020204" pitchFamily="34" charset="0"/>
            </a:endParaRPr>
          </a:p>
        </p:txBody>
      </p:sp>
      <p:sp>
        <p:nvSpPr>
          <p:cNvPr id="123" name="Shape 123"/>
          <p:cNvSpPr/>
          <p:nvPr/>
        </p:nvSpPr>
        <p:spPr>
          <a:xfrm>
            <a:off x="489074" y="7040652"/>
            <a:ext cx="281147"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a:latin typeface="Helvetica" panose="020B0604020202020204" pitchFamily="34" charset="0"/>
              <a:cs typeface="Helvetica" panose="020B0604020202020204" pitchFamily="34" charset="0"/>
            </a:endParaRPr>
          </a:p>
        </p:txBody>
      </p:sp>
      <p:sp>
        <p:nvSpPr>
          <p:cNvPr id="124" name="Shape 124"/>
          <p:cNvSpPr/>
          <p:nvPr/>
        </p:nvSpPr>
        <p:spPr>
          <a:xfrm>
            <a:off x="489074" y="6289992"/>
            <a:ext cx="281147"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a:latin typeface="Helvetica" panose="020B0604020202020204" pitchFamily="34" charset="0"/>
              <a:cs typeface="Helvetica" panose="020B0604020202020204" pitchFamily="34" charset="0"/>
            </a:endParaRPr>
          </a:p>
        </p:txBody>
      </p:sp>
      <p:sp>
        <p:nvSpPr>
          <p:cNvPr id="126" name="Shape 126"/>
          <p:cNvSpPr/>
          <p:nvPr/>
        </p:nvSpPr>
        <p:spPr>
          <a:xfrm>
            <a:off x="434179" y="681274"/>
            <a:ext cx="6719889" cy="2611256"/>
          </a:xfrm>
          <a:prstGeom prst="rect">
            <a:avLst/>
          </a:prstGeom>
          <a:ln w="12700">
            <a:miter lim="400000"/>
          </a:ln>
          <a:extLst>
            <a:ext uri="{C572A759-6A51-4108-AA02-DFA0A04FC94B}">
              <ma14:wrappingTextBoxFlag xmlns="" xmlns:ma14="http://schemas.microsoft.com/office/mac/drawingml/2011/main" val="1"/>
            </a:ext>
          </a:extLst>
        </p:spPr>
        <p:txBody>
          <a:bodyPr wrap="square" lIns="50941" tIns="50941" rIns="50941" bIns="50941">
            <a:spAutoFit/>
          </a:bodyPr>
          <a:lstStyle/>
          <a:p>
            <a:pPr lvl="0">
              <a:defRPr sz="1800"/>
            </a:pPr>
            <a:r>
              <a:rPr lang="en-US" b="1" dirty="0" smtClean="0">
                <a:latin typeface="Helvetica" panose="020B0604020202020204" pitchFamily="34" charset="0"/>
                <a:cs typeface="Helvetica" panose="020B0604020202020204" pitchFamily="34" charset="0"/>
                <a:sym typeface="Helvetica"/>
              </a:rPr>
              <a:t>5</a:t>
            </a:r>
            <a:r>
              <a:rPr sz="1600" b="1" dirty="0" smtClean="0">
                <a:latin typeface="Helvetica" panose="020B0604020202020204" pitchFamily="34" charset="0"/>
                <a:cs typeface="Helvetica" panose="020B0604020202020204" pitchFamily="34" charset="0"/>
                <a:sym typeface="Helvetica"/>
              </a:rPr>
              <a:t>. </a:t>
            </a:r>
            <a:r>
              <a:rPr sz="1600" b="1" dirty="0">
                <a:latin typeface="Helvetica" panose="020B0604020202020204" pitchFamily="34" charset="0"/>
                <a:cs typeface="Helvetica" panose="020B0604020202020204" pitchFamily="34" charset="0"/>
                <a:sym typeface="Helvetica"/>
              </a:rPr>
              <a:t>Which statement could be another title for this </a:t>
            </a:r>
            <a:r>
              <a:rPr lang="en-US" sz="1600" b="1" dirty="0" smtClean="0">
                <a:latin typeface="Helvetica" panose="020B0604020202020204" pitchFamily="34" charset="0"/>
                <a:cs typeface="Helvetica" panose="020B0604020202020204" pitchFamily="34" charset="0"/>
                <a:sym typeface="Helvetica"/>
              </a:rPr>
              <a:t>  </a:t>
            </a:r>
          </a:p>
          <a:p>
            <a:pPr lvl="0">
              <a:defRPr sz="1800"/>
            </a:pPr>
            <a:r>
              <a:rPr lang="en-US" sz="1600" b="1" dirty="0" smtClean="0">
                <a:latin typeface="Helvetica" panose="020B0604020202020204" pitchFamily="34" charset="0"/>
                <a:cs typeface="Helvetica" panose="020B0604020202020204" pitchFamily="34" charset="0"/>
                <a:sym typeface="Helvetica"/>
              </a:rPr>
              <a:t>    </a:t>
            </a:r>
            <a:r>
              <a:rPr sz="1600" b="1" dirty="0" smtClean="0">
                <a:latin typeface="Helvetica" panose="020B0604020202020204" pitchFamily="34" charset="0"/>
                <a:cs typeface="Helvetica" panose="020B0604020202020204" pitchFamily="34" charset="0"/>
                <a:sym typeface="Helvetica"/>
              </a:rPr>
              <a:t>passage</a:t>
            </a:r>
            <a:r>
              <a:rPr sz="1600" b="1" dirty="0">
                <a:latin typeface="Helvetica" panose="020B0604020202020204" pitchFamily="34" charset="0"/>
                <a:cs typeface="Helvetica" panose="020B0604020202020204" pitchFamily="34" charset="0"/>
                <a:sym typeface="Helvetica"/>
              </a:rPr>
              <a:t>? </a:t>
            </a:r>
            <a:endParaRPr sz="1600" b="1" i="1" dirty="0">
              <a:latin typeface="Helvetica" panose="020B0604020202020204" pitchFamily="34" charset="0"/>
              <a:cs typeface="Helvetica" panose="020B0604020202020204" pitchFamily="34" charset="0"/>
              <a:sym typeface="Helvetica"/>
            </a:endParaRPr>
          </a:p>
          <a:p>
            <a:pPr marL="361383" indent="-361383">
              <a:buSzPct val="100000"/>
              <a:buFont typeface="Helvetica"/>
              <a:buAutoNum type="arabicPeriod"/>
              <a:defRPr sz="1800"/>
            </a:pPr>
            <a:endParaRPr sz="1600" b="1" dirty="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sz="1600" b="1" dirty="0">
                <a:latin typeface="Helvetica" panose="020B0604020202020204" pitchFamily="34" charset="0"/>
                <a:cs typeface="Helvetica" panose="020B0604020202020204" pitchFamily="34" charset="0"/>
                <a:sym typeface="Helvetica"/>
              </a:rPr>
              <a:t>The </a:t>
            </a:r>
            <a:r>
              <a:rPr lang="en-US" sz="1600" b="1" dirty="0" smtClean="0">
                <a:latin typeface="Helvetica" panose="020B0604020202020204" pitchFamily="34" charset="0"/>
                <a:cs typeface="Helvetica" panose="020B0604020202020204" pitchFamily="34" charset="0"/>
                <a:sym typeface="Helvetica"/>
              </a:rPr>
              <a:t>G</a:t>
            </a:r>
            <a:r>
              <a:rPr sz="1600" b="1" dirty="0" smtClean="0">
                <a:latin typeface="Helvetica" panose="020B0604020202020204" pitchFamily="34" charset="0"/>
                <a:cs typeface="Helvetica" panose="020B0604020202020204" pitchFamily="34" charset="0"/>
                <a:sym typeface="Helvetica"/>
              </a:rPr>
              <a:t>rasshopper </a:t>
            </a:r>
            <a:r>
              <a:rPr lang="en-US" sz="1600" b="1" dirty="0">
                <a:latin typeface="Helvetica" panose="020B0604020202020204" pitchFamily="34" charset="0"/>
                <a:cs typeface="Helvetica" panose="020B0604020202020204" pitchFamily="34" charset="0"/>
                <a:sym typeface="Helvetica"/>
              </a:rPr>
              <a:t>W</a:t>
            </a:r>
            <a:r>
              <a:rPr sz="1600" b="1" dirty="0" smtClean="0">
                <a:latin typeface="Helvetica" panose="020B0604020202020204" pitchFamily="34" charset="0"/>
                <a:cs typeface="Helvetica" panose="020B0604020202020204" pitchFamily="34" charset="0"/>
                <a:sym typeface="Helvetica"/>
              </a:rPr>
              <a:t>ho </a:t>
            </a:r>
            <a:r>
              <a:rPr lang="en-US" sz="1600" b="1" dirty="0">
                <a:latin typeface="Helvetica" panose="020B0604020202020204" pitchFamily="34" charset="0"/>
                <a:cs typeface="Helvetica" panose="020B0604020202020204" pitchFamily="34" charset="0"/>
                <a:sym typeface="Helvetica"/>
              </a:rPr>
              <a:t>P</a:t>
            </a:r>
            <a:r>
              <a:rPr sz="1600" b="1" dirty="0" smtClean="0">
                <a:latin typeface="Helvetica" panose="020B0604020202020204" pitchFamily="34" charset="0"/>
                <a:cs typeface="Helvetica" panose="020B0604020202020204" pitchFamily="34" charset="0"/>
                <a:sym typeface="Helvetica"/>
              </a:rPr>
              <a:t>layed  </a:t>
            </a:r>
            <a:endParaRPr sz="1600" b="1" dirty="0">
              <a:latin typeface="Helvetica" panose="020B0604020202020204" pitchFamily="34" charset="0"/>
              <a:cs typeface="Helvetica" panose="020B0604020202020204" pitchFamily="34" charset="0"/>
              <a:sym typeface="Helvetica"/>
            </a:endParaRPr>
          </a:p>
          <a:p>
            <a:pPr lvl="0">
              <a:defRPr sz="1800"/>
            </a:pPr>
            <a:endParaRPr sz="1600" b="1" dirty="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startAt="2"/>
              <a:defRPr sz="1800"/>
            </a:pPr>
            <a:r>
              <a:rPr sz="1600" b="1" dirty="0">
                <a:latin typeface="Helvetica" panose="020B0604020202020204" pitchFamily="34" charset="0"/>
                <a:cs typeface="Helvetica" panose="020B0604020202020204" pitchFamily="34" charset="0"/>
                <a:sym typeface="Helvetica"/>
              </a:rPr>
              <a:t>How the </a:t>
            </a:r>
            <a:r>
              <a:rPr lang="en-US" sz="1600" b="1" dirty="0" smtClean="0">
                <a:latin typeface="Helvetica" panose="020B0604020202020204" pitchFamily="34" charset="0"/>
                <a:cs typeface="Helvetica" panose="020B0604020202020204" pitchFamily="34" charset="0"/>
                <a:sym typeface="Helvetica"/>
              </a:rPr>
              <a:t>A</a:t>
            </a:r>
            <a:r>
              <a:rPr sz="1600" b="1" dirty="0" smtClean="0">
                <a:latin typeface="Helvetica" panose="020B0604020202020204" pitchFamily="34" charset="0"/>
                <a:cs typeface="Helvetica" panose="020B0604020202020204" pitchFamily="34" charset="0"/>
                <a:sym typeface="Helvetica"/>
              </a:rPr>
              <a:t>nts </a:t>
            </a:r>
            <a:r>
              <a:rPr lang="en-US" sz="1600" b="1" dirty="0">
                <a:latin typeface="Helvetica" panose="020B0604020202020204" pitchFamily="34" charset="0"/>
                <a:cs typeface="Helvetica" panose="020B0604020202020204" pitchFamily="34" charset="0"/>
                <a:sym typeface="Helvetica"/>
              </a:rPr>
              <a:t>W</a:t>
            </a:r>
            <a:r>
              <a:rPr sz="1600" b="1" dirty="0" smtClean="0">
                <a:latin typeface="Helvetica" panose="020B0604020202020204" pitchFamily="34" charset="0"/>
                <a:cs typeface="Helvetica" panose="020B0604020202020204" pitchFamily="34" charset="0"/>
                <a:sym typeface="Helvetica"/>
              </a:rPr>
              <a:t>orked</a:t>
            </a:r>
            <a:endParaRPr sz="1600" b="1" dirty="0">
              <a:latin typeface="Helvetica" panose="020B0604020202020204" pitchFamily="34" charset="0"/>
              <a:cs typeface="Helvetica" panose="020B0604020202020204" pitchFamily="34" charset="0"/>
              <a:sym typeface="Helvetica"/>
            </a:endParaRPr>
          </a:p>
          <a:p>
            <a:pPr lvl="0">
              <a:defRPr sz="1800"/>
            </a:pPr>
            <a:endParaRPr sz="1600" b="1" dirty="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startAt="3"/>
              <a:defRPr sz="1800"/>
            </a:pPr>
            <a:r>
              <a:rPr sz="1600" b="1" dirty="0">
                <a:latin typeface="Helvetica" panose="020B0604020202020204" pitchFamily="34" charset="0"/>
                <a:cs typeface="Helvetica" panose="020B0604020202020204" pitchFamily="34" charset="0"/>
                <a:sym typeface="Helvetica"/>
              </a:rPr>
              <a:t>The </a:t>
            </a:r>
            <a:r>
              <a:rPr lang="en-US" sz="1600" b="1" dirty="0" smtClean="0">
                <a:latin typeface="Helvetica" panose="020B0604020202020204" pitchFamily="34" charset="0"/>
                <a:cs typeface="Helvetica" panose="020B0604020202020204" pitchFamily="34" charset="0"/>
                <a:sym typeface="Helvetica"/>
              </a:rPr>
              <a:t>G</a:t>
            </a:r>
            <a:r>
              <a:rPr sz="1600" b="1" dirty="0" smtClean="0">
                <a:latin typeface="Helvetica" panose="020B0604020202020204" pitchFamily="34" charset="0"/>
                <a:cs typeface="Helvetica" panose="020B0604020202020204" pitchFamily="34" charset="0"/>
                <a:sym typeface="Helvetica"/>
              </a:rPr>
              <a:t>rasshopper </a:t>
            </a:r>
            <a:r>
              <a:rPr lang="en-US" sz="1600" b="1" dirty="0" smtClean="0">
                <a:latin typeface="Helvetica" panose="020B0604020202020204" pitchFamily="34" charset="0"/>
                <a:cs typeface="Helvetica" panose="020B0604020202020204" pitchFamily="34" charset="0"/>
                <a:sym typeface="Helvetica"/>
              </a:rPr>
              <a:t>Th</a:t>
            </a:r>
            <a:r>
              <a:rPr sz="1600" b="1" dirty="0" smtClean="0">
                <a:latin typeface="Helvetica" panose="020B0604020202020204" pitchFamily="34" charset="0"/>
                <a:cs typeface="Helvetica" panose="020B0604020202020204" pitchFamily="34" charset="0"/>
                <a:sym typeface="Helvetica"/>
              </a:rPr>
              <a:t>at </a:t>
            </a:r>
            <a:r>
              <a:rPr lang="en-US" sz="1600" b="1" dirty="0">
                <a:latin typeface="Helvetica" panose="020B0604020202020204" pitchFamily="34" charset="0"/>
                <a:cs typeface="Helvetica" panose="020B0604020202020204" pitchFamily="34" charset="0"/>
                <a:sym typeface="Helvetica"/>
              </a:rPr>
              <a:t>L</a:t>
            </a:r>
            <a:r>
              <a:rPr sz="1600" b="1" dirty="0" smtClean="0">
                <a:latin typeface="Helvetica" panose="020B0604020202020204" pitchFamily="34" charset="0"/>
                <a:cs typeface="Helvetica" panose="020B0604020202020204" pitchFamily="34" charset="0"/>
                <a:sym typeface="Helvetica"/>
              </a:rPr>
              <a:t>earned</a:t>
            </a:r>
            <a:endParaRPr sz="1600" b="1" dirty="0">
              <a:latin typeface="Helvetica" panose="020B0604020202020204" pitchFamily="34" charset="0"/>
              <a:cs typeface="Helvetica" panose="020B0604020202020204" pitchFamily="34" charset="0"/>
              <a:sym typeface="Helvetica"/>
            </a:endParaRPr>
          </a:p>
          <a:p>
            <a:pPr lvl="0">
              <a:defRPr sz="1800"/>
            </a:pPr>
            <a:endParaRPr sz="1600" b="1" dirty="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startAt="4"/>
              <a:defRPr sz="1800"/>
            </a:pPr>
            <a:r>
              <a:rPr sz="1600" b="1" dirty="0">
                <a:latin typeface="Helvetica" panose="020B0604020202020204" pitchFamily="34" charset="0"/>
                <a:cs typeface="Helvetica" panose="020B0604020202020204" pitchFamily="34" charset="0"/>
                <a:sym typeface="Helvetica"/>
              </a:rPr>
              <a:t>Ants </a:t>
            </a:r>
            <a:r>
              <a:rPr lang="en-US" sz="1600" b="1" dirty="0">
                <a:latin typeface="Helvetica" panose="020B0604020202020204" pitchFamily="34" charset="0"/>
                <a:cs typeface="Helvetica" panose="020B0604020202020204" pitchFamily="34" charset="0"/>
                <a:sym typeface="Helvetica"/>
              </a:rPr>
              <a:t>A</a:t>
            </a:r>
            <a:r>
              <a:rPr sz="1600" b="1" dirty="0" smtClean="0">
                <a:latin typeface="Helvetica" panose="020B0604020202020204" pitchFamily="34" charset="0"/>
                <a:cs typeface="Helvetica" panose="020B0604020202020204" pitchFamily="34" charset="0"/>
                <a:sym typeface="Helvetica"/>
              </a:rPr>
              <a:t>re </a:t>
            </a:r>
            <a:r>
              <a:rPr lang="en-US" sz="1600" b="1" dirty="0" smtClean="0">
                <a:latin typeface="Helvetica" panose="020B0604020202020204" pitchFamily="34" charset="0"/>
                <a:cs typeface="Helvetica" panose="020B0604020202020204" pitchFamily="34" charset="0"/>
                <a:sym typeface="Helvetica"/>
              </a:rPr>
              <a:t>N</a:t>
            </a:r>
            <a:r>
              <a:rPr sz="1600" b="1" dirty="0" smtClean="0">
                <a:latin typeface="Helvetica" panose="020B0604020202020204" pitchFamily="34" charset="0"/>
                <a:cs typeface="Helvetica" panose="020B0604020202020204" pitchFamily="34" charset="0"/>
                <a:sym typeface="Helvetica"/>
              </a:rPr>
              <a:t>ot </a:t>
            </a:r>
            <a:r>
              <a:rPr lang="en-US" sz="1600" b="1" dirty="0">
                <a:latin typeface="Helvetica" panose="020B0604020202020204" pitchFamily="34" charset="0"/>
                <a:cs typeface="Helvetica" panose="020B0604020202020204" pitchFamily="34" charset="0"/>
                <a:sym typeface="Helvetica"/>
              </a:rPr>
              <a:t>P</a:t>
            </a:r>
            <a:r>
              <a:rPr sz="1600" b="1" dirty="0" smtClean="0">
                <a:latin typeface="Helvetica" panose="020B0604020202020204" pitchFamily="34" charset="0"/>
                <a:cs typeface="Helvetica" panose="020B0604020202020204" pitchFamily="34" charset="0"/>
                <a:sym typeface="Helvetica"/>
              </a:rPr>
              <a:t>layful</a:t>
            </a:r>
            <a:endParaRPr sz="1700" dirty="0">
              <a:latin typeface="Helvetica" panose="020B0604020202020204" pitchFamily="34" charset="0"/>
              <a:cs typeface="Helvetica" panose="020B0604020202020204" pitchFamily="34" charset="0"/>
              <a:sym typeface="Helvetica"/>
            </a:endParaRPr>
          </a:p>
        </p:txBody>
      </p:sp>
      <p:sp>
        <p:nvSpPr>
          <p:cNvPr id="127" name="Shape 127"/>
          <p:cNvSpPr/>
          <p:nvPr/>
        </p:nvSpPr>
        <p:spPr>
          <a:xfrm>
            <a:off x="576228" y="2477675"/>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28" name="Shape 128"/>
          <p:cNvSpPr/>
          <p:nvPr/>
        </p:nvSpPr>
        <p:spPr>
          <a:xfrm>
            <a:off x="566738" y="1968771"/>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29" name="Shape 129"/>
          <p:cNvSpPr/>
          <p:nvPr/>
        </p:nvSpPr>
        <p:spPr>
          <a:xfrm>
            <a:off x="566738" y="2982890"/>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30" name="Shape 130"/>
          <p:cNvSpPr/>
          <p:nvPr/>
        </p:nvSpPr>
        <p:spPr>
          <a:xfrm>
            <a:off x="576228" y="1503703"/>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aphicFrame>
        <p:nvGraphicFramePr>
          <p:cNvPr id="131" name="Table 131"/>
          <p:cNvGraphicFramePr/>
          <p:nvPr>
            <p:extLst>
              <p:ext uri="{D42A27DB-BD31-4B8C-83A1-F6EECF244321}">
                <p14:modId xmlns:p14="http://schemas.microsoft.com/office/powerpoint/2010/main" val="1994990753"/>
              </p:ext>
            </p:extLst>
          </p:nvPr>
        </p:nvGraphicFramePr>
        <p:xfrm>
          <a:off x="5678588" y="3622376"/>
          <a:ext cx="1365150" cy="590902"/>
        </p:xfrm>
        <a:graphic>
          <a:graphicData uri="http://schemas.openxmlformats.org/drawingml/2006/table">
            <a:tbl>
              <a:tblPr firstRow="1"/>
              <a:tblGrid>
                <a:gridCol w="1365150"/>
              </a:tblGrid>
              <a:tr h="150248">
                <a:tc>
                  <a:txBody>
                    <a:bodyPr/>
                    <a:lstStyle/>
                    <a:p>
                      <a:pPr lvl="0" algn="ctr">
                        <a:lnSpc>
                          <a:spcPct val="115000"/>
                        </a:lnSpc>
                        <a:defRPr sz="1800" b="0" i="0"/>
                      </a:pPr>
                      <a:r>
                        <a:rPr sz="800" b="1" dirty="0">
                          <a:solidFill>
                            <a:schemeClr val="tx1"/>
                          </a:solidFill>
                        </a:rPr>
                        <a:t>DOK 2 </a:t>
                      </a:r>
                      <a:r>
                        <a:rPr lang="en-US" sz="800" b="1" dirty="0" smtClean="0">
                          <a:solidFill>
                            <a:schemeClr val="tx1"/>
                          </a:solidFill>
                        </a:rPr>
                        <a:t>–</a:t>
                      </a:r>
                      <a:r>
                        <a:rPr sz="800" b="1" dirty="0" smtClean="0">
                          <a:solidFill>
                            <a:schemeClr val="tx1"/>
                          </a:solidFill>
                        </a:rPr>
                        <a:t> Cl</a:t>
                      </a:r>
                      <a:r>
                        <a:rPr lang="en-US" sz="800" b="1" dirty="0" smtClean="0">
                          <a:solidFill>
                            <a:schemeClr val="tx1"/>
                          </a:solidFill>
                        </a:rPr>
                        <a:t>   RL2.3</a:t>
                      </a:r>
                      <a:endParaRPr sz="800" b="1" dirty="0">
                        <a:solidFill>
                          <a:schemeClr val="tx1"/>
                        </a:solidFill>
                      </a:endParaRPr>
                    </a:p>
                  </a:txBody>
                  <a:tcPr marL="0" marR="0" marT="0" marB="0" anchor="ct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a:solidFill>
                        <a:srgbClr val="A6A6A6"/>
                      </a:solidFill>
                      <a:round/>
                    </a:lnB>
                    <a:solidFill>
                      <a:srgbClr val="C6D9F1"/>
                    </a:solidFill>
                  </a:tcPr>
                </a:tc>
              </a:tr>
              <a:tr h="440654">
                <a:tc>
                  <a:txBody>
                    <a:bodyPr/>
                    <a:lstStyle/>
                    <a:p>
                      <a:pPr lvl="0" algn="l">
                        <a:lnSpc>
                          <a:spcPct val="115000"/>
                        </a:lnSpc>
                        <a:defRPr sz="1800" b="0" i="0"/>
                      </a:pPr>
                      <a:r>
                        <a:rPr sz="800" b="1" dirty="0">
                          <a:solidFill>
                            <a:schemeClr val="tx1"/>
                          </a:solidFill>
                        </a:rPr>
                        <a:t>Locate information in a text that describes a characters response.</a:t>
                      </a:r>
                    </a:p>
                  </a:txBody>
                  <a:tcPr marL="97155" marR="0" marT="0" marB="0"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a:solidFill>
                        <a:srgbClr val="A6A6A6"/>
                      </a:solidFill>
                      <a:roun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132" name="Table 132"/>
          <p:cNvGraphicFramePr/>
          <p:nvPr>
            <p:extLst>
              <p:ext uri="{D42A27DB-BD31-4B8C-83A1-F6EECF244321}">
                <p14:modId xmlns:p14="http://schemas.microsoft.com/office/powerpoint/2010/main" val="150274044"/>
              </p:ext>
            </p:extLst>
          </p:nvPr>
        </p:nvGraphicFramePr>
        <p:xfrm>
          <a:off x="5343525" y="8398188"/>
          <a:ext cx="1619250" cy="884670"/>
        </p:xfrm>
        <a:graphic>
          <a:graphicData uri="http://schemas.openxmlformats.org/drawingml/2006/table">
            <a:tbl>
              <a:tblPr firstRow="1"/>
              <a:tblGrid>
                <a:gridCol w="1619250"/>
              </a:tblGrid>
              <a:tr h="226204">
                <a:tc>
                  <a:txBody>
                    <a:bodyPr/>
                    <a:lstStyle/>
                    <a:p>
                      <a:pPr lvl="0" algn="ctr">
                        <a:lnSpc>
                          <a:spcPct val="115000"/>
                        </a:lnSpc>
                        <a:defRPr sz="1800" b="0" i="0"/>
                      </a:pPr>
                      <a:r>
                        <a:rPr sz="800" b="1" dirty="0">
                          <a:solidFill>
                            <a:schemeClr val="tx1"/>
                          </a:solidFill>
                        </a:rPr>
                        <a:t>DOK 3 </a:t>
                      </a:r>
                      <a:r>
                        <a:rPr lang="en-US" sz="800" b="1" dirty="0" smtClean="0">
                          <a:solidFill>
                            <a:schemeClr val="tx1"/>
                          </a:solidFill>
                        </a:rPr>
                        <a:t>–</a:t>
                      </a:r>
                      <a:r>
                        <a:rPr sz="800" b="1" dirty="0" smtClean="0">
                          <a:solidFill>
                            <a:schemeClr val="tx1"/>
                          </a:solidFill>
                        </a:rPr>
                        <a:t> </a:t>
                      </a:r>
                      <a:r>
                        <a:rPr sz="800" b="1" dirty="0" err="1" smtClean="0">
                          <a:solidFill>
                            <a:schemeClr val="tx1"/>
                          </a:solidFill>
                        </a:rPr>
                        <a:t>Cv</a:t>
                      </a:r>
                      <a:r>
                        <a:rPr lang="en-US" sz="800" b="1" dirty="0" smtClean="0">
                          <a:solidFill>
                            <a:schemeClr val="tx1"/>
                          </a:solidFill>
                        </a:rPr>
                        <a:t>     RL2.3</a:t>
                      </a:r>
                      <a:endParaRPr sz="800" b="1" dirty="0">
                        <a:solidFill>
                          <a:schemeClr val="tx1"/>
                        </a:solidFill>
                      </a:endParaRPr>
                    </a:p>
                  </a:txBody>
                  <a:tcPr marL="0" marR="0" marT="0" marB="0" anchor="ct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a:solidFill>
                        <a:srgbClr val="A6A6A6"/>
                      </a:solidFill>
                      <a:round/>
                    </a:lnB>
                    <a:solidFill>
                      <a:srgbClr val="C6D9F1"/>
                    </a:solidFill>
                  </a:tcPr>
                </a:tc>
              </a:tr>
              <a:tr h="658466">
                <a:tc>
                  <a:txBody>
                    <a:bodyPr/>
                    <a:lstStyle/>
                    <a:p>
                      <a:pPr lvl="0" algn="l">
                        <a:lnSpc>
                          <a:spcPct val="115000"/>
                        </a:lnSpc>
                        <a:defRPr sz="1800" b="0" i="0"/>
                      </a:pPr>
                      <a:r>
                        <a:rPr sz="800" b="1" dirty="0"/>
                        <a:t>Infers how a character might respond to an event or challenge based on prior knowledge of a character’s behaviors or actions.</a:t>
                      </a:r>
                    </a:p>
                  </a:txBody>
                  <a:tcPr marL="97155" marR="0" marT="0" marB="0"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a:solidFill>
                        <a:srgbClr val="A6A6A6"/>
                      </a:solidFill>
                      <a:roun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7542438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sldNum" sz="quarter" idx="4294967295"/>
          </p:nvPr>
        </p:nvSpPr>
        <p:spPr>
          <a:xfrm>
            <a:off x="6557963" y="9372466"/>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21</a:t>
            </a:fld>
            <a:endParaRPr>
              <a:solidFill>
                <a:srgbClr val="888888"/>
              </a:solidFill>
            </a:endParaRPr>
          </a:p>
        </p:txBody>
      </p:sp>
      <p:graphicFrame>
        <p:nvGraphicFramePr>
          <p:cNvPr id="135" name="Table 135"/>
          <p:cNvGraphicFramePr/>
          <p:nvPr>
            <p:extLst>
              <p:ext uri="{D42A27DB-BD31-4B8C-83A1-F6EECF244321}">
                <p14:modId xmlns:p14="http://schemas.microsoft.com/office/powerpoint/2010/main" val="401531766"/>
              </p:ext>
            </p:extLst>
          </p:nvPr>
        </p:nvGraphicFramePr>
        <p:xfrm>
          <a:off x="323850" y="251460"/>
          <a:ext cx="7043739" cy="3983760"/>
        </p:xfrm>
        <a:graphic>
          <a:graphicData uri="http://schemas.openxmlformats.org/drawingml/2006/table">
            <a:tbl>
              <a:tblPr/>
              <a:tblGrid>
                <a:gridCol w="7043739"/>
              </a:tblGrid>
              <a:tr h="1105626">
                <a:tc>
                  <a:txBody>
                    <a:bodyPr/>
                    <a:lstStyle/>
                    <a:p>
                      <a:pPr lvl="0" algn="l">
                        <a:lnSpc>
                          <a:spcPct val="115000"/>
                        </a:lnSpc>
                        <a:defRPr sz="1800" b="0" i="0"/>
                      </a:pPr>
                      <a:r>
                        <a:rPr lang="en-US" sz="1600" b="1" dirty="0" smtClean="0">
                          <a:latin typeface="Helvetica" panose="020B0604020202020204" pitchFamily="34" charset="0"/>
                          <a:cs typeface="Helvetica" panose="020B0604020202020204" pitchFamily="34" charset="0"/>
                        </a:rPr>
                        <a:t>7</a:t>
                      </a:r>
                      <a:r>
                        <a:rPr sz="1600" b="1" dirty="0" smtClean="0">
                          <a:latin typeface="Helvetica" panose="020B0604020202020204" pitchFamily="34" charset="0"/>
                          <a:cs typeface="Helvetica" panose="020B0604020202020204" pitchFamily="34" charset="0"/>
                        </a:rPr>
                        <a:t>. </a:t>
                      </a:r>
                      <a:r>
                        <a:rPr sz="1800" dirty="0">
                          <a:latin typeface="Helvetica" panose="020B0604020202020204" pitchFamily="34" charset="0"/>
                          <a:cs typeface="Helvetica" panose="020B0604020202020204" pitchFamily="34" charset="0"/>
                        </a:rPr>
                        <a:t> What is the </a:t>
                      </a:r>
                      <a:r>
                        <a:rPr lang="en-US" sz="1800" dirty="0" smtClean="0">
                          <a:latin typeface="Helvetica" panose="020B0604020202020204" pitchFamily="34" charset="0"/>
                          <a:cs typeface="Helvetica" panose="020B0604020202020204" pitchFamily="34" charset="0"/>
                        </a:rPr>
                        <a:t>central</a:t>
                      </a:r>
                      <a:r>
                        <a:rPr lang="en-US" sz="1800" baseline="0" dirty="0" smtClean="0">
                          <a:latin typeface="Helvetica" panose="020B0604020202020204" pitchFamily="34" charset="0"/>
                          <a:cs typeface="Helvetica" panose="020B0604020202020204" pitchFamily="34" charset="0"/>
                        </a:rPr>
                        <a:t> message</a:t>
                      </a:r>
                      <a:r>
                        <a:rPr sz="1800" dirty="0" smtClean="0">
                          <a:latin typeface="Helvetica" panose="020B0604020202020204" pitchFamily="34" charset="0"/>
                          <a:cs typeface="Helvetica" panose="020B0604020202020204" pitchFamily="34" charset="0"/>
                        </a:rPr>
                        <a:t> </a:t>
                      </a:r>
                      <a:r>
                        <a:rPr sz="1800" dirty="0">
                          <a:latin typeface="Helvetica" panose="020B0604020202020204" pitchFamily="34" charset="0"/>
                          <a:cs typeface="Helvetica" panose="020B0604020202020204" pitchFamily="34" charset="0"/>
                        </a:rPr>
                        <a:t>of </a:t>
                      </a:r>
                      <a:r>
                        <a:rPr sz="1800" b="1" i="1" u="sng" dirty="0">
                          <a:latin typeface="Helvetica" panose="020B0604020202020204" pitchFamily="34" charset="0"/>
                          <a:cs typeface="Helvetica" panose="020B0604020202020204" pitchFamily="34" charset="0"/>
                        </a:rPr>
                        <a:t>The Ant and the </a:t>
                      </a:r>
                      <a:r>
                        <a:rPr sz="1800" b="1" i="1" u="sng" dirty="0" smtClean="0">
                          <a:latin typeface="Helvetica" panose="020B0604020202020204" pitchFamily="34" charset="0"/>
                          <a:cs typeface="Helvetica" panose="020B0604020202020204" pitchFamily="34" charset="0"/>
                        </a:rPr>
                        <a:t>Grasshopper</a:t>
                      </a:r>
                      <a:r>
                        <a:rPr sz="1800" dirty="0" smtClean="0">
                          <a:latin typeface="Helvetica" panose="020B0604020202020204" pitchFamily="34" charset="0"/>
                          <a:cs typeface="Helvetica" panose="020B0604020202020204" pitchFamily="34" charset="0"/>
                        </a:rPr>
                        <a:t>?</a:t>
                      </a:r>
                      <a:endParaRPr lang="en-US" sz="1800" dirty="0" smtClean="0">
                        <a:latin typeface="Helvetica" panose="020B0604020202020204" pitchFamily="34" charset="0"/>
                        <a:cs typeface="Helvetica" panose="020B0604020202020204" pitchFamily="34" charset="0"/>
                      </a:endParaRPr>
                    </a:p>
                    <a:p>
                      <a:pPr lvl="0" algn="l">
                        <a:lnSpc>
                          <a:spcPct val="115000"/>
                        </a:lnSpc>
                        <a:defRPr sz="1800" b="0" i="0"/>
                      </a:pPr>
                      <a:r>
                        <a:rPr lang="en-US" sz="1800" baseline="0" dirty="0" smtClean="0">
                          <a:latin typeface="Helvetica" panose="020B0604020202020204" pitchFamily="34" charset="0"/>
                          <a:cs typeface="Helvetica" panose="020B0604020202020204" pitchFamily="34" charset="0"/>
                        </a:rPr>
                        <a:t>     </a:t>
                      </a:r>
                      <a:r>
                        <a:rPr sz="1800" dirty="0" smtClean="0">
                          <a:latin typeface="Helvetica" panose="020B0604020202020204" pitchFamily="34" charset="0"/>
                          <a:cs typeface="Helvetica" panose="020B0604020202020204" pitchFamily="34" charset="0"/>
                        </a:rPr>
                        <a:t>What </a:t>
                      </a:r>
                      <a:r>
                        <a:rPr sz="1800" dirty="0">
                          <a:latin typeface="Helvetica" panose="020B0604020202020204" pitchFamily="34" charset="0"/>
                          <a:cs typeface="Helvetica" panose="020B0604020202020204" pitchFamily="34" charset="0"/>
                        </a:rPr>
                        <a:t>details from the </a:t>
                      </a:r>
                      <a:r>
                        <a:rPr lang="en-US" sz="1800" dirty="0" smtClean="0">
                          <a:latin typeface="Helvetica" panose="020B0604020202020204" pitchFamily="34" charset="0"/>
                          <a:cs typeface="Helvetica" panose="020B0604020202020204" pitchFamily="34" charset="0"/>
                        </a:rPr>
                        <a:t>passage</a:t>
                      </a:r>
                      <a:r>
                        <a:rPr sz="1800" dirty="0" smtClean="0">
                          <a:latin typeface="Helvetica" panose="020B0604020202020204" pitchFamily="34" charset="0"/>
                          <a:cs typeface="Helvetica" panose="020B0604020202020204" pitchFamily="34" charset="0"/>
                        </a:rPr>
                        <a:t> </a:t>
                      </a:r>
                      <a:r>
                        <a:rPr sz="1800" dirty="0">
                          <a:latin typeface="Helvetica" panose="020B0604020202020204" pitchFamily="34" charset="0"/>
                          <a:cs typeface="Helvetica" panose="020B0604020202020204" pitchFamily="34" charset="0"/>
                        </a:rPr>
                        <a:t>support your answer</a:t>
                      </a:r>
                      <a:r>
                        <a:rPr sz="1800" dirty="0" smtClean="0">
                          <a:latin typeface="Helvetica" panose="020B0604020202020204" pitchFamily="34" charset="0"/>
                          <a:cs typeface="Helvetica" panose="020B0604020202020204" pitchFamily="34" charset="0"/>
                        </a:rPr>
                        <a:t>?</a:t>
                      </a:r>
                      <a:r>
                        <a:rPr sz="1800" b="1" dirty="0" smtClean="0">
                          <a:latin typeface="Helvetica" panose="020B0604020202020204" pitchFamily="34" charset="0"/>
                          <a:cs typeface="Helvetica" panose="020B0604020202020204" pitchFamily="34" charset="0"/>
                        </a:rPr>
                        <a:t>                                                                               </a:t>
                      </a:r>
                      <a:endParaRPr sz="1800" dirty="0">
                        <a:latin typeface="Helvetica" panose="020B0604020202020204" pitchFamily="34" charset="0"/>
                        <a:cs typeface="Helvetica" panose="020B0604020202020204" pitchFamily="34" charset="0"/>
                      </a:endParaRPr>
                    </a:p>
                    <a:p>
                      <a:pPr marL="457200" lvl="0" indent="-457200" algn="l">
                        <a:defRPr sz="1800" b="0" i="0"/>
                      </a:pPr>
                      <a:r>
                        <a:rPr lang="en-US" sz="1200" b="1" dirty="0" smtClean="0">
                          <a:latin typeface="Helvetica" panose="020B0604020202020204" pitchFamily="34" charset="0"/>
                          <a:cs typeface="Helvetica" panose="020B0604020202020204" pitchFamily="34" charset="0"/>
                        </a:rPr>
                        <a:t>        </a:t>
                      </a:r>
                      <a:endParaRPr sz="1200" b="0" dirty="0">
                        <a:latin typeface="Helvetica" panose="020B0604020202020204" pitchFamily="34" charset="0"/>
                        <a:cs typeface="Helvetica" panose="020B0604020202020204" pitchFamily="34" charset="0"/>
                      </a:endParaRPr>
                    </a:p>
                  </a:txBody>
                  <a:tcPr marL="51816" marR="51816" marT="51090" marB="51090" horzOverflow="overflow">
                    <a:lnL w="12700">
                      <a:miter lim="400000"/>
                    </a:lnL>
                    <a:lnR w="12700">
                      <a:miter lim="400000"/>
                    </a:lnR>
                    <a:lnT w="12700">
                      <a:miter lim="400000"/>
                    </a:lnT>
                    <a:lnB w="12700" cap="flat" cmpd="sng" algn="ctr">
                      <a:solidFill>
                        <a:schemeClr val="tx1"/>
                      </a:solidFill>
                      <a:prstDash val="solid"/>
                      <a:round/>
                      <a:headEnd type="none" w="med" len="med"/>
                      <a:tailEnd type="none" w="med" len="med"/>
                    </a:lnB>
                  </a:tcPr>
                </a:tc>
              </a:tr>
              <a:tr h="389563">
                <a:tc>
                  <a:txBody>
                    <a:bodyPr/>
                    <a:lstStyle/>
                    <a:p>
                      <a:pPr lvl="0" algn="l">
                        <a:defRPr sz="1800" b="0" i="0"/>
                      </a:pPr>
                      <a:r>
                        <a:rPr sz="1900" dirty="0">
                          <a:latin typeface="Helvetica" panose="020B0604020202020204" pitchFamily="34" charset="0"/>
                          <a:cs typeface="Helvetica" panose="020B0604020202020204" pitchFamily="34" charset="0"/>
                        </a:rPr>
                        <a:t> </a:t>
                      </a: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rgbClr val="000000"/>
                      </a:solidFill>
                      <a:round/>
                    </a:lnB>
                  </a:tcPr>
                </a:tc>
              </a:tr>
              <a:tr h="414399">
                <a:tc>
                  <a:txBody>
                    <a:bodyPr/>
                    <a:lstStyle/>
                    <a:p>
                      <a:pPr lvl="0" algn="l">
                        <a:defRPr sz="1800" b="0" i="0"/>
                      </a:pPr>
                      <a:endParaRPr sz="19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414399">
                <a:tc>
                  <a:txBody>
                    <a:bodyPr/>
                    <a:lstStyle/>
                    <a:p>
                      <a:pPr lvl="0" algn="l">
                        <a:defRPr sz="1800" b="0" i="0"/>
                      </a:pPr>
                      <a:endParaRPr sz="19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414399">
                <a:tc>
                  <a:txBody>
                    <a:bodyPr/>
                    <a:lstStyle/>
                    <a:p>
                      <a:pPr lvl="0" algn="l">
                        <a:defRPr sz="1800" b="0" i="0"/>
                      </a:pPr>
                      <a:endParaRPr sz="19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414399">
                <a:tc>
                  <a:txBody>
                    <a:bodyPr/>
                    <a:lstStyle/>
                    <a:p>
                      <a:pPr lvl="0" algn="l">
                        <a:defRPr sz="1800" b="0" i="0"/>
                      </a:pPr>
                      <a:endParaRPr sz="19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414399">
                <a:tc>
                  <a:txBody>
                    <a:bodyPr/>
                    <a:lstStyle/>
                    <a:p>
                      <a:pPr lvl="0" algn="l">
                        <a:defRPr sz="1800" b="0" i="0"/>
                      </a:pPr>
                      <a:endParaRPr sz="19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414399">
                <a:tc>
                  <a:txBody>
                    <a:bodyPr/>
                    <a:lstStyle/>
                    <a:p>
                      <a:pPr lvl="0" algn="l">
                        <a:defRPr sz="1800" b="0" i="0"/>
                      </a:pPr>
                      <a:endParaRPr sz="19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chemeClr val="tx1"/>
                      </a:solidFill>
                      <a:prstDash val="solid"/>
                      <a:round/>
                      <a:headEnd type="none" w="med" len="med"/>
                      <a:tailEnd type="none" w="med" len="med"/>
                    </a:lnB>
                  </a:tcPr>
                </a:tc>
              </a:tr>
            </a:tbl>
          </a:graphicData>
        </a:graphic>
      </p:graphicFrame>
      <p:graphicFrame>
        <p:nvGraphicFramePr>
          <p:cNvPr id="136" name="Table 136"/>
          <p:cNvGraphicFramePr/>
          <p:nvPr>
            <p:extLst>
              <p:ext uri="{D42A27DB-BD31-4B8C-83A1-F6EECF244321}">
                <p14:modId xmlns:p14="http://schemas.microsoft.com/office/powerpoint/2010/main" val="3297265189"/>
              </p:ext>
            </p:extLst>
          </p:nvPr>
        </p:nvGraphicFramePr>
        <p:xfrm>
          <a:off x="345440" y="4951229"/>
          <a:ext cx="7043739" cy="3944528"/>
        </p:xfrm>
        <a:graphic>
          <a:graphicData uri="http://schemas.openxmlformats.org/drawingml/2006/table">
            <a:tbl>
              <a:tblPr/>
              <a:tblGrid>
                <a:gridCol w="7043739"/>
              </a:tblGrid>
              <a:tr h="1068571">
                <a:tc>
                  <a:txBody>
                    <a:bodyPr/>
                    <a:lstStyle/>
                    <a:p>
                      <a:pPr lvl="0" algn="l">
                        <a:defRPr sz="1800" b="0" i="0"/>
                      </a:pPr>
                      <a:r>
                        <a:rPr lang="en-US" sz="1600" b="1" dirty="0" smtClean="0">
                          <a:latin typeface="Helvetica" panose="020B0604020202020204" pitchFamily="34" charset="0"/>
                          <a:cs typeface="Helvetica" panose="020B0604020202020204" pitchFamily="34" charset="0"/>
                        </a:rPr>
                        <a:t>8</a:t>
                      </a:r>
                      <a:r>
                        <a:rPr sz="1600" b="1" dirty="0" smtClean="0">
                          <a:latin typeface="Helvetica" panose="020B0604020202020204" pitchFamily="34" charset="0"/>
                          <a:cs typeface="Helvetica" panose="020B0604020202020204" pitchFamily="34" charset="0"/>
                        </a:rPr>
                        <a:t>.  </a:t>
                      </a:r>
                      <a:r>
                        <a:rPr lang="en-US" sz="1600" b="1" dirty="0" smtClean="0">
                          <a:latin typeface="Helvetica" panose="020B0604020202020204" pitchFamily="34" charset="0"/>
                          <a:cs typeface="Helvetica" panose="020B0604020202020204" pitchFamily="34" charset="0"/>
                        </a:rPr>
                        <a:t> </a:t>
                      </a:r>
                      <a:r>
                        <a:rPr sz="1600" b="1" dirty="0" smtClean="0">
                          <a:latin typeface="Helvetica" panose="020B0604020202020204" pitchFamily="34" charset="0"/>
                          <a:cs typeface="Helvetica" panose="020B0604020202020204" pitchFamily="34" charset="0"/>
                        </a:rPr>
                        <a:t>What </a:t>
                      </a:r>
                      <a:r>
                        <a:rPr sz="1600" b="1" dirty="0">
                          <a:latin typeface="Helvetica" panose="020B0604020202020204" pitchFamily="34" charset="0"/>
                          <a:cs typeface="Helvetica" panose="020B0604020202020204" pitchFamily="34" charset="0"/>
                        </a:rPr>
                        <a:t>should the grasshopper have done during </a:t>
                      </a:r>
                      <a:r>
                        <a:rPr sz="1600" b="1" dirty="0" smtClean="0">
                          <a:latin typeface="Helvetica" panose="020B0604020202020204" pitchFamily="34" charset="0"/>
                          <a:cs typeface="Helvetica" panose="020B0604020202020204" pitchFamily="34" charset="0"/>
                        </a:rPr>
                        <a:t>the</a:t>
                      </a:r>
                      <a:endParaRPr lang="en-US" sz="1600" b="1" dirty="0" smtClean="0">
                        <a:latin typeface="Helvetica" panose="020B0604020202020204" pitchFamily="34" charset="0"/>
                        <a:cs typeface="Helvetica" panose="020B0604020202020204" pitchFamily="34" charset="0"/>
                      </a:endParaRPr>
                    </a:p>
                    <a:p>
                      <a:pPr lvl="0" algn="l">
                        <a:defRPr sz="1800" b="0" i="0"/>
                      </a:pPr>
                      <a:r>
                        <a:rPr lang="en-US" sz="1600" b="1" baseline="0" dirty="0" smtClean="0">
                          <a:latin typeface="Helvetica" panose="020B0604020202020204" pitchFamily="34" charset="0"/>
                          <a:cs typeface="Helvetica" panose="020B0604020202020204" pitchFamily="34" charset="0"/>
                        </a:rPr>
                        <a:t>      </a:t>
                      </a:r>
                      <a:r>
                        <a:rPr sz="1600" b="1" dirty="0" smtClean="0">
                          <a:latin typeface="Helvetica" panose="020B0604020202020204" pitchFamily="34" charset="0"/>
                          <a:cs typeface="Helvetica" panose="020B0604020202020204" pitchFamily="34" charset="0"/>
                        </a:rPr>
                        <a:t>summer</a:t>
                      </a:r>
                      <a:r>
                        <a:rPr sz="1600" b="1" dirty="0">
                          <a:latin typeface="Helvetica" panose="020B0604020202020204" pitchFamily="34" charset="0"/>
                          <a:cs typeface="Helvetica" panose="020B0604020202020204" pitchFamily="34" charset="0"/>
                        </a:rPr>
                        <a:t>? Use details from the </a:t>
                      </a:r>
                      <a:r>
                        <a:rPr lang="en-US" sz="1600" b="1" dirty="0" smtClean="0">
                          <a:latin typeface="Helvetica" panose="020B0604020202020204" pitchFamily="34" charset="0"/>
                          <a:cs typeface="Helvetica" panose="020B0604020202020204" pitchFamily="34" charset="0"/>
                        </a:rPr>
                        <a:t>passage</a:t>
                      </a:r>
                      <a:r>
                        <a:rPr sz="1600" b="1" dirty="0" smtClean="0">
                          <a:latin typeface="Helvetica" panose="020B0604020202020204" pitchFamily="34" charset="0"/>
                          <a:cs typeface="Helvetica" panose="020B0604020202020204" pitchFamily="34" charset="0"/>
                        </a:rPr>
                        <a:t> </a:t>
                      </a:r>
                      <a:r>
                        <a:rPr sz="1600" b="1" dirty="0">
                          <a:latin typeface="Helvetica" panose="020B0604020202020204" pitchFamily="34" charset="0"/>
                          <a:cs typeface="Helvetica" panose="020B0604020202020204" pitchFamily="34" charset="0"/>
                        </a:rPr>
                        <a:t>to support </a:t>
                      </a:r>
                      <a:r>
                        <a:rPr sz="1600" b="1" dirty="0" smtClean="0">
                          <a:latin typeface="Helvetica" panose="020B0604020202020204" pitchFamily="34" charset="0"/>
                          <a:cs typeface="Helvetica" panose="020B0604020202020204" pitchFamily="34" charset="0"/>
                        </a:rPr>
                        <a:t>your</a:t>
                      </a:r>
                      <a:endParaRPr lang="en-US" sz="1600" b="1" dirty="0" smtClean="0">
                        <a:latin typeface="Helvetica" panose="020B0604020202020204" pitchFamily="34" charset="0"/>
                        <a:cs typeface="Helvetica" panose="020B0604020202020204" pitchFamily="34" charset="0"/>
                      </a:endParaRPr>
                    </a:p>
                    <a:p>
                      <a:pPr lvl="0" algn="l">
                        <a:defRPr sz="1800" b="0" i="0"/>
                      </a:pPr>
                      <a:r>
                        <a:rPr lang="en-US" sz="1600" b="1" baseline="0" dirty="0" smtClean="0">
                          <a:latin typeface="Helvetica" panose="020B0604020202020204" pitchFamily="34" charset="0"/>
                          <a:cs typeface="Helvetica" panose="020B0604020202020204" pitchFamily="34" charset="0"/>
                        </a:rPr>
                        <a:t>      </a:t>
                      </a:r>
                      <a:r>
                        <a:rPr sz="1600" b="1" dirty="0" smtClean="0">
                          <a:latin typeface="Helvetica" panose="020B0604020202020204" pitchFamily="34" charset="0"/>
                          <a:cs typeface="Helvetica" panose="020B0604020202020204" pitchFamily="34" charset="0"/>
                        </a:rPr>
                        <a:t>answer</a:t>
                      </a:r>
                      <a:r>
                        <a:rPr sz="1600" b="1" dirty="0">
                          <a:latin typeface="Helvetica" panose="020B0604020202020204" pitchFamily="34" charset="0"/>
                          <a:cs typeface="Helvetica" panose="020B0604020202020204" pitchFamily="34" charset="0"/>
                        </a:rPr>
                        <a:t>. </a:t>
                      </a:r>
                      <a:r>
                        <a:rPr sz="1200" b="1" dirty="0" smtClean="0">
                          <a:latin typeface="Helvetica" panose="020B0604020202020204" pitchFamily="34" charset="0"/>
                          <a:cs typeface="Helvetica" panose="020B0604020202020204" pitchFamily="34" charset="0"/>
                        </a:rPr>
                        <a:t> </a:t>
                      </a:r>
                      <a:endParaRPr sz="1200" b="0" dirty="0">
                        <a:latin typeface="Helvetica" panose="020B0604020202020204" pitchFamily="34" charset="0"/>
                        <a:cs typeface="Helvetica" panose="020B0604020202020204" pitchFamily="34" charset="0"/>
                      </a:endParaRPr>
                    </a:p>
                  </a:txBody>
                  <a:tcPr marL="51816" marR="51816" marT="51090" marB="51090" horzOverflow="overflow">
                    <a:lnL w="12700">
                      <a:miter lim="400000"/>
                    </a:lnL>
                    <a:lnR w="12700">
                      <a:miter lim="400000"/>
                    </a:lnR>
                    <a:lnT w="12700">
                      <a:miter lim="400000"/>
                    </a:lnT>
                    <a:lnB w="12700" cap="flat" cmpd="sng" algn="ctr">
                      <a:solidFill>
                        <a:schemeClr val="tx1"/>
                      </a:solidFill>
                      <a:prstDash val="solid"/>
                      <a:round/>
                      <a:headEnd type="none" w="med" len="med"/>
                      <a:tailEnd type="none" w="med" len="med"/>
                    </a:lnB>
                  </a:tcPr>
                </a:tc>
              </a:tr>
              <a:tr h="389563">
                <a:tc>
                  <a:txBody>
                    <a:bodyPr/>
                    <a:lstStyle/>
                    <a:p>
                      <a:pPr lvl="0" algn="l">
                        <a:defRPr sz="1800" b="0" i="0"/>
                      </a:pPr>
                      <a:endParaRPr sz="1600" b="1"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rgbClr val="000000"/>
                      </a:solidFill>
                      <a:round/>
                    </a:lnB>
                  </a:tcPr>
                </a:tc>
              </a:tr>
              <a:tr h="414399">
                <a:tc>
                  <a:txBody>
                    <a:bodyPr/>
                    <a:lstStyle/>
                    <a:p>
                      <a:pPr lvl="0" algn="l">
                        <a:defRPr sz="1800" b="0" i="0"/>
                      </a:pPr>
                      <a:endParaRPr sz="1600" b="1"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414399">
                <a:tc>
                  <a:txBody>
                    <a:bodyPr/>
                    <a:lstStyle/>
                    <a:p>
                      <a:pPr lvl="0" algn="l">
                        <a:defRPr sz="1800" b="0" i="0"/>
                      </a:pPr>
                      <a:endParaRPr sz="1600" b="1"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414399">
                <a:tc>
                  <a:txBody>
                    <a:bodyPr/>
                    <a:lstStyle/>
                    <a:p>
                      <a:pPr lvl="0" algn="l">
                        <a:defRPr sz="1800" b="0" i="0"/>
                      </a:pPr>
                      <a:endParaRPr sz="1600" b="1"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414399">
                <a:tc>
                  <a:txBody>
                    <a:bodyPr/>
                    <a:lstStyle/>
                    <a:p>
                      <a:pPr lvl="0" algn="l">
                        <a:defRPr sz="1800" b="0" i="0"/>
                      </a:pPr>
                      <a:endParaRPr sz="1600" b="1"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414399">
                <a:tc>
                  <a:txBody>
                    <a:bodyPr/>
                    <a:lstStyle/>
                    <a:p>
                      <a:pPr lvl="0" algn="l">
                        <a:defRPr sz="1800" b="0" i="0"/>
                      </a:pPr>
                      <a:endParaRPr sz="1600" b="1"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414399">
                <a:tc>
                  <a:txBody>
                    <a:bodyPr/>
                    <a:lstStyle/>
                    <a:p>
                      <a:pPr lvl="0" algn="l">
                        <a:defRPr sz="1800" b="0" i="0"/>
                      </a:pPr>
                      <a:endParaRPr sz="1600" b="1"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chemeClr val="tx1"/>
                      </a:solidFill>
                      <a:prstDash val="solid"/>
                      <a:round/>
                      <a:headEnd type="none" w="med" len="med"/>
                      <a:tailEnd type="none" w="med" len="med"/>
                    </a:lnB>
                  </a:tcPr>
                </a:tc>
              </a:tr>
            </a:tbl>
          </a:graphicData>
        </a:graphic>
      </p:graphicFrame>
      <p:graphicFrame>
        <p:nvGraphicFramePr>
          <p:cNvPr id="137" name="Table 137"/>
          <p:cNvGraphicFramePr/>
          <p:nvPr>
            <p:extLst>
              <p:ext uri="{D42A27DB-BD31-4B8C-83A1-F6EECF244321}">
                <p14:modId xmlns:p14="http://schemas.microsoft.com/office/powerpoint/2010/main" val="1151805413"/>
              </p:ext>
            </p:extLst>
          </p:nvPr>
        </p:nvGraphicFramePr>
        <p:xfrm>
          <a:off x="4267200" y="4388861"/>
          <a:ext cx="3208974" cy="490875"/>
        </p:xfrm>
        <a:graphic>
          <a:graphicData uri="http://schemas.openxmlformats.org/drawingml/2006/table">
            <a:tbl>
              <a:tblPr firstRow="1"/>
              <a:tblGrid>
                <a:gridCol w="3208974"/>
              </a:tblGrid>
              <a:tr h="158788">
                <a:tc>
                  <a:txBody>
                    <a:bodyPr/>
                    <a:lstStyle/>
                    <a:p>
                      <a:pPr lvl="0" algn="ctr">
                        <a:lnSpc>
                          <a:spcPct val="115000"/>
                        </a:lnSpc>
                        <a:defRPr sz="1800" b="0" i="0"/>
                      </a:pPr>
                      <a:r>
                        <a:rPr lang="en-US" sz="800" b="1" dirty="0" smtClean="0"/>
                        <a:t>Toward </a:t>
                      </a:r>
                      <a:r>
                        <a:rPr sz="800" b="1" dirty="0" smtClean="0"/>
                        <a:t>DOK </a:t>
                      </a:r>
                      <a:r>
                        <a:rPr sz="800" b="1" dirty="0"/>
                        <a:t>2 – Cl  </a:t>
                      </a:r>
                      <a:r>
                        <a:rPr sz="800" b="1" dirty="0" smtClean="0"/>
                        <a:t>RL.2.2</a:t>
                      </a:r>
                      <a:r>
                        <a:rPr lang="en-US" sz="800" b="1" dirty="0" smtClean="0"/>
                        <a:t>  </a:t>
                      </a:r>
                      <a:endParaRPr sz="800" b="1" dirty="0"/>
                    </a:p>
                  </a:txBody>
                  <a:tcPr marL="0" marR="0" marT="0" marB="0" anchor="ct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a:solidFill>
                        <a:srgbClr val="A6A6A6"/>
                      </a:solidFill>
                      <a:round/>
                    </a:lnB>
                    <a:solidFill>
                      <a:srgbClr val="C6D9F1"/>
                    </a:solidFill>
                  </a:tcPr>
                </a:tc>
              </a:tr>
              <a:tr h="332087">
                <a:tc>
                  <a:txBody>
                    <a:bodyPr/>
                    <a:lstStyle/>
                    <a:p>
                      <a:pPr lvl="0" algn="l">
                        <a:lnSpc>
                          <a:spcPct val="115000"/>
                        </a:lnSpc>
                        <a:defRPr sz="1800" b="0" i="0"/>
                      </a:pPr>
                      <a:r>
                        <a:rPr sz="800" b="1" dirty="0"/>
                        <a:t>Locate information supporting the central message, lesson or moral of a fable or folktale from diverse cultures (new text).</a:t>
                      </a:r>
                    </a:p>
                  </a:txBody>
                  <a:tcPr marL="97155" marR="0" marT="0" marB="0"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a:solidFill>
                        <a:srgbClr val="A6A6A6"/>
                      </a:solidFill>
                      <a:roun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138" name="Table 138"/>
          <p:cNvGraphicFramePr/>
          <p:nvPr>
            <p:extLst>
              <p:ext uri="{D42A27DB-BD31-4B8C-83A1-F6EECF244321}">
                <p14:modId xmlns:p14="http://schemas.microsoft.com/office/powerpoint/2010/main" val="1006451238"/>
              </p:ext>
            </p:extLst>
          </p:nvPr>
        </p:nvGraphicFramePr>
        <p:xfrm>
          <a:off x="4226859" y="9000312"/>
          <a:ext cx="3289185" cy="638095"/>
        </p:xfrm>
        <a:graphic>
          <a:graphicData uri="http://schemas.openxmlformats.org/drawingml/2006/table">
            <a:tbl>
              <a:tblPr firstRow="1"/>
              <a:tblGrid>
                <a:gridCol w="3289185"/>
              </a:tblGrid>
              <a:tr h="197441">
                <a:tc>
                  <a:txBody>
                    <a:bodyPr/>
                    <a:lstStyle/>
                    <a:p>
                      <a:pPr lvl="0" algn="ctr">
                        <a:lnSpc>
                          <a:spcPct val="115000"/>
                        </a:lnSpc>
                        <a:defRPr sz="1800" b="0" i="0"/>
                      </a:pPr>
                      <a:r>
                        <a:rPr lang="en-US" sz="800" b="1" dirty="0" smtClean="0"/>
                        <a:t>Toward </a:t>
                      </a:r>
                      <a:r>
                        <a:rPr sz="800" b="1" dirty="0" smtClean="0"/>
                        <a:t>DOK </a:t>
                      </a:r>
                      <a:r>
                        <a:rPr sz="800" b="1" dirty="0"/>
                        <a:t>3 - EVE</a:t>
                      </a:r>
                    </a:p>
                  </a:txBody>
                  <a:tcPr marL="0" marR="0" marT="0" marB="0" anchor="ct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a:solidFill>
                        <a:srgbClr val="A6A6A6"/>
                      </a:solidFill>
                      <a:round/>
                    </a:lnB>
                    <a:solidFill>
                      <a:srgbClr val="FBD4B4"/>
                    </a:solidFill>
                  </a:tcPr>
                </a:tc>
              </a:tr>
              <a:tr h="440654">
                <a:tc>
                  <a:txBody>
                    <a:bodyPr/>
                    <a:lstStyle/>
                    <a:p>
                      <a:pPr lvl="0" algn="l">
                        <a:lnSpc>
                          <a:spcPct val="115000"/>
                        </a:lnSpc>
                        <a:defRPr sz="1800" b="0" i="0"/>
                      </a:pPr>
                      <a:r>
                        <a:rPr sz="800" b="1" dirty="0"/>
                        <a:t>Uses evidence of character analysis of why it’s reasonable to assume a character responded a certain way.</a:t>
                      </a:r>
                    </a:p>
                  </a:txBody>
                  <a:tcPr marL="97155" marR="0" marT="0" marB="0"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a:solidFill>
                        <a:srgbClr val="A6A6A6"/>
                      </a:solidFill>
                      <a:round/>
                    </a:lnT>
                    <a:lnB w="12700" cap="flat" cmpd="sng" algn="ctr">
                      <a:solidFill>
                        <a:schemeClr val="bg1">
                          <a:lumMod val="65000"/>
                        </a:schemeClr>
                      </a:solidFill>
                      <a:prstDash val="solid"/>
                      <a:round/>
                      <a:headEnd type="none" w="med" len="med"/>
                      <a:tailEnd type="none" w="med" len="med"/>
                    </a:lnB>
                    <a:solidFill>
                      <a:srgbClr val="CCC0D9"/>
                    </a:solidFill>
                  </a:tcPr>
                </a:tc>
              </a:tr>
            </a:tbl>
          </a:graphicData>
        </a:graphic>
      </p:graphicFrame>
      <p:sp>
        <p:nvSpPr>
          <p:cNvPr id="2" name="Rectangle 1"/>
          <p:cNvSpPr/>
          <p:nvPr/>
        </p:nvSpPr>
        <p:spPr>
          <a:xfrm>
            <a:off x="381000" y="4495800"/>
            <a:ext cx="3810000" cy="276999"/>
          </a:xfrm>
          <a:prstGeom prst="rect">
            <a:avLst/>
          </a:prstGeom>
        </p:spPr>
        <p:txBody>
          <a:bodyPr wrap="square">
            <a:spAutoFit/>
          </a:bodyPr>
          <a:lstStyle/>
          <a:p>
            <a:r>
              <a:rPr lang="en-US" sz="1200" dirty="0">
                <a:latin typeface="Helvetica" panose="020B0604020202020204" pitchFamily="34" charset="0"/>
                <a:cs typeface="Helvetica" panose="020B0604020202020204" pitchFamily="34" charset="0"/>
              </a:rPr>
              <a:t>(</a:t>
            </a:r>
            <a:r>
              <a:rPr lang="en-US" sz="1200" dirty="0" smtClean="0">
                <a:latin typeface="Helvetica" panose="020B0604020202020204" pitchFamily="34" charset="0"/>
                <a:cs typeface="Helvetica" panose="020B0604020202020204" pitchFamily="34" charset="0"/>
              </a:rPr>
              <a:t>Teacher </a:t>
            </a:r>
            <a:r>
              <a:rPr lang="en-US" sz="1200" dirty="0">
                <a:latin typeface="Helvetica" panose="020B0604020202020204" pitchFamily="34" charset="0"/>
                <a:cs typeface="Helvetica" panose="020B0604020202020204" pitchFamily="34" charset="0"/>
              </a:rPr>
              <a:t>Only) Final Score</a:t>
            </a:r>
            <a:r>
              <a:rPr lang="en-US" sz="1200" dirty="0" smtClean="0">
                <a:latin typeface="Helvetica" panose="020B0604020202020204" pitchFamily="34" charset="0"/>
                <a:cs typeface="Helvetica" panose="020B0604020202020204" pitchFamily="34" charset="0"/>
              </a:rPr>
              <a:t>__________</a:t>
            </a:r>
            <a:endParaRPr lang="en-US" sz="1200" dirty="0"/>
          </a:p>
        </p:txBody>
      </p:sp>
      <p:sp>
        <p:nvSpPr>
          <p:cNvPr id="3" name="Rectangle 2"/>
          <p:cNvSpPr/>
          <p:nvPr/>
        </p:nvSpPr>
        <p:spPr>
          <a:xfrm>
            <a:off x="304800" y="9319360"/>
            <a:ext cx="3886200" cy="461665"/>
          </a:xfrm>
          <a:prstGeom prst="rect">
            <a:avLst/>
          </a:prstGeom>
        </p:spPr>
        <p:txBody>
          <a:bodyPr>
            <a:spAutoFit/>
          </a:bodyPr>
          <a:lstStyle/>
          <a:p>
            <a:endParaRPr lang="en-US" sz="1200" dirty="0" smtClean="0">
              <a:latin typeface="Helvetica" panose="020B0604020202020204" pitchFamily="34" charset="0"/>
              <a:cs typeface="Helvetica" panose="020B0604020202020204" pitchFamily="34" charset="0"/>
            </a:endParaRPr>
          </a:p>
          <a:p>
            <a:r>
              <a:rPr lang="en-US" sz="1200" dirty="0" smtClean="0">
                <a:latin typeface="Helvetica" panose="020B0604020202020204" pitchFamily="34" charset="0"/>
                <a:cs typeface="Helvetica" panose="020B0604020202020204" pitchFamily="34" charset="0"/>
              </a:rPr>
              <a:t>(</a:t>
            </a:r>
            <a:r>
              <a:rPr lang="en-US" sz="1200" dirty="0">
                <a:latin typeface="Helvetica" panose="020B0604020202020204" pitchFamily="34" charset="0"/>
                <a:cs typeface="Helvetica" panose="020B0604020202020204" pitchFamily="34" charset="0"/>
              </a:rPr>
              <a:t>Teacher Only) Final Score</a:t>
            </a:r>
            <a:r>
              <a:rPr lang="en-US" sz="1200" dirty="0" smtClean="0">
                <a:latin typeface="Helvetica" panose="020B0604020202020204" pitchFamily="34" charset="0"/>
                <a:cs typeface="Helvetica" panose="020B0604020202020204" pitchFamily="34" charset="0"/>
              </a:rPr>
              <a:t>_________</a:t>
            </a:r>
            <a:endParaRPr lang="en-US" sz="1200" dirty="0"/>
          </a:p>
        </p:txBody>
      </p:sp>
    </p:spTree>
    <p:extLst>
      <p:ext uri="{BB962C8B-B14F-4D97-AF65-F5344CB8AC3E}">
        <p14:creationId xmlns:p14="http://schemas.microsoft.com/office/powerpoint/2010/main" val="4216814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sp>
        <p:nvSpPr>
          <p:cNvPr id="5" name="Rectangle 1"/>
          <p:cNvSpPr>
            <a:spLocks noChangeArrowheads="1"/>
          </p:cNvSpPr>
          <p:nvPr/>
        </p:nvSpPr>
        <p:spPr bwMode="auto">
          <a:xfrm>
            <a:off x="323851" y="1085578"/>
            <a:ext cx="7139646" cy="6766240"/>
          </a:xfrm>
          <a:prstGeom prst="rect">
            <a:avLst/>
          </a:prstGeom>
          <a:noFill/>
          <a:ln w="9525">
            <a:noFill/>
            <a:miter lim="800000"/>
            <a:headEnd/>
            <a:tailEnd/>
          </a:ln>
          <a:effectLst/>
        </p:spPr>
        <p:txBody>
          <a:bodyPr vert="horz" wrap="square" lIns="101881" tIns="50941" rIns="101881" bIns="50941" numCol="1" anchor="ctr" anchorCtr="0" compatLnSpc="1">
            <a:prstTxWarp prst="textNoShape">
              <a:avLst/>
            </a:prstTxWarp>
            <a:spAutoFit/>
          </a:bodyPr>
          <a:lstStyle/>
          <a:p>
            <a:r>
              <a:rPr lang="en-US" sz="1500" b="1" dirty="0" smtClean="0"/>
              <a:t>1 </a:t>
            </a:r>
          </a:p>
          <a:p>
            <a:r>
              <a:rPr lang="en-US" sz="1500" dirty="0" smtClean="0"/>
              <a:t>Benjamin </a:t>
            </a:r>
            <a:r>
              <a:rPr lang="en-US" sz="1500" dirty="0"/>
              <a:t>Franklin was born in 1706 in Boston, Massachusetts.  He had 16 brothers and sisters! Mother was at home and Father made candles. Benjamin loved to read and write more than his brothers or sisters.  </a:t>
            </a:r>
          </a:p>
          <a:p>
            <a:endParaRPr lang="en-US" sz="1500" dirty="0"/>
          </a:p>
          <a:p>
            <a:r>
              <a:rPr lang="en-US" sz="1500" b="1" dirty="0"/>
              <a:t>2</a:t>
            </a:r>
          </a:p>
          <a:p>
            <a:r>
              <a:rPr lang="en-US" sz="1500" dirty="0"/>
              <a:t>Father did not have money to send 17 children to school. But, he did send Benjamin to school. Benjamin was ten years old.  Benjamin did well in school.  He liked to read and write.  He did not like math.  Benjamin went to school for two years because Father ran out of money. Then he helped Father in the candle shop. </a:t>
            </a:r>
          </a:p>
          <a:p>
            <a:endParaRPr lang="en-US" sz="1500" dirty="0"/>
          </a:p>
          <a:p>
            <a:r>
              <a:rPr lang="en-US" sz="1500" b="1" dirty="0"/>
              <a:t>3</a:t>
            </a:r>
          </a:p>
          <a:p>
            <a:r>
              <a:rPr lang="en-US" sz="1500" dirty="0"/>
              <a:t>When Benjamin was 12, Father wanted him to learn a trade. A trade is like a job. Benjamin did not want to be a blacksmith, carpenter or a brick-maker. He wished he could just read all the time.  James was Benjamin’s big brother.  James had a print shop.  Benjamin helped James print books.  Best of all, he could read the books he printed!  James helped Benjamin learn to be a printer.</a:t>
            </a:r>
          </a:p>
          <a:p>
            <a:endParaRPr lang="en-US" sz="1500" dirty="0"/>
          </a:p>
          <a:p>
            <a:r>
              <a:rPr lang="en-US" sz="1500" b="1" dirty="0"/>
              <a:t>4</a:t>
            </a:r>
          </a:p>
          <a:p>
            <a:r>
              <a:rPr lang="en-US" sz="1500" dirty="0"/>
              <a:t>When Benjamin was 16 he left home.  He wanted to be on his own.  He went to Philadelphia, Pennsylvania and got a job as a printer.  Benjamin worked hard.  He saved money and soon had his own print shop.</a:t>
            </a:r>
          </a:p>
          <a:p>
            <a:endParaRPr lang="en-US" sz="1500" dirty="0"/>
          </a:p>
          <a:p>
            <a:r>
              <a:rPr lang="en-US" sz="1500" b="1" dirty="0"/>
              <a:t>5</a:t>
            </a:r>
          </a:p>
          <a:p>
            <a:r>
              <a:rPr lang="en-US" sz="1500" dirty="0"/>
              <a:t>Benjamin had a newspaper.  People liked reading it.  His newspaper made people laugh and think.  Then he made a little book called </a:t>
            </a:r>
            <a:r>
              <a:rPr lang="en-US" sz="1500" i="1" dirty="0"/>
              <a:t>Poor Richard’s Almanac</a:t>
            </a:r>
            <a:r>
              <a:rPr lang="en-US" sz="1500" dirty="0"/>
              <a:t>.  An almanac tells farmers when to plant crops. Benjamin’s almanac had wise and funny sayings too.  People still read his almanac today!</a:t>
            </a:r>
          </a:p>
          <a:p>
            <a:endParaRPr lang="en-US" sz="1300" dirty="0"/>
          </a:p>
        </p:txBody>
      </p:sp>
      <p:sp>
        <p:nvSpPr>
          <p:cNvPr id="8" name="Rectangle 7"/>
          <p:cNvSpPr/>
          <p:nvPr/>
        </p:nvSpPr>
        <p:spPr>
          <a:xfrm>
            <a:off x="1862138" y="548598"/>
            <a:ext cx="3333275" cy="410654"/>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101881" tIns="50941" rIns="101881" bIns="50941">
            <a:spAutoFit/>
          </a:bodyPr>
          <a:lstStyle/>
          <a:p>
            <a:pPr algn="ctr"/>
            <a:r>
              <a:rPr lang="en-US" b="1" u="sng" dirty="0">
                <a:solidFill>
                  <a:srgbClr val="002060"/>
                </a:solidFill>
              </a:rPr>
              <a:t>Benjamin Franklin the Printer</a:t>
            </a:r>
            <a:endParaRPr lang="en-US" dirty="0"/>
          </a:p>
        </p:txBody>
      </p:sp>
      <p:sp>
        <p:nvSpPr>
          <p:cNvPr id="2" name="Rectangle 1"/>
          <p:cNvSpPr/>
          <p:nvPr/>
        </p:nvSpPr>
        <p:spPr>
          <a:xfrm>
            <a:off x="5875534" y="194655"/>
            <a:ext cx="1866900" cy="707886"/>
          </a:xfrm>
          <a:prstGeom prst="rect">
            <a:avLst/>
          </a:prstGeom>
        </p:spPr>
        <p:txBody>
          <a:bodyPr wrap="square">
            <a:spAutoFit/>
          </a:bodyPr>
          <a:lstStyle/>
          <a:p>
            <a:pPr algn="r"/>
            <a:r>
              <a:rPr lang="en-US" sz="800" dirty="0" smtClean="0"/>
              <a:t>Grade Equivalent 3.3</a:t>
            </a:r>
          </a:p>
          <a:p>
            <a:pPr algn="r"/>
            <a:r>
              <a:rPr lang="en-US" sz="800" dirty="0" smtClean="0"/>
              <a:t>Lexile Measure 560L</a:t>
            </a:r>
          </a:p>
          <a:p>
            <a:pPr algn="r"/>
            <a:r>
              <a:rPr lang="en-US" sz="800" dirty="0" smtClean="0"/>
              <a:t>Mean </a:t>
            </a:r>
            <a:r>
              <a:rPr lang="en-US" sz="800" dirty="0"/>
              <a:t>Sentence </a:t>
            </a:r>
            <a:r>
              <a:rPr lang="en-US" sz="800" dirty="0" smtClean="0"/>
              <a:t>Length 8.86</a:t>
            </a:r>
          </a:p>
          <a:p>
            <a:pPr algn="r"/>
            <a:r>
              <a:rPr lang="en-US" sz="800" dirty="0" smtClean="0"/>
              <a:t>Mean </a:t>
            </a:r>
            <a:r>
              <a:rPr lang="en-US" sz="800" dirty="0"/>
              <a:t>Log Word </a:t>
            </a:r>
            <a:r>
              <a:rPr lang="en-US" sz="800" dirty="0" smtClean="0"/>
              <a:t>Frequency 3.59</a:t>
            </a:r>
          </a:p>
          <a:p>
            <a:pPr algn="r"/>
            <a:r>
              <a:rPr lang="en-US" sz="800" dirty="0" smtClean="0"/>
              <a:t>Word Count 257</a:t>
            </a:r>
            <a:endParaRPr lang="en-US" sz="800" dirty="0"/>
          </a:p>
        </p:txBody>
      </p:sp>
    </p:spTree>
    <p:extLst>
      <p:ext uri="{BB962C8B-B14F-4D97-AF65-F5344CB8AC3E}">
        <p14:creationId xmlns:p14="http://schemas.microsoft.com/office/powerpoint/2010/main" val="39773987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163350117"/>
              </p:ext>
            </p:extLst>
          </p:nvPr>
        </p:nvGraphicFramePr>
        <p:xfrm>
          <a:off x="4953000" y="3732523"/>
          <a:ext cx="2209800" cy="382277"/>
        </p:xfrm>
        <a:graphic>
          <a:graphicData uri="http://schemas.openxmlformats.org/drawingml/2006/table">
            <a:tbl>
              <a:tblPr/>
              <a:tblGrid>
                <a:gridCol w="2209800"/>
              </a:tblGrid>
              <a:tr h="195044">
                <a:tc>
                  <a:txBody>
                    <a:bodyPr/>
                    <a:lstStyle/>
                    <a:p>
                      <a:pPr marL="0" marR="0" algn="ctr">
                        <a:lnSpc>
                          <a:spcPct val="100000"/>
                        </a:lnSpc>
                        <a:spcBef>
                          <a:spcPts val="0"/>
                        </a:spcBef>
                        <a:spcAft>
                          <a:spcPts val="0"/>
                        </a:spcAft>
                      </a:pPr>
                      <a:r>
                        <a:rPr lang="en-US" sz="800" b="1" i="1" dirty="0" smtClean="0">
                          <a:solidFill>
                            <a:srgbClr val="000000"/>
                          </a:solidFill>
                          <a:latin typeface="+mn-lt"/>
                          <a:ea typeface="Times New Roman"/>
                          <a:cs typeface="Times New Roman"/>
                        </a:rPr>
                        <a:t>Toward  RI.2.1         DOK-2</a:t>
                      </a:r>
                      <a:r>
                        <a:rPr lang="en-US" sz="800" b="1" i="1" baseline="0" dirty="0" smtClean="0">
                          <a:solidFill>
                            <a:srgbClr val="000000"/>
                          </a:solidFill>
                          <a:latin typeface="+mn-lt"/>
                          <a:ea typeface="Times New Roman"/>
                          <a:cs typeface="Times New Roman"/>
                        </a:rPr>
                        <a:t> Ck</a:t>
                      </a:r>
                      <a:endParaRPr lang="en-US" sz="800" b="1" i="1" dirty="0">
                        <a:latin typeface="+mn-lt"/>
                        <a:ea typeface="Calibri"/>
                        <a:cs typeface="Times New Roman"/>
                      </a:endParaRPr>
                    </a:p>
                  </a:txBody>
                  <a:tcPr marL="32363" marR="323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87233">
                <a:tc>
                  <a:txBody>
                    <a:bodyPr/>
                    <a:lstStyle/>
                    <a:p>
                      <a:pPr marL="0" marR="0" lvl="0" indent="0" algn="l" defTabSz="1018809" rtl="0" eaLnBrk="1" fontAlgn="auto" latinLnBrk="0" hangingPunct="1">
                        <a:lnSpc>
                          <a:spcPct val="115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mn-lt"/>
                          <a:ea typeface="Times New Roman"/>
                          <a:cs typeface="Times New Roman"/>
                        </a:rPr>
                        <a:t>Identify who, what, where, when, how and why.</a:t>
                      </a:r>
                    </a:p>
                  </a:txBody>
                  <a:tcPr marL="97155" marR="323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cxnSp>
        <p:nvCxnSpPr>
          <p:cNvPr id="11" name="Straight Connector 10"/>
          <p:cNvCxnSpPr/>
          <p:nvPr/>
        </p:nvCxnSpPr>
        <p:spPr>
          <a:xfrm>
            <a:off x="609870" y="4550229"/>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07477" y="953932"/>
            <a:ext cx="6236261" cy="2518923"/>
          </a:xfrm>
          <a:prstGeom prst="rect">
            <a:avLst/>
          </a:prstGeom>
        </p:spPr>
        <p:txBody>
          <a:bodyPr wrap="square" lIns="101881" tIns="50941" rIns="101881" bIns="50941">
            <a:spAutoFit/>
          </a:bodyPr>
          <a:lstStyle/>
          <a:p>
            <a:pPr marL="361417" indent="-361417"/>
            <a:r>
              <a:rPr lang="en-US" sz="1900" b="1" dirty="0">
                <a:latin typeface="Helvetica" pitchFamily="34" charset="0"/>
                <a:cs typeface="Helvetica" pitchFamily="34" charset="0"/>
              </a:rPr>
              <a:t>9.   How old was Benjamin when he went to school?</a:t>
            </a:r>
          </a:p>
          <a:p>
            <a:endParaRPr lang="en-US" sz="1900" b="1" dirty="0">
              <a:latin typeface="Helvetica" pitchFamily="34" charset="0"/>
              <a:cs typeface="Helvetica" pitchFamily="34" charset="0"/>
            </a:endParaRPr>
          </a:p>
          <a:p>
            <a:pPr marL="605707" indent="-361417">
              <a:buFont typeface="+mj-lt"/>
              <a:buAutoNum type="alphaUcPeriod"/>
            </a:pPr>
            <a:r>
              <a:rPr lang="en-US" sz="1700" dirty="0">
                <a:latin typeface="Helvetica" pitchFamily="34" charset="0"/>
                <a:cs typeface="Helvetica" pitchFamily="34" charset="0"/>
              </a:rPr>
              <a:t>16 years </a:t>
            </a:r>
            <a:r>
              <a:rPr lang="en-US" sz="1700" dirty="0" smtClean="0">
                <a:latin typeface="Helvetica" pitchFamily="34" charset="0"/>
                <a:cs typeface="Helvetica" pitchFamily="34" charset="0"/>
              </a:rPr>
              <a:t>old </a:t>
            </a:r>
            <a:endParaRPr lang="en-US" sz="1700" dirty="0">
              <a:latin typeface="Helvetica" pitchFamily="34" charset="0"/>
              <a:cs typeface="Helvetica" pitchFamily="34" charset="0"/>
            </a:endParaRPr>
          </a:p>
          <a:p>
            <a:pPr marL="605707" indent="-361417">
              <a:buFont typeface="+mj-lt"/>
              <a:buAutoNum type="alphaUcPeriod"/>
            </a:pPr>
            <a:endParaRPr lang="en-US" sz="1700" dirty="0">
              <a:latin typeface="Helvetica" pitchFamily="34" charset="0"/>
              <a:cs typeface="Helvetica" pitchFamily="34" charset="0"/>
            </a:endParaRPr>
          </a:p>
          <a:p>
            <a:pPr marL="605707" indent="-361417">
              <a:buFont typeface="+mj-lt"/>
              <a:buAutoNum type="alphaUcPeriod"/>
            </a:pPr>
            <a:r>
              <a:rPr lang="en-US" sz="1700" dirty="0">
                <a:latin typeface="Helvetica" pitchFamily="34" charset="0"/>
                <a:cs typeface="Helvetica" pitchFamily="34" charset="0"/>
              </a:rPr>
              <a:t>8 years </a:t>
            </a:r>
            <a:r>
              <a:rPr lang="en-US" sz="1700" dirty="0" smtClean="0">
                <a:latin typeface="Helvetica" pitchFamily="34" charset="0"/>
                <a:cs typeface="Helvetica" pitchFamily="34" charset="0"/>
              </a:rPr>
              <a:t>old</a:t>
            </a:r>
            <a:endParaRPr lang="en-US" sz="1700" dirty="0">
              <a:latin typeface="Helvetica" pitchFamily="34" charset="0"/>
              <a:cs typeface="Helvetica" pitchFamily="34" charset="0"/>
            </a:endParaRPr>
          </a:p>
          <a:p>
            <a:pPr marL="605707" indent="-361417">
              <a:buFont typeface="+mj-lt"/>
              <a:buAutoNum type="alphaUcPeriod"/>
            </a:pPr>
            <a:endParaRPr lang="en-US" sz="1700" dirty="0">
              <a:latin typeface="Helvetica" pitchFamily="34" charset="0"/>
              <a:cs typeface="Helvetica" pitchFamily="34" charset="0"/>
            </a:endParaRPr>
          </a:p>
          <a:p>
            <a:pPr marL="605707" indent="-361417">
              <a:buFont typeface="+mj-lt"/>
              <a:buAutoNum type="alphaUcPeriod"/>
            </a:pPr>
            <a:r>
              <a:rPr lang="en-US" sz="1700" dirty="0">
                <a:latin typeface="Helvetica" pitchFamily="34" charset="0"/>
                <a:cs typeface="Helvetica" pitchFamily="34" charset="0"/>
              </a:rPr>
              <a:t>12 years </a:t>
            </a:r>
            <a:r>
              <a:rPr lang="en-US" sz="1700" dirty="0" smtClean="0">
                <a:latin typeface="Helvetica" pitchFamily="34" charset="0"/>
                <a:cs typeface="Helvetica" pitchFamily="34" charset="0"/>
              </a:rPr>
              <a:t>old </a:t>
            </a:r>
            <a:endParaRPr lang="en-US" sz="1700" dirty="0">
              <a:solidFill>
                <a:srgbClr val="FF0000"/>
              </a:solidFill>
              <a:latin typeface="Helvetica" pitchFamily="34" charset="0"/>
              <a:cs typeface="Helvetica" pitchFamily="34" charset="0"/>
            </a:endParaRPr>
          </a:p>
          <a:p>
            <a:pPr marL="605707" indent="-361417">
              <a:buFont typeface="+mj-lt"/>
              <a:buAutoNum type="alphaUcPeriod"/>
            </a:pPr>
            <a:endParaRPr lang="en-US" sz="1700" dirty="0">
              <a:solidFill>
                <a:srgbClr val="FF0000"/>
              </a:solidFill>
              <a:latin typeface="Helvetica" pitchFamily="34" charset="0"/>
              <a:cs typeface="Helvetica" pitchFamily="34" charset="0"/>
            </a:endParaRPr>
          </a:p>
          <a:p>
            <a:pPr marL="605707" indent="-361417">
              <a:buFont typeface="+mj-lt"/>
              <a:buAutoNum type="alphaUcPeriod"/>
            </a:pPr>
            <a:r>
              <a:rPr lang="en-US" sz="1700" dirty="0">
                <a:latin typeface="Helvetica" pitchFamily="34" charset="0"/>
                <a:cs typeface="Helvetica" pitchFamily="34" charset="0"/>
              </a:rPr>
              <a:t>10 years </a:t>
            </a:r>
            <a:r>
              <a:rPr lang="en-US" sz="1700" dirty="0" smtClean="0">
                <a:latin typeface="Helvetica" pitchFamily="34" charset="0"/>
                <a:cs typeface="Helvetica" pitchFamily="34" charset="0"/>
              </a:rPr>
              <a:t>old</a:t>
            </a:r>
            <a:endParaRPr lang="en-US" sz="1700" dirty="0" smtClean="0">
              <a:solidFill>
                <a:srgbClr val="FF0000"/>
              </a:solidFill>
              <a:latin typeface="Helvetica" pitchFamily="34" charset="0"/>
              <a:cs typeface="Helvetica" pitchFamily="34" charset="0"/>
            </a:endParaRPr>
          </a:p>
        </p:txBody>
      </p:sp>
      <p:sp>
        <p:nvSpPr>
          <p:cNvPr id="18" name="Oval 17"/>
          <p:cNvSpPr/>
          <p:nvPr/>
        </p:nvSpPr>
        <p:spPr>
          <a:xfrm>
            <a:off x="807476" y="160973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812502" y="207831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812502" y="260055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812502" y="311987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2" name="Table 21"/>
          <p:cNvGraphicFramePr>
            <a:graphicFrameLocks noGrp="1"/>
          </p:cNvGraphicFramePr>
          <p:nvPr>
            <p:extLst>
              <p:ext uri="{D42A27DB-BD31-4B8C-83A1-F6EECF244321}">
                <p14:modId xmlns:p14="http://schemas.microsoft.com/office/powerpoint/2010/main" val="357402230"/>
              </p:ext>
            </p:extLst>
          </p:nvPr>
        </p:nvGraphicFramePr>
        <p:xfrm>
          <a:off x="4809173" y="8781143"/>
          <a:ext cx="2234565" cy="412349"/>
        </p:xfrm>
        <a:graphic>
          <a:graphicData uri="http://schemas.openxmlformats.org/drawingml/2006/table">
            <a:tbl>
              <a:tblPr/>
              <a:tblGrid>
                <a:gridCol w="2234565"/>
              </a:tblGrid>
              <a:tr h="210457">
                <a:tc>
                  <a:txBody>
                    <a:bodyPr/>
                    <a:lstStyle/>
                    <a:p>
                      <a:pPr marL="0" marR="0" algn="ctr">
                        <a:lnSpc>
                          <a:spcPct val="115000"/>
                        </a:lnSpc>
                        <a:spcBef>
                          <a:spcPts val="0"/>
                        </a:spcBef>
                        <a:spcAft>
                          <a:spcPts val="0"/>
                        </a:spcAft>
                      </a:pPr>
                      <a:r>
                        <a:rPr lang="en-US" sz="800" b="1" i="1" dirty="0" smtClean="0">
                          <a:solidFill>
                            <a:srgbClr val="000000"/>
                          </a:solidFill>
                          <a:latin typeface="Calibri"/>
                          <a:ea typeface="Times New Roman"/>
                          <a:cs typeface="Times New Roman"/>
                        </a:rPr>
                        <a:t>Toward RI.2.1    DOK-2 Cl</a:t>
                      </a:r>
                      <a:endParaRPr lang="en-US" sz="800" b="1" i="1" dirty="0">
                        <a:latin typeface="Calibri"/>
                        <a:ea typeface="Calibri"/>
                        <a:cs typeface="Times New Roman"/>
                      </a:endParaRPr>
                    </a:p>
                  </a:txBody>
                  <a:tcPr marL="32363" marR="323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01892">
                <a:tc>
                  <a:txBody>
                    <a:bodyPr/>
                    <a:lstStyle/>
                    <a:p>
                      <a:pPr marL="0" marR="0" lvl="0" indent="0" algn="l" defTabSz="1018809" rtl="0" eaLnBrk="1" fontAlgn="auto" latinLnBrk="0" hangingPunct="1">
                        <a:lnSpc>
                          <a:spcPct val="115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mn-lt"/>
                          <a:ea typeface="Times New Roman"/>
                          <a:cs typeface="Times New Roman"/>
                        </a:rPr>
                        <a:t>Locate information using key details in a text.</a:t>
                      </a:r>
                    </a:p>
                  </a:txBody>
                  <a:tcPr marL="97155" marR="323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3" name="Rectangle 22"/>
          <p:cNvSpPr/>
          <p:nvPr/>
        </p:nvSpPr>
        <p:spPr>
          <a:xfrm>
            <a:off x="680084" y="5389227"/>
            <a:ext cx="6363654" cy="2518923"/>
          </a:xfrm>
          <a:prstGeom prst="rect">
            <a:avLst/>
          </a:prstGeom>
        </p:spPr>
        <p:txBody>
          <a:bodyPr wrap="square" lIns="101881" tIns="50941" rIns="101881" bIns="50941">
            <a:spAutoFit/>
          </a:bodyPr>
          <a:lstStyle/>
          <a:p>
            <a:r>
              <a:rPr lang="en-US" sz="1900" b="1" dirty="0">
                <a:latin typeface="Helvetica" pitchFamily="34" charset="0"/>
                <a:cs typeface="Helvetica" pitchFamily="34" charset="0"/>
              </a:rPr>
              <a:t>10.  Why did Benjamin go to school for two years?</a:t>
            </a:r>
          </a:p>
          <a:p>
            <a:pPr marL="63675"/>
            <a:endParaRPr lang="en-US" sz="1900" dirty="0">
              <a:latin typeface="Helvetica" pitchFamily="34" charset="0"/>
              <a:cs typeface="Helvetica" pitchFamily="34" charset="0"/>
            </a:endParaRPr>
          </a:p>
          <a:p>
            <a:pPr marL="844979" indent="-361417">
              <a:buFont typeface="+mj-lt"/>
              <a:buAutoNum type="alphaUcPeriod"/>
            </a:pPr>
            <a:r>
              <a:rPr lang="en-US" sz="1700" dirty="0">
                <a:latin typeface="Helvetica" pitchFamily="34" charset="0"/>
                <a:cs typeface="Helvetica" pitchFamily="34" charset="0"/>
              </a:rPr>
              <a:t>His father ran out of money.</a:t>
            </a:r>
          </a:p>
          <a:p>
            <a:pPr marL="844979" indent="-361417">
              <a:buFont typeface="+mj-lt"/>
              <a:buAutoNum type="alphaUcPeriod"/>
            </a:pPr>
            <a:endParaRPr lang="en-US" sz="1700" dirty="0">
              <a:solidFill>
                <a:srgbClr val="FF0000"/>
              </a:solidFill>
              <a:latin typeface="Helvetica" pitchFamily="34" charset="0"/>
              <a:cs typeface="Helvetica" pitchFamily="34" charset="0"/>
            </a:endParaRPr>
          </a:p>
          <a:p>
            <a:pPr marL="844979" indent="-361417">
              <a:buFont typeface="+mj-lt"/>
              <a:buAutoNum type="alphaUcPeriod"/>
            </a:pPr>
            <a:r>
              <a:rPr lang="en-US" sz="1700" dirty="0">
                <a:latin typeface="Helvetica" pitchFamily="34" charset="0"/>
                <a:cs typeface="Helvetica" pitchFamily="34" charset="0"/>
              </a:rPr>
              <a:t>Benjamin needed to learn a trade.</a:t>
            </a:r>
          </a:p>
          <a:p>
            <a:pPr marL="844979" indent="-361417">
              <a:buFont typeface="+mj-lt"/>
              <a:buAutoNum type="alphaUcPeriod"/>
            </a:pPr>
            <a:endParaRPr lang="en-US" sz="1700" dirty="0">
              <a:latin typeface="Helvetica" pitchFamily="34" charset="0"/>
              <a:cs typeface="Helvetica" pitchFamily="34" charset="0"/>
            </a:endParaRPr>
          </a:p>
          <a:p>
            <a:pPr marL="844979" indent="-361417">
              <a:buFont typeface="+mj-lt"/>
              <a:buAutoNum type="alphaUcPeriod"/>
            </a:pPr>
            <a:r>
              <a:rPr lang="en-US" sz="1700" dirty="0">
                <a:latin typeface="Helvetica" pitchFamily="34" charset="0"/>
                <a:cs typeface="Helvetica" pitchFamily="34" charset="0"/>
              </a:rPr>
              <a:t>He helped Father make candles.</a:t>
            </a:r>
            <a:endParaRPr lang="en-US" sz="1700" dirty="0"/>
          </a:p>
          <a:p>
            <a:pPr marL="844979" indent="-361417">
              <a:buFont typeface="+mj-lt"/>
              <a:buAutoNum type="alphaUcPeriod"/>
            </a:pPr>
            <a:endParaRPr lang="en-US" sz="1700" dirty="0">
              <a:latin typeface="Helvetica" pitchFamily="34" charset="0"/>
              <a:cs typeface="Helvetica" pitchFamily="34" charset="0"/>
            </a:endParaRPr>
          </a:p>
          <a:p>
            <a:pPr marL="844979" indent="-361417">
              <a:buFont typeface="+mj-lt"/>
              <a:buAutoNum type="alphaUcPeriod"/>
            </a:pPr>
            <a:r>
              <a:rPr lang="en-US" sz="1700" dirty="0">
                <a:latin typeface="Helvetica" pitchFamily="34" charset="0"/>
                <a:cs typeface="Helvetica" pitchFamily="34" charset="0"/>
              </a:rPr>
              <a:t>Benjamin wanted to read and write.</a:t>
            </a:r>
            <a:endParaRPr lang="en-US" sz="1700" dirty="0">
              <a:solidFill>
                <a:srgbClr val="FF0000"/>
              </a:solidFill>
              <a:latin typeface="Helvetica" pitchFamily="34" charset="0"/>
              <a:cs typeface="Helvetica" pitchFamily="34" charset="0"/>
            </a:endParaRPr>
          </a:p>
        </p:txBody>
      </p:sp>
      <p:sp>
        <p:nvSpPr>
          <p:cNvPr id="25" name="Oval 24"/>
          <p:cNvSpPr/>
          <p:nvPr/>
        </p:nvSpPr>
        <p:spPr>
          <a:xfrm>
            <a:off x="882491" y="598714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6" name="Oval 25"/>
          <p:cNvSpPr/>
          <p:nvPr/>
        </p:nvSpPr>
        <p:spPr>
          <a:xfrm>
            <a:off x="882491" y="65136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7" name="Oval 26"/>
          <p:cNvSpPr/>
          <p:nvPr/>
        </p:nvSpPr>
        <p:spPr>
          <a:xfrm>
            <a:off x="882491" y="706562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8" name="Oval 27"/>
          <p:cNvSpPr/>
          <p:nvPr/>
        </p:nvSpPr>
        <p:spPr>
          <a:xfrm>
            <a:off x="882491" y="750388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4213219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910236577"/>
              </p:ext>
            </p:extLst>
          </p:nvPr>
        </p:nvGraphicFramePr>
        <p:xfrm>
          <a:off x="4776788" y="3831772"/>
          <a:ext cx="2107356" cy="435428"/>
        </p:xfrm>
        <a:graphic>
          <a:graphicData uri="http://schemas.openxmlformats.org/drawingml/2006/table">
            <a:tbl>
              <a:tblPr/>
              <a:tblGrid>
                <a:gridCol w="2107356"/>
              </a:tblGrid>
              <a:tr h="147457">
                <a:tc>
                  <a:txBody>
                    <a:bodyPr/>
                    <a:lstStyle/>
                    <a:p>
                      <a:pPr marL="0" marR="0" algn="ctr">
                        <a:lnSpc>
                          <a:spcPct val="115000"/>
                        </a:lnSpc>
                        <a:spcBef>
                          <a:spcPts val="0"/>
                        </a:spcBef>
                        <a:spcAft>
                          <a:spcPts val="0"/>
                        </a:spcAft>
                      </a:pPr>
                      <a:r>
                        <a:rPr lang="en-US" sz="800" b="0" dirty="0" smtClean="0">
                          <a:latin typeface="Calibri"/>
                          <a:ea typeface="Calibri"/>
                          <a:cs typeface="Times New Roman"/>
                        </a:rPr>
                        <a:t>Toward RI.2.2        DOK-1 Cf</a:t>
                      </a:r>
                      <a:endParaRPr lang="en-US" sz="800" b="0" dirty="0">
                        <a:latin typeface="Calibri"/>
                        <a:ea typeface="Calibri"/>
                        <a:cs typeface="Times New Roman"/>
                      </a:endParaRPr>
                    </a:p>
                  </a:txBody>
                  <a:tcPr marL="33841" marR="3384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87971">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mn-lt"/>
                          <a:ea typeface="Times New Roman"/>
                          <a:cs typeface="Times New Roman"/>
                        </a:rPr>
                        <a:t>Describe facts in a multiparagraph text and within specific paragraphs.</a:t>
                      </a:r>
                    </a:p>
                  </a:txBody>
                  <a:tcPr marL="97155" marR="3384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cxnSp>
        <p:nvCxnSpPr>
          <p:cNvPr id="10" name="Straight Connector 9"/>
          <p:cNvCxnSpPr/>
          <p:nvPr/>
        </p:nvCxnSpPr>
        <p:spPr>
          <a:xfrm>
            <a:off x="410116"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504058" y="704888"/>
            <a:ext cx="6458718" cy="2518923"/>
          </a:xfrm>
          <a:prstGeom prst="rect">
            <a:avLst/>
          </a:prstGeom>
        </p:spPr>
        <p:txBody>
          <a:bodyPr wrap="square" lIns="101881" tIns="50941" rIns="101881" bIns="50941">
            <a:spAutoFit/>
          </a:bodyPr>
          <a:lstStyle/>
          <a:p>
            <a:r>
              <a:rPr lang="en-US" sz="1900" b="1" dirty="0">
                <a:latin typeface="Helvetica" pitchFamily="34" charset="0"/>
                <a:cs typeface="Helvetica" pitchFamily="34" charset="0"/>
              </a:rPr>
              <a:t>11.  Which sentence </a:t>
            </a:r>
            <a:r>
              <a:rPr lang="en-US" sz="1900" b="1" dirty="0" smtClean="0">
                <a:latin typeface="Helvetica" pitchFamily="34" charset="0"/>
                <a:cs typeface="Helvetica" pitchFamily="34" charset="0"/>
              </a:rPr>
              <a:t>could </a:t>
            </a:r>
            <a:r>
              <a:rPr lang="en-US" sz="1900" b="1" dirty="0">
                <a:latin typeface="Helvetica" pitchFamily="34" charset="0"/>
                <a:cs typeface="Helvetica" pitchFamily="34" charset="0"/>
              </a:rPr>
              <a:t>be added to paragraph </a:t>
            </a:r>
            <a:r>
              <a:rPr lang="en-US" sz="1900" b="1" dirty="0" smtClean="0">
                <a:latin typeface="Helvetica" pitchFamily="34" charset="0"/>
                <a:cs typeface="Helvetica" pitchFamily="34" charset="0"/>
              </a:rPr>
              <a:t>2?</a:t>
            </a:r>
            <a:endParaRPr lang="en-US" sz="1900" b="1" dirty="0">
              <a:latin typeface="Helvetica" pitchFamily="34" charset="0"/>
              <a:cs typeface="Helvetica" pitchFamily="34" charset="0"/>
            </a:endParaRPr>
          </a:p>
          <a:p>
            <a:endParaRPr lang="en-US" sz="1900" dirty="0">
              <a:latin typeface="Helvetica" pitchFamily="34" charset="0"/>
              <a:cs typeface="Helvetica" pitchFamily="34" charset="0"/>
            </a:endParaRPr>
          </a:p>
          <a:p>
            <a:pPr marL="839959" indent="-361417">
              <a:buFont typeface="+mj-lt"/>
              <a:buAutoNum type="alphaUcPeriod"/>
            </a:pPr>
            <a:r>
              <a:rPr lang="en-US" sz="1700" dirty="0">
                <a:latin typeface="Helvetica" pitchFamily="34" charset="0"/>
                <a:cs typeface="Helvetica" pitchFamily="34" charset="0"/>
              </a:rPr>
              <a:t>Benjamin learned to make books.</a:t>
            </a:r>
          </a:p>
          <a:p>
            <a:pPr marL="839959" indent="-361417">
              <a:buFont typeface="+mj-lt"/>
              <a:buAutoNum type="alphaUcPeriod"/>
            </a:pPr>
            <a:endParaRPr lang="en-US" sz="1700" dirty="0">
              <a:latin typeface="Helvetica" pitchFamily="34" charset="0"/>
              <a:cs typeface="Helvetica" pitchFamily="34" charset="0"/>
            </a:endParaRPr>
          </a:p>
          <a:p>
            <a:pPr marL="839959" indent="-361417">
              <a:buFont typeface="+mj-lt"/>
              <a:buAutoNum type="alphaUcPeriod"/>
            </a:pPr>
            <a:r>
              <a:rPr lang="en-US" sz="1700" dirty="0">
                <a:latin typeface="Helvetica" pitchFamily="34" charset="0"/>
                <a:cs typeface="Helvetica" pitchFamily="34" charset="0"/>
              </a:rPr>
              <a:t>Benjamin wanted to stay in school.</a:t>
            </a:r>
          </a:p>
          <a:p>
            <a:pPr marL="839959" indent="-361417">
              <a:buFont typeface="+mj-lt"/>
              <a:buAutoNum type="alphaUcPeriod"/>
            </a:pPr>
            <a:endParaRPr lang="en-US" sz="1700" dirty="0">
              <a:latin typeface="Helvetica" pitchFamily="34" charset="0"/>
              <a:cs typeface="Helvetica" pitchFamily="34" charset="0"/>
            </a:endParaRPr>
          </a:p>
          <a:p>
            <a:pPr marL="839959" indent="-361417">
              <a:buFont typeface="+mj-lt"/>
              <a:buAutoNum type="alphaUcPeriod"/>
            </a:pPr>
            <a:r>
              <a:rPr lang="en-US" sz="1700" dirty="0">
                <a:latin typeface="Helvetica" pitchFamily="34" charset="0"/>
                <a:cs typeface="Helvetica" pitchFamily="34" charset="0"/>
              </a:rPr>
              <a:t>Benjamin did not want to be a brick-maker.</a:t>
            </a:r>
          </a:p>
          <a:p>
            <a:pPr marL="839959" indent="-361417">
              <a:buFont typeface="+mj-lt"/>
              <a:buAutoNum type="alphaUcPeriod"/>
            </a:pPr>
            <a:endParaRPr lang="en-US" sz="1700" dirty="0">
              <a:latin typeface="Helvetica" pitchFamily="34" charset="0"/>
              <a:cs typeface="Helvetica" pitchFamily="34" charset="0"/>
            </a:endParaRPr>
          </a:p>
          <a:p>
            <a:pPr marL="839959" indent="-361417">
              <a:buFont typeface="+mj-lt"/>
              <a:buAutoNum type="alphaUcPeriod"/>
            </a:pPr>
            <a:r>
              <a:rPr lang="en-US" sz="1700" dirty="0">
                <a:latin typeface="Helvetica" pitchFamily="34" charset="0"/>
                <a:cs typeface="Helvetica" pitchFamily="34" charset="0"/>
              </a:rPr>
              <a:t>Benjamin was very wise.</a:t>
            </a:r>
          </a:p>
        </p:txBody>
      </p:sp>
      <p:sp>
        <p:nvSpPr>
          <p:cNvPr id="11" name="Oval 10"/>
          <p:cNvSpPr/>
          <p:nvPr/>
        </p:nvSpPr>
        <p:spPr>
          <a:xfrm>
            <a:off x="726436" y="131127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727250" y="181409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730683" y="236044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736116" y="287080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2605236442"/>
              </p:ext>
            </p:extLst>
          </p:nvPr>
        </p:nvGraphicFramePr>
        <p:xfrm>
          <a:off x="4953001" y="8701314"/>
          <a:ext cx="2025968" cy="518886"/>
        </p:xfrm>
        <a:graphic>
          <a:graphicData uri="http://schemas.openxmlformats.org/drawingml/2006/table">
            <a:tbl>
              <a:tblPr/>
              <a:tblGrid>
                <a:gridCol w="2025968"/>
              </a:tblGrid>
              <a:tr h="195056">
                <a:tc>
                  <a:txBody>
                    <a:bodyPr/>
                    <a:lstStyle/>
                    <a:p>
                      <a:pPr marL="0" marR="0" algn="ctr">
                        <a:lnSpc>
                          <a:spcPct val="115000"/>
                        </a:lnSpc>
                        <a:spcBef>
                          <a:spcPts val="0"/>
                        </a:spcBef>
                        <a:spcAft>
                          <a:spcPts val="0"/>
                        </a:spcAft>
                      </a:pPr>
                      <a:r>
                        <a:rPr lang="en-US" sz="800" b="1" i="1" dirty="0" smtClean="0">
                          <a:solidFill>
                            <a:srgbClr val="000000"/>
                          </a:solidFill>
                          <a:latin typeface="Calibri"/>
                          <a:ea typeface="Times New Roman"/>
                          <a:cs typeface="Times New Roman"/>
                        </a:rPr>
                        <a:t>Toward RI.2.2   DOK-2 Ck</a:t>
                      </a:r>
                      <a:endParaRPr lang="en-US" sz="800" b="1" i="1"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23830">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800" dirty="0" smtClean="0">
                          <a:latin typeface="+mn-lt"/>
                          <a:ea typeface="Calibri"/>
                          <a:cs typeface="Helvetica"/>
                        </a:rPr>
                        <a:t>Identify the main topic of a multiparagraph text.</a:t>
                      </a:r>
                      <a:endParaRPr lang="en-US" sz="800" b="1" dirty="0">
                        <a:latin typeface="+mn-lt"/>
                        <a:ea typeface="Calibri"/>
                        <a:cs typeface="Times New Roman"/>
                      </a:endParaRPr>
                    </a:p>
                  </a:txBody>
                  <a:tcPr marL="97155"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2" name="Rectangle 21"/>
          <p:cNvSpPr/>
          <p:nvPr/>
        </p:nvSpPr>
        <p:spPr>
          <a:xfrm>
            <a:off x="616871" y="5626332"/>
            <a:ext cx="6103016" cy="2518923"/>
          </a:xfrm>
          <a:prstGeom prst="rect">
            <a:avLst/>
          </a:prstGeom>
        </p:spPr>
        <p:txBody>
          <a:bodyPr wrap="square" lIns="101881" tIns="50941" rIns="101881" bIns="50941">
            <a:spAutoFit/>
          </a:bodyPr>
          <a:lstStyle/>
          <a:p>
            <a:r>
              <a:rPr lang="en-US" sz="1900" b="1" dirty="0">
                <a:latin typeface="Helvetica" pitchFamily="34" charset="0"/>
                <a:cs typeface="Helvetica" pitchFamily="34" charset="0"/>
              </a:rPr>
              <a:t>12.  What is the main idea of this </a:t>
            </a:r>
            <a:r>
              <a:rPr lang="en-US" sz="1900" b="1" dirty="0" smtClean="0">
                <a:latin typeface="Helvetica" pitchFamily="34" charset="0"/>
                <a:cs typeface="Helvetica" pitchFamily="34" charset="0"/>
              </a:rPr>
              <a:t>text?</a:t>
            </a:r>
            <a:endParaRPr lang="en-US" sz="1900" b="1" dirty="0">
              <a:latin typeface="Helvetica" pitchFamily="34" charset="0"/>
              <a:cs typeface="Helvetica" pitchFamily="34" charset="0"/>
            </a:endParaRPr>
          </a:p>
          <a:p>
            <a:endParaRPr lang="en-US" sz="1900" dirty="0">
              <a:latin typeface="Helvetica" pitchFamily="34" charset="0"/>
              <a:cs typeface="Helvetica" pitchFamily="34" charset="0"/>
            </a:endParaRPr>
          </a:p>
          <a:p>
            <a:pPr marL="913581" indent="-361417">
              <a:buFont typeface="+mj-lt"/>
              <a:buAutoNum type="alphaUcPeriod"/>
            </a:pPr>
            <a:r>
              <a:rPr lang="en-US" sz="1700" dirty="0">
                <a:latin typeface="Helvetica" pitchFamily="34" charset="0"/>
                <a:cs typeface="Helvetica" pitchFamily="34" charset="0"/>
              </a:rPr>
              <a:t>Benjamin Franklin became a printer.</a:t>
            </a:r>
          </a:p>
          <a:p>
            <a:pPr marL="913581" indent="-361417">
              <a:buFont typeface="+mj-lt"/>
              <a:buAutoNum type="alphaUcPeriod"/>
            </a:pPr>
            <a:endParaRPr lang="en-US" sz="1700" dirty="0">
              <a:solidFill>
                <a:srgbClr val="FF0000"/>
              </a:solidFill>
              <a:latin typeface="Helvetica" pitchFamily="34" charset="0"/>
              <a:cs typeface="Helvetica" pitchFamily="34" charset="0"/>
            </a:endParaRPr>
          </a:p>
          <a:p>
            <a:pPr marL="913581" indent="-361417">
              <a:buFont typeface="+mj-lt"/>
              <a:buAutoNum type="alphaUcPeriod"/>
            </a:pPr>
            <a:r>
              <a:rPr lang="en-US" sz="1700" dirty="0">
                <a:latin typeface="Helvetica" pitchFamily="34" charset="0"/>
                <a:cs typeface="Helvetica" pitchFamily="34" charset="0"/>
              </a:rPr>
              <a:t>Benjamin Franklin is going to school.</a:t>
            </a:r>
          </a:p>
          <a:p>
            <a:pPr marL="913581" indent="-361417"/>
            <a:endParaRPr lang="en-US" sz="1700" dirty="0">
              <a:solidFill>
                <a:srgbClr val="FF0000"/>
              </a:solidFill>
              <a:latin typeface="Helvetica" pitchFamily="34" charset="0"/>
              <a:cs typeface="Helvetica" pitchFamily="34" charset="0"/>
            </a:endParaRPr>
          </a:p>
          <a:p>
            <a:pPr marL="913581" indent="-361417">
              <a:buFont typeface="+mj-lt"/>
              <a:buAutoNum type="alphaUcPeriod" startAt="3"/>
            </a:pPr>
            <a:r>
              <a:rPr lang="en-US" sz="1700" dirty="0">
                <a:latin typeface="Helvetica" pitchFamily="34" charset="0"/>
                <a:cs typeface="Helvetica" pitchFamily="34" charset="0"/>
              </a:rPr>
              <a:t>Benjamin Franklin had many </a:t>
            </a:r>
            <a:r>
              <a:rPr lang="en-US" sz="1700" dirty="0" smtClean="0">
                <a:latin typeface="Helvetica" pitchFamily="34" charset="0"/>
                <a:cs typeface="Helvetica" pitchFamily="34" charset="0"/>
              </a:rPr>
              <a:t>brothers </a:t>
            </a:r>
            <a:r>
              <a:rPr lang="en-US" sz="1700" dirty="0">
                <a:latin typeface="Helvetica" pitchFamily="34" charset="0"/>
                <a:cs typeface="Helvetica" pitchFamily="34" charset="0"/>
              </a:rPr>
              <a:t>and sisters.</a:t>
            </a:r>
          </a:p>
          <a:p>
            <a:pPr marL="913581" indent="-361417">
              <a:buFont typeface="+mj-lt"/>
              <a:buAutoNum type="alphaUcPeriod" startAt="3"/>
            </a:pPr>
            <a:endParaRPr lang="en-US" sz="1700" dirty="0">
              <a:latin typeface="Helvetica" pitchFamily="34" charset="0"/>
              <a:cs typeface="Helvetica" pitchFamily="34" charset="0"/>
            </a:endParaRPr>
          </a:p>
          <a:p>
            <a:pPr marL="913581" indent="-361417">
              <a:buFont typeface="+mj-lt"/>
              <a:buAutoNum type="alphaUcPeriod" startAt="3"/>
            </a:pPr>
            <a:r>
              <a:rPr lang="en-US" sz="1700" dirty="0">
                <a:latin typeface="Helvetica" pitchFamily="34" charset="0"/>
                <a:cs typeface="Helvetica" pitchFamily="34" charset="0"/>
              </a:rPr>
              <a:t>Benjamin Franklin worked hard.</a:t>
            </a:r>
          </a:p>
        </p:txBody>
      </p:sp>
      <p:sp>
        <p:nvSpPr>
          <p:cNvPr id="23" name="Oval 22"/>
          <p:cNvSpPr/>
          <p:nvPr/>
        </p:nvSpPr>
        <p:spPr>
          <a:xfrm>
            <a:off x="927021" y="622662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923494" y="675479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Oval 24"/>
          <p:cNvSpPr/>
          <p:nvPr/>
        </p:nvSpPr>
        <p:spPr>
          <a:xfrm>
            <a:off x="942502" y="730114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6" name="Oval 25"/>
          <p:cNvSpPr/>
          <p:nvPr/>
        </p:nvSpPr>
        <p:spPr>
          <a:xfrm>
            <a:off x="938491" y="779315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20012643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cxnSp>
        <p:nvCxnSpPr>
          <p:cNvPr id="10" name="Straight Connector 9"/>
          <p:cNvCxnSpPr/>
          <p:nvPr/>
        </p:nvCxnSpPr>
        <p:spPr>
          <a:xfrm>
            <a:off x="410116"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728663" y="638629"/>
            <a:ext cx="6153150" cy="2780533"/>
          </a:xfrm>
          <a:prstGeom prst="rect">
            <a:avLst/>
          </a:prstGeom>
          <a:solidFill>
            <a:schemeClr val="bg1"/>
          </a:solidFill>
        </p:spPr>
        <p:txBody>
          <a:bodyPr wrap="square" lIns="101881" tIns="50941" rIns="101881" bIns="50941">
            <a:spAutoFit/>
          </a:bodyPr>
          <a:lstStyle/>
          <a:p>
            <a:pPr marL="361417" indent="-361417">
              <a:buAutoNum type="arabicPeriod" startAt="13"/>
            </a:pPr>
            <a:r>
              <a:rPr lang="en-US" sz="1800" b="1" dirty="0">
                <a:latin typeface="Helvetica" pitchFamily="34" charset="0"/>
                <a:cs typeface="Helvetica" pitchFamily="34" charset="0"/>
              </a:rPr>
              <a:t> How did leaving home help Benjamin become a  </a:t>
            </a:r>
          </a:p>
          <a:p>
            <a:r>
              <a:rPr lang="en-US" sz="1800" b="1" dirty="0">
                <a:latin typeface="Helvetica" pitchFamily="34" charset="0"/>
                <a:cs typeface="Helvetica" pitchFamily="34" charset="0"/>
              </a:rPr>
              <a:t>      printer?</a:t>
            </a:r>
          </a:p>
          <a:p>
            <a:endParaRPr lang="en-US" sz="1900" dirty="0">
              <a:solidFill>
                <a:srgbClr val="FF0000"/>
              </a:solidFill>
              <a:latin typeface="Helvetica" pitchFamily="34" charset="0"/>
              <a:cs typeface="Helvetica" pitchFamily="34" charset="0"/>
            </a:endParaRPr>
          </a:p>
          <a:p>
            <a:pPr marL="913581" indent="-361417">
              <a:buFont typeface="+mj-lt"/>
              <a:buAutoNum type="alphaUcPeriod"/>
            </a:pPr>
            <a:r>
              <a:rPr lang="en-US" sz="1700" dirty="0">
                <a:latin typeface="Helvetica" pitchFamily="34" charset="0"/>
                <a:cs typeface="Helvetica" pitchFamily="34" charset="0"/>
              </a:rPr>
              <a:t>He needed to make more money.</a:t>
            </a:r>
          </a:p>
          <a:p>
            <a:pPr marL="913581" indent="-361417">
              <a:buFont typeface="+mj-lt"/>
              <a:buAutoNum type="alphaUcPeriod"/>
            </a:pPr>
            <a:endParaRPr lang="en-US" sz="1700" dirty="0">
              <a:latin typeface="Helvetica" pitchFamily="34" charset="0"/>
              <a:cs typeface="Helvetica" pitchFamily="34" charset="0"/>
            </a:endParaRPr>
          </a:p>
          <a:p>
            <a:pPr marL="913581" indent="-361417">
              <a:buFont typeface="+mj-lt"/>
              <a:buAutoNum type="alphaUcPeriod"/>
            </a:pPr>
            <a:r>
              <a:rPr lang="en-US" sz="1700" dirty="0">
                <a:latin typeface="Helvetica" pitchFamily="34" charset="0"/>
                <a:cs typeface="Helvetica" pitchFamily="34" charset="0"/>
              </a:rPr>
              <a:t>He wanted to leave home.</a:t>
            </a:r>
          </a:p>
          <a:p>
            <a:pPr marL="913581" indent="-361417">
              <a:buFont typeface="+mj-lt"/>
              <a:buAutoNum type="alphaUcPeriod"/>
            </a:pPr>
            <a:endParaRPr lang="en-US" sz="1700" dirty="0">
              <a:solidFill>
                <a:srgbClr val="FF0000"/>
              </a:solidFill>
              <a:latin typeface="Helvetica" pitchFamily="34" charset="0"/>
              <a:cs typeface="Helvetica" pitchFamily="34" charset="0"/>
            </a:endParaRPr>
          </a:p>
          <a:p>
            <a:pPr marL="913581" indent="-361417">
              <a:buFont typeface="+mj-lt"/>
              <a:buAutoNum type="alphaUcPeriod"/>
            </a:pPr>
            <a:r>
              <a:rPr lang="en-US" sz="1700" dirty="0">
                <a:latin typeface="Helvetica" pitchFamily="34" charset="0"/>
                <a:cs typeface="Helvetica" pitchFamily="34" charset="0"/>
              </a:rPr>
              <a:t>He found a job in a print shop.</a:t>
            </a:r>
          </a:p>
          <a:p>
            <a:pPr marL="913581" indent="-361417">
              <a:buFont typeface="+mj-lt"/>
              <a:buAutoNum type="alphaUcPeriod"/>
            </a:pPr>
            <a:endParaRPr lang="en-US" sz="1700" dirty="0">
              <a:solidFill>
                <a:srgbClr val="FF0000"/>
              </a:solidFill>
              <a:latin typeface="Helvetica" pitchFamily="34" charset="0"/>
              <a:cs typeface="Helvetica" pitchFamily="34" charset="0"/>
            </a:endParaRPr>
          </a:p>
          <a:p>
            <a:pPr marL="913581" indent="-361417">
              <a:buFont typeface="+mj-lt"/>
              <a:buAutoNum type="alphaUcPeriod"/>
            </a:pPr>
            <a:r>
              <a:rPr lang="en-US" sz="1700" dirty="0">
                <a:latin typeface="Helvetica" pitchFamily="34" charset="0"/>
                <a:cs typeface="Helvetica" pitchFamily="34" charset="0"/>
              </a:rPr>
              <a:t>He liked to read and write.</a:t>
            </a:r>
          </a:p>
        </p:txBody>
      </p:sp>
      <p:sp>
        <p:nvSpPr>
          <p:cNvPr id="22" name="Oval 21"/>
          <p:cNvSpPr/>
          <p:nvPr/>
        </p:nvSpPr>
        <p:spPr>
          <a:xfrm>
            <a:off x="1052512" y="151497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rgbClr val="FF0000"/>
              </a:solidFill>
            </a:endParaRPr>
          </a:p>
        </p:txBody>
      </p:sp>
      <p:sp>
        <p:nvSpPr>
          <p:cNvPr id="23" name="Oval 22"/>
          <p:cNvSpPr/>
          <p:nvPr/>
        </p:nvSpPr>
        <p:spPr>
          <a:xfrm>
            <a:off x="1073521" y="202946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rgbClr val="FF0000"/>
              </a:solidFill>
            </a:endParaRPr>
          </a:p>
        </p:txBody>
      </p:sp>
      <p:sp>
        <p:nvSpPr>
          <p:cNvPr id="24" name="Oval 23"/>
          <p:cNvSpPr/>
          <p:nvPr/>
        </p:nvSpPr>
        <p:spPr>
          <a:xfrm>
            <a:off x="1073521" y="253084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rgbClr val="FF0000"/>
              </a:solidFill>
            </a:endParaRPr>
          </a:p>
        </p:txBody>
      </p:sp>
      <p:sp>
        <p:nvSpPr>
          <p:cNvPr id="25" name="Oval 24"/>
          <p:cNvSpPr/>
          <p:nvPr/>
        </p:nvSpPr>
        <p:spPr>
          <a:xfrm>
            <a:off x="1081991" y="304962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rgbClr val="FF0000"/>
              </a:solidFill>
            </a:endParaRPr>
          </a:p>
        </p:txBody>
      </p:sp>
      <p:sp>
        <p:nvSpPr>
          <p:cNvPr id="18" name="Rectangle 17"/>
          <p:cNvSpPr/>
          <p:nvPr/>
        </p:nvSpPr>
        <p:spPr>
          <a:xfrm>
            <a:off x="791652" y="5445013"/>
            <a:ext cx="6333048" cy="2811311"/>
          </a:xfrm>
          <a:prstGeom prst="rect">
            <a:avLst/>
          </a:prstGeom>
        </p:spPr>
        <p:txBody>
          <a:bodyPr wrap="square" lIns="101881" tIns="50941" rIns="101881" bIns="50941">
            <a:spAutoFit/>
          </a:bodyPr>
          <a:lstStyle/>
          <a:p>
            <a:pPr marL="361417" indent="-361417">
              <a:buAutoNum type="arabicPeriod" startAt="14"/>
            </a:pPr>
            <a:r>
              <a:rPr lang="en-US" sz="1900" b="1" dirty="0">
                <a:latin typeface="Helvetica" pitchFamily="34" charset="0"/>
                <a:cs typeface="Helvetica" pitchFamily="34" charset="0"/>
              </a:rPr>
              <a:t> Why did people like to read Benjamin’s   </a:t>
            </a:r>
          </a:p>
          <a:p>
            <a:r>
              <a:rPr lang="en-US" sz="1900" b="1" dirty="0">
                <a:latin typeface="Helvetica" pitchFamily="34" charset="0"/>
                <a:cs typeface="Helvetica" pitchFamily="34" charset="0"/>
              </a:rPr>
              <a:t>       newspaper?</a:t>
            </a:r>
          </a:p>
          <a:p>
            <a:pPr marL="63675" indent="-63675"/>
            <a:endParaRPr lang="en-US" sz="1900" dirty="0">
              <a:latin typeface="Helvetica" pitchFamily="34" charset="0"/>
              <a:cs typeface="Helvetica" pitchFamily="34" charset="0"/>
            </a:endParaRPr>
          </a:p>
          <a:p>
            <a:pPr marL="834940" indent="-361417">
              <a:buFont typeface="+mj-lt"/>
              <a:buAutoNum type="alphaUcPeriod"/>
            </a:pPr>
            <a:r>
              <a:rPr lang="en-US" sz="1700" dirty="0">
                <a:latin typeface="Helvetica" pitchFamily="34" charset="0"/>
                <a:cs typeface="Helvetica" pitchFamily="34" charset="0"/>
              </a:rPr>
              <a:t>He made people laugh and think.</a:t>
            </a:r>
          </a:p>
          <a:p>
            <a:pPr marL="834940" indent="-361417">
              <a:buFont typeface="+mj-lt"/>
              <a:buAutoNum type="alphaUcPeriod"/>
            </a:pPr>
            <a:endParaRPr lang="en-US" sz="1700" dirty="0">
              <a:latin typeface="Helvetica" pitchFamily="34" charset="0"/>
              <a:cs typeface="Helvetica" pitchFamily="34" charset="0"/>
            </a:endParaRPr>
          </a:p>
          <a:p>
            <a:pPr marL="834940" indent="-361417">
              <a:buFont typeface="+mj-lt"/>
              <a:buAutoNum type="alphaUcPeriod"/>
            </a:pPr>
            <a:r>
              <a:rPr lang="en-US" sz="1700" dirty="0">
                <a:latin typeface="Helvetica" pitchFamily="34" charset="0"/>
                <a:cs typeface="Helvetica" pitchFamily="34" charset="0"/>
              </a:rPr>
              <a:t>Newspapers help farmers.</a:t>
            </a:r>
            <a:endParaRPr lang="en-US" sz="1700" dirty="0">
              <a:solidFill>
                <a:srgbClr val="FF0000"/>
              </a:solidFill>
              <a:latin typeface="Helvetica" pitchFamily="34" charset="0"/>
              <a:cs typeface="Helvetica" pitchFamily="34" charset="0"/>
            </a:endParaRPr>
          </a:p>
          <a:p>
            <a:pPr marL="834940" indent="-361417">
              <a:buFont typeface="+mj-lt"/>
              <a:buAutoNum type="alphaUcPeriod"/>
            </a:pPr>
            <a:endParaRPr lang="en-US" sz="1700" dirty="0">
              <a:solidFill>
                <a:srgbClr val="FF0000"/>
              </a:solidFill>
              <a:latin typeface="Helvetica" pitchFamily="34" charset="0"/>
              <a:cs typeface="Helvetica" pitchFamily="34" charset="0"/>
            </a:endParaRPr>
          </a:p>
          <a:p>
            <a:pPr marL="834940" indent="-361417">
              <a:buFont typeface="+mj-lt"/>
              <a:buAutoNum type="alphaUcPeriod"/>
            </a:pPr>
            <a:r>
              <a:rPr lang="en-US" sz="1700" dirty="0">
                <a:latin typeface="Helvetica" pitchFamily="34" charset="0"/>
                <a:cs typeface="Helvetica" pitchFamily="34" charset="0"/>
              </a:rPr>
              <a:t>People liked Benjamin.</a:t>
            </a:r>
          </a:p>
          <a:p>
            <a:pPr marL="834940" indent="-361417">
              <a:buFont typeface="+mj-lt"/>
              <a:buAutoNum type="alphaUcPeriod"/>
            </a:pPr>
            <a:endParaRPr lang="en-US" sz="1700" dirty="0">
              <a:solidFill>
                <a:srgbClr val="FF0000"/>
              </a:solidFill>
              <a:latin typeface="Helvetica" pitchFamily="34" charset="0"/>
              <a:cs typeface="Helvetica" pitchFamily="34" charset="0"/>
            </a:endParaRPr>
          </a:p>
          <a:p>
            <a:pPr marL="834940" indent="-361417">
              <a:buFont typeface="+mj-lt"/>
              <a:buAutoNum type="alphaUcPeriod"/>
            </a:pPr>
            <a:r>
              <a:rPr lang="en-US" sz="1700" dirty="0">
                <a:latin typeface="Helvetica" pitchFamily="34" charset="0"/>
                <a:cs typeface="Helvetica" pitchFamily="34" charset="0"/>
              </a:rPr>
              <a:t>Newspapers help people learn.</a:t>
            </a:r>
          </a:p>
        </p:txBody>
      </p:sp>
      <p:graphicFrame>
        <p:nvGraphicFramePr>
          <p:cNvPr id="19" name="Table 18"/>
          <p:cNvGraphicFramePr>
            <a:graphicFrameLocks noGrp="1"/>
          </p:cNvGraphicFramePr>
          <p:nvPr>
            <p:extLst>
              <p:ext uri="{D42A27DB-BD31-4B8C-83A1-F6EECF244321}">
                <p14:modId xmlns:p14="http://schemas.microsoft.com/office/powerpoint/2010/main" val="158267370"/>
              </p:ext>
            </p:extLst>
          </p:nvPr>
        </p:nvGraphicFramePr>
        <p:xfrm>
          <a:off x="4776788" y="8621486"/>
          <a:ext cx="2243818" cy="562138"/>
        </p:xfrm>
        <a:graphic>
          <a:graphicData uri="http://schemas.openxmlformats.org/drawingml/2006/table">
            <a:tbl>
              <a:tblPr/>
              <a:tblGrid>
                <a:gridCol w="2243818"/>
              </a:tblGrid>
              <a:tr h="141514">
                <a:tc>
                  <a:txBody>
                    <a:bodyPr/>
                    <a:lstStyle/>
                    <a:p>
                      <a:pPr marL="0" marR="0" algn="ctr">
                        <a:lnSpc>
                          <a:spcPct val="115000"/>
                        </a:lnSpc>
                        <a:spcBef>
                          <a:spcPts val="0"/>
                        </a:spcBef>
                        <a:spcAft>
                          <a:spcPts val="0"/>
                        </a:spcAft>
                      </a:pPr>
                      <a:r>
                        <a:rPr lang="en-US" sz="800" b="1" i="1" dirty="0" smtClean="0">
                          <a:latin typeface="+mn-lt"/>
                          <a:ea typeface="Calibri"/>
                          <a:cs typeface="Times New Roman"/>
                        </a:rPr>
                        <a:t>Toward RI.2.3          DOK-2 APn</a:t>
                      </a:r>
                      <a:endParaRPr lang="en-US" sz="800" b="1" i="1" dirty="0">
                        <a:latin typeface="+mn-lt"/>
                        <a:ea typeface="Calibri"/>
                        <a:cs typeface="Times New Roman"/>
                      </a:endParaRPr>
                    </a:p>
                  </a:txBody>
                  <a:tcPr marL="32363" marR="323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11203">
                <a:tc>
                  <a:txBody>
                    <a:bodyPr/>
                    <a:lstStyle/>
                    <a:p>
                      <a:pPr marL="0" marR="0" algn="l">
                        <a:lnSpc>
                          <a:spcPct val="115000"/>
                        </a:lnSpc>
                        <a:spcBef>
                          <a:spcPts val="0"/>
                        </a:spcBef>
                        <a:spcAft>
                          <a:spcPts val="0"/>
                        </a:spcAft>
                      </a:pPr>
                      <a:r>
                        <a:rPr kumimoji="0" lang="en-US" sz="800" b="0" i="0" u="none" strike="noStrike" kern="1200" cap="none" spc="0" normalizeH="0" baseline="0" noProof="0" dirty="0" smtClean="0">
                          <a:ln>
                            <a:noFill/>
                          </a:ln>
                          <a:solidFill>
                            <a:prstClr val="black"/>
                          </a:solidFill>
                          <a:effectLst/>
                          <a:uLnTx/>
                          <a:uFillTx/>
                          <a:latin typeface="+mn-lt"/>
                          <a:ea typeface="Times New Roman"/>
                          <a:cs typeface="Times New Roman"/>
                        </a:rPr>
                        <a:t>Obtain and interpret information presented in text, about historical events; scientific ideas or concepts; or steps in a technical procedure. </a:t>
                      </a:r>
                      <a:endParaRPr lang="en-US" sz="800" b="0" dirty="0">
                        <a:latin typeface="+mn-lt"/>
                        <a:ea typeface="Calibri"/>
                        <a:cs typeface="Times New Roman"/>
                      </a:endParaRPr>
                    </a:p>
                  </a:txBody>
                  <a:tcPr marL="32363" marR="323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12" name="Oval 11"/>
          <p:cNvSpPr/>
          <p:nvPr/>
        </p:nvSpPr>
        <p:spPr>
          <a:xfrm>
            <a:off x="975633" y="639717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960547" y="688518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952077" y="74336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5" name="Oval 14"/>
          <p:cNvSpPr/>
          <p:nvPr/>
        </p:nvSpPr>
        <p:spPr>
          <a:xfrm>
            <a:off x="975633" y="79139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16" name="Table 15"/>
          <p:cNvGraphicFramePr>
            <a:graphicFrameLocks noGrp="1"/>
          </p:cNvGraphicFramePr>
          <p:nvPr>
            <p:extLst>
              <p:ext uri="{D42A27DB-BD31-4B8C-83A1-F6EECF244321}">
                <p14:modId xmlns:p14="http://schemas.microsoft.com/office/powerpoint/2010/main" val="2132784192"/>
              </p:ext>
            </p:extLst>
          </p:nvPr>
        </p:nvGraphicFramePr>
        <p:xfrm>
          <a:off x="4880882" y="3733800"/>
          <a:ext cx="2243818" cy="522514"/>
        </p:xfrm>
        <a:graphic>
          <a:graphicData uri="http://schemas.openxmlformats.org/drawingml/2006/table">
            <a:tbl>
              <a:tblPr/>
              <a:tblGrid>
                <a:gridCol w="2243818"/>
              </a:tblGrid>
              <a:tr h="211311">
                <a:tc>
                  <a:txBody>
                    <a:bodyPr/>
                    <a:lstStyle/>
                    <a:p>
                      <a:pPr marL="0" marR="0" algn="ctr">
                        <a:lnSpc>
                          <a:spcPct val="115000"/>
                        </a:lnSpc>
                        <a:spcBef>
                          <a:spcPts val="0"/>
                        </a:spcBef>
                        <a:spcAft>
                          <a:spcPts val="0"/>
                        </a:spcAft>
                      </a:pPr>
                      <a:r>
                        <a:rPr lang="en-US" sz="800" b="1" i="1" dirty="0" smtClean="0">
                          <a:latin typeface="+mn-lt"/>
                          <a:ea typeface="Calibri"/>
                          <a:cs typeface="Times New Roman"/>
                        </a:rPr>
                        <a:t>Toward RI.2.3          DOK-2 Cl</a:t>
                      </a:r>
                      <a:endParaRPr lang="en-US" sz="800" b="1" i="1" dirty="0">
                        <a:latin typeface="+mn-lt"/>
                        <a:ea typeface="Calibri"/>
                        <a:cs typeface="Times New Roman"/>
                      </a:endParaRPr>
                    </a:p>
                  </a:txBody>
                  <a:tcPr marL="32363" marR="323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11203">
                <a:tc>
                  <a:txBody>
                    <a:bodyPr/>
                    <a:lstStyle/>
                    <a:p>
                      <a:pPr marL="0" marR="0" algn="l">
                        <a:lnSpc>
                          <a:spcPct val="115000"/>
                        </a:lnSpc>
                        <a:spcBef>
                          <a:spcPts val="0"/>
                        </a:spcBef>
                        <a:spcAft>
                          <a:spcPts val="0"/>
                        </a:spcAft>
                      </a:pPr>
                      <a:r>
                        <a:rPr kumimoji="0" lang="en-US" sz="800" b="0" i="0" u="none" strike="noStrike" kern="1200" cap="none" spc="0" normalizeH="0" baseline="0" noProof="0" dirty="0" smtClean="0">
                          <a:ln>
                            <a:noFill/>
                          </a:ln>
                          <a:solidFill>
                            <a:prstClr val="black"/>
                          </a:solidFill>
                          <a:effectLst/>
                          <a:uLnTx/>
                          <a:uFillTx/>
                          <a:latin typeface="+mn-lt"/>
                          <a:ea typeface="Times New Roman"/>
                          <a:cs typeface="Times New Roman"/>
                        </a:rPr>
                        <a:t>Describe the connection between two historical events .</a:t>
                      </a:r>
                      <a:endParaRPr lang="en-US" sz="800" b="0" dirty="0">
                        <a:latin typeface="+mn-lt"/>
                        <a:ea typeface="Calibri"/>
                        <a:cs typeface="Times New Roman"/>
                      </a:endParaRPr>
                    </a:p>
                  </a:txBody>
                  <a:tcPr marL="32363" marR="323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37554685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46161766"/>
              </p:ext>
            </p:extLst>
          </p:nvPr>
        </p:nvGraphicFramePr>
        <p:xfrm>
          <a:off x="242888" y="319314"/>
          <a:ext cx="7286625" cy="3727074"/>
        </p:xfrm>
        <a:graphic>
          <a:graphicData uri="http://schemas.openxmlformats.org/drawingml/2006/table">
            <a:tbl>
              <a:tblPr firstRow="1" bandRow="1">
                <a:tableStyleId>{5940675A-B579-460E-94D1-54222C63F5DA}</a:tableStyleId>
              </a:tblPr>
              <a:tblGrid>
                <a:gridCol w="7286625"/>
              </a:tblGrid>
              <a:tr h="868535">
                <a:tc>
                  <a:txBody>
                    <a:bodyPr/>
                    <a:lstStyle/>
                    <a:p>
                      <a:pPr marL="400050" marR="0" indent="-342900" algn="l" defTabSz="966612" rtl="0" eaLnBrk="1" fontAlgn="auto" latinLnBrk="0" hangingPunct="1">
                        <a:lnSpc>
                          <a:spcPct val="100000"/>
                        </a:lnSpc>
                        <a:spcBef>
                          <a:spcPts val="0"/>
                        </a:spcBef>
                        <a:spcAft>
                          <a:spcPts val="0"/>
                        </a:spcAft>
                        <a:buClrTx/>
                        <a:buSzTx/>
                        <a:buFont typeface="+mj-lt"/>
                        <a:buNone/>
                        <a:tabLst/>
                        <a:defRPr/>
                      </a:pPr>
                      <a:r>
                        <a:rPr lang="en-US" sz="1700" b="1" dirty="0" smtClean="0">
                          <a:solidFill>
                            <a:schemeClr val="tx1"/>
                          </a:solidFill>
                          <a:latin typeface="Helvetica" panose="020B0604020202020204" pitchFamily="34" charset="0"/>
                          <a:cs typeface="Helvetica" panose="020B0604020202020204" pitchFamily="34" charset="0"/>
                        </a:rPr>
                        <a:t>15. Why was being a printer a good trade for Benjamin?</a:t>
                      </a:r>
                      <a:r>
                        <a:rPr lang="en-US" sz="1700" b="1" baseline="0" dirty="0" smtClean="0">
                          <a:solidFill>
                            <a:schemeClr val="tx1"/>
                          </a:solidFill>
                          <a:latin typeface="Helvetica" panose="020B0604020202020204" pitchFamily="34" charset="0"/>
                          <a:cs typeface="Helvetica" panose="020B0604020202020204" pitchFamily="34" charset="0"/>
                        </a:rPr>
                        <a:t> </a:t>
                      </a:r>
                    </a:p>
                    <a:p>
                      <a:pPr marL="400050" marR="0" indent="-342900" algn="l" defTabSz="966612" rtl="0" eaLnBrk="1" fontAlgn="auto" latinLnBrk="0" hangingPunct="1">
                        <a:lnSpc>
                          <a:spcPct val="100000"/>
                        </a:lnSpc>
                        <a:spcBef>
                          <a:spcPts val="0"/>
                        </a:spcBef>
                        <a:spcAft>
                          <a:spcPts val="0"/>
                        </a:spcAft>
                        <a:buClrTx/>
                        <a:buSzTx/>
                        <a:buFont typeface="+mj-lt"/>
                        <a:buNone/>
                        <a:tabLst/>
                        <a:defRPr/>
                      </a:pPr>
                      <a:r>
                        <a:rPr lang="en-US" sz="1700" b="1" dirty="0" smtClean="0">
                          <a:solidFill>
                            <a:schemeClr val="tx1"/>
                          </a:solidFill>
                          <a:latin typeface="Helvetica" panose="020B0604020202020204" pitchFamily="34" charset="0"/>
                          <a:cs typeface="Helvetica" panose="020B0604020202020204" pitchFamily="34" charset="0"/>
                        </a:rPr>
                        <a:t>Read paragraph 3 and write your  answer.  </a:t>
                      </a:r>
                    </a:p>
                    <a:p>
                      <a:pPr marL="342900" indent="-342900">
                        <a:buNone/>
                      </a:pPr>
                      <a:endParaRPr lang="en-US" sz="1700" b="1" baseline="0" dirty="0" smtClean="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7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7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7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7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7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7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16165265"/>
              </p:ext>
            </p:extLst>
          </p:nvPr>
        </p:nvGraphicFramePr>
        <p:xfrm>
          <a:off x="323850" y="5029200"/>
          <a:ext cx="7043738" cy="3986154"/>
        </p:xfrm>
        <a:graphic>
          <a:graphicData uri="http://schemas.openxmlformats.org/drawingml/2006/table">
            <a:tbl>
              <a:tblPr firstRow="1" bandRow="1">
                <a:tableStyleId>{5940675A-B579-460E-94D1-54222C63F5DA}</a:tableStyleId>
              </a:tblPr>
              <a:tblGrid>
                <a:gridCol w="7043738"/>
              </a:tblGrid>
              <a:tr h="1123986">
                <a:tc>
                  <a:txBody>
                    <a:bodyPr/>
                    <a:lstStyle/>
                    <a:p>
                      <a:pPr marL="341313" marR="0" indent="-341313" algn="l" defTabSz="966612" rtl="0" eaLnBrk="1" fontAlgn="auto" latinLnBrk="0" hangingPunct="1">
                        <a:lnSpc>
                          <a:spcPct val="100000"/>
                        </a:lnSpc>
                        <a:spcBef>
                          <a:spcPts val="0"/>
                        </a:spcBef>
                        <a:spcAft>
                          <a:spcPts val="0"/>
                        </a:spcAft>
                        <a:buClrTx/>
                        <a:buSzTx/>
                        <a:buFontTx/>
                        <a:buNone/>
                        <a:tabLst/>
                        <a:defRPr/>
                      </a:pPr>
                      <a:r>
                        <a:rPr lang="en-US" sz="1700" b="1" dirty="0" smtClean="0">
                          <a:solidFill>
                            <a:schemeClr val="tx1"/>
                          </a:solidFill>
                          <a:latin typeface="Helvetica" panose="020B0604020202020204" pitchFamily="34" charset="0"/>
                          <a:cs typeface="Helvetica" panose="020B0604020202020204" pitchFamily="34" charset="0"/>
                        </a:rPr>
                        <a:t>16. What made Benjamin a good printer?  Find evidence in the text.  </a:t>
                      </a:r>
                    </a:p>
                    <a:p>
                      <a:pPr marL="341313" indent="-341313"/>
                      <a:endParaRPr lang="en-US" sz="1700" b="1" dirty="0" smtClean="0">
                        <a:solidFill>
                          <a:schemeClr val="tx1"/>
                        </a:solidFill>
                        <a:latin typeface="Helvetica" panose="020B0604020202020204" pitchFamily="34" charset="0"/>
                        <a:cs typeface="Helvetica" panose="020B0604020202020204" pitchFamily="34" charset="0"/>
                      </a:endParaRPr>
                    </a:p>
                    <a:p>
                      <a:pPr marL="342900" indent="-342900">
                        <a:buFont typeface="+mj-lt"/>
                        <a:buNone/>
                      </a:pPr>
                      <a:endParaRPr lang="en-US" sz="1700" b="1" baseline="0" dirty="0" smtClean="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smtClean="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7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7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7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7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7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7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6" name="Straight Connector 5"/>
          <p:cNvCxnSpPr/>
          <p:nvPr/>
        </p:nvCxnSpPr>
        <p:spPr>
          <a:xfrm>
            <a:off x="323849" y="4709886"/>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extLst>
              <p:ext uri="{D42A27DB-BD31-4B8C-83A1-F6EECF244321}">
                <p14:modId xmlns:p14="http://schemas.microsoft.com/office/powerpoint/2010/main" val="1811054037"/>
              </p:ext>
            </p:extLst>
          </p:nvPr>
        </p:nvGraphicFramePr>
        <p:xfrm>
          <a:off x="4572000" y="4071257"/>
          <a:ext cx="2667000" cy="478972"/>
        </p:xfrm>
        <a:graphic>
          <a:graphicData uri="http://schemas.openxmlformats.org/drawingml/2006/table">
            <a:tbl>
              <a:tblPr/>
              <a:tblGrid>
                <a:gridCol w="2667000"/>
              </a:tblGrid>
              <a:tr h="188355">
                <a:tc>
                  <a:txBody>
                    <a:bodyPr/>
                    <a:lstStyle/>
                    <a:p>
                      <a:pPr marL="0" marR="0" algn="ctr">
                        <a:lnSpc>
                          <a:spcPct val="100000"/>
                        </a:lnSpc>
                        <a:spcBef>
                          <a:spcPts val="0"/>
                        </a:spcBef>
                        <a:spcAft>
                          <a:spcPts val="0"/>
                        </a:spcAft>
                      </a:pPr>
                      <a:r>
                        <a:rPr lang="en-US" sz="800" b="1" i="1" dirty="0" smtClean="0">
                          <a:solidFill>
                            <a:srgbClr val="000000"/>
                          </a:solidFill>
                          <a:latin typeface="+mn-lt"/>
                          <a:ea typeface="Times New Roman"/>
                          <a:cs typeface="Times New Roman"/>
                        </a:rPr>
                        <a:t>Toward   RI.2.2</a:t>
                      </a:r>
                      <a:r>
                        <a:rPr lang="en-US" sz="800" b="1" i="1" baseline="0" dirty="0" smtClean="0">
                          <a:solidFill>
                            <a:srgbClr val="000000"/>
                          </a:solidFill>
                          <a:latin typeface="+mn-lt"/>
                          <a:ea typeface="Times New Roman"/>
                          <a:cs typeface="Times New Roman"/>
                        </a:rPr>
                        <a:t>       </a:t>
                      </a:r>
                      <a:r>
                        <a:rPr lang="en-US" sz="800" b="1" i="1" dirty="0" smtClean="0">
                          <a:solidFill>
                            <a:srgbClr val="000000"/>
                          </a:solidFill>
                          <a:latin typeface="+mn-lt"/>
                          <a:ea typeface="Times New Roman"/>
                          <a:cs typeface="Times New Roman"/>
                        </a:rPr>
                        <a:t>DOK </a:t>
                      </a:r>
                      <a:r>
                        <a:rPr lang="en-US" sz="800" b="1" i="1" dirty="0" smtClean="0">
                          <a:solidFill>
                            <a:srgbClr val="000000"/>
                          </a:solidFill>
                          <a:latin typeface="Calibri"/>
                          <a:ea typeface="Times New Roman"/>
                          <a:cs typeface="Times New Roman"/>
                        </a:rPr>
                        <a:t>2 - Cl</a:t>
                      </a:r>
                      <a:endParaRPr lang="en-US" sz="800" i="1" dirty="0">
                        <a:latin typeface="Calibri"/>
                        <a:ea typeface="Calibri"/>
                        <a:cs typeface="Times New Roman"/>
                      </a:endParaRPr>
                    </a:p>
                  </a:txBody>
                  <a:tcPr marL="33841" marR="3384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290617">
                <a:tc>
                  <a:txBody>
                    <a:bodyPr/>
                    <a:lstStyle/>
                    <a:p>
                      <a:pPr marL="0" marR="0" algn="l">
                        <a:lnSpc>
                          <a:spcPct val="100000"/>
                        </a:lnSpc>
                        <a:spcBef>
                          <a:spcPts val="0"/>
                        </a:spcBef>
                        <a:spcAft>
                          <a:spcPts val="0"/>
                        </a:spcAft>
                      </a:pPr>
                      <a:r>
                        <a:rPr lang="en-US" sz="800" b="0" dirty="0" smtClean="0">
                          <a:latin typeface="+mn-lt"/>
                          <a:ea typeface="Times New Roman"/>
                          <a:cs typeface="Times New Roman"/>
                        </a:rPr>
                        <a:t>Locate information to support the main topic in specific paragraphs.</a:t>
                      </a:r>
                      <a:endParaRPr lang="en-US" sz="800" b="0" dirty="0">
                        <a:latin typeface="+mn-lt"/>
                        <a:ea typeface="Calibri"/>
                        <a:cs typeface="Times New Roman"/>
                      </a:endParaRPr>
                    </a:p>
                  </a:txBody>
                  <a:tcPr marL="97155" marR="3384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994442460"/>
              </p:ext>
            </p:extLst>
          </p:nvPr>
        </p:nvGraphicFramePr>
        <p:xfrm>
          <a:off x="4724400" y="9039829"/>
          <a:ext cx="2590800" cy="619429"/>
        </p:xfrm>
        <a:graphic>
          <a:graphicData uri="http://schemas.openxmlformats.org/drawingml/2006/table">
            <a:tbl>
              <a:tblPr/>
              <a:tblGrid>
                <a:gridCol w="2590800"/>
              </a:tblGrid>
              <a:tr h="188355">
                <a:tc>
                  <a:txBody>
                    <a:bodyPr/>
                    <a:lstStyle/>
                    <a:p>
                      <a:pPr marL="0" marR="0" algn="ctr">
                        <a:lnSpc>
                          <a:spcPct val="100000"/>
                        </a:lnSpc>
                        <a:spcBef>
                          <a:spcPts val="0"/>
                        </a:spcBef>
                        <a:spcAft>
                          <a:spcPts val="0"/>
                        </a:spcAft>
                      </a:pPr>
                      <a:r>
                        <a:rPr lang="en-US" sz="800" b="1" i="1" dirty="0" smtClean="0">
                          <a:solidFill>
                            <a:srgbClr val="000000"/>
                          </a:solidFill>
                          <a:latin typeface="+mn-lt"/>
                          <a:ea typeface="Times New Roman"/>
                          <a:cs typeface="Times New Roman"/>
                        </a:rPr>
                        <a:t>Toward   RI.2.3</a:t>
                      </a:r>
                      <a:r>
                        <a:rPr lang="en-US" sz="800" b="1" i="1" baseline="0" dirty="0" smtClean="0">
                          <a:solidFill>
                            <a:srgbClr val="000000"/>
                          </a:solidFill>
                          <a:latin typeface="+mn-lt"/>
                          <a:ea typeface="Times New Roman"/>
                          <a:cs typeface="Times New Roman"/>
                        </a:rPr>
                        <a:t>       </a:t>
                      </a:r>
                      <a:r>
                        <a:rPr lang="en-US" sz="800" b="1" i="1" dirty="0" smtClean="0">
                          <a:solidFill>
                            <a:srgbClr val="000000"/>
                          </a:solidFill>
                          <a:latin typeface="+mn-lt"/>
                          <a:ea typeface="Times New Roman"/>
                          <a:cs typeface="Times New Roman"/>
                        </a:rPr>
                        <a:t>DOK-3</a:t>
                      </a:r>
                      <a:r>
                        <a:rPr lang="en-US" sz="800" b="1" i="1" baseline="0" dirty="0" smtClean="0">
                          <a:solidFill>
                            <a:srgbClr val="000000"/>
                          </a:solidFill>
                          <a:latin typeface="+mn-lt"/>
                          <a:ea typeface="Times New Roman"/>
                          <a:cs typeface="Times New Roman"/>
                        </a:rPr>
                        <a:t> Cu</a:t>
                      </a:r>
                      <a:endParaRPr lang="en-US" sz="800" b="1" i="1" dirty="0">
                        <a:latin typeface="Calibri"/>
                        <a:ea typeface="Calibri"/>
                        <a:cs typeface="Times New Roman"/>
                      </a:endParaRPr>
                    </a:p>
                  </a:txBody>
                  <a:tcPr marL="97155"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43107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b="0" dirty="0" smtClean="0">
                          <a:latin typeface="+mn-lt"/>
                          <a:ea typeface="Times New Roman"/>
                          <a:cs typeface="Times New Roman"/>
                        </a:rPr>
                        <a:t>Explain the connection of ideas within the given context (historical events, scientific ideas or concepts, or steps in technical procedures)</a:t>
                      </a:r>
                      <a:endParaRPr lang="en-US" sz="800" b="0" dirty="0" smtClean="0">
                        <a:latin typeface="+mn-lt"/>
                        <a:ea typeface="Calibri"/>
                        <a:cs typeface="Times New Roman"/>
                      </a:endParaRPr>
                    </a:p>
                  </a:txBody>
                  <a:tcPr marL="97155"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21969029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2206511485"/>
              </p:ext>
            </p:extLst>
          </p:nvPr>
        </p:nvGraphicFramePr>
        <p:xfrm>
          <a:off x="404813" y="97576"/>
          <a:ext cx="7043739" cy="5445655"/>
        </p:xfrm>
        <a:graphic>
          <a:graphicData uri="http://schemas.openxmlformats.org/drawingml/2006/table">
            <a:tbl>
              <a:tblPr firstRow="1" bandRow="1">
                <a:tableStyleId>{5940675A-B579-460E-94D1-54222C63F5DA}</a:tableStyleId>
              </a:tblPr>
              <a:tblGrid>
                <a:gridCol w="7043739"/>
              </a:tblGrid>
              <a:tr h="2271713">
                <a:tc>
                  <a:txBody>
                    <a:bodyPr/>
                    <a:lstStyle/>
                    <a:p>
                      <a:pPr marL="0" marR="0" indent="0" algn="l">
                        <a:lnSpc>
                          <a:spcPct val="115000"/>
                        </a:lnSpc>
                        <a:spcBef>
                          <a:spcPts val="0"/>
                        </a:spcBef>
                        <a:spcAft>
                          <a:spcPts val="0"/>
                        </a:spcAft>
                        <a:buNone/>
                      </a:pPr>
                      <a:r>
                        <a:rPr lang="en-US" sz="1800" b="1" kern="1200" dirty="0" smtClean="0">
                          <a:solidFill>
                            <a:srgbClr val="000000"/>
                          </a:solidFill>
                          <a:effectLst/>
                          <a:latin typeface="Helvetica" panose="020B0604020202020204" pitchFamily="34" charset="0"/>
                          <a:ea typeface="Times New Roman"/>
                          <a:cs typeface="Helvetica" panose="020B0604020202020204" pitchFamily="34" charset="0"/>
                        </a:rPr>
                        <a:t>17. What is</a:t>
                      </a:r>
                      <a:r>
                        <a:rPr lang="en-US" sz="1800" b="1" kern="1200" baseline="0" dirty="0" smtClean="0">
                          <a:solidFill>
                            <a:srgbClr val="000000"/>
                          </a:solidFill>
                          <a:effectLst/>
                          <a:latin typeface="Helvetica" panose="020B0604020202020204" pitchFamily="34" charset="0"/>
                          <a:ea typeface="Times New Roman"/>
                          <a:cs typeface="Helvetica" panose="020B0604020202020204" pitchFamily="34" charset="0"/>
                        </a:rPr>
                        <a:t> your opinion </a:t>
                      </a:r>
                      <a:r>
                        <a:rPr lang="en-US" sz="1800" b="1" kern="1200" baseline="0" dirty="0" smtClean="0">
                          <a:solidFill>
                            <a:schemeClr val="tx1"/>
                          </a:solidFill>
                          <a:effectLst/>
                          <a:latin typeface="Helvetica" panose="020B0604020202020204" pitchFamily="34" charset="0"/>
                          <a:ea typeface="Times New Roman"/>
                          <a:cs typeface="Helvetica" panose="020B0604020202020204" pitchFamily="34" charset="0"/>
                        </a:rPr>
                        <a:t>about </a:t>
                      </a:r>
                      <a:r>
                        <a:rPr lang="en-US" sz="1800" b="1" u="sng" kern="1200" baseline="0" dirty="0" smtClean="0">
                          <a:solidFill>
                            <a:schemeClr val="tx1"/>
                          </a:solidFill>
                          <a:effectLst/>
                          <a:latin typeface="Helvetica" panose="020B0604020202020204" pitchFamily="34" charset="0"/>
                          <a:ea typeface="Times New Roman"/>
                          <a:cs typeface="Helvetica" panose="020B0604020202020204" pitchFamily="34" charset="0"/>
                        </a:rPr>
                        <a:t>both</a:t>
                      </a:r>
                      <a:r>
                        <a:rPr lang="en-US" sz="1800" b="1" kern="1200" baseline="0" dirty="0" smtClean="0">
                          <a:solidFill>
                            <a:schemeClr val="tx1"/>
                          </a:solidFill>
                          <a:effectLst/>
                          <a:latin typeface="Helvetica" panose="020B0604020202020204" pitchFamily="34" charset="0"/>
                          <a:ea typeface="Times New Roman"/>
                          <a:cs typeface="Helvetica" panose="020B0604020202020204" pitchFamily="34" charset="0"/>
                        </a:rPr>
                        <a:t> the grasshopper</a:t>
                      </a:r>
                    </a:p>
                    <a:p>
                      <a:pPr marL="0" marR="0" indent="0" algn="l">
                        <a:lnSpc>
                          <a:spcPct val="115000"/>
                        </a:lnSpc>
                        <a:spcBef>
                          <a:spcPts val="0"/>
                        </a:spcBef>
                        <a:spcAft>
                          <a:spcPts val="0"/>
                        </a:spcAft>
                        <a:buNone/>
                      </a:pPr>
                      <a:r>
                        <a:rPr lang="en-US" sz="1800" b="1" kern="1200" baseline="0" dirty="0" smtClean="0">
                          <a:solidFill>
                            <a:schemeClr val="tx1"/>
                          </a:solidFill>
                          <a:effectLst/>
                          <a:latin typeface="Helvetica" panose="020B0604020202020204" pitchFamily="34" charset="0"/>
                          <a:ea typeface="Times New Roman"/>
                          <a:cs typeface="Helvetica" panose="020B0604020202020204" pitchFamily="34" charset="0"/>
                        </a:rPr>
                        <a:t>      and the ant?</a:t>
                      </a:r>
                      <a:endParaRPr lang="en-US" sz="800" kern="1200" dirty="0" smtClean="0">
                        <a:solidFill>
                          <a:schemeClr val="tx1"/>
                        </a:solidFill>
                        <a:effectLst/>
                        <a:latin typeface="Helvetica" panose="020B0604020202020204" pitchFamily="34" charset="0"/>
                        <a:ea typeface="Times New Roman"/>
                        <a:cs typeface="Helvetica" panose="020B0604020202020204" pitchFamily="34" charset="0"/>
                      </a:endParaRPr>
                    </a:p>
                    <a:p>
                      <a:pPr marL="0" marR="834390" algn="r" defTabSz="3713163">
                        <a:lnSpc>
                          <a:spcPct val="115000"/>
                        </a:lnSpc>
                        <a:spcBef>
                          <a:spcPts val="0"/>
                        </a:spcBef>
                        <a:spcAft>
                          <a:spcPts val="0"/>
                        </a:spcAft>
                        <a:tabLst>
                          <a:tab pos="5597525" algn="l"/>
                        </a:tabLst>
                      </a:pPr>
                      <a:endParaRPr lang="en-US" sz="1300" b="1" dirty="0" smtClean="0">
                        <a:solidFill>
                          <a:schemeClr val="tx1"/>
                        </a:solidFill>
                        <a:latin typeface="Helvetica" panose="020B0604020202020204" pitchFamily="34" charset="0"/>
                        <a:cs typeface="Helvetica" panose="020B0604020202020204" pitchFamily="34" charset="0"/>
                      </a:endParaRPr>
                    </a:p>
                    <a:p>
                      <a:pPr marL="0" marR="834390" algn="l" defTabSz="3713163">
                        <a:lnSpc>
                          <a:spcPct val="115000"/>
                        </a:lnSpc>
                        <a:spcBef>
                          <a:spcPts val="0"/>
                        </a:spcBef>
                        <a:spcAft>
                          <a:spcPts val="0"/>
                        </a:spcAft>
                        <a:tabLst>
                          <a:tab pos="5597525" algn="l"/>
                        </a:tabLst>
                      </a:pPr>
                      <a:r>
                        <a:rPr lang="en-US" sz="900" b="0" i="1" dirty="0" smtClean="0">
                          <a:solidFill>
                            <a:schemeClr val="tx1"/>
                          </a:solidFill>
                          <a:latin typeface="Helvetica" panose="020B0604020202020204" pitchFamily="34" charset="0"/>
                          <a:cs typeface="Helvetica" panose="020B0604020202020204" pitchFamily="34" charset="0"/>
                        </a:rPr>
                        <a:t>Brief Write, </a:t>
                      </a:r>
                      <a:r>
                        <a:rPr lang="en-US" sz="900" b="0" i="1" baseline="0" dirty="0" smtClean="0">
                          <a:solidFill>
                            <a:schemeClr val="tx1"/>
                          </a:solidFill>
                          <a:latin typeface="Helvetica" panose="020B0604020202020204" pitchFamily="34" charset="0"/>
                          <a:cs typeface="Helvetica" panose="020B0604020202020204" pitchFamily="34" charset="0"/>
                        </a:rPr>
                        <a:t>W2.a,b “…</a:t>
                      </a:r>
                      <a:r>
                        <a:rPr lang="en-US" sz="900" b="0" i="1" dirty="0" smtClean="0"/>
                        <a:t>Write opinion pieces in which they introduce the topic or book they are writing about, state an opinion</a:t>
                      </a:r>
                      <a:r>
                        <a:rPr lang="en-US" sz="1400" b="0" dirty="0" smtClean="0"/>
                        <a:t>.</a:t>
                      </a:r>
                      <a:r>
                        <a:rPr lang="en-US" sz="900" b="0" dirty="0" smtClean="0"/>
                        <a:t>” </a:t>
                      </a:r>
                      <a:r>
                        <a:rPr lang="en-US" sz="1400" b="0" dirty="0" smtClean="0"/>
                        <a:t>                                   </a:t>
                      </a:r>
                    </a:p>
                    <a:p>
                      <a:pPr marL="0" marR="834390" algn="l" defTabSz="3713163">
                        <a:lnSpc>
                          <a:spcPct val="115000"/>
                        </a:lnSpc>
                        <a:spcBef>
                          <a:spcPts val="0"/>
                        </a:spcBef>
                        <a:spcAft>
                          <a:spcPts val="0"/>
                        </a:spcAft>
                        <a:tabLst>
                          <a:tab pos="5597525" algn="l"/>
                        </a:tabLst>
                      </a:pPr>
                      <a:endParaRPr lang="en-US" sz="1400" b="0" dirty="0" smtClean="0"/>
                    </a:p>
                    <a:p>
                      <a:pPr marL="0" marR="834390" algn="l" defTabSz="3713163">
                        <a:lnSpc>
                          <a:spcPct val="115000"/>
                        </a:lnSpc>
                        <a:spcBef>
                          <a:spcPts val="0"/>
                        </a:spcBef>
                        <a:spcAft>
                          <a:spcPts val="0"/>
                        </a:spcAft>
                        <a:tabLst>
                          <a:tab pos="5597525" algn="l"/>
                        </a:tabLst>
                      </a:pPr>
                      <a:endParaRPr lang="en-US" sz="1400" b="0" dirty="0" smtClean="0"/>
                    </a:p>
                    <a:p>
                      <a:pPr marL="0" marR="834390" algn="l" defTabSz="3713163">
                        <a:lnSpc>
                          <a:spcPct val="115000"/>
                        </a:lnSpc>
                        <a:spcBef>
                          <a:spcPts val="0"/>
                        </a:spcBef>
                        <a:spcAft>
                          <a:spcPts val="0"/>
                        </a:spcAft>
                        <a:tabLst>
                          <a:tab pos="5597525" algn="l"/>
                        </a:tabLst>
                      </a:pPr>
                      <a:r>
                        <a:rPr lang="en-US" sz="1400" b="0" dirty="0" smtClean="0"/>
                        <a:t>Teacher Only – Final Score __________</a:t>
                      </a: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2377">
                <a:tc>
                  <a:txBody>
                    <a:bodyPr/>
                    <a:lstStyle/>
                    <a:p>
                      <a:r>
                        <a:rPr lang="en-US" sz="1900" dirty="0" smtClean="0">
                          <a:solidFill>
                            <a:schemeClr val="tx1"/>
                          </a:solidFill>
                        </a:rPr>
                        <a:t> </a:t>
                      </a:r>
                      <a:endParaRPr lang="en-US" sz="19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7965">
                <a:tc>
                  <a:txBody>
                    <a:bodyPr/>
                    <a:lstStyle/>
                    <a:p>
                      <a:endParaRPr lang="en-US" sz="19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7965">
                <a:tc>
                  <a:txBody>
                    <a:bodyPr/>
                    <a:lstStyle/>
                    <a:p>
                      <a:endParaRPr lang="en-US" sz="19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7965">
                <a:tc>
                  <a:txBody>
                    <a:bodyPr/>
                    <a:lstStyle/>
                    <a:p>
                      <a:endParaRPr lang="en-US" sz="19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7965">
                <a:tc>
                  <a:txBody>
                    <a:bodyPr/>
                    <a:lstStyle/>
                    <a:p>
                      <a:endParaRPr lang="en-US" sz="19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7965">
                <a:tc>
                  <a:txBody>
                    <a:bodyPr/>
                    <a:lstStyle/>
                    <a:p>
                      <a:endParaRPr lang="en-US" sz="19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4911">
                <a:tc>
                  <a:txBody>
                    <a:bodyPr/>
                    <a:lstStyle/>
                    <a:p>
                      <a:endParaRPr lang="en-US" sz="19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714039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1244316451"/>
              </p:ext>
            </p:extLst>
          </p:nvPr>
        </p:nvGraphicFramePr>
        <p:xfrm>
          <a:off x="431800" y="838201"/>
          <a:ext cx="7043739" cy="6788532"/>
        </p:xfrm>
        <a:graphic>
          <a:graphicData uri="http://schemas.openxmlformats.org/drawingml/2006/table">
            <a:tbl>
              <a:tblPr firstRow="1" bandRow="1">
                <a:tableStyleId>{5940675A-B579-460E-94D1-54222C63F5DA}</a:tableStyleId>
              </a:tblPr>
              <a:tblGrid>
                <a:gridCol w="7043739"/>
              </a:tblGrid>
              <a:tr h="3013250">
                <a:tc>
                  <a:txBody>
                    <a:bodyPr/>
                    <a:lstStyle/>
                    <a:p>
                      <a:pPr marL="342900" marR="0" indent="-342900" algn="l">
                        <a:lnSpc>
                          <a:spcPct val="115000"/>
                        </a:lnSpc>
                        <a:spcBef>
                          <a:spcPts val="0"/>
                        </a:spcBef>
                        <a:spcAft>
                          <a:spcPts val="0"/>
                        </a:spcAft>
                        <a:buAutoNum type="arabicPeriod" startAt="18"/>
                      </a:pPr>
                      <a:r>
                        <a:rPr lang="en-US" sz="1800" b="1" kern="1200" dirty="0" smtClean="0">
                          <a:solidFill>
                            <a:srgbClr val="000000"/>
                          </a:solidFill>
                          <a:effectLst/>
                          <a:latin typeface="Helvetica" panose="020B0604020202020204" pitchFamily="34" charset="0"/>
                          <a:ea typeface="Times New Roman"/>
                          <a:cs typeface="Helvetica" panose="020B0604020202020204" pitchFamily="34" charset="0"/>
                        </a:rPr>
                        <a:t>Read the paragraph below</a:t>
                      </a:r>
                      <a:r>
                        <a:rPr lang="en-US" sz="1800" kern="1200" dirty="0" smtClean="0">
                          <a:solidFill>
                            <a:srgbClr val="000000"/>
                          </a:solidFill>
                          <a:effectLst/>
                          <a:latin typeface="Helvetica" panose="020B0604020202020204" pitchFamily="34" charset="0"/>
                          <a:ea typeface="Times New Roman"/>
                          <a:cs typeface="Helvetica" panose="020B0604020202020204" pitchFamily="34" charset="0"/>
                        </a:rPr>
                        <a:t>.</a:t>
                      </a:r>
                    </a:p>
                    <a:p>
                      <a:pPr marL="342900" marR="0" indent="-342900" algn="l">
                        <a:lnSpc>
                          <a:spcPct val="115000"/>
                        </a:lnSpc>
                        <a:spcBef>
                          <a:spcPts val="0"/>
                        </a:spcBef>
                        <a:spcAft>
                          <a:spcPts val="0"/>
                        </a:spcAft>
                        <a:buAutoNum type="arabicPeriod" startAt="18"/>
                      </a:pPr>
                      <a:endParaRPr lang="en-US" sz="800" kern="1200" dirty="0" smtClean="0">
                        <a:solidFill>
                          <a:srgbClr val="000000"/>
                        </a:solidFill>
                        <a:effectLst/>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000000"/>
                          </a:solidFill>
                          <a:effectLst/>
                          <a:uLnTx/>
                          <a:uFillTx/>
                          <a:latin typeface="Helvetica" panose="020B0604020202020204" pitchFamily="34" charset="0"/>
                          <a:ea typeface="Calibri"/>
                          <a:cs typeface="Helvetica" panose="020B0604020202020204" pitchFamily="34" charset="0"/>
                        </a:rPr>
                        <a:t>When you do your homework then you can play. Sometimes you can’t play. It is not fun to go </a:t>
                      </a:r>
                      <a:r>
                        <a:rPr kumimoji="0" lang="en-US" sz="1600" b="0" i="0" u="none" strike="noStrike" kern="1200" cap="none" spc="0" normalizeH="0" baseline="0" noProof="0" dirty="0" smtClean="0">
                          <a:ln>
                            <a:noFill/>
                          </a:ln>
                          <a:solidFill>
                            <a:schemeClr val="tx1"/>
                          </a:solidFill>
                          <a:effectLst/>
                          <a:uLnTx/>
                          <a:uFillTx/>
                          <a:latin typeface="Helvetica" panose="020B0604020202020204" pitchFamily="34" charset="0"/>
                          <a:ea typeface="Calibri"/>
                          <a:cs typeface="Helvetica" panose="020B0604020202020204" pitchFamily="34" charset="0"/>
                        </a:rPr>
                        <a:t>to school if your homework is not done. Sometimes you  have to work first. </a:t>
                      </a: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300" b="0" i="0" u="none" strike="noStrike" kern="1200" cap="none" spc="0" normalizeH="0" baseline="0" noProof="0" dirty="0" smtClean="0">
                        <a:ln>
                          <a:noFill/>
                        </a:ln>
                        <a:solidFill>
                          <a:schemeClr val="tx1"/>
                        </a:solidFill>
                        <a:effectLst/>
                        <a:uLnTx/>
                        <a:uFillTx/>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chemeClr val="tx1"/>
                          </a:solidFill>
                          <a:effectLst/>
                          <a:uLnTx/>
                          <a:uFillTx/>
                          <a:latin typeface="Helvetica" panose="020B0604020202020204" pitchFamily="34" charset="0"/>
                          <a:ea typeface="Times New Roman"/>
                          <a:cs typeface="Helvetica" panose="020B0604020202020204" pitchFamily="34" charset="0"/>
                        </a:rPr>
                        <a:t>Rewrite the paragraph so it makes sense.  Add 1 or 2 more sentences of your own to support the opinion.</a:t>
                      </a:r>
                    </a:p>
                    <a:p>
                      <a:pPr marL="0" marR="834390" algn="r" defTabSz="3713163">
                        <a:lnSpc>
                          <a:spcPct val="115000"/>
                        </a:lnSpc>
                        <a:spcBef>
                          <a:spcPts val="0"/>
                        </a:spcBef>
                        <a:spcAft>
                          <a:spcPts val="0"/>
                        </a:spcAft>
                        <a:tabLst>
                          <a:tab pos="5597525" algn="l"/>
                        </a:tabLst>
                      </a:pPr>
                      <a:endParaRPr lang="en-US" sz="1300" b="1" dirty="0" smtClean="0">
                        <a:solidFill>
                          <a:schemeClr val="tx1"/>
                        </a:solidFill>
                        <a:latin typeface="Helvetica" panose="020B0604020202020204" pitchFamily="34" charset="0"/>
                        <a:cs typeface="Helvetica" panose="020B0604020202020204" pitchFamily="34" charset="0"/>
                      </a:endParaRPr>
                    </a:p>
                    <a:p>
                      <a:pPr marL="0" marR="834390" algn="r" defTabSz="3713163">
                        <a:lnSpc>
                          <a:spcPct val="115000"/>
                        </a:lnSpc>
                        <a:spcBef>
                          <a:spcPts val="0"/>
                        </a:spcBef>
                        <a:spcAft>
                          <a:spcPts val="0"/>
                        </a:spcAft>
                        <a:tabLst>
                          <a:tab pos="5597525" algn="l"/>
                        </a:tabLst>
                      </a:pPr>
                      <a:r>
                        <a:rPr lang="en-US" sz="900" b="0" i="1" dirty="0" smtClean="0">
                          <a:solidFill>
                            <a:schemeClr val="tx1"/>
                          </a:solidFill>
                          <a:latin typeface="Helvetica" panose="020B0604020202020204" pitchFamily="34" charset="0"/>
                          <a:cs typeface="Helvetica" panose="020B0604020202020204" pitchFamily="34" charset="0"/>
                        </a:rPr>
                        <a:t>Write to Revise</a:t>
                      </a:r>
                      <a:r>
                        <a:rPr lang="en-US" sz="900" b="0" i="1" baseline="0" dirty="0" smtClean="0">
                          <a:solidFill>
                            <a:schemeClr val="tx1"/>
                          </a:solidFill>
                          <a:latin typeface="Helvetica" panose="020B0604020202020204" pitchFamily="34" charset="0"/>
                          <a:cs typeface="Helvetica" panose="020B0604020202020204" pitchFamily="34" charset="0"/>
                        </a:rPr>
                        <a:t>  W2.1c “…</a:t>
                      </a:r>
                      <a:r>
                        <a:rPr lang="en-US" sz="900" i="1" dirty="0" smtClean="0">
                          <a:solidFill>
                            <a:schemeClr val="tx1"/>
                          </a:solidFill>
                        </a:rPr>
                        <a:t>supply reasons that supp</a:t>
                      </a:r>
                      <a:r>
                        <a:rPr lang="en-US" sz="900" i="1" dirty="0" smtClean="0"/>
                        <a:t>ort the opinion .”</a:t>
                      </a:r>
                      <a:r>
                        <a:rPr lang="en-US" sz="900" b="0" i="1" baseline="0" dirty="0" smtClean="0">
                          <a:solidFill>
                            <a:schemeClr val="tx1"/>
                          </a:solidFill>
                          <a:latin typeface="Helvetica" panose="020B0604020202020204" pitchFamily="34" charset="0"/>
                          <a:cs typeface="Helvetica" panose="020B0604020202020204" pitchFamily="34" charset="0"/>
                        </a:rPr>
                        <a:t> </a:t>
                      </a:r>
                    </a:p>
                    <a:p>
                      <a:pPr marL="0" marR="834390" algn="l" defTabSz="3713163">
                        <a:lnSpc>
                          <a:spcPct val="115000"/>
                        </a:lnSpc>
                        <a:spcBef>
                          <a:spcPts val="0"/>
                        </a:spcBef>
                        <a:spcAft>
                          <a:spcPts val="0"/>
                        </a:spcAft>
                        <a:tabLst>
                          <a:tab pos="5597525" algn="l"/>
                        </a:tabLst>
                      </a:pPr>
                      <a:r>
                        <a:rPr lang="en-US" sz="1400" b="0" baseline="0" dirty="0" smtClean="0">
                          <a:solidFill>
                            <a:schemeClr val="tx1"/>
                          </a:solidFill>
                          <a:latin typeface="Helvetica" panose="020B0604020202020204" pitchFamily="34" charset="0"/>
                          <a:cs typeface="Helvetica" panose="020B0604020202020204" pitchFamily="34" charset="0"/>
                        </a:rPr>
                        <a:t>Final </a:t>
                      </a:r>
                      <a:r>
                        <a:rPr lang="en-US" sz="1400" b="0" dirty="0" smtClean="0">
                          <a:solidFill>
                            <a:schemeClr val="tx1"/>
                          </a:solidFill>
                          <a:latin typeface="Helvetica" panose="020B0604020202020204" pitchFamily="34" charset="0"/>
                          <a:cs typeface="Helvetica" panose="020B0604020202020204" pitchFamily="34" charset="0"/>
                        </a:rPr>
                        <a:t>Score</a:t>
                      </a:r>
                      <a:r>
                        <a:rPr lang="en-US" sz="1600" b="0" dirty="0" smtClean="0">
                          <a:solidFill>
                            <a:schemeClr val="tx1"/>
                          </a:solidFill>
                          <a:latin typeface="Helvetica" panose="020B0604020202020204" pitchFamily="34" charset="0"/>
                          <a:cs typeface="Helvetica" panose="020B0604020202020204" pitchFamily="34" charset="0"/>
                        </a:rPr>
                        <a:t>__________</a:t>
                      </a:r>
                    </a:p>
                    <a:p>
                      <a:pPr marL="0" marR="834390" algn="l">
                        <a:lnSpc>
                          <a:spcPct val="115000"/>
                        </a:lnSpc>
                        <a:spcBef>
                          <a:spcPts val="0"/>
                        </a:spcBef>
                        <a:spcAft>
                          <a:spcPts val="0"/>
                        </a:spcAft>
                      </a:pPr>
                      <a:endParaRPr lang="en-US" sz="1300" b="1" dirty="0" smtClean="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3">
                <a:tc>
                  <a:txBody>
                    <a:bodyPr/>
                    <a:lstStyle/>
                    <a:p>
                      <a:r>
                        <a:rPr lang="en-US" sz="1900" dirty="0" smtClean="0">
                          <a:solidFill>
                            <a:schemeClr val="tx1"/>
                          </a:solidFill>
                        </a:rPr>
                        <a:t> </a:t>
                      </a:r>
                      <a:endParaRPr lang="en-US" sz="19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Rectangle 1"/>
          <p:cNvSpPr/>
          <p:nvPr/>
        </p:nvSpPr>
        <p:spPr>
          <a:xfrm>
            <a:off x="457200" y="1371600"/>
            <a:ext cx="70866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extLst>
      <p:ext uri="{BB962C8B-B14F-4D97-AF65-F5344CB8AC3E}">
        <p14:creationId xmlns:p14="http://schemas.microsoft.com/office/powerpoint/2010/main" val="12294044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cxnSp>
        <p:nvCxnSpPr>
          <p:cNvPr id="10" name="Straight Connector 9"/>
          <p:cNvCxnSpPr/>
          <p:nvPr/>
        </p:nvCxnSpPr>
        <p:spPr>
          <a:xfrm>
            <a:off x="323850" y="4709886"/>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57200" y="5138116"/>
            <a:ext cx="6969760" cy="3879015"/>
          </a:xfrm>
          <a:prstGeom prst="rect">
            <a:avLst/>
          </a:prstGeom>
          <a:solidFill>
            <a:schemeClr val="bg1"/>
          </a:solidFill>
        </p:spPr>
        <p:txBody>
          <a:bodyPr wrap="square" lIns="107698" tIns="53850" rIns="107698" bIns="53850">
            <a:spAutoFit/>
          </a:bodyPr>
          <a:lstStyle/>
          <a:p>
            <a:r>
              <a:rPr lang="en-US" sz="1800" b="1" dirty="0">
                <a:latin typeface="Helvetica" panose="020B0604020202020204" pitchFamily="34" charset="0"/>
                <a:cs typeface="Helvetica" pitchFamily="34" charset="0"/>
              </a:rPr>
              <a:t>20. Read the sentence below.  </a:t>
            </a:r>
            <a:r>
              <a:rPr lang="en-US" sz="1800" b="1" dirty="0" smtClean="0">
                <a:latin typeface="Helvetica" panose="020B0604020202020204" pitchFamily="34" charset="0"/>
                <a:cs typeface="Helvetica" pitchFamily="34" charset="0"/>
              </a:rPr>
              <a:t>                  </a:t>
            </a:r>
            <a:r>
              <a:rPr lang="en-US" sz="900" i="1" dirty="0" smtClean="0">
                <a:latin typeface="Helvetica" panose="020B0604020202020204" pitchFamily="34" charset="0"/>
                <a:cs typeface="Helvetica" pitchFamily="34" charset="0"/>
              </a:rPr>
              <a:t>Edit and Clarify  Language Standard L2.1d</a:t>
            </a:r>
          </a:p>
          <a:p>
            <a:endParaRPr lang="en-US" sz="900" dirty="0" smtClean="0">
              <a:solidFill>
                <a:srgbClr val="C00000"/>
              </a:solidFill>
              <a:latin typeface="Helvetica" panose="020B0604020202020204" pitchFamily="34" charset="0"/>
              <a:cs typeface="Helvetica" panose="020B0604020202020204" pitchFamily="34" charset="0"/>
            </a:endParaRPr>
          </a:p>
          <a:p>
            <a:r>
              <a:rPr lang="en-US" sz="1800" b="1" dirty="0" smtClean="0"/>
              <a:t>He </a:t>
            </a:r>
            <a:r>
              <a:rPr lang="en-US" sz="1800" b="1" dirty="0"/>
              <a:t>wished he had ___________ to the ant. </a:t>
            </a:r>
          </a:p>
          <a:p>
            <a:endParaRPr lang="en-US" sz="1800" b="1" dirty="0"/>
          </a:p>
          <a:p>
            <a:r>
              <a:rPr lang="en-US" sz="1800" b="1" dirty="0"/>
              <a:t>Choose the correct word to fill in the blank.</a:t>
            </a:r>
            <a:endParaRPr lang="en-US" sz="1800" dirty="0"/>
          </a:p>
          <a:p>
            <a:endParaRPr lang="en-US" sz="1900" dirty="0">
              <a:latin typeface="Helvetica" pitchFamily="34" charset="0"/>
              <a:cs typeface="Helvetica" pitchFamily="34" charset="0"/>
            </a:endParaRPr>
          </a:p>
          <a:p>
            <a:pPr marL="839884" indent="-361384">
              <a:buFont typeface="+mj-lt"/>
              <a:buAutoNum type="alphaUcPeriod"/>
            </a:pPr>
            <a:r>
              <a:rPr lang="en-US" sz="1700" dirty="0">
                <a:latin typeface="Helvetica" pitchFamily="34" charset="0"/>
                <a:cs typeface="Helvetica" pitchFamily="34" charset="0"/>
              </a:rPr>
              <a:t>listen</a:t>
            </a:r>
          </a:p>
          <a:p>
            <a:pPr marL="839884" indent="-361384">
              <a:buFont typeface="+mj-lt"/>
              <a:buAutoNum type="alphaUcPeriod"/>
            </a:pPr>
            <a:endParaRPr lang="en-US" sz="1700" dirty="0">
              <a:latin typeface="Helvetica" pitchFamily="34" charset="0"/>
              <a:cs typeface="Helvetica" pitchFamily="34" charset="0"/>
            </a:endParaRPr>
          </a:p>
          <a:p>
            <a:pPr marL="839884" indent="-361384">
              <a:buFont typeface="+mj-lt"/>
              <a:buAutoNum type="alphaUcPeriod"/>
            </a:pPr>
            <a:r>
              <a:rPr lang="en-US" sz="1700" dirty="0">
                <a:latin typeface="Helvetica" pitchFamily="34" charset="0"/>
                <a:cs typeface="Helvetica" pitchFamily="34" charset="0"/>
              </a:rPr>
              <a:t>listened</a:t>
            </a:r>
          </a:p>
          <a:p>
            <a:pPr marL="821400" indent="-342900">
              <a:buFont typeface="+mj-lt"/>
              <a:buAutoNum type="alphaUcPeriod"/>
            </a:pPr>
            <a:endParaRPr lang="en-US" sz="1700" dirty="0">
              <a:latin typeface="Helvetica" pitchFamily="34" charset="0"/>
              <a:cs typeface="Helvetica" pitchFamily="34" charset="0"/>
            </a:endParaRPr>
          </a:p>
          <a:p>
            <a:pPr marL="839884" indent="-361384">
              <a:buFont typeface="+mj-lt"/>
              <a:buAutoNum type="alphaUcPeriod"/>
            </a:pPr>
            <a:r>
              <a:rPr lang="en-US" sz="1700" dirty="0">
                <a:latin typeface="Helvetica" pitchFamily="34" charset="0"/>
                <a:cs typeface="Helvetica" pitchFamily="34" charset="0"/>
              </a:rPr>
              <a:t>listens</a:t>
            </a:r>
          </a:p>
          <a:p>
            <a:pPr marL="839884" indent="-361384">
              <a:buFont typeface="+mj-lt"/>
              <a:buAutoNum type="alphaUcPeriod"/>
            </a:pPr>
            <a:endParaRPr lang="en-US" sz="1700" dirty="0">
              <a:latin typeface="Helvetica" pitchFamily="34" charset="0"/>
              <a:cs typeface="Helvetica" pitchFamily="34" charset="0"/>
            </a:endParaRPr>
          </a:p>
          <a:p>
            <a:pPr marL="839884" indent="-361384">
              <a:buFont typeface="+mj-lt"/>
              <a:buAutoNum type="alphaUcPeriod"/>
            </a:pPr>
            <a:r>
              <a:rPr lang="en-US" sz="1700" dirty="0">
                <a:latin typeface="Helvetica" pitchFamily="34" charset="0"/>
                <a:cs typeface="Helvetica" pitchFamily="34" charset="0"/>
              </a:rPr>
              <a:t>listening</a:t>
            </a:r>
          </a:p>
          <a:p>
            <a:pPr marL="839884" indent="-361384">
              <a:buFont typeface="+mj-lt"/>
              <a:buAutoNum type="alphaUcPeriod"/>
            </a:pPr>
            <a:endParaRPr lang="en-US" sz="1700" dirty="0">
              <a:latin typeface="Helvetica" pitchFamily="34" charset="0"/>
              <a:cs typeface="Helvetica" pitchFamily="34" charset="0"/>
            </a:endParaRPr>
          </a:p>
        </p:txBody>
      </p:sp>
      <p:sp>
        <p:nvSpPr>
          <p:cNvPr id="3" name="Rectangle 2"/>
          <p:cNvSpPr/>
          <p:nvPr/>
        </p:nvSpPr>
        <p:spPr>
          <a:xfrm>
            <a:off x="323850" y="574356"/>
            <a:ext cx="7103110" cy="3888519"/>
          </a:xfrm>
          <a:prstGeom prst="rect">
            <a:avLst/>
          </a:prstGeom>
        </p:spPr>
        <p:txBody>
          <a:bodyPr wrap="square" lIns="101872" tIns="50936" rIns="101872" bIns="50936">
            <a:spAutoFit/>
          </a:bodyPr>
          <a:lstStyle/>
          <a:p>
            <a:r>
              <a:rPr lang="en-US" sz="1800" b="1" dirty="0">
                <a:latin typeface="Helvetica" panose="020B0604020202020204" pitchFamily="34" charset="0"/>
                <a:cs typeface="Helvetica" pitchFamily="34" charset="0"/>
              </a:rPr>
              <a:t>19. Read the sentence below.          </a:t>
            </a:r>
            <a:r>
              <a:rPr lang="en-US" sz="900" i="1" dirty="0" smtClean="0">
                <a:latin typeface="Helvetica" panose="020B0604020202020204" pitchFamily="34" charset="0"/>
                <a:cs typeface="Helvetica" pitchFamily="34" charset="0"/>
              </a:rPr>
              <a:t>Language and Vocabulary Standard L2.6</a:t>
            </a:r>
            <a:endParaRPr lang="en-US" sz="900" i="1" dirty="0">
              <a:latin typeface="Helvetica" panose="020B0604020202020204" pitchFamily="34" charset="0"/>
              <a:cs typeface="Helvetica" panose="020B0604020202020204" pitchFamily="34" charset="0"/>
            </a:endParaRPr>
          </a:p>
          <a:p>
            <a:endParaRPr lang="en-US" sz="1200" dirty="0">
              <a:latin typeface="Helvetica" panose="020B0604020202020204" pitchFamily="34" charset="0"/>
              <a:cs typeface="Helvetica" panose="020B0604020202020204" pitchFamily="34" charset="0"/>
            </a:endParaRPr>
          </a:p>
          <a:p>
            <a:r>
              <a:rPr lang="en-US" sz="1800" b="1" dirty="0" smtClean="0"/>
              <a:t> An </a:t>
            </a:r>
            <a:r>
              <a:rPr lang="en-US" sz="1800" b="1" dirty="0"/>
              <a:t>almanac </a:t>
            </a:r>
            <a:r>
              <a:rPr lang="en-US" sz="1800" b="1" u="sng" dirty="0" smtClean="0"/>
              <a:t>describes</a:t>
            </a:r>
            <a:r>
              <a:rPr lang="en-US" sz="1800" b="1" dirty="0" smtClean="0"/>
              <a:t> when farmers should plant </a:t>
            </a:r>
            <a:r>
              <a:rPr lang="en-US" sz="1800" b="1" dirty="0"/>
              <a:t>crops. </a:t>
            </a:r>
          </a:p>
          <a:p>
            <a:endParaRPr lang="en-US" sz="1800" b="1" dirty="0"/>
          </a:p>
          <a:p>
            <a:r>
              <a:rPr lang="en-US" sz="1800" b="1" dirty="0"/>
              <a:t>Which word would best replace the word </a:t>
            </a:r>
            <a:r>
              <a:rPr lang="en-US" sz="1800" b="1" i="1" dirty="0"/>
              <a:t> </a:t>
            </a:r>
            <a:r>
              <a:rPr lang="en-US" sz="1800" b="1" i="1" u="sng" dirty="0" smtClean="0"/>
              <a:t>describes</a:t>
            </a:r>
            <a:r>
              <a:rPr lang="en-US" sz="1800" b="1" i="1" dirty="0" smtClean="0"/>
              <a:t>?</a:t>
            </a:r>
            <a:endParaRPr lang="en-US" sz="1800" b="1" i="1" dirty="0"/>
          </a:p>
          <a:p>
            <a:endParaRPr lang="en-US" sz="1800" dirty="0">
              <a:latin typeface="Helvetica" pitchFamily="34" charset="0"/>
              <a:cs typeface="Helvetica" pitchFamily="34" charset="0"/>
            </a:endParaRPr>
          </a:p>
          <a:p>
            <a:pPr marL="844904" indent="-361384">
              <a:buFont typeface="+mj-lt"/>
              <a:buAutoNum type="alphaUcPeriod"/>
            </a:pPr>
            <a:r>
              <a:rPr lang="en-US" sz="1800" dirty="0">
                <a:latin typeface="Helvetica" pitchFamily="34" charset="0"/>
                <a:cs typeface="Helvetica" pitchFamily="34" charset="0"/>
              </a:rPr>
              <a:t>asks</a:t>
            </a:r>
          </a:p>
          <a:p>
            <a:pPr marL="844904" indent="-361384">
              <a:buFont typeface="+mj-lt"/>
              <a:buAutoNum type="alphaUcPeriod"/>
            </a:pPr>
            <a:endParaRPr lang="en-US" sz="1800" dirty="0">
              <a:latin typeface="Helvetica" pitchFamily="34" charset="0"/>
              <a:cs typeface="Helvetica" pitchFamily="34" charset="0"/>
            </a:endParaRPr>
          </a:p>
          <a:p>
            <a:pPr marL="844904" indent="-361384">
              <a:buFont typeface="+mj-lt"/>
              <a:buAutoNum type="alphaUcPeriod"/>
            </a:pPr>
            <a:r>
              <a:rPr lang="en-US" sz="1800" dirty="0" smtClean="0">
                <a:latin typeface="Helvetica" pitchFamily="34" charset="0"/>
                <a:cs typeface="Helvetica" pitchFamily="34" charset="0"/>
              </a:rPr>
              <a:t>thinks </a:t>
            </a:r>
            <a:endParaRPr lang="en-US" sz="1800" dirty="0">
              <a:latin typeface="Helvetica" pitchFamily="34" charset="0"/>
              <a:cs typeface="Helvetica" pitchFamily="34" charset="0"/>
            </a:endParaRPr>
          </a:p>
          <a:p>
            <a:pPr marL="483520"/>
            <a:endParaRPr lang="en-US" sz="1800" dirty="0">
              <a:latin typeface="Helvetica" pitchFamily="34" charset="0"/>
              <a:cs typeface="Helvetica" pitchFamily="34" charset="0"/>
            </a:endParaRPr>
          </a:p>
          <a:p>
            <a:pPr marL="483520"/>
            <a:r>
              <a:rPr lang="en-US" sz="1800" dirty="0" smtClean="0">
                <a:latin typeface="Helvetica" pitchFamily="34" charset="0"/>
                <a:cs typeface="Helvetica" pitchFamily="34" charset="0"/>
              </a:rPr>
              <a:t>C. explains</a:t>
            </a:r>
            <a:endParaRPr lang="en-US" sz="1800" dirty="0">
              <a:latin typeface="Helvetica" pitchFamily="34" charset="0"/>
              <a:cs typeface="Helvetica" pitchFamily="34" charset="0"/>
            </a:endParaRPr>
          </a:p>
          <a:p>
            <a:pPr marL="483520"/>
            <a:endParaRPr lang="en-US" sz="1800" dirty="0">
              <a:latin typeface="Helvetica" pitchFamily="34" charset="0"/>
              <a:cs typeface="Helvetica" pitchFamily="34" charset="0"/>
            </a:endParaRPr>
          </a:p>
          <a:p>
            <a:pPr marL="483520"/>
            <a:r>
              <a:rPr lang="en-US" sz="1800" dirty="0" smtClean="0">
                <a:latin typeface="Helvetica" pitchFamily="34" charset="0"/>
                <a:cs typeface="Helvetica" pitchFamily="34" charset="0"/>
              </a:rPr>
              <a:t>D. tests</a:t>
            </a:r>
            <a:endParaRPr lang="en-US" sz="1800" dirty="0">
              <a:latin typeface="Helvetica" pitchFamily="34" charset="0"/>
              <a:cs typeface="Helvetica" pitchFamily="34" charset="0"/>
            </a:endParaRPr>
          </a:p>
          <a:p>
            <a:pPr marL="844904" indent="-361384">
              <a:buFont typeface="+mj-lt"/>
              <a:buAutoNum type="alphaUcPeriod"/>
            </a:pPr>
            <a:endParaRPr lang="en-US" sz="1800" dirty="0">
              <a:latin typeface="Helvetica" pitchFamily="34" charset="0"/>
              <a:cs typeface="Helvetica" pitchFamily="34" charset="0"/>
            </a:endParaRPr>
          </a:p>
        </p:txBody>
      </p:sp>
      <p:sp>
        <p:nvSpPr>
          <p:cNvPr id="15" name="Oval 14"/>
          <p:cNvSpPr/>
          <p:nvPr/>
        </p:nvSpPr>
        <p:spPr>
          <a:xfrm>
            <a:off x="544670" y="3863601"/>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16" name="Oval 15"/>
          <p:cNvSpPr/>
          <p:nvPr/>
        </p:nvSpPr>
        <p:spPr>
          <a:xfrm>
            <a:off x="541029" y="2200049"/>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17" name="Oval 16"/>
          <p:cNvSpPr/>
          <p:nvPr/>
        </p:nvSpPr>
        <p:spPr>
          <a:xfrm>
            <a:off x="537387" y="2717036"/>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18" name="Oval 17"/>
          <p:cNvSpPr/>
          <p:nvPr/>
        </p:nvSpPr>
        <p:spPr>
          <a:xfrm>
            <a:off x="544670" y="3289369"/>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12" name="Oval 11"/>
          <p:cNvSpPr/>
          <p:nvPr/>
        </p:nvSpPr>
        <p:spPr>
          <a:xfrm>
            <a:off x="656874" y="8238234"/>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13" name="Oval 12"/>
          <p:cNvSpPr/>
          <p:nvPr/>
        </p:nvSpPr>
        <p:spPr>
          <a:xfrm>
            <a:off x="646290" y="6721056"/>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14" name="Oval 13"/>
          <p:cNvSpPr/>
          <p:nvPr/>
        </p:nvSpPr>
        <p:spPr>
          <a:xfrm>
            <a:off x="646289" y="7232585"/>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19" name="Oval 18"/>
          <p:cNvSpPr/>
          <p:nvPr/>
        </p:nvSpPr>
        <p:spPr>
          <a:xfrm>
            <a:off x="658831" y="7804175"/>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2" name="Rectangle 1"/>
          <p:cNvSpPr/>
          <p:nvPr/>
        </p:nvSpPr>
        <p:spPr>
          <a:xfrm>
            <a:off x="381000" y="1005678"/>
            <a:ext cx="5410200" cy="5188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57200" y="5562600"/>
            <a:ext cx="4191000" cy="4485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0058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3320" y="213244"/>
            <a:ext cx="2905654" cy="134729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lIns="96359" tIns="48180" rIns="96359" bIns="48180"/>
          <a:lstStyle/>
          <a:p>
            <a:fld id="{F177B04D-AEB5-43ED-B9BA-B3D1EC9C9067}" type="slidenum">
              <a:rPr lang="en-US" smtClean="0"/>
              <a:pPr/>
              <a:t>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807682638"/>
              </p:ext>
            </p:extLst>
          </p:nvPr>
        </p:nvGraphicFramePr>
        <p:xfrm>
          <a:off x="1036320" y="670560"/>
          <a:ext cx="5440680" cy="6169152"/>
        </p:xfrm>
        <a:graphic>
          <a:graphicData uri="http://schemas.openxmlformats.org/drawingml/2006/table">
            <a:tbl>
              <a:tblPr firstRow="1" bandRow="1">
                <a:tableStyleId>{5940675A-B579-460E-94D1-54222C63F5DA}</a:tableStyleId>
              </a:tblPr>
              <a:tblGrid>
                <a:gridCol w="2763520"/>
                <a:gridCol w="2677160"/>
              </a:tblGrid>
              <a:tr h="1374648">
                <a:tc gridSpan="2">
                  <a:txBody>
                    <a:bodyPr/>
                    <a:lstStyle/>
                    <a:p>
                      <a:pPr algn="ct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n-US" sz="15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reviewed and revised in June of 2015 by the following amazing and dedicated HSD K-6</a:t>
                      </a:r>
                      <a:r>
                        <a:rPr kumimoji="0" lang="en-US" sz="15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 grade teachers.</a:t>
                      </a:r>
                    </a:p>
                    <a:p>
                      <a:pPr algn="ctr"/>
                      <a:endParaRPr lang="en-US" sz="2200" dirty="0"/>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a:t>
                      </a: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Orchards</a:t>
                      </a:r>
                      <a:endPar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b="0" dirty="0">
                        <a:solidFill>
                          <a:srgbClr val="FF0000"/>
                        </a:solidFill>
                        <a:latin typeface="Lucida Handwriting" panose="03010101010101010101" pitchFamily="66" charset="0"/>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176318" y="-158909"/>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a:p>
        </p:txBody>
      </p:sp>
    </p:spTree>
    <p:extLst>
      <p:ext uri="{BB962C8B-B14F-4D97-AF65-F5344CB8AC3E}">
        <p14:creationId xmlns:p14="http://schemas.microsoft.com/office/powerpoint/2010/main" val="37078407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sp>
        <p:nvSpPr>
          <p:cNvPr id="2" name="TextBox 1"/>
          <p:cNvSpPr txBox="1"/>
          <p:nvPr/>
        </p:nvSpPr>
        <p:spPr>
          <a:xfrm>
            <a:off x="658576" y="6545943"/>
            <a:ext cx="6396038" cy="983420"/>
          </a:xfrm>
          <a:prstGeom prst="rect">
            <a:avLst/>
          </a:prstGeom>
          <a:noFill/>
        </p:spPr>
        <p:txBody>
          <a:bodyPr wrap="square" lIns="96378" tIns="48189" rIns="96378" bIns="48189" rtlCol="0">
            <a:spAutoFit/>
          </a:bodyPr>
          <a:lstStyle/>
          <a:p>
            <a:pPr algn="ctr"/>
            <a:r>
              <a:rPr lang="en-US" sz="38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4"/>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7430243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08804049"/>
              </p:ext>
            </p:extLst>
          </p:nvPr>
        </p:nvGraphicFramePr>
        <p:xfrm>
          <a:off x="1052512" y="5109028"/>
          <a:ext cx="5262563" cy="3770326"/>
        </p:xfrm>
        <a:graphic>
          <a:graphicData uri="http://schemas.openxmlformats.org/drawingml/2006/table">
            <a:tbl>
              <a:tblPr firstRow="1" bandRow="1">
                <a:tableStyleId>{5940675A-B579-460E-94D1-54222C63F5DA}</a:tableStyleId>
              </a:tblPr>
              <a:tblGrid>
                <a:gridCol w="566738"/>
                <a:gridCol w="3724275"/>
                <a:gridCol w="971550"/>
              </a:tblGrid>
              <a:tr h="319314">
                <a:tc gridSpan="3">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t>Informational Text</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sz="1000"/>
                    </a:p>
                  </a:txBody>
                  <a:tcPr>
                    <a:solidFill>
                      <a:schemeClr val="bg1"/>
                    </a:solidFill>
                  </a:tcPr>
                </a:tc>
              </a:tr>
              <a:tr h="319314">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Times New Roman"/>
                          <a:cs typeface="Times New Roman"/>
                        </a:rPr>
                        <a:t>I can answer a how question using key details.  </a:t>
                      </a:r>
                      <a:r>
                        <a:rPr kumimoji="0" lang="en-US" sz="1000" b="0" i="1" u="none" strike="noStrike" kern="1200" cap="none" spc="0" normalizeH="0" baseline="0" noProof="0" dirty="0" smtClean="0">
                          <a:ln>
                            <a:noFill/>
                          </a:ln>
                          <a:solidFill>
                            <a:prstClr val="black"/>
                          </a:solidFill>
                          <a:effectLst/>
                          <a:uLnTx/>
                          <a:uFillTx/>
                          <a:latin typeface="+mn-lt"/>
                          <a:ea typeface="Times New Roman"/>
                          <a:cs typeface="Times New Roman"/>
                        </a:rPr>
                        <a:t>RI.2.1</a:t>
                      </a:r>
                      <a:endParaRPr kumimoji="0" lang="en-US" sz="12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a:txBody>
                    <a:bodyPr/>
                    <a:lstStyle/>
                    <a:p>
                      <a:pPr>
                        <a:lnSpc>
                          <a:spcPct val="100000"/>
                        </a:lnSpc>
                        <a:spcAft>
                          <a:spcPts val="0"/>
                        </a:spcAft>
                      </a:pPr>
                      <a:endParaRPr lang="en-US" sz="1000" i="1" dirty="0"/>
                    </a:p>
                  </a:txBody>
                  <a:tcPr marL="97155" marR="97155" marT="47897" marB="47897">
                    <a:solidFill>
                      <a:schemeClr val="bg1"/>
                    </a:solidFill>
                  </a:tcPr>
                </a:tc>
              </a:tr>
              <a:tr h="388499">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latin typeface="+mn-lt"/>
                          <a:ea typeface="Times New Roman"/>
                          <a:cs typeface="Times New Roman"/>
                        </a:rPr>
                        <a:t>I can use key details to find the answer in the text. </a:t>
                      </a:r>
                      <a:r>
                        <a:rPr lang="en-US" sz="1000" b="0" i="1" dirty="0" smtClean="0">
                          <a:latin typeface="+mn-lt"/>
                          <a:ea typeface="Times New Roman"/>
                          <a:cs typeface="Times New Roman"/>
                        </a:rPr>
                        <a:t>RI.2.1</a:t>
                      </a:r>
                      <a:endParaRPr lang="en-US" sz="1200" b="1" dirty="0" smtClean="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a:lnSpc>
                          <a:spcPct val="100000"/>
                        </a:lnSpc>
                        <a:spcAft>
                          <a:spcPts val="0"/>
                        </a:spcAft>
                      </a:pPr>
                      <a:endParaRPr lang="en-US" sz="1000" i="1" dirty="0"/>
                    </a:p>
                  </a:txBody>
                  <a:tcPr marL="97155" marR="97155" marT="47897" marB="47897">
                    <a:solidFill>
                      <a:schemeClr val="bg1"/>
                    </a:solidFill>
                  </a:tcPr>
                </a:tc>
              </a:tr>
              <a:tr h="447040">
                <a:tc>
                  <a:txBody>
                    <a:bodyPr/>
                    <a:lstStyle/>
                    <a:p>
                      <a:pPr algn="ctr">
                        <a:lnSpc>
                          <a:spcPct val="100000"/>
                        </a:lnSpc>
                        <a:spcAft>
                          <a:spcPts val="0"/>
                        </a:spcAft>
                      </a:pPr>
                      <a:r>
                        <a:rPr lang="en-US" sz="1500" b="1" dirty="0" smtClean="0"/>
                        <a:t>11</a:t>
                      </a:r>
                      <a:endParaRPr lang="en-US" sz="1500" b="1" dirty="0"/>
                    </a:p>
                  </a:txBody>
                  <a:tcPr marL="97155" marR="97155" marT="47897" marB="47897" anchor="ctr">
                    <a:solidFill>
                      <a:schemeClr val="bg1"/>
                    </a:solidFill>
                  </a:tcPr>
                </a:tc>
                <a:tc>
                  <a:txBody>
                    <a:bodyPr/>
                    <a:lstStyle/>
                    <a:p>
                      <a:pPr marL="0" marR="0" algn="l">
                        <a:lnSpc>
                          <a:spcPct val="100000"/>
                        </a:lnSpc>
                        <a:spcBef>
                          <a:spcPts val="0"/>
                        </a:spcBef>
                        <a:spcAft>
                          <a:spcPts val="0"/>
                        </a:spcAft>
                      </a:pPr>
                      <a:r>
                        <a:rPr lang="en-US" sz="1200" b="1" dirty="0" smtClean="0">
                          <a:latin typeface="+mn-lt"/>
                          <a:ea typeface="Times New Roman"/>
                          <a:cs typeface="Times New Roman"/>
                        </a:rPr>
                        <a:t>I can describe or add a fact to a paragraph that makes</a:t>
                      </a:r>
                      <a:r>
                        <a:rPr lang="en-US" sz="1200" b="1" baseline="0" dirty="0" smtClean="0">
                          <a:latin typeface="+mn-lt"/>
                          <a:ea typeface="Times New Roman"/>
                          <a:cs typeface="Times New Roman"/>
                        </a:rPr>
                        <a:t> sense. </a:t>
                      </a:r>
                      <a:r>
                        <a:rPr lang="en-US" sz="1000" b="0" i="1" baseline="0" dirty="0" smtClean="0">
                          <a:latin typeface="+mn-lt"/>
                          <a:ea typeface="Times New Roman"/>
                          <a:cs typeface="Times New Roman"/>
                        </a:rPr>
                        <a:t>RI.2.2</a:t>
                      </a:r>
                      <a:endParaRPr lang="en-US" sz="1200" b="1" dirty="0">
                        <a:latin typeface="+mn-lt"/>
                        <a:ea typeface="Calibri"/>
                        <a:cs typeface="Times New Roman"/>
                      </a:endParaRPr>
                    </a:p>
                  </a:txBody>
                  <a:tcPr marL="97155" marR="97155" marT="47897" marB="47897" anchor="ctr">
                    <a:solidFill>
                      <a:schemeClr val="bg1"/>
                    </a:solidFill>
                  </a:tcPr>
                </a:tc>
                <a:tc>
                  <a:txBody>
                    <a:bodyPr/>
                    <a:lstStyle/>
                    <a:p>
                      <a:pPr>
                        <a:lnSpc>
                          <a:spcPct val="100000"/>
                        </a:lnSpc>
                        <a:spcAft>
                          <a:spcPts val="0"/>
                        </a:spcAft>
                      </a:pPr>
                      <a:endParaRPr lang="en-US" sz="1000" i="1" dirty="0"/>
                    </a:p>
                  </a:txBody>
                  <a:tcPr marL="97155" marR="97155" marT="47897" marB="47897">
                    <a:solidFill>
                      <a:schemeClr val="bg1"/>
                    </a:solidFill>
                  </a:tcPr>
                </a:tc>
              </a:tr>
              <a:tr h="388499">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latin typeface="+mn-lt"/>
                          <a:ea typeface="Times New Roman"/>
                          <a:cs typeface="Times New Roman"/>
                        </a:rPr>
                        <a:t>I can tell</a:t>
                      </a:r>
                      <a:r>
                        <a:rPr lang="en-US" sz="1200" b="1" baseline="0" dirty="0" smtClean="0">
                          <a:latin typeface="+mn-lt"/>
                          <a:ea typeface="Times New Roman"/>
                          <a:cs typeface="Times New Roman"/>
                        </a:rPr>
                        <a:t> the main idea of the text.  </a:t>
                      </a:r>
                      <a:r>
                        <a:rPr lang="en-US" sz="1000" b="0" i="1" baseline="0" dirty="0" smtClean="0">
                          <a:latin typeface="+mn-lt"/>
                          <a:ea typeface="Times New Roman"/>
                          <a:cs typeface="Times New Roman"/>
                        </a:rPr>
                        <a:t>RI.2.2</a:t>
                      </a:r>
                      <a:endParaRPr lang="en-US" sz="1200" b="1" dirty="0">
                        <a:effectLst/>
                        <a:latin typeface="+mn-lt"/>
                        <a:ea typeface="Calibri"/>
                        <a:cs typeface="Times New Roman"/>
                      </a:endParaRPr>
                    </a:p>
                  </a:txBody>
                  <a:tcPr marL="97155" marR="97155" marT="47897" marB="47897" anchor="ctr">
                    <a:solidFill>
                      <a:schemeClr val="bg1"/>
                    </a:solidFill>
                  </a:tcPr>
                </a:tc>
                <a:tc>
                  <a:txBody>
                    <a:bodyPr/>
                    <a:lstStyle/>
                    <a:p>
                      <a:pPr>
                        <a:lnSpc>
                          <a:spcPct val="100000"/>
                        </a:lnSpc>
                        <a:spcAft>
                          <a:spcPts val="0"/>
                        </a:spcAft>
                      </a:pPr>
                      <a:endParaRPr lang="en-US" sz="1000" i="1" dirty="0"/>
                    </a:p>
                  </a:txBody>
                  <a:tcPr marL="97155" marR="97155" marT="47897" marB="47897">
                    <a:solidFill>
                      <a:schemeClr val="bg1"/>
                    </a:solidFill>
                  </a:tcPr>
                </a:tc>
              </a:tr>
              <a:tr h="388499">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latin typeface="+mn-lt"/>
                          <a:ea typeface="Times New Roman"/>
                          <a:cs typeface="Times New Roman"/>
                        </a:rPr>
                        <a:t>I can describe a cause and effect between</a:t>
                      </a:r>
                      <a:r>
                        <a:rPr lang="en-US" sz="1200" b="1" baseline="0" dirty="0" smtClean="0">
                          <a:latin typeface="+mn-lt"/>
                          <a:ea typeface="Times New Roman"/>
                          <a:cs typeface="Times New Roman"/>
                        </a:rPr>
                        <a:t> events. </a:t>
                      </a:r>
                      <a:r>
                        <a:rPr lang="en-US" sz="1000" b="0" i="1" baseline="0" dirty="0" smtClean="0">
                          <a:latin typeface="+mn-lt"/>
                          <a:ea typeface="Times New Roman"/>
                          <a:cs typeface="Times New Roman"/>
                        </a:rPr>
                        <a:t>RI.2.3</a:t>
                      </a:r>
                      <a:endParaRPr lang="en-US" sz="1200" b="1" dirty="0" smtClean="0">
                        <a:latin typeface="+mn-lt"/>
                        <a:ea typeface="Calibri"/>
                        <a:cs typeface="Times New Roman"/>
                      </a:endParaRPr>
                    </a:p>
                  </a:txBody>
                  <a:tcPr marL="97155" marR="97155" marT="47897" marB="47897" anchor="ctr">
                    <a:solidFill>
                      <a:schemeClr val="bg1"/>
                    </a:solidFill>
                  </a:tcPr>
                </a:tc>
                <a:tc>
                  <a:txBody>
                    <a:bodyPr/>
                    <a:lstStyle/>
                    <a:p>
                      <a:pPr>
                        <a:lnSpc>
                          <a:spcPct val="100000"/>
                        </a:lnSpc>
                        <a:spcAft>
                          <a:spcPts val="0"/>
                        </a:spcAft>
                      </a:pPr>
                      <a:endParaRPr lang="en-US" sz="1000" i="1" dirty="0"/>
                    </a:p>
                  </a:txBody>
                  <a:tcPr marL="97155" marR="97155" marT="47897" marB="47897">
                    <a:solidFill>
                      <a:schemeClr val="bg1"/>
                    </a:solidFill>
                  </a:tcPr>
                </a:tc>
              </a:tr>
              <a:tr h="388499">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latin typeface="+mn-lt"/>
                          <a:ea typeface="Times New Roman"/>
                          <a:cs typeface="Times New Roman"/>
                        </a:rPr>
                        <a:t>I can interpret </a:t>
                      </a:r>
                      <a:r>
                        <a:rPr lang="en-US" sz="1200" b="1" i="1" u="sng" dirty="0" smtClean="0">
                          <a:latin typeface="+mn-lt"/>
                          <a:ea typeface="Times New Roman"/>
                          <a:cs typeface="Times New Roman"/>
                        </a:rPr>
                        <a:t>why</a:t>
                      </a:r>
                      <a:r>
                        <a:rPr lang="en-US" sz="1200" b="1" dirty="0" smtClean="0">
                          <a:latin typeface="+mn-lt"/>
                          <a:ea typeface="Times New Roman"/>
                          <a:cs typeface="Times New Roman"/>
                        </a:rPr>
                        <a:t>  in</a:t>
                      </a:r>
                      <a:r>
                        <a:rPr lang="en-US" sz="1200" b="1" baseline="0" dirty="0" smtClean="0">
                          <a:latin typeface="+mn-lt"/>
                          <a:ea typeface="Times New Roman"/>
                          <a:cs typeface="Times New Roman"/>
                        </a:rPr>
                        <a:t> a historical text. </a:t>
                      </a:r>
                      <a:r>
                        <a:rPr lang="en-US" sz="1000" b="0" i="1" baseline="0" dirty="0" smtClean="0">
                          <a:latin typeface="+mn-lt"/>
                          <a:ea typeface="Times New Roman"/>
                          <a:cs typeface="Times New Roman"/>
                        </a:rPr>
                        <a:t>RI.2.3</a:t>
                      </a:r>
                      <a:endParaRPr lang="en-US" sz="1200" b="1" dirty="0" smtClean="0">
                        <a:latin typeface="+mn-lt"/>
                        <a:ea typeface="Calibri"/>
                        <a:cs typeface="Times New Roman"/>
                      </a:endParaRPr>
                    </a:p>
                  </a:txBody>
                  <a:tcPr marL="97155" marR="97155" marT="47897" marB="47897" anchor="ctr">
                    <a:solidFill>
                      <a:schemeClr val="bg1"/>
                    </a:solidFill>
                  </a:tcPr>
                </a:tc>
                <a:tc>
                  <a:txBody>
                    <a:bodyPr/>
                    <a:lstStyle/>
                    <a:p>
                      <a:pPr>
                        <a:lnSpc>
                          <a:spcPct val="100000"/>
                        </a:lnSpc>
                        <a:spcAft>
                          <a:spcPts val="0"/>
                        </a:spcAft>
                      </a:pPr>
                      <a:endParaRPr lang="en-US" sz="1000" i="1" dirty="0"/>
                    </a:p>
                  </a:txBody>
                  <a:tcPr marL="97155" marR="97155" marT="47897" marB="47897">
                    <a:solidFill>
                      <a:schemeClr val="bg1"/>
                    </a:solidFill>
                  </a:tcPr>
                </a:tc>
              </a:tr>
              <a:tr h="447040">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latin typeface="+mn-lt"/>
                          <a:ea typeface="Times New Roman"/>
                          <a:cs typeface="Times New Roman"/>
                        </a:rPr>
                        <a:t>I can find</a:t>
                      </a:r>
                      <a:r>
                        <a:rPr lang="en-US" sz="1200" b="1" baseline="0" dirty="0" smtClean="0">
                          <a:latin typeface="+mn-lt"/>
                          <a:ea typeface="Times New Roman"/>
                          <a:cs typeface="Times New Roman"/>
                        </a:rPr>
                        <a:t> facts that support the main idea of a paragraph. </a:t>
                      </a:r>
                      <a:r>
                        <a:rPr lang="en-US" sz="1000" b="0" i="1" baseline="0" dirty="0" smtClean="0">
                          <a:latin typeface="+mn-lt"/>
                          <a:ea typeface="Times New Roman"/>
                          <a:cs typeface="Times New Roman"/>
                        </a:rPr>
                        <a:t>RI.2.2</a:t>
                      </a:r>
                      <a:endParaRPr lang="en-US" sz="1200" b="1" dirty="0" smtClean="0">
                        <a:latin typeface="+mn-lt"/>
                        <a:ea typeface="Calibri"/>
                        <a:cs typeface="Times New Roman"/>
                      </a:endParaRPr>
                    </a:p>
                  </a:txBody>
                  <a:tcPr marL="97155" marR="97155" marT="47897" marB="47897" anchor="ctr">
                    <a:solidFill>
                      <a:schemeClr val="bg1"/>
                    </a:solidFill>
                  </a:tcPr>
                </a:tc>
                <a:tc>
                  <a:txBody>
                    <a:bodyPr/>
                    <a:lstStyle/>
                    <a:p>
                      <a:pPr>
                        <a:lnSpc>
                          <a:spcPct val="100000"/>
                        </a:lnSpc>
                        <a:spcAft>
                          <a:spcPts val="0"/>
                        </a:spcAft>
                      </a:pPr>
                      <a:endParaRPr lang="en-US" sz="1000" i="1" dirty="0"/>
                    </a:p>
                  </a:txBody>
                  <a:tcPr marL="97155" marR="97155" marT="47897" marB="47897">
                    <a:solidFill>
                      <a:schemeClr val="bg1"/>
                    </a:solidFill>
                  </a:tcPr>
                </a:tc>
              </a:tr>
              <a:tr h="622663">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latin typeface="+mn-lt"/>
                          <a:ea typeface="Times New Roman"/>
                          <a:cs typeface="Times New Roman"/>
                        </a:rPr>
                        <a:t>Explain the connection of ideas within the given context (historical events, scientific ideas or concepts, or steps in technical procedures)</a:t>
                      </a:r>
                      <a:r>
                        <a:rPr lang="en-US" sz="1200" b="0" dirty="0" smtClean="0">
                          <a:latin typeface="+mn-lt"/>
                          <a:ea typeface="+mn-ea"/>
                          <a:cs typeface="+mn-cs"/>
                        </a:rPr>
                        <a:t>. </a:t>
                      </a:r>
                      <a:r>
                        <a:rPr lang="en-US" sz="1000" b="0" i="1" dirty="0" smtClean="0">
                          <a:latin typeface="+mn-lt"/>
                          <a:ea typeface="+mn-ea"/>
                          <a:cs typeface="+mn-cs"/>
                        </a:rPr>
                        <a:t>RI.2.3</a:t>
                      </a:r>
                      <a:endParaRPr lang="en-US" sz="1200" b="1" dirty="0" smtClean="0">
                        <a:latin typeface="+mn-lt"/>
                        <a:ea typeface="Calibri"/>
                        <a:cs typeface="Times New Roman"/>
                      </a:endParaRPr>
                    </a:p>
                  </a:txBody>
                  <a:tcPr marL="97155" marR="97155" marT="47897" marB="47897" anchor="ctr">
                    <a:solidFill>
                      <a:schemeClr val="bg1"/>
                    </a:solidFill>
                  </a:tcPr>
                </a:tc>
                <a:tc>
                  <a:txBody>
                    <a:bodyPr/>
                    <a:lstStyle/>
                    <a:p>
                      <a:pPr>
                        <a:lnSpc>
                          <a:spcPct val="100000"/>
                        </a:lnSpc>
                        <a:spcAft>
                          <a:spcPts val="0"/>
                        </a:spcAft>
                      </a:pPr>
                      <a:endParaRPr lang="en-US" sz="1000" i="1" dirty="0"/>
                    </a:p>
                  </a:txBody>
                  <a:tcPr marL="97155" marR="97155" marT="47897" marB="47897">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693716466"/>
              </p:ext>
            </p:extLst>
          </p:nvPr>
        </p:nvGraphicFramePr>
        <p:xfrm>
          <a:off x="1052513" y="1277257"/>
          <a:ext cx="5262561" cy="3727511"/>
        </p:xfrm>
        <a:graphic>
          <a:graphicData uri="http://schemas.openxmlformats.org/drawingml/2006/table">
            <a:tbl>
              <a:tblPr firstRow="1" bandRow="1">
                <a:tableStyleId>{5940675A-B579-460E-94D1-54222C63F5DA}</a:tableStyleId>
              </a:tblPr>
              <a:tblGrid>
                <a:gridCol w="566736"/>
                <a:gridCol w="3724277"/>
                <a:gridCol w="971548"/>
              </a:tblGrid>
              <a:tr h="319314">
                <a:tc gridSpan="3">
                  <a:txBody>
                    <a:bodyPr/>
                    <a:lstStyle/>
                    <a:p>
                      <a:pPr algn="ctr">
                        <a:lnSpc>
                          <a:spcPct val="100000"/>
                        </a:lnSpc>
                        <a:spcAft>
                          <a:spcPts val="0"/>
                        </a:spcAft>
                      </a:pPr>
                      <a:r>
                        <a:rPr lang="en-US" sz="1500" b="1" dirty="0" smtClean="0"/>
                        <a:t>Literary Text</a:t>
                      </a:r>
                      <a:endParaRPr lang="en-US" sz="15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sz="1000"/>
                    </a:p>
                  </a:txBody>
                  <a:tcPr>
                    <a:solidFill>
                      <a:schemeClr val="bg1"/>
                    </a:solidFill>
                  </a:tcPr>
                </a:tc>
              </a:tr>
              <a:tr h="415109">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Calibri"/>
                          <a:cs typeface="Times New Roman"/>
                        </a:rPr>
                        <a:t>I can answer a what question using key details. </a:t>
                      </a:r>
                      <a:r>
                        <a:rPr kumimoji="0" lang="en-US" sz="1000" b="0" i="1" u="none" strike="noStrike" kern="1200" cap="none" spc="0" normalizeH="0" baseline="0" noProof="0" dirty="0" smtClean="0">
                          <a:ln>
                            <a:noFill/>
                          </a:ln>
                          <a:solidFill>
                            <a:prstClr val="black"/>
                          </a:solidFill>
                          <a:effectLst/>
                          <a:uLnTx/>
                          <a:uFillTx/>
                          <a:latin typeface="+mn-lt"/>
                          <a:ea typeface="Calibri"/>
                          <a:cs typeface="Times New Roman"/>
                        </a:rPr>
                        <a:t> RL.2.</a:t>
                      </a:r>
                      <a:endParaRPr kumimoji="0" lang="en-US" sz="12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r>
              <a:tr h="415109">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effectLst/>
                          <a:latin typeface="+mn-lt"/>
                          <a:ea typeface="Calibri"/>
                          <a:cs typeface="Times New Roman"/>
                        </a:rPr>
                        <a:t>I can use key details to find the answer in the text. </a:t>
                      </a:r>
                      <a:r>
                        <a:rPr lang="en-US" sz="1000" b="0" i="1" dirty="0" smtClean="0">
                          <a:solidFill>
                            <a:schemeClr val="tx1"/>
                          </a:solidFill>
                          <a:effectLst/>
                          <a:latin typeface="+mn-lt"/>
                          <a:ea typeface="Calibri"/>
                          <a:cs typeface="Times New Roman"/>
                        </a:rPr>
                        <a:t>RL.2.1</a:t>
                      </a:r>
                      <a:endParaRPr lang="en-US" sz="1200" b="1" dirty="0" smtClean="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r>
              <a:tr h="447040">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a:txBody>
                    <a:bodyPr/>
                    <a:lstStyle/>
                    <a:p>
                      <a:pPr marL="0" marR="0" algn="l">
                        <a:lnSpc>
                          <a:spcPct val="100000"/>
                        </a:lnSpc>
                        <a:spcBef>
                          <a:spcPts val="0"/>
                        </a:spcBef>
                        <a:spcAft>
                          <a:spcPts val="0"/>
                        </a:spcAft>
                      </a:pPr>
                      <a:r>
                        <a:rPr lang="en-US" sz="1200" b="1" dirty="0" smtClean="0">
                          <a:latin typeface="+mn-lt"/>
                          <a:ea typeface="Calibri"/>
                          <a:cs typeface="Times New Roman"/>
                        </a:rPr>
                        <a:t>I can</a:t>
                      </a:r>
                      <a:r>
                        <a:rPr lang="en-US" sz="1200" b="1" baseline="0" dirty="0" smtClean="0">
                          <a:latin typeface="+mn-lt"/>
                          <a:ea typeface="Calibri"/>
                          <a:cs typeface="Times New Roman"/>
                        </a:rPr>
                        <a:t> answer questions that help me figure out what the central message is. </a:t>
                      </a:r>
                      <a:r>
                        <a:rPr lang="en-US" sz="1000" b="0" i="1" baseline="0" dirty="0" smtClean="0">
                          <a:latin typeface="+mn-lt"/>
                          <a:ea typeface="Calibri"/>
                          <a:cs typeface="Times New Roman"/>
                        </a:rPr>
                        <a:t>RL.2.2</a:t>
                      </a:r>
                      <a:endParaRPr lang="en-US" sz="1200" b="1" dirty="0">
                        <a:latin typeface="+mn-lt"/>
                        <a:ea typeface="Calibri"/>
                        <a:cs typeface="Times New Roman"/>
                      </a:endParaRPr>
                    </a:p>
                  </a:txBody>
                  <a:tcPr marL="97155" marR="97155" marT="47897" marB="47897" anchor="ctr">
                    <a:solidFill>
                      <a:schemeClr val="bg1"/>
                    </a:solidFill>
                  </a:tcPr>
                </a:tc>
                <a:tc>
                  <a:txBody>
                    <a:bodyPr/>
                    <a:lstStyle/>
                    <a:p>
                      <a:pPr>
                        <a:lnSpc>
                          <a:spcPct val="100000"/>
                        </a:lnSpc>
                        <a:spcAft>
                          <a:spcPts val="0"/>
                        </a:spcAft>
                      </a:pPr>
                      <a:endParaRPr lang="en-US" sz="1000" dirty="0"/>
                    </a:p>
                  </a:txBody>
                  <a:tcPr marL="97155" marR="97155" marT="47897" marB="47897">
                    <a:solidFill>
                      <a:schemeClr val="bg1"/>
                    </a:solidFill>
                  </a:tcPr>
                </a:tc>
              </a:tr>
              <a:tr h="415109">
                <a:tc>
                  <a:txBody>
                    <a:bodyPr/>
                    <a:lstStyle/>
                    <a:p>
                      <a:pPr algn="ctr">
                        <a:lnSpc>
                          <a:spcPct val="100000"/>
                        </a:lnSpc>
                        <a:spcAft>
                          <a:spcPts val="0"/>
                        </a:spcAft>
                      </a:pPr>
                      <a:r>
                        <a:rPr lang="en-US" sz="1500" b="1" dirty="0" smtClean="0"/>
                        <a:t>4</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effectLst/>
                          <a:latin typeface="+mn-lt"/>
                          <a:ea typeface="Calibri"/>
                          <a:cs typeface="Times New Roman"/>
                        </a:rPr>
                        <a:t>I can tell the central message of the text. </a:t>
                      </a:r>
                      <a:r>
                        <a:rPr lang="en-US" sz="1000" b="0" i="1" dirty="0" smtClean="0">
                          <a:effectLst/>
                          <a:latin typeface="+mn-lt"/>
                          <a:ea typeface="Calibri"/>
                          <a:cs typeface="Times New Roman"/>
                        </a:rPr>
                        <a:t>RL.2.2</a:t>
                      </a:r>
                      <a:endParaRPr lang="en-US" sz="1200" b="1" dirty="0">
                        <a:effectLst/>
                        <a:latin typeface="+mn-lt"/>
                        <a:ea typeface="Calibri"/>
                        <a:cs typeface="Times New Roman"/>
                      </a:endParaRPr>
                    </a:p>
                  </a:txBody>
                  <a:tcPr marL="97155" marR="97155" marT="47897" marB="47897" anchor="ctr">
                    <a:solidFill>
                      <a:schemeClr val="bg1"/>
                    </a:solidFill>
                  </a:tcPr>
                </a:tc>
                <a:tc>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r>
              <a:tr h="431074">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latin typeface="+mn-lt"/>
                          <a:ea typeface="Calibri"/>
                          <a:cs typeface="Times New Roman"/>
                        </a:rPr>
                        <a:t>I can find information in the text to describe a character. </a:t>
                      </a:r>
                      <a:r>
                        <a:rPr lang="en-US" sz="1000" b="0" i="1" dirty="0" smtClean="0">
                          <a:latin typeface="+mn-lt"/>
                          <a:ea typeface="Calibri"/>
                          <a:cs typeface="Times New Roman"/>
                        </a:rPr>
                        <a:t>RL.2.3</a:t>
                      </a:r>
                      <a:endParaRPr lang="en-US" sz="1200" b="1" dirty="0" smtClean="0">
                        <a:latin typeface="+mn-lt"/>
                        <a:ea typeface="Calibri"/>
                        <a:cs typeface="Times New Roman"/>
                      </a:endParaRPr>
                    </a:p>
                  </a:txBody>
                  <a:tcPr marL="97155" marR="97155" marT="47897" marB="47897" anchor="ctr">
                    <a:solidFill>
                      <a:schemeClr val="bg1"/>
                    </a:solidFill>
                  </a:tcPr>
                </a:tc>
                <a:tc>
                  <a:txBody>
                    <a:bodyPr/>
                    <a:lstStyle/>
                    <a:p>
                      <a:pPr>
                        <a:lnSpc>
                          <a:spcPct val="100000"/>
                        </a:lnSpc>
                        <a:spcAft>
                          <a:spcPts val="0"/>
                        </a:spcAft>
                      </a:pPr>
                      <a:endParaRPr lang="en-US" sz="1000" dirty="0"/>
                    </a:p>
                  </a:txBody>
                  <a:tcPr marL="97155" marR="97155" marT="47897" marB="47897">
                    <a:solidFill>
                      <a:schemeClr val="bg1"/>
                    </a:solidFill>
                  </a:tcPr>
                </a:tc>
              </a:tr>
              <a:tr h="415109">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latin typeface="+mn-lt"/>
                          <a:ea typeface="Calibri"/>
                          <a:cs typeface="Times New Roman"/>
                        </a:rPr>
                        <a:t>I can guess how a character will probably act. </a:t>
                      </a:r>
                      <a:r>
                        <a:rPr lang="en-US" sz="1000" b="0" i="1" dirty="0" smtClean="0">
                          <a:latin typeface="+mn-lt"/>
                          <a:ea typeface="Calibri"/>
                          <a:cs typeface="Times New Roman"/>
                        </a:rPr>
                        <a:t>RL.2.3</a:t>
                      </a:r>
                      <a:endParaRPr lang="en-US" sz="1200" b="1" dirty="0" smtClean="0">
                        <a:latin typeface="+mn-lt"/>
                        <a:ea typeface="Calibri"/>
                        <a:cs typeface="Times New Roman"/>
                      </a:endParaRPr>
                    </a:p>
                  </a:txBody>
                  <a:tcPr marL="97155" marR="97155" marT="47897" marB="47897" anchor="ctr">
                    <a:solidFill>
                      <a:schemeClr val="bg1"/>
                    </a:solidFill>
                  </a:tcPr>
                </a:tc>
                <a:tc>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r>
              <a:tr h="388499">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latin typeface="+mn-lt"/>
                          <a:ea typeface="Calibri"/>
                          <a:cs typeface="Times New Roman"/>
                        </a:rPr>
                        <a:t>I can find evidence to support the central message. </a:t>
                      </a:r>
                      <a:r>
                        <a:rPr lang="en-US" sz="1000" b="0" i="1" dirty="0" smtClean="0">
                          <a:latin typeface="+mn-lt"/>
                          <a:ea typeface="Calibri"/>
                          <a:cs typeface="Times New Roman"/>
                        </a:rPr>
                        <a:t>RL.2.2</a:t>
                      </a:r>
                      <a:endParaRPr lang="en-US" sz="1200" b="1" dirty="0" smtClean="0">
                        <a:latin typeface="+mn-lt"/>
                        <a:ea typeface="Calibri"/>
                        <a:cs typeface="Times New Roman"/>
                      </a:endParaRPr>
                    </a:p>
                  </a:txBody>
                  <a:tcPr marL="97155" marR="97155" marT="47897" marB="47897" anchor="ctr">
                    <a:solidFill>
                      <a:schemeClr val="bg1"/>
                    </a:solidFill>
                  </a:tcPr>
                </a:tc>
                <a:tc>
                  <a:txBody>
                    <a:bodyPr/>
                    <a:lstStyle/>
                    <a:p>
                      <a:pPr>
                        <a:lnSpc>
                          <a:spcPct val="100000"/>
                        </a:lnSpc>
                        <a:spcAft>
                          <a:spcPts val="0"/>
                        </a:spcAft>
                      </a:pPr>
                      <a:endParaRPr lang="en-US" sz="1000" dirty="0"/>
                    </a:p>
                  </a:txBody>
                  <a:tcPr marL="97155" marR="97155" marT="47897" marB="47897">
                    <a:solidFill>
                      <a:schemeClr val="bg1"/>
                    </a:solidFill>
                  </a:tcPr>
                </a:tc>
              </a:tr>
              <a:tr h="388499">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latin typeface="+mn-lt"/>
                          <a:ea typeface="Calibri"/>
                          <a:cs typeface="Times New Roman"/>
                        </a:rPr>
                        <a:t>I can explain why a character acted a certain way. </a:t>
                      </a:r>
                      <a:r>
                        <a:rPr lang="en-US" sz="1000" b="0" i="1" dirty="0" smtClean="0">
                          <a:latin typeface="+mn-lt"/>
                          <a:ea typeface="Calibri"/>
                          <a:cs typeface="Times New Roman"/>
                        </a:rPr>
                        <a:t>RL.2.3</a:t>
                      </a:r>
                      <a:endParaRPr lang="en-US" sz="1200" b="1" dirty="0" smtClean="0">
                        <a:latin typeface="+mn-lt"/>
                        <a:ea typeface="Calibri"/>
                        <a:cs typeface="Times New Roman"/>
                      </a:endParaRPr>
                    </a:p>
                  </a:txBody>
                  <a:tcPr marL="97155" marR="97155" marT="47897" marB="47897" anchor="ctr">
                    <a:solidFill>
                      <a:schemeClr val="bg1"/>
                    </a:solidFill>
                  </a:tcPr>
                </a:tc>
                <a:tc>
                  <a:txBody>
                    <a:bodyPr/>
                    <a:lstStyle/>
                    <a:p>
                      <a:pPr>
                        <a:lnSpc>
                          <a:spcPct val="100000"/>
                        </a:lnSpc>
                        <a:spcAft>
                          <a:spcPts val="0"/>
                        </a:spcAft>
                      </a:pPr>
                      <a:endParaRPr lang="en-US" sz="1000" dirty="0"/>
                    </a:p>
                  </a:txBody>
                  <a:tcPr marL="97155" marR="97155" marT="47897" marB="47897">
                    <a:solidFill>
                      <a:schemeClr val="bg1"/>
                    </a:solidFill>
                  </a:tcPr>
                </a:tc>
              </a:tr>
            </a:tbl>
          </a:graphicData>
        </a:graphic>
      </p:graphicFrame>
      <p:sp>
        <p:nvSpPr>
          <p:cNvPr id="2" name="TextBox 1"/>
          <p:cNvSpPr txBox="1"/>
          <p:nvPr/>
        </p:nvSpPr>
        <p:spPr>
          <a:xfrm>
            <a:off x="1052513" y="433725"/>
            <a:ext cx="5181600" cy="789816"/>
          </a:xfrm>
          <a:prstGeom prst="rect">
            <a:avLst/>
          </a:prstGeom>
          <a:noFill/>
        </p:spPr>
        <p:txBody>
          <a:bodyPr wrap="square" lIns="96378" tIns="48189" rIns="96378" bIns="48189" rtlCol="0">
            <a:spAutoFit/>
          </a:bodyPr>
          <a:lstStyle/>
          <a:p>
            <a:r>
              <a:rPr lang="en-US" sz="1500" u="sng" dirty="0"/>
              <a:t>Student Scoring</a:t>
            </a:r>
          </a:p>
          <a:p>
            <a:r>
              <a:rPr lang="en-US" sz="1500" dirty="0"/>
              <a:t>Color the box green if your answer was correct.</a:t>
            </a:r>
          </a:p>
          <a:p>
            <a:r>
              <a:rPr lang="en-US" sz="1500" dirty="0"/>
              <a:t>Color the box red if your answer was not correct.</a:t>
            </a:r>
          </a:p>
        </p:txBody>
      </p:sp>
      <p:sp>
        <p:nvSpPr>
          <p:cNvPr id="6" name="Curved Down Arrow 5"/>
          <p:cNvSpPr/>
          <p:nvPr/>
        </p:nvSpPr>
        <p:spPr>
          <a:xfrm rot="1521726">
            <a:off x="5080661" y="4966219"/>
            <a:ext cx="1151420" cy="35932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a:solidFill>
                <a:schemeClr val="tx1"/>
              </a:solidFill>
            </a:endParaRPr>
          </a:p>
        </p:txBody>
      </p:sp>
      <p:sp>
        <p:nvSpPr>
          <p:cNvPr id="7" name="Curved Down Arrow 6"/>
          <p:cNvSpPr/>
          <p:nvPr/>
        </p:nvSpPr>
        <p:spPr>
          <a:xfrm rot="1521726">
            <a:off x="4961276" y="1103942"/>
            <a:ext cx="1151420" cy="35932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a:solidFill>
                <a:schemeClr val="tx1"/>
              </a:solidFill>
            </a:endParaRPr>
          </a:p>
        </p:txBody>
      </p:sp>
    </p:spTree>
    <p:extLst>
      <p:ext uri="{BB962C8B-B14F-4D97-AF65-F5344CB8AC3E}">
        <p14:creationId xmlns:p14="http://schemas.microsoft.com/office/powerpoint/2010/main" val="923716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3966" y="839068"/>
            <a:ext cx="6816633" cy="3042143"/>
          </a:xfrm>
          <a:prstGeom prst="rect">
            <a:avLst/>
          </a:prstGeom>
          <a:noFill/>
        </p:spPr>
        <p:txBody>
          <a:bodyPr wrap="square" lIns="101881" tIns="50941" rIns="101881" bIns="50941" rtlCol="0">
            <a:spAutoFit/>
          </a:bodyPr>
          <a:lstStyle/>
          <a:p>
            <a:pPr lvl="0"/>
            <a:r>
              <a:rPr lang="en-US" sz="1800" b="1" u="sng" dirty="0">
                <a:solidFill>
                  <a:prstClr val="black"/>
                </a:solidFill>
              </a:rPr>
              <a:t>Directions</a:t>
            </a:r>
            <a:endParaRPr lang="en-US" sz="1600" dirty="0"/>
          </a:p>
          <a:p>
            <a:r>
              <a:rPr lang="en-US" sz="1200" dirty="0"/>
              <a:t>The HSD Elementary assessments are neither scripted nor timed assessments.   They are a tool to inform instructional decision making.  </a:t>
            </a:r>
          </a:p>
          <a:p>
            <a:endParaRPr lang="en-US" sz="1200" dirty="0"/>
          </a:p>
          <a:p>
            <a:r>
              <a:rPr lang="en-US" sz="1200" dirty="0"/>
              <a:t>All students should “move toward” taking the assessments independently but many will need scaffolding strategies.  </a:t>
            </a:r>
          </a:p>
          <a:p>
            <a:endParaRPr lang="en-US" sz="1200" dirty="0"/>
          </a:p>
          <a:p>
            <a:r>
              <a:rPr lang="en-US" sz="1200" dirty="0"/>
              <a:t>It is not the intent of these assessments to have students “guess and check” answers for the sake of finishing an assessment.  If that seems the case, please scaffold to gain a true understanding of student ability, noting when and what accommodations were needed</a:t>
            </a:r>
            <a:r>
              <a:rPr lang="en-US" sz="1300" dirty="0"/>
              <a:t>.</a:t>
            </a:r>
          </a:p>
          <a:p>
            <a:endParaRPr lang="en-US" sz="1300" dirty="0"/>
          </a:p>
          <a:p>
            <a:pPr algn="ctr"/>
            <a:r>
              <a:rPr lang="en-US" sz="1500" b="1" u="sng" dirty="0"/>
              <a:t>Connecting Assessment to Classroom Instruction</a:t>
            </a:r>
          </a:p>
          <a:p>
            <a:r>
              <a:rPr lang="en-US" sz="1200" dirty="0"/>
              <a:t>How do the assessments connect to classroom instruction?  Assessment is not an isolated event.  The HSD assessments are an extension of classroom instruction. In the classroom assessment is on-going and monitors progress toward standards mastery. </a:t>
            </a:r>
          </a:p>
        </p:txBody>
      </p:sp>
      <p:sp>
        <p:nvSpPr>
          <p:cNvPr id="2" name="Rectangle 1"/>
          <p:cNvSpPr/>
          <p:nvPr/>
        </p:nvSpPr>
        <p:spPr>
          <a:xfrm>
            <a:off x="4776787" y="159658"/>
            <a:ext cx="2347913" cy="535408"/>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t"/>
          <a:lstStyle/>
          <a:p>
            <a:r>
              <a:rPr lang="en-US" sz="1200" b="1" dirty="0">
                <a:solidFill>
                  <a:schemeClr val="tx1"/>
                </a:solidFill>
              </a:rPr>
              <a:t>Order at HSD Print Shop…</a:t>
            </a:r>
          </a:p>
          <a:p>
            <a:r>
              <a:rPr lang="en-US" sz="800" dirty="0">
                <a:solidFill>
                  <a:schemeClr val="tx1"/>
                </a:solidFill>
                <a:hlinkClick r:id="rId2"/>
              </a:rPr>
              <a:t>http://www.hsd.k12.or.us/Departments/PrintShop/WebSubmissionForms.aspx</a:t>
            </a:r>
            <a:endParaRPr lang="en-US" sz="800" dirty="0">
              <a:solidFill>
                <a:schemeClr val="tx1"/>
              </a:solidFill>
            </a:endParaRPr>
          </a:p>
          <a:p>
            <a:endParaRPr lang="en-US" sz="800"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776660941"/>
              </p:ext>
            </p:extLst>
          </p:nvPr>
        </p:nvGraphicFramePr>
        <p:xfrm>
          <a:off x="509347" y="4151086"/>
          <a:ext cx="6638925" cy="4917440"/>
        </p:xfrm>
        <a:graphic>
          <a:graphicData uri="http://schemas.openxmlformats.org/drawingml/2006/table">
            <a:tbl>
              <a:tblPr firstRow="1" bandRow="1">
                <a:tableStyleId>{5940675A-B579-460E-94D1-54222C63F5DA}</a:tableStyleId>
              </a:tblPr>
              <a:tblGrid>
                <a:gridCol w="2428875"/>
                <a:gridCol w="4210050"/>
              </a:tblGrid>
              <a:tr h="255451">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000" b="1" i="1" dirty="0" smtClean="0"/>
                        <a:t>Assessment Components as a Routine Classroom Practices</a:t>
                      </a:r>
                      <a:r>
                        <a:rPr lang="en-US" sz="1000" dirty="0" smtClean="0"/>
                        <a:t> </a:t>
                      </a:r>
                    </a:p>
                  </a:txBody>
                  <a:tcPr marL="97155" marR="97155" marT="47897" marB="47897">
                    <a:solidFill>
                      <a:schemeClr val="accent3">
                        <a:lumMod val="20000"/>
                        <a:lumOff val="80000"/>
                      </a:schemeClr>
                    </a:solidFill>
                  </a:tcPr>
                </a:tc>
                <a:tc hMerge="1">
                  <a:txBody>
                    <a:bodyPr/>
                    <a:lstStyle/>
                    <a:p>
                      <a:pPr algn="ctr"/>
                      <a:endParaRPr lang="en-US" sz="1000" b="1" dirty="0"/>
                    </a:p>
                  </a:txBody>
                  <a:tcPr>
                    <a:solidFill>
                      <a:schemeClr val="accent3">
                        <a:lumMod val="20000"/>
                        <a:lumOff val="80000"/>
                      </a:schemeClr>
                    </a:solidFill>
                  </a:tcPr>
                </a:tc>
              </a:tr>
              <a:tr h="255451">
                <a:tc>
                  <a:txBody>
                    <a:bodyPr/>
                    <a:lstStyle/>
                    <a:p>
                      <a:pPr algn="ctr"/>
                      <a:r>
                        <a:rPr lang="en-US" sz="1000" b="1" dirty="0" smtClean="0"/>
                        <a:t>Assessment Components</a:t>
                      </a:r>
                      <a:endParaRPr lang="en-US" sz="1000" b="1" dirty="0"/>
                    </a:p>
                  </a:txBody>
                  <a:tcPr marL="97155" marR="97155" marT="47897" marB="47897">
                    <a:solidFill>
                      <a:schemeClr val="accent3">
                        <a:lumMod val="20000"/>
                        <a:lumOff val="80000"/>
                      </a:schemeClr>
                    </a:solidFill>
                  </a:tcPr>
                </a:tc>
                <a:tc>
                  <a:txBody>
                    <a:bodyPr/>
                    <a:lstStyle/>
                    <a:p>
                      <a:pPr algn="ctr"/>
                      <a:r>
                        <a:rPr lang="en-US" sz="1000" b="1" dirty="0" smtClean="0"/>
                        <a:t>Instructional Components</a:t>
                      </a:r>
                      <a:endParaRPr lang="en-US" sz="1000" b="1" dirty="0"/>
                    </a:p>
                  </a:txBody>
                  <a:tcPr marL="97155" marR="97155" marT="47897" marB="47897">
                    <a:solidFill>
                      <a:schemeClr val="accent3">
                        <a:lumMod val="20000"/>
                        <a:lumOff val="80000"/>
                      </a:schemeClr>
                    </a:solidFill>
                  </a:tcPr>
                </a:tc>
              </a:tr>
              <a:tr h="239486">
                <a:tc>
                  <a:txBody>
                    <a:bodyPr/>
                    <a:lstStyle/>
                    <a:p>
                      <a:r>
                        <a:rPr lang="en-US" sz="900" dirty="0" smtClean="0"/>
                        <a:t>Pre-Assessments</a:t>
                      </a:r>
                      <a:endParaRPr lang="en-US" sz="900" dirty="0"/>
                    </a:p>
                  </a:txBody>
                  <a:tcPr marL="97155" marR="97155" marT="47897" marB="47897">
                    <a:solidFill>
                      <a:schemeClr val="bg1"/>
                    </a:solidFill>
                  </a:tcPr>
                </a:tc>
                <a:tc row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dirty="0" smtClean="0"/>
                        <a:t>Use the DOK Leveled </a:t>
                      </a:r>
                      <a:r>
                        <a:rPr lang="en-US" sz="900" b="1" dirty="0" smtClean="0"/>
                        <a:t>Learning Progression Tasks </a:t>
                      </a:r>
                      <a:r>
                        <a:rPr lang="en-US" sz="900" dirty="0" smtClean="0"/>
                        <a:t>to monitor standard mastery.</a:t>
                      </a:r>
                    </a:p>
                  </a:txBody>
                  <a:tcPr marL="97155" marR="97155" marT="47897" marB="47897" anchor="ctr">
                    <a:solidFill>
                      <a:schemeClr val="bg1"/>
                    </a:solidFill>
                  </a:tcPr>
                </a:tc>
              </a:tr>
              <a:tr h="239486">
                <a:tc>
                  <a:txBody>
                    <a:bodyPr/>
                    <a:lstStyle/>
                    <a:p>
                      <a:r>
                        <a:rPr lang="en-US" sz="900" dirty="0" smtClean="0"/>
                        <a:t>Standard DOK Level</a:t>
                      </a:r>
                      <a:endParaRPr lang="en-US" sz="900" dirty="0"/>
                    </a:p>
                  </a:txBody>
                  <a:tcPr marL="97155" marR="97155" marT="47897" marB="47897">
                    <a:solidFill>
                      <a:schemeClr val="bg1"/>
                    </a:solidFill>
                  </a:tcPr>
                </a:tc>
                <a:tc vMerge="1">
                  <a:txBody>
                    <a:bodyPr/>
                    <a:lstStyle/>
                    <a:p>
                      <a:endParaRPr lang="en-US" sz="900" dirty="0"/>
                    </a:p>
                  </a:txBody>
                  <a:tcPr>
                    <a:solidFill>
                      <a:schemeClr val="bg1"/>
                    </a:solidFill>
                  </a:tcPr>
                </a:tc>
              </a:tr>
              <a:tr h="239486">
                <a:tc>
                  <a:txBody>
                    <a:bodyPr/>
                    <a:lstStyle/>
                    <a:p>
                      <a:r>
                        <a:rPr lang="en-US" sz="900" dirty="0" smtClean="0"/>
                        <a:t>50% Literary</a:t>
                      </a:r>
                      <a:r>
                        <a:rPr lang="en-US" sz="900" baseline="0" dirty="0" smtClean="0"/>
                        <a:t> and 50% Informational Text</a:t>
                      </a:r>
                      <a:endParaRPr lang="en-US" sz="900" dirty="0"/>
                    </a:p>
                  </a:txBody>
                  <a:tcPr marL="97155" marR="97155" marT="47897" marB="47897">
                    <a:solidFill>
                      <a:schemeClr val="bg1"/>
                    </a:solidFill>
                  </a:tcPr>
                </a:tc>
                <a:tc>
                  <a:txBody>
                    <a:bodyPr/>
                    <a:lstStyle/>
                    <a:p>
                      <a:r>
                        <a:rPr lang="en-US" sz="900" dirty="0" smtClean="0"/>
                        <a:t>Students have equal access to both text types.</a:t>
                      </a:r>
                      <a:endParaRPr lang="en-US" sz="900" dirty="0"/>
                    </a:p>
                  </a:txBody>
                  <a:tcPr marL="97155" marR="97155" marT="47897" marB="47897">
                    <a:solidFill>
                      <a:schemeClr val="bg1"/>
                    </a:solidFill>
                  </a:tcPr>
                </a:tc>
              </a:tr>
              <a:tr h="239486">
                <a:tc>
                  <a:txBody>
                    <a:bodyPr/>
                    <a:lstStyle/>
                    <a:p>
                      <a:r>
                        <a:rPr lang="en-US" sz="900" dirty="0" smtClean="0"/>
                        <a:t>Grade Level Content-Rich Text</a:t>
                      </a:r>
                      <a:endParaRPr lang="en-US" sz="900" dirty="0"/>
                    </a:p>
                  </a:txBody>
                  <a:tcPr marL="97155" marR="97155" marT="47897" marB="47897">
                    <a:solidFill>
                      <a:schemeClr val="bg1"/>
                    </a:solidFill>
                  </a:tcPr>
                </a:tc>
                <a:tc>
                  <a:txBody>
                    <a:bodyPr/>
                    <a:lstStyle/>
                    <a:p>
                      <a:r>
                        <a:rPr lang="en-US" sz="900" dirty="0" smtClean="0"/>
                        <a:t>All</a:t>
                      </a:r>
                      <a:r>
                        <a:rPr lang="en-US" sz="900" baseline="0" dirty="0" smtClean="0"/>
                        <a:t> students read grade-level text, content rich text (with scaffolds as needed).</a:t>
                      </a:r>
                      <a:endParaRPr lang="en-US" sz="900" dirty="0"/>
                    </a:p>
                  </a:txBody>
                  <a:tcPr marL="97155" marR="97155" marT="47897" marB="47897">
                    <a:solidFill>
                      <a:schemeClr val="bg1"/>
                    </a:solidFill>
                  </a:tcPr>
                </a:tc>
              </a:tr>
              <a:tr h="383177">
                <a:tc>
                  <a:txBody>
                    <a:bodyPr/>
                    <a:lstStyle/>
                    <a:p>
                      <a:r>
                        <a:rPr lang="en-US" sz="900" dirty="0" smtClean="0"/>
                        <a:t>Standard</a:t>
                      </a:r>
                      <a:r>
                        <a:rPr lang="en-US" sz="900" baseline="0" dirty="0" smtClean="0"/>
                        <a:t> Academic Vocabulary</a:t>
                      </a:r>
                    </a:p>
                    <a:p>
                      <a:r>
                        <a:rPr lang="en-US" sz="900" baseline="0" dirty="0" smtClean="0"/>
                        <a:t>Content-Domain Vocabulary.</a:t>
                      </a:r>
                      <a:endParaRPr lang="en-US" sz="900" dirty="0"/>
                    </a:p>
                  </a:txBody>
                  <a:tcPr marL="97155" marR="97155" marT="47897" marB="47897" anchor="ctr">
                    <a:solidFill>
                      <a:schemeClr val="bg1"/>
                    </a:solidFill>
                  </a:tcPr>
                </a:tc>
                <a:tc>
                  <a:txBody>
                    <a:bodyPr/>
                    <a:lstStyle/>
                    <a:p>
                      <a:r>
                        <a:rPr lang="en-US" sz="900" dirty="0" smtClean="0"/>
                        <a:t>Ask questions using</a:t>
                      </a:r>
                      <a:r>
                        <a:rPr lang="en-US" sz="900" baseline="0" dirty="0" smtClean="0"/>
                        <a:t> the standard’s vocabulary as well as the content domain vocabulary.</a:t>
                      </a:r>
                      <a:endParaRPr lang="en-US" sz="900" dirty="0"/>
                    </a:p>
                  </a:txBody>
                  <a:tcPr marL="97155" marR="97155" marT="47897" marB="47897" anchor="ctr">
                    <a:solidFill>
                      <a:schemeClr val="bg1"/>
                    </a:solidFill>
                  </a:tcPr>
                </a:tc>
              </a:tr>
              <a:tr h="239486">
                <a:tc>
                  <a:txBody>
                    <a:bodyPr/>
                    <a:lstStyle/>
                    <a:p>
                      <a:r>
                        <a:rPr lang="en-US" sz="900" dirty="0" smtClean="0"/>
                        <a:t>Text –Dependent</a:t>
                      </a:r>
                      <a:r>
                        <a:rPr lang="en-US" sz="900" baseline="0" dirty="0" smtClean="0"/>
                        <a:t> Questions</a:t>
                      </a:r>
                      <a:endParaRPr lang="en-US" sz="900" dirty="0"/>
                    </a:p>
                  </a:txBody>
                  <a:tcPr marL="97155" marR="97155" marT="47897" marB="47897">
                    <a:solidFill>
                      <a:schemeClr val="bg1"/>
                    </a:solidFill>
                  </a:tcPr>
                </a:tc>
                <a:tc>
                  <a:txBody>
                    <a:bodyPr/>
                    <a:lstStyle/>
                    <a:p>
                      <a:r>
                        <a:rPr lang="en-US" sz="900" dirty="0" smtClean="0"/>
                        <a:t>Ask text-dependent</a:t>
                      </a:r>
                      <a:r>
                        <a:rPr lang="en-US" sz="900" baseline="0" dirty="0" smtClean="0"/>
                        <a:t> questions from the standard’s DOK level.</a:t>
                      </a:r>
                      <a:endParaRPr lang="en-US" sz="900" dirty="0"/>
                    </a:p>
                  </a:txBody>
                  <a:tcPr marL="97155" marR="97155" marT="47897" marB="47897">
                    <a:solidFill>
                      <a:schemeClr val="bg1"/>
                    </a:solidFill>
                  </a:tcPr>
                </a:tc>
              </a:tr>
              <a:tr h="383177">
                <a:tc>
                  <a:txBody>
                    <a:bodyPr/>
                    <a:lstStyle/>
                    <a:p>
                      <a:r>
                        <a:rPr lang="en-US" sz="900" dirty="0" smtClean="0"/>
                        <a:t>Selected and Constructed Responses</a:t>
                      </a:r>
                      <a:endParaRPr lang="en-US" sz="900" dirty="0"/>
                    </a:p>
                  </a:txBody>
                  <a:tcPr marL="97155" marR="97155" marT="47897" marB="47897" anchor="ctr">
                    <a:solidFill>
                      <a:schemeClr val="bg1"/>
                    </a:solidFill>
                  </a:tcPr>
                </a:tc>
                <a:tc>
                  <a:txBody>
                    <a:bodyPr/>
                    <a:lstStyle/>
                    <a:p>
                      <a:r>
                        <a:rPr lang="en-US" sz="900" dirty="0" smtClean="0"/>
                        <a:t>Students have many opportunities to answer selected extended or constructed responses.</a:t>
                      </a:r>
                      <a:endParaRPr lang="en-US" sz="900" dirty="0"/>
                    </a:p>
                  </a:txBody>
                  <a:tcPr marL="97155" marR="97155" marT="47897" marB="47897" anchor="ctr">
                    <a:solidFill>
                      <a:schemeClr val="bg1"/>
                    </a:solidFill>
                  </a:tcPr>
                </a:tc>
              </a:tr>
              <a:tr h="383177">
                <a:tc>
                  <a:txBody>
                    <a:bodyPr/>
                    <a:lstStyle/>
                    <a:p>
                      <a:r>
                        <a:rPr lang="en-US" sz="900" dirty="0" smtClean="0"/>
                        <a:t>Reading for Meaning</a:t>
                      </a:r>
                      <a:endParaRPr lang="en-US" sz="900" dirty="0"/>
                    </a:p>
                  </a:txBody>
                  <a:tcPr marL="97155" marR="97155" marT="47897" marB="47897" anchor="ctr">
                    <a:solidFill>
                      <a:schemeClr val="bg1"/>
                    </a:solidFill>
                  </a:tcPr>
                </a:tc>
                <a:tc>
                  <a:txBody>
                    <a:bodyPr/>
                    <a:lstStyle/>
                    <a:p>
                      <a:r>
                        <a:rPr lang="en-US" sz="900" dirty="0" smtClean="0"/>
                        <a:t>Assess understanding using never before seen text (although the theme or topic should</a:t>
                      </a:r>
                      <a:r>
                        <a:rPr lang="en-US" sz="900" baseline="0" dirty="0" smtClean="0"/>
                        <a:t> be grade-level “friendly” or familiar) and reading rubrics.</a:t>
                      </a:r>
                      <a:endParaRPr lang="en-US" sz="900" dirty="0"/>
                    </a:p>
                  </a:txBody>
                  <a:tcPr marL="97155" marR="97155" marT="47897" marB="47897" anchor="ctr">
                    <a:solidFill>
                      <a:schemeClr val="bg1"/>
                    </a:solidFill>
                  </a:tcPr>
                </a:tc>
              </a:tr>
              <a:tr h="383177">
                <a:tc>
                  <a:txBody>
                    <a:bodyPr/>
                    <a:lstStyle/>
                    <a:p>
                      <a:r>
                        <a:rPr lang="en-US" sz="900" dirty="0" smtClean="0"/>
                        <a:t>Note-Taking</a:t>
                      </a:r>
                      <a:endParaRPr lang="en-US" sz="900" dirty="0"/>
                    </a:p>
                  </a:txBody>
                  <a:tcPr marL="97155" marR="97155" marT="47897" marB="47897" anchor="ctr">
                    <a:solidFill>
                      <a:schemeClr val="bg1"/>
                    </a:solidFill>
                  </a:tcPr>
                </a:tc>
                <a:tc>
                  <a:txBody>
                    <a:bodyPr/>
                    <a:lstStyle/>
                    <a:p>
                      <a:r>
                        <a:rPr lang="en-US" sz="900" dirty="0" smtClean="0"/>
                        <a:t>Students “take notes” as they read to identify the </a:t>
                      </a:r>
                      <a:r>
                        <a:rPr lang="en-US" sz="900" baseline="0" dirty="0" smtClean="0"/>
                        <a:t>central or main idea and it’s supporting details.</a:t>
                      </a:r>
                      <a:endParaRPr lang="en-US" sz="900" dirty="0"/>
                    </a:p>
                  </a:txBody>
                  <a:tcPr marL="97155" marR="97155" marT="47897" marB="47897" anchor="ctr">
                    <a:solidFill>
                      <a:schemeClr val="bg1"/>
                    </a:solidFill>
                  </a:tcPr>
                </a:tc>
              </a:tr>
              <a:tr h="239486">
                <a:tc>
                  <a:txBody>
                    <a:bodyPr/>
                    <a:lstStyle/>
                    <a:p>
                      <a:r>
                        <a:rPr lang="en-US" sz="900" dirty="0" smtClean="0"/>
                        <a:t>SBAC Reading/Writing Rubrics</a:t>
                      </a:r>
                      <a:endParaRPr lang="en-US" sz="900" dirty="0"/>
                    </a:p>
                  </a:txBody>
                  <a:tcPr marL="97155" marR="97155" marT="47897" marB="47897">
                    <a:solidFill>
                      <a:schemeClr val="bg1"/>
                    </a:solidFill>
                  </a:tcPr>
                </a:tc>
                <a:tc>
                  <a:txBody>
                    <a:bodyPr/>
                    <a:lstStyle/>
                    <a:p>
                      <a:r>
                        <a:rPr lang="en-US" sz="900" dirty="0" smtClean="0"/>
                        <a:t>Use SBAC rubrics</a:t>
                      </a:r>
                      <a:r>
                        <a:rPr lang="en-US" sz="900" baseline="0" dirty="0" smtClean="0"/>
                        <a:t> to access reading/writing.</a:t>
                      </a:r>
                      <a:endParaRPr lang="en-US" sz="900" dirty="0"/>
                    </a:p>
                  </a:txBody>
                  <a:tcPr marL="97155" marR="97155" marT="47897" marB="47897">
                    <a:solidFill>
                      <a:schemeClr val="bg1"/>
                    </a:solidFill>
                  </a:tcPr>
                </a:tc>
              </a:tr>
              <a:tr h="383177">
                <a:tc>
                  <a:txBody>
                    <a:bodyPr/>
                    <a:lstStyle/>
                    <a:p>
                      <a:r>
                        <a:rPr lang="en-US" sz="900" dirty="0" smtClean="0"/>
                        <a:t>Read to Write Evidenced-Based Model</a:t>
                      </a:r>
                      <a:endParaRPr lang="en-US" sz="900" dirty="0"/>
                    </a:p>
                  </a:txBody>
                  <a:tcPr marL="97155" marR="97155" marT="47897" marB="47897" anchor="ctr">
                    <a:solidFill>
                      <a:schemeClr val="bg1"/>
                    </a:solidFill>
                  </a:tcPr>
                </a:tc>
                <a:tc>
                  <a:txBody>
                    <a:bodyPr/>
                    <a:lstStyle/>
                    <a:p>
                      <a:r>
                        <a:rPr lang="en-US" sz="900" dirty="0" smtClean="0"/>
                        <a:t>Students read,</a:t>
                      </a:r>
                      <a:r>
                        <a:rPr lang="en-US" sz="900" baseline="0" dirty="0" smtClean="0"/>
                        <a:t> discuss and write about a topic using evidence from the text to support inferences, conclusions and generalizations.</a:t>
                      </a:r>
                      <a:endParaRPr lang="en-US" sz="900" dirty="0"/>
                    </a:p>
                  </a:txBody>
                  <a:tcPr marL="97155" marR="97155" marT="47897" marB="47897" anchor="ctr">
                    <a:solidFill>
                      <a:schemeClr val="bg1"/>
                    </a:solidFill>
                  </a:tcPr>
                </a:tc>
              </a:tr>
              <a:tr h="383177">
                <a:tc>
                  <a:txBody>
                    <a:bodyPr/>
                    <a:lstStyle/>
                    <a:p>
                      <a:r>
                        <a:rPr lang="en-US" sz="900" dirty="0" smtClean="0"/>
                        <a:t>Write and Revise</a:t>
                      </a:r>
                      <a:endParaRPr lang="en-US" sz="900" dirty="0"/>
                    </a:p>
                  </a:txBody>
                  <a:tcPr marL="97155" marR="97155" marT="47897" marB="47897" anchor="ctr">
                    <a:solidFill>
                      <a:schemeClr val="bg1"/>
                    </a:solidFill>
                  </a:tcPr>
                </a:tc>
                <a:tc>
                  <a:txBody>
                    <a:bodyPr/>
                    <a:lstStyle/>
                    <a:p>
                      <a:r>
                        <a:rPr lang="en-US" sz="900" dirty="0" smtClean="0"/>
                        <a:t>Students revise brief</a:t>
                      </a:r>
                      <a:r>
                        <a:rPr lang="en-US" sz="900" baseline="0" dirty="0" smtClean="0"/>
                        <a:t> texts, correct grammar and language/vocabulary in context and write brief texts (brief write rubrics should be used).</a:t>
                      </a:r>
                      <a:endParaRPr lang="en-US" sz="900" dirty="0"/>
                    </a:p>
                  </a:txBody>
                  <a:tcPr marL="97155" marR="97155" marT="47897" marB="47897" anchor="ctr">
                    <a:solidFill>
                      <a:schemeClr val="bg1"/>
                    </a:solidFill>
                  </a:tcPr>
                </a:tc>
              </a:tr>
              <a:tr h="670560">
                <a:tc>
                  <a:txBody>
                    <a:bodyPr/>
                    <a:lstStyle/>
                    <a:p>
                      <a:r>
                        <a:rPr lang="en-US" sz="900" dirty="0" smtClean="0"/>
                        <a:t>Performance</a:t>
                      </a:r>
                      <a:r>
                        <a:rPr lang="en-US" sz="900" baseline="0" dirty="0" smtClean="0"/>
                        <a:t> Tasks</a:t>
                      </a:r>
                      <a:endParaRPr lang="en-US" sz="900" dirty="0"/>
                    </a:p>
                  </a:txBody>
                  <a:tcPr marL="97155" marR="97155" marT="47897" marB="47897" anchor="ctr">
                    <a:solidFill>
                      <a:schemeClr val="bg1"/>
                    </a:solidFill>
                  </a:tcPr>
                </a:tc>
                <a:tc>
                  <a:txBody>
                    <a:bodyPr/>
                    <a:lstStyle/>
                    <a:p>
                      <a:r>
                        <a:rPr lang="en-US" sz="900" dirty="0" smtClean="0"/>
                        <a:t>Students read,</a:t>
                      </a:r>
                      <a:r>
                        <a:rPr lang="en-US" sz="900" baseline="0" dirty="0" smtClean="0"/>
                        <a:t> write, discuss and research a topic guided by a central insight or goal throughout a unit(s) of study with fully defined criteria, culminating in a final product or “performance task.”  The final product can be a full composition, speech (using SBAC Rubrics) or other product meeting all criterion.  </a:t>
                      </a:r>
                      <a:endParaRPr lang="en-US" sz="900" dirty="0"/>
                    </a:p>
                  </a:txBody>
                  <a:tcPr marL="97155" marR="97155" marT="47897" marB="47897" anchor="ctr">
                    <a:solidFill>
                      <a:schemeClr val="bg1"/>
                    </a:solidFill>
                  </a:tcPr>
                </a:tc>
              </a:tr>
            </a:tbl>
          </a:graphicData>
        </a:graphic>
      </p:graphicFrame>
    </p:spTree>
    <p:extLst>
      <p:ext uri="{BB962C8B-B14F-4D97-AF65-F5344CB8AC3E}">
        <p14:creationId xmlns:p14="http://schemas.microsoft.com/office/powerpoint/2010/main" val="3960117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800" y="287572"/>
            <a:ext cx="6736080" cy="9767061"/>
          </a:xfrm>
          <a:prstGeom prst="rect">
            <a:avLst/>
          </a:prstGeom>
          <a:noFill/>
        </p:spPr>
        <p:txBody>
          <a:bodyPr wrap="square" lIns="101882" tIns="50941" rIns="101882" bIns="50941" rtlCol="0">
            <a:spAutoFit/>
          </a:bodyPr>
          <a:lstStyle/>
          <a:p>
            <a:endParaRPr lang="en-US" sz="1600" dirty="0"/>
          </a:p>
          <a:p>
            <a:pPr algn="ctr"/>
            <a:r>
              <a:rPr lang="en-US" sz="1600" b="1" dirty="0"/>
              <a:t>Determining Grade Level Text</a:t>
            </a:r>
          </a:p>
          <a:p>
            <a:pPr algn="ctr"/>
            <a:endParaRPr lang="en-US" sz="1600" b="1" dirty="0"/>
          </a:p>
          <a:p>
            <a:r>
              <a:rPr lang="en-US" sz="1600" dirty="0"/>
              <a:t>Grade level text is determined by using a combination of both the CCSS new quantitative ranges and qualitative measures.</a:t>
            </a:r>
          </a:p>
          <a:p>
            <a:endParaRPr lang="en-US" sz="1600" dirty="0"/>
          </a:p>
          <a:p>
            <a:r>
              <a:rPr lang="en-US" sz="1600" b="1" dirty="0"/>
              <a:t>Example</a:t>
            </a:r>
            <a:r>
              <a:rPr lang="en-US" sz="1600" dirty="0"/>
              <a:t>:  If  the grade equivalent for a text is </a:t>
            </a:r>
            <a:r>
              <a:rPr lang="en-US" b="1" dirty="0">
                <a:solidFill>
                  <a:srgbClr val="0070C0"/>
                </a:solidFill>
              </a:rPr>
              <a:t>6.8</a:t>
            </a:r>
            <a:r>
              <a:rPr lang="en-US" sz="1600" dirty="0"/>
              <a:t> and has a lexile of </a:t>
            </a:r>
            <a:r>
              <a:rPr lang="en-US" b="1" dirty="0">
                <a:solidFill>
                  <a:srgbClr val="0070C0"/>
                </a:solidFill>
              </a:rPr>
              <a:t>970</a:t>
            </a:r>
            <a:r>
              <a:rPr lang="en-US" sz="1600" dirty="0"/>
              <a:t>, quantitative data shows that placement should be </a:t>
            </a:r>
            <a:r>
              <a:rPr lang="en-US" sz="1600" b="1" dirty="0"/>
              <a:t>between grades 4 and 8</a:t>
            </a:r>
            <a:r>
              <a:rPr lang="en-US" sz="1600" dirty="0"/>
              <a: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b="1" dirty="0" smtClean="0"/>
              <a:t>Four </a:t>
            </a:r>
            <a:r>
              <a:rPr lang="en-US" sz="1600" b="1" dirty="0"/>
              <a:t>qualitative </a:t>
            </a:r>
            <a:r>
              <a:rPr lang="en-US" sz="1600" dirty="0"/>
              <a:t>measures can be looked at from the lower grade band of grade 4 to the higher grade band of grade 8 to  determine a grade level readability.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800" dirty="0"/>
          </a:p>
          <a:p>
            <a:r>
              <a:rPr lang="en-US" sz="1600" dirty="0"/>
              <a:t>The combination of the </a:t>
            </a:r>
            <a:r>
              <a:rPr lang="en-US" sz="1600" b="1" dirty="0"/>
              <a:t>quantitative</a:t>
            </a:r>
            <a:r>
              <a:rPr lang="en-US" sz="1600" dirty="0"/>
              <a:t> ranges and </a:t>
            </a:r>
            <a:r>
              <a:rPr lang="en-US" sz="1600" b="1" dirty="0"/>
              <a:t>qualitative</a:t>
            </a:r>
            <a:r>
              <a:rPr lang="en-US" sz="1600" dirty="0"/>
              <a:t> measures for this particular text shows that grade 6 would be the best readability level for this text.</a:t>
            </a:r>
          </a:p>
          <a:p>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2417533705"/>
              </p:ext>
            </p:extLst>
          </p:nvPr>
        </p:nvGraphicFramePr>
        <p:xfrm>
          <a:off x="431800" y="2430780"/>
          <a:ext cx="6390640" cy="2029145"/>
        </p:xfrm>
        <a:graphic>
          <a:graphicData uri="http://schemas.openxmlformats.org/drawingml/2006/table">
            <a:tbl>
              <a:tblPr/>
              <a:tblGrid>
                <a:gridCol w="2257594"/>
                <a:gridCol w="2066163"/>
                <a:gridCol w="2066883"/>
              </a:tblGrid>
              <a:tr h="510604">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Band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20612">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nd</a:t>
                      </a: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30">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03848">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8</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66">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10</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385">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CCR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0" name="Group 9"/>
          <p:cNvGrpSpPr/>
          <p:nvPr/>
        </p:nvGrpSpPr>
        <p:grpSpPr>
          <a:xfrm>
            <a:off x="3022600" y="3280541"/>
            <a:ext cx="3454400" cy="586740"/>
            <a:chOff x="2667000" y="3515710"/>
            <a:chExt cx="3048000" cy="533400"/>
          </a:xfrm>
        </p:grpSpPr>
        <p:sp>
          <p:nvSpPr>
            <p:cNvPr id="8" name="Rectangle 7"/>
            <p:cNvSpPr/>
            <p:nvPr/>
          </p:nvSpPr>
          <p:spPr>
            <a:xfrm>
              <a:off x="26670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4958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Table 10"/>
          <p:cNvGraphicFramePr>
            <a:graphicFrameLocks noGrp="1"/>
          </p:cNvGraphicFramePr>
          <p:nvPr>
            <p:extLst>
              <p:ext uri="{D42A27DB-BD31-4B8C-83A1-F6EECF244321}">
                <p14:modId xmlns:p14="http://schemas.microsoft.com/office/powerpoint/2010/main" val="2066474611"/>
              </p:ext>
            </p:extLst>
          </p:nvPr>
        </p:nvGraphicFramePr>
        <p:xfrm>
          <a:off x="259080" y="5254645"/>
          <a:ext cx="7340600" cy="3118104"/>
        </p:xfrm>
        <a:graphic>
          <a:graphicData uri="http://schemas.openxmlformats.org/drawingml/2006/table">
            <a:tbl>
              <a:tblPr firstRow="1" bandRow="1">
                <a:tableStyleId>{5940675A-B579-460E-94D1-54222C63F5DA}</a:tableStyleId>
              </a:tblPr>
              <a:tblGrid>
                <a:gridCol w="1468120"/>
                <a:gridCol w="1727200"/>
                <a:gridCol w="1295400"/>
                <a:gridCol w="1122680"/>
                <a:gridCol w="1036320"/>
                <a:gridCol w="690880"/>
              </a:tblGrid>
              <a:tr h="335280">
                <a:tc rowSpan="2">
                  <a:txBody>
                    <a:bodyPr/>
                    <a:lstStyle/>
                    <a:p>
                      <a:pPr algn="ctr"/>
                      <a:endParaRPr lang="en-US" sz="1100" dirty="0" smtClean="0">
                        <a:solidFill>
                          <a:srgbClr val="002060"/>
                        </a:solidFill>
                      </a:endParaRPr>
                    </a:p>
                    <a:p>
                      <a:pPr algn="ctr"/>
                      <a:r>
                        <a:rPr lang="en-US" sz="1100" b="1" u="sng" dirty="0" smtClean="0">
                          <a:solidFill>
                            <a:srgbClr val="002060"/>
                          </a:solidFill>
                          <a:effectLst>
                            <a:outerShdw blurRad="38100" dist="38100" dir="2700000" algn="tl">
                              <a:srgbClr val="000000">
                                <a:alpha val="43137"/>
                              </a:srgbClr>
                            </a:outerShdw>
                          </a:effectLst>
                        </a:rPr>
                        <a:t>4 Qualitative Factors</a:t>
                      </a:r>
                      <a:endParaRPr lang="en-US" sz="1100" b="1" u="sng" dirty="0">
                        <a:solidFill>
                          <a:srgbClr val="002060"/>
                        </a:solidFill>
                        <a:effectLst>
                          <a:outerShdw blurRad="38100" dist="38100" dir="2700000" algn="tl">
                            <a:srgbClr val="000000">
                              <a:alpha val="43137"/>
                            </a:srgbClr>
                          </a:outerShdw>
                        </a:effectLst>
                      </a:endParaRPr>
                    </a:p>
                  </a:txBody>
                  <a:tcPr marL="103632" marR="103632" marT="50292" marB="50292" anchor="ctr"/>
                </a:tc>
                <a:tc gridSpan="5">
                  <a:txBody>
                    <a:bodyPr/>
                    <a:lstStyle/>
                    <a:p>
                      <a:pPr algn="ctr"/>
                      <a:r>
                        <a:rPr lang="en-US" sz="1500" b="1" dirty="0" smtClean="0">
                          <a:solidFill>
                            <a:srgbClr val="002060"/>
                          </a:solidFill>
                        </a:rPr>
                        <a:t>Rate your</a:t>
                      </a:r>
                      <a:r>
                        <a:rPr lang="en-US" sz="1500" b="1" baseline="0" dirty="0" smtClean="0">
                          <a:solidFill>
                            <a:srgbClr val="002060"/>
                          </a:solidFill>
                        </a:rPr>
                        <a:t> text from easiest to most difficult </a:t>
                      </a:r>
                      <a:r>
                        <a:rPr lang="en-US" sz="1500" b="1" u="sng" baseline="0" dirty="0" smtClean="0">
                          <a:solidFill>
                            <a:srgbClr val="002060"/>
                          </a:solidFill>
                        </a:rPr>
                        <a:t>between bands</a:t>
                      </a:r>
                      <a:r>
                        <a:rPr lang="en-US" sz="1500" b="1" baseline="0" dirty="0" smtClean="0">
                          <a:solidFill>
                            <a:srgbClr val="002060"/>
                          </a:solidFill>
                        </a:rPr>
                        <a:t>.</a:t>
                      </a:r>
                      <a:endParaRPr lang="en-US" sz="1500" b="1"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3504">
                <a:tc vMerge="1">
                  <a:txBody>
                    <a:bodyPr/>
                    <a:lstStyle/>
                    <a:p>
                      <a:endParaRPr lang="en-US" sz="1400" dirty="0"/>
                    </a:p>
                  </a:txBody>
                  <a:tcPr/>
                </a:tc>
                <a:tc>
                  <a:txBody>
                    <a:bodyPr/>
                    <a:lstStyle/>
                    <a:p>
                      <a:pPr algn="ctr"/>
                      <a:r>
                        <a:rPr lang="en-US" sz="1100" b="1" dirty="0" smtClean="0">
                          <a:solidFill>
                            <a:srgbClr val="002060"/>
                          </a:solidFill>
                        </a:rPr>
                        <a:t>Beginning</a:t>
                      </a:r>
                      <a:r>
                        <a:rPr lang="en-US" sz="1100" b="1" baseline="0" dirty="0" smtClean="0">
                          <a:solidFill>
                            <a:srgbClr val="002060"/>
                          </a:solidFill>
                        </a:rPr>
                        <a:t> of lower (band) grade</a:t>
                      </a:r>
                      <a:endParaRPr lang="en-US" sz="1100" b="1" dirty="0">
                        <a:solidFill>
                          <a:srgbClr val="002060"/>
                        </a:solidFill>
                      </a:endParaRPr>
                    </a:p>
                  </a:txBody>
                  <a:tcPr marL="103632" marR="103632" marT="50292" marB="50292" anchor="ctr">
                    <a:solidFill>
                      <a:schemeClr val="bg1">
                        <a:lumMod val="95000"/>
                      </a:schemeClr>
                    </a:solidFill>
                  </a:tcPr>
                </a:tc>
                <a:tc>
                  <a:txBody>
                    <a:bodyPr/>
                    <a:lstStyle/>
                    <a:p>
                      <a:pPr algn="ctr"/>
                      <a:r>
                        <a:rPr lang="en-US" sz="1100" b="1" dirty="0" smtClean="0">
                          <a:solidFill>
                            <a:srgbClr val="002060"/>
                          </a:solidFill>
                        </a:rPr>
                        <a:t>End of lower (band) grade</a:t>
                      </a:r>
                      <a:endParaRPr lang="en-US" sz="1100" b="1" dirty="0">
                        <a:solidFill>
                          <a:srgbClr val="002060"/>
                        </a:solidFill>
                      </a:endParaRPr>
                    </a:p>
                  </a:txBody>
                  <a:tcPr marL="103632" marR="103632" marT="50292" marB="50292" anchor="ctr">
                    <a:solidFill>
                      <a:schemeClr val="bg1">
                        <a:lumMod val="85000"/>
                      </a:schemeClr>
                    </a:solidFill>
                  </a:tcPr>
                </a:tc>
                <a:tc>
                  <a:txBody>
                    <a:bodyPr/>
                    <a:lstStyle/>
                    <a:p>
                      <a:pPr algn="ctr"/>
                      <a:r>
                        <a:rPr lang="en-US" sz="1100" b="1" dirty="0" smtClean="0">
                          <a:solidFill>
                            <a:srgbClr val="002060"/>
                          </a:solidFill>
                        </a:rPr>
                        <a:t>Beginning of higher (band) to mid</a:t>
                      </a:r>
                      <a:endParaRPr lang="en-US" sz="1100" b="1" dirty="0">
                        <a:solidFill>
                          <a:srgbClr val="002060"/>
                        </a:solidFill>
                      </a:endParaRPr>
                    </a:p>
                  </a:txBody>
                  <a:tcPr marL="103632" marR="103632" marT="50292" marB="50292" anchor="ctr">
                    <a:solidFill>
                      <a:schemeClr val="accent1">
                        <a:lumMod val="20000"/>
                        <a:lumOff val="80000"/>
                      </a:schemeClr>
                    </a:solidFill>
                  </a:tcPr>
                </a:tc>
                <a:tc>
                  <a:txBody>
                    <a:bodyPr/>
                    <a:lstStyle/>
                    <a:p>
                      <a:pPr algn="ctr"/>
                      <a:r>
                        <a:rPr lang="en-US" sz="1100" b="1" dirty="0" smtClean="0">
                          <a:solidFill>
                            <a:srgbClr val="002060"/>
                          </a:solidFill>
                        </a:rPr>
                        <a:t>End of higher</a:t>
                      </a:r>
                      <a:r>
                        <a:rPr lang="en-US" sz="1100" b="1" baseline="0" dirty="0" smtClean="0">
                          <a:solidFill>
                            <a:srgbClr val="002060"/>
                          </a:solidFill>
                        </a:rPr>
                        <a:t> (band) </a:t>
                      </a:r>
                      <a:r>
                        <a:rPr lang="en-US" sz="1100" b="1" dirty="0" smtClean="0">
                          <a:solidFill>
                            <a:srgbClr val="002060"/>
                          </a:solidFill>
                        </a:rPr>
                        <a:t>grade</a:t>
                      </a:r>
                      <a:endParaRPr lang="en-US" sz="1100" b="1" dirty="0">
                        <a:solidFill>
                          <a:srgbClr val="002060"/>
                        </a:solidFill>
                      </a:endParaRPr>
                    </a:p>
                  </a:txBody>
                  <a:tcPr marL="103632" marR="103632" marT="50292" marB="50292" anchor="ctr">
                    <a:solidFill>
                      <a:schemeClr val="accent1">
                        <a:lumMod val="40000"/>
                        <a:lumOff val="60000"/>
                      </a:schemeClr>
                    </a:solidFill>
                  </a:tcPr>
                </a:tc>
                <a:tc>
                  <a:txBody>
                    <a:bodyPr/>
                    <a:lstStyle/>
                    <a:p>
                      <a:pPr algn="ctr"/>
                      <a:r>
                        <a:rPr lang="en-US" sz="1100" b="1" dirty="0" smtClean="0">
                          <a:solidFill>
                            <a:srgbClr val="002060"/>
                          </a:solidFill>
                        </a:rPr>
                        <a:t>Not suited to band</a:t>
                      </a:r>
                      <a:endParaRPr lang="en-US" sz="1100" b="1" dirty="0">
                        <a:solidFill>
                          <a:srgbClr val="002060"/>
                        </a:solidFill>
                      </a:endParaRPr>
                    </a:p>
                  </a:txBody>
                  <a:tcPr marL="103632" marR="103632" marT="50292" marB="50292" anchor="ctr">
                    <a:solidFill>
                      <a:schemeClr val="accent6">
                        <a:lumMod val="20000"/>
                        <a:lumOff val="80000"/>
                      </a:schemeClr>
                    </a:solidFill>
                  </a:tcPr>
                </a:tc>
              </a:tr>
              <a:tr h="435864">
                <a:tc>
                  <a:txBody>
                    <a:bodyPr/>
                    <a:lstStyle/>
                    <a:p>
                      <a:r>
                        <a:rPr lang="en-US" sz="1100" dirty="0" smtClean="0">
                          <a:solidFill>
                            <a:srgbClr val="002060"/>
                          </a:solidFill>
                        </a:rPr>
                        <a:t>Purpose/Meaning</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Structure</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Clarity</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Overall Placement</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3" name="Group 22"/>
          <p:cNvGrpSpPr/>
          <p:nvPr/>
        </p:nvGrpSpPr>
        <p:grpSpPr>
          <a:xfrm>
            <a:off x="1986280" y="6237364"/>
            <a:ext cx="5181600" cy="1931669"/>
            <a:chOff x="1752600" y="5922580"/>
            <a:chExt cx="4572000" cy="1756063"/>
          </a:xfrm>
        </p:grpSpPr>
        <p:grpSp>
          <p:nvGrpSpPr>
            <p:cNvPr id="12" name="Group 11"/>
            <p:cNvGrpSpPr/>
            <p:nvPr/>
          </p:nvGrpSpPr>
          <p:grpSpPr>
            <a:xfrm>
              <a:off x="1752600" y="6019800"/>
              <a:ext cx="4572000" cy="1544543"/>
              <a:chOff x="3657600" y="4426548"/>
              <a:chExt cx="3581400" cy="1544543"/>
            </a:xfrm>
          </p:grpSpPr>
          <p:cxnSp>
            <p:nvCxnSpPr>
              <p:cNvPr id="13" name="Straight Arrow Connector 12"/>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8" name="Oval 17"/>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p:cNvSpPr/>
          <p:nvPr/>
        </p:nvSpPr>
        <p:spPr>
          <a:xfrm>
            <a:off x="1057910" y="9405259"/>
            <a:ext cx="5483860" cy="410654"/>
          </a:xfrm>
          <a:prstGeom prst="rect">
            <a:avLst/>
          </a:prstGeom>
        </p:spPr>
        <p:txBody>
          <a:bodyPr wrap="square" lIns="101882" tIns="50941" rIns="101882" bIns="50941">
            <a:spAutoFit/>
          </a:bodyPr>
          <a:lstStyle/>
          <a:p>
            <a:pPr algn="ctr"/>
            <a:r>
              <a:rPr lang="en-US" sz="1000" b="1" dirty="0">
                <a:solidFill>
                  <a:srgbClr val="002060"/>
                </a:solidFill>
              </a:rPr>
              <a:t>To see more details about each of the qualitative measures please go to slide 6 of: </a:t>
            </a:r>
            <a:r>
              <a:rPr lang="en-US" sz="1000" b="1" dirty="0">
                <a:solidFill>
                  <a:srgbClr val="002060"/>
                </a:solidFill>
                <a:hlinkClick r:id="rId2"/>
              </a:rPr>
              <a:t>http://www.corestandards.org/assets/Appendix_A.pdf</a:t>
            </a:r>
            <a:endParaRPr lang="en-US" sz="1000" b="1" dirty="0">
              <a:solidFill>
                <a:srgbClr val="002060"/>
              </a:solidFill>
            </a:endParaRPr>
          </a:p>
        </p:txBody>
      </p:sp>
    </p:spTree>
    <p:extLst>
      <p:ext uri="{BB962C8B-B14F-4D97-AF65-F5344CB8AC3E}">
        <p14:creationId xmlns:p14="http://schemas.microsoft.com/office/powerpoint/2010/main" val="1801795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6</a:t>
            </a:fld>
            <a:endParaRPr lang="en-US" dirty="0"/>
          </a:p>
        </p:txBody>
      </p:sp>
      <p:graphicFrame>
        <p:nvGraphicFramePr>
          <p:cNvPr id="20" name="Table 19"/>
          <p:cNvGraphicFramePr>
            <a:graphicFrameLocks noGrp="1"/>
          </p:cNvGraphicFramePr>
          <p:nvPr>
            <p:extLst>
              <p:ext uri="{D42A27DB-BD31-4B8C-83A1-F6EECF244321}">
                <p14:modId xmlns:p14="http://schemas.microsoft.com/office/powerpoint/2010/main" val="1619031814"/>
              </p:ext>
            </p:extLst>
          </p:nvPr>
        </p:nvGraphicFramePr>
        <p:xfrm>
          <a:off x="404812" y="3001554"/>
          <a:ext cx="6876753" cy="1468846"/>
        </p:xfrm>
        <a:graphic>
          <a:graphicData uri="http://schemas.openxmlformats.org/drawingml/2006/table">
            <a:tbl>
              <a:tblPr firstRow="1" firstCol="1" bandRow="1"/>
              <a:tblGrid>
                <a:gridCol w="826492"/>
                <a:gridCol w="933685"/>
                <a:gridCol w="903166"/>
                <a:gridCol w="740839"/>
                <a:gridCol w="808116"/>
                <a:gridCol w="716197"/>
                <a:gridCol w="739275"/>
                <a:gridCol w="1208983"/>
              </a:tblGrid>
              <a:tr h="14688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4694" marR="34694"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Kc</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2 -Cl</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Standard Mastery </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321961">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Recall who, what, where, when, why and how about a story read and discussed in class.</a:t>
                      </a:r>
                      <a:endParaRPr lang="en-US" sz="800" dirty="0">
                        <a:effectLst/>
                        <a:latin typeface="Calibri"/>
                        <a:ea typeface="Calibri"/>
                        <a:cs typeface="Times New Roman"/>
                      </a:endParaRPr>
                    </a:p>
                  </a:txBody>
                  <a:tcPr marL="34694" marR="34694"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Use and define Standard Academic Language: </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 who, what, where, when, why, and how; ask, answer, questions, key details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Connect the terms who to characters; where and when to setting; what and how to sequence of events.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Ask and answer who, what, where, when, why and how questions about key details in a text.</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Student understands that key details help tell who, what, where, when, why and how.</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Uses key details to identify who, what, where, when, why and how about a story not read in class.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Finds information using key details to answer specific questions about a new story.</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b="1" u="sng" dirty="0">
                          <a:effectLst/>
                          <a:latin typeface="Calibri"/>
                          <a:ea typeface="Calibri"/>
                          <a:cs typeface="Helvetica"/>
                        </a:rPr>
                        <a:t>RL.2.1</a:t>
                      </a:r>
                      <a:r>
                        <a:rPr lang="en-US" sz="800" dirty="0">
                          <a:effectLst/>
                          <a:latin typeface="Calibri"/>
                          <a:ea typeface="Calibri"/>
                          <a:cs typeface="Helvetica"/>
                        </a:rPr>
                        <a:t> Ask and answer such questions as </a:t>
                      </a:r>
                      <a:r>
                        <a:rPr lang="en-US" sz="800" i="1" dirty="0">
                          <a:effectLst/>
                          <a:latin typeface="Calibri"/>
                          <a:ea typeface="Calibri"/>
                          <a:cs typeface="Helvetica"/>
                        </a:rPr>
                        <a:t>who, what, where, when, why</a:t>
                      </a:r>
                      <a:r>
                        <a:rPr lang="en-US" sz="800" dirty="0">
                          <a:effectLst/>
                          <a:latin typeface="Calibri"/>
                          <a:ea typeface="Calibri"/>
                          <a:cs typeface="Helvetica"/>
                        </a:rPr>
                        <a:t>, and </a:t>
                      </a:r>
                      <a:r>
                        <a:rPr lang="en-US" sz="800" i="1" dirty="0">
                          <a:effectLst/>
                          <a:latin typeface="Calibri"/>
                          <a:ea typeface="Calibri"/>
                          <a:cs typeface="Helvetica"/>
                        </a:rPr>
                        <a:t>how</a:t>
                      </a:r>
                      <a:r>
                        <a:rPr lang="en-US" sz="800" dirty="0">
                          <a:effectLst/>
                          <a:latin typeface="Calibri"/>
                          <a:ea typeface="Calibri"/>
                          <a:cs typeface="Helvetica"/>
                        </a:rPr>
                        <a:t> to demonstrate understanding of key details in a text</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grpSp>
        <p:nvGrpSpPr>
          <p:cNvPr id="5" name="Group 4"/>
          <p:cNvGrpSpPr/>
          <p:nvPr/>
        </p:nvGrpSpPr>
        <p:grpSpPr>
          <a:xfrm>
            <a:off x="161926" y="239486"/>
            <a:ext cx="7382136" cy="8004982"/>
            <a:chOff x="152400" y="228600"/>
            <a:chExt cx="6947893" cy="7641119"/>
          </a:xfrm>
        </p:grpSpPr>
        <p:sp>
          <p:nvSpPr>
            <p:cNvPr id="6" name="TextBox 5"/>
            <p:cNvSpPr txBox="1"/>
            <p:nvPr/>
          </p:nvSpPr>
          <p:spPr>
            <a:xfrm>
              <a:off x="352425" y="228600"/>
              <a:ext cx="6553200" cy="7506251"/>
            </a:xfrm>
            <a:prstGeom prst="rect">
              <a:avLst/>
            </a:prstGeom>
            <a:noFill/>
          </p:spPr>
          <p:txBody>
            <a:bodyPr wrap="square" rtlCol="0">
              <a:spAutoFit/>
            </a:bodyPr>
            <a:lstStyle/>
            <a:p>
              <a:pPr algn="ctr"/>
              <a:r>
                <a:rPr lang="en-US" sz="1600" b="1" u="sng" dirty="0"/>
                <a:t>Pre-Assessment and Learning Progressions</a:t>
              </a:r>
            </a:p>
            <a:p>
              <a:pPr algn="ctr"/>
              <a:endParaRPr lang="en-US" sz="1500" b="1" u="sng" dirty="0"/>
            </a:p>
            <a:p>
              <a:r>
                <a:rPr lang="en-US" sz="1200" dirty="0"/>
                <a:t>The </a:t>
              </a:r>
              <a:r>
                <a:rPr lang="en-US" sz="1200" b="1" u="sng" dirty="0"/>
                <a:t>pre-assessments</a:t>
              </a:r>
              <a:r>
                <a:rPr lang="en-US" sz="1200" dirty="0"/>
                <a:t> are very unique.  </a:t>
              </a:r>
            </a:p>
            <a:p>
              <a:endParaRPr lang="en-US" sz="800" dirty="0"/>
            </a:p>
            <a:p>
              <a:r>
                <a:rPr lang="en-US" sz="1200" dirty="0"/>
                <a:t>They measure progress </a:t>
              </a:r>
              <a:r>
                <a:rPr lang="en-US" sz="1200" b="1" i="1" u="sng" dirty="0">
                  <a:effectLst>
                    <a:outerShdw blurRad="38100" dist="38100" dir="2700000" algn="tl">
                      <a:srgbClr val="000000">
                        <a:alpha val="43137"/>
                      </a:srgbClr>
                    </a:outerShdw>
                  </a:effectLst>
                </a:rPr>
                <a:t>toward a standard</a:t>
              </a:r>
              <a:r>
                <a:rPr lang="en-US" sz="1200" dirty="0"/>
                <a:t>. </a:t>
              </a:r>
            </a:p>
            <a:p>
              <a:endParaRPr lang="en-US" sz="800" dirty="0"/>
            </a:p>
            <a:p>
              <a:r>
                <a:rPr lang="en-US" sz="1200" dirty="0"/>
                <a:t>Unlike the </a:t>
              </a:r>
              <a:r>
                <a:rPr lang="en-US" sz="1200" b="1" u="sng" dirty="0"/>
                <a:t>C</a:t>
              </a:r>
              <a:r>
                <a:rPr lang="en-US" sz="1200" dirty="0"/>
                <a:t>ommon </a:t>
              </a:r>
              <a:r>
                <a:rPr lang="en-US" sz="1200" b="1" u="sng" dirty="0"/>
                <a:t>F</a:t>
              </a:r>
              <a:r>
                <a:rPr lang="en-US" sz="1200" dirty="0"/>
                <a:t>ormative </a:t>
              </a:r>
              <a:r>
                <a:rPr lang="en-US" sz="1200" b="1" u="sng" dirty="0"/>
                <a:t>A</a:t>
              </a:r>
              <a:r>
                <a:rPr lang="en-US" sz="1200" dirty="0"/>
                <a:t>ssessments which measure standard mastery, the pre-assessments are more like a </a:t>
              </a:r>
              <a:r>
                <a:rPr lang="en-US" sz="1200" dirty="0" smtClean="0"/>
                <a:t>baseline </a:t>
              </a:r>
              <a:r>
                <a:rPr lang="en-US" sz="1200" dirty="0"/>
                <a:t>picture of a student’s strengths and gaps, measuring skills and concepts, students need </a:t>
              </a:r>
              <a:r>
                <a:rPr lang="en-US" sz="1200" dirty="0" smtClean="0"/>
                <a:t> </a:t>
              </a:r>
              <a:r>
                <a:rPr lang="en-US" sz="1200" b="1" i="1" dirty="0" smtClean="0"/>
                <a:t>along </a:t>
              </a:r>
              <a:r>
                <a:rPr lang="en-US" sz="1200" b="1" i="1" dirty="0"/>
                <a:t>the way</a:t>
              </a:r>
              <a:r>
                <a:rPr lang="en-US" sz="1200" dirty="0" smtClean="0"/>
                <a:t>, </a:t>
              </a:r>
              <a:r>
                <a:rPr lang="en-US" sz="1200" dirty="0"/>
                <a:t>in order to achieve standard mastery.</a:t>
              </a:r>
            </a:p>
            <a:p>
              <a:endParaRPr lang="en-US" sz="1200" dirty="0"/>
            </a:p>
            <a:p>
              <a:endParaRPr lang="en-US" sz="1200" dirty="0"/>
            </a:p>
            <a:p>
              <a:endParaRPr lang="en-US" sz="12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200" dirty="0"/>
            </a:p>
            <a:p>
              <a:endParaRPr lang="en-US" sz="1200" dirty="0"/>
            </a:p>
            <a:p>
              <a:r>
                <a:rPr lang="en-US" sz="1200" dirty="0"/>
                <a:t>So what about a </a:t>
              </a:r>
              <a:r>
                <a:rPr lang="en-US" sz="1200" dirty="0" smtClean="0"/>
                <a:t>post-assessment?  </a:t>
              </a:r>
              <a:r>
                <a:rPr lang="en-US" sz="1200" dirty="0"/>
                <a:t>There is not a standardized post-assessment.</a:t>
              </a:r>
            </a:p>
            <a:p>
              <a:r>
                <a:rPr lang="en-US" sz="1200" dirty="0"/>
                <a:t>The true measure of how students are doing </a:t>
              </a:r>
              <a:r>
                <a:rPr lang="en-US" sz="1200" dirty="0" smtClean="0"/>
                <a:t> </a:t>
              </a:r>
              <a:r>
                <a:rPr lang="en-US" sz="1200" b="1" i="1" dirty="0" smtClean="0"/>
                <a:t>along </a:t>
              </a:r>
              <a:r>
                <a:rPr lang="en-US" sz="1200" b="1" i="1" dirty="0"/>
                <a:t>the way</a:t>
              </a:r>
              <a:r>
                <a:rPr lang="en-US" sz="1200" dirty="0" smtClean="0"/>
                <a:t>, </a:t>
              </a:r>
              <a:r>
                <a:rPr lang="en-US" sz="1200" dirty="0"/>
                <a:t>is assessed in the classroom during instruction and classroom formative assessment.  For this reason The CFA’s are not called  </a:t>
              </a:r>
              <a:r>
                <a:rPr lang="en-US" sz="1200" dirty="0" smtClean="0"/>
                <a:t>post-assessments. </a:t>
              </a:r>
              <a:r>
                <a:rPr lang="en-US" sz="1200" dirty="0"/>
                <a:t>The CFAs measure the </a:t>
              </a:r>
              <a:r>
                <a:rPr lang="en-US" sz="1200" dirty="0" smtClean="0"/>
                <a:t> </a:t>
              </a:r>
              <a:r>
                <a:rPr lang="en-US" sz="1200" b="1" i="1" dirty="0" smtClean="0"/>
                <a:t>end </a:t>
              </a:r>
              <a:r>
                <a:rPr lang="en-US" sz="1200" b="1" i="1" dirty="0"/>
                <a:t>goal</a:t>
              </a:r>
              <a:r>
                <a:rPr lang="en-US" sz="1200" dirty="0" smtClean="0"/>
                <a:t>, </a:t>
              </a:r>
              <a:r>
                <a:rPr lang="en-US" sz="1200" dirty="0"/>
                <a:t>or standard mastery.  However, without the pre-assessments, how will we know what our instruction should focus on throughout each quarter?</a:t>
              </a:r>
            </a:p>
            <a:p>
              <a:endParaRPr lang="en-US" sz="800" dirty="0"/>
            </a:p>
            <a:p>
              <a:r>
                <a:rPr lang="en-US" sz="1200" b="1" u="sng" dirty="0"/>
                <a:t>Learning Progressions</a:t>
              </a:r>
              <a:r>
                <a:rPr lang="en-US" sz="1200" dirty="0"/>
                <a:t>: are the predicted set of skills needed to be able to complete the required task demand of each standard. The learning progressions were aligned to Hess’ </a:t>
              </a:r>
              <a:r>
                <a:rPr lang="en-US" sz="1200" b="1" i="1" dirty="0"/>
                <a:t>Cognitive Rigor Matrix</a:t>
              </a:r>
              <a:r>
                <a:rPr lang="en-US" sz="1200" dirty="0"/>
                <a:t>.</a:t>
              </a:r>
            </a:p>
            <a:p>
              <a:endParaRPr lang="en-US" sz="800" dirty="0"/>
            </a:p>
            <a:p>
              <a:r>
                <a:rPr lang="en-US" sz="1200" dirty="0"/>
                <a:t>The pre-assessments measure student proficiency indicated on the boxes in </a:t>
              </a:r>
              <a:r>
                <a:rPr lang="en-US" sz="1200" b="1" i="1" dirty="0"/>
                <a:t>purple </a:t>
              </a:r>
              <a:r>
                <a:rPr lang="en-US" sz="1200" dirty="0"/>
                <a:t>(adjustment points). These points are tasks that allow us to adjust instruction based on performance.  For instance, if a student has difficulty on the first  </a:t>
              </a:r>
              <a:r>
                <a:rPr lang="en-US" sz="1200" dirty="0" smtClean="0"/>
                <a:t>purple adjustment </a:t>
              </a:r>
              <a:r>
                <a:rPr lang="en-US" sz="1200" dirty="0"/>
                <a:t>point (DOK-1, Cf) the teacher will need to go back to the tasks prior to DOK-1 Cf and scaffold instruction to close the gap, continually moving forward to the end of the  learning progression.</a:t>
              </a:r>
            </a:p>
            <a:p>
              <a:endParaRPr lang="en-US" sz="800" dirty="0"/>
            </a:p>
            <a:p>
              <a:r>
                <a:rPr lang="en-US" sz="1200" dirty="0"/>
                <a:t>There is a Reading Learning Progression checklist for each standard in each grade that can be used to monitor progress.  It is available at: </a:t>
              </a:r>
              <a:r>
                <a:rPr lang="en-US" sz="1200" dirty="0">
                  <a:hlinkClick r:id="rId3"/>
                </a:rPr>
                <a:t>http://sresource.homestead.com/Grade-2.html</a:t>
              </a:r>
              <a:endParaRPr lang="en-US" sz="1200" dirty="0"/>
            </a:p>
            <a:p>
              <a:endParaRPr lang="en-US" sz="1200" dirty="0"/>
            </a:p>
          </p:txBody>
        </p:sp>
        <p:sp>
          <p:nvSpPr>
            <p:cNvPr id="28" name="Rectangle 27"/>
            <p:cNvSpPr/>
            <p:nvPr/>
          </p:nvSpPr>
          <p:spPr>
            <a:xfrm>
              <a:off x="1949335" y="7620000"/>
              <a:ext cx="2667000" cy="249719"/>
            </a:xfrm>
            <a:prstGeom prst="rect">
              <a:avLst/>
            </a:prstGeom>
          </p:spPr>
          <p:txBody>
            <a:bodyPr wrap="square">
              <a:spAutoFit/>
            </a:bodyPr>
            <a:lstStyle/>
            <a:p>
              <a:endParaRPr lang="en-US" sz="1100" dirty="0"/>
            </a:p>
          </p:txBody>
        </p:sp>
        <p:grpSp>
          <p:nvGrpSpPr>
            <p:cNvPr id="3" name="Group 2"/>
            <p:cNvGrpSpPr/>
            <p:nvPr/>
          </p:nvGrpSpPr>
          <p:grpSpPr>
            <a:xfrm>
              <a:off x="152400" y="1665308"/>
              <a:ext cx="6947893" cy="1326217"/>
              <a:chOff x="152400" y="1665308"/>
              <a:chExt cx="6947893" cy="1326217"/>
            </a:xfrm>
          </p:grpSpPr>
          <p:grpSp>
            <p:nvGrpSpPr>
              <p:cNvPr id="15" name="Group 14"/>
              <p:cNvGrpSpPr/>
              <p:nvPr/>
            </p:nvGrpSpPr>
            <p:grpSpPr>
              <a:xfrm>
                <a:off x="390525" y="1950720"/>
                <a:ext cx="6477000" cy="838200"/>
                <a:chOff x="381000" y="304800"/>
                <a:chExt cx="6477000" cy="838200"/>
              </a:xfrm>
            </p:grpSpPr>
            <p:sp>
              <p:nvSpPr>
                <p:cNvPr id="16" name="Rectangle 15"/>
                <p:cNvSpPr/>
                <p:nvPr/>
              </p:nvSpPr>
              <p:spPr>
                <a:xfrm>
                  <a:off x="381000" y="304800"/>
                  <a:ext cx="52578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a:solidFill>
                        <a:schemeClr val="tx1"/>
                      </a:solidFill>
                    </a:rPr>
                    <a:t>Example of a </a:t>
                  </a:r>
                  <a:r>
                    <a:rPr lang="en-US" sz="1200" b="1" i="1" dirty="0">
                      <a:solidFill>
                        <a:schemeClr val="tx1"/>
                      </a:solidFill>
                    </a:rPr>
                    <a:t>Learning Progression </a:t>
                  </a:r>
                  <a:r>
                    <a:rPr lang="en-US" sz="1200" dirty="0">
                      <a:solidFill>
                        <a:schemeClr val="tx1"/>
                      </a:solidFill>
                    </a:rPr>
                    <a:t>for </a:t>
                  </a:r>
                  <a:r>
                    <a:rPr lang="en-US" sz="1200" dirty="0" smtClean="0">
                      <a:solidFill>
                        <a:schemeClr val="tx1"/>
                      </a:solidFill>
                    </a:rPr>
                    <a:t>RL.2.2.1</a:t>
                  </a:r>
                  <a:endParaRPr lang="en-US" sz="1200" dirty="0">
                    <a:solidFill>
                      <a:schemeClr val="tx1"/>
                    </a:solidFill>
                  </a:endParaRPr>
                </a:p>
                <a:p>
                  <a:pPr algn="ctr"/>
                  <a:r>
                    <a:rPr lang="en-US" sz="1200" dirty="0">
                      <a:solidFill>
                        <a:schemeClr val="tx1"/>
                      </a:solidFill>
                    </a:rPr>
                    <a:t>Pre-Assessments Measure </a:t>
                  </a:r>
                  <a:r>
                    <a:rPr lang="en-US" sz="1200" b="1" i="1" dirty="0">
                      <a:solidFill>
                        <a:schemeClr val="tx1"/>
                      </a:solidFill>
                    </a:rPr>
                    <a:t>Adjustment Points</a:t>
                  </a:r>
                  <a:r>
                    <a:rPr lang="en-US" sz="1200" i="1" dirty="0">
                      <a:solidFill>
                        <a:schemeClr val="tx1"/>
                      </a:solidFill>
                    </a:rPr>
                    <a:t> </a:t>
                  </a:r>
                  <a:r>
                    <a:rPr lang="en-US" sz="1200" dirty="0">
                      <a:solidFill>
                        <a:schemeClr val="tx1"/>
                      </a:solidFill>
                    </a:rPr>
                    <a:t>(in purple)</a:t>
                  </a:r>
                </a:p>
              </p:txBody>
            </p:sp>
            <p:sp>
              <p:nvSpPr>
                <p:cNvPr id="17" name="Rectangle 16"/>
                <p:cNvSpPr/>
                <p:nvPr/>
              </p:nvSpPr>
              <p:spPr>
                <a:xfrm>
                  <a:off x="5943600" y="304800"/>
                  <a:ext cx="8382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300" b="1" dirty="0">
                      <a:solidFill>
                        <a:schemeClr val="tx1"/>
                      </a:solidFill>
                    </a:rPr>
                    <a:t>CFA</a:t>
                  </a:r>
                </a:p>
                <a:p>
                  <a:r>
                    <a:rPr lang="en-US" sz="1100" dirty="0" smtClean="0">
                      <a:solidFill>
                        <a:schemeClr val="tx1"/>
                      </a:solidFill>
                    </a:rPr>
                    <a:t>RL.2.2.1 </a:t>
                  </a:r>
                  <a:r>
                    <a:rPr lang="en-US" sz="1100" b="1" dirty="0">
                      <a:solidFill>
                        <a:schemeClr val="tx1"/>
                      </a:solidFill>
                    </a:rPr>
                    <a:t>grade-leve</a:t>
                  </a:r>
                  <a:r>
                    <a:rPr lang="en-US" sz="1100" dirty="0">
                      <a:solidFill>
                        <a:schemeClr val="tx1"/>
                      </a:solidFill>
                    </a:rPr>
                    <a:t>l standard assessment. </a:t>
                  </a:r>
                </a:p>
              </p:txBody>
            </p:sp>
            <p:sp>
              <p:nvSpPr>
                <p:cNvPr id="19" name="Rectangle 18"/>
                <p:cNvSpPr/>
                <p:nvPr/>
              </p:nvSpPr>
              <p:spPr>
                <a:xfrm>
                  <a:off x="385762" y="723900"/>
                  <a:ext cx="5257800" cy="419100"/>
                </a:xfrm>
                <a:prstGeom prst="rect">
                  <a:avLst/>
                </a:prstGeom>
                <a:solidFill>
                  <a:schemeClr val="accent6">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a:solidFill>
                        <a:schemeClr val="tx1"/>
                      </a:solidFill>
                    </a:rPr>
                    <a:t>After the pre-assessment is given, Learning Progressions provide informal formative assessment </a:t>
                  </a:r>
                  <a:r>
                    <a:rPr lang="en-US" sz="1100" b="1" i="1" dirty="0">
                      <a:solidFill>
                        <a:schemeClr val="tx1"/>
                      </a:solidFill>
                    </a:rPr>
                    <a:t>below and near </a:t>
                  </a:r>
                  <a:r>
                    <a:rPr lang="en-US" sz="1100" b="1" i="1" dirty="0" smtClean="0">
                      <a:solidFill>
                        <a:schemeClr val="tx1"/>
                      </a:solidFill>
                    </a:rPr>
                    <a:t>grade-level </a:t>
                  </a:r>
                  <a:r>
                    <a:rPr lang="en-US" sz="1100" dirty="0" smtClean="0">
                      <a:solidFill>
                        <a:schemeClr val="tx1"/>
                      </a:solidFill>
                    </a:rPr>
                    <a:t>tasks </a:t>
                  </a:r>
                  <a:r>
                    <a:rPr lang="en-US" sz="1100" b="1" i="1" dirty="0">
                      <a:solidFill>
                        <a:schemeClr val="tx1"/>
                      </a:solidFill>
                    </a:rPr>
                    <a:t>throughout each quarter.</a:t>
                  </a:r>
                  <a:endParaRPr lang="en-US" sz="1100" dirty="0">
                    <a:solidFill>
                      <a:schemeClr val="tx1"/>
                    </a:solidFill>
                  </a:endParaRPr>
                </a:p>
              </p:txBody>
            </p:sp>
            <p:cxnSp>
              <p:nvCxnSpPr>
                <p:cNvPr id="18" name="Straight Arrow Connector 17"/>
                <p:cNvCxnSpPr/>
                <p:nvPr/>
              </p:nvCxnSpPr>
              <p:spPr>
                <a:xfrm>
                  <a:off x="381000" y="1143000"/>
                  <a:ext cx="64770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Rounded Rectangle 1"/>
              <p:cNvSpPr/>
              <p:nvPr/>
            </p:nvSpPr>
            <p:spPr>
              <a:xfrm>
                <a:off x="152400" y="1926510"/>
                <a:ext cx="838200"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tx1"/>
                    </a:solidFill>
                    <a:effectLst>
                      <a:outerShdw blurRad="38100" dist="38100" dir="2700000" algn="tl">
                        <a:srgbClr val="000000">
                          <a:alpha val="43137"/>
                        </a:srgbClr>
                      </a:outerShdw>
                    </a:effectLst>
                  </a:rPr>
                  <a:t>Beg. of QTR</a:t>
                </a:r>
              </a:p>
            </p:txBody>
          </p:sp>
          <p:sp>
            <p:nvSpPr>
              <p:cNvPr id="12" name="Rounded Rectangle 11"/>
              <p:cNvSpPr/>
              <p:nvPr/>
            </p:nvSpPr>
            <p:spPr>
              <a:xfrm>
                <a:off x="3814755" y="2586315"/>
                <a:ext cx="797722"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effectLst>
                      <a:outerShdw blurRad="38100" dist="38100" dir="2700000" algn="tl">
                        <a:srgbClr val="000000">
                          <a:alpha val="43137"/>
                        </a:srgbClr>
                      </a:outerShdw>
                    </a:effectLst>
                  </a:rPr>
                  <a:t>Throughout the QTR</a:t>
                </a:r>
              </a:p>
            </p:txBody>
          </p:sp>
          <p:sp>
            <p:nvSpPr>
              <p:cNvPr id="13" name="Rounded Rectangle 12"/>
              <p:cNvSpPr/>
              <p:nvPr/>
            </p:nvSpPr>
            <p:spPr>
              <a:xfrm>
                <a:off x="6482357" y="1665308"/>
                <a:ext cx="617936"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effectLst>
                      <a:outerShdw blurRad="38100" dist="38100" dir="2700000" algn="tl">
                        <a:srgbClr val="000000">
                          <a:alpha val="43137"/>
                        </a:srgbClr>
                      </a:outerShdw>
                    </a:effectLst>
                  </a:rPr>
                  <a:t>END of  QTR</a:t>
                </a:r>
              </a:p>
            </p:txBody>
          </p:sp>
        </p:grpSp>
      </p:grpSp>
    </p:spTree>
    <p:extLst>
      <p:ext uri="{BB962C8B-B14F-4D97-AF65-F5344CB8AC3E}">
        <p14:creationId xmlns:p14="http://schemas.microsoft.com/office/powerpoint/2010/main" val="272607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04813" y="102282"/>
            <a:ext cx="6962775" cy="1020649"/>
          </a:xfrm>
          <a:prstGeom prst="rect">
            <a:avLst/>
          </a:prstGeom>
          <a:noFill/>
        </p:spPr>
        <p:txBody>
          <a:bodyPr wrap="square" lIns="96378" tIns="48189" rIns="96378" bIns="48189" rtlCol="0">
            <a:spAutoFit/>
          </a:bodyPr>
          <a:lstStyle/>
          <a:p>
            <a:r>
              <a:rPr lang="en-US" sz="1500" b="1" dirty="0"/>
              <a:t>Quarter One </a:t>
            </a:r>
            <a:r>
              <a:rPr lang="en-US" sz="1500" i="1" dirty="0"/>
              <a:t>Reading Literature </a:t>
            </a:r>
            <a:r>
              <a:rPr lang="en-US" sz="1500" dirty="0"/>
              <a:t>Learning Progressions.  </a:t>
            </a:r>
          </a:p>
          <a:p>
            <a:r>
              <a:rPr lang="en-US" sz="1500" dirty="0"/>
              <a:t>The </a:t>
            </a:r>
            <a:r>
              <a:rPr lang="en-US" sz="1500" dirty="0" smtClean="0"/>
              <a:t>indicated </a:t>
            </a:r>
            <a:r>
              <a:rPr lang="en-US" sz="1500" dirty="0"/>
              <a:t>boxes highlighted </a:t>
            </a:r>
            <a:r>
              <a:rPr lang="en-US" sz="1500" b="1" i="1" dirty="0"/>
              <a:t>before the standard</a:t>
            </a:r>
            <a:r>
              <a:rPr lang="en-US" sz="1500" dirty="0"/>
              <a:t>, are assessed on this pre-assessment. The standard itself is assessed on the Common Formative Assessment (CFA) at the end of each quarter.</a:t>
            </a:r>
          </a:p>
        </p:txBody>
      </p:sp>
      <p:sp>
        <p:nvSpPr>
          <p:cNvPr id="4" name="Slide Number Placeholder 3"/>
          <p:cNvSpPr>
            <a:spLocks noGrp="1"/>
          </p:cNvSpPr>
          <p:nvPr>
            <p:ph type="sldNum" sz="quarter" idx="12"/>
          </p:nvPr>
        </p:nvSpPr>
        <p:spPr/>
        <p:txBody>
          <a:bodyPr/>
          <a:lstStyle/>
          <a:p>
            <a:fld id="{F177B04D-AEB5-43ED-B9BA-B3D1EC9C9067}" type="slidenum">
              <a:rPr lang="en-US" smtClean="0"/>
              <a:pPr/>
              <a:t>7</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608278423"/>
              </p:ext>
            </p:extLst>
          </p:nvPr>
        </p:nvGraphicFramePr>
        <p:xfrm>
          <a:off x="387946" y="1168519"/>
          <a:ext cx="6996508" cy="1762615"/>
        </p:xfrm>
        <a:graphic>
          <a:graphicData uri="http://schemas.openxmlformats.org/drawingml/2006/table">
            <a:tbl>
              <a:tblPr firstRow="1" firstCol="1" bandRow="1"/>
              <a:tblGrid>
                <a:gridCol w="826492"/>
                <a:gridCol w="933685"/>
                <a:gridCol w="903166"/>
                <a:gridCol w="740839"/>
                <a:gridCol w="808116"/>
                <a:gridCol w="716197"/>
                <a:gridCol w="739275"/>
                <a:gridCol w="1328738"/>
              </a:tblGrid>
              <a:tr h="14688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4694" marR="34694"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Kc</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2 -Cl</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615730">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Recall who, what, where, when, why and how about a story read and discussed in class.</a:t>
                      </a:r>
                      <a:endParaRPr lang="en-US" sz="800" dirty="0">
                        <a:effectLst/>
                        <a:latin typeface="Calibri"/>
                        <a:ea typeface="Calibri"/>
                        <a:cs typeface="Times New Roman"/>
                      </a:endParaRPr>
                    </a:p>
                  </a:txBody>
                  <a:tcPr marL="34694" marR="34694"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Use and define Standard Academic Language: </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 who, what, where, when, why, and how; ask, answer, questions, key details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Connect the terms who to characters; where and when to setting; what and how to sequence of events.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Ask and answer who, what, where, when, why and how questions about key details in a text</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000000"/>
                          </a:solidFill>
                          <a:effectLst/>
                          <a:latin typeface="Calibri"/>
                          <a:ea typeface="Calibri"/>
                          <a:cs typeface="Times New Roman"/>
                        </a:rPr>
                        <a:t>NOT ASSESSED</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Student understands that key details help tell who, what, where, when, why and how</a:t>
                      </a:r>
                      <a:r>
                        <a:rPr lang="en-US" sz="800"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dirty="0" smtClean="0">
                          <a:solidFill>
                            <a:srgbClr val="000000"/>
                          </a:solidFill>
                          <a:effectLst/>
                          <a:latin typeface="Calibri"/>
                          <a:ea typeface="Calibri"/>
                          <a:cs typeface="Times New Roman"/>
                        </a:rPr>
                        <a:t>SELECTED RESPONSE</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Uses key details to identify who, what, where, when, why and how about a story not read in class</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endParaRPr lang="en-US" sz="800" b="1" dirty="0" smtClean="0">
                        <a:solidFill>
                          <a:srgbClr val="000000"/>
                        </a:solidFill>
                        <a:effectLst/>
                        <a:latin typeface="Calibri"/>
                        <a:ea typeface="Times New Roman"/>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Finds information using key details to answer specific questions about a new story</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000000"/>
                          </a:solidFill>
                          <a:effectLst/>
                          <a:latin typeface="Calibri"/>
                          <a:ea typeface="Calibri"/>
                          <a:cs typeface="Times New Roman"/>
                        </a:rPr>
                        <a:t>SELECTED RESPONSE</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u="sng" dirty="0">
                          <a:effectLst/>
                          <a:latin typeface="Calibri"/>
                          <a:ea typeface="Calibri"/>
                          <a:cs typeface="Helvetica"/>
                        </a:rPr>
                        <a:t>RL.2.1</a:t>
                      </a:r>
                      <a:r>
                        <a:rPr lang="en-US" sz="800" dirty="0">
                          <a:effectLst/>
                          <a:latin typeface="Calibri"/>
                          <a:ea typeface="Calibri"/>
                          <a:cs typeface="Helvetica"/>
                        </a:rPr>
                        <a:t> Ask and answer such questions as </a:t>
                      </a:r>
                      <a:r>
                        <a:rPr lang="en-US" sz="800" i="1" dirty="0">
                          <a:effectLst/>
                          <a:latin typeface="Calibri"/>
                          <a:ea typeface="Calibri"/>
                          <a:cs typeface="Helvetica"/>
                        </a:rPr>
                        <a:t>who, what, where, when, why</a:t>
                      </a:r>
                      <a:r>
                        <a:rPr lang="en-US" sz="800" dirty="0">
                          <a:effectLst/>
                          <a:latin typeface="Calibri"/>
                          <a:ea typeface="Calibri"/>
                          <a:cs typeface="Helvetica"/>
                        </a:rPr>
                        <a:t>, and </a:t>
                      </a:r>
                      <a:r>
                        <a:rPr lang="en-US" sz="800" i="1" dirty="0">
                          <a:effectLst/>
                          <a:latin typeface="Calibri"/>
                          <a:ea typeface="Calibri"/>
                          <a:cs typeface="Helvetica"/>
                        </a:rPr>
                        <a:t>how</a:t>
                      </a:r>
                      <a:r>
                        <a:rPr lang="en-US" sz="800" dirty="0">
                          <a:effectLst/>
                          <a:latin typeface="Calibri"/>
                          <a:ea typeface="Calibri"/>
                          <a:cs typeface="Helvetica"/>
                        </a:rPr>
                        <a:t> to demonstrate understanding of key details in a text</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866031872"/>
              </p:ext>
            </p:extLst>
          </p:nvPr>
        </p:nvGraphicFramePr>
        <p:xfrm>
          <a:off x="387947" y="3272971"/>
          <a:ext cx="6996510" cy="1762615"/>
        </p:xfrm>
        <a:graphic>
          <a:graphicData uri="http://schemas.openxmlformats.org/drawingml/2006/table">
            <a:tbl>
              <a:tblPr firstRow="1" firstCol="1" bandRow="1"/>
              <a:tblGrid>
                <a:gridCol w="664566"/>
                <a:gridCol w="891733"/>
                <a:gridCol w="646555"/>
                <a:gridCol w="971550"/>
                <a:gridCol w="890588"/>
                <a:gridCol w="807481"/>
                <a:gridCol w="903771"/>
                <a:gridCol w="1220266"/>
              </a:tblGrid>
              <a:tr h="14688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1 -Ka</a:t>
                      </a:r>
                      <a:endParaRPr lang="en-US" sz="800" dirty="0">
                        <a:effectLst/>
                        <a:latin typeface="Calibri"/>
                        <a:ea typeface="Calibri"/>
                        <a:cs typeface="Times New Roman"/>
                      </a:endParaRPr>
                    </a:p>
                  </a:txBody>
                  <a:tcPr marL="34428" marR="34428"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Kc</a:t>
                      </a:r>
                      <a:endParaRPr lang="en-US" sz="800" dirty="0">
                        <a:effectLst/>
                        <a:latin typeface="Calibri"/>
                        <a:ea typeface="Calibri"/>
                        <a:cs typeface="Times New Roman"/>
                      </a:endParaRPr>
                    </a:p>
                  </a:txBody>
                  <a:tcPr marL="34428" marR="3442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1 -Cd</a:t>
                      </a:r>
                      <a:endParaRPr lang="en-US" sz="800" dirty="0">
                        <a:effectLst/>
                        <a:latin typeface="Calibri"/>
                        <a:ea typeface="Calibri"/>
                        <a:cs typeface="Times New Roman"/>
                      </a:endParaRPr>
                    </a:p>
                  </a:txBody>
                  <a:tcPr marL="34428" marR="3442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1 -Cf</a:t>
                      </a:r>
                      <a:endParaRPr lang="en-US" sz="800" dirty="0">
                        <a:effectLst/>
                        <a:latin typeface="Calibri"/>
                        <a:ea typeface="Calibri"/>
                        <a:cs typeface="Times New Roman"/>
                      </a:endParaRPr>
                    </a:p>
                  </a:txBody>
                  <a:tcPr marL="34428" marR="3442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4428" marR="3442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4428" marR="3442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4428" marR="3442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4428" marR="34428"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615730">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Recall events in a fable or folktale read and discussed in class.</a:t>
                      </a:r>
                      <a:endParaRPr lang="en-US" sz="800" dirty="0">
                        <a:effectLst/>
                        <a:latin typeface="Calibri"/>
                        <a:ea typeface="Calibri"/>
                        <a:cs typeface="Times New Roman"/>
                      </a:endParaRPr>
                    </a:p>
                  </a:txBody>
                  <a:tcPr marL="34428" marR="34428"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Uses and understands </a:t>
                      </a:r>
                      <a:r>
                        <a:rPr lang="en-US" sz="800" u="sng" dirty="0">
                          <a:solidFill>
                            <a:srgbClr val="000000"/>
                          </a:solidFill>
                          <a:effectLst/>
                          <a:latin typeface="Calibri"/>
                          <a:ea typeface="Times New Roman"/>
                          <a:cs typeface="Times New Roman"/>
                        </a:rPr>
                        <a:t>Standard Academic Language</a:t>
                      </a:r>
                      <a:r>
                        <a:rPr lang="en-US" sz="800" dirty="0">
                          <a:solidFill>
                            <a:srgbClr val="000000"/>
                          </a:solidFill>
                          <a:effectLst/>
                          <a:latin typeface="Calibri"/>
                          <a:ea typeface="Times New Roman"/>
                          <a:cs typeface="Times New Roman"/>
                        </a:rPr>
                        <a:t>:   moral, central message, lesson, fable, folktale, cultures and recount.</a:t>
                      </a:r>
                      <a:endParaRPr lang="en-US" sz="800" dirty="0">
                        <a:effectLst/>
                        <a:latin typeface="Calibri"/>
                        <a:ea typeface="Calibri"/>
                        <a:cs typeface="Times New Roman"/>
                      </a:endParaRPr>
                    </a:p>
                  </a:txBody>
                  <a:tcPr marL="34428" marR="3442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Can define or explain what a fable, folktale, central message, lesson or moral is (in general).</a:t>
                      </a:r>
                      <a:endParaRPr lang="en-US" sz="800" dirty="0">
                        <a:effectLst/>
                        <a:latin typeface="Calibri"/>
                        <a:ea typeface="Calibri"/>
                        <a:cs typeface="Times New Roman"/>
                      </a:endParaRPr>
                    </a:p>
                  </a:txBody>
                  <a:tcPr marL="34428" marR="3442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Answers who, what, when, where, how and why questions about events in a story that help determine a message, lesson or moral (read and discussed in class</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000000"/>
                          </a:solidFill>
                          <a:effectLst/>
                          <a:latin typeface="Calibri"/>
                          <a:ea typeface="Calibri"/>
                          <a:cs typeface="Times New Roman"/>
                        </a:rPr>
                        <a:t>SELECTED RESPONSE</a:t>
                      </a:r>
                      <a:endParaRPr lang="en-US" sz="800" dirty="0">
                        <a:effectLst/>
                        <a:latin typeface="Calibri"/>
                        <a:ea typeface="Calibri"/>
                        <a:cs typeface="Times New Roman"/>
                      </a:endParaRPr>
                    </a:p>
                  </a:txBody>
                  <a:tcPr marL="34428" marR="3442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u="sng" dirty="0">
                          <a:solidFill>
                            <a:srgbClr val="000000"/>
                          </a:solidFill>
                          <a:effectLst/>
                          <a:latin typeface="Calibri"/>
                          <a:ea typeface="Times New Roman"/>
                          <a:cs typeface="Times New Roman"/>
                        </a:rPr>
                        <a:t>Concept Development</a:t>
                      </a:r>
                      <a:r>
                        <a:rPr lang="en-US" sz="800" dirty="0">
                          <a:solidFill>
                            <a:srgbClr val="000000"/>
                          </a:solidFill>
                          <a:effectLst/>
                          <a:latin typeface="Calibri"/>
                          <a:ea typeface="Times New Roman"/>
                          <a:cs typeface="Times New Roman"/>
                        </a:rPr>
                        <a:t>:</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Student understands that fables or folktales convey a central message, lesson or moral and gives an example.</a:t>
                      </a:r>
                      <a:endParaRPr lang="en-US" sz="800" dirty="0">
                        <a:effectLst/>
                        <a:latin typeface="Calibri"/>
                        <a:ea typeface="Calibri"/>
                        <a:cs typeface="Times New Roman"/>
                      </a:endParaRPr>
                    </a:p>
                  </a:txBody>
                  <a:tcPr marL="34428" marR="3442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Identify the central message, lesson or moral of a fable or folktale from diverse cultures (new story not read in class</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000000"/>
                          </a:solidFill>
                          <a:effectLst/>
                          <a:latin typeface="Calibri"/>
                          <a:ea typeface="Calibri"/>
                          <a:cs typeface="Times New Roman"/>
                        </a:rPr>
                        <a:t>SELECTED RESPONSE</a:t>
                      </a:r>
                      <a:endParaRPr lang="en-US" sz="800" dirty="0">
                        <a:effectLst/>
                        <a:latin typeface="Calibri"/>
                        <a:ea typeface="Calibri"/>
                        <a:cs typeface="Times New Roman"/>
                      </a:endParaRPr>
                    </a:p>
                  </a:txBody>
                  <a:tcPr marL="34428" marR="3442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Locate information supporting the central message, lesson or moral of a fable or folktale from diverse cultures (new text).</a:t>
                      </a:r>
                      <a:endParaRPr lang="en-US" sz="800" dirty="0">
                        <a:effectLst/>
                        <a:latin typeface="Calibri"/>
                        <a:ea typeface="Calibri"/>
                        <a:cs typeface="Times New Roman"/>
                      </a:endParaRPr>
                    </a:p>
                  </a:txBody>
                  <a:tcPr marL="34428" marR="3442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u="sng" dirty="0">
                          <a:effectLst/>
                          <a:latin typeface="Calibri"/>
                          <a:ea typeface="Calibri"/>
                          <a:cs typeface="Helvetica"/>
                        </a:rPr>
                        <a:t>RL.2.2</a:t>
                      </a:r>
                      <a:r>
                        <a:rPr lang="en-US" sz="800" dirty="0">
                          <a:effectLst/>
                          <a:latin typeface="Calibri"/>
                          <a:ea typeface="Calibri"/>
                          <a:cs typeface="Helvetica"/>
                        </a:rPr>
                        <a:t> Recount stories, including fables and folktales from diverse cultures, and determine their central message, lesson, or moral.</a:t>
                      </a:r>
                      <a:endParaRPr lang="en-US" sz="800" dirty="0">
                        <a:effectLst/>
                        <a:latin typeface="Calibri"/>
                        <a:ea typeface="Calibri"/>
                        <a:cs typeface="Times New Roman"/>
                      </a:endParaRPr>
                    </a:p>
                  </a:txBody>
                  <a:tcPr marL="34428" marR="34428"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87336167"/>
              </p:ext>
            </p:extLst>
          </p:nvPr>
        </p:nvGraphicFramePr>
        <p:xfrm>
          <a:off x="387946" y="5670852"/>
          <a:ext cx="7141568" cy="1912863"/>
        </p:xfrm>
        <a:graphic>
          <a:graphicData uri="http://schemas.openxmlformats.org/drawingml/2006/table">
            <a:tbl>
              <a:tblPr firstRow="1" firstCol="1" bandRow="1"/>
              <a:tblGrid>
                <a:gridCol w="647700"/>
                <a:gridCol w="728663"/>
                <a:gridCol w="647700"/>
                <a:gridCol w="647700"/>
                <a:gridCol w="777732"/>
                <a:gridCol w="635469"/>
                <a:gridCol w="738909"/>
                <a:gridCol w="786216"/>
                <a:gridCol w="786216"/>
                <a:gridCol w="745263"/>
              </a:tblGrid>
              <a:tr h="150248">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2143" marR="32143"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Kc</a:t>
                      </a:r>
                      <a:endParaRPr lang="en-US" sz="800" dirty="0">
                        <a:effectLst/>
                        <a:latin typeface="Calibri"/>
                        <a:ea typeface="Calibri"/>
                        <a:cs typeface="Times New Roman"/>
                      </a:endParaRPr>
                    </a:p>
                  </a:txBody>
                  <a:tcPr marL="32143" marR="3214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2143" marR="3214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2143" marR="3214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2143" marR="3214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2143" marR="3214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3 - Cu</a:t>
                      </a:r>
                      <a:endParaRPr lang="en-US" sz="800" dirty="0">
                        <a:effectLst/>
                        <a:latin typeface="Calibri"/>
                        <a:ea typeface="Calibri"/>
                        <a:cs typeface="Times New Roman"/>
                      </a:endParaRPr>
                    </a:p>
                  </a:txBody>
                  <a:tcPr marL="32143" marR="3214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3 - Cv</a:t>
                      </a:r>
                      <a:endParaRPr lang="en-US" sz="800" dirty="0">
                        <a:effectLst/>
                        <a:latin typeface="Calibri"/>
                        <a:ea typeface="Calibri"/>
                        <a:cs typeface="Times New Roman"/>
                      </a:endParaRPr>
                    </a:p>
                  </a:txBody>
                  <a:tcPr marL="32143" marR="3214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3 - EVE</a:t>
                      </a:r>
                      <a:endParaRPr lang="en-US" sz="800" dirty="0">
                        <a:effectLst/>
                        <a:latin typeface="Calibri"/>
                        <a:ea typeface="Calibri"/>
                        <a:cs typeface="Times New Roman"/>
                      </a:endParaRPr>
                    </a:p>
                  </a:txBody>
                  <a:tcPr marL="32143" marR="3214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2143" marR="32143"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762615">
                <a:tc>
                  <a:txBody>
                    <a:bodyPr/>
                    <a:lstStyle/>
                    <a:p>
                      <a:pPr marL="0" marR="0" algn="l">
                        <a:lnSpc>
                          <a:spcPct val="115000"/>
                        </a:lnSpc>
                        <a:spcBef>
                          <a:spcPts val="0"/>
                        </a:spcBef>
                        <a:spcAft>
                          <a:spcPts val="0"/>
                        </a:spcAft>
                      </a:pPr>
                      <a:r>
                        <a:rPr lang="en-US" sz="800" dirty="0">
                          <a:effectLst/>
                          <a:latin typeface="Calibri"/>
                          <a:ea typeface="Times New Roman"/>
                          <a:cs typeface="Times New Roman"/>
                        </a:rPr>
                        <a:t>Recall the characters and major events of a story read and discussed in class.</a:t>
                      </a:r>
                      <a:endParaRPr lang="en-US" sz="800" dirty="0">
                        <a:effectLst/>
                        <a:latin typeface="Calibri"/>
                        <a:ea typeface="Calibri"/>
                        <a:cs typeface="Times New Roman"/>
                      </a:endParaRPr>
                    </a:p>
                  </a:txBody>
                  <a:tcPr marL="32143" marR="32143"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effectLst/>
                          <a:latin typeface="Calibri"/>
                          <a:ea typeface="Times New Roman"/>
                          <a:cs typeface="Times New Roman"/>
                        </a:rPr>
                        <a:t>Uses and understands </a:t>
                      </a:r>
                      <a:r>
                        <a:rPr lang="en-US" sz="800" u="sng" dirty="0">
                          <a:effectLst/>
                          <a:latin typeface="Calibri"/>
                          <a:ea typeface="Times New Roman"/>
                          <a:cs typeface="Times New Roman"/>
                        </a:rPr>
                        <a:t>Standard Academic Language</a:t>
                      </a:r>
                      <a:r>
                        <a:rPr lang="en-US" sz="800" dirty="0">
                          <a:effectLst/>
                          <a:latin typeface="Calibri"/>
                          <a:ea typeface="Times New Roman"/>
                          <a:cs typeface="Times New Roman"/>
                        </a:rPr>
                        <a:t>:   characters, respond, major events, describe and challenges.</a:t>
                      </a:r>
                      <a:endParaRPr lang="en-US" sz="800" dirty="0">
                        <a:effectLst/>
                        <a:latin typeface="Calibri"/>
                        <a:ea typeface="Calibri"/>
                        <a:cs typeface="Times New Roman"/>
                      </a:endParaRPr>
                    </a:p>
                  </a:txBody>
                  <a:tcPr marL="32143" marR="3214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effectLst/>
                          <a:latin typeface="Calibri"/>
                          <a:ea typeface="Times New Roman"/>
                          <a:cs typeface="Times New Roman"/>
                        </a:rPr>
                        <a:t>Can define or explain what a character, major event and a challenge are (in general).</a:t>
                      </a:r>
                      <a:endParaRPr lang="en-US" sz="800" dirty="0">
                        <a:effectLst/>
                        <a:latin typeface="Calibri"/>
                        <a:ea typeface="Calibri"/>
                        <a:cs typeface="Times New Roman"/>
                      </a:endParaRPr>
                    </a:p>
                  </a:txBody>
                  <a:tcPr marL="32143" marR="3214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effectLst/>
                          <a:latin typeface="Calibri"/>
                          <a:ea typeface="Times New Roman"/>
                          <a:cs typeface="Times New Roman"/>
                        </a:rPr>
                        <a:t>Answers how questions about characters’ responses. Understands the meaning of “respond</a:t>
                      </a:r>
                      <a:r>
                        <a:rPr lang="en-US" sz="800" b="1" dirty="0" smtClean="0">
                          <a:effectLst/>
                          <a:latin typeface="Calibri"/>
                          <a:ea typeface="Times New Roman"/>
                          <a:cs typeface="Times New Roman"/>
                        </a:rPr>
                        <a:t>.”</a:t>
                      </a:r>
                    </a:p>
                    <a:p>
                      <a:pPr marL="0" marR="0" algn="l">
                        <a:lnSpc>
                          <a:spcPct val="115000"/>
                        </a:lnSpc>
                        <a:spcBef>
                          <a:spcPts val="0"/>
                        </a:spcBef>
                        <a:spcAft>
                          <a:spcPts val="0"/>
                        </a:spcAft>
                      </a:pPr>
                      <a:r>
                        <a:rPr lang="en-US" sz="800" b="1" dirty="0" smtClean="0">
                          <a:effectLst/>
                          <a:latin typeface="Calibri"/>
                          <a:ea typeface="Calibri"/>
                          <a:cs typeface="Times New Roman"/>
                        </a:rPr>
                        <a:t>NOT ASSESSED</a:t>
                      </a:r>
                      <a:endParaRPr lang="en-US" sz="800" dirty="0">
                        <a:effectLst/>
                        <a:latin typeface="Calibri"/>
                        <a:ea typeface="Calibri"/>
                        <a:cs typeface="Times New Roman"/>
                      </a:endParaRPr>
                    </a:p>
                  </a:txBody>
                  <a:tcPr marL="32143" marR="3214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u="sng" dirty="0">
                          <a:effectLst/>
                          <a:latin typeface="Calibri"/>
                          <a:ea typeface="Times New Roman"/>
                          <a:cs typeface="Times New Roman"/>
                        </a:rPr>
                        <a:t>Concept Development</a:t>
                      </a:r>
                      <a:r>
                        <a:rPr lang="en-US" sz="800" dirty="0">
                          <a:effectLst/>
                          <a:latin typeface="Calibri"/>
                          <a:ea typeface="Times New Roman"/>
                          <a:cs typeface="Times New Roman"/>
                        </a:rPr>
                        <a:t>:</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effectLst/>
                          <a:latin typeface="Calibri"/>
                          <a:ea typeface="Times New Roman"/>
                          <a:cs typeface="Times New Roman"/>
                        </a:rPr>
                        <a:t>Student understands that characters or people in general respond or react to events and challenges in different ways.</a:t>
                      </a:r>
                      <a:endParaRPr lang="en-US" sz="800" dirty="0">
                        <a:effectLst/>
                        <a:latin typeface="Calibri"/>
                        <a:ea typeface="Calibri"/>
                        <a:cs typeface="Times New Roman"/>
                      </a:endParaRPr>
                    </a:p>
                  </a:txBody>
                  <a:tcPr marL="32143" marR="3214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effectLst/>
                          <a:latin typeface="Calibri"/>
                          <a:ea typeface="Times New Roman"/>
                          <a:cs typeface="Times New Roman"/>
                        </a:rPr>
                        <a:t>Locate information in a text that describes a characters response</a:t>
                      </a:r>
                      <a:r>
                        <a:rPr lang="en-US" sz="800" b="1" dirty="0" smtClean="0">
                          <a:effectLst/>
                          <a:latin typeface="Calibri"/>
                          <a:ea typeface="Times New Roman"/>
                          <a:cs typeface="Times New Roman"/>
                        </a:rPr>
                        <a:t>.</a:t>
                      </a:r>
                    </a:p>
                    <a:p>
                      <a:pPr marL="0" marR="0" algn="l">
                        <a:lnSpc>
                          <a:spcPct val="115000"/>
                        </a:lnSpc>
                        <a:spcBef>
                          <a:spcPts val="0"/>
                        </a:spcBef>
                        <a:spcAft>
                          <a:spcPts val="0"/>
                        </a:spcAft>
                      </a:pPr>
                      <a:r>
                        <a:rPr lang="en-US" sz="800" b="1" dirty="0" smtClean="0">
                          <a:effectLst/>
                          <a:latin typeface="Calibri"/>
                          <a:ea typeface="Calibri"/>
                          <a:cs typeface="Times New Roman"/>
                        </a:rPr>
                        <a:t>SELECTED RESPONSE</a:t>
                      </a:r>
                      <a:endParaRPr lang="en-US" sz="800" dirty="0">
                        <a:effectLst/>
                        <a:latin typeface="Calibri"/>
                        <a:ea typeface="Calibri"/>
                        <a:cs typeface="Times New Roman"/>
                      </a:endParaRPr>
                    </a:p>
                  </a:txBody>
                  <a:tcPr marL="32143" marR="3214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dirty="0">
                          <a:effectLst/>
                          <a:latin typeface="Calibri"/>
                          <a:ea typeface="Calibri"/>
                          <a:cs typeface="Times New Roman"/>
                        </a:rPr>
                        <a:t>Identifies a specific event that caused a character to respond.</a:t>
                      </a:r>
                    </a:p>
                    <a:p>
                      <a:pPr marL="0" marR="0" algn="l">
                        <a:lnSpc>
                          <a:spcPct val="115000"/>
                        </a:lnSpc>
                        <a:spcBef>
                          <a:spcPts val="0"/>
                        </a:spcBef>
                        <a:spcAft>
                          <a:spcPts val="0"/>
                        </a:spcAft>
                      </a:pPr>
                      <a:r>
                        <a:rPr lang="en-US" sz="800" dirty="0">
                          <a:effectLst/>
                          <a:latin typeface="Calibri"/>
                          <a:ea typeface="Calibri"/>
                          <a:cs typeface="Times New Roman"/>
                        </a:rPr>
                        <a:t> </a:t>
                      </a:r>
                    </a:p>
                  </a:txBody>
                  <a:tcPr marL="32143" marR="3214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effectLst/>
                          <a:latin typeface="Calibri"/>
                          <a:ea typeface="Calibri"/>
                          <a:cs typeface="Times New Roman"/>
                        </a:rPr>
                        <a:t>Infers how a character might respond to an event or challenge based on prior knowledge of a character’s behaviors or actions</a:t>
                      </a:r>
                      <a:r>
                        <a:rPr lang="en-US" sz="800" b="1" dirty="0" smtClean="0">
                          <a:effectLst/>
                          <a:latin typeface="Calibri"/>
                          <a:ea typeface="Calibri"/>
                          <a:cs typeface="Times New Roman"/>
                        </a:rPr>
                        <a:t>.</a:t>
                      </a:r>
                    </a:p>
                    <a:p>
                      <a:pPr marL="0" marR="0" algn="l">
                        <a:lnSpc>
                          <a:spcPct val="115000"/>
                        </a:lnSpc>
                        <a:spcBef>
                          <a:spcPts val="0"/>
                        </a:spcBef>
                        <a:spcAft>
                          <a:spcPts val="0"/>
                        </a:spcAft>
                      </a:pPr>
                      <a:r>
                        <a:rPr lang="en-US" sz="800" b="1" dirty="0" smtClean="0">
                          <a:effectLst/>
                          <a:latin typeface="Calibri"/>
                          <a:ea typeface="Calibri"/>
                          <a:cs typeface="Times New Roman"/>
                        </a:rPr>
                        <a:t>SELECTED RESPONSE</a:t>
                      </a:r>
                      <a:endParaRPr lang="en-US" sz="800" dirty="0">
                        <a:effectLst/>
                        <a:latin typeface="Calibri"/>
                        <a:ea typeface="Calibri"/>
                        <a:cs typeface="Times New Roman"/>
                      </a:endParaRPr>
                    </a:p>
                  </a:txBody>
                  <a:tcPr marL="32143" marR="3214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dirty="0">
                          <a:effectLst/>
                          <a:latin typeface="Calibri"/>
                          <a:ea typeface="Calibri"/>
                          <a:cs typeface="Helvetica"/>
                        </a:rPr>
                        <a:t>Uses evidence of character analysis of why it’s reasonable to assume a character responded a certain way</a:t>
                      </a:r>
                      <a:r>
                        <a:rPr lang="en-US" sz="800" b="1" dirty="0" smtClean="0">
                          <a:effectLst/>
                          <a:latin typeface="Calibri"/>
                          <a:ea typeface="Calibri"/>
                          <a:cs typeface="Helvetica"/>
                        </a:rPr>
                        <a:t>.</a:t>
                      </a:r>
                    </a:p>
                    <a:p>
                      <a:pPr marL="0" marR="0" algn="l">
                        <a:lnSpc>
                          <a:spcPct val="115000"/>
                        </a:lnSpc>
                        <a:spcBef>
                          <a:spcPts val="0"/>
                        </a:spcBef>
                        <a:spcAft>
                          <a:spcPts val="0"/>
                        </a:spcAft>
                      </a:pPr>
                      <a:r>
                        <a:rPr lang="en-US" sz="800" b="1" dirty="0" smtClean="0">
                          <a:effectLst/>
                          <a:latin typeface="Calibri"/>
                          <a:ea typeface="Calibri"/>
                          <a:cs typeface="Helvetica"/>
                        </a:rPr>
                        <a:t>CONSTRUCTED RESPONSE</a:t>
                      </a:r>
                      <a:endParaRPr lang="en-US" sz="800" dirty="0">
                        <a:effectLst/>
                        <a:latin typeface="Calibri"/>
                        <a:ea typeface="Calibri"/>
                        <a:cs typeface="Times New Roman"/>
                      </a:endParaRPr>
                    </a:p>
                  </a:txBody>
                  <a:tcPr marL="32143" marR="3214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u="sng" dirty="0">
                          <a:effectLst/>
                          <a:latin typeface="Calibri"/>
                          <a:ea typeface="Calibri"/>
                          <a:cs typeface="Helvetica"/>
                        </a:rPr>
                        <a:t>RL.2.3</a:t>
                      </a:r>
                      <a:r>
                        <a:rPr lang="en-US" sz="800" dirty="0">
                          <a:effectLst/>
                          <a:latin typeface="Calibri"/>
                          <a:ea typeface="Calibri"/>
                          <a:cs typeface="Helvetica"/>
                        </a:rPr>
                        <a:t> Describe how characters in a story respond to major events and challenges.</a:t>
                      </a:r>
                      <a:endParaRPr lang="en-US" sz="800" dirty="0">
                        <a:effectLst/>
                        <a:latin typeface="Calibri"/>
                        <a:ea typeface="Calibri"/>
                        <a:cs typeface="Times New Roman"/>
                      </a:endParaRPr>
                    </a:p>
                  </a:txBody>
                  <a:tcPr marL="32143" marR="32143"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
        <p:nvSpPr>
          <p:cNvPr id="6" name="Rectangle 5"/>
          <p:cNvSpPr/>
          <p:nvPr/>
        </p:nvSpPr>
        <p:spPr>
          <a:xfrm>
            <a:off x="3037296" y="2431143"/>
            <a:ext cx="747348" cy="15965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a:p>
        </p:txBody>
      </p:sp>
      <p:sp>
        <p:nvSpPr>
          <p:cNvPr id="8" name="Rectangle 7"/>
          <p:cNvSpPr/>
          <p:nvPr/>
        </p:nvSpPr>
        <p:spPr>
          <a:xfrm>
            <a:off x="2389596" y="6945086"/>
            <a:ext cx="647700" cy="31931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a:p>
        </p:txBody>
      </p:sp>
    </p:spTree>
    <p:extLst>
      <p:ext uri="{BB962C8B-B14F-4D97-AF65-F5344CB8AC3E}">
        <p14:creationId xmlns:p14="http://schemas.microsoft.com/office/powerpoint/2010/main" val="9000399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04813" y="602051"/>
            <a:ext cx="6962775" cy="1020649"/>
          </a:xfrm>
          <a:prstGeom prst="rect">
            <a:avLst/>
          </a:prstGeom>
          <a:noFill/>
        </p:spPr>
        <p:txBody>
          <a:bodyPr wrap="square" lIns="96378" tIns="48189" rIns="96378" bIns="48189" rtlCol="0">
            <a:spAutoFit/>
          </a:bodyPr>
          <a:lstStyle/>
          <a:p>
            <a:r>
              <a:rPr lang="en-US" sz="1500" b="1" dirty="0"/>
              <a:t>Quarter One </a:t>
            </a:r>
            <a:r>
              <a:rPr lang="en-US" sz="1500" i="1" dirty="0"/>
              <a:t>Reading Informational </a:t>
            </a:r>
            <a:r>
              <a:rPr lang="en-US" sz="1500" dirty="0"/>
              <a:t>Learning Progressions.  </a:t>
            </a:r>
          </a:p>
          <a:p>
            <a:r>
              <a:rPr lang="en-US" sz="1500" dirty="0"/>
              <a:t>The indicated boxes highlighted </a:t>
            </a:r>
            <a:r>
              <a:rPr lang="en-US" sz="1500" b="1" i="1" dirty="0"/>
              <a:t>before the standard</a:t>
            </a:r>
            <a:r>
              <a:rPr lang="en-US" sz="1500" dirty="0"/>
              <a:t>, are assessed on this pre-assessment. The standard itself is assessed on the Common Formative Assessment (CFA) at the end of each quarter.</a:t>
            </a:r>
          </a:p>
        </p:txBody>
      </p:sp>
      <p:sp>
        <p:nvSpPr>
          <p:cNvPr id="4" name="Slide Number Placeholder 3"/>
          <p:cNvSpPr>
            <a:spLocks noGrp="1"/>
          </p:cNvSpPr>
          <p:nvPr>
            <p:ph type="sldNum" sz="quarter" idx="12"/>
          </p:nvPr>
        </p:nvSpPr>
        <p:spPr/>
        <p:txBody>
          <a:bodyPr/>
          <a:lstStyle/>
          <a:p>
            <a:fld id="{F177B04D-AEB5-43ED-B9BA-B3D1EC9C9067}" type="slidenum">
              <a:rPr lang="en-US" smtClean="0"/>
              <a:pPr/>
              <a:t>8</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94368530"/>
              </p:ext>
            </p:extLst>
          </p:nvPr>
        </p:nvGraphicFramePr>
        <p:xfrm>
          <a:off x="323850" y="1836058"/>
          <a:ext cx="7124704" cy="1656808"/>
        </p:xfrm>
        <a:graphic>
          <a:graphicData uri="http://schemas.openxmlformats.org/drawingml/2006/table">
            <a:tbl>
              <a:tblPr/>
              <a:tblGrid>
                <a:gridCol w="716050"/>
                <a:gridCol w="751853"/>
                <a:gridCol w="966668"/>
                <a:gridCol w="787655"/>
                <a:gridCol w="744939"/>
                <a:gridCol w="901978"/>
                <a:gridCol w="1041123"/>
                <a:gridCol w="1214438"/>
              </a:tblGrid>
              <a:tr h="162416">
                <a:tc gridSpan="4">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  Path to DOK - 1                                       </a:t>
                      </a:r>
                      <a:endParaRPr lang="en-US" sz="800" dirty="0">
                        <a:latin typeface="Calibri"/>
                        <a:ea typeface="Calibri"/>
                        <a:cs typeface="Times New Roman"/>
                      </a:endParaRPr>
                    </a:p>
                  </a:txBody>
                  <a:tcPr marL="25783" marR="25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3E2"/>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Path to DOK - 2</a:t>
                      </a:r>
                      <a:endParaRPr lang="en-US" sz="800" dirty="0">
                        <a:latin typeface="Calibri"/>
                        <a:ea typeface="Calibri"/>
                        <a:cs typeface="Times New Roman"/>
                      </a:endParaRPr>
                    </a:p>
                  </a:txBody>
                  <a:tcPr marL="25783" marR="25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2D69B"/>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46885">
                <a:tc gridSpan="7">
                  <a:txBody>
                    <a:bodyPr/>
                    <a:lstStyle/>
                    <a:p>
                      <a:pPr marL="0" marR="0" algn="l">
                        <a:lnSpc>
                          <a:spcPct val="115000"/>
                        </a:lnSpc>
                        <a:spcBef>
                          <a:spcPts val="0"/>
                        </a:spcBef>
                        <a:spcAft>
                          <a:spcPts val="0"/>
                        </a:spcAft>
                      </a:pPr>
                      <a:endParaRPr lang="en-US" sz="800" dirty="0">
                        <a:latin typeface="Calibri"/>
                        <a:ea typeface="Calibri"/>
                        <a:cs typeface="Times New Roman"/>
                      </a:endParaRPr>
                    </a:p>
                  </a:txBody>
                  <a:tcPr marL="25783" marR="25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800" b="1" dirty="0">
                          <a:latin typeface="Calibri"/>
                          <a:ea typeface="Times New Roman"/>
                          <a:cs typeface="Times New Roman"/>
                        </a:rPr>
                        <a:t>End Goal</a:t>
                      </a:r>
                      <a:endParaRPr lang="en-US" sz="800" dirty="0">
                        <a:latin typeface="Calibri"/>
                        <a:ea typeface="Calibri"/>
                        <a:cs typeface="Times New Roman"/>
                      </a:endParaRPr>
                    </a:p>
                  </a:txBody>
                  <a:tcPr marL="25783" marR="25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r h="146885">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Ka</a:t>
                      </a:r>
                      <a:endParaRPr lang="en-US" sz="800" dirty="0">
                        <a:latin typeface="Calibri"/>
                        <a:ea typeface="Calibri"/>
                        <a:cs typeface="Times New Roman"/>
                      </a:endParaRPr>
                    </a:p>
                  </a:txBody>
                  <a:tcPr marL="25783" marR="25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Kc</a:t>
                      </a:r>
                      <a:endParaRPr lang="en-US" sz="800" dirty="0">
                        <a:latin typeface="Calibri"/>
                        <a:ea typeface="Calibri"/>
                        <a:cs typeface="Times New Roman"/>
                      </a:endParaRPr>
                    </a:p>
                  </a:txBody>
                  <a:tcPr marL="25783" marR="25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Cd</a:t>
                      </a:r>
                      <a:endParaRPr lang="en-US" sz="800" dirty="0">
                        <a:latin typeface="Calibri"/>
                        <a:ea typeface="Calibri"/>
                        <a:cs typeface="Times New Roman"/>
                      </a:endParaRPr>
                    </a:p>
                  </a:txBody>
                  <a:tcPr marL="25783" marR="25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Cf</a:t>
                      </a:r>
                      <a:endParaRPr lang="en-US" sz="800" dirty="0">
                        <a:latin typeface="Calibri"/>
                        <a:ea typeface="Calibri"/>
                        <a:cs typeface="Times New Roman"/>
                      </a:endParaRPr>
                    </a:p>
                  </a:txBody>
                  <a:tcPr marL="25783" marR="25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Ch</a:t>
                      </a:r>
                      <a:endParaRPr lang="en-US" sz="800" dirty="0">
                        <a:latin typeface="Calibri"/>
                        <a:ea typeface="Calibri"/>
                        <a:cs typeface="Times New Roman"/>
                      </a:endParaRPr>
                    </a:p>
                  </a:txBody>
                  <a:tcPr marL="25783" marR="25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Ck</a:t>
                      </a:r>
                      <a:endParaRPr lang="en-US" sz="800" dirty="0">
                        <a:latin typeface="Calibri"/>
                        <a:ea typeface="Calibri"/>
                        <a:cs typeface="Times New Roman"/>
                      </a:endParaRPr>
                    </a:p>
                  </a:txBody>
                  <a:tcPr marL="25783" marR="25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Cl</a:t>
                      </a:r>
                      <a:endParaRPr lang="en-US" sz="800" dirty="0">
                        <a:latin typeface="Calibri"/>
                        <a:ea typeface="Calibri"/>
                        <a:cs typeface="Times New Roman"/>
                      </a:endParaRPr>
                    </a:p>
                  </a:txBody>
                  <a:tcPr marL="25783" marR="25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Standard</a:t>
                      </a:r>
                      <a:endParaRPr lang="en-US" sz="800" dirty="0">
                        <a:latin typeface="Calibri"/>
                        <a:ea typeface="Calibri"/>
                        <a:cs typeface="Times New Roman"/>
                      </a:endParaRPr>
                    </a:p>
                  </a:txBody>
                  <a:tcPr marL="25783" marR="25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r h="1200622">
                <a:tc>
                  <a:txBody>
                    <a:bodyPr/>
                    <a:lstStyle/>
                    <a:p>
                      <a:pPr marL="0" marR="0" algn="l">
                        <a:lnSpc>
                          <a:spcPct val="115000"/>
                        </a:lnSpc>
                        <a:spcBef>
                          <a:spcPts val="0"/>
                        </a:spcBef>
                        <a:spcAft>
                          <a:spcPts val="0"/>
                        </a:spcAft>
                      </a:pPr>
                      <a:r>
                        <a:rPr lang="en-US" sz="800" dirty="0">
                          <a:latin typeface="Calibri"/>
                          <a:ea typeface="Times New Roman"/>
                          <a:cs typeface="Times New Roman"/>
                        </a:rPr>
                        <a:t>Recall who, what, where, when, why and how.</a:t>
                      </a:r>
                      <a:endParaRPr lang="en-US" sz="800" dirty="0">
                        <a:latin typeface="Calibri"/>
                        <a:ea typeface="Calibri"/>
                        <a:cs typeface="Times New Roman"/>
                      </a:endParaRPr>
                    </a:p>
                  </a:txBody>
                  <a:tcPr marL="25783" marR="257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latin typeface="Calibri"/>
                          <a:ea typeface="Times New Roman"/>
                          <a:cs typeface="Times New Roman"/>
                        </a:rPr>
                        <a:t>Define who, what, where, when, </a:t>
                      </a:r>
                      <a:r>
                        <a:rPr lang="en-US" sz="800" i="1" dirty="0">
                          <a:latin typeface="Calibri"/>
                          <a:ea typeface="Times New Roman"/>
                          <a:cs typeface="Times New Roman"/>
                        </a:rPr>
                        <a:t>why</a:t>
                      </a:r>
                      <a:r>
                        <a:rPr lang="en-US" sz="800" dirty="0">
                          <a:latin typeface="Calibri"/>
                          <a:ea typeface="Times New Roman"/>
                          <a:cs typeface="Times New Roman"/>
                        </a:rPr>
                        <a:t> and how.</a:t>
                      </a:r>
                      <a:endParaRPr lang="en-US" sz="800" dirty="0">
                        <a:latin typeface="Calibri"/>
                        <a:ea typeface="Calibri"/>
                        <a:cs typeface="Times New Roman"/>
                      </a:endParaRPr>
                    </a:p>
                  </a:txBody>
                  <a:tcPr marL="25783" marR="257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latin typeface="Calibri"/>
                          <a:ea typeface="Times New Roman"/>
                          <a:cs typeface="Times New Roman"/>
                        </a:rPr>
                        <a:t>Connect the terms who or what to topic/events, when and where to location; why and how to ideas and concepts.</a:t>
                      </a:r>
                      <a:endParaRPr lang="en-US" sz="800" dirty="0">
                        <a:latin typeface="Calibri"/>
                        <a:ea typeface="Calibri"/>
                        <a:cs typeface="Times New Roman"/>
                      </a:endParaRPr>
                    </a:p>
                  </a:txBody>
                  <a:tcPr marL="25783" marR="257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200"/>
                        </a:spcAft>
                      </a:pPr>
                      <a:r>
                        <a:rPr lang="en-US" sz="800" b="1" dirty="0">
                          <a:latin typeface="Calibri"/>
                          <a:ea typeface="Times New Roman"/>
                          <a:cs typeface="Times New Roman"/>
                        </a:rPr>
                        <a:t>Explain who, what, where, when, why or how</a:t>
                      </a:r>
                      <a:r>
                        <a:rPr lang="en-US" sz="800" b="1" dirty="0" smtClean="0">
                          <a:latin typeface="Calibri"/>
                          <a:ea typeface="Times New Roman"/>
                          <a:cs typeface="Times New Roman"/>
                        </a:rPr>
                        <a:t>.</a:t>
                      </a:r>
                    </a:p>
                    <a:p>
                      <a:pPr marL="0" marR="0" algn="l">
                        <a:lnSpc>
                          <a:spcPct val="115000"/>
                        </a:lnSpc>
                        <a:spcBef>
                          <a:spcPts val="0"/>
                        </a:spcBef>
                        <a:spcAft>
                          <a:spcPts val="1200"/>
                        </a:spcAft>
                      </a:pPr>
                      <a:r>
                        <a:rPr lang="en-US" sz="800" b="1" dirty="0" smtClean="0">
                          <a:latin typeface="Calibri"/>
                          <a:ea typeface="Times New Roman"/>
                          <a:cs typeface="Times New Roman"/>
                        </a:rPr>
                        <a:t>NOT ASSESSED</a:t>
                      </a:r>
                    </a:p>
                    <a:p>
                      <a:pPr marL="0" marR="0" algn="l">
                        <a:lnSpc>
                          <a:spcPct val="115000"/>
                        </a:lnSpc>
                        <a:spcBef>
                          <a:spcPts val="0"/>
                        </a:spcBef>
                        <a:spcAft>
                          <a:spcPts val="1200"/>
                        </a:spcAft>
                      </a:pPr>
                      <a:endParaRPr lang="en-US" sz="800" b="1" dirty="0" smtClean="0">
                        <a:latin typeface="Calibri"/>
                        <a:ea typeface="Calibri"/>
                        <a:cs typeface="Times New Roman"/>
                      </a:endParaRPr>
                    </a:p>
                  </a:txBody>
                  <a:tcPr marL="25783" marR="257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200"/>
                        </a:spcAft>
                      </a:pPr>
                      <a:r>
                        <a:rPr lang="en-US" sz="800" dirty="0">
                          <a:latin typeface="Calibri"/>
                          <a:ea typeface="Times New Roman"/>
                          <a:cs typeface="Times New Roman"/>
                        </a:rPr>
                        <a:t>Show the relationship between key details and answering questions</a:t>
                      </a:r>
                      <a:endParaRPr lang="en-US" sz="800" dirty="0">
                        <a:latin typeface="Calibri"/>
                        <a:ea typeface="Calibri"/>
                        <a:cs typeface="Times New Roman"/>
                      </a:endParaRPr>
                    </a:p>
                  </a:txBody>
                  <a:tcPr marL="25783" marR="257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latin typeface="Calibri"/>
                          <a:ea typeface="Times New Roman"/>
                          <a:cs typeface="Times New Roman"/>
                        </a:rPr>
                        <a:t>Identify who, what, where, when, how and why</a:t>
                      </a:r>
                      <a:r>
                        <a:rPr lang="en-US" sz="800" b="1" dirty="0" smtClean="0">
                          <a:latin typeface="Calibri"/>
                          <a:ea typeface="Times New Roman"/>
                          <a:cs typeface="Times New Roman"/>
                        </a:rPr>
                        <a:t>.</a:t>
                      </a:r>
                    </a:p>
                    <a:p>
                      <a:pPr marL="0" marR="0" algn="l">
                        <a:lnSpc>
                          <a:spcPct val="115000"/>
                        </a:lnSpc>
                        <a:spcBef>
                          <a:spcPts val="0"/>
                        </a:spcBef>
                        <a:spcAft>
                          <a:spcPts val="0"/>
                        </a:spcAft>
                      </a:pPr>
                      <a:r>
                        <a:rPr lang="en-US" sz="800" b="1" dirty="0" smtClean="0">
                          <a:latin typeface="Calibri"/>
                          <a:ea typeface="Calibri"/>
                          <a:cs typeface="Times New Roman"/>
                        </a:rPr>
                        <a:t>SELECTED</a:t>
                      </a:r>
                      <a:r>
                        <a:rPr lang="en-US" sz="800" b="1" baseline="0" dirty="0" smtClean="0">
                          <a:latin typeface="Calibri"/>
                          <a:ea typeface="Calibri"/>
                          <a:cs typeface="Times New Roman"/>
                        </a:rPr>
                        <a:t> RESPONSE</a:t>
                      </a:r>
                      <a:endParaRPr lang="en-US" sz="800" b="1" dirty="0">
                        <a:latin typeface="Calibri"/>
                        <a:ea typeface="Calibri"/>
                        <a:cs typeface="Times New Roman"/>
                      </a:endParaRPr>
                    </a:p>
                  </a:txBody>
                  <a:tcPr marL="25783" marR="257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algn="l">
                        <a:lnSpc>
                          <a:spcPct val="115000"/>
                        </a:lnSpc>
                        <a:spcBef>
                          <a:spcPts val="0"/>
                        </a:spcBef>
                        <a:spcAft>
                          <a:spcPts val="0"/>
                        </a:spcAft>
                      </a:pPr>
                      <a:r>
                        <a:rPr lang="en-US" sz="800" b="1" dirty="0">
                          <a:latin typeface="Calibri"/>
                          <a:ea typeface="Times New Roman"/>
                          <a:cs typeface="Times New Roman"/>
                        </a:rPr>
                        <a:t>Locate information using key details in a text</a:t>
                      </a:r>
                      <a:r>
                        <a:rPr lang="en-US" sz="800" b="1" dirty="0" smtClean="0">
                          <a:latin typeface="Calibri"/>
                          <a:ea typeface="Times New Roman"/>
                          <a:cs typeface="Times New Roman"/>
                        </a:rPr>
                        <a:t>.</a:t>
                      </a:r>
                    </a:p>
                    <a:p>
                      <a:pPr marL="0" marR="0" algn="l">
                        <a:lnSpc>
                          <a:spcPct val="115000"/>
                        </a:lnSpc>
                        <a:spcBef>
                          <a:spcPts val="0"/>
                        </a:spcBef>
                        <a:spcAft>
                          <a:spcPts val="0"/>
                        </a:spcAft>
                      </a:pPr>
                      <a:endParaRPr lang="en-US" sz="800" b="1" dirty="0" smtClean="0">
                        <a:latin typeface="Calibri"/>
                        <a:ea typeface="Calibri"/>
                        <a:cs typeface="Times New Roman"/>
                      </a:endParaRPr>
                    </a:p>
                    <a:p>
                      <a:pPr marL="0" marR="0" algn="l">
                        <a:lnSpc>
                          <a:spcPct val="115000"/>
                        </a:lnSpc>
                        <a:spcBef>
                          <a:spcPts val="0"/>
                        </a:spcBef>
                        <a:spcAft>
                          <a:spcPts val="0"/>
                        </a:spcAft>
                      </a:pPr>
                      <a:r>
                        <a:rPr lang="en-US" sz="800" b="1" dirty="0" smtClean="0">
                          <a:latin typeface="Calibri"/>
                          <a:ea typeface="Calibri"/>
                          <a:cs typeface="Times New Roman"/>
                        </a:rPr>
                        <a:t>SELECTED RESPONSE</a:t>
                      </a:r>
                      <a:endParaRPr lang="en-US" sz="800" b="1" dirty="0">
                        <a:latin typeface="Calibri"/>
                        <a:ea typeface="Calibri"/>
                        <a:cs typeface="Times New Roman"/>
                      </a:endParaRPr>
                    </a:p>
                  </a:txBody>
                  <a:tcPr marL="25783" marR="257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u="sng" dirty="0">
                          <a:latin typeface="Calibri"/>
                          <a:ea typeface="Calibri"/>
                          <a:cs typeface="Helvetica"/>
                        </a:rPr>
                        <a:t>RI.2.1</a:t>
                      </a:r>
                      <a:r>
                        <a:rPr lang="en-US" sz="800" dirty="0">
                          <a:latin typeface="Calibri"/>
                          <a:ea typeface="Calibri"/>
                          <a:cs typeface="Helvetica"/>
                        </a:rPr>
                        <a:t> Ask and answer such questions as </a:t>
                      </a:r>
                      <a:r>
                        <a:rPr lang="en-US" sz="800" i="1" dirty="0">
                          <a:latin typeface="Calibri"/>
                          <a:ea typeface="Calibri"/>
                          <a:cs typeface="Helvetica"/>
                        </a:rPr>
                        <a:t>who, what, where, when, why</a:t>
                      </a:r>
                      <a:r>
                        <a:rPr lang="en-US" sz="800" dirty="0">
                          <a:latin typeface="Calibri"/>
                          <a:ea typeface="Calibri"/>
                          <a:cs typeface="Helvetica"/>
                        </a:rPr>
                        <a:t>, and </a:t>
                      </a:r>
                      <a:r>
                        <a:rPr lang="en-US" sz="800" i="1" dirty="0">
                          <a:latin typeface="Calibri"/>
                          <a:ea typeface="Calibri"/>
                          <a:cs typeface="Helvetica"/>
                        </a:rPr>
                        <a:t>how</a:t>
                      </a:r>
                      <a:r>
                        <a:rPr lang="en-US" sz="800" dirty="0">
                          <a:latin typeface="Calibri"/>
                          <a:ea typeface="Calibri"/>
                          <a:cs typeface="Helvetica"/>
                        </a:rPr>
                        <a:t> to demonstrate understanding of key details in a </a:t>
                      </a:r>
                      <a:r>
                        <a:rPr lang="en-US" sz="800" dirty="0" smtClean="0">
                          <a:latin typeface="Calibri"/>
                          <a:ea typeface="Calibri"/>
                          <a:cs typeface="Helvetica"/>
                        </a:rPr>
                        <a:t>text.</a:t>
                      </a:r>
                      <a:endParaRPr lang="en-US" sz="800" dirty="0">
                        <a:latin typeface="Calibri"/>
                        <a:ea typeface="Calibri"/>
                        <a:cs typeface="Times New Roman"/>
                      </a:endParaRPr>
                    </a:p>
                  </a:txBody>
                  <a:tcPr marL="25783" marR="257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166158124"/>
              </p:ext>
            </p:extLst>
          </p:nvPr>
        </p:nvGraphicFramePr>
        <p:xfrm>
          <a:off x="323852" y="3678936"/>
          <a:ext cx="7124700" cy="1056497"/>
        </p:xfrm>
        <a:graphic>
          <a:graphicData uri="http://schemas.openxmlformats.org/drawingml/2006/table">
            <a:tbl>
              <a:tblPr/>
              <a:tblGrid>
                <a:gridCol w="880553"/>
                <a:gridCol w="738695"/>
                <a:gridCol w="1040161"/>
                <a:gridCol w="943883"/>
                <a:gridCol w="1092532"/>
                <a:gridCol w="1214438"/>
                <a:gridCol w="1214438"/>
              </a:tblGrid>
              <a:tr h="162416">
                <a:tc gridSpan="3">
                  <a:txBody>
                    <a:bodyPr/>
                    <a:lstStyle/>
                    <a:p>
                      <a:pPr marL="0" marR="0" algn="ctr">
                        <a:lnSpc>
                          <a:spcPct val="100000"/>
                        </a:lnSpc>
                        <a:spcBef>
                          <a:spcPts val="0"/>
                        </a:spcBef>
                        <a:spcAft>
                          <a:spcPts val="0"/>
                        </a:spcAft>
                      </a:pPr>
                      <a:r>
                        <a:rPr lang="en-US" sz="800" b="1" dirty="0">
                          <a:solidFill>
                            <a:srgbClr val="000000"/>
                          </a:solidFill>
                          <a:latin typeface="Calibri"/>
                          <a:ea typeface="Times New Roman"/>
                          <a:cs typeface="Times New Roman"/>
                        </a:rPr>
                        <a:t>  Path to DOK - 1                                       </a:t>
                      </a:r>
                      <a:endParaRPr lang="en-US" sz="800" dirty="0">
                        <a:latin typeface="Calibri"/>
                        <a:ea typeface="Calibri"/>
                        <a:cs typeface="Times New Roman"/>
                      </a:endParaRPr>
                    </a:p>
                  </a:txBody>
                  <a:tcPr marL="25783" marR="25783"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8DB3E2"/>
                    </a:solidFill>
                  </a:tcPr>
                </a:tc>
                <a:tc hMerge="1">
                  <a:txBody>
                    <a:bodyPr/>
                    <a:lstStyle/>
                    <a:p>
                      <a:endParaRPr lang="en-US"/>
                    </a:p>
                  </a:txBody>
                  <a:tcPr/>
                </a:tc>
                <a:tc hMerge="1">
                  <a:txBody>
                    <a:bodyPr/>
                    <a:lstStyle/>
                    <a:p>
                      <a:endParaRPr lang="en-US"/>
                    </a:p>
                  </a:txBody>
                  <a:tcPr/>
                </a:tc>
                <a:tc gridSpan="4">
                  <a:txBody>
                    <a:bodyPr/>
                    <a:lstStyle/>
                    <a:p>
                      <a:pPr marL="0" marR="0" algn="ctr">
                        <a:lnSpc>
                          <a:spcPct val="100000"/>
                        </a:lnSpc>
                        <a:spcBef>
                          <a:spcPts val="0"/>
                        </a:spcBef>
                        <a:spcAft>
                          <a:spcPts val="0"/>
                        </a:spcAft>
                      </a:pPr>
                      <a:r>
                        <a:rPr lang="en-US" sz="800" b="1" dirty="0">
                          <a:solidFill>
                            <a:srgbClr val="000000"/>
                          </a:solidFill>
                          <a:latin typeface="Calibri"/>
                          <a:ea typeface="Times New Roman"/>
                          <a:cs typeface="Times New Roman"/>
                        </a:rPr>
                        <a:t>Path to DOK - 2</a:t>
                      </a:r>
                      <a:endParaRPr lang="en-US" sz="800" dirty="0">
                        <a:latin typeface="Calibri"/>
                        <a:ea typeface="Calibri"/>
                        <a:cs typeface="Times New Roman"/>
                      </a:endParaRPr>
                    </a:p>
                  </a:txBody>
                  <a:tcPr marL="25783" marR="25783" marT="0" marB="0" anchor="ctr">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2D69B"/>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27726">
                <a:tc gridSpan="6">
                  <a:txBody>
                    <a:bodyPr/>
                    <a:lstStyle/>
                    <a:p>
                      <a:pPr marL="0" marR="0" algn="l">
                        <a:lnSpc>
                          <a:spcPct val="100000"/>
                        </a:lnSpc>
                        <a:spcBef>
                          <a:spcPts val="0"/>
                        </a:spcBef>
                        <a:spcAft>
                          <a:spcPts val="0"/>
                        </a:spcAft>
                      </a:pPr>
                      <a:endParaRPr lang="en-US" sz="800" dirty="0">
                        <a:latin typeface="Calibri"/>
                        <a:ea typeface="Calibri"/>
                        <a:cs typeface="Times New Roman"/>
                      </a:endParaRPr>
                    </a:p>
                  </a:txBody>
                  <a:tcPr marL="25783" marR="25783" marT="0" marB="0" anchor="ctr">
                    <a:lnL w="28575" cap="flat" cmpd="sng" algn="ctr">
                      <a:solidFill>
                        <a:srgbClr val="000000"/>
                      </a:solidFill>
                      <a:prstDash val="solid"/>
                      <a:round/>
                      <a:headEnd type="none" w="med" len="med"/>
                      <a:tailEnd type="none" w="med" len="med"/>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00000"/>
                        </a:lnSpc>
                        <a:spcBef>
                          <a:spcPts val="0"/>
                        </a:spcBef>
                        <a:spcAft>
                          <a:spcPts val="0"/>
                        </a:spcAft>
                      </a:pPr>
                      <a:r>
                        <a:rPr lang="en-US" sz="800" b="1" dirty="0">
                          <a:latin typeface="Calibri"/>
                          <a:ea typeface="Times New Roman"/>
                          <a:cs typeface="Times New Roman"/>
                        </a:rPr>
                        <a:t>End Goal</a:t>
                      </a:r>
                      <a:endParaRPr lang="en-US" sz="800" dirty="0">
                        <a:latin typeface="Calibri"/>
                        <a:ea typeface="Calibri"/>
                        <a:cs typeface="Times New Roman"/>
                      </a:endParaRPr>
                    </a:p>
                  </a:txBody>
                  <a:tcPr marL="25783" marR="25783" marT="0" marB="0" anchor="ctr">
                    <a:lnL>
                      <a:noFill/>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r>
              <a:tr h="127726">
                <a:tc>
                  <a:txBody>
                    <a:bodyPr/>
                    <a:lstStyle/>
                    <a:p>
                      <a:pPr marL="0" marR="0" algn="ctr">
                        <a:lnSpc>
                          <a:spcPct val="100000"/>
                        </a:lnSpc>
                        <a:spcBef>
                          <a:spcPts val="0"/>
                        </a:spcBef>
                        <a:spcAft>
                          <a:spcPts val="0"/>
                        </a:spcAft>
                      </a:pPr>
                      <a:r>
                        <a:rPr lang="en-US" sz="800" b="1" dirty="0">
                          <a:solidFill>
                            <a:srgbClr val="000000"/>
                          </a:solidFill>
                          <a:latin typeface="Calibri"/>
                          <a:ea typeface="Times New Roman"/>
                          <a:cs typeface="Times New Roman"/>
                        </a:rPr>
                        <a:t>DOK 1 - Ka</a:t>
                      </a:r>
                      <a:endParaRPr lang="en-US" sz="800" dirty="0">
                        <a:latin typeface="Calibri"/>
                        <a:ea typeface="Calibri"/>
                        <a:cs typeface="Times New Roman"/>
                      </a:endParaRPr>
                    </a:p>
                  </a:txBody>
                  <a:tcPr marL="25783" marR="25783"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latin typeface="Calibri"/>
                          <a:ea typeface="Times New Roman"/>
                          <a:cs typeface="Times New Roman"/>
                        </a:rPr>
                        <a:t>DOK 1 - Kc</a:t>
                      </a:r>
                      <a:endParaRPr lang="en-US" sz="800" dirty="0">
                        <a:latin typeface="Calibri"/>
                        <a:ea typeface="Calibri"/>
                        <a:cs typeface="Times New Roman"/>
                      </a:endParaRPr>
                    </a:p>
                  </a:txBody>
                  <a:tcPr marL="25783" marR="2578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latin typeface="Calibri"/>
                          <a:ea typeface="Times New Roman"/>
                          <a:cs typeface="Times New Roman"/>
                        </a:rPr>
                        <a:t>DOK 1 - Cf</a:t>
                      </a:r>
                      <a:endParaRPr lang="en-US" sz="800" dirty="0">
                        <a:latin typeface="Calibri"/>
                        <a:ea typeface="Calibri"/>
                        <a:cs typeface="Times New Roman"/>
                      </a:endParaRPr>
                    </a:p>
                  </a:txBody>
                  <a:tcPr marL="25783" marR="2578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latin typeface="Calibri"/>
                          <a:ea typeface="Times New Roman"/>
                          <a:cs typeface="Times New Roman"/>
                        </a:rPr>
                        <a:t>DOK 2 - Ch</a:t>
                      </a:r>
                      <a:endParaRPr lang="en-US" sz="800" dirty="0">
                        <a:latin typeface="Calibri"/>
                        <a:ea typeface="Calibri"/>
                        <a:cs typeface="Times New Roman"/>
                      </a:endParaRPr>
                    </a:p>
                  </a:txBody>
                  <a:tcPr marL="25783" marR="2578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latin typeface="Calibri"/>
                          <a:ea typeface="Times New Roman"/>
                          <a:cs typeface="Times New Roman"/>
                        </a:rPr>
                        <a:t>DOK 2 - Ck</a:t>
                      </a:r>
                      <a:endParaRPr lang="en-US" sz="800" dirty="0">
                        <a:latin typeface="Calibri"/>
                        <a:ea typeface="Calibri"/>
                        <a:cs typeface="Times New Roman"/>
                      </a:endParaRPr>
                    </a:p>
                  </a:txBody>
                  <a:tcPr marL="25783" marR="2578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latin typeface="Calibri"/>
                          <a:ea typeface="Times New Roman"/>
                          <a:cs typeface="Times New Roman"/>
                        </a:rPr>
                        <a:t>DOK 2 - Cl</a:t>
                      </a:r>
                      <a:endParaRPr lang="en-US" sz="800" dirty="0">
                        <a:latin typeface="Calibri"/>
                        <a:ea typeface="Calibri"/>
                        <a:cs typeface="Times New Roman"/>
                      </a:endParaRPr>
                    </a:p>
                  </a:txBody>
                  <a:tcPr marL="25783" marR="2578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latin typeface="Calibri"/>
                          <a:ea typeface="Times New Roman"/>
                          <a:cs typeface="Times New Roman"/>
                        </a:rPr>
                        <a:t>Standard</a:t>
                      </a:r>
                      <a:endParaRPr lang="en-US" sz="800" dirty="0">
                        <a:latin typeface="Calibri"/>
                        <a:ea typeface="Calibri"/>
                        <a:cs typeface="Times New Roman"/>
                      </a:endParaRPr>
                    </a:p>
                  </a:txBody>
                  <a:tcPr marL="25783" marR="25783" marT="0" marB="0" anchor="ctr">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638629">
                <a:tc>
                  <a:txBody>
                    <a:bodyPr/>
                    <a:lstStyle/>
                    <a:p>
                      <a:pPr marL="0" marR="0" algn="l">
                        <a:lnSpc>
                          <a:spcPct val="100000"/>
                        </a:lnSpc>
                        <a:spcBef>
                          <a:spcPts val="0"/>
                        </a:spcBef>
                        <a:spcAft>
                          <a:spcPts val="0"/>
                        </a:spcAft>
                      </a:pPr>
                      <a:r>
                        <a:rPr lang="en-US" sz="800" dirty="0">
                          <a:latin typeface="Calibri"/>
                          <a:ea typeface="Times New Roman"/>
                          <a:cs typeface="Times New Roman"/>
                        </a:rPr>
                        <a:t>Recall or locate basic facts within a multiparagraph text and specific paragraphs.</a:t>
                      </a:r>
                      <a:endParaRPr lang="en-US" sz="800" dirty="0">
                        <a:latin typeface="Calibri"/>
                        <a:ea typeface="Calibri"/>
                        <a:cs typeface="Times New Roman"/>
                      </a:endParaRPr>
                    </a:p>
                  </a:txBody>
                  <a:tcPr marL="25783" marR="25783" marT="0" marB="0">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latin typeface="Calibri"/>
                          <a:ea typeface="Times New Roman"/>
                          <a:cs typeface="Times New Roman"/>
                        </a:rPr>
                        <a:t>Define:  identify, main topic, paragraph, text</a:t>
                      </a:r>
                      <a:endParaRPr lang="en-US" sz="800" dirty="0">
                        <a:latin typeface="Calibri"/>
                        <a:ea typeface="Calibri"/>
                        <a:cs typeface="Times New Roman"/>
                      </a:endParaRPr>
                    </a:p>
                  </a:txBody>
                  <a:tcPr marL="25783" marR="2578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latin typeface="Calibri"/>
                          <a:ea typeface="Times New Roman"/>
                          <a:cs typeface="Times New Roman"/>
                        </a:rPr>
                        <a:t>Describe facts in a multiparagraph text and within specific paragraphs</a:t>
                      </a:r>
                      <a:r>
                        <a:rPr lang="en-US" sz="800" b="1" dirty="0" smtClean="0">
                          <a:latin typeface="Calibri"/>
                          <a:ea typeface="Times New Roman"/>
                          <a:cs typeface="Times New Roman"/>
                        </a:rPr>
                        <a:t>.</a:t>
                      </a:r>
                    </a:p>
                    <a:p>
                      <a:pPr marL="0" marR="0" algn="l">
                        <a:lnSpc>
                          <a:spcPct val="100000"/>
                        </a:lnSpc>
                        <a:spcBef>
                          <a:spcPts val="0"/>
                        </a:spcBef>
                        <a:spcAft>
                          <a:spcPts val="0"/>
                        </a:spcAft>
                      </a:pPr>
                      <a:r>
                        <a:rPr lang="en-US" sz="800" b="1" dirty="0" smtClean="0">
                          <a:latin typeface="Calibri"/>
                          <a:ea typeface="Calibri"/>
                          <a:cs typeface="Times New Roman"/>
                        </a:rPr>
                        <a:t>SELECTED RESPONSE</a:t>
                      </a:r>
                      <a:endParaRPr lang="en-US" sz="800" b="1" dirty="0">
                        <a:latin typeface="Calibri"/>
                        <a:ea typeface="Calibri"/>
                        <a:cs typeface="Times New Roman"/>
                      </a:endParaRPr>
                    </a:p>
                  </a:txBody>
                  <a:tcPr marL="25783" marR="2578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latin typeface="Calibri"/>
                          <a:ea typeface="Times New Roman"/>
                          <a:cs typeface="Times New Roman"/>
                        </a:rPr>
                        <a:t>Show relationships between the main topic and facts within paragraphs.</a:t>
                      </a:r>
                      <a:endParaRPr lang="en-US" sz="800" dirty="0">
                        <a:latin typeface="Calibri"/>
                        <a:ea typeface="Calibri"/>
                        <a:cs typeface="Times New Roman"/>
                      </a:endParaRPr>
                    </a:p>
                  </a:txBody>
                  <a:tcPr marL="25783" marR="2578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latin typeface="Calibri"/>
                          <a:ea typeface="Times New Roman"/>
                          <a:cs typeface="Times New Roman"/>
                        </a:rPr>
                        <a:t>Identify the main topic of a multiparagraph text</a:t>
                      </a:r>
                      <a:r>
                        <a:rPr lang="en-US" sz="800" b="1" dirty="0" smtClean="0">
                          <a:latin typeface="Calibri"/>
                          <a:ea typeface="Times New Roman"/>
                          <a:cs typeface="Times New Roman"/>
                        </a:rPr>
                        <a:t>.</a:t>
                      </a:r>
                      <a:endParaRPr lang="en-US" sz="800" b="1" dirty="0">
                        <a:latin typeface="Calibri"/>
                        <a:ea typeface="Times New Roman"/>
                        <a:cs typeface="Times New Roman"/>
                      </a:endParaRPr>
                    </a:p>
                    <a:p>
                      <a:pPr marL="0" marR="0" algn="l">
                        <a:lnSpc>
                          <a:spcPct val="100000"/>
                        </a:lnSpc>
                        <a:spcBef>
                          <a:spcPts val="0"/>
                        </a:spcBef>
                        <a:spcAft>
                          <a:spcPts val="0"/>
                        </a:spcAft>
                      </a:pPr>
                      <a:endParaRPr lang="en-US" sz="800" b="1" dirty="0" smtClean="0">
                        <a:latin typeface="Calibri"/>
                        <a:ea typeface="Times New Roman"/>
                        <a:cs typeface="Times New Roman"/>
                      </a:endParaRPr>
                    </a:p>
                    <a:p>
                      <a:pPr marL="0" marR="0" algn="l">
                        <a:lnSpc>
                          <a:spcPct val="100000"/>
                        </a:lnSpc>
                        <a:spcBef>
                          <a:spcPts val="0"/>
                        </a:spcBef>
                        <a:spcAft>
                          <a:spcPts val="0"/>
                        </a:spcAft>
                      </a:pPr>
                      <a:r>
                        <a:rPr lang="en-US" sz="800" b="1" dirty="0" smtClean="0">
                          <a:latin typeface="Calibri"/>
                          <a:ea typeface="Times New Roman"/>
                          <a:cs typeface="Times New Roman"/>
                        </a:rPr>
                        <a:t>SELECTED</a:t>
                      </a:r>
                      <a:r>
                        <a:rPr lang="en-US" sz="800" b="1" baseline="0" dirty="0" smtClean="0">
                          <a:latin typeface="Calibri"/>
                          <a:ea typeface="Times New Roman"/>
                          <a:cs typeface="Times New Roman"/>
                        </a:rPr>
                        <a:t> RESPONSE</a:t>
                      </a:r>
                      <a:endParaRPr lang="en-US" sz="800" b="1" dirty="0" smtClean="0">
                        <a:latin typeface="Calibri"/>
                        <a:ea typeface="Times New Roman"/>
                        <a:cs typeface="Times New Roman"/>
                      </a:endParaRPr>
                    </a:p>
                  </a:txBody>
                  <a:tcPr marL="25783" marR="2578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latin typeface="Calibri"/>
                          <a:ea typeface="Times New Roman"/>
                          <a:cs typeface="Times New Roman"/>
                        </a:rPr>
                        <a:t>Locate information to support the main topic in specific </a:t>
                      </a:r>
                      <a:r>
                        <a:rPr lang="en-US" sz="800" b="1" dirty="0" smtClean="0">
                          <a:latin typeface="Calibri"/>
                          <a:ea typeface="Times New Roman"/>
                          <a:cs typeface="Times New Roman"/>
                        </a:rPr>
                        <a:t>paragraphs.</a:t>
                      </a:r>
                    </a:p>
                    <a:p>
                      <a:pPr marL="0" marR="0" algn="l">
                        <a:lnSpc>
                          <a:spcPct val="100000"/>
                        </a:lnSpc>
                        <a:spcBef>
                          <a:spcPts val="0"/>
                        </a:spcBef>
                        <a:spcAft>
                          <a:spcPts val="0"/>
                        </a:spcAft>
                      </a:pPr>
                      <a:endParaRPr lang="en-US" sz="800" b="1" dirty="0" smtClean="0">
                        <a:latin typeface="Calibri"/>
                        <a:ea typeface="Calibri"/>
                        <a:cs typeface="Times New Roman"/>
                      </a:endParaRPr>
                    </a:p>
                    <a:p>
                      <a:pPr marL="0" marR="0" algn="l">
                        <a:lnSpc>
                          <a:spcPct val="100000"/>
                        </a:lnSpc>
                        <a:spcBef>
                          <a:spcPts val="0"/>
                        </a:spcBef>
                        <a:spcAft>
                          <a:spcPts val="0"/>
                        </a:spcAft>
                      </a:pPr>
                      <a:r>
                        <a:rPr lang="en-US" sz="800" b="1" dirty="0" smtClean="0">
                          <a:latin typeface="Calibri"/>
                          <a:ea typeface="Calibri"/>
                          <a:cs typeface="Times New Roman"/>
                        </a:rPr>
                        <a:t>CONSTRUCTED RESPONSE</a:t>
                      </a:r>
                      <a:endParaRPr lang="en-US" sz="800" b="1" dirty="0">
                        <a:latin typeface="Calibri"/>
                        <a:ea typeface="Calibri"/>
                        <a:cs typeface="Times New Roman"/>
                      </a:endParaRPr>
                    </a:p>
                  </a:txBody>
                  <a:tcPr marL="25783" marR="2578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latin typeface="Calibri"/>
                          <a:ea typeface="Calibri"/>
                          <a:cs typeface="Helvetica"/>
                        </a:rPr>
                        <a:t>RI.2.2 </a:t>
                      </a:r>
                      <a:r>
                        <a:rPr lang="en-US" sz="800" dirty="0">
                          <a:latin typeface="Calibri"/>
                          <a:ea typeface="Calibri"/>
                          <a:cs typeface="Helvetica"/>
                        </a:rPr>
                        <a:t>Identify the main topic of a multiparagraph text as well as the focus of specific paragraphs within the text.</a:t>
                      </a:r>
                      <a:endParaRPr lang="en-US" sz="800" dirty="0">
                        <a:latin typeface="Calibri"/>
                        <a:ea typeface="Calibri"/>
                        <a:cs typeface="Times New Roman"/>
                      </a:endParaRPr>
                    </a:p>
                  </a:txBody>
                  <a:tcPr marL="25783" marR="25783" marT="0" marB="0">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95000"/>
                      </a:schemeClr>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927465400"/>
              </p:ext>
            </p:extLst>
          </p:nvPr>
        </p:nvGraphicFramePr>
        <p:xfrm>
          <a:off x="301080" y="5188858"/>
          <a:ext cx="7309395" cy="2799563"/>
        </p:xfrm>
        <a:graphic>
          <a:graphicData uri="http://schemas.openxmlformats.org/drawingml/2006/table">
            <a:tbl>
              <a:tblPr/>
              <a:tblGrid>
                <a:gridCol w="476935"/>
                <a:gridCol w="501840"/>
                <a:gridCol w="535296"/>
                <a:gridCol w="370837"/>
                <a:gridCol w="164459"/>
                <a:gridCol w="402278"/>
                <a:gridCol w="668316"/>
                <a:gridCol w="535296"/>
                <a:gridCol w="702578"/>
                <a:gridCol w="727482"/>
                <a:gridCol w="602208"/>
                <a:gridCol w="732292"/>
                <a:gridCol w="889578"/>
              </a:tblGrid>
              <a:tr h="155640">
                <a:tc gridSpan="5">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  Path to DOK - 1                                       </a:t>
                      </a:r>
                      <a:endParaRPr lang="en-US" sz="800" dirty="0">
                        <a:latin typeface="Calibri"/>
                        <a:ea typeface="Calibri"/>
                        <a:cs typeface="Times New Roman"/>
                      </a:endParaRPr>
                    </a:p>
                  </a:txBody>
                  <a:tcPr marL="24707" marR="24707"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8DB3E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Path to DOK - 2</a:t>
                      </a:r>
                      <a:endParaRPr lang="en-US" sz="800" dirty="0">
                        <a:latin typeface="Calibri"/>
                        <a:ea typeface="Calibri"/>
                        <a:cs typeface="Times New Roman"/>
                      </a:endParaRPr>
                    </a:p>
                  </a:txBody>
                  <a:tcPr marL="24707" marR="247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2D69B"/>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Path to DOK - 3</a:t>
                      </a:r>
                      <a:endParaRPr lang="en-US" sz="800" dirty="0">
                        <a:latin typeface="Calibri"/>
                        <a:ea typeface="Calibri"/>
                        <a:cs typeface="Times New Roman"/>
                      </a:endParaRPr>
                    </a:p>
                  </a:txBody>
                  <a:tcPr marL="24707" marR="24707" marT="0" marB="0" anchor="ctr">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46885">
                <a:tc gridSpan="12">
                  <a:txBody>
                    <a:bodyPr/>
                    <a:lstStyle/>
                    <a:p>
                      <a:pPr marL="0" marR="0" algn="ctr">
                        <a:lnSpc>
                          <a:spcPct val="115000"/>
                        </a:lnSpc>
                        <a:spcBef>
                          <a:spcPts val="0"/>
                        </a:spcBef>
                        <a:spcAft>
                          <a:spcPts val="0"/>
                        </a:spcAft>
                      </a:pPr>
                      <a:endParaRPr lang="en-US" sz="800" dirty="0">
                        <a:latin typeface="Calibri"/>
                        <a:ea typeface="Calibri"/>
                        <a:cs typeface="Times New Roman"/>
                      </a:endParaRPr>
                    </a:p>
                  </a:txBody>
                  <a:tcPr marL="24707" marR="24707" marT="0" marB="0" anchor="ctr">
                    <a:lnL w="28575" cap="flat" cmpd="sng" algn="ctr">
                      <a:solidFill>
                        <a:srgbClr val="000000"/>
                      </a:solidFill>
                      <a:prstDash val="solid"/>
                      <a:round/>
                      <a:headEnd type="none" w="med" len="med"/>
                      <a:tailEnd type="none" w="med" len="med"/>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800" b="1" dirty="0">
                          <a:latin typeface="Calibri"/>
                          <a:ea typeface="Times New Roman"/>
                          <a:cs typeface="Times New Roman"/>
                        </a:rPr>
                        <a:t>End Goal</a:t>
                      </a:r>
                      <a:endParaRPr lang="en-US" sz="800" dirty="0">
                        <a:latin typeface="Calibri"/>
                        <a:ea typeface="Calibri"/>
                        <a:cs typeface="Times New Roman"/>
                      </a:endParaRPr>
                    </a:p>
                  </a:txBody>
                  <a:tcPr marL="24707" marR="24707" marT="0" marB="0" anchor="ctr">
                    <a:lnL>
                      <a:noFill/>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r>
              <a:tr h="293769">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1 -Ka</a:t>
                      </a:r>
                      <a:endParaRPr lang="en-US" sz="800" dirty="0">
                        <a:latin typeface="Calibri"/>
                        <a:ea typeface="Calibri"/>
                        <a:cs typeface="Times New Roman"/>
                      </a:endParaRPr>
                    </a:p>
                  </a:txBody>
                  <a:tcPr marL="24707" marR="24707"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Kc</a:t>
                      </a:r>
                      <a:endParaRPr lang="en-US" sz="800" dirty="0">
                        <a:latin typeface="Calibri"/>
                        <a:ea typeface="Calibri"/>
                        <a:cs typeface="Times New Roman"/>
                      </a:endParaRPr>
                    </a:p>
                  </a:txBody>
                  <a:tcPr marL="24707" marR="247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Ce</a:t>
                      </a:r>
                      <a:endParaRPr lang="en-US" sz="800" dirty="0">
                        <a:latin typeface="Calibri"/>
                        <a:ea typeface="Calibri"/>
                        <a:cs typeface="Times New Roman"/>
                      </a:endParaRPr>
                    </a:p>
                  </a:txBody>
                  <a:tcPr marL="24707" marR="247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Cf</a:t>
                      </a:r>
                      <a:endParaRPr lang="en-US" sz="800" dirty="0">
                        <a:latin typeface="Calibri"/>
                        <a:ea typeface="Calibri"/>
                        <a:cs typeface="Times New Roman"/>
                      </a:endParaRPr>
                    </a:p>
                  </a:txBody>
                  <a:tcPr marL="24707" marR="247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gridSpan="2">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Cf</a:t>
                      </a:r>
                      <a:endParaRPr lang="en-US" sz="800" dirty="0">
                        <a:latin typeface="Calibri"/>
                        <a:ea typeface="Calibri"/>
                        <a:cs typeface="Times New Roman"/>
                      </a:endParaRPr>
                    </a:p>
                  </a:txBody>
                  <a:tcPr marL="24707" marR="247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hMerge="1">
                  <a:txBody>
                    <a:bodyPr/>
                    <a:lstStyle/>
                    <a:p>
                      <a:pPr marL="0" marR="0" algn="ctr">
                        <a:lnSpc>
                          <a:spcPct val="115000"/>
                        </a:lnSpc>
                        <a:spcBef>
                          <a:spcPts val="0"/>
                        </a:spcBef>
                        <a:spcAft>
                          <a:spcPts val="0"/>
                        </a:spcAft>
                      </a:pPr>
                      <a:endParaRPr lang="en-US" sz="800" dirty="0">
                        <a:latin typeface="Calibri"/>
                        <a:ea typeface="Calibri"/>
                        <a:cs typeface="Times New Roman"/>
                      </a:endParaRPr>
                    </a:p>
                  </a:txBody>
                  <a:tcPr marL="23254" marR="2325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gridSpan="2">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Ck</a:t>
                      </a:r>
                      <a:endParaRPr lang="en-US" sz="800" dirty="0">
                        <a:latin typeface="Calibri"/>
                        <a:ea typeface="Calibri"/>
                        <a:cs typeface="Times New Roman"/>
                      </a:endParaRPr>
                    </a:p>
                  </a:txBody>
                  <a:tcPr marL="24707" marR="247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hMerge="1">
                  <a:txBody>
                    <a:bodyPr/>
                    <a:lstStyle/>
                    <a:p>
                      <a:endParaRPr lang="en-US"/>
                    </a:p>
                  </a:txBody>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APn</a:t>
                      </a:r>
                      <a:endParaRPr lang="en-US" sz="800" dirty="0">
                        <a:latin typeface="Calibri"/>
                        <a:ea typeface="Calibri"/>
                        <a:cs typeface="Times New Roman"/>
                      </a:endParaRPr>
                    </a:p>
                  </a:txBody>
                  <a:tcPr marL="24707" marR="247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ANo</a:t>
                      </a:r>
                      <a:endParaRPr lang="en-US" sz="800" dirty="0">
                        <a:latin typeface="Calibri"/>
                        <a:ea typeface="Calibri"/>
                        <a:cs typeface="Times New Roman"/>
                      </a:endParaRPr>
                    </a:p>
                  </a:txBody>
                  <a:tcPr marL="24707" marR="247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ANr</a:t>
                      </a:r>
                      <a:endParaRPr lang="en-US" sz="800" dirty="0">
                        <a:latin typeface="Calibri"/>
                        <a:ea typeface="Calibri"/>
                        <a:cs typeface="Times New Roman"/>
                      </a:endParaRPr>
                    </a:p>
                  </a:txBody>
                  <a:tcPr marL="24707" marR="247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3 -Cu</a:t>
                      </a:r>
                      <a:endParaRPr lang="en-US" sz="800" dirty="0">
                        <a:latin typeface="Calibri"/>
                        <a:ea typeface="Calibri"/>
                        <a:cs typeface="Times New Roman"/>
                      </a:endParaRPr>
                    </a:p>
                  </a:txBody>
                  <a:tcPr marL="24707" marR="247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l">
                        <a:lnSpc>
                          <a:spcPct val="115000"/>
                        </a:lnSpc>
                        <a:spcBef>
                          <a:spcPts val="0"/>
                        </a:spcBef>
                        <a:spcAft>
                          <a:spcPts val="0"/>
                        </a:spcAft>
                      </a:pPr>
                      <a:r>
                        <a:rPr lang="en-US" sz="800" b="1" dirty="0">
                          <a:solidFill>
                            <a:srgbClr val="000000"/>
                          </a:solidFill>
                          <a:latin typeface="Calibri"/>
                          <a:ea typeface="Times New Roman"/>
                          <a:cs typeface="Times New Roman"/>
                        </a:rPr>
                        <a:t>Standard</a:t>
                      </a:r>
                      <a:endParaRPr lang="en-US" sz="800" dirty="0">
                        <a:latin typeface="Calibri"/>
                        <a:ea typeface="Calibri"/>
                        <a:cs typeface="Times New Roman"/>
                      </a:endParaRPr>
                    </a:p>
                  </a:txBody>
                  <a:tcPr marL="24707" marR="24707" marT="0" marB="0" anchor="ctr">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2203269">
                <a:tc>
                  <a:txBody>
                    <a:bodyPr/>
                    <a:lstStyle/>
                    <a:p>
                      <a:pPr marL="0" marR="0" algn="l">
                        <a:lnSpc>
                          <a:spcPct val="115000"/>
                        </a:lnSpc>
                        <a:spcBef>
                          <a:spcPts val="0"/>
                        </a:spcBef>
                        <a:spcAft>
                          <a:spcPts val="0"/>
                        </a:spcAft>
                      </a:pPr>
                      <a:r>
                        <a:rPr lang="en-US" sz="800" dirty="0">
                          <a:latin typeface="Calibri"/>
                          <a:ea typeface="Times New Roman"/>
                          <a:cs typeface="Times New Roman"/>
                        </a:rPr>
                        <a:t>Recall a series of historical events or scientific ideas or concepts, or steps</a:t>
                      </a:r>
                      <a:endParaRPr lang="en-US" sz="800" dirty="0">
                        <a:latin typeface="Calibri"/>
                        <a:ea typeface="Calibri"/>
                        <a:cs typeface="Times New Roman"/>
                      </a:endParaRPr>
                    </a:p>
                  </a:txBody>
                  <a:tcPr marL="24707" marR="24707" marT="0" marB="0">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latin typeface="Calibri"/>
                          <a:ea typeface="Times New Roman"/>
                          <a:cs typeface="Times New Roman"/>
                        </a:rPr>
                        <a:t>Define historical, scientific, steps in a technical procedure, ideas and concepts.</a:t>
                      </a:r>
                      <a:endParaRPr lang="en-US" sz="800" dirty="0">
                        <a:latin typeface="Calibri"/>
                        <a:ea typeface="Calibri"/>
                        <a:cs typeface="Times New Roman"/>
                      </a:endParaRPr>
                    </a:p>
                  </a:txBody>
                  <a:tcPr marL="24707" marR="2470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latin typeface="Calibri"/>
                          <a:ea typeface="Times New Roman"/>
                          <a:cs typeface="Times New Roman"/>
                        </a:rPr>
                        <a:t>Select appropriate words to determine meaning of ideas or concepts.</a:t>
                      </a:r>
                      <a:endParaRPr lang="en-US" sz="800" dirty="0">
                        <a:latin typeface="Calibri"/>
                        <a:ea typeface="Calibri"/>
                        <a:cs typeface="Times New Roman"/>
                      </a:endParaRPr>
                    </a:p>
                  </a:txBody>
                  <a:tcPr marL="24707" marR="2470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200"/>
                        </a:spcAft>
                      </a:pPr>
                      <a:r>
                        <a:rPr lang="en-US" sz="800" b="0" dirty="0">
                          <a:latin typeface="Calibri"/>
                          <a:ea typeface="Times New Roman"/>
                          <a:cs typeface="Times New Roman"/>
                        </a:rPr>
                        <a:t>Describe or explain ideas or concepts.</a:t>
                      </a:r>
                      <a:endParaRPr lang="en-US" sz="800" b="0" dirty="0">
                        <a:latin typeface="Calibri"/>
                        <a:ea typeface="Calibri"/>
                        <a:cs typeface="Times New Roman"/>
                      </a:endParaRPr>
                    </a:p>
                  </a:txBody>
                  <a:tcPr marL="24707" marR="2470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gridSpan="2">
                  <a:txBody>
                    <a:bodyPr/>
                    <a:lstStyle/>
                    <a:p>
                      <a:pPr marL="0" marR="0" algn="l">
                        <a:lnSpc>
                          <a:spcPct val="115000"/>
                        </a:lnSpc>
                        <a:spcBef>
                          <a:spcPts val="0"/>
                        </a:spcBef>
                        <a:spcAft>
                          <a:spcPts val="1200"/>
                        </a:spcAft>
                      </a:pPr>
                      <a:r>
                        <a:rPr lang="en-US" sz="800" b="1" kern="1200" dirty="0" smtClean="0">
                          <a:solidFill>
                            <a:schemeClr val="tx1"/>
                          </a:solidFill>
                          <a:latin typeface="+mn-lt"/>
                          <a:ea typeface="+mn-ea"/>
                          <a:cs typeface="+mn-cs"/>
                        </a:rPr>
                        <a:t>Explain why events can be connected to other events (concept development).</a:t>
                      </a:r>
                      <a:endParaRPr lang="en-US" sz="800" b="1" dirty="0">
                        <a:latin typeface="Calibri"/>
                        <a:ea typeface="Calibri"/>
                        <a:cs typeface="Times New Roman"/>
                      </a:endParaRPr>
                    </a:p>
                  </a:txBody>
                  <a:tcPr marL="24707" marR="2470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pPr marL="0" marR="0" algn="l">
                        <a:lnSpc>
                          <a:spcPct val="115000"/>
                        </a:lnSpc>
                        <a:spcBef>
                          <a:spcPts val="0"/>
                        </a:spcBef>
                        <a:spcAft>
                          <a:spcPts val="1200"/>
                        </a:spcAft>
                      </a:pPr>
                      <a:endParaRPr lang="en-US" sz="800" b="1" dirty="0">
                        <a:latin typeface="Calibri"/>
                        <a:ea typeface="Calibri"/>
                        <a:cs typeface="Times New Roman"/>
                      </a:endParaRPr>
                    </a:p>
                  </a:txBody>
                  <a:tcPr marL="23254" marR="2325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dirty="0">
                          <a:latin typeface="Calibri"/>
                          <a:ea typeface="Times New Roman"/>
                          <a:cs typeface="Times New Roman"/>
                        </a:rPr>
                        <a:t>Describe the connection between two historical </a:t>
                      </a:r>
                      <a:r>
                        <a:rPr lang="en-US" sz="800" b="1" dirty="0" smtClean="0">
                          <a:latin typeface="Calibri"/>
                          <a:ea typeface="Times New Roman"/>
                          <a:cs typeface="Times New Roman"/>
                        </a:rPr>
                        <a:t>events</a:t>
                      </a:r>
                      <a:r>
                        <a:rPr lang="en-US" sz="800" b="1" baseline="0" dirty="0" smtClean="0">
                          <a:latin typeface="Calibri"/>
                          <a:ea typeface="Times New Roman"/>
                          <a:cs typeface="Times New Roman"/>
                        </a:rPr>
                        <a:t> SELECTED REPONSE</a:t>
                      </a:r>
                      <a:endParaRPr lang="en-US" sz="800" b="1" dirty="0">
                        <a:latin typeface="Calibri"/>
                        <a:ea typeface="Calibri"/>
                        <a:cs typeface="Times New Roman"/>
                      </a:endParaRPr>
                    </a:p>
                  </a:txBody>
                  <a:tcPr marL="72866" marR="7286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dirty="0">
                          <a:latin typeface="Calibri"/>
                          <a:ea typeface="Times New Roman"/>
                          <a:cs typeface="Times New Roman"/>
                        </a:rPr>
                        <a:t>Describe the connection between two scientific ideas or concepts.</a:t>
                      </a:r>
                      <a:endParaRPr lang="en-US" sz="800" b="1" dirty="0">
                        <a:latin typeface="Calibri"/>
                        <a:ea typeface="Calibri"/>
                        <a:cs typeface="Times New Roman"/>
                      </a:endParaRPr>
                    </a:p>
                  </a:txBody>
                  <a:tcPr marL="72866" marR="7286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dirty="0">
                          <a:latin typeface="Calibri"/>
                          <a:ea typeface="Times New Roman"/>
                          <a:cs typeface="Times New Roman"/>
                        </a:rPr>
                        <a:t>Obtain and interpret information presented in text, about historical events; scientific ideas or concepts; or steps in a technical procedure</a:t>
                      </a:r>
                      <a:r>
                        <a:rPr lang="en-US" sz="800" b="1" dirty="0" smtClean="0">
                          <a:latin typeface="Calibri"/>
                          <a:ea typeface="Times New Roman"/>
                          <a:cs typeface="Times New Roman"/>
                        </a:rPr>
                        <a:t>. SELECTED RESPONSE</a:t>
                      </a:r>
                      <a:endParaRPr lang="en-US" sz="800" b="1" dirty="0">
                        <a:latin typeface="Calibri"/>
                        <a:ea typeface="Calibri"/>
                        <a:cs typeface="Times New Roman"/>
                      </a:endParaRPr>
                    </a:p>
                  </a:txBody>
                  <a:tcPr marL="24707" marR="2470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dirty="0">
                          <a:latin typeface="Calibri"/>
                          <a:ea typeface="Times New Roman"/>
                          <a:cs typeface="Times New Roman"/>
                        </a:rPr>
                        <a:t>Identify graphic features of text such as:   historical timelines, format for technical procedures, heading, captions, diagrams, and numbered steps</a:t>
                      </a:r>
                      <a:endParaRPr lang="en-US" sz="800" dirty="0">
                        <a:latin typeface="Calibri"/>
                        <a:ea typeface="Calibri"/>
                        <a:cs typeface="Times New Roman"/>
                      </a:endParaRPr>
                    </a:p>
                  </a:txBody>
                  <a:tcPr marL="24707" marR="2470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latin typeface="Calibri"/>
                          <a:ea typeface="Times New Roman"/>
                          <a:cs typeface="Times New Roman"/>
                        </a:rPr>
                        <a:t>Analyze the unique text structure of steps in technical procedures.</a:t>
                      </a:r>
                      <a:endParaRPr lang="en-US" sz="800" dirty="0">
                        <a:latin typeface="Calibri"/>
                        <a:ea typeface="Calibri"/>
                        <a:cs typeface="Times New Roman"/>
                      </a:endParaRPr>
                    </a:p>
                  </a:txBody>
                  <a:tcPr marL="24707" marR="2470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latin typeface="Calibri"/>
                          <a:ea typeface="Times New Roman"/>
                          <a:cs typeface="Times New Roman"/>
                        </a:rPr>
                        <a:t>Explain the connection of ideas within the given context (historical events, scientific ideas or concepts, or steps in technical procedures</a:t>
                      </a:r>
                      <a:r>
                        <a:rPr lang="en-US" sz="800" b="1" dirty="0" smtClean="0">
                          <a:latin typeface="Calibri"/>
                          <a:ea typeface="Times New Roman"/>
                          <a:cs typeface="Times New Roman"/>
                        </a:rPr>
                        <a:t>) CONSTRUCTED RESPONSE</a:t>
                      </a:r>
                      <a:endParaRPr lang="en-US" sz="800" b="1" dirty="0">
                        <a:latin typeface="Calibri"/>
                        <a:ea typeface="Calibri"/>
                        <a:cs typeface="Times New Roman"/>
                      </a:endParaRPr>
                    </a:p>
                  </a:txBody>
                  <a:tcPr marL="24707" marR="2470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u="sng" dirty="0">
                          <a:latin typeface="Calibri"/>
                          <a:ea typeface="Calibri"/>
                          <a:cs typeface="Helvetica"/>
                        </a:rPr>
                        <a:t>RI.2.3</a:t>
                      </a:r>
                      <a:r>
                        <a:rPr lang="en-US" sz="800" dirty="0">
                          <a:latin typeface="Calibri"/>
                          <a:ea typeface="Calibri"/>
                          <a:cs typeface="Helvetica"/>
                        </a:rPr>
                        <a:t> Describe the connection between a series of historical events, scientific ideas or concepts, or steps in technical procedures in a text.</a:t>
                      </a:r>
                      <a:endParaRPr lang="en-US" sz="800" dirty="0">
                        <a:latin typeface="Calibri"/>
                        <a:ea typeface="Calibri"/>
                        <a:cs typeface="Times New Roman"/>
                      </a:endParaRPr>
                    </a:p>
                  </a:txBody>
                  <a:tcPr marL="24707" marR="24707" marT="0" marB="0">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95000"/>
                      </a:schemeClr>
                    </a:solidFill>
                  </a:tcPr>
                </a:tc>
              </a:tr>
            </a:tbl>
          </a:graphicData>
        </a:graphic>
      </p:graphicFrame>
      <p:sp>
        <p:nvSpPr>
          <p:cNvPr id="8" name="Rectangle 7"/>
          <p:cNvSpPr/>
          <p:nvPr/>
        </p:nvSpPr>
        <p:spPr>
          <a:xfrm>
            <a:off x="2752725" y="2953657"/>
            <a:ext cx="747348" cy="31931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a:p>
        </p:txBody>
      </p:sp>
    </p:spTree>
    <p:extLst>
      <p:ext uri="{BB962C8B-B14F-4D97-AF65-F5344CB8AC3E}">
        <p14:creationId xmlns:p14="http://schemas.microsoft.com/office/powerpoint/2010/main" val="434892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01867272"/>
              </p:ext>
            </p:extLst>
          </p:nvPr>
        </p:nvGraphicFramePr>
        <p:xfrm>
          <a:off x="457200" y="1033153"/>
          <a:ext cx="6987214" cy="5924003"/>
        </p:xfrm>
        <a:graphic>
          <a:graphicData uri="http://schemas.openxmlformats.org/drawingml/2006/table">
            <a:tbl>
              <a:tblPr firstRow="1" firstCol="1" bandRow="1"/>
              <a:tblGrid>
                <a:gridCol w="552134"/>
                <a:gridCol w="6435080"/>
              </a:tblGrid>
              <a:tr h="723076">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i="1" dirty="0" smtClean="0">
                          <a:effectLst/>
                        </a:rPr>
                        <a:t>A</a:t>
                      </a:r>
                      <a:r>
                        <a:rPr lang="en-US" sz="1000" b="0" i="1" baseline="0" dirty="0" smtClean="0">
                          <a:effectLst/>
                        </a:rPr>
                        <a:t> n</a:t>
                      </a:r>
                      <a:r>
                        <a:rPr lang="en-US" sz="1000" b="0" i="1" dirty="0" smtClean="0">
                          <a:effectLst/>
                        </a:rPr>
                        <a:t>ote about constructed responses:  Constructed </a:t>
                      </a:r>
                      <a:r>
                        <a:rPr lang="en-US" sz="1000" b="0" i="1" baseline="0" dirty="0" smtClean="0">
                          <a:effectLs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44506" marR="44506" marT="6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hMerge="1">
                  <a:txBody>
                    <a:bodyPr/>
                    <a:lstStyle/>
                    <a:p>
                      <a:endParaRPr lang="en-US"/>
                    </a:p>
                  </a:txBody>
                  <a:tcPr/>
                </a:tc>
              </a:tr>
              <a:tr h="516903">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700" b="1" dirty="0" smtClean="0">
                          <a:effectLst>
                            <a:outerShdw blurRad="38100" dist="38100" dir="2700000" algn="tl">
                              <a:srgbClr val="000000">
                                <a:alpha val="43137"/>
                              </a:srgbClr>
                            </a:outerShdw>
                          </a:effectLst>
                        </a:rPr>
                        <a:t>Quarter 1 Pre-Assessment </a:t>
                      </a:r>
                      <a:r>
                        <a:rPr lang="en-US" sz="1700" b="1" u="sng" dirty="0" smtClean="0">
                          <a:effectLst>
                            <a:outerShdw blurRad="38100" dist="38100" dir="2700000" algn="tl">
                              <a:srgbClr val="000000">
                                <a:alpha val="43137"/>
                              </a:srgbClr>
                            </a:outerShdw>
                          </a:effectLst>
                        </a:rPr>
                        <a:t>Constructed Response</a:t>
                      </a:r>
                      <a:r>
                        <a:rPr lang="en-US" sz="1700" b="1" dirty="0" smtClean="0">
                          <a:effectLst>
                            <a:outerShdw blurRad="38100" dist="38100" dir="2700000" algn="tl">
                              <a:srgbClr val="000000">
                                <a:alpha val="43137"/>
                              </a:srgbClr>
                            </a:outerShdw>
                          </a:effectLst>
                        </a:rPr>
                        <a:t> Answer Key</a:t>
                      </a:r>
                    </a:p>
                    <a:p>
                      <a:pPr marL="0" marR="0" indent="0" algn="ctr" defTabSz="966612" rtl="0" eaLnBrk="1" fontAlgn="auto" latinLnBrk="0" hangingPunct="1">
                        <a:lnSpc>
                          <a:spcPct val="100000"/>
                        </a:lnSpc>
                        <a:spcBef>
                          <a:spcPts val="0"/>
                        </a:spcBef>
                        <a:spcAft>
                          <a:spcPts val="0"/>
                        </a:spcAft>
                        <a:buClrTx/>
                        <a:buSzTx/>
                        <a:buFontTx/>
                        <a:buNone/>
                        <a:tabLst/>
                        <a:defRPr/>
                      </a:pPr>
                      <a:endParaRPr lang="en-US" sz="1700" b="1" dirty="0" smtClean="0">
                        <a:effectLst>
                          <a:outerShdw blurRad="38100" dist="38100" dir="2700000" algn="tl">
                            <a:srgbClr val="000000">
                              <a:alpha val="43137"/>
                            </a:srgbClr>
                          </a:outerShdw>
                        </a:effectLst>
                      </a:endParaRPr>
                    </a:p>
                  </a:txBody>
                  <a:tcPr marL="44506" marR="44506" marT="6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75900">
                <a:tc gridSpan="2">
                  <a:txBody>
                    <a:bodyPr/>
                    <a:lstStyle/>
                    <a:p>
                      <a:pPr marL="0" marR="0" algn="l">
                        <a:lnSpc>
                          <a:spcPct val="100000"/>
                        </a:lnSpc>
                        <a:spcBef>
                          <a:spcPts val="0"/>
                        </a:spcBef>
                        <a:spcAft>
                          <a:spcPts val="0"/>
                        </a:spcAft>
                      </a:pPr>
                      <a:r>
                        <a:rPr lang="en-US" sz="1500" b="1" kern="1200" dirty="0">
                          <a:solidFill>
                            <a:srgbClr val="000000"/>
                          </a:solidFill>
                          <a:effectLst/>
                          <a:latin typeface="Calibri"/>
                          <a:ea typeface="Times New Roman"/>
                          <a:cs typeface="Arial"/>
                        </a:rPr>
                        <a:t>Standard </a:t>
                      </a:r>
                      <a:r>
                        <a:rPr lang="en-US" sz="1500" b="1" kern="1200" dirty="0" smtClean="0">
                          <a:solidFill>
                            <a:srgbClr val="000000"/>
                          </a:solidFill>
                          <a:effectLst/>
                          <a:latin typeface="Calibri"/>
                          <a:ea typeface="Times New Roman"/>
                          <a:cs typeface="Arial"/>
                        </a:rPr>
                        <a:t>RL2.2</a:t>
                      </a:r>
                      <a:r>
                        <a:rPr lang="en-US" sz="1500" b="1" kern="1200" dirty="0">
                          <a:solidFill>
                            <a:srgbClr val="000000"/>
                          </a:solidFill>
                          <a:effectLst/>
                          <a:latin typeface="Calibri"/>
                          <a:ea typeface="Times New Roman"/>
                          <a:cs typeface="Arial"/>
                        </a:rPr>
                        <a:t>:   2 Point Short Reading Constructed Response Rubric</a:t>
                      </a:r>
                      <a:endParaRPr lang="en-US" sz="1500" b="1" dirty="0">
                        <a:effectLst/>
                        <a:latin typeface="Calibri"/>
                        <a:ea typeface="Calibri"/>
                        <a:cs typeface="Times New Roman"/>
                      </a:endParaRPr>
                    </a:p>
                  </a:txBody>
                  <a:tcPr marL="44506" marR="44506" marT="60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5511">
                <a:tc gridSpan="2">
                  <a:txBody>
                    <a:bodyPr/>
                    <a:lstStyle/>
                    <a:p>
                      <a:pPr lvl="0" algn="l">
                        <a:lnSpc>
                          <a:spcPct val="100000"/>
                        </a:lnSpc>
                        <a:defRPr sz="1800" b="0" i="0"/>
                      </a:pPr>
                      <a:r>
                        <a:rPr lang="en-US" sz="1400" b="1" kern="1200" dirty="0">
                          <a:solidFill>
                            <a:srgbClr val="000000"/>
                          </a:solidFill>
                          <a:effectLst/>
                          <a:latin typeface="+mn-lt"/>
                          <a:ea typeface="Times New Roman"/>
                          <a:cs typeface="Arial"/>
                        </a:rPr>
                        <a:t>Question </a:t>
                      </a:r>
                      <a:r>
                        <a:rPr lang="en-US" sz="1400" b="1" kern="1200" dirty="0" smtClean="0">
                          <a:solidFill>
                            <a:srgbClr val="000000"/>
                          </a:solidFill>
                          <a:effectLst/>
                          <a:latin typeface="+mn-lt"/>
                          <a:ea typeface="Times New Roman"/>
                          <a:cs typeface="Arial"/>
                        </a:rPr>
                        <a:t>#7 Prompt:</a:t>
                      </a:r>
                      <a:r>
                        <a:rPr lang="en-US" sz="1400" b="1" kern="1200" baseline="0" dirty="0" smtClean="0">
                          <a:solidFill>
                            <a:srgbClr val="000000"/>
                          </a:solidFill>
                          <a:effectLst/>
                          <a:latin typeface="+mn-lt"/>
                          <a:ea typeface="Times New Roman"/>
                          <a:cs typeface="Arial"/>
                        </a:rPr>
                        <a:t> </a:t>
                      </a:r>
                      <a:r>
                        <a:rPr lang="en-US" sz="1400" dirty="0" smtClean="0">
                          <a:latin typeface="+mn-lt"/>
                          <a:cs typeface="Helvetica" panose="020B0604020202020204" pitchFamily="34" charset="0"/>
                        </a:rPr>
                        <a:t>What is </a:t>
                      </a:r>
                      <a:r>
                        <a:rPr lang="en-US" sz="1400" dirty="0" smtClean="0">
                          <a:solidFill>
                            <a:schemeClr val="tx1"/>
                          </a:solidFill>
                          <a:latin typeface="+mn-lt"/>
                          <a:cs typeface="Helvetica" panose="020B0604020202020204" pitchFamily="34" charset="0"/>
                        </a:rPr>
                        <a:t>the central</a:t>
                      </a:r>
                      <a:r>
                        <a:rPr lang="en-US" sz="1400" baseline="0" dirty="0" smtClean="0">
                          <a:solidFill>
                            <a:schemeClr val="tx1"/>
                          </a:solidFill>
                          <a:latin typeface="+mn-lt"/>
                          <a:cs typeface="Helvetica" panose="020B0604020202020204" pitchFamily="34" charset="0"/>
                        </a:rPr>
                        <a:t> message </a:t>
                      </a:r>
                      <a:r>
                        <a:rPr lang="en-US" sz="1400" dirty="0" smtClean="0">
                          <a:latin typeface="+mn-lt"/>
                          <a:cs typeface="Helvetica" panose="020B0604020202020204" pitchFamily="34" charset="0"/>
                        </a:rPr>
                        <a:t>of </a:t>
                      </a:r>
                      <a:r>
                        <a:rPr lang="en-US" sz="1400" b="1" i="1" u="sng" dirty="0" smtClean="0">
                          <a:latin typeface="+mn-lt"/>
                          <a:cs typeface="Helvetica" panose="020B0604020202020204" pitchFamily="34" charset="0"/>
                        </a:rPr>
                        <a:t>The Ant and the Grasshopper</a:t>
                      </a:r>
                      <a:r>
                        <a:rPr lang="en-US" sz="1400" dirty="0" smtClean="0">
                          <a:latin typeface="+mn-lt"/>
                          <a:cs typeface="Helvetica" panose="020B0604020202020204" pitchFamily="34" charset="0"/>
                        </a:rPr>
                        <a:t>?</a:t>
                      </a:r>
                      <a:r>
                        <a:rPr lang="en-US" sz="1400" baseline="0" dirty="0" smtClean="0">
                          <a:latin typeface="+mn-lt"/>
                          <a:cs typeface="Helvetica" panose="020B0604020202020204" pitchFamily="34" charset="0"/>
                        </a:rPr>
                        <a:t> </a:t>
                      </a:r>
                      <a:r>
                        <a:rPr lang="en-US" sz="1400" dirty="0" smtClean="0">
                          <a:latin typeface="+mn-lt"/>
                          <a:cs typeface="Helvetica" panose="020B0604020202020204" pitchFamily="34" charset="0"/>
                        </a:rPr>
                        <a:t>What details from the passage support your answer?  </a:t>
                      </a:r>
                      <a:r>
                        <a:rPr lang="en-US" sz="1400" b="1" dirty="0" smtClean="0">
                          <a:latin typeface="+mn-lt"/>
                          <a:cs typeface="Helvetica" panose="020B0604020202020204" pitchFamily="34" charset="0"/>
                        </a:rPr>
                        <a:t>                                                                                  </a:t>
                      </a:r>
                      <a:endParaRPr lang="en-US" sz="1400" dirty="0" smtClean="0">
                        <a:latin typeface="+mn-lt"/>
                        <a:cs typeface="Helvetica" panose="020B0604020202020204" pitchFamily="34" charset="0"/>
                      </a:endParaRPr>
                    </a:p>
                  </a:txBody>
                  <a:tcPr marL="44506" marR="44506" marT="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59191">
                <a:tc gridSpan="2">
                  <a:txBody>
                    <a:bodyPr/>
                    <a:lstStyle/>
                    <a:p>
                      <a:pPr lvl="0" algn="l">
                        <a:defRPr sz="1800" b="0" i="0"/>
                      </a:pPr>
                      <a:r>
                        <a:rPr lang="en-US" sz="1000" u="sng" dirty="0" smtClean="0"/>
                        <a:t>Teacher Language and Scoring Notes:</a:t>
                      </a:r>
                      <a:endParaRPr lang="en-US" sz="1000" b="1" dirty="0" smtClean="0"/>
                    </a:p>
                    <a:p>
                      <a:pPr lvl="0" algn="l">
                        <a:defRPr sz="1800" b="0" i="0"/>
                      </a:pPr>
                      <a:r>
                        <a:rPr lang="en-US" sz="1000" b="1" dirty="0" smtClean="0"/>
                        <a:t>Sufficient Evidence</a:t>
                      </a:r>
                      <a:r>
                        <a:rPr lang="en-US" sz="1000" b="1" dirty="0" smtClean="0">
                          <a:uFill>
                            <a:solidFill/>
                          </a:uFill>
                          <a:latin typeface="Arial"/>
                          <a:ea typeface="Arial"/>
                          <a:cs typeface="Arial"/>
                          <a:sym typeface="Arial"/>
                        </a:rPr>
                        <a:t> </a:t>
                      </a:r>
                      <a:r>
                        <a:rPr lang="en-US" sz="1000" dirty="0" smtClean="0"/>
                        <a:t>would include that it</a:t>
                      </a:r>
                      <a:r>
                        <a:rPr lang="en-US" sz="1000" baseline="0" dirty="0" smtClean="0"/>
                        <a:t> </a:t>
                      </a:r>
                      <a:r>
                        <a:rPr lang="en-US" sz="1000" dirty="0" smtClean="0"/>
                        <a:t>is better to plan ahead and work hard.  Responses may include (1) the grasshopper should not have played all summer, but worked to get ready for winter, (2) there is a time for working and playing</a:t>
                      </a:r>
                      <a:r>
                        <a:rPr lang="en-US" sz="1000" baseline="0" dirty="0" smtClean="0"/>
                        <a:t> and</a:t>
                      </a:r>
                      <a:r>
                        <a:rPr lang="en-US" sz="1000" dirty="0" smtClean="0"/>
                        <a:t> (3) It is better to plan ahead and be prepared. </a:t>
                      </a:r>
                    </a:p>
                    <a:p>
                      <a:pPr lvl="0" algn="l">
                        <a:defRPr sz="1800" b="0" i="0"/>
                      </a:pPr>
                      <a:r>
                        <a:rPr lang="en-US" sz="1000" b="1" dirty="0" smtClean="0"/>
                        <a:t>Specific</a:t>
                      </a:r>
                      <a:r>
                        <a:rPr lang="en-US" sz="1000" b="1" baseline="0" dirty="0" smtClean="0"/>
                        <a:t> </a:t>
                      </a:r>
                      <a:r>
                        <a:rPr lang="en-US" sz="1000" b="1" dirty="0" smtClean="0">
                          <a:uFill>
                            <a:solidFill/>
                          </a:uFill>
                        </a:rPr>
                        <a:t>identifications </a:t>
                      </a:r>
                      <a:r>
                        <a:rPr lang="en-US" sz="1000" dirty="0" smtClean="0">
                          <a:uFill>
                            <a:solidFill/>
                          </a:uFill>
                        </a:rPr>
                        <a:t>from the passage could include (1) grasshopper playing, (2) Ant getting food for winter, (3) Ant planning ahead for winter, (4) grasshopper being hungry in the winter because he didn’t gather food in the summer  and (5) ant having food everyday </a:t>
                      </a:r>
                    </a:p>
                    <a:p>
                      <a:pPr lvl="0" algn="l" defTabSz="457200">
                        <a:defRPr sz="1800" b="0" i="0"/>
                      </a:pPr>
                      <a:r>
                        <a:rPr lang="en-US" sz="1000" b="1" u="none" dirty="0" smtClean="0">
                          <a:uFill>
                            <a:solidFill/>
                          </a:uFill>
                        </a:rPr>
                        <a:t>Full Support </a:t>
                      </a:r>
                      <a:r>
                        <a:rPr lang="en-US" sz="1000" dirty="0" smtClean="0">
                          <a:uFill>
                            <a:solidFill/>
                          </a:uFill>
                        </a:rPr>
                        <a:t>from the passage include other relevant details or examples that support the main idea such as; (1) the grasshopper wished he would have listened to the ant, (2) the grasshopper saw that the ant had food during the winter, (3) the ant told the grasshopper he should be doing the same thing as he was and (4) the ant did not play with grasshopper when he asked, instead he was working. </a:t>
                      </a:r>
                    </a:p>
                  </a:txBody>
                  <a:tcPr marL="44506" marR="44506" marT="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40028">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2</a:t>
                      </a:r>
                      <a:endParaRPr lang="en-US" sz="2600" b="1" dirty="0">
                        <a:effectLst/>
                        <a:latin typeface="+mn-lt"/>
                        <a:ea typeface="Calibri"/>
                        <a:cs typeface="Times New Roman"/>
                      </a:endParaRPr>
                    </a:p>
                  </a:txBody>
                  <a:tcPr marL="44506" marR="44506" marT="60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lvl="0" algn="l" defTabSz="914400">
                        <a:defRPr sz="1800" b="0" i="0"/>
                      </a:pPr>
                      <a:r>
                        <a:rPr sz="1000" i="1" dirty="0">
                          <a:solidFill>
                            <a:schemeClr val="tx1"/>
                          </a:solidFill>
                        </a:rPr>
                        <a:t>The student gives a proficient response by providing evidence of the main idea </a:t>
                      </a:r>
                      <a:r>
                        <a:rPr lang="en-US" sz="1000" i="1" dirty="0" smtClean="0">
                          <a:solidFill>
                            <a:schemeClr val="tx1"/>
                          </a:solidFill>
                        </a:rPr>
                        <a:t>of</a:t>
                      </a:r>
                      <a:r>
                        <a:rPr sz="1000" i="1" dirty="0" smtClean="0">
                          <a:solidFill>
                            <a:schemeClr val="tx1"/>
                          </a:solidFill>
                        </a:rPr>
                        <a:t> </a:t>
                      </a:r>
                      <a:r>
                        <a:rPr sz="1000" i="1" u="sng" dirty="0">
                          <a:solidFill>
                            <a:schemeClr val="tx1"/>
                          </a:solidFill>
                        </a:rPr>
                        <a:t>The Ant and The Grasshopper </a:t>
                      </a:r>
                      <a:r>
                        <a:rPr sz="1000" i="1" dirty="0">
                          <a:solidFill>
                            <a:schemeClr val="tx1"/>
                          </a:solidFill>
                        </a:rPr>
                        <a:t>and uses specific examples from the </a:t>
                      </a:r>
                      <a:r>
                        <a:rPr lang="en-US" sz="1000" i="1" dirty="0" smtClean="0">
                          <a:solidFill>
                            <a:schemeClr val="tx1"/>
                          </a:solidFill>
                        </a:rPr>
                        <a:t>passage</a:t>
                      </a:r>
                      <a:r>
                        <a:rPr sz="1000" i="1" dirty="0" smtClean="0">
                          <a:solidFill>
                            <a:schemeClr val="tx1"/>
                          </a:solidFill>
                        </a:rPr>
                        <a:t> </a:t>
                      </a:r>
                      <a:r>
                        <a:rPr sz="1000" i="1" dirty="0">
                          <a:solidFill>
                            <a:schemeClr val="tx1"/>
                          </a:solidFill>
                        </a:rPr>
                        <a:t>as well as details about (supports) each example.</a:t>
                      </a:r>
                    </a:p>
                    <a:p>
                      <a:pPr lvl="0" algn="l" defTabSz="457200">
                        <a:defRPr sz="1800" b="0" i="0"/>
                      </a:pPr>
                      <a:r>
                        <a:rPr sz="1200" dirty="0">
                          <a:solidFill>
                            <a:schemeClr val="tx1"/>
                          </a:solidFill>
                          <a:uFill>
                            <a:solidFill/>
                          </a:uFill>
                        </a:rPr>
                        <a:t>The </a:t>
                      </a:r>
                      <a:r>
                        <a:rPr lang="en-US" sz="1200" dirty="0" smtClean="0">
                          <a:solidFill>
                            <a:schemeClr val="tx1"/>
                          </a:solidFill>
                          <a:uFill>
                            <a:solidFill/>
                          </a:uFill>
                        </a:rPr>
                        <a:t>central</a:t>
                      </a:r>
                      <a:r>
                        <a:rPr lang="en-US" sz="1200" baseline="0" dirty="0" smtClean="0">
                          <a:solidFill>
                            <a:schemeClr val="tx1"/>
                          </a:solidFill>
                          <a:uFill>
                            <a:solidFill/>
                          </a:uFill>
                        </a:rPr>
                        <a:t> message </a:t>
                      </a:r>
                      <a:r>
                        <a:rPr sz="1200" dirty="0" smtClean="0">
                          <a:solidFill>
                            <a:schemeClr val="tx1"/>
                          </a:solidFill>
                          <a:uFill>
                            <a:solidFill/>
                          </a:uFill>
                        </a:rPr>
                        <a:t>of </a:t>
                      </a:r>
                      <a:r>
                        <a:rPr sz="1200" dirty="0">
                          <a:solidFill>
                            <a:schemeClr val="tx1"/>
                          </a:solidFill>
                          <a:uFill>
                            <a:solidFill/>
                          </a:uFill>
                        </a:rPr>
                        <a:t>this fable is that Grasshopper learns from </a:t>
                      </a:r>
                      <a:r>
                        <a:rPr sz="1200" dirty="0" smtClean="0">
                          <a:solidFill>
                            <a:schemeClr val="tx1"/>
                          </a:solidFill>
                          <a:uFill>
                            <a:solidFill/>
                          </a:uFill>
                        </a:rPr>
                        <a:t>Ant</a:t>
                      </a:r>
                      <a:r>
                        <a:rPr lang="en-US" sz="1200" baseline="0" dirty="0" smtClean="0">
                          <a:solidFill>
                            <a:schemeClr val="tx1"/>
                          </a:solidFill>
                          <a:uFill>
                            <a:solidFill/>
                          </a:uFill>
                        </a:rPr>
                        <a:t> that</a:t>
                      </a:r>
                      <a:r>
                        <a:rPr sz="1200" dirty="0" smtClean="0">
                          <a:solidFill>
                            <a:schemeClr val="tx1"/>
                          </a:solidFill>
                          <a:uFill>
                            <a:solidFill/>
                          </a:uFill>
                        </a:rPr>
                        <a:t> </a:t>
                      </a:r>
                      <a:r>
                        <a:rPr sz="1200" dirty="0">
                          <a:solidFill>
                            <a:schemeClr val="tx1"/>
                          </a:solidFill>
                          <a:uFill>
                            <a:solidFill/>
                          </a:uFill>
                        </a:rPr>
                        <a:t>always playing will not prepare you for what is ahead.  It is better to work hard and plan ahead. Grasshopper learned this lesson when he saw that ant had food during the winter. He wished he would have listened to Ant and gathered food for winter. </a:t>
                      </a:r>
                    </a:p>
                  </a:txBody>
                  <a:tcPr marL="9241" marR="9241" marT="9111" marB="91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18046">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44506" marR="44506" marT="60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lvl="0" algn="l" defTabSz="914400">
                        <a:defRPr sz="1800" b="0" i="0"/>
                      </a:pPr>
                      <a:r>
                        <a:rPr sz="1000" i="1" dirty="0">
                          <a:solidFill>
                            <a:schemeClr val="tx1"/>
                          </a:solidFill>
                        </a:rPr>
                        <a:t>The student gives a partial response by providing </a:t>
                      </a:r>
                      <a:r>
                        <a:rPr sz="1000" i="1" u="sng" dirty="0">
                          <a:solidFill>
                            <a:schemeClr val="tx1"/>
                          </a:solidFill>
                        </a:rPr>
                        <a:t>some</a:t>
                      </a:r>
                      <a:r>
                        <a:rPr sz="1000" i="1" dirty="0">
                          <a:solidFill>
                            <a:schemeClr val="tx1"/>
                          </a:solidFill>
                        </a:rPr>
                        <a:t> evidence of the main idea from </a:t>
                      </a:r>
                      <a:r>
                        <a:rPr sz="1000" i="1" u="sng" dirty="0">
                          <a:solidFill>
                            <a:schemeClr val="tx1"/>
                          </a:solidFill>
                        </a:rPr>
                        <a:t>The Ant and the Grasshopper </a:t>
                      </a:r>
                      <a:r>
                        <a:rPr sz="1000" i="1" dirty="0">
                          <a:solidFill>
                            <a:schemeClr val="tx1"/>
                          </a:solidFill>
                        </a:rPr>
                        <a:t>and </a:t>
                      </a:r>
                      <a:r>
                        <a:rPr sz="1000" i="1" u="none" dirty="0">
                          <a:solidFill>
                            <a:schemeClr val="tx1"/>
                          </a:solidFill>
                        </a:rPr>
                        <a:t>some </a:t>
                      </a:r>
                      <a:r>
                        <a:rPr sz="1000" i="1" dirty="0">
                          <a:solidFill>
                            <a:schemeClr val="tx1"/>
                          </a:solidFill>
                        </a:rPr>
                        <a:t>specific examples that reference the </a:t>
                      </a:r>
                      <a:r>
                        <a:rPr lang="en-US" sz="1000" i="1" dirty="0" smtClean="0">
                          <a:solidFill>
                            <a:schemeClr val="tx1"/>
                          </a:solidFill>
                        </a:rPr>
                        <a:t>passage</a:t>
                      </a:r>
                      <a:r>
                        <a:rPr sz="1000" i="1" dirty="0" smtClean="0">
                          <a:solidFill>
                            <a:schemeClr val="tx1"/>
                          </a:solidFill>
                        </a:rPr>
                        <a:t>  </a:t>
                      </a:r>
                      <a:r>
                        <a:rPr sz="1000" i="1" dirty="0">
                          <a:solidFill>
                            <a:schemeClr val="tx1"/>
                          </a:solidFill>
                        </a:rPr>
                        <a:t>as well as details about each example</a:t>
                      </a:r>
                      <a:r>
                        <a:rPr sz="1000" i="1" dirty="0" smtClean="0">
                          <a:solidFill>
                            <a:schemeClr val="tx1"/>
                          </a:solidFill>
                        </a:rPr>
                        <a:t>.</a:t>
                      </a:r>
                      <a:endParaRPr sz="700" i="1" dirty="0">
                        <a:solidFill>
                          <a:schemeClr val="tx1"/>
                        </a:solidFill>
                      </a:endParaRPr>
                    </a:p>
                    <a:p>
                      <a:pPr lvl="0" algn="l" defTabSz="457200">
                        <a:defRPr sz="1800" b="0" i="0"/>
                      </a:pPr>
                      <a:r>
                        <a:rPr sz="1200" dirty="0">
                          <a:solidFill>
                            <a:schemeClr val="tx1"/>
                          </a:solidFill>
                          <a:uFill>
                            <a:solidFill/>
                          </a:uFill>
                        </a:rPr>
                        <a:t>The </a:t>
                      </a:r>
                      <a:r>
                        <a:rPr lang="en-US" sz="1200" dirty="0" smtClean="0">
                          <a:solidFill>
                            <a:schemeClr val="tx1"/>
                          </a:solidFill>
                          <a:uFill>
                            <a:solidFill/>
                          </a:uFill>
                        </a:rPr>
                        <a:t>central</a:t>
                      </a:r>
                      <a:r>
                        <a:rPr lang="en-US" sz="1200" baseline="0" dirty="0" smtClean="0">
                          <a:solidFill>
                            <a:schemeClr val="tx1"/>
                          </a:solidFill>
                          <a:uFill>
                            <a:solidFill/>
                          </a:uFill>
                        </a:rPr>
                        <a:t> message </a:t>
                      </a:r>
                      <a:r>
                        <a:rPr sz="1200" dirty="0" smtClean="0">
                          <a:solidFill>
                            <a:schemeClr val="tx1"/>
                          </a:solidFill>
                          <a:uFill>
                            <a:solidFill/>
                          </a:uFill>
                        </a:rPr>
                        <a:t>is </a:t>
                      </a:r>
                      <a:r>
                        <a:rPr sz="1200" dirty="0">
                          <a:solidFill>
                            <a:schemeClr val="tx1"/>
                          </a:solidFill>
                          <a:uFill>
                            <a:solidFill/>
                          </a:uFill>
                        </a:rPr>
                        <a:t>that it is better to work hard and plan ahead. Ant was ready for winter and had food everyday. The grasshopper didn’t </a:t>
                      </a:r>
                      <a:r>
                        <a:rPr lang="en-US" sz="1200" dirty="0" smtClean="0">
                          <a:solidFill>
                            <a:schemeClr val="tx1"/>
                          </a:solidFill>
                          <a:uFill>
                            <a:solidFill/>
                          </a:uFill>
                        </a:rPr>
                        <a:t>have food </a:t>
                      </a:r>
                      <a:r>
                        <a:rPr sz="1200" dirty="0" smtClean="0">
                          <a:solidFill>
                            <a:schemeClr val="tx1"/>
                          </a:solidFill>
                          <a:uFill>
                            <a:solidFill/>
                          </a:uFill>
                        </a:rPr>
                        <a:t>because </a:t>
                      </a:r>
                      <a:r>
                        <a:rPr sz="1200" dirty="0">
                          <a:solidFill>
                            <a:schemeClr val="tx1"/>
                          </a:solidFill>
                          <a:uFill>
                            <a:solidFill/>
                          </a:uFill>
                        </a:rPr>
                        <a:t>he played all summer. </a:t>
                      </a:r>
                      <a:endParaRPr sz="1200" i="1" dirty="0">
                        <a:solidFill>
                          <a:schemeClr val="tx1"/>
                        </a:solidFill>
                      </a:endParaRPr>
                    </a:p>
                  </a:txBody>
                  <a:tcPr marL="9241" marR="9241" marT="9111" marB="91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3159">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44506" marR="44506" marT="60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lvl="0" algn="l" defTabSz="914400">
                        <a:defRPr sz="1800" b="0" i="0"/>
                      </a:pPr>
                      <a:r>
                        <a:rPr sz="1000" i="1" dirty="0"/>
                        <a:t>The student provides no evidence about the main idea from </a:t>
                      </a:r>
                      <a:r>
                        <a:rPr lang="en-US" sz="1000" i="1" u="sng" dirty="0" smtClean="0"/>
                        <a:t>The</a:t>
                      </a:r>
                      <a:r>
                        <a:rPr lang="en-US" sz="1000" i="1" u="sng" baseline="0" dirty="0" smtClean="0"/>
                        <a:t> </a:t>
                      </a:r>
                      <a:r>
                        <a:rPr sz="1000" i="1" u="sng" dirty="0" smtClean="0"/>
                        <a:t>Ant </a:t>
                      </a:r>
                      <a:r>
                        <a:rPr sz="1000" i="1" u="sng" dirty="0"/>
                        <a:t>and the Grasshopper </a:t>
                      </a:r>
                      <a:r>
                        <a:rPr sz="1000" i="1" dirty="0"/>
                        <a:t>and no relevant information or examples from the </a:t>
                      </a:r>
                      <a:r>
                        <a:rPr lang="en-US" sz="1000" i="1" dirty="0" smtClean="0"/>
                        <a:t>passage</a:t>
                      </a:r>
                      <a:r>
                        <a:rPr sz="1000" i="1" dirty="0" smtClean="0"/>
                        <a:t>.</a:t>
                      </a:r>
                      <a:endParaRPr sz="1000" i="1" dirty="0"/>
                    </a:p>
                    <a:p>
                      <a:pPr lvl="0" algn="l" defTabSz="914400">
                        <a:defRPr sz="1800" b="0" i="0"/>
                      </a:pPr>
                      <a:r>
                        <a:rPr sz="1200" dirty="0" smtClean="0"/>
                        <a:t>Grasshoppers </a:t>
                      </a:r>
                      <a:r>
                        <a:rPr sz="1200" dirty="0"/>
                        <a:t>play and ants work. </a:t>
                      </a:r>
                    </a:p>
                  </a:txBody>
                  <a:tcPr marL="9241" marR="9241" marT="9111" marB="91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4" name="Table 137"/>
          <p:cNvGraphicFramePr/>
          <p:nvPr>
            <p:extLst>
              <p:ext uri="{D42A27DB-BD31-4B8C-83A1-F6EECF244321}">
                <p14:modId xmlns:p14="http://schemas.microsoft.com/office/powerpoint/2010/main" val="437936977"/>
              </p:ext>
            </p:extLst>
          </p:nvPr>
        </p:nvGraphicFramePr>
        <p:xfrm>
          <a:off x="4614862" y="7467600"/>
          <a:ext cx="2833688" cy="533400"/>
        </p:xfrm>
        <a:graphic>
          <a:graphicData uri="http://schemas.openxmlformats.org/drawingml/2006/table">
            <a:tbl>
              <a:tblPr firstRow="1"/>
              <a:tblGrid>
                <a:gridCol w="2833688"/>
              </a:tblGrid>
              <a:tr h="163576">
                <a:tc>
                  <a:txBody>
                    <a:bodyPr/>
                    <a:lstStyle/>
                    <a:p>
                      <a:pPr lvl="0" algn="ctr">
                        <a:lnSpc>
                          <a:spcPct val="115000"/>
                        </a:lnSpc>
                        <a:defRPr sz="1800" b="0" i="0"/>
                      </a:pPr>
                      <a:r>
                        <a:rPr lang="en-US" sz="800" b="0" i="1" dirty="0" smtClean="0"/>
                        <a:t>Toward RL.2.2  </a:t>
                      </a:r>
                      <a:r>
                        <a:rPr sz="800" b="0" i="1" dirty="0" smtClean="0"/>
                        <a:t>DOK </a:t>
                      </a:r>
                      <a:r>
                        <a:rPr sz="800" b="0" i="1" dirty="0"/>
                        <a:t>2 – Cl  </a:t>
                      </a:r>
                    </a:p>
                  </a:txBody>
                  <a:tcPr marL="0" marR="0" marT="0" marB="0" anchor="ct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a:solidFill>
                        <a:srgbClr val="A6A6A6"/>
                      </a:solidFill>
                      <a:round/>
                    </a:lnB>
                    <a:solidFill>
                      <a:srgbClr val="C6D9F1"/>
                    </a:solidFill>
                  </a:tcPr>
                </a:tc>
              </a:tr>
              <a:tr h="369824">
                <a:tc>
                  <a:txBody>
                    <a:bodyPr/>
                    <a:lstStyle/>
                    <a:p>
                      <a:pPr lvl="0" algn="l">
                        <a:lnSpc>
                          <a:spcPct val="115000"/>
                        </a:lnSpc>
                        <a:defRPr sz="1800" b="0" i="0"/>
                      </a:pPr>
                      <a:r>
                        <a:rPr sz="800" b="0" dirty="0"/>
                        <a:t>Locate information supporting the central message, lesson or moral of a fable or folktale from diverse cultures (new text).</a:t>
                      </a:r>
                    </a:p>
                  </a:txBody>
                  <a:tcPr marL="97155" marR="0" marT="0" marB="0"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a:solidFill>
                        <a:srgbClr val="A6A6A6"/>
                      </a:solidFill>
                      <a:roun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3344557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3058</TotalTime>
  <Words>7824</Words>
  <Application>Microsoft Office PowerPoint</Application>
  <PresentationFormat>Custom</PresentationFormat>
  <Paragraphs>915</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Susan Richmond</cp:lastModifiedBy>
  <cp:revision>335</cp:revision>
  <cp:lastPrinted>2014-08-19T18:37:43Z</cp:lastPrinted>
  <dcterms:created xsi:type="dcterms:W3CDTF">2013-06-13T16:49:22Z</dcterms:created>
  <dcterms:modified xsi:type="dcterms:W3CDTF">2015-07-23T18:24:55Z</dcterms:modified>
</cp:coreProperties>
</file>