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85" r:id="rId2"/>
    <p:sldId id="386" r:id="rId3"/>
    <p:sldId id="401" r:id="rId4"/>
    <p:sldId id="387" r:id="rId5"/>
    <p:sldId id="388" r:id="rId6"/>
    <p:sldId id="389" r:id="rId7"/>
    <p:sldId id="390" r:id="rId8"/>
    <p:sldId id="391" r:id="rId9"/>
    <p:sldId id="380" r:id="rId10"/>
    <p:sldId id="392" r:id="rId11"/>
    <p:sldId id="399" r:id="rId12"/>
    <p:sldId id="382" r:id="rId13"/>
    <p:sldId id="400" r:id="rId14"/>
    <p:sldId id="395" r:id="rId15"/>
    <p:sldId id="377" r:id="rId16"/>
    <p:sldId id="397" r:id="rId17"/>
  </p:sldIdLst>
  <p:sldSz cx="7772400" cy="10058400"/>
  <p:notesSz cx="7010400" cy="9296400"/>
  <p:defaultTextStyle>
    <a:defPPr>
      <a:defRPr lang="en-US"/>
    </a:defPPr>
    <a:lvl1pPr marL="0" algn="l" defTabSz="101880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05" algn="l" defTabSz="101880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09" algn="l" defTabSz="101880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14" algn="l" defTabSz="101880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18" algn="l" defTabSz="101880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24" algn="l" defTabSz="101880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28" algn="l" defTabSz="101880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33" algn="l" defTabSz="101880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37" algn="l" defTabSz="101880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  <p15:guide id="3" orient="horz" pos="3168">
          <p15:clr>
            <a:srgbClr val="A4A3A4"/>
          </p15:clr>
        </p15:guide>
        <p15:guide id="4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1B5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9" autoAdjust="0"/>
    <p:restoredTop sz="99037" autoAdjust="0"/>
  </p:normalViewPr>
  <p:slideViewPr>
    <p:cSldViewPr>
      <p:cViewPr varScale="1">
        <p:scale>
          <a:sx n="54" d="100"/>
          <a:sy n="54" d="100"/>
        </p:scale>
        <p:origin x="-1267" y="-67"/>
      </p:cViewPr>
      <p:guideLst>
        <p:guide orient="horz" pos="3024"/>
        <p:guide orient="horz" pos="3168"/>
        <p:guide pos="2304"/>
        <p:guide pos="24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BBA2A-8788-4E3E-B85C-043146DE5216}" type="datetimeFigureOut">
              <a:rPr lang="en-US" smtClean="0"/>
              <a:t>7/23/2015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E767E-EA66-4DAF-8CE1-1B8D3464DA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166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5812E32-FA1A-4F4E-BBE4-59F7E9A50687}" type="datetimeFigureOut">
              <a:rPr lang="en-US" smtClean="0"/>
              <a:pPr/>
              <a:t>7/23/2015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59000" y="696913"/>
            <a:ext cx="26924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3EF0EC3-FE0B-4500-8F04-EC8B20A7C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208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88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09405" algn="l" defTabSz="10188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18809" algn="l" defTabSz="10188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28214" algn="l" defTabSz="10188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37618" algn="l" defTabSz="10188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547024" algn="l" defTabSz="10188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056428" algn="l" defTabSz="10188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565833" algn="l" defTabSz="10188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075237" algn="l" defTabSz="10188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F0EC3-FE0B-4500-8F04-EC8B20A7C12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814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59000" y="696913"/>
            <a:ext cx="26924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F0EC3-FE0B-4500-8F04-EC8B20A7C12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111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ABC3-F9D5-41E6-920C-361B5D1D5261}" type="datetime1">
              <a:rPr lang="en-US" smtClean="0"/>
              <a:pPr/>
              <a:t>7/23/2015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B04D-AEB5-43ED-B9BA-B3D1EC9C90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423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7A764-92AC-498C-A948-6B40651C68CD}" type="datetime1">
              <a:rPr lang="en-US" smtClean="0"/>
              <a:pPr/>
              <a:t>7/23/2015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B04D-AEB5-43ED-B9BA-B3D1EC9C90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023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226242" y="537847"/>
            <a:ext cx="1311594" cy="114414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1465" y="537847"/>
            <a:ext cx="3805239" cy="114414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9223-152C-48B7-829B-A8B733C6AC0A}" type="datetime1">
              <a:rPr lang="en-US" smtClean="0"/>
              <a:pPr/>
              <a:t>7/23/2015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B04D-AEB5-43ED-B9BA-B3D1EC9C90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84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04300" y="9297436"/>
            <a:ext cx="1781175" cy="53551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7963" y="9522884"/>
            <a:ext cx="842010" cy="535517"/>
          </a:xfrm>
        </p:spPr>
        <p:txBody>
          <a:bodyPr/>
          <a:lstStyle>
            <a:lvl1pPr algn="r">
              <a:defRPr/>
            </a:lvl1pPr>
          </a:lstStyle>
          <a:p>
            <a:fld id="{F177B04D-AEB5-43ED-B9BA-B3D1EC9C90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481388" y="9659257"/>
            <a:ext cx="3886200" cy="241824"/>
          </a:xfrm>
          <a:prstGeom prst="rect">
            <a:avLst/>
          </a:prstGeom>
        </p:spPr>
        <p:txBody>
          <a:bodyPr lIns="96378" tIns="48189" rIns="96378" bIns="48189">
            <a:spAutoFit/>
          </a:bodyPr>
          <a:lstStyle/>
          <a:p>
            <a:r>
              <a: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Rev. Control:  07/01/2015</a:t>
            </a:r>
            <a:r>
              <a:rPr lang="en-US" sz="9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HSD – OSP and Susan Richmond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201198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7" y="6463454"/>
            <a:ext cx="6606540" cy="1997710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7" y="4263182"/>
            <a:ext cx="6606540" cy="2200273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0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EE7BD-3C42-46C4-A835-3E3BDF1AE10E}" type="datetime1">
              <a:rPr lang="en-US" smtClean="0"/>
              <a:pPr/>
              <a:t>7/23/2015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B04D-AEB5-43ED-B9BA-B3D1EC9C90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044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1466" y="3129280"/>
            <a:ext cx="2558415" cy="8849997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9421" y="3129280"/>
            <a:ext cx="2558415" cy="8849997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9F3C-5175-4E3A-98BB-AD089760102E}" type="datetime1">
              <a:rPr lang="en-US" smtClean="0"/>
              <a:pPr/>
              <a:t>7/23/2015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B04D-AEB5-43ED-B9BA-B3D1EC9C90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83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1" y="2251499"/>
            <a:ext cx="3434159" cy="93831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9405" indent="0">
              <a:buNone/>
              <a:defRPr sz="2200" b="1"/>
            </a:lvl2pPr>
            <a:lvl3pPr marL="1018809" indent="0">
              <a:buNone/>
              <a:defRPr sz="2000" b="1"/>
            </a:lvl3pPr>
            <a:lvl4pPr marL="1528214" indent="0">
              <a:buNone/>
              <a:defRPr sz="1800" b="1"/>
            </a:lvl4pPr>
            <a:lvl5pPr marL="2037618" indent="0">
              <a:buNone/>
              <a:defRPr sz="1800" b="1"/>
            </a:lvl5pPr>
            <a:lvl6pPr marL="2547024" indent="0">
              <a:buNone/>
              <a:defRPr sz="1800" b="1"/>
            </a:lvl6pPr>
            <a:lvl7pPr marL="3056428" indent="0">
              <a:buNone/>
              <a:defRPr sz="1800" b="1"/>
            </a:lvl7pPr>
            <a:lvl8pPr marL="3565833" indent="0">
              <a:buNone/>
              <a:defRPr sz="1800" b="1"/>
            </a:lvl8pPr>
            <a:lvl9pPr marL="4075237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1" y="3189817"/>
            <a:ext cx="3434159" cy="579522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9405" indent="0">
              <a:buNone/>
              <a:defRPr sz="2200" b="1"/>
            </a:lvl2pPr>
            <a:lvl3pPr marL="1018809" indent="0">
              <a:buNone/>
              <a:defRPr sz="2000" b="1"/>
            </a:lvl3pPr>
            <a:lvl4pPr marL="1528214" indent="0">
              <a:buNone/>
              <a:defRPr sz="1800" b="1"/>
            </a:lvl4pPr>
            <a:lvl5pPr marL="2037618" indent="0">
              <a:buNone/>
              <a:defRPr sz="1800" b="1"/>
            </a:lvl5pPr>
            <a:lvl6pPr marL="2547024" indent="0">
              <a:buNone/>
              <a:defRPr sz="1800" b="1"/>
            </a:lvl6pPr>
            <a:lvl7pPr marL="3056428" indent="0">
              <a:buNone/>
              <a:defRPr sz="1800" b="1"/>
            </a:lvl7pPr>
            <a:lvl8pPr marL="3565833" indent="0">
              <a:buNone/>
              <a:defRPr sz="1800" b="1"/>
            </a:lvl8pPr>
            <a:lvl9pPr marL="4075237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CBA6-CA2A-4158-A07A-774E5EDEE07A}" type="datetime1">
              <a:rPr lang="en-US" smtClean="0"/>
              <a:pPr/>
              <a:t>7/23/2015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B04D-AEB5-43ED-B9BA-B3D1EC9C90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518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E2B7-079F-4A3E-85C4-519141386CD3}" type="datetime1">
              <a:rPr lang="en-US" smtClean="0"/>
              <a:pPr/>
              <a:t>7/23/2015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B04D-AEB5-43ED-B9BA-B3D1EC9C90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148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DBED1-8F41-4E2A-84FA-EC900252CBF6}" type="datetime1">
              <a:rPr lang="en-US" smtClean="0"/>
              <a:pPr/>
              <a:t>7/23/2015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B04D-AEB5-43ED-B9BA-B3D1EC9C90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703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7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5"/>
            <a:ext cx="4344989" cy="8584567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5"/>
            <a:ext cx="2557067" cy="6880227"/>
          </a:xfrm>
        </p:spPr>
        <p:txBody>
          <a:bodyPr/>
          <a:lstStyle>
            <a:lvl1pPr marL="0" indent="0">
              <a:buNone/>
              <a:defRPr sz="1600"/>
            </a:lvl1pPr>
            <a:lvl2pPr marL="509405" indent="0">
              <a:buNone/>
              <a:defRPr sz="1400"/>
            </a:lvl2pPr>
            <a:lvl3pPr marL="1018809" indent="0">
              <a:buNone/>
              <a:defRPr sz="1200"/>
            </a:lvl3pPr>
            <a:lvl4pPr marL="1528214" indent="0">
              <a:buNone/>
              <a:defRPr sz="1100"/>
            </a:lvl4pPr>
            <a:lvl5pPr marL="2037618" indent="0">
              <a:buNone/>
              <a:defRPr sz="1100"/>
            </a:lvl5pPr>
            <a:lvl6pPr marL="2547024" indent="0">
              <a:buNone/>
              <a:defRPr sz="1100"/>
            </a:lvl6pPr>
            <a:lvl7pPr marL="3056428" indent="0">
              <a:buNone/>
              <a:defRPr sz="1100"/>
            </a:lvl7pPr>
            <a:lvl8pPr marL="3565833" indent="0">
              <a:buNone/>
              <a:defRPr sz="1100"/>
            </a:lvl8pPr>
            <a:lvl9pPr marL="4075237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E275-2333-457D-B231-ACDEC9BE2BD1}" type="datetime1">
              <a:rPr lang="en-US" smtClean="0"/>
              <a:pPr/>
              <a:t>7/23/2015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B04D-AEB5-43ED-B9BA-B3D1EC9C90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92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4" y="7040880"/>
            <a:ext cx="4663440" cy="831217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4" y="898737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05" indent="0">
              <a:buNone/>
              <a:defRPr sz="3200"/>
            </a:lvl2pPr>
            <a:lvl3pPr marL="1018809" indent="0">
              <a:buNone/>
              <a:defRPr sz="2600"/>
            </a:lvl3pPr>
            <a:lvl4pPr marL="1528214" indent="0">
              <a:buNone/>
              <a:defRPr sz="2200"/>
            </a:lvl4pPr>
            <a:lvl5pPr marL="2037618" indent="0">
              <a:buNone/>
              <a:defRPr sz="2200"/>
            </a:lvl5pPr>
            <a:lvl6pPr marL="2547024" indent="0">
              <a:buNone/>
              <a:defRPr sz="2200"/>
            </a:lvl6pPr>
            <a:lvl7pPr marL="3056428" indent="0">
              <a:buNone/>
              <a:defRPr sz="2200"/>
            </a:lvl7pPr>
            <a:lvl8pPr marL="3565833" indent="0">
              <a:buNone/>
              <a:defRPr sz="2200"/>
            </a:lvl8pPr>
            <a:lvl9pPr marL="4075237" indent="0">
              <a:buNone/>
              <a:defRPr sz="22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4" y="7872097"/>
            <a:ext cx="4663440" cy="1180463"/>
          </a:xfrm>
        </p:spPr>
        <p:txBody>
          <a:bodyPr/>
          <a:lstStyle>
            <a:lvl1pPr marL="0" indent="0">
              <a:buNone/>
              <a:defRPr sz="1600"/>
            </a:lvl1pPr>
            <a:lvl2pPr marL="509405" indent="0">
              <a:buNone/>
              <a:defRPr sz="1400"/>
            </a:lvl2pPr>
            <a:lvl3pPr marL="1018809" indent="0">
              <a:buNone/>
              <a:defRPr sz="1200"/>
            </a:lvl3pPr>
            <a:lvl4pPr marL="1528214" indent="0">
              <a:buNone/>
              <a:defRPr sz="1100"/>
            </a:lvl4pPr>
            <a:lvl5pPr marL="2037618" indent="0">
              <a:buNone/>
              <a:defRPr sz="1100"/>
            </a:lvl5pPr>
            <a:lvl6pPr marL="2547024" indent="0">
              <a:buNone/>
              <a:defRPr sz="1100"/>
            </a:lvl6pPr>
            <a:lvl7pPr marL="3056428" indent="0">
              <a:buNone/>
              <a:defRPr sz="1100"/>
            </a:lvl7pPr>
            <a:lvl8pPr marL="3565833" indent="0">
              <a:buNone/>
              <a:defRPr sz="1100"/>
            </a:lvl8pPr>
            <a:lvl9pPr marL="4075237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07EFA-7667-4272-80CC-C78D5DB339E5}" type="datetime1">
              <a:rPr lang="en-US" smtClean="0"/>
              <a:pPr/>
              <a:t>7/23/2015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B04D-AEB5-43ED-B9BA-B3D1EC9C90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52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1" tIns="50941" rIns="101881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1" tIns="50941" rIns="101881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7"/>
          </a:xfrm>
          <a:prstGeom prst="rect">
            <a:avLst/>
          </a:prstGeom>
        </p:spPr>
        <p:txBody>
          <a:bodyPr vert="horz" lIns="101881" tIns="50941" rIns="101881" bIns="50941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3A756-94F7-43CF-A3C1-1FB444D8776B}" type="datetime1">
              <a:rPr lang="en-US" smtClean="0"/>
              <a:pPr/>
              <a:t>7/23/2015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7"/>
          </a:xfrm>
          <a:prstGeom prst="rect">
            <a:avLst/>
          </a:prstGeom>
        </p:spPr>
        <p:txBody>
          <a:bodyPr vert="horz" lIns="101881" tIns="50941" rIns="101881" bIns="50941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7"/>
          </a:xfrm>
          <a:prstGeom prst="rect">
            <a:avLst/>
          </a:prstGeom>
        </p:spPr>
        <p:txBody>
          <a:bodyPr vert="horz" lIns="101881" tIns="50941" rIns="101881" bIns="50941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7B04D-AEB5-43ED-B9BA-B3D1EC9C90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304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1018809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4" indent="-382054" algn="l" defTabSz="1018809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82" indent="-318378" algn="l" defTabSz="1018809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11" indent="-254702" algn="l" defTabSz="1018809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16" indent="-254702" algn="l" defTabSz="1018809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21" indent="-254702" algn="l" defTabSz="1018809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26" indent="-254702" algn="l" defTabSz="101880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30" indent="-254702" algn="l" defTabSz="101880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35" indent="-254702" algn="l" defTabSz="101880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9940" indent="-254702" algn="l" defTabSz="101880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05" algn="l" defTabSz="1018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09" algn="l" defTabSz="1018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14" algn="l" defTabSz="1018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18" algn="l" defTabSz="1018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24" algn="l" defTabSz="1018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28" algn="l" defTabSz="1018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33" algn="l" defTabSz="1018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37" algn="l" defTabSz="1018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microsoft.com/office/2007/relationships/hdphoto" Target="../media/hdphoto7.wdp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openxmlformats.org/officeDocument/2006/relationships/image" Target="../media/image12.jpeg"/><Relationship Id="rId17" Type="http://schemas.microsoft.com/office/2007/relationships/hdphoto" Target="../media/hdphoto9.wdp"/><Relationship Id="rId2" Type="http://schemas.openxmlformats.org/officeDocument/2006/relationships/image" Target="../media/image7.jpeg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1.jpeg"/><Relationship Id="rId5" Type="http://schemas.microsoft.com/office/2007/relationships/hdphoto" Target="../media/hdphoto4.wdp"/><Relationship Id="rId15" Type="http://schemas.microsoft.com/office/2007/relationships/hdphoto" Target="../media/hdphoto8.wdp"/><Relationship Id="rId10" Type="http://schemas.openxmlformats.org/officeDocument/2006/relationships/hyperlink" Target="https://www.google.com/imgres?imgurl&amp;imgrefurl=http://www.ecrater.com/p/17029255/mcdonalds-1999-toy-story-little-green&amp;h=0&amp;w=0&amp;tbnid=RxP8rWadV5KLsM&amp;zoom=1&amp;tbnh=180&amp;tbnw=240&amp;docid=rLvgzGzdE4YyLM&amp;tbm=isch&amp;ei=c5z3U62TPOebigKYmoD4Bg&amp;ved=0CAsQsCUoAw" TargetMode="External"/><Relationship Id="rId4" Type="http://schemas.openxmlformats.org/officeDocument/2006/relationships/image" Target="../media/image8.jpeg"/><Relationship Id="rId9" Type="http://schemas.microsoft.com/office/2007/relationships/hdphoto" Target="../media/hdphoto6.wdp"/><Relationship Id="rId1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29.png"/><Relationship Id="rId3" Type="http://schemas.microsoft.com/office/2007/relationships/hdphoto" Target="../media/hdphoto10.wdp"/><Relationship Id="rId7" Type="http://schemas.openxmlformats.org/officeDocument/2006/relationships/image" Target="../media/image25.jpeg"/><Relationship Id="rId12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microsoft.com/office/2007/relationships/hdphoto" Target="../media/hdphoto13.wdp"/><Relationship Id="rId5" Type="http://schemas.microsoft.com/office/2007/relationships/hdphoto" Target="../media/hdphoto11.wdp"/><Relationship Id="rId15" Type="http://schemas.openxmlformats.org/officeDocument/2006/relationships/image" Target="../media/image31.pn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microsoft.com/office/2007/relationships/hdphoto" Target="../media/hdphoto12.wdp"/><Relationship Id="rId1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sd.k12.or.us/Departments/PrintShop/WebSubmissionForms.asp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resource.homestead.com/Grade-2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310914" y="7102970"/>
            <a:ext cx="2380298" cy="408013"/>
          </a:xfrm>
        </p:spPr>
        <p:txBody>
          <a:bodyPr/>
          <a:lstStyle/>
          <a:p>
            <a:fld id="{D192E466-86B2-498F-86F8-110F8D9584F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2" name="Right Triangle 21"/>
          <p:cNvSpPr/>
          <p:nvPr/>
        </p:nvSpPr>
        <p:spPr>
          <a:xfrm rot="5400000" flipH="1">
            <a:off x="660173" y="7641998"/>
            <a:ext cx="1756229" cy="3076575"/>
          </a:xfrm>
          <a:prstGeom prst="rtTriangle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78" tIns="48189" rIns="96378" bIns="48189" rtlCol="0" anchor="ctr"/>
          <a:lstStyle/>
          <a:p>
            <a:pPr algn="ctr"/>
            <a:endParaRPr lang="en-US" dirty="0"/>
          </a:p>
        </p:txBody>
      </p:sp>
      <p:sp>
        <p:nvSpPr>
          <p:cNvPr id="23" name="Right Triangle 22"/>
          <p:cNvSpPr/>
          <p:nvPr/>
        </p:nvSpPr>
        <p:spPr>
          <a:xfrm rot="16200000" flipH="1">
            <a:off x="5476308" y="-699521"/>
            <a:ext cx="1596571" cy="2995613"/>
          </a:xfrm>
          <a:prstGeom prst="rtTriangle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78" tIns="48189" rIns="96378" bIns="48189"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294309" y="5970928"/>
            <a:ext cx="5090622" cy="3328973"/>
          </a:xfrm>
          <a:prstGeom prst="rect">
            <a:avLst/>
          </a:prstGeom>
        </p:spPr>
        <p:txBody>
          <a:bodyPr wrap="square" lIns="96378" tIns="48189" rIns="96378" bIns="48189">
            <a:spAutoFit/>
          </a:bodyPr>
          <a:lstStyle/>
          <a:p>
            <a:r>
              <a:rPr lang="en-US" sz="1400" b="1" u="sng" dirty="0" smtClean="0"/>
              <a:t>Reading</a:t>
            </a:r>
          </a:p>
          <a:p>
            <a:r>
              <a:rPr lang="en-US" sz="1400" b="1" dirty="0" smtClean="0"/>
              <a:t>12 Selected-Response </a:t>
            </a:r>
            <a:r>
              <a:rPr lang="en-US" sz="1400" b="1" dirty="0"/>
              <a:t>Items </a:t>
            </a:r>
          </a:p>
          <a:p>
            <a:endParaRPr lang="en-US" sz="1400" b="1" u="sng" dirty="0" smtClean="0"/>
          </a:p>
          <a:p>
            <a:r>
              <a:rPr lang="en-US" sz="1400" b="1" u="sng" dirty="0" smtClean="0"/>
              <a:t>Research</a:t>
            </a:r>
          </a:p>
          <a:p>
            <a:r>
              <a:rPr lang="en-US" sz="1400" b="1" dirty="0" smtClean="0"/>
              <a:t>0 </a:t>
            </a:r>
            <a:r>
              <a:rPr lang="en-US" sz="1400" b="1" dirty="0"/>
              <a:t>Constructed-Response Items (</a:t>
            </a:r>
            <a:r>
              <a:rPr lang="en-US" sz="1400" b="1" i="1" dirty="0"/>
              <a:t>3 point item</a:t>
            </a:r>
            <a:r>
              <a:rPr lang="en-US" sz="1400" b="1" dirty="0"/>
              <a:t>)</a:t>
            </a:r>
          </a:p>
          <a:p>
            <a:endParaRPr lang="en-US" sz="1400" b="1" dirty="0" smtClean="0"/>
          </a:p>
          <a:p>
            <a:r>
              <a:rPr lang="en-US" sz="1400" b="1" u="sng" dirty="0" smtClean="0"/>
              <a:t>Writing</a:t>
            </a:r>
            <a:endParaRPr lang="en-US" sz="1400" b="1" u="sng" dirty="0"/>
          </a:p>
          <a:p>
            <a:r>
              <a:rPr lang="en-US" sz="1400" b="1" dirty="0" smtClean="0"/>
              <a:t>0 </a:t>
            </a:r>
            <a:r>
              <a:rPr lang="en-US" sz="1400" b="1" dirty="0"/>
              <a:t>Brief Write </a:t>
            </a:r>
            <a:endParaRPr lang="en-US" sz="1400" b="1" dirty="0" smtClean="0"/>
          </a:p>
          <a:p>
            <a:r>
              <a:rPr lang="en-US" sz="1400" b="1" dirty="0" smtClean="0"/>
              <a:t>0 </a:t>
            </a:r>
            <a:r>
              <a:rPr lang="en-US" sz="1400" b="1" dirty="0"/>
              <a:t>Write to Revise a </a:t>
            </a:r>
            <a:r>
              <a:rPr lang="en-US" sz="1400" b="1" dirty="0" smtClean="0"/>
              <a:t>Text</a:t>
            </a:r>
          </a:p>
          <a:p>
            <a:r>
              <a:rPr lang="en-US" sz="1400" b="1" dirty="0" smtClean="0"/>
              <a:t>0 Full Composition</a:t>
            </a:r>
            <a:endParaRPr lang="en-US" sz="1400" b="1" dirty="0"/>
          </a:p>
          <a:p>
            <a:endParaRPr lang="en-US" sz="1400" b="1" dirty="0" smtClean="0"/>
          </a:p>
          <a:p>
            <a:r>
              <a:rPr lang="en-US" sz="1400" b="1" u="sng" dirty="0" smtClean="0"/>
              <a:t>Writing w/Integrated Language  as </a:t>
            </a:r>
            <a:r>
              <a:rPr lang="en-US" sz="1400" b="1" u="sng" dirty="0"/>
              <a:t>p</a:t>
            </a:r>
            <a:r>
              <a:rPr lang="en-US" sz="1400" b="1" u="sng" dirty="0" smtClean="0"/>
              <a:t>art of the Performance Task</a:t>
            </a:r>
          </a:p>
          <a:p>
            <a:r>
              <a:rPr lang="en-US" sz="1400" b="1" dirty="0" smtClean="0"/>
              <a:t>Language/Vocabulary</a:t>
            </a:r>
            <a:endParaRPr lang="en-US" sz="1400" b="1" dirty="0"/>
          </a:p>
          <a:p>
            <a:r>
              <a:rPr lang="en-US" sz="1400" b="1" dirty="0" smtClean="0"/>
              <a:t>Edit/Clarify</a:t>
            </a:r>
            <a:endParaRPr lang="en-US" sz="1400" b="1" dirty="0"/>
          </a:p>
          <a:p>
            <a:endParaRPr lang="en-US" sz="1400" dirty="0"/>
          </a:p>
        </p:txBody>
      </p:sp>
      <p:grpSp>
        <p:nvGrpSpPr>
          <p:cNvPr id="3" name="Group 2"/>
          <p:cNvGrpSpPr/>
          <p:nvPr/>
        </p:nvGrpSpPr>
        <p:grpSpPr>
          <a:xfrm>
            <a:off x="502472" y="381000"/>
            <a:ext cx="6061497" cy="5460865"/>
            <a:chOff x="549150" y="1005006"/>
            <a:chExt cx="5704938" cy="5212644"/>
          </a:xfrm>
        </p:grpSpPr>
        <p:grpSp>
          <p:nvGrpSpPr>
            <p:cNvPr id="16" name="Group 15"/>
            <p:cNvGrpSpPr/>
            <p:nvPr/>
          </p:nvGrpSpPr>
          <p:grpSpPr>
            <a:xfrm>
              <a:off x="762000" y="1005006"/>
              <a:ext cx="5492088" cy="5212644"/>
              <a:chOff x="762000" y="-362328"/>
              <a:chExt cx="5492088" cy="5212644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767688" y="3317592"/>
                <a:ext cx="5486400" cy="15327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6661" tIns="48331" rIns="96661" bIns="48331" rtlCol="0">
                <a:spAutoFit/>
              </a:bodyPr>
              <a:lstStyle/>
              <a:p>
                <a:r>
                  <a:rPr lang="en-US" sz="3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Quarter 1 Pre-Assessment</a:t>
                </a:r>
              </a:p>
              <a:p>
                <a:r>
                  <a:rPr lang="en-US" sz="30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Listening Comprehension</a:t>
                </a:r>
              </a:p>
              <a:p>
                <a:r>
                  <a:rPr lang="en-US" sz="3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Teacher Directions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762000" y="-362328"/>
                <a:ext cx="172765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1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Grade</a:t>
                </a:r>
              </a:p>
            </p:txBody>
          </p:sp>
        </p:grpSp>
        <p:sp>
          <p:nvSpPr>
            <p:cNvPr id="25" name="Parallelogram 24"/>
            <p:cNvSpPr/>
            <p:nvPr/>
          </p:nvSpPr>
          <p:spPr>
            <a:xfrm rot="1584430" flipH="1">
              <a:off x="549150" y="2124016"/>
              <a:ext cx="2535677" cy="1917285"/>
            </a:xfrm>
            <a:prstGeom prst="parallelogram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Parallelogram 25"/>
            <p:cNvSpPr/>
            <p:nvPr/>
          </p:nvSpPr>
          <p:spPr>
            <a:xfrm>
              <a:off x="1327279" y="2003331"/>
              <a:ext cx="2197928" cy="1817914"/>
            </a:xfrm>
            <a:prstGeom prst="parallelogram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7" name="Picture 3" descr="C:\Documents and Settings\Owner\Local Settings\Temporary Internet Files\Content.IE5\TED277KP\MC900056680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25826" y="2098202"/>
              <a:ext cx="1520763" cy="1415862"/>
            </a:xfrm>
            <a:prstGeom prst="rect">
              <a:avLst/>
            </a:prstGeom>
            <a:noFill/>
          </p:spPr>
        </p:pic>
        <p:pic>
          <p:nvPicPr>
            <p:cNvPr id="28" name="Picture 14" descr="C:\Documents and Settings\Owner\Local Settings\Temporary Internet Files\Content.IE5\ZHCKG5LE\MC900238687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0846326">
              <a:off x="1718997" y="3762031"/>
              <a:ext cx="893546" cy="490068"/>
            </a:xfrm>
            <a:prstGeom prst="rect">
              <a:avLst/>
            </a:prstGeom>
            <a:noFill/>
          </p:spPr>
        </p:pic>
        <p:sp>
          <p:nvSpPr>
            <p:cNvPr id="30" name="Rectangle 29"/>
            <p:cNvSpPr/>
            <p:nvPr/>
          </p:nvSpPr>
          <p:spPr>
            <a:xfrm>
              <a:off x="882705" y="1925530"/>
              <a:ext cx="733669" cy="923330"/>
            </a:xfrm>
            <a:prstGeom prst="rect">
              <a:avLst/>
            </a:prstGeom>
            <a:solidFill>
              <a:srgbClr val="81C9FF"/>
            </a:solidFill>
            <a:ln>
              <a:solidFill>
                <a:schemeClr val="tx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5700" b="1" dirty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K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5100637" y="5397921"/>
            <a:ext cx="2347912" cy="1107874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384" tIns="53692" rIns="107384" bIns="53692"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Sequential Steps </a:t>
            </a:r>
            <a:r>
              <a:rPr lang="en-US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toward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Standard Mastery.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13337" y="6816118"/>
            <a:ext cx="2335212" cy="1114584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384" tIns="53692" rIns="107384" bIns="53692"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Performance Task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Grade Level.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0640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B04D-AEB5-43ED-B9BA-B3D1EC9C9067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290340"/>
              </p:ext>
            </p:extLst>
          </p:nvPr>
        </p:nvGraphicFramePr>
        <p:xfrm>
          <a:off x="728664" y="718457"/>
          <a:ext cx="6315075" cy="82818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15075"/>
              </a:tblGrid>
              <a:tr h="1516744">
                <a:tc>
                  <a:txBody>
                    <a:bodyPr/>
                    <a:lstStyle/>
                    <a:p>
                      <a:r>
                        <a:rPr lang="en-US" sz="1900" b="1" dirty="0" smtClean="0"/>
                        <a:t>1.</a:t>
                      </a:r>
                    </a:p>
                    <a:p>
                      <a:endParaRPr lang="en-US" sz="1900" b="1" dirty="0" smtClean="0"/>
                    </a:p>
                    <a:p>
                      <a:endParaRPr lang="en-US" sz="1900" b="1" dirty="0"/>
                    </a:p>
                  </a:txBody>
                  <a:tcPr marL="97155" marR="97155" marT="47897" marB="47897"/>
                </a:tc>
              </a:tr>
              <a:tr h="1676400">
                <a:tc>
                  <a:txBody>
                    <a:bodyPr/>
                    <a:lstStyle/>
                    <a:p>
                      <a:r>
                        <a:rPr lang="en-US" sz="1900" b="1" dirty="0" smtClean="0"/>
                        <a:t>2.</a:t>
                      </a:r>
                    </a:p>
                    <a:p>
                      <a:endParaRPr lang="en-US" sz="1900" b="1" dirty="0" smtClean="0"/>
                    </a:p>
                    <a:p>
                      <a:endParaRPr lang="en-US" sz="1900" b="1" dirty="0"/>
                    </a:p>
                  </a:txBody>
                  <a:tcPr marL="97155" marR="97155" marT="47897" marB="47897"/>
                </a:tc>
              </a:tr>
              <a:tr h="1357086">
                <a:tc>
                  <a:txBody>
                    <a:bodyPr/>
                    <a:lstStyle/>
                    <a:p>
                      <a:r>
                        <a:rPr lang="en-US" sz="1900" b="1" dirty="0" smtClean="0"/>
                        <a:t>3.     </a:t>
                      </a:r>
                    </a:p>
                    <a:p>
                      <a:r>
                        <a:rPr lang="en-US" sz="1900" b="1" dirty="0" smtClean="0"/>
                        <a:t>    </a:t>
                      </a:r>
                    </a:p>
                  </a:txBody>
                  <a:tcPr marL="97155" marR="97155" marT="47897" marB="47897"/>
                </a:tc>
              </a:tr>
              <a:tr h="786191">
                <a:tc>
                  <a:txBody>
                    <a:bodyPr/>
                    <a:lstStyle/>
                    <a:p>
                      <a:r>
                        <a:rPr lang="en-US" sz="1900" b="1" dirty="0" smtClean="0"/>
                        <a:t>4.</a:t>
                      </a:r>
                    </a:p>
                    <a:p>
                      <a:pPr marL="0" marR="0" indent="0" algn="l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dirty="0" smtClean="0"/>
                        <a:t>      Why did Ms. Clarke read a story about dolphins?</a:t>
                      </a:r>
                    </a:p>
                  </a:txBody>
                  <a:tcPr marL="97155" marR="97155" marT="47897" marB="47897"/>
                </a:tc>
              </a:tr>
              <a:tr h="1680271">
                <a:tc>
                  <a:txBody>
                    <a:bodyPr/>
                    <a:lstStyle/>
                    <a:p>
                      <a:r>
                        <a:rPr lang="en-US" sz="1900" b="1" dirty="0" smtClean="0"/>
                        <a:t>5.</a:t>
                      </a:r>
                    </a:p>
                    <a:p>
                      <a:endParaRPr lang="en-US" sz="1900" b="1" dirty="0" smtClean="0"/>
                    </a:p>
                    <a:p>
                      <a:endParaRPr lang="en-US" sz="1900" b="1" dirty="0"/>
                    </a:p>
                  </a:txBody>
                  <a:tcPr marL="97155" marR="97155" marT="47897" marB="47897"/>
                </a:tc>
              </a:tr>
              <a:tr h="1265161">
                <a:tc>
                  <a:txBody>
                    <a:bodyPr/>
                    <a:lstStyle/>
                    <a:p>
                      <a:r>
                        <a:rPr lang="en-US" sz="1900" b="1" dirty="0" smtClean="0"/>
                        <a:t>6.</a:t>
                      </a:r>
                    </a:p>
                    <a:p>
                      <a:pPr marL="0" marR="0" indent="0" algn="l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dirty="0" smtClean="0"/>
                        <a:t>       Why do you think Keesha drew what she did?</a:t>
                      </a:r>
                    </a:p>
                    <a:p>
                      <a:endParaRPr lang="en-US" sz="1900" b="1" dirty="0" smtClean="0"/>
                    </a:p>
                  </a:txBody>
                  <a:tcPr marL="97155" marR="97155" marT="47897" marB="47897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27149" y="159657"/>
            <a:ext cx="6304750" cy="558984"/>
          </a:xfrm>
          <a:prstGeom prst="rect">
            <a:avLst/>
          </a:prstGeom>
        </p:spPr>
        <p:txBody>
          <a:bodyPr wrap="square" lIns="96371" tIns="48186" rIns="96371" bIns="48186">
            <a:spAutoFit/>
          </a:bodyPr>
          <a:lstStyle/>
          <a:p>
            <a:r>
              <a:rPr lang="en-US" sz="1500" b="1" dirty="0"/>
              <a:t>Selected Response Questions </a:t>
            </a:r>
            <a:endParaRPr lang="en-US" sz="1500" dirty="0"/>
          </a:p>
          <a:p>
            <a:r>
              <a:rPr lang="en-US" sz="1500" dirty="0"/>
              <a:t>Literary Passage: </a:t>
            </a:r>
            <a:r>
              <a:rPr lang="en-US" sz="1500" b="1" u="sng" dirty="0"/>
              <a:t>A Day in Kindergarten</a:t>
            </a:r>
          </a:p>
        </p:txBody>
      </p:sp>
      <p:pic>
        <p:nvPicPr>
          <p:cNvPr id="2063" name="Picture 15" descr="https://encrypted-tbn3.gstatic.com/images?q=tbn:ANd9GcT7EjF7lDsotXVuadjf17kuTMMp3WE99wPXjc1vACp-3H0tAejQ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878114"/>
            <a:ext cx="1731461" cy="12240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https://encrypted-tbn0.gstatic.com/images?q=tbn:ANd9GcTCnB1eCDUgDutRfE8plSl6LAeE9PWSqZeaSjMKmXdyPqPYT_7ULw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0" y="883766"/>
            <a:ext cx="1770088" cy="12240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https://encrypted-tbn1.gstatic.com/images?q=tbn:ANd9GcS7b0adWa8dPYan_6iXUShr3bjvYK-H9GNFdyWRJXtWSf-sTLMi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301" y="2394858"/>
            <a:ext cx="1426076" cy="14061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21" descr="data:image/jpeg;base64,/9j/4AAQSkZJRgABAQAAAQABAAD/2wCEAAkGBxQTEhUUEhQUFRQXFRQVGBQUFRQUFBcUFBQWFxQWFBQYHCggGBolHBQUITEhJSkrLi4uFx8zODMsNygtLiwBCgoKDg0OGhAQGywkHCQsLCwsLCwsLCwsLCwsLCwsNCwsLCwsLCwsLCwsLCwsLCwsLCwsLCwsLCwsLCwsLCwsLP/AABEIAOEA4QMBIgACEQEDEQH/xAAcAAABBQEBAQAAAAAAAAAAAAAEAAIDBQYBBwj/xAA7EAABAwIEBAQDBgUDBQAAAAABAAIDBBEFEiExBkFRYRMicYEykaEUQrHB0fAHI1JicoLh8RUWM0OS/8QAGgEAAgMBAQAAAAAAAAAAAAAAAQIAAwQFBv/EACsRAAICAQQCAQIFBQAAAAAAAAABAhEDBBIhMRNBYRQiIzJCUXFSgZGhsf/aAAwDAQACEQMRAD8AqM6SlECkbClsAOGroYivCTgxKwoD8Nd8JF5AuWQsIG6FN8FGOCblTWAHZCuuiU0sgAPVVsldr17/AKckthoK8NCYY27z62+qrajEnHSOw6n9P1Q7MQlaCGC2vxj8irIivo1f8Qqi/gxjlr05WQdNbKBcLIVUsjyXOLnHTzOJP1KZne039NPxRktwIqjciJd8NZXC8ZMbxmcTGdHNOpaTzaVrqadkguxwd6fvRUuLQ92QlqrpGC6vHQKulp7G6aIGUNfGL7o2j+FQ4nCXG4CZTNeOSsFLRrk8OQkch5hTCZQhMU1N8YJeIEQCLUx0akzBdzBEhXzwoXwtVaS2QjggEg8JJT3CSATWWXU4MTsqQhHZIMUwC7lSsJDkXC1TZVG/RAJC5U2IY4xhLRqR02+aGxnGHOvHF3u7mewVd9kZbzXLzckcgPZPQB8tbJLcjysG5GntdQ2JIFibnlckjp6LR8O8Mmb+ZKHCFps2Nm73f0sHtq47fhrG4fUDSHwKRg+60tfJ/qdY/iklNRfBoxadzVt0jzmSlLCCWlt+bmkW6WB3UL4wT5iSPz6aL1CmhlJyVD2TxG4c1wFxpuCsJU0jWSyMbycRmP8ASDsApHJuBmweP3ZUNf0BaPW3z5/UKJz2nYN/E+1lZtbCLtOvU7D9+nzUEtK1zri/oBvb8Ansoop6ilO9r+ihpqt8LszMzT72PqOa1UWEB33vhGtj5QO5J1Kiq8KaB5XE9spt7G9wp5F0HaGYDxG2UZZS1r/k0+559lfEArDiOnaDnZr2e756I+lx2zcsY0HN7s1h6nVD+CUaOSFvRM8AdFUxcRC4D2knqzX5jcKyixCMkDMATyP67IgHGmHRNNGEe2NO8NGwFWaIJn2JWxYuZEbAVJokw0iufCTXRI2Qo30hQslKVonsQ0saFkKP7OUlb+CkpYS5ATrJrpANyB6lQuxGMfev6An8kjZZDDkl1FhIau5UF/1ZnR3/AMp7MUjP9Q9WlLuRb9Jm/pYVZZziPGmNDo2m7tnW5dR6onH8ULYyIg4uIIzNB8v+68/qSQRoepJBFydTunikyqWOce0w3xgDf92TxPv1JGvuP0CriXHqOmhRmF0Dpnho1vpz076JnSESdnubQY4msjG0Fm26tby7lYbDcV8N48USWdu6xuL87b+y2WDVjomxxyOBIaLO62FjfurKSlDpmva1n9xyjN2IP5rI+TqKe1VRUYfhxY1zy4uL/gBBFmnW5B1B/D3WIx7BHRPPmOpJJO+vQr2IRg7hAYxgkdQ0B4IIvlcNxfdMo7ejPknv7PIIaG3TTm61/wDZSMp37tHlv8Z006NB5916fTcLxM0sO36kncrk3DsZ1sjul6Kdh5bU08j3WYCG6AAXtpub8yTzVnQYc7LlINra8r9j1C9ChwRg5Lk+EtGoHJJJyoKijzLFMJaBdwzH+kaAKkmpXW0DWNuL2FjYdz+9V66MGYW2trqvPMYpfO9oGgcbexNz9UYTa7I4WZienLX+Z1trNG/Ukn93QtZIAbMJI6usD7DkrjGqAvtIf6Wg+23roqM0guA4m19banXp7LTBp8lMlXB6ZgbiYIy43JaDr05XPpZHFqz+B1L2xta0DKL/ABOucvIDmruKpvvofx9CgKS5UtE0rjVACLk0hS5EsqhCAsTHMCLso3RqETBcgSRHgpKBMuAeqcHd0zT+oJpI6rIevXBLmXM5UVuhTHFQG4IE5SM6Fc9Rl6NCuYWHNvq1vyCNm4kkjZ5C1thu1jAdO9lTCS6jmIOiKKZqLXSsOoOMpJLCU5tdHC2YHr3XrHCUTzGJHyNkDhdoZfKB3JOp/BeG1WHA+aMWP9PX06FbP+F3E5jk+zyn+XI7yk/dl5A9L7X9E+2L5Rz8kZqO2Xf/AE9gJTbpXTbomRHSmPKRcoJpEGGiTOmSvVWyqzOLSbWIF+52SqHubo7VvIo9rgWuaD3ELOYphLXPcSBYgfTdSjEMjw0m7T8J6Hoi5JrhVyW5DJUZbE6AW09Nv3yXnuL0uR+99b97d16pUt37/ivP+LqctcCBe5ufkpgbToXLHiwOmpbtvmIHPTb11R0McsVnNf4jDy1BHtzVZSVxA1FrDS2l/XurfCa1rnho5n9+x/JaXZnNNQzZ2B3t7hE2UFBF5pLDylwI9bea30RuRBCsiAKeGLoXQ9QhzIkWJ3iJZ0SDMqSddJAhgvCC4YQozVN5JvjLPTPUuURxYRsuCU80hKmueoC/2E9/RROK65yjc5FIrkxweoRLc3TJnaJjEyRU580WELk2rp//AGM3HxAcwOY7hRxBHQNKW6ZclvVM9T4G4i+1U4zG8sdmu6uH3X+9te4K0YevHeFqr7NWMdsyQljugz2+lw0r1sSJ07Obnx7JE11DOLhcdMAhZ6pRlSRj+Jp3NLm3LS4Xa4G1nsIcw+xCnouJBNC0nQltyOjxo4fNR8Tw+K3y/ENRb6rIYXSStJAabFxIPLXf6oY2ttAmvus0tZUXb7iyvKepuwX6BUMNOQ3zboyKSwt2QfA3ZNVz6LG8SzDS/fr+S0k0ixfFswBQxq5C5XUStZI0+XrubWt1I5omiFngNvmBBDhz10A6hVNO/ULRYDSufUMaBrfMSNmgHU/vqtTVGM9Bor5Re231RGVSxxWFhsE6yREBixMMSLITS1EAG6JRlpRxYmlihAJJF+EkjRDyg09kgwqwc2/dRlqz7j0jxJdA4T13KukIESGFRSKVz7IaV/NMhJtJEbjcpzQoGORkRCZ8FMOSPMQnsrnNRjIwV11GCk3L2XrHP9LFFiTXjK/S/PoeRXp9JjYfG1wINwL2PO2v1Xks+G3+FOwrEJKd9jfKdxyRpVwU5lKVKa/uesDFr6E2UFTK/kqaGlbUxksdZxbdpvs4bBH8K4g2VpjcbSt0LXHXTfL1S06Mj4JcPppHuva9t1cw4cBrYdwP3ugcahqGRk0hZnNrNeSG35nTsn8L4nNLAftTMkrXOY7le2xHUG6WKa5BJ7hmLRNHRUpeqzHsTcKl8d9G2t7gH806Gp0Rd9sirolqZrArEYo/OS8m4BtbsdloMcrQyMnnsFjRUZibC2mttb9+3orsMfZRnl0jmmhC9R4Dw4th8V48zxpffJfT56LPfw7wFs0hleCWxkWBAyEkHe41tcad16kIbBWyZnBlxEGNMMaUBEQmkKQtUZChBhC4U4tXFCDbJJy6iQ8lgnNkS2YFVzBZPEnRUNHoY5GuywdZDSzBDuf1KGlmUUATzcD5alCOlJ3TZT1XRa3O6uUaMMsjkyRj0S0nkq/xf3dEQ1Ft0JRDjyIK8YhTw4iRumQyg9FM6BpVTr2bI7u4sLirmO30UslK143B6dVUupwnRwkagpXFei1ZZPiSsuMKlkhdlvYXuPzQ0tZkqy/zalpBG26UFYdnap7KHzZmnMCRp94WRTrspzY+pQNFi/EDmBvhOcZHgusdgByuVXxY/O4Xk8jvUm/pdTNohIADsPncKr4mayFsYza5nak65QNT+CWNN17McnttkOJSlzjIdTp9BYfgkyvDW3cVS1eK3FmC/fkgDKTubLR47RkeanwW0kT6uQNaHOPJrQPqSbBanh/+G5JJnkaBb4GG7wejjaw9lU8HVszDaMNeL3LdnH0B3XqOESO1cWs13GXK8De2nxLNl1LxS21wV8ydheH4fHCwRxNDWjkPqT3U5ahaLG6eawZILnZrrsJ/xzbo9zFdDIpfD+QEBamlimyppCsAQOamFinLU0tUIDGNNMaJITcqhAXw0kVlSUAeHJ7LnYEqTwR6/gmSTEaKo7rW3lg8wtufYfqhPF9glNJcqIlXRiYcmTngV0nlK6jBTlDZNExWFPSXVc11k8Yg4bJJJvovxZMcPzF0MPHMp7KZw+FwI6O/VVkWIutqpIsQPRVOMjdHNh9Fpps9paeu7fmuimadnD62Q8NYeeyIDrj+WBfofhPt+aqaZpjKLRLHR9x7KUTBm2p2CqnVV7ggteDsCpoAb3Juf3oFHF+wxyLqJvMKwptRCXxWMgcM0Ze8G2twCCBryPqNFdUXC1O9v86mAI0GY5j3sbk9OevRVXAFC8EzHRti0DXzX3PpojuIcdZAyU1Lyw7Rta24d8VxbdwPl105rDkhl31E5OpUVNq+ALFeBmAF1IQHDZhyuBNtbXBF/VU1HwaJo3OLHxTsJFnXbHIbeV+W2gPMfRZz/veUkZbR2dcZXOA0FhcG4K1eB/xEuQ2osQR8bSAWu6Bp+JvyK3yw6mOP7XbX+TDLxqXHRmYrQTsMl7tLczGtcw2/zzG7m7cr5bb7+mxvcWskgcHNNnW0s9pGlidlmcWpqWreZm1McJLcpa9hF3XNng5huLaa7I2lqWRUXhCaJzmMeL57AgEloaN7WsAFk1ilkUZJPd01QMfDafQHjtF4Mpbl8j/Ozd3mAJMe41udO1uhUuHcTSxuEbnxvN2tDHEh4AaL+Yb2Jy3Nzoh5OKoJISypIkzahuW5BDQAT0Oa5WdgmjMjHuNmMOYRsYbDQNNnOtoSC7Xqt2COSUNuWPK9hilu46PSOI8d8CmfI2znWAbbVt3aAn0P5KDg2eZ8bTM7MXRtk1tcEucLacrZSsbxHxNGI2wwtD2X8zXt8rrm4AANwB681ueDoJBCJJWNjLmgNibfyMHw3vzP00TY4ZVH8T5/krbTfBdmNRliJumpxgYsTCEV4f7C54ahASx6FJGZUlCUeCv0VfVTclNVTqte9DHH2dPU5a4R0lNumkrmZXUYHIUr+S40q+wPg2qqiCGGNh+/ICNP7W7lbnC+BjTHMHtJ6mMX9Lm+nyWbLq8WPhvkVJvk8smhfa5aQFGwjmvZ8UpGyNLXNHyGy8nxTDTG9waLgbdUNNq1m9UCSadkDCDzR1MWDcqtZSuAzEWHyThGFfKNmjFla5o0EdTBtdOkxBrdGrPGw2XASUnhRq+ul1SLwuD/ADDfmOo/VXvDmG+O4EjyAjXbN27LOYTGXOA5c16VggDWiySUaJLU2qj37NXRgNaANABYKu4u4djrYsrgBI0ExyW1a48j1abC4REEyK8RVptO0Z2r7PAK2B0TnRytyvY6xHQ9jzH6qCwJ2Xov8U8HBZ9qYPMzK1/dhNmuPoSB6FeZseuhjyb1ZjnDa6CGOcNnH0TnSu08x6qESLherLEJ45XjTNop6Zkkrg1uZ5OzW6koVjiTYanstTwuZ4blrWtzbktu4jpfeyDnRKNFwhwhkc2apAzg3ZGdbHk53U9lvQ8/8qjwrEMw1bY/vqrqIgrPNtsZE7fmnhyYErpBiW6V1FnSDkrlQaJMySjzJJd4aPm2eW5UBKRK1HCfB0lX/McC2Ieznnla+ze6vlKMFbJKTkyiw3DXzHyizb2c83yt+WpPYL0rhnBcOhZnc98ko3e6OTynoxuWw/FNbhojtFYWY4HKDs61uW6sanAJHNeW5XRtle7KPiB2ddvPb1VWRwyR5k0izNgnip8NMvqKKOW5p6glw0N7G3+iwIVnUizddTbfZebSYg1k0Torska4NPwhxu8AsLemW97816NFIJb2uLOLSCLG4P4Lja7TeJqnaYIT3Hn/ABFjbYpww3ta5DdTY8yPw91XS1VGXnMZH2Ju4NLbA7NcDY6dkzEonunk8VodIx7rZzkyhrv5bW2tysdShWYU6Rwaxl3ueC4NGZxzbnPyA3sV1sOlxrHFy/b0yhzdnMcpojl8B+YO5Wd5R3uPoqDGcMMBHmaQ4XBaQQR2XpmPcDMZAXQucJGi/mdmaQNXA9OfyWJgjYx+VwbMC7LZnm5Xuw+nPbVPp54skfwm3Xp+wvdHszICIgiJRmM0TIgLuBeSTkb9wcs567IShqeqvXId5pMKjDQtVRT2AWMp6sK4o63ulnGyyEqNjT1asYqm6yMNWj4qxUOBemmXWIwiWN8bhcPa5p9CLLwTI4EtsSQSD6g2K9t+3ga32XldQ4+LK5hLQ6WRwt0LyR7I4pbbFyYnPoDp8Jmf92w6lW9Hwvf4iT2b+qko8Se0i4a8f3Aj6habDOJ4m2D4XN6uaQ4fI2Ku8iKXp8i9Cwnhi3wtDe/P5rUUOCtZvqV2ixynfo2RoPR3kP1VxGRuNuo1+qjkiva12Njph0U4hAXQ5K6qlMZREU0ldum5lRLIOonbrmZNJXC5Z55ixRH3SUeZJVeYO0xHCXCFFE5plkjmluNHuGUH+xvP3uvQm0DWg5GsIPIj8CsNQGAOLiXusD/LyjW40BOwHO/ZXfD3EIIZC4EkeXPcEacuvZX67BPbvTv4MmPPH9XBV13llBEZP8x5cxoFwzTLYXGbmo8P4jML8z2DLKC4gPPiHzG0nhnbS+gN9AtjikEZF3AXNhmA11039157ikTYKjwnkllhlda5AtZrb26X9/VWafPj1GPxyXJfnk3JSs28bKeYiRrWPcW5g62pB5g2/wCFYYbRtY0EAgkC99/fus3/AA8c+0jHMOQHMx55Zt2fS/utaXSX+EW9eXdcvPieObhfQ0HasFraLMb+FE4gbvFz6IXEqlsTAIwGnM3MGADQfEPRGzue2S4N2HcH7thy0VZi00OYPllbFl+I6ZnNOmX8FXCTbUexuFyUHE9QZYHxtc1rXZcz3nytF7u15EgbbrzTE8TYy4i30Bk2cbbZQAMrdPqrfjXitkp8OBoZEzRrQLX/ALnfosM9xcblej0mHw4+e2ZcklJjZJCTcrrHJBi7kWgULinVhS1pCpQ0p4zKUGzYU1fpui469Ylk7x1RtNWO6FK4jqdGlxLEiGEDc6Kkii/fqpooHv1OnRXNHh6rnhl6NOLUwXEivhpL8lYQUKtafDz0+SsIaKywZHKPaN8c0GuGU8NCrGkp3N1aS3/EkK0ipEVHTLM8rFlNMjpqyUc7/wCQ/NWEde47tHsVEyBStiS+aRnkov0ECoBXc6iDU4BK8jYlDrroXAF26rbsJ1dTMySBDP4dhAlzaHM05SQ4AoykwF8cgc0G4N7kj3ur3CfDIJjblvqRz91ZZR1RlqJ3tXRz8WjhGKvtEXgZgQUMcDY63iWcRzIG/XXmp/ON3tA621TYcQu4tPL73UdVQk4K0bOwh7mRMJcQ1jRck6AALJ4h/ESma0mPPIbgBrWm5vzFxslxnXOlhlgiBLi0XJ0YA483egXk9RW+CCDq7UX5jXXJ0HddHQaOOeLlIpyTcXSPTsf41ihjd96awtGbixOxJ7dF5LjfEEtQ673X5aaAf4jl6qunlfIb6n6/8lNEJB1uPVdXBpsWF/Z38lblJrkZa6kZGimUw6oqOm9ltjibK2wGKG6IZSXR7IrbKXItEcC9iuYB9j9F0Uf7CPC7l2VnhiLuYHHR6/7o6Cm7HokxqMpwUs4JINhtLBrsrqkgGiraRyuKR6wZZ7UPBWywhpwjI4FBTPRjHrj5dS3wbIwQ5sKkDEg9dzLHKVlqOJWXV2ySwjQE5JJAhy64SkuEokFdcSukgQtailYGuDTkcQQHDSxPMLFVeGPhJMoc4aWkuXbdea1VBi0NTHmbqBoQRqDzCosR4rYxzonRnK3S/Ii2lrq7S5MmObgo2/a9madNXZmMQxRoAJ8R2rsrQ437ENJ0VlQY8KeFolIaCCQwavuT05LO4zxDSiMtgiySk3MhIIGuvP6LG1mKPfoCe5OpP6LsywxzwrIqX+xY5NsNqZseKuODIPDiGRvNoNy49XkfgsG67zmdqSlHESj6ekK0QxbYqGNUiu1dsZSMcNjbstJQ4uweWaJpG2bQ78yCqyOjG5/EohkLW7D3Vn0Mp/mYzzxS+1Fliv2Pw7Qf+S+mRpN+ubkqiB5tqDbqb3+SKLk5acGl8Src2Z55Nz6I2ruRPDea4tlFdiEa7ZId04HVEBGVNHL7e6Y8oUutqqMqGiXUE6tKerHVZFlWpmYh3XKzw3KjTB0zcw1qMjrFhoMT7o+HE+65U9OzSpo2TKpTNqFlYsSHVFMxALO8LQ+40gnTxMqBlcpmVireNhsvBKu+IqltUpG1KVoNllmSQAqU4ToUSwu66hfGSQohlsGxWPDw/wAa5kfrkHK2wWK4q4nfVSZjZoGga3TTueZVJPUPkJLiSTuSbk+6dDTXXocWmjGe/uT9mFy4r0QAEoqGlKMhpNkfHEAt8MF8srcgWnpEayMBOBXA5bIwUeittscQkAmhOvqnFO5Ujqm3XWnpdQh264+Q6dFzMnFQhwj1T2lR5k7dREOyP7fVCyohwUczdFXNDRK6YId0hCLlCGfH2+iwZEi5DG1RCnjxAoUxHkD8kwwnoVQ0huS3jxI9UXFiR6qg8ErhuEjhFh3M1kOJd0ZFindYltSVMytKreBMZZGbpmJ90QzEe6wrK/uiosQVMtMhlkNwyuU7KtYuLEUVHifdUy0w6yI1/wBqSWV/6l3SSfTsO9GHh3VjDuupLvYjIywi2TuSSS3x6KWO5KNiSSYA8bJNSSRIOcmlJJQAm7rsq4koE70To0klPQGC16kpvhPskksuXsaIpd2o2HZ3+ISSWDKaYAz+SHlXElSOQSIGpSSViEZGzZcekkmFGhTsSSSsJPGiY0kkrCSpJJJQn//Z"/>
          <p:cNvSpPr>
            <a:spLocks noChangeAspect="1" noChangeArrowheads="1"/>
          </p:cNvSpPr>
          <p:nvPr/>
        </p:nvSpPr>
        <p:spPr bwMode="auto">
          <a:xfrm>
            <a:off x="485775" y="327630"/>
            <a:ext cx="323850" cy="31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78" tIns="48189" rIns="96378" bIns="4818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23" descr="data:image/jpeg;base64,/9j/4AAQSkZJRgABAQAAAQABAAD/2wCEAAkGBxQTEhUUEhQUFRQXFRQVGBQUFRQUFBcUFBQWFxQWFBQYHCggGBolHBQUITEhJSkrLi4uFx8zODMsNygtLiwBCgoKDg0OGhAQGywkHCQsLCwsLCwsLCwsLCwsLCwsNCwsLCwsLCwsLCwsLCwsLCwsLCwsLCwsLCwsLCwsLCwsLP/AABEIAOEA4QMBIgACEQEDEQH/xAAcAAABBQEBAQAAAAAAAAAAAAAEAAIDBQYBBwj/xAA7EAABAwIEBAQDBgUDBQAAAAABAAIDBBEFEiExBkFRYRMicYEykaEUQrHB0fAHI1JicoLh8RUWM0OS/8QAGgEAAgMBAQAAAAAAAAAAAAAAAQIAAwQFBv/EACsRAAICAQQCAQIFBQAAAAAAAAABAhEDBBIhMRNBYRQiIzJCUXFSgZGhsf/aAAwDAQACEQMRAD8AqM6SlECkbClsAOGroYivCTgxKwoD8Nd8JF5AuWQsIG6FN8FGOCblTWAHZCuuiU0sgAPVVsldr17/AKckthoK8NCYY27z62+qrajEnHSOw6n9P1Q7MQlaCGC2vxj8irIivo1f8Qqi/gxjlr05WQdNbKBcLIVUsjyXOLnHTzOJP1KZne039NPxRktwIqjciJd8NZXC8ZMbxmcTGdHNOpaTzaVrqadkguxwd6fvRUuLQ92QlqrpGC6vHQKulp7G6aIGUNfGL7o2j+FQ4nCXG4CZTNeOSsFLRrk8OQkch5hTCZQhMU1N8YJeIEQCLUx0akzBdzBEhXzwoXwtVaS2QjggEg8JJT3CSATWWXU4MTsqQhHZIMUwC7lSsJDkXC1TZVG/RAJC5U2IY4xhLRqR02+aGxnGHOvHF3u7mewVd9kZbzXLzckcgPZPQB8tbJLcjysG5GntdQ2JIFibnlckjp6LR8O8Mmb+ZKHCFps2Nm73f0sHtq47fhrG4fUDSHwKRg+60tfJ/qdY/iklNRfBoxadzVt0jzmSlLCCWlt+bmkW6WB3UL4wT5iSPz6aL1CmhlJyVD2TxG4c1wFxpuCsJU0jWSyMbycRmP8ASDsApHJuBmweP3ZUNf0BaPW3z5/UKJz2nYN/E+1lZtbCLtOvU7D9+nzUEtK1zri/oBvb8Ansoop6ilO9r+ihpqt8LszMzT72PqOa1UWEB33vhGtj5QO5J1Kiq8KaB5XE9spt7G9wp5F0HaGYDxG2UZZS1r/k0+559lfEArDiOnaDnZr2e756I+lx2zcsY0HN7s1h6nVD+CUaOSFvRM8AdFUxcRC4D2knqzX5jcKyixCMkDMATyP67IgHGmHRNNGEe2NO8NGwFWaIJn2JWxYuZEbAVJokw0iufCTXRI2Qo30hQslKVonsQ0saFkKP7OUlb+CkpYS5ATrJrpANyB6lQuxGMfev6An8kjZZDDkl1FhIau5UF/1ZnR3/AMp7MUjP9Q9WlLuRb9Jm/pYVZZziPGmNDo2m7tnW5dR6onH8ULYyIg4uIIzNB8v+68/qSQRoepJBFydTunikyqWOce0w3xgDf92TxPv1JGvuP0CriXHqOmhRmF0Dpnho1vpz076JnSESdnubQY4msjG0Fm26tby7lYbDcV8N48USWdu6xuL87b+y2WDVjomxxyOBIaLO62FjfurKSlDpmva1n9xyjN2IP5rI+TqKe1VRUYfhxY1zy4uL/gBBFmnW5B1B/D3WIx7BHRPPmOpJJO+vQr2IRg7hAYxgkdQ0B4IIvlcNxfdMo7ejPknv7PIIaG3TTm61/wDZSMp37tHlv8Z006NB5916fTcLxM0sO36kncrk3DsZ1sjul6Kdh5bU08j3WYCG6AAXtpub8yTzVnQYc7LlINra8r9j1C9ChwRg5Lk+EtGoHJJJyoKijzLFMJaBdwzH+kaAKkmpXW0DWNuL2FjYdz+9V66MGYW2trqvPMYpfO9oGgcbexNz9UYTa7I4WZienLX+Z1trNG/Ukn93QtZIAbMJI6usD7DkrjGqAvtIf6Wg+23roqM0guA4m19banXp7LTBp8lMlXB6ZgbiYIy43JaDr05XPpZHFqz+B1L2xta0DKL/ABOucvIDmruKpvvofx9CgKS5UtE0rjVACLk0hS5EsqhCAsTHMCLso3RqETBcgSRHgpKBMuAeqcHd0zT+oJpI6rIevXBLmXM5UVuhTHFQG4IE5SM6Fc9Rl6NCuYWHNvq1vyCNm4kkjZ5C1thu1jAdO9lTCS6jmIOiKKZqLXSsOoOMpJLCU5tdHC2YHr3XrHCUTzGJHyNkDhdoZfKB3JOp/BeG1WHA+aMWP9PX06FbP+F3E5jk+zyn+XI7yk/dl5A9L7X9E+2L5Rz8kZqO2Xf/AE9gJTbpXTbomRHSmPKRcoJpEGGiTOmSvVWyqzOLSbWIF+52SqHubo7VvIo9rgWuaD3ELOYphLXPcSBYgfTdSjEMjw0m7T8J6Hoi5JrhVyW5DJUZbE6AW09Nv3yXnuL0uR+99b97d16pUt37/ivP+LqctcCBe5ufkpgbToXLHiwOmpbtvmIHPTb11R0McsVnNf4jDy1BHtzVZSVxA1FrDS2l/XurfCa1rnho5n9+x/JaXZnNNQzZ2B3t7hE2UFBF5pLDylwI9bea30RuRBCsiAKeGLoXQ9QhzIkWJ3iJZ0SDMqSddJAhgvCC4YQozVN5JvjLPTPUuURxYRsuCU80hKmueoC/2E9/RROK65yjc5FIrkxweoRLc3TJnaJjEyRU580WELk2rp//AGM3HxAcwOY7hRxBHQNKW6ZclvVM9T4G4i+1U4zG8sdmu6uH3X+9te4K0YevHeFqr7NWMdsyQljugz2+lw0r1sSJ07Obnx7JE11DOLhcdMAhZ6pRlSRj+Jp3NLm3LS4Xa4G1nsIcw+xCnouJBNC0nQltyOjxo4fNR8Tw+K3y/ENRb6rIYXSStJAabFxIPLXf6oY2ttAmvus0tZUXb7iyvKepuwX6BUMNOQ3zboyKSwt2QfA3ZNVz6LG8SzDS/fr+S0k0ixfFswBQxq5C5XUStZI0+XrubWt1I5omiFngNvmBBDhz10A6hVNO/ULRYDSufUMaBrfMSNmgHU/vqtTVGM9Bor5Re231RGVSxxWFhsE6yREBixMMSLITS1EAG6JRlpRxYmlihAJJF+EkjRDyg09kgwqwc2/dRlqz7j0jxJdA4T13KukIESGFRSKVz7IaV/NMhJtJEbjcpzQoGORkRCZ8FMOSPMQnsrnNRjIwV11GCk3L2XrHP9LFFiTXjK/S/PoeRXp9JjYfG1wINwL2PO2v1Xks+G3+FOwrEJKd9jfKdxyRpVwU5lKVKa/uesDFr6E2UFTK/kqaGlbUxksdZxbdpvs4bBH8K4g2VpjcbSt0LXHXTfL1S06Mj4JcPppHuva9t1cw4cBrYdwP3ugcahqGRk0hZnNrNeSG35nTsn8L4nNLAftTMkrXOY7le2xHUG6WKa5BJ7hmLRNHRUpeqzHsTcKl8d9G2t7gH806Gp0Rd9sirolqZrArEYo/OS8m4BtbsdloMcrQyMnnsFjRUZibC2mttb9+3orsMfZRnl0jmmhC9R4Dw4th8V48zxpffJfT56LPfw7wFs0hleCWxkWBAyEkHe41tcad16kIbBWyZnBlxEGNMMaUBEQmkKQtUZChBhC4U4tXFCDbJJy6iQ8lgnNkS2YFVzBZPEnRUNHoY5GuywdZDSzBDuf1KGlmUUATzcD5alCOlJ3TZT1XRa3O6uUaMMsjkyRj0S0nkq/xf3dEQ1Ft0JRDjyIK8YhTw4iRumQyg9FM6BpVTr2bI7u4sLirmO30UslK143B6dVUupwnRwkagpXFei1ZZPiSsuMKlkhdlvYXuPzQ0tZkqy/zalpBG26UFYdnap7KHzZmnMCRp94WRTrspzY+pQNFi/EDmBvhOcZHgusdgByuVXxY/O4Xk8jvUm/pdTNohIADsPncKr4mayFsYza5nak65QNT+CWNN17McnttkOJSlzjIdTp9BYfgkyvDW3cVS1eK3FmC/fkgDKTubLR47RkeanwW0kT6uQNaHOPJrQPqSbBanh/+G5JJnkaBb4GG7wejjaw9lU8HVszDaMNeL3LdnH0B3XqOESO1cWs13GXK8De2nxLNl1LxS21wV8ydheH4fHCwRxNDWjkPqT3U5ahaLG6eawZILnZrrsJ/xzbo9zFdDIpfD+QEBamlimyppCsAQOamFinLU0tUIDGNNMaJITcqhAXw0kVlSUAeHJ7LnYEqTwR6/gmSTEaKo7rW3lg8wtufYfqhPF9glNJcqIlXRiYcmTngV0nlK6jBTlDZNExWFPSXVc11k8Yg4bJJJvovxZMcPzF0MPHMp7KZw+FwI6O/VVkWIutqpIsQPRVOMjdHNh9Fpps9paeu7fmuimadnD62Q8NYeeyIDrj+WBfofhPt+aqaZpjKLRLHR9x7KUTBm2p2CqnVV7ggteDsCpoAb3Juf3oFHF+wxyLqJvMKwptRCXxWMgcM0Ze8G2twCCBryPqNFdUXC1O9v86mAI0GY5j3sbk9OevRVXAFC8EzHRti0DXzX3PpojuIcdZAyU1Lyw7Rta24d8VxbdwPl105rDkhl31E5OpUVNq+ALFeBmAF1IQHDZhyuBNtbXBF/VU1HwaJo3OLHxTsJFnXbHIbeV+W2gPMfRZz/veUkZbR2dcZXOA0FhcG4K1eB/xEuQ2osQR8bSAWu6Bp+JvyK3yw6mOP7XbX+TDLxqXHRmYrQTsMl7tLczGtcw2/zzG7m7cr5bb7+mxvcWskgcHNNnW0s9pGlidlmcWpqWreZm1McJLcpa9hF3XNng5huLaa7I2lqWRUXhCaJzmMeL57AgEloaN7WsAFk1ilkUZJPd01QMfDafQHjtF4Mpbl8j/Ozd3mAJMe41udO1uhUuHcTSxuEbnxvN2tDHEh4AaL+Yb2Jy3Nzoh5OKoJISypIkzahuW5BDQAT0Oa5WdgmjMjHuNmMOYRsYbDQNNnOtoSC7Xqt2COSUNuWPK9hilu46PSOI8d8CmfI2znWAbbVt3aAn0P5KDg2eZ8bTM7MXRtk1tcEucLacrZSsbxHxNGI2wwtD2X8zXt8rrm4AANwB681ueDoJBCJJWNjLmgNibfyMHw3vzP00TY4ZVH8T5/krbTfBdmNRliJumpxgYsTCEV4f7C54ahASx6FJGZUlCUeCv0VfVTclNVTqte9DHH2dPU5a4R0lNumkrmZXUYHIUr+S40q+wPg2qqiCGGNh+/ICNP7W7lbnC+BjTHMHtJ6mMX9Lm+nyWbLq8WPhvkVJvk8smhfa5aQFGwjmvZ8UpGyNLXNHyGy8nxTDTG9waLgbdUNNq1m9UCSadkDCDzR1MWDcqtZSuAzEWHyThGFfKNmjFla5o0EdTBtdOkxBrdGrPGw2XASUnhRq+ul1SLwuD/ADDfmOo/VXvDmG+O4EjyAjXbN27LOYTGXOA5c16VggDWiySUaJLU2qj37NXRgNaANABYKu4u4djrYsrgBI0ExyW1a48j1abC4REEyK8RVptO0Z2r7PAK2B0TnRytyvY6xHQ9jzH6qCwJ2Xov8U8HBZ9qYPMzK1/dhNmuPoSB6FeZseuhjyb1ZjnDa6CGOcNnH0TnSu08x6qESLherLEJ45XjTNop6Zkkrg1uZ5OzW6koVjiTYanstTwuZ4blrWtzbktu4jpfeyDnRKNFwhwhkc2apAzg3ZGdbHk53U9lvQ8/8qjwrEMw1bY/vqrqIgrPNtsZE7fmnhyYErpBiW6V1FnSDkrlQaJMySjzJJd4aPm2eW5UBKRK1HCfB0lX/McC2Ieznnla+ze6vlKMFbJKTkyiw3DXzHyizb2c83yt+WpPYL0rhnBcOhZnc98ko3e6OTynoxuWw/FNbhojtFYWY4HKDs61uW6sanAJHNeW5XRtle7KPiB2ddvPb1VWRwyR5k0izNgnip8NMvqKKOW5p6glw0N7G3+iwIVnUizddTbfZebSYg1k0Torska4NPwhxu8AsLemW97816NFIJb2uLOLSCLG4P4Lja7TeJqnaYIT3Hn/ABFjbYpww3ta5DdTY8yPw91XS1VGXnMZH2Ju4NLbA7NcDY6dkzEonunk8VodIx7rZzkyhrv5bW2tysdShWYU6Rwaxl3ueC4NGZxzbnPyA3sV1sOlxrHFy/b0yhzdnMcpojl8B+YO5Wd5R3uPoqDGcMMBHmaQ4XBaQQR2XpmPcDMZAXQucJGi/mdmaQNXA9OfyWJgjYx+VwbMC7LZnm5Xuw+nPbVPp54skfwm3Xp+wvdHszICIgiJRmM0TIgLuBeSTkb9wcs567IShqeqvXId5pMKjDQtVRT2AWMp6sK4o63ulnGyyEqNjT1asYqm6yMNWj4qxUOBemmXWIwiWN8bhcPa5p9CLLwTI4EtsSQSD6g2K9t+3ga32XldQ4+LK5hLQ6WRwt0LyR7I4pbbFyYnPoDp8Jmf92w6lW9Hwvf4iT2b+qko8Se0i4a8f3Aj6habDOJ4m2D4XN6uaQ4fI2Ku8iKXp8i9Cwnhi3wtDe/P5rUUOCtZvqV2ixynfo2RoPR3kP1VxGRuNuo1+qjkiva12Njph0U4hAXQ5K6qlMZREU0ldum5lRLIOonbrmZNJXC5Z55ixRH3SUeZJVeYO0xHCXCFFE5plkjmluNHuGUH+xvP3uvQm0DWg5GsIPIj8CsNQGAOLiXusD/LyjW40BOwHO/ZXfD3EIIZC4EkeXPcEacuvZX67BPbvTv4MmPPH9XBV13llBEZP8x5cxoFwzTLYXGbmo8P4jML8z2DLKC4gPPiHzG0nhnbS+gN9AtjikEZF3AXNhmA11039157ikTYKjwnkllhlda5AtZrb26X9/VWafPj1GPxyXJfnk3JSs28bKeYiRrWPcW5g62pB5g2/wCFYYbRtY0EAgkC99/fus3/AA8c+0jHMOQHMx55Zt2fS/utaXSX+EW9eXdcvPieObhfQ0HasFraLMb+FE4gbvFz6IXEqlsTAIwGnM3MGADQfEPRGzue2S4N2HcH7thy0VZi00OYPllbFl+I6ZnNOmX8FXCTbUexuFyUHE9QZYHxtc1rXZcz3nytF7u15EgbbrzTE8TYy4i30Bk2cbbZQAMrdPqrfjXitkp8OBoZEzRrQLX/ALnfosM9xcblej0mHw4+e2ZcklJjZJCTcrrHJBi7kWgULinVhS1pCpQ0p4zKUGzYU1fpui469Ylk7x1RtNWO6FK4jqdGlxLEiGEDc6Kkii/fqpooHv1OnRXNHh6rnhl6NOLUwXEivhpL8lYQUKtafDz0+SsIaKywZHKPaN8c0GuGU8NCrGkp3N1aS3/EkK0ipEVHTLM8rFlNMjpqyUc7/wCQ/NWEde47tHsVEyBStiS+aRnkov0ECoBXc6iDU4BK8jYlDrroXAF26rbsJ1dTMySBDP4dhAlzaHM05SQ4AoykwF8cgc0G4N7kj3ur3CfDIJjblvqRz91ZZR1RlqJ3tXRz8WjhGKvtEXgZgQUMcDY63iWcRzIG/XXmp/ON3tA621TYcQu4tPL73UdVQk4K0bOwh7mRMJcQ1jRck6AALJ4h/ESma0mPPIbgBrWm5vzFxslxnXOlhlgiBLi0XJ0YA483egXk9RW+CCDq7UX5jXXJ0HddHQaOOeLlIpyTcXSPTsf41ihjd96awtGbixOxJ7dF5LjfEEtQ673X5aaAf4jl6qunlfIb6n6/8lNEJB1uPVdXBpsWF/Z38lblJrkZa6kZGimUw6oqOm9ltjibK2wGKG6IZSXR7IrbKXItEcC9iuYB9j9F0Uf7CPC7l2VnhiLuYHHR6/7o6Cm7HokxqMpwUs4JINhtLBrsrqkgGiraRyuKR6wZZ7UPBWywhpwjI4FBTPRjHrj5dS3wbIwQ5sKkDEg9dzLHKVlqOJWXV2ySwjQE5JJAhy64SkuEokFdcSukgQtailYGuDTkcQQHDSxPMLFVeGPhJMoc4aWkuXbdea1VBi0NTHmbqBoQRqDzCosR4rYxzonRnK3S/Ii2lrq7S5MmObgo2/a9madNXZmMQxRoAJ8R2rsrQ437ENJ0VlQY8KeFolIaCCQwavuT05LO4zxDSiMtgiySk3MhIIGuvP6LG1mKPfoCe5OpP6LsywxzwrIqX+xY5NsNqZseKuODIPDiGRvNoNy49XkfgsG67zmdqSlHESj6ekK0QxbYqGNUiu1dsZSMcNjbstJQ4uweWaJpG2bQ78yCqyOjG5/EohkLW7D3Vn0Mp/mYzzxS+1Fliv2Pw7Qf+S+mRpN+ubkqiB5tqDbqb3+SKLk5acGl8Src2Z55Nz6I2ruRPDea4tlFdiEa7ZId04HVEBGVNHL7e6Y8oUutqqMqGiXUE6tKerHVZFlWpmYh3XKzw3KjTB0zcw1qMjrFhoMT7o+HE+65U9OzSpo2TKpTNqFlYsSHVFMxALO8LQ+40gnTxMqBlcpmVireNhsvBKu+IqltUpG1KVoNllmSQAqU4ToUSwu66hfGSQohlsGxWPDw/wAa5kfrkHK2wWK4q4nfVSZjZoGga3TTueZVJPUPkJLiSTuSbk+6dDTXXocWmjGe/uT9mFy4r0QAEoqGlKMhpNkfHEAt8MF8srcgWnpEayMBOBXA5bIwUeittscQkAmhOvqnFO5Ujqm3XWnpdQh264+Q6dFzMnFQhwj1T2lR5k7dREOyP7fVCyohwUczdFXNDRK6YId0hCLlCGfH2+iwZEi5DG1RCnjxAoUxHkD8kwwnoVQ0huS3jxI9UXFiR6qg8ErhuEjhFh3M1kOJd0ZFindYltSVMytKreBMZZGbpmJ90QzEe6wrK/uiosQVMtMhlkNwyuU7KtYuLEUVHifdUy0w6yI1/wBqSWV/6l3SSfTsO9GHh3VjDuupLvYjIywi2TuSSS3x6KWO5KNiSSYA8bJNSSRIOcmlJJQAm7rsq4koE70To0klPQGC16kpvhPskksuXsaIpd2o2HZ3+ISSWDKaYAz+SHlXElSOQSIGpSSViEZGzZcekkmFGhTsSSSsJPGiY0kkrCSpJJJQn//Z"/>
          <p:cNvSpPr>
            <a:spLocks noChangeAspect="1" noChangeArrowheads="1"/>
          </p:cNvSpPr>
          <p:nvPr/>
        </p:nvSpPr>
        <p:spPr bwMode="auto">
          <a:xfrm>
            <a:off x="647700" y="487287"/>
            <a:ext cx="323850" cy="31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78" tIns="48189" rIns="96378" bIns="4818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25" descr="data:image/jpeg;base64,/9j/4AAQSkZJRgABAQAAAQABAAD/2wCEAAkGBxQTEhUUEhEVFBQVFhcYGBYYFhgYHBcYFxccFxgUGRUYHCggHx0lHBQXITEhJSksLi4uGB8zODMsNygtLisBCgoKDg0OGxAQGiwkHyUsLCwsLCwsLCwsLCwsLCwsLCwsLCwsLCwsLCwsLCwsLCwsLCwsLCwsLCwsLCwsLCwsLP/AABEIAJAA3AMBEQACEQEDEQH/xAAbAAABBQEBAAAAAAAAAAAAAAAAAgMEBQYBB//EAEEQAAEDAgQEAwUFBgUDBQAAAAEAAgMEEQUSITEGQVFhInGBEzKRobEHQlLB0RQjM2Lh8BVDcoKSFmPiRFNUg6L/xAAaAQEAAwEBAQAAAAAAAAAAAAAAAgMEAQUG/8QANBEAAgECBAMGBQMEAwAAAAAAAAECAxEEEiExBUFREyIyYYGRFHGxwdGh4fAVJDNCBiPx/9oADAMBAAIRAxEAPwD24a+X1QHQ0dEApACAEAIAQAgBACAEAIAQAgBACAEAIAQAgBACAEAIAQHCEBzJ00QHM/XRAdj2HkEApACAEAIAQAgBACAEAIAQAgBACAEAIAQAgBACAEAIAQAgBACAi1W/ogJEew8ggFIAQCJSQDYXNtB1PRcd7aHVa+pVx4lMAPaUzgeeXxfMLP2lVbxL+zpvaR1mPx3s67T0Oh+BXPi4rSSaO/DSezJTMTjOzgu/FQ5EXh5rkOioB+8E7a/Mg6bXIWD3Xcz6kbHbruZgLpmYscuVzNIWQB6l2jFhQcpKojljt1NO5w6ugEAIAQAgBACAEAIAQAgBARarf0QEiPYeQQCkAIAQFb+0mSV8bTZkVg8jdz3DNkvyABBPXMFVUk9kSSH5KVrveY13mAfqqLE1JojPweE/cA8tFF04vkSVaa5jRwVo91zh6qLoRLFiZcxIw6QbSH6/oo9i1syXbxe6FBsw+8D5gplqLZi9N8hYqJhuwO8iFK9UjkpPyA4o4e9E4ehXe1kt4jsYPaQk4y03tpYXN1x177BYdrcbwjG2zPLNLgX9ApUqmZ2ZGrSyq6LhXFBHgqCJDG7pma7qL2IPcG3xCujK5xkxSOAgBACAEAIAQAgBACAEBFqt/RASI9h5BAKQAgBAYWn4gbTYhUw1A9m2VzXsediS3Le/Q5R6gqmcWyasbKN4cLggg8xqqgxyy7YAu2OAlgcUDpzL2UkLiTGuncxXYvhRmbYOyutof1VdSnnLadXIyFw5w7+zlz3OzyOFr8gN7ALlOnlO1a2fQu56hsYzPeGtHMm31VpSZnB8WbWVxdG4+yhjIB/ESd/L9FbBEWbFWEQQAgBACAEAIAQAgBACAi1W/ogJEew8ggFIAQAgPOvtWomSeyOmdoeL8xcjQ9lmr1HBpnrcNwUMVGcXo1azMbwxilRBNGwTuEZcARvp0aToD5rka1OZDEcLxNDVxuuq1/8ADUu+0x0U0kcsJe2N5aJG6ZgNieV7HVTy3V0ee9NGXFJ9pdE/3nOYe4S0hoWUPGtE7apb63/Rcs+gF/8AV9D/APLi/wCQXLeQOScYUQGb9pZl6i5HxtZRszpFm+0Cgb/6lrvLVSV+gt5lZVfanRt93O89gu6ixn8R+1aVwPsIQ3u7+pARR6nUrvQz2P4o6qEJ9tI5xZeW58Oc2PhHbUW7Kvt4I9OhwnEVtdl1f4PTvsxo2R07izUucLu5mw/rsrqEnJNszcQw8aE1CPQ2KuMB1ACAEAIAQAgBACAEAICLVb+iAkR7DyCAhY1jMNLEZaiQRsHM8zyaANSewXG7HUm3ZHmOL/bRd2SipDIeTpL69xGzX5hRz9C1UepAjrOIq/3WmnjP3sogbY93XkPoud5nbU4iK3gSeib7Saq9tJKfH72mUaeJxJO5+CyYuGiPf4DiIqU426fcrHMsbFYD6tNNCHQhTjUlHZmarhKFXxwTIs1E0i58gNNT5nl3V0cVU8jzKvA8G9VdfJ/m5fvrv8PibFEGF8lnOswZyLg6uN7A7Ab2V86rjaz/AHPJoYONeUk47aLovbeXXkR8ZwhlZG+aP+KGmSMj/MY3+LA4H78ehB3LTzV/aZoZonmywjp1+xqu3n9GVf8Aicj6RtNdoaGhpdbUtBzBtttze6xvEO97HvR4DGzWf9Cp/wAO/nJ9AuPFvoWR/wCPUuc3+g42lA5n5Kt4qozTDgWFW6b+b/FhYjHS/mq3UlLdnoUcLQo+CCXoOB64maLHq/AOLR0+GSTzEiON7i42J0FhsF6mF1gfE8dX91byRCxDjmWaxgPs49wbau7nMPkF6NOEHzuzwaiqxV8rS+Q5Sca1Lfe9nJ5tsfi0/kpuhHkUqtIuaXjpp/iQuHdpB+tlB0HyZNV1zLrDuIoJjlY45t7FpHz2VU4OCvIshNTdkWTZmk2Dhfpf8lWndXRN6aMcXQCAEAIAQAgItVv6ICRHsPIIDD/azgj6mmjMcTpTG8khu4a5tiQ3nsNtQoyVyUZOLujIYRxi6kYGQ4VFFbo14JPU38V/NEG29x2b7TsRfpFRNH/1Sv8AoQl2cKrGMbxeZoM8L2Rg6fuMgue9rquootd81YWdeEn2O/uQZH5XRC5c6SMF99Mr9bst0FvmsdelC2aB9JwrHYl1XQxC5XTtYetr0WM+gJdPC1t5pR+6jAIB++77rfzV9KlbvzPHx2Nk/wC3w/jejfT+deRQTVDpZHSSG7nG57dAPJQnNt3NuFw0KMFCOy/ly0wCucx+UODcxBaTs2Qe6T2Ny09ircPVyytyZh4zgu3o54rvR+nMY4goRDKHxtLYpgXtb+BwNpIj3a7T4LuIp5ZeTOcJxjrUu94o6P7MgOcsrPZTEF6iduN51Ii2Gc8hddSM9bG0aCvVkl9fY2uDYrJ+y/s2RgjJJcLXL72Ot9BstlOUlDKj5SrxHBVcQ6lTM/TRem5Kv1UbNHs0a9Gsv+uSf86DUzGAEusANb7K2GJqw2ZTW4dhqvigvp9CznwVrWXE13gXLSPkCtkeINeJXPmp8NhOpam2l56kWhqpIHOczXO1rbX0GUk3HnfXyClUrUa9k5ZSS4bi8NfLBS+TG6rEHyODn6OAtoSNPNa8NShCNou55eKlUcu/HKP0+NTs92d47Xv8irnTg90Z1UmtmXNDxTWH/K9r/sIPxbp8lROFFbyt6miFSq9o3Ld3FT42h1RSvjBNrhzXa+W6pjGE3aEk2XSnKCvKNiwo+I4JG5w57W9XRvA/5Wt81yUHF2f1OxmpK6LGnrI3i7JGPH8rgfoouLW6JKSew+uHSLVb+iAkR7DyCAUgEujB3APogOhttggMtx5VNEbIifG8ucB2ZYE//sLPifAenwn/AD+h5hUDVeaz7Sn1FYfQ+1eLi7W6kdSdGt9fpddpUs8tdkZ+IY5YWlp4novu/Qh8T1udwiabsYTcjZz+Z8hsFZWnd2Rj4ThHCPaz8UtvJfuVYFlmPbOoDUQx/tdM6Pd/vM6iZjdR5SMHxZ3W+L7Wnbmj5Oov6djsy8Evo/wzGe0WJo+oi7DUkqKJ1yLKh4dqZhdrQxpGj3G2/MAalZqmNoUnZu76Ix1cSkrLc0lHwW5rP49392+H9VjfFW5aQ0/U+UrcMU7yc3mfM0WC8OMYxrqgnxbBh0077r2I1mop20MMeHbqTuy4OHwxtc+NmcdHHN8AVZ2rkrl1LDRpSutyrmwd0hNow1hGxIt30XU1bXc0/HYunKySlHz/ADv9To4ede8lQ0DpclV89z0Y4+ko3VKzHH0dMz35yfKwXc6IPiFR+GKGjXULdo3SeeY/0RVWtrkHLE11bl8iPU8VxxN8FMxncgBTdarLe/qyEOFO+x2bGMRMXtGQtAIuGl7Wut1yf2VFRlu2cVKhmyJ6+e3vqZoYxVykiobZmlrHMPMkL08D8PGWbPr56GDiOExiWXstOq1/f9C+o+KHNjawAHKA3QixHcLTLAucnJSWp50cYqcckotNFG12XW9jcm40tr2XpJWjaR5jd5XiaXgXHn+3cJZnexyGwe7QuuLEX7XXm4urBWselhaU2rs9BfKHWcNiPzKzp3Vy5qzsTI9h5BSOCkAIAQHnH2uF0Zpp2tJDS9jrbWeASD/wFvVUVoOSNvD68aNZSltszFh/tCMniLjYAcydgvMs27H3CnGMM7em9/Ita6cU0WVh8brgEczs+T091vqVqk1ShlR87RjLiOKdSfgX05L15mPY3W6xSPqoLmdIXCRwocLDAa72co8WUOsM34XA3Y/0P1KvozySPL4rhfiKDtutV9yPxlRZZw5jbCbxBo5PvZ7B/u+qnVilP5mXheL7TD5Zbx09OQ1/0fVlpORt7e7mBJ7aaX9VGxZLiFO9i/4T4jbpBIDHKwBuR2l7aaX59l4OPwMoN1I6r+bmdzjJ6G4p5Ny0i2Vwtbmdj6a/FZ8HVhSleSv0fQy1ovYiVVWQwtsDta593yXu37tim3euMxVvgsudokg4NspZ8akY7JUOdDr4XaOY7paQaDyNlZSSmr5jy8ViqlJ27P1OyVDTqZHO/wB2nyWlUYIwSx1eXO3oRRIHuDI4wXONhfr5lStBaWIU8TVzrLJ3JeKYTPE27Zo3295tjp681GS6H0cOKV6ML1YqSXTR/j6FCaQu/igi/Maj0I29VU1O9z2MLxnA4iOWMsrfJ6P32NA7EnusQR5jb4JmZ1cMp3vmGm6LpvsRK2Rg94Anpz+Ksp1JxfdbRnxFGjNWqRT+aGcLwqWR7jLdsOhbrqRbUDn8V6Xx77JJu7Pja2AprES7NWj8yzZEDLlaABmAAC89ycpXZssoxsj1VjLNYP5Qt8djzZbk+PYeQUjgpACAEBBxrCo6mF0Mo8LhuN2kbOHcFcaB5bRcKuoZ5DNIC0MJY5p0yfekLfukDS3dUTilK6Wpsp4mr2TpuXc6GZxCpfM39oDLRF2VuouGt0Ay/wB7rNVoyctD2+HcRw1OkoSunzfJv0IOYBZZRa3R9FSr0qi7kk/UC4KJaNSSIcGHPXSNzWUuWrpm3/iREXPRzbEHyc1vxatVs8b80fKV4vB4l28MvubPAagOBB1CrM0hrirgmGtbmH7uYDwyj5Bw5j5jkpRdiHaNaFfhNFPTRBs82eVt7m1rt7H731Xk4vAJtzoq3l+DVSru2Wpr5na9hkGaEi53G4PcLFTxMod2XsaVBEGmp5f8y3k0KXxcb90Sgi5o8GEjHZgMmxzag9rK6hCtiG3F2S5marKEFZq9+Rna7gzK4upJAx3/ALbiSx3YHdq0vE1KMslbXzR5lbh1Ksr09H05ECKtMMjRUxOp5AfC4+JhPUOC206sJK8Xc8OdGthZ3enmWjpHPBJeHMdva2va4V0SU8fWkrO3sACkZCHViNpu45Xfy+98B+aZUz0cJxDF0P8AHN26PVfr9isZiMpk9m1jnB3uuLdT8NCq3GzPuMHxB1sMqk7Jmgw3Bsvil8T+m4H6lSMGIxjnpHYtaiZsbbucB5oYkRMBZnlaerr/AJrsFdio7RPUJxaw7BekeYSo9h5BARcRxSKAAyvDQdtyT6DVcbBXHiqn8HidZ7soOU2v35jzsouaW5ZClKd7ciqxzjUNlbT01nyudlzH3WdSethqs1TFa2h7mqng3lzT9jS0srg0BzhIebhYX9F2FeXPUzygr6aFDxRRSOe2SHK7QNIcDpY31FjdpubgdlJzTaaZ2CSVmjN1/DjZI3M9j7NrzdzYXtLb9Qx9iNuS6rPY60tr+6/BlMR4Jc3+E+QdnRv+rcwUr9Tig/8AV/qQqLBjG/8AfxNmYQQWhwjcP5mnw6juoSUHyNFOtiae0pe7G8W4RksX0chlYN4yQJWemzx3B9FHLDmi74zEvw1GvJv7/n3GKHAXPpnXikM9zY3d2yjQ5QBY3vrqjhG+iIPG4naVSV/mWHCeB1cE93x/u5Blf4r25tdY9D9SrElyRlnVqT8cm/mbDh9xbLI07AZh6bj6LHOOV2NkZZoovOHcYFQwkNLCN2kg6HVpuOo/NRTT2LsThp0GlMsMToY54zHI0uaehsR3DhsumZHl2I4XU4W/M0malJ35t/1fhPfYrLicJCuukuv5L6VeUPNdDS4LjUU7czTfr1HZw/NfPVsPOlK1RWfXkzcmpq8C5aywIabBxuedza1/gFpo4upRjlWxRKCk7sTTUgaS65LiLXPToAoVsROr4gklsKroI3sLZWtcw7hwBHzUITlF3TsRlBTVpK6PP8XwxsLs1C9518Ud7gDsTv5FevhMROo8sl6ni43hKjHPS9hiKqqJtGtLbaGwy693FenF6annUMJUl/rr5lhR4E0ayOzHoNB8dymc9SlgYrWepbOnjiAGjQNgPyAXLNmyyirDFI+ed59iMjB4bu67l1uvJTjC5ZVlGFOOmr1+S5fk0FHwozeVxlcdy7X4DYK+NNIxOozR4TgMMRDmxgOHn9FYoLoVyqSelyzqt/RWlRJj2HkEBkeMeHRVF1p5InFtgWu0HQ5Toqpbk0ZGonkMkzHEAUxjii8VwHyNDXTlx7AeV3dVjxEm2onoYaCUcxkX1JiqB7K8ha85eZcNuSoyatI2OScFm0PUMFrp3MDnsykjYnUdrhT7Ka2MUpQehoIK8/eBS8luVOnF7Dwna7cBcUkzjptbDbsPa43a4jyt+auhUkvMrkjj8NP43eozD4K7tVzuQsRH4UAc2WDTmY2tP/IC6lni+YtIrcTwDMQ5wIP443uaT2NrZh5690cbFsK0krMr30bmg2M5IB1bKXDtma+5HzHdE0JS+XsT4qF1xIW2uLEcwD5clmnB7l0ZrYicN4CaaaVwfmje1gaOYyknX4qqMbG/F4x4iEU1qjSBTMIt4a8Frmgg6EHYjpZDmxjavgeOGQzU2Zv/AGw42b/pHMdj6KFaEakcs1dE6U3F3TE0VeWHKSD2/vYrwK+FlQ1WsfoejGcai6MRXY47MWsba3M7qqNPNsHG25UTzvf7ziVupYKT30+pB1UtghYAvRpUI09tzPOo5aDslY1u516DU/BXpNlTaW4gTSye6Mg+J/QKxQ6lbn0JlNhoY10j9Q1pcSdToL7lWpWK0nOSit2aTh2gLIWZveIzO/1O8R+ZUoo7iZqVR22Wi+S0NBCxWpGZssYGqaIMTVb+i6cFzS5Yy7o2+vYLjB56cdZkdPNI+skcHCOCEEtaDyze6D3vdQ+ZIx9ZjbG1FzGRFUwN9owm7wRs4n8Vjeyx4hJnqYS8o2NhwjhFJlGRzZHHd5tc/p5LtJxtbmU4lVL3exuoKBrRYBacqMeYH0YtoouJJTK+WhcNlRKiuRdGqJa1w52VfZNcyedMi1PE0cRy5y99vcZ4j8lFOSdkd7BSV3p8zHcUY/UzuEZjdBGXAXOm5tckKeVtrMWRUKcW4O5q+AmH9jbcuIzvyF2+TNp+a00/CZaz75ey0Idy9RoR8FJq5VcgOp5Ivc8Ten/j+nwKjaxJO4nMCA4NIB3b08v62WOdWmpWuaIXe4lsuvZLlling4jvVmBwGVxLGEb5mi5DvPW3kind2NtTAuFBVb+dvJl1W1oiYXvBIAG26kzAlcxOK1zJn5mRZDzN9XeYGl1CSLY3RAcVXCnGPhSRNybIktWAbDU9ArlFsrcktxt8rrXe7I3++f6KzKlqyMc9R5YIr6nFQ24ibyPiO9+w/MqLrRWiPRocMk9Z79OXqO4ZxE5os8tu3qL39eZ+C4qxrrcMpyleMfZ/sXTeJ2ytEbmjK5zc1tPCDctIOmtrb81JVovQz/03spZldNbc9fTX9Da02LBwzeyly9QGuHxY4/JaVK+p48sLZ2zxv6r6ovqB4cA5pBaRcEcwrEZJxcW4vdFowKZWMVW/ougddGHMykAgixBF+XQrjBR1tVHFo5puOjSfhYKlosMbXYBDXVkMhd7JjQ7OHAsMmoyhoNv5rqPZqT1LoV5U13RfGWJwU8ns4aYuyN8QYSzl4Q0tF7912SjLS2hCNSce9fUzcfGNVFLkjmkLCxrg2UeNmYXMbtbEjqss7wejZ6VGEK0byirlzh3GFdNLHE2RjXSOytJbe5sXbDoBdTpuc9mU16VKlui0xWDFBTmf9tjyhuYgMI06C2t1N06lvEVRrUE/Aef1+NVErfHUPNxfRxsbjQ6LNJa2Z6NNQaTiL4XhllhljidK0iaN5dE4Ne8hpytJdu1psct9SVppaIwY15pm6qJ/aSBlZG6O7LENYHMqXcnM/A4C92nXXQkC6sk421MsMyfdZosKqwGNDGlsYFmDbwjQaBEdepfQPuFMgxwtuhwhVNHzbv8AVYMRg1PvR0f83L6dW2jMtj9XJG5ojjJdzAG4uvOpwrRq5bW69DdFwy3bIdRw0H1MNTG/LZ4e9pvy/D3PO63qOtzR8dLsXRaurWRbcRj9w/0+qmzDEw9S8tFwLk6JludzWIZhe/3jYdBopqCRBzbHYqTLyXbkSp4njdmj3tY/G6y1qicnHoe/waKyy63HcE4ddNY5bN/E5RhDMejXxUaOm7JnE2EwwsaIw0uB1d1U6kVFaFODrVKkm5iosGjnjzMcGSNHu8nf1U4wUlpuRnXlTnaSuuvQn8BiRlSWAnIWkubfQEbG3IqdC6lYwcXUJUlLnfQ3rYzATLGCYzrLGNbf92MderRv577dtUeLGSrLs5vvf6v7P7Pl8jR08oc0OaQWkXBGoIOxBViMcouLs1qNVW/ounCRHsPIIBt8IKi0dM5xfw+yZsby1zvZk+6S11nWuQ4ai1r/AB6qDRJMguw2mgzTF/tC4D949+azBs1p5D5nmoMkefYlg76qr9pSsIZl1cbgOdfcEjyVUoN7GuhWUNyzwrhmsima8BrXC5Y7NoHN1A20Dvdv3XaUHDc5iq0alrCcNxPFJ5XUufLdpa9rmt/dtOhJAFxYHTqbWV19NTJoQYOHKZ0jryy2uQImMAtY21kcbcuQVOVNmuNZxjY1+F8PNhIfTMyaAFrjfNrfNm66qajYzzm5PUs8QhfODFJDaJ1s1zcnyI289/JdsQuXVHQWt0U0jly1YyynYjcVZLA4WrlhcakhB3AUXEmmRZ6UHbQ/VVTp3LIzsUPEn8B47j6rO1yNMWY4MzGy6jkmW1FgbnakWVqgylzLM4FYbKfZkc5BxDA2vble3TkeYXlY3C1HJVKW/TqbcLinSejsUEmCVMIIhkLm9A4j5HRYocQcdJpo9hYyE9ZxT8yjraSpOj43nyAV6xlKXM0wxlKOy/nudpqGq2axze5Ib/VSeMpx2ZXPGQfI23BmFmHM55zPeANNh6nU+a14KU5tzei5Hh4/EOq0jc0rV6iPLZ2goTE5+Uj2TvEGfgcfey8sp3tyN+q6lYtq1VUir+JaX6rl6+Y9U7+ikUEiPYeQQCkAh7LqLR0rJsAhcbujaba6jS/WyjlO3JMdC0aAADsEsLhUUeZpAJaeTha4PUXFkaFzNs4Xe2X2jHtjk5yNBzyDpISfGPPblZRszty0oeHYo9Q0X5my7lOZi2ZTNHJSscuL9kF2wuKDV2xwUugEAIDhC5YCCxRaJJkHE8MbM0tdex5jQ6KEqaluTjUcdiLR8PxR+40X6nU/Erqgkcc2yzjpgFOxC4swhdsLjEtEDyUHBM6pMrqrBA7a4PUaLNVwkKniSLo1misl4dfyld8AVkfC6XQt+JYmPhl1/FI4qyHD6ceRF4hsuaPCwxboU0iiU7lrFHZWpEGOrpwi1W/ogHxp5fRAdDggFIAQAgOLlgCWAJYHV0AgBACAEAIAQAgOWXLALLoOoAQAgOIAyrlgcyroO2QBdAcz9NUBz2fXVAf/2Q=="/>
          <p:cNvSpPr>
            <a:spLocks noChangeAspect="1" noChangeArrowheads="1"/>
          </p:cNvSpPr>
          <p:nvPr/>
        </p:nvSpPr>
        <p:spPr bwMode="auto">
          <a:xfrm>
            <a:off x="809625" y="646944"/>
            <a:ext cx="323850" cy="31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78" tIns="48189" rIns="96378" bIns="4818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27" descr="data:image/jpeg;base64,/9j/4AAQSkZJRgABAQAAAQABAAD/2wCEAAkGBxQTEhUUExQWFRQWGBwYGBcYGBcaGhgXFxcXFxwWGBwaHCggGB0lHRcYITEhJSkrLi4uFx8zODMsNygtLisBCgoKDg0OGxAQGy8kHyQsLCwsLCwsLCwsLCwsLCwsLCwsLCwsLCwsLCwsLCwsLCwsLCwsLCwsLCwsLCwsLCwsLP/AABEIALUBFgMBIgACEQEDEQH/xAAcAAABBAMBAAAAAAAAAAAAAAAFAwQGBwABAgj/xABKEAACAQIEAwUFBAYHBwIHAAABAhEAAwQSITEFQVEGYXGBkRMiMqGxB8HR8CNCUnKCohQzYpKys+EVJENTc4PxY5MWNDVEwsPS/8QAGQEAAwEBAQAAAAAAAAAAAAAAAQIDAAQF/8QAMBEAAgIBBAADBQcFAAAAAAAAAAECEQMSITFBIlFhE3GxwdEEMoGCkaHwM0JE4fH/2gAMAwEAAhEDEQA/ALHw2MtuJR1bwIP0pyDXmi1bgyND1Gh9RRLD8VxC/DfvD/uP9Jryn9na4ZXR6noaaTu2g24BqjLXanGj/wC5uecH6inA7X43/nsfJfwpfYzGUZeZcwR1+FpHRvxrsY2PjEd/KqWParFne8/rH0pG5xy83xO58Wb8aPspDqLLvucRtqJNxQO8ihuJ7XYVP+JmPRdapz+mk7iadWcZbPxBh4QRW0PsOksDGdvh/wAK2fFjHyFAsb2qxFzd8o6LpQiz7FtroH7wIp9a4OW+FkbwNakgNUMrmJLakknvMn50kzmjA7OX+Sg+Yrr/AOGsR+x9KOpAVAMg1rJ30fXstiP2fnS9vsfd5lR51taDZGYFZFTC12RUf1lwAUmLvDLJIe6jsvIMJ9KGvyA2RZMOTsCfKiuD7NX7myEDqRFGcL25wak+zw5jkYWnGL7eyP0SDXqT+FFufkC35DXC9ksv9YaJWsThcLvBPhJqK8Q45fvfHcMdBoKGkUtN8jWL/af2oOIw621TKguhpO5IVh5b1F8NaORWnQA+MRNL9rB+hH74+hphhr5yAcoPkADV4rwo6sf3Ddm5AUjbc+ldWHnEabFDPoK4t25tKRoQo8xpTjg2GZnuQAMtouRP6uZdup1puLHT5GuKTXaIX1OmtchoCHoW+gpxxC2FzESc0DuHM0PvEwvjWRaNuDJz2dwt65aQ2wxHXYbnyqXYPgZibzjwA++oj2d4iEsKqsoyjdnaNddF5RNOMVxJW+PEAjoJj0Fc0rbOGWrU6DPE0w9vZ5PQa/Sha37Z/aHlQt+J2F2zt4CPrSFzjg/Ut+bH8KZRZk2uQ77h2b5VzcRQJLqB3mPrUWvcXutsQo6KIphdJbU6+OtOsb7DqJqsHZ1PmKw2u8eoqDhO6t+zNN7P1BqXkTX2Dfk1lQwI3IkVlb2fqDUvI0q0oqVtRXQIqjYqRsLXYWuwOpA8fw3rLNxDu2XvysR8hSjIxUrpbdLkKNM6n1HkcwFLJaqbY8Y2NRZrRs0RWxWNYpdZTQDGt1oKRtp8qevbpErTKQridWuIXl+G64/iP408t9o8Uv8AxW8zQ4rSNx6DSfQulBte1mJkDOTSfEe1t9Blzk3OYmQvj1PdSAtCxZFw/wBbcHuDmq/teOo9fGgXsSxPn68/ofSmjii92ickuEJY3iF6+0XbjvPJiSvku3yppdsEGI1inaYU+60bj5gmi/EuGSqXB4N3aSD9/nV7UdkIo2M+DWpI68zJH025a064riLltgDy1BHgOfPx+ddYPClStwTlbpyYcvofWm/G7wBA26SdI7o256UVuFqgtw7ja5RNkOecsQfQTpRa1x9OWFt+p/CoLhMeAwnUd3fz/IqVWLY9a5cmOKLYoxmNe2HFvbWfZCwiS6nMu+k6bd9BcPZAU6cm+SmpBj7HrTBsJdYOchHuEAabkePdWg9qRbQo7IQwFv3E/dH0FIW3IxLAH9U7cxH+lFbPDHVVEDQDSddNKC4hXXEmQV03jcDeOtUW9hTHXFU93uBBoZfSQsdfuozxJfcP55zQVbmvWNfurRLQlWNhLD2vdk7yfrSns6a2sQQI39edabFtyFMos4ZTVjvJWZKYPxIjdfpXdriqHQ6UdEhdcR5krWStWsQrbEUtFAPImErpUFdha2EoWA49nWUsErK1isYInXxj/XlXHtY5gDu5+H41viUoY5wJ+ojyimqyNf1jt3Dr3U6QLOXxJnUCOn31r+nN1rGtka/OmxFPsLuLPiW611guKNbaZJHNSdCPuPfSOSkbi1mkzW1uWHw66l5A6GR8weh6GnL2Kr/gvFjh7gO67MNpG/qKsmxdW4gdTKsJBrz80HjfoehhyKa9QXdsUzuWqN3bdMrtuljIaUQRdWBSeDsZnUHYkT4c/lT7EWdKa2hBFWsg0SDH4A3GUgTzj+ypyqPUzTa32dYFTG4G/ofqaRs4vEuo9kpMkTA2AbXU+tSE3sUEDPZOYchBnXU6dYPqKrTol2M04IFBEfrAehDfQ/y0SvcEiz4Sp8jAP55Gn9v3tSjKGA3GoPf0rMXxAorKwPI/Qfd86Wr5C76I9wjABWe2w91pjudROniD8hUH4phS951zBUQ+85khRO8DUkjZRv8AOpxjOJt7VQoClStwsdQqoVOY9dtBzOm01CeM4sM5y6Ivwidf3mPNj1/CrR24Ekr5HmFu4dfdw+F9s23tcSSwMbkWbZCx4zymu73EbhkZ1UAfDbRUUDooSJ8yaHYfEMLJQfCxl+/oumpG+n5L/hGDm27MwMkAdx10HXfyoSDEAY+4WM6+ZP8AoOtEODY11EC+bancsWb0GoHiBNN+JYbLpt3fneh6KSQAe/XbxNMqaEezJPe4soEFluA7Ehljw029KHXOINPIr0meUaTqKS9kiIGZgWbYAST4TtQ6/dnSPLn5xWSTC5NB9rwuW94jQ+PKuOE8JJljqJ0/PSgvDg7NCqW/aAnYdfzyqxOD2MwAiO6kn4FsWxTc9nwDl4TOppticBG1Tn+hqBTXEYAHlUVOVl9MKK3xOEoVew5H/ip9xDhVRriOFgz/AOfz+FdOOZy5sK5RHQ+U6GKK8L4oZCuw7jTTEjXamjKem3WrNKSORNxZMHuqBJIA74FINxK0P1x9ai7XC+8nxpJh+e+prCu2UebyRLP9rWv2x8/yayomayj7FC+0kWjieCi9rz089/uFKr2WBAPPb7h+e+pPZw6gZpgkRS9gTABBg8orm1M6tK6IHxbs6Ukge6BP3VE7tkg99XTjsPodJFQPinBoeRsT6A/+apFiSRD2TlSMc+n31I7vCYnv08oOv0pk2EH3+lURNgO5bzDw1qd9jbgNgrJJU6jpOundUWGHymekT5n8KfcExT2y+SJ0BkVL7RHVCimCWmVsmtym1wV1ZclRmiecda5c156PQbGtxaHumtE3rixbUnUZuev+lVRJhbhntmS2qwEIAkjkDq2ngT6VLsRBWO7QjemPDhkC+6DmUADpAkjuFPranaDHfBg9x5109EQVgsPeBP6Q5YEA6mRueR16Tp30dFuV97U/WstWgNa3irmlNuBorbjuty6F90NcW3A0lVbKAOgzZj4zUSe1LXQR72f5DSB+edS3GYZ3uEqpY2rpJ7/0pYeZ19aW4v2ZuNiC9lZVjJ1AidSD50Lo0o7ga1w9RaEkDSf9B1Ouvp1pbhtkxbzE5Z06AE6/n+1R3DcMIyh1ICrkYEcgZn1nyNPL3CNVQQVJ+vL60uqw7Ij3FOHDEhnUZYbnuQQCD476VEjgGRsrDUbDr3eoI8jVqWlyoBEFtPPUGPMyPCoj2qUBSAJZjmLHSDmnTuMkRTQbWwjpkQaTJOrNrPdroOgrV2xl1jQc/wA/nWi6cOzW1cbAQe6AdT5getI2rTNlQicx+YUAE92UE+VUTEaCPYxhBCjVveOnLbfoPvqacDtyzwNj86EdmuHXrIJsMwBBXN3H4oHKetHMMhtJ7u4qGVxvY6McZaaNYvDKWjNB28KSfCXbQzI5dBuCJ0+vzoJdZ7mLUByoZgCSoygEiTMjYZmM9I76keCx+W49kwcukjUMI+JTsy8p7tQDpTKLSvo1712DOJXAyhl2OoqFY9WLHMOcjTQcoPWpti8IQxj4Zn13oDxSxpttvr05R51oSphyRuJD8VcaYyx4D8/mKb+yPvFjt5+Wn50ohj7wDe6DPWh2IECCZPMV1o8+XI2G+mvlypwtqdPSm7LtOn3U9w5JAANMKcJa5+W3nWUtPQjXX8+daoALi4F/vGGVzoYiDPoZAnpP1pvwe7cD3Fe1bHs4iI96eSyok6HmduUij3DsOLdtU2getZg7BDGNia41JLo79LoeYVZG0UJ49gRBYaRv30emNqZY1c6kHWaNipEMfAlwNYB0J6TpPiNvSuOL9kxbsl7buWWZDFTmjUxAEd1SsYRQMoU66SOXPc7aimPaS6LeHcbMVyKOZYyoPlM+VFSY2ldlY3mBGmo0Jn8+NPuHYMqyKwILMsyOrAUhhFhgYzBCCw+QnxqXWbwMTDD4lJ7j8iDWzPohBHeMt5bjqNgxHoabMaWxdzM7Mf1jPrTcmuFKuT0E9hJ65wlzK6nkDMeGtdPXFpJIHXT13+VOgMkrcRdMPbdULsFylZ1JiZHjHzopwfib3QM+He2epKkfWR6UC4dd97X4WuRPIHRQB5aeVSzC2oGldUWmiDdIc8qa3j1pR7lDsdiwoJJgDnTAQxthf6Tk0IvKSRzDpAzd0qV/u99L8HFkMwVwWBggNMeU6b9K54Tgy1w4hlg5ciSPey7knmJMadFEwSQO1wobEZ2AJC5QYG0yfHl6UloLTJGkEdaZYzhhyk29946kdKe4dIFOBTE+Cu73FPaAk+7lMAHqPi+poXxNBcMkgg66dATr9PWpPxPgzXMQgVQLYJZztmJI0/lNE7fBLSEkKM24kA6A7Dp40XRkiBcOw9vKyKZkTEDYFdfI/JqS4LYXMx/VTQfxHT6fzVLu1vBfcF60ALw0kaZkb4g3WPiB7o51EOF38xuAg6Nr10BNDlbDJbonGAxByQoEdOo0mOnOPKunw267iTE9KYcIxavlIJgidRBH4ij9q2JneoSi+GWugDbwBDTlmnWJwwaDEEc6Lu6im2JcRW3S5NqtgfGoIJqB8bxBB0nWamPEcROgqJ4rhbXTHz8abHs7YZp6aRGWYLLEktyHTTehty5J0XL+PTWplxDsg6rKOrEaEExrEgAgRPcah+IUgkMsZSQVPIzBBrthJS4PPyQceRGCT+eu1LosDTakre/5/wDNO1qhIy3bB9KyuTmPw1qlGVl78PvKy6GfP7vvojZGlVz2PdLqqC7LctbZSVJUaKWjUxqpG2gncVYNhzA1nvO9cjVHZa6F3NN7hpRmpBtTQYRFGMkzAqD9tMa2dQoLe9tqSSdgOvPSp3ilhaAcL4U1/EswnKiHXKSoZiBE7Bok+E0Y8iy+62AuG8Fa3o+7hg3cSAVH8JEUtas5Qy7RDDz0I+lOePcS/o5uW3/rEZY7/hII8VIodc4qGMgbgCg4tsRNDl7snwUT4yfwrRplgLubMTuYP1FdY3Fi2ATzMCoTXio6oPwi1ylMMNSf2VJ+Uf8A5UNscTRzl1DeoNP7N2D4iD4H8g+VCqe4b1LY5v3nIgEypDKOmvL89TT+327yFluI0r+skGQOZBIjpz5eTBUltBr3baeI03PPyrrh/Y04i6QxyLpm/aCnoNhI0HU66gGr4lbojldEuW7dce6BrrJPI1q5wosAWYSrKwDfCSpBg+nrFPcFbCqADIX3Qe4aD6Vu/jQNNZ5RHkdaLdBjb4HGCxQZZykEEqe4gkGevjS+FsDeg/B+IZR7G+BbcbGd5OhM9evUwddz9gaUaM3Q4WtXNqwVpjRJiGG2BPIfMjWtAzqdZmNPhB2ExtETWNdM6Vu4rEa6DxrUwpoin2h8VdLEWozDcn9kgrp1OvoPCoR2SvAWrzMDI+pG5nxNWFx/ArdQqRPTz76i/ZrCZDdtxMPqJ/srGo5U3CDFpyV8BLh1tgLc6FAFy82n4vAa/KpKNBTLCYUIJhV6BfvPOnNy7pUskk3sUOS5mmPEL+h1pW9foDxHFE7VNIohB7omCdzA76MYbCyPZAROputooIPwTyPjUNcP7RWH6pkeINF8f2xNtTntgzE5TlJ7+YmqOL2SFcvMP4pURQJEApm10OXVgfIEzy86pjjeKF29duLorOzLp+qTpy00A076L9o+2VzEj2aILVs6GDLMN4JAAA5wN+dRq598fU9a6MONx3ZxZ8qlSR1hzt5/dy++nCU2sL1MDxHcKkOE4DdcD2dq687Zbbtvz0U+tWbokot8CPCcKWknbvHOsqV8P7M4vLH9FvadbbL/AIgJrKhLU3wdUVGKpsAdmOKLaxCOQZAKvG5VhB05wQDH9mrgTFzbVwj5WUMrZWgqwkHUaSDzqp+DcCvLirI/o5uEuGNkf8tGUsCWMBYMSx5gc6vPjduLV0jX3CR3lQSPmIpnBMjGdbEau4p9sreYNEeGYJ35E9/L1oj2VC3ULxMQBPKRPrtUhIpYY9StjTy6XVAlOCof6z3v7I2/E06a0AAqgADQACAO4U7UUk4irKKXBFyb5Ke+2nBqt3D3ZAzKyHXU5CGUx/EwnwqMYbAObYYgiSCF589+gj6ir44twy3ftvbuKHRhBDfUdCOo1qv+MdnnsSQC6R/EoEbj9bbcUk0VxU9mR9LQBkcwB6UI7VD9Gp10b6iKX4hxAWrZuASCQFHXvqLcQ41dugqSAp5AVyqDc7R2JeEzgzMb6hTruSegqd2rBYZo0nTvNQDs5bd8TaS2CzuwRRMSWIEEwYHXSrP4xxUC2uHtKpgZ8w09ottC/WQCRmjoyjvLZcdyRKMtKG2Cwcn9JiLOHUKWD3DlXTKPdM+8xB9JjutHguGsCypsENbb4XWSGjTNI+LbfbTSRVCcba415bVx5Mi0pAhUTNklZOgGsnx8vQl637G3bs2QFgC1aEaKFWM3gqKW74A510Y4KKOfI5SnpGuH4RZggFgoJHxaEj4o57yNNiCOVAcbw83PbCyY9n8IG7tO0+R18N6M8U7R4TCWxbN5SQNEQ57jbnZdZJnUxqSZqseN9pGZ7mTNas3DmZG3IUEKGjWNjA8NYoTgtjLI99w/g2tWro9oSz3CFHtPiDR8B5RoYiZ86l9k9NqqLgrXLjLiHE2luJcJ20RpzDqRuAOkDarTw+NQquQhswBEayCJBEb1OUWikZ6kEM1IXbwFJG1ebZCB/a92fAHWh7WLgch9CPp1HUVmmkZNMJ2TJmlcQdKQw4NLXBO1AzAOOeJqIcGz27ly4w/R3GkOGBAM5Qrc10gaxqI3NWVb7PG4ZuMUHQfEfuXznwozhOGW7SBEHuqIE6+s71SOO1uLLKovYhNnFgiZpniMXrpS3bnhqW8RZhhh7RsYh7jAQuZFX2fcDmPwiM2oqDcHx73rMs0sGIaI8Y08alLA49loZlLhEmvYoRqYoc19WOlbs8NB+IT4mjHDOzly7/VWzH7UQv8AeO/lSqPSK6q3YGvoANqB8Z4FiLti5iFVVw9r4ndiM7TAW2IlzJA6SYmZqzV7HRfs2rjg5gzuFB0tplHxcizOoGm2YzpQv7Sb63r9vAaWsHhra4nEvBgW1JQWkynRiDAG5LqRtr0YsTTtnPnzJql2UcxAn0/Hxpzw3ANfuJZtxmuNlGZsokgn3jy0HzrvFfpLjMqZfaO2RBEKWacoOghZA6bUT7O8FBx9ixdGcZxmFp0bMEBuHKytAPumefdNWOMlX2K4c2+IYhHC50tup0nKyXVUhW8j4iryDmqL+y1yOL4iCWn225MsPaEiTrJ2OuulXWbhA2H+prBHB76ymjXm6/SsoGOLGEW0DHxNu3M/6d1MuMpmtZBobjLb8nZVMd+UsfIUSuamk7djNeSdVthn/jPuL8muegoPgeHNse4XDhFhRAJLHxYkn6/KlGNbJpOiIYTXO9bFdRWCJXDSF61I1A++nNbYcz6VjFZ/aB2JN+0xsCLqnMEGgudw6MeXU+M1SDKRoQQRoQdCCOR6V6wxS7aDXSqa+2zs6tm5bxVtYF4lLkbe0ADK8dWGaf3AdyaXSujoxZXdMF/Y1hkbHNcuj3bOHu3T/LbP8txqFNxe6wuOzaXXzZD72UxEgnXRfdnnI76ffZ6cuH4rdkjLgXt6ftXTCn1X50DvnRV5Ks+ZP4fSmSTW5Ocmsmxxib73DLHWNTqTEk6knXfyEDQACnHFEyIljpDOOQdhISOWQECP2s1b4Wu90rK24YzsTMInm2sfsq3SmTXszFjqSSSTzJMk+Zk+dPSuhXN032/h/vj8GPeH8Uu2UZLbBc8SYEiPEaU4/phSCyrcYgNNyWAnVZUH3pENvswphw61nuAbZjBPRf1m8hJ8q7xt4M07SZA6DkPIQPKs4psjqfBJezxvcSxtizeYuhcM4Oo9lb99xGwBC5egzDz9DE+VU/8AYbhwb+JfSUtIo/7rMT/lVcBrSVbIIgglmJHMLHcBPqcx+VCONWxnB55fkCfxoo9yXEbQZ6GCIjwk699NsThy121EZfeL6dChGvT4hHeOlTkrVFIOnYjgeGGMzHKDrHPznailqyq6KNeu59ac+dYR01NZRSA5N8mkt1ttK6Z+lNLz60wpXX2uY6+uGxHs79lLbKltrJA9q4c5CwnWPeXpARt5o9w7geExWHw7iQgtKFVCFABAJWI5GfnVa/aabTYm6UIZ7roCtss5AtIDccqPdzkhQF1gWM2k6WD9mV5RYKIr+zVjGcg5ZZiLYI0MW/ZEkaZnaKLKRT0uS6r97+hJOHdnsNajLbDEc2JePDNoPKjQrhK5xd3JbdpAyqWk6AQCZJ6aVkTbcnuCMO83cViGMKsWVJ2C2QzO/d77uD/0hXn3tJxZruaRN7FOL90gam3oMNZUAkwVC3I3Oe3+zVu9vMd7Lh1rD3PcGKdLd1lDStpv0l98oBOaM2mvxc5iqq7N4lLmPe/icS2DfMzh1thilwsVywQVRU1BJGkDbcFDzdv+dEZeycxVlKlfdKkEERuCDqDOpqcdiPs7u40C7cJs4fkw+O4Qf1AdhP655jQGmVjD3uJ8QQXnVnuuLbXEXKGt2hBuAcpRC3iR4V6Kw2FVEVEUKigKqgQFVRAUDkAABTNaSZFOC9hsLhHFyyjLcAI9oWZmM7hgTDA9IGwiIFFbxiQ2h/E7jy+tGWSmHErE6/nSpsIzzjnWUzxFyTFZQCEbIkzS+EHvOe8L/dUH6ufSsw6aCucA0pm/aZm8mdiPlFYbpsXaubjhQWOwBJ8BrXZpHFYbOpQllmDKmCCNR84Pl0oinaXA2xB8D9a2aEvwhxGV1IBnUMpkREQYO3PqNwAK0lq+oSQ4gAEI2YAZ5O+/uqBMTD8yCawLC4Hyrnc9w+tNeG3mZSzEkzGqhSI0OgHWfKKegQKxhriTLL3VEvtfw4bhd4kfA1th3EXFH0MedS0CWmgP2mpPCsX3WwfR1NYKdMqbsTho4TxV4+MWkH8DA/8A7Kj+JTRttWgaj9UR176nvALQHAcWw1kEyOeVrU/NTUFVQ721JyqxLM37KSzMfJVJ9KEXsitXKT9Pi0vqOcamSxatjdv0r6r+sClrWeSZn/79C/YED4fQT9KV4pjPaOWjLnaQo2VQIVB3KuVR+7TZ2Ggp48WQlzt/KCeBw+VXYiCtuBOmtxltk+OR3jvg8qY3LQLeH5++ilm9FkwxBa6NjGltDP8AnL6CmQuyTIBHgJ9RB+dFckYvcsD7Fcatu/ibbHW5aVh/2WYsB10uE+CmrcJLb6DePx/CqG+z22LnEsKoBEMzGCYIS27x11ywdYIJBEVfF5p90ef4UJvctHgZ3veuA8kQx43CBPiFtsPC5RezZjxpjw63nOblM+I2X1iaKzFKNLyNZAK4kCuWed6E4bixylmUsNxlnNBOgKxofGNj0iiAK3W06Cqi7b9o72Mxv+zsLdFm2pK3brXMgLqCXDONVRYyRzaQdIq2sPcDw422HdtPnM1SfZjHn2t8W8AuLuNfN+5cZVZktFyTkJ2aSSBrmltDTRXYDXHcPjMDcw12yLK27ls2LBsCFRWRGZlnUu5zEuwMgA6EgLafY3B+xwdlN4Da9ZuOR46EVTuOxmFu4zCvhkuW7L37ClLjSAExCq7KCTAYgamD+iMgTV7YCzks215hFB8Qon50suR1LwuPqv2v6jxWob2ob/dmTU+2K2YHMXnW2f5WY+VE7S1WX2tdplVUt2Lv6W3cBLW2+Bo0UkaZokxuJHXUD4F40/Lf9Nxa9xdbt84y0hTFYYezxGGdRcvtZzIzLh0mQQHYZhCsZmQA1RLt/wBmrVm1K2UwyqLfsVzK12+126Td9owY+0a2iLrJA9pAJ5rdn79i5avX7ONu4XGBTnVytw3Q5TM65hDM+RtAfdLjQALUM43w3+j371r2ourZgKbZlNVViEGwOwMbka61VckWyw/sU4d7TEXb8HLaQIp5Zrhkx3hU9LnfVyUE7HcDXBYS3YHxATcb9q42rHwnQdwAo01LN2zHJM0ji10HcfxH30uBSV/Y+vprShAN/De/mG0R5/mfSt0/NnM7AdZ+SfjWUAnFu7ltlj+qGbyWT91bwNsratL0RQfEKBTXHH9AV/5hFv8A9xgp/lJPlRBDMUOx+Ie9/D/opWxWkrFokzo1y40rc1q6dKxji0ulZdNaRtBWEVjHNtaj32kf/S8Z/wBI/wCJaktR/t5bLYDEqBJZMoHUl1AHrWCuSKcEwHs+z7qRBOEuufFkZ59SKrC9bhc0atCL+6gUufUoJ/fq5+L2FtcNe07hUNoWnuGYRGXIXIAJjl58t6pnieUv+iuC5aj3DGUgSSQyHVSWZj361kyiklCXvXz+oOuCW8K5CgsK0gMk1lpiJMbD/Wq2qOfoI4tYt2hsQrsf4rjAE+Koh8CKHWUI50+4rdh2XfKqW/O2i2yPVTTS1cEVo0wIlP2WM3+1LHhc/wAm4Pvq8eJ3zbtOy/EBCz+23uoP7xFUZ9mVwDiNnXfOPWzd/Crv4j+kNhOrZ2/7Ylf5yhqc9mXxJOSvj6bhXhloIgA2EKPBRlH30uTzpGyIAFLga+H1oCM5cQKZ3eH22IJEMDIZSVO53jfc+p608cyaROp8KxhK0wt2SToqKWJ7gMxPyNeauD8RxNtyLF1rLXQAxUxoep5ASdfGvQ/aS77PA4lumHuf5bV57sBVFxgSdMi6agvIPP8AYDj+KmukK2MMQ03PdJCiApkyFWAp7jABPeSedWdZ+1u8bKr/AEe37UCGcs2UkcwggiR/a3qs7KAtMnccu/xpzhsqltM3jIE/wmfmK3oNT9nq9SQcW7bY3Egq99lQ7pai2PAke8fMmguOtBbdtes3D/EYBP8ACornDtmYKttJJga3NSdANbnWnXGMQRdcLlyqcg9xDonu7kE8utZu6Q8HpxyfnS+fy/cZYcBQx6oQfMqKTzKqyNW310XTXYax5ilHvkj3iT8I+pMDYfCKf9irAv8AEcLbI903ZM8wga4R55I86MeTnR6UsNKhiCCQDB3E6we+lIrSa61smlKGE0hc5+BpUUkdz4VgiWG+Jz3gfyifurK5w492ep+4D7qysYDXHzXLa8kK+BZle56qLS/+7RZPuphYsQQeZLsfEBLQ/linyc6VFcjVJIWtbVh3rm02ldNRJG65etg1rnWMJYcGPX0mlshrgXFA1IHiQPrSN3ilpd3HlJ+gNa0gpNjrJQ3j2FL2XUGCcpE/2XVvupC52os5gqh2JIGgAGviZ+VOXxmf3ckAjefHlHdQTT4C4tckd7doP9m4ga/Cp9Lid1UgcoWdRoTyq8/tCaOG4qP2B/mJVB4hzlPhT9EpI7sKuXc+n+tOuE2MzoJBBdQfCQDvHfQ32hC094RfhgYOi3G/u2rjD5gU0hJI6x6lyWKn3mLHmNZO403NNfZrFZduCRyil2vmN8w/tQ312rIEeB32TvewxWHuzol5C37mYB/5C1eibULcY8kQnyLmf8uvNoIKEZJJB0Un3t9IM6nur0OUK5Eks36BSeZNo3brE+OQz+9SSL4LeoL4Zvl9adqsCmeA1+v3fcfWnrHSgjCLHnXFvQE84NZdrph7p8KxgL2vScBi0/8AQujy9m0fhXnL+ke4dO/foCPvr1BjsOLlq4n7aMv95Sv315aVf0YJEEgT8qdK0LIX4Zq9tTsXUerCtNc1aP2mHXZmFd8PEXLf76/4q6ZPef8Aff8AxNWkvF+BZ/0PzfIV7PXCLwciRaV7xH/RRrg9WVR50PvM3MmeZ6mn/D7gW3e6sqoD0m4rkHxW0R5mmeLO1OobNiN1BL3v5fIc4ex+jVjzZ/QC2P8A+qmn2O9nzexrYgyLeGnX9q66lQvgFLE+K9ai10gWMP4XPX2rfdFXd9luEFnhtgje7mvE9faMSs/wZB5CltJE48kxJpKZNcZiaVAikHN0j+sfD7zS1NL9wL7RiYCpJPQAMSaxgdiscLdpDIUdSJ1MmIketZVU9tu2q4gLaw05EMm4RGaAQAo3C67mCeg57p0l2TcyycNfuLcCuyMHQOMqlcoOX3dWadxJ0mNqMRW6yuXFJu7Lz6NLvFdzWVlWFNFqQvXDMVlZWMiO3NHb94/U0y4hcIFZWVwT5Z6EOAPgcQRdB00kidto+/5UW7DcUu31ue0bMVuMJ0GmhAAEAAdBWVldOHhHPn5H/wBoc/7Nxep0tj/GtUHijpWVldS4OR/z9RJ9qf8AD1GW4f8A0j/MUQ/JzWVlNIWXQwvW5I8K4urWVlGlQY8IK9mlzYrCKT7rYiwpHc162D8ia9BXNb6dwdvMKi/S63rWVlQkX+zf3e5/AOYHbxJ+sUtdOlZWViYgBS3KsrKJjjDr7qnuH0rzBx63kxGJt7hMReQeC3nUfStVlFPkViOBf9LZ/wCon+IUpjDFxx/bf/Ga3WVpvx/gX/x/zfI3b/8Ak55tispPdbsAj/OahziWArKymT8JPJ17g7ibX+7WZ5PeHysN9WNXR9mGY8Ow+Zs0IQukQod1Ve+AAJ7qyspeiUHuTFVrBWVlAobbao720xJt4HGONxYbrzBXlrzrKyigHntMTpoqCP7Ct/jBNZWVlPpRzuTs/9k="/>
          <p:cNvSpPr>
            <a:spLocks noChangeAspect="1" noChangeArrowheads="1"/>
          </p:cNvSpPr>
          <p:nvPr/>
        </p:nvSpPr>
        <p:spPr bwMode="auto">
          <a:xfrm>
            <a:off x="971550" y="806601"/>
            <a:ext cx="323850" cy="31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78" tIns="48189" rIns="96378" bIns="4818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77" name="Picture 29" descr="https://encrypted-tbn3.gstatic.com/images?q=tbn:ANd9GcTgD22JWGEtotGUMb6PJucbjCmWDVNLDQpmvKumaEvKJIqVxVOvC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543" y="2414845"/>
            <a:ext cx="1943100" cy="13861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9" name="Picture 31" descr="https://encrypted-tbn3.gstatic.com/images?q=tbn:ANd9GcSM2tPNgFTif8ByNm0dIhfL9xWj6ZGtpOutiX_N29Zn28A_Njyvs_ycDRRe">
            <a:hlinkClick r:id="rId10"/>
          </p:cNvPr>
          <p:cNvPicPr>
            <a:picLocks noChangeAspect="1" noChangeArrowheads="1"/>
          </p:cNvPicPr>
          <p:nvPr/>
        </p:nvPicPr>
        <p:blipFill rotWithShape="1">
          <a:blip r:embed="rId1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5113" r="6252"/>
          <a:stretch/>
        </p:blipFill>
        <p:spPr bwMode="auto">
          <a:xfrm>
            <a:off x="1295840" y="3987013"/>
            <a:ext cx="1457325" cy="11743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33" descr="data:image/jpeg;base64,/9j/4AAQSkZJRgABAQAAAQABAAD/2wCEAAkGBxMTEhUUExQWFhUVFxgXFhcYFx0cHBcXFxQXFhcVFxgaHSggGBwlHBUVITEhJSkrLi4uFx8zODMsNygtLiwBCgoKDg0OFBAQGiwcHBwsLCwsLCwsLCwsLCwsLCwsLCwsLCwsLCwsLCwsLCwsNywsLCwsNzcrKysrLCsrKysrK//AABEIAKYBMAMBIgACEQEDEQH/xAAbAAADAAMBAQAAAAAAAAAAAAACAwQAAQUGB//EAD8QAAEDAgMFBQcDAgUDBQAAAAEAAhEDIQQxQRJRYXGBBRMikaEGMrHB0eHwFEJSYvEVcoKSojPC0gcWI0NT/8QAGQEBAQEBAQEAAAAAAAAAAAAAAQACAwQF/8QAHxEBAQEAAgIDAQEAAAAAAAAAAAERAiESMQNBURNx/9oADAMBAAIRAxEAPwDrG1yIRPgJjg12RlaNMFfSx49Axm8LX6Zs+6m1HNyDskxmIAyEqWhp4cDIQiFIFY/Ex+0o24s/x9EHQjCwllmaY7FuRMxbdSFLYSxrhkPRDUYdQrXYmR4SEh9YnOEpM6XDIea3hwBnCZVa0pNVzBopk3bJMonHMb0DKojJZUqRokgaIyMJorAjJaoAvzIT9kN0B4oMaNYAQTC2NmNOqBxBOQWqgaMzKFtGaoAWwG6glKaAMsk5+U36Kw7WgxoyWOcNEruJ1IS+4n3SZ5q6W38UMpnktPok6qeuS2xe0HXxA/Aoxt70Hv8AGMw7szBQnDPcZ2rbkwlwziEulVcCYlWAxtN0RPoie8tFylurE8Ft7JE5qITWJ4oqT3fxKUmNeRkpdjdVP8StTIjxBZ+qgwgrYknRCEGwMzC0bZEoRik4VxulQKFY6lZ3tyZlbe5pNxKRXos3OCkY+rO9KfbQomUW5F7hwVNKm0D3yTxQtJbS4ptSkIsVp5Yf7rHVaTrDTiujIaVMTvVD3bJtA6JTqrALJdGpJvJUFfeE3lqT+pDjAAVOyI0HNTmkYyB5ZohsF4f4glLeGi+yB0U5sf8Apnmq6VeRZvmnB7LDhrcck04mlllzCcKgjRKe5hzieSiWyvT1iFtuw8S2CjobM2jlCRiu2KTCGSA53uty2junJFsjU42jDNnJtyqW9mVH3LY52SGdrin7xaDwOSfT9oqe+Vy5fLnp24/B+nUewnj97PX6J3/td+feno0osH7Ri0NABOZvruXWHtD1HKPiuV+XlW/4xzR7NPj/AKmX9H3S6vs/Uj3mnmCPkum/2hN4gfnFR1O3Kn8x5BU+Tkv5RBU7HrD9sgboK5/azjQZt1WljN8HONF3B227UAptXtDvG7Njva4Wct/1o/lHy7tH2zIB7ltv5vz6N+q81W7Yr1CS97vP8AX0jtf2coVJIZsE2Ii3UacwvBdvdiPw7oNwbh28Lc5Ss8uNk6L7Pw1Ss4MbJcfQZlx5L6Rg9plJjHEmGgSdYtPOy817CM2Q6oWk32QRuF3esBetLgLnRajn5J31QVpmIAsnuE3aG8yUiQMwDySvKD70Kg1gRGSnp051RVaUaKxbANw98ymtokZ3WqDBqU9jNzpUthBpzkUt4I4q8UjlIK27DbwhOb3JPu5rVIuNnEQFc6ns3+Ch2xORKhaaaIzByS6lc6Ii4JtMBQ1MCTchNLBE6plVwOSEsMJWqKbKY/aJQ02Nm7R6JTmt0MLQZ/UQtYzpr2MmzZWxQnLwhAzZGqYCM5KkCrg7+8T1SKmCIMyfNVsrE8lv9QJglXayUtjDEbSYGwFlUi8WShh5MyVLoxzRmGrC1u5b2NNpc/t7tL9NRdUJvENG8o1qTUXavazWvLGmNkeJ3H+K892n7Ww3YYc7Ez6DcvM16lR8yT4jLkilgDMm6PDbtd5y8ZkVHG1XukOMcSujgqxbqSVMyiGjxEBNw+KYZ2SDGcaJ5eME5V3aHaD7QrHdo1YzPmVxsJiAdYV36hus9SuWRryM/wAYqDM+qdS7bnOfzgudWw4N1BW2m7jzVkp8q9P/AIjORlMpdqOF5Xk6HaQBuI3buS6WGxrDrbXllKzZIfJ7fs3tplQbL+qtxvYdOvTLDcHI5lp/kF8n7QxlSlVLmOlthwjevdexvtYHgAm4zHSQR0R/g1Z2H2d3FIUXAF1N7yY1l0zyiFdXYHaW1H4F1+0qAe3vGGJEOgXygFcvYgXLnLpxuxx5ce0pwjG3A5WQHAzcH0VbsPrskoe8i0Fb1nxiSnhiDmT0R17D9yqZWcOHNIqVAXeJoVq8Ubqu8mEYd/GQrwWmwgJFRrQbzPBOjxBTqDXNBVqO0fCPYBNymvpMOsFS8ambWMXcUQrHMEeS3UoCMpQ06OyCdn1QPGtF87vJNuI90gpBId+2OqHuY/c4KGKX5mGjgJU4qu/jHVGxv8XH0WOa4WO1zhXSsPqlo39At1XNgWPRN2CLbMInk/xS1hbGtOXwCB9B3DqEVWgTeI6pBxrmnZdEaaqHUV06VvEL7woKjPFl1hUGu8ZNtzT2OL4kWUslSnDtMeIyq20IbmEt9jZoKbBIyE6KWRptK2YXj/8A1ChopbZhsu6kDJeprYh1NhJZYAmZ4ar5l2tiauIqzUm3ugZALOz9dOEvtLh3yLNzVjMLUOQhW9mdmxouuMGRp1Wbz/DenlqvY5zJvuN0rs/sRtFzn3Jd6L1v+GON4QDs15Nh+c1i8tZ3HBZSE2twWqziDC7lXsl4uWWXBxDRtwJHH7LfHtSH0ayoqNDggp4Iv91wnjZNdhnsjaaeYuPMKvTWVxMbgzmFGKrmm4Xo+kpf6NrswrZWNscl1bvAAdAl4OadRuySL57rwunW7LAEtskOphwiIcM/krI15/r6R7Je0U//ABvcDOV9CLtI3Z35Lo4vs7YfIcdl128t2Wi+TUMQaZaRIIzj84eq+pdhdqjFUo/c24HS/msd8a6XOU2KWgxw4pdMyZsIWnVg3Q8fwoC1pAhrhG7zvvXZx1vEVeIPokYjEiBst5/aye7DsdAhyRUp7J8LQRzVi2spNk59IVBZBHiHkpXVhoITqTm7zfyVg0x1EZAjySH4PiSeKKo0k+E+qZkLuKjoadNwERPVadPEdJQOdeznTuJW6bjqPIKwaCN8zvj5JlVvCeaftM1MFA5ozDgfzioluMDxGPJAytOtkysZ0np80ruBaWkHmgWlveZuJ4lbqVbXE81ux/cY5InARnEZWXRjsvaMagbkinWYTYX4qtmyTBceq22nOQ6wpZRMceB/1ICC2+c8UQBbYmeAaipkEWPmg6S7Ld8UdMAXE9UZpmJkeS13R1iOR+KkLGirVZsF5AMH3QMuS5dPsMh0vO11sOmq6m0AM4jO6wBpEmIO4LF4RqcrmJm4bZPhA8j8U+nSIzW+9H7Yjet94DkQeqciec9p6VZrm1acwLOALob/AFQN68pisbWHia98tMxtETfKF9U2rRlPFc3EdjMcZNNh5nNF4prC1GvYHtbLagDgRGvEZrl9p+zoqAmmC1+eUA84+K61JhYA0bLWjICbDhayZ+ocMpPmnxHk+fvpVaDoqNLSd+R5HIrvdjYjbcGucACLzrwC9FiWd4IcGuaR7rh9V57G+zgLppOcz+k+IDkZkDzVymunH5J9r+0fZ0NG1RO03Uaj7LjnDkZgqulTx1EgNLKgjLag9QV0cG2pUk1aYY4WImZ8rLjlns8px5dxxaeGJyE2J6ASfRQ18INmR7xmRlGUGdZXramAMZQuXjsK0GATeRfTICXc5vwTrOPGYtxE2kiJMZXzXT9m+1+6cHACzpJm8XGyBMHMHoud2pR8UTe4J0IH7gdZ+Skws7RDsy7QamTpy9V0s2DjbK+yPrB4D2kw4TlN9Ul1YtymOQ5LzPsnjyS6i/XIE5EHNeoOHbNyBusfUdEcfWU859wxmJ1k9Aj70EzedJMKSoLwCWngDBEo+4fvBtxC0xp1avylSHFO/pPRUDK+yepQVAyNOhSCxUuJa3oqhVJGQIG+FLsRlEbpTWbJvsgHgpF7DZ9w+awYVpya4dfnKKo6LRPFDSrNHUTBv8FAz9K0aOnn90Zbwf5BStxVMn3SOYKYasZA8LR80HYJ1WLHaAWqZBm5MKd9Qm11lOpGVuqcZ1cabyPdAA1MpVOk+c2nhBTXzGh4SgvuhGt0x20c25cYC0Q45WQudxWyXRYkpQTLd5nUQUdJrM4M8vit02EJRa5AUVa7QLGBwlaY9oA8TiDpClqM4Dmt0hOcDqk6dUAJsXA7oj5LYaBq/wAx6JJ273HmtjayMZ758tylp9Z52bHpZKp1IzHk0ISTJEH86rKLntEnYPMpQ2VTkJ6t+6PviMxnlP8AdLdWJEwI3gmEYeRFnDlcIQa9IOizQN8ean7h+gad0K+s+flZJqPyBLIVFYjdSd/+YHl9Vl490Dpn6qixsI+PlK2WCLtBWgndePC4cdnd1VLTOczy0jXNR9+Wu90xyEBWYaqQSTrkPks8vR4XtTQfZzXAO1kWjkVzMdgw/Ia5+tt661MRJ8vTPzQGmTNt5vlPyXHHd84x/Z0kE2FwOmnASfivM41mydoEyJBI4GBBz39F9N7Z7PAktsIy4wdV4DtDCHbDQPE4wBIGe8mw6rXFy5T8T4HHgeKHGBYjTxCdvplGq+p9kY+nWpNqbM1C0Tlugn4L5BTp3LIdNwbztOmwA5c16r2NxhZVpsnMAb9kukxb8E8FX21x9WV7w0icmujmAUxuHGcnqQlu72bfIrO6qGZkdAumuYxTE5ieJ+yJzW5QzmA4o6eFfqCeJH3R02P1HwRpxIajbwG+qKkwHd0JEpuIpiNJ5D5KMMg+80f6R9FDFAo7MiBHNx9Eotm+7h9lql3kyCD5D5JrnONy6DwCliU4kgxsOI/P6U4PY7IuPNoMeiLEU5/eJSGFwNi1LOYoYGjcN1oW6rRP/wBZ3giClvo7WbgDwSjSg+84xuCDi4gfkINobneSEOjNbBOh9VLR7TTYISY/d6fZC6mZvfz+qFzeB/Oqlpm3uk8UDCePktMaQPz6rJ4+qka3mRzTG1I3JBDjlHmts2wDIalGQ4zEeSAyBcCPzilCu8T7kdVgxb5/Z6qxacWA5W4QtgNiNkjpZKp4x4MECOo8lt3aBketjlzUZTe6EQLcIW/05IufIfdBVxbRcBxk6NRP7Rbnsv8A9qlsLFI5D4fFacyAJPyK07tBpudsD/KfyVXQxFN2Tzyd91el1UNZgJkiT+ayiot3jPeSfmum/ZAADgOeqQ+i4XEO4XVpwru5tpzP0TKeGAAJJz0v8k2nQE3AGuXzQ7RAgEG/GctbeizaZD6bZkb/AM6IquHvJsOPmqOz6YkyZkiARvz6pmMdIIDbCZOoOQngue9un041enIIPlvuvnvtR2ae8EAkONraGT6fJfSzR1BLt5jJc/tPAtrs2CL3Adq1agfF8LU2XtcQIa8GZtmPejxEcl2exHgV6bgbbYjmXQT6yofaHs1+HqVGVGeJplu43ueoXa9jcCKzYa6Koe0taRZzCSHAf1QJjgFcvWrjPp9CDCM2k7rSsNKdSDuIKoMi21YHPNCMFtX2gY81vXNpuGc79zhOn4UFNuyYJfwk/GEL+z5MgGeBH90TcK4C/wB/gpdmsqnKZHFp9Cj7wGZjyM+q02Bd1+Vz6IKjGuu12yeIUdEWgkADS+YvvtoidTMWIB5fdTim/I1WngR91vu3DMNI4NhQ0VTDWg+gHrJU/uwDknDEnJrXE74FkTBUddwEf1NUiv1c5bXIA/NbqPt7zuUX9CmFov7oIytCQKjzoyN8fG6gwcSjYYylKZWZEzPQyl/qZNj6fdOM6qNYfgQseTnHkgHIoXPAzF+JUtUtYTojFDUwpaLzujknO29HeRQ1unfphEz5XWjhp/d6/JTis8G7nDr91ulinATrobKMsPFAZCZ4oXYffteQ+SS/GkEeKeFviU79aSLC3D7K7Ww0MJymeMoXGplAP0Uru0yDZo8yPiVQ3HTFiC4nI5jqYBR2uguoPdc/nol1MGev+aE52LkAbG1GZLhN9comUdDGsIuWyD7u0CR9FbV0mp4GxDg07hM+SVXokWNGeIjyVP6xgPuX3tPzGSfSY14n1klO0ZHN7r+kjdf7ptNhGtQDfNvgrtqmBBE7vDKAUabrgEEcPkrVhAbcDaeSb32Ux9YCRtNzi7QYMJlTCsdbbIiBuiMuC0MKyYlpPE35I1rKs7OdteGQdktNgQDvXQxDtZiTeDGepUXZ9DZfYC+dzJ3c43J2Jc8uJAhotJGi5Xuuk9JXtiTfaOcnVQ16sSczpHP7rpOftG0n80XF7YqOY7aERYnrYD1my1pzXK9o2U8VRuBtsJY4jUQDAOszqvBYfEPw1QhjgDILXQPDH7huNyOq9bWBo9+JmAHRNzsuByzuI8l46o/vXbRiXHy39Fm8sjpx4zX0D2a9ou+inX2dsiWPy2jo1w0J3rrupybbHIg+VyvnOFYdZ4EcAQF77sPGNrMh87QgO8RvYX6rfGuXycXRbAvsMtrtfZUDFjgORmymq4akJBd5klIGCpnIjoSt9OPag12E3m3n6lIYZMBwE/yagPYzSJiTxGnxTKOEIsIni0/VPQ2qTTEwHD/SPqkvLW2kdQT/ANyTUwtUXJA5IsKyoDd+0OMFC09ldoyM8NmySGhx8TfN7h8lRWe0GJM8AELmB2/qICCndSoC2xJ4OmPNY11ETbZPGSD6p7sCwXgnqFptMT7rvIfVKAwSD4COJaENSk+bA9IUDHskEvqEndPqnVcfo3vJ3zM/NLOmlrsiPOPmVlOMpHml0Krj7zXGeMfBtkOw0fsaOTiT6JCtp4yFlXETZovP7go2vdPhkD/K76ovHcyOgJ+aMOm7Jz8B4QtS7+Ijn90pjgRdt+O0EbLZN/2vn0hWJRTws3geaeyhs5gid30XL/VOab7YHTXojq4pjmyTVHCfWylLDcRcWZUJ4sHHVbpuAGTp3OZ/4qahVh0NqvHM26yrH49zfdO0d5HyClM9k1qZf7rnSdNkhJZ2cRHjfbh8iLqsY2tAkZm0ED4oH48giQHHUFwsfJXavj9m0sO0iTnwMehKA4WntA+Kd4BjzW6eKD5OywxnDhbmt1G2zaP9cH4lR2fRjhBgn/kJz81j6l77Ub4meoPyQYbCHM+LjIPmVUzCNvcZznEeqKYWxwI8D75XB424ZeiF7a1pczhZVd02wMc0TajQQLEZZxHNGtYbg9qASDI1yvciN9lRUeXyZI/NBlvTKLhtxERAnOTqBOllmIeZnS1uv3XG3t1kIpU/DAtuH5yUnaOAbVhr7gaZRxXYpCIjqhxVG0wRJ+SN7aeTf2AA4924gHMHxag63OUZ5Liv9gSHuBrjYsbM8QkZZxHVe+b4ROfDehddrREE52vBLiPiE3sS2PDVvYyvRbtUqjagsYPgJjzE8CQg9kMSGVngh12EERBlrhmDlEkL1+J72QBk2dkC2amZ2YxtR1fYIqOGy+5vYXiYkwPJbkxm89ObjwTEel0x7wRlHMEfRadU3gmwzaPiCge3e9w/OK25kVXNEggnfDvuklzAJDHA7/e9JVNRrv5T0CBlAu1I6A/NLNKbUdqY4bH3Q1KdICTM8Lesq3u4sXbUb2qOoWkkQ0X3KCX9RTHu1Hk7he3UwniuSLB3OD8nEJVSnrccAAspNJGb/MBLPZlOs8nOegHxTatYjMxPCfSUkOIyYTuJd62QOkm/LMfRB1Q+uRk9tt5nyCRicS8SQZnQWAWHs2RwGh3rVHs8jPZjgDl53WhdRsqVdBPM5ehXSovMSQS4HKRlvuLIzTa0XjzQU3uOWzHOPkq3VJh7mNdeB1An4pdLYdMRbPw/2QVaH8oPUhJZg2D3dk8nfRDWrHEWAFuAEDjGagxdSpMNEt56eSscxzcoPAmPiEtlQEw7Zn81CoL2hw+JqA634n81V7MQ6AC5u+XWJW62EBFovxn5qZnZZJM7PCBlzlPVZksVh0j3wepJHkl1Gtm7yDrP4Et2Di/iJ/NVQ3a2deNvqEN/6lxGEObZtqCD6rnU8CQ4m4mcxK7MEyIb/tKw0H6OHlZOs3hrhMwWzERZ20JF9LGbRwQ4jAyNqCd8aARnwXZq0njdbgtU4i+udoTv2z4T0XgKTaXdGlUkk+NhMMhw1Ji4tffzXQxOKaHQHNOXiHSw36pNKo3ItEAg2yneJHBbLKTiZsDpf4D4rnnbpOp0Z+qb7pfN8jmn0mBwDhsxPXqCAeqiPZ9NwGyREcfRPodnOknbcBGkNibmJ0jRV6jU16DD0ztQ73rXtuO7PNXOa2415Fc7CU9hrQH7XHW5nNVF8Lz13nptjbp2LaXOHL8ugpNk/FPN7SYGqy0jrMAb7uf5CTiKQjOdJzm98tytrMBuc9JtPDnxUrGQCCCNb56ed4WpWa5zKMuJG0DyMHcn1coEHW28Wnf/AHTiwZwLmL2nqPy6mfhwSDOS6SsWIalCfeH/ACj4Jhoi0Qbc4vlMJzKYaHbU7xrfmlOuLmJm/wBCtazgNgjKJ4j6FY0kSYBnyCU/Dtn3hA43+Ca2jBjbzAtAz5wkFte8EmB5fFA2vBv8Pgqdm0ee8HgELqbdZyGbo6wrQT4c9eI+6UzEAGC2/T6ppFPc0RxnigIGYIjI3AjnZIo+/aJzniljETcW8vqtU6Y0I8+qGrRPPlZS7VuoO2TJ92xjmQuePEdnjE3zgnKeCxYsTlcpsOOA2ah2ztAAbIyztfqmitTeHbLXNgOkB1iBfPzWLEW0yTtNQw9FwLWNcHGSJcIBbI3SRcqbs1jXFxc0QyDDbHO0ZzBWLEy3KxZN4qcP3Ic/Ya8Rcku3hpgAW1Ty6lVlgYQR4dom8xIJ8j5rFiztbwgYEspte4ySQAN0zs7tAU3BAvdmQSSNYtxm/ksWLe3KzncVig4uBm0gR/maTe17aoamHBaHtMhwsHAb4vGaxYsy10s6KwuGL6ZeCBsWdx1kcUBqENB/Py4W1iZbtZrKVQOAcJAkjPUZ2RS12cnoFixbCnu2hsAWmeqjrUQGzpwz/LBYsWYaLDVBYCdoSQZtAyXRFHRx0vG4/NYsWeVPFYGhsASBZU1qJsRAyWLFydofhnW+CY4rFiyQ4t1oOU6JTKfEza6xYmegkp1Rt7F5DoMG1/7LVd0ucMtkSY1nK/n5rFiQkxbtkW3xnlnv5Je2YExeSLbm6+Y9VixdJ6c77KmSdLaDd1Wm0yXEA5b+PC6xYtA52Ad4Q53C3EnVardnAOjQyONs/h6rFiJTkJx2Ba3IATewHxXJYGm184mNZ943vmsWLUvTHOQTg1ri1vW0A5TaShq1diJFiRkT8OUrFi1PTFf/2Q=="/>
          <p:cNvSpPr>
            <a:spLocks noChangeAspect="1" noChangeArrowheads="1"/>
          </p:cNvSpPr>
          <p:nvPr/>
        </p:nvSpPr>
        <p:spPr bwMode="auto">
          <a:xfrm>
            <a:off x="1133475" y="966259"/>
            <a:ext cx="323850" cy="31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78" tIns="48189" rIns="96378" bIns="4818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35" descr="data:image/jpeg;base64,/9j/4AAQSkZJRgABAQAAAQABAAD/2wCEAAkGBxMTEhUUExQWFhUXFxQUGBgXFxUYGBcXFBQWFxQUFBgYHCggGBolHBQUITEhJSksLi4uFx8zODMsNygtLisBCgoKDg0OGhAQGywkICQsLCwsLCwsLCwsLCwsLCwsLCwsLCwsLCwsLCwsLCwsLCwsLCwsLCwsLCwsLCwsLCwsLP/AABEIAIoBbQMBEQACEQEDEQH/xAAbAAACAwEBAQAAAAAAAAAAAAACAwEEBQAGB//EAD4QAAEDAgMFBQcDAwIGAwAAAAEAAhEDIQQxQQUSUWFxE4GRofAGIjJCscHRFFLhYnLxB4IVFjNDosIjJJL/xAAaAQADAQEBAQAAAAAAAAAAAAAAAQIDBAUG/8QANREAAgEDAwICCQMEAwEBAAAAAAECAxEhBBIxQVEFExQiMkJhcYGRobHh8CNSwdEVM/FiNP/aAAwDAQACEQMRAD8A16+znTLQe9fWQrq1mfDPTNcIW2i9ti09QqcovKZm6VXsxbi/UHwVrYZ/1VyiQONu9F+xas+RjaY0qEH1wUtvrE1VJdJ2DmqMqm8p/pvlWHetHiVyf1372nql5X9rF6Q/fRxxDTk5wR5b6pCc4S6sggHKoe9LKxtM/VfEwjQcRZ6SqRTzEflyfEhDsNVGs962VSmyHTqoFtV7U3GMiPMnEt0drPyLgeThPmsZaaPY6Ya+osN/cf8AqabviaAeINln5c48M386lP2lb5EfpwbtenvfVB5MXmMhT6J/cFal8DN02uoHaRr5BPbcz3W6gmqDnHgntBzT5EVKYOUeC0UmuTGUV0Eua4fKrTT6meUAa/EJ7B7+4BeDxT2kNtcM6SMiiy7C3PuGKzktkR75dyHVEbA3yBD09iHukGKrhk4+JUulB8oqNepHiTD/AFjjnB6j8KPR4dMGvpdT3rP5oB1eLxHQn6KHRtm4/SN2LW+QQxTkKl8CHV6XBqVQc2ocZIFKNuciRHyu8UwlHuiHzrBVqTRHlroQWTl4LSNTuS7rkFriFbSaE1cY06qHBCfYltVJ0xq8S1RxY59xWc6TNo1rcjxUDtQs9riVKSl1ANPiPBWpfEylDuhJfH8q0rmd3HgIVknAHMLtVG0FUsE2uU9iNI1mWKWKcFlOCN46iUR4xlI/EBKjyqi4Z0LUUZe2irisY4GxkcQT53WlKmpLKOeWqmnhi6W1KnFaS08B+nVEWDtV2RDSPXJZrTrlFf8AISeGhFSuw5tHmFooSXUzdanL3RJe3QEd8q7PqZtx6HDERkUbLkqo08D27QBs4Ss3R7G61N/aR2+w6x1CLTQKdN9bEjcI0Prmpe+5LUGLdQObZHrkrU1xIzdNr2QP1FRtj5p+VTlwG+ceRn6kHMHxUqm48D81P2gHNbpKtOXUhxg+BREK73M3ghtSP4Q43HF2E4vbzcO+mXgvaZ3uIHIarzfEPMjT/puzPd8HhTnUbqK66fM9zs2th8VTDqYa9p5Dw5FfOR1FaEvadz6qemoVI2cU18jN2n7PwZpE/wBp/wDU/Ze1pfFU/Vq/c+e13gdvXofb/RjdkW5r1lNSV0fPunKLs+S3RwhPxe75k/7R94XFW11KnhO7PT03hNesrvC+P+i1S2W39jnf3HdHgPyvPn4rVfs4PYpeBUI5m2/x+hZZs2Pkpj/aCfOVzS1teXMmd0PD9NDiC+w39HxDP/wFn6VV/uf3NPQ6H9i+yE1Nm0zmxvdb6LaGvrx97/Jz1PC9LPmC+mCrV2C0/C4jrcfldtPxafvq/wAjza3gFN5pya+eUZ+J2U9mneF6VHXUqnDz2Z42o8L1FHLV13RSdTIXT5ke5xKjN9CNzgq3ENWwwCE9yQJENM2QpIGmsg4ge6lLgcORNIAjgoSNZSkmR2cZFTtaNFUi+RtEHU2QkRVfYffQynwYXXVAgdxVKV+RtdjnNlUpEptCiIWhVw2kpNIQxldwUOCY07FhsHNZtOPBe6MuSThJyKPNtyHldmQaBapctzM5U5IJjxqs5Rd8Ci0GH2Rm5optA2Oit3J5G/rP6QfJJU/ob+kW91CHYln7PD/C0UJdwdaD5iJfWacgVai+rM3tfQgJkYAKYImyAsRuTqi4BGmUbkJJkdmdUbkDQfbECxIU7IvlBFtcMOnjHa3HNS6Uehp5slh5JNRp0hFmiW4voSGcCEX7oFDsxrac5+IUOVuDVU08SOdgeBlCrDem7MztsbE7RmUkTbkRcLDUJVYW6ndoJPT1M8Pn/Z532Z2rUwNcC+4TBGYI4jn/ACvn6unbjg+tp1lc+vUMaKjQ8GQRNlxI6mKrMY83F9HRddEK9SMdqeDnnpqUpqcoq6CwrABGo8+hWJuWW1W6JiGtp72UIA44R3JIZWqYZ/JMCu9rxogBYxRFiFSZLQivg6dS7fdd5Fd9DVyhiWUebqfD4VE3HDMh4AcWPG64cfqDwXuQk5R3Rd0fL1qcYTcKisyvWw17H13IlUkKNCNsCHUOGfX7JNvlEQS9mRL6Nla1CfIPSSWUU+yIGWquFRNEVIbXkkHqqMmgw+OBSJ23+BwrTyKLsbi0MpmbT45qbmcu524tOVgFIkiVUcBwNpMWVWbRLuwoUqb6iTOt0+ivLReGsHTCWSbtBjEHW6FBM1VZ9Ti4It0JbiyADop2q/Itr6AGeC1VhWYIxBtMdYE/RPyzVTf8RYD6ZF3eULO01wjWOzqyDToxZ58P4QpVOw5RovqDTbSm7z4Km6nRCSpdZMI0KR/7w72u+ynfUXu/kry6b4n90SNnk/DUpu/3R9Ueeuqa+g/Rv7ZJ/Un/AIdV/aDzDvwUvPp9xS0tTlIgYKoPlPmh1YPqZPT1uzBdRePlcfP6qlOD6i21FymcY1Hkpu74M211QndGh+y1uwwSWehB+6LjcbAFUSd2h4pbUPczhUPE+aLILsa2sdTKlwXQpVJPlmbtzZLard4fF6uDy4LzdTp3ffFfNHveH66O3ypv5N/5I9l9tvw57Or8BgA8J1j9vHh9PH1OnuvMh9T6KhXz5c+eh7zeBALclxJnWwgfFUI51766/kIBoZh8SQfV0CNbC4231BRYRFVwKBlWo5MCtVIOd0AVKtHVqaYipi6IrN3XWcPhd9jyXbptTKlL4dTz9doo6iHx6MwHPcxxY6ZHrPgvejNTScXdM+SnCVKTjNWaOLgUWcWN7Zo4VS21+9EqSkuBU686bs3ga2sDmAFjCLizprTjNXYRYDqO/wDhdKk+p5zgnwxFXDg5jvCrdcm0oijh4V2QvMZG4mhXCBGqdrcE5C3YTuK5LXpSjdA0EXLNQSJsC1vNXKSih3C6pKSawFyUsPhgSUluuIhrzoraTLTaHNqSs3gpTZUa0/tWzs+oWJqchHrRKOORJdxW47mrvEqyCjkUriSZG6enVO6DggJgGyoREEjpZS4p9BqTXBbdtOqPmJHMlYrTwfQ0jqa39zCp7XqcfG6T00C1q6q6jmbWJsWtPULN6a2U2V6ZK2YpjG4ikfipgc2qNtRcSBV6EsTh9iH4Ck74XEdR901XqR5H5FKXsSt8yrU2c5vMLeNeLMp6aa4yVnUyMwtVJM52muRaoCSSlZAGKpCnamNNlXGYYPBLbOvwEyL3t7xyk2XDX0jvup/VdGevpPEtq8us3bo+qG7D232Ltx59ySIvNODFyRdtj4cF4Oo0rzKC45Xb9j6jT6tOyk1nhrh/ue2o7rwHNMzey4kztY1tO6YCMThy2+iYjqNbn3/YpiL9OtI5oAVWKAKr3oADfTAW9oKEwKm0MCKo4PA913H+k8l3aTVui85R52u0EdRHGJLhnmazKjHbrm+uK96LhUW6LwfKVIzotwnhruWab2uG67zunKE0vVJhUpt+vj9A24IDI25XCmM+4VIO108Elh0K0OVRJ3XDilhj9eJIeNQhprgacXyMODDhLShVmuS/IurxZXOHIVqqjKVOS6EQQq3RZDiyE+BBKbNcE8EhJ+sBBKahZ4CxO8l5eQsDvLSxViQ0HVK7QHBiNwXIcwnIlNNLkoWWuCq6HcNjH8ISbiFmGHkfMApsn0Gm+DjiBwDvFGx/Iak0+EyRWaf+2BzBS2yXvFOpG3shCmDlCW5omylwyThzGVkt93yKVKSyJdRjSFam7meVyKhaDGNcocUKxZwtGpUdFMFx5fcrCpOlRV6jSN9Pp61aVqSbfwD/AFlRhLXWIsQRB6FNU4TW6PBp59alLbLldyxT2g0/Eye5Zui1wzaOrjLEog1KFF/wmDwyTU6keRShRn7OGVK2AcOa2jWiznlp5RK1Sm4cVopIxtbkFp7k2ArF4MOhws4ZOAB7iDmOvcuetQjVWeTr0urqad3WV2/nDA2Ht1+FeKdQHdO40C7t4kHefSgfDIyzEhfOa3Rypu9v9H2Gh1sK0cP/AH9T6LgMWyq0OaQQdQvOT7no2LppyIKoRi4mkabuSpCZzaka9Dw5FMC22pvDnqkBWqtQBWKAJBTA5yEAnEUG1BDrHQrr02qnReOOxwa3Q09TG0uejMyts4ix7ja692jq41FdHymp8OqUJWlx0ZWdhnA5Hjb+Fs5RkcqjUp8EtOh807djNyu8hMqxr3ZhS0VGVuBjmtdpB/pI+mqm7RraL5/AplNwPunwsfAqtyayZ7JJ+qxgxByIn1wU7E+C1WksSRLMRykc/wApOmxqsuxFRjTceHrNUnJYZMlCWYimubqFav0ITh7yJNMH4Sn5ncHST9lgbpCu6Zk4tHbpOQQsYbElcGE7hZnEphY7fRYLFhtEnksnJI1VNsM0+cJbvgVsXcTUwx0Mq1URLgxDqJGYPgVpvTJsyNxvAhF2BxmLR4ox1FYggp4DAYCkSGtqFQ0g3C3wqTuJMFUBb9mvaBlOr2boaZcJ4mQB9F8n4tKU6r+HB954NThT08bcvLPfVcFSxDffAPA6joVw6fU1qErwf06HdqtJR1EdtSN/j1+55jaPsxUpyWAVGgE6h0AtAFs3EuOnyr6PT+KU6qSl6r/H/h8pqvBKtJt0/WX5/wDTHr0nNkOa5sFwORHumHXHAr0YTjLKaZ5VSlOm7Si1+3JzMSRaTHrRNwXIlVaw2OZim/MDHK48Fm6b6Giqw95HVG0TkSERdVEyjRfDsKOEacn+IhV51vaQlpt3sv8AB532tewYd4NWnvt95kObv7wPy65SO9cmsrUpUpZz0PR8NoaiGoi9rt1+RgeyntjUwzgDG57ogWaAJ3nEASXXHgvmpLcfYRwfaPZ72gpYlgcx2gkaiRqFnlFmni6IeFSEY76e6rQhQqFh5erJAXDDhIQBUqUygBSACTARUBCYg6bg4Qe5a06rpy3IxrUY1YOMhHaAEtOfL6r3IS3xUony1aKozdOaD7IEZT4KrtGflxkuCrX2aD8JI6i3iFaq9zCWlT4x8ynUwj26T0K1U4s55UZx6EMqaG/VJoIyfD/I8sac5HW/g5Tdrg1cYPm4urQGYKuM+jMp0lymI3yrSuY3aJ35TtbgL3BIV3T5JyTv8VOy3BW7udKrkho5xKFYL9wU7WC4MKh3CqOPFJJBe53an1KNqHkJuIKTgh3l0C7c8PJLYh72Qat/hA709vxByT6AOqcAPXemo9xXDF848B9kuBbu4zcB+Zvgfwou+zHZPqgey4QeiNzJcWAQqFZgFiu4zzG2sMWVt4SJO8DwOq8XxDTXlvR9R4Rq709j5R9C9kvaGWhr3XELwqlGzPoYVVJHrmY4HmsWjVMVi9nsrAw7dcdf4Gd4z4LSFaUeGTOlCas0eA26/F4cntsPvNh7y9l2hpdBc4wQ0kwbmbrsp6youJM4anh9GXMEzBd7T0j+5lwT7rCIiC0WMDWblbem1v7jD/jNMvcRn4vabz8GKjjusDTrJ0PCBryWc9TWlzI2p6PTw9mC+x5rF4h7/iqOfYSHFxuZkX4W8VzuUnyzqiox4RReOAhSXc1Nl7PHxPECNZkzw4JWLigqGLrYSp2lFxEHuPJw1COQlFrg+sexft/SxQFOpFOt+05O5tP2UuNuCbnp8TGaEDMrEujoqARg8buPjQ+pCQzd3Q4SECKtWggZVLIQB27KBC3UiE7isVdpUN4SMxcfcL0vD6+yW18M8bxjR+bT3x5RSw2OLbGe8eivYlTvwfNU67jhmjSx4OR7h+Fi6TR3Q1KY41AQSM1FmjW8ZZsU8RSkiG6X0PgtIN9WctbDwixRwzSMp62cOsKZzaZpSpxmuP8AaK9XCuHEt5/yrU0ZSoSWOgh9AnNsjiM/FaKS7mEqUr8XRXqUCPX1WiqGUqDWRSsx4wyYTTBq50qiCUAC9qaYIBo4ok30QO4aQHFie4YBpninuQ7nbiLiCc1JMSZwb0RcpsOB/hLIXViN1FxWCvFvsli47Mg1TqntQ9zJFY6ed0tqGpsr7RoiqzdcADmDGv3USpKSsbUdTOlNSSPPbr6ToNiPUheNW07i7M+o02qjUinFm/sr2ic0gPK4J0D0YVu57LZ212uAuuaVNo6FNM26eLDhDocDmDBB5EGxWbjYtSM/bPsvhMVvF9Mb5pupBzQAWBzt7eY2N3fkn3om5Su0PDPKbU/0npOLjQqlkmiGtdMMa0RWc43L3O+IAboBkdKVRhsR57E/6XYtpMODm71aNT2dO9Nzo+Z4yaNR4XvuT5djz20PZqrQO8+nUt2Z+Gw7UTTBjU8M5EIuilAz/wBSZIMggkQbEEWIjiOCLmiQFep/hK5QpjmN97dO8LjdkX0M6IRnLae09kvb8iKOKPJtT7O/KrBkexxeIBaSDIIkIAxsNiw4xPRNoEz0+y8XFj65hSBsPpyJQBSr0kAVggY9osgCviqNpVwlaSZM43Vii8DgL8QPuvoKE98LnyetpeXUt3AZTAM7rfD6QVs72tc5FFLNkMdVE6i3JTswab84CZVH8QltC+cj6Ef5+iymmb0pE1C5mV26jO2vckkpc8lScqfHAFKnSMQSOXG/OyG5x5CMaMuME1GmbNteOPrvTTXApRd7pFbF4IG4EHvutKdVx5yYVtPGplYZQdhi3MGPWq6lUUuDglQlDlEtpAnI+ae5oSgpMGrQI0KqM0+pEqTXQTKsm3wBcDomrEkylYVmkSECZBTQEdJQBxKYEGUYHY5rHIuh2CLTwU3QrMlpSYsgngqQWZwpHSU9y6lqMn0IDD/lF0J4Br4UOEOHrkokozVmVCrKm7xdjCx2DdTNrt48OvBebW0tso+g0mvVRWlhjcFjHNNlwTpHqQqnq9lbbmxK5Z0rcHZCrfk9HhcfOq53E3UjSpYxZuJVy3SxAU2K3FgEHXxQO4H6Rh0HgPwiyHvYvEbKpPEPYxw4OaCPMJ2QeYzzG2f9N8JWksHZO/pu3vaftCL2E5X5PB7c/wBKMSwE0t2qP6bO8D9ir3Ihpmb7KYutTqOwlYOGe6HAgtP7TKtO5LViadVzKzmnQrVrBmnk9hs7EbzRxWTRoj0uysXI3T3fhSMtYqkkNGW8XQMbRQA+tdsaoA89tnDSMsr/AJHkvZ8PrKLs+DwvF9M6kE48ox2VI0XuNXPk02i7hsYMjIOec5cJuuedJt4OqjqFGLUghtCNSeRA+uafk3I9IkutwsPtKXDetOunelOk0sGtLUbpWkXO2O9ncW6cO7yWLjg6N9nyOidL8vv5LO/Q2ceoL3gG/eIm3JNRb4M5zSb3HHabAIExwIT8mV7mfpMErIS3aTDxCt0mhKvF4ZZ7EO94RH9Iz/Cnc1j9S3RUvWXHwFGuxuZd9fEZqtkn0Rl5kYvNys5tNxzA4c1snOKMmoTfIp9H1f8ACpTIdNFQFbnLdoY2NR5/wofzHdPlBAs1BPkk9z4ZS2LlEhgOVuUE/SUXceR7Iy4BdSI9SCmppkuDjkBrh0PrKSm0ScX2RtyK5PanXykJbF0LUu5Dq95E+X1T2PqVvSyF+qeO/iJUunFlRrzi7/qFS2k8fyAVPo0Hk09MqrF8DH4oO+IQeIt32QqbjwRKtGftCwRcE/nzCHd9AioLN/59hFVsiLcL5EdCk1KxcZQUr/sYeOwDqfvtuyeMxOhXLVpduT19Nqbq0icNVXFKB6UJmxgMc5pzsuacLnTCbR6XCY+QFyygdUZXNXD4lZtFpmjTqSpaGPpuKQyw1IY0J2A6ECMjbPs/QxDmVHsHaMMteLO/tPEIWB3xY8L7VezsVd9tiQtYzM3EwGbR7GC7K/kE3kODd2DtxlW7XAnP/PBQ00UmmexwmMFQQcwoKKeIZBKBgMfCBDqZ9cUIGUdrkBpdwBPlAXTTlYxnG55SmJX1NBt04v4HwWsShXml3CpPueVoWyyc8lYgC9/XNTd3BtWJ6Jt3AsUHjImDobx0WTjY0U3Llmjhapym05X8RwWE4rk7KE2sN4HvcDa0jL1oVkrxZ0SSmrdSjiWDPLTvXRG5wziuxTLCDp64rTkztY0Nn1y0wRY2KxqQujpoVdrsDtGhuGQbFVRmpKzDU0nB3XBSa4arocTjUkhoP9XkPyoLv8SuCtjnJ3ylZAE2tCHEpSaC7SbzHQKdvQd7ktqnj/PXijauwb5LqMD50Hf9tVFgU/gjnUnwfdEcon6yjdC/JpsqNYQDZHHpJVOzMuHYHeHMeabTZSaXwOJbxJPWPKEvWXBaUHl3YDqg4evBTnm5oklhL+fYcyva+73j8kLCVSKdr/z8nTChJxuo4+X+2jhiRoGG/I/+ylTU/ea/nyLlRlTxsT+Wf8kVMWGn3mR4jxBU1JtYUjWjQUneVO34/BXNVrhAaL2ytdXDda8ngipGDdoL1uxj4vDFhkZfT+FlVUZZidenlOPqzHYeouKUT0YyNbB4ndhc843OiErHo9nYtrtVzSjY6YyTN/DvCzaNC2wqbDGtelYY5jkWAY1ABwkBg+0eE3mEgZIA+P8AtFQfuVGtEuYd8D91N4zHQiO9aJ5uSzy+yNoFrg4DdLT72hI1HVXyRwfYvZSqXhrtI+3rxWLRqng28eyyBmVv8UWAeysmgZmbZxAcNwXOv4W0EZSdkYYyhfV0E1Sin2PgNXLdXm13CpgQ48leUZrKyCBldBDOPBCQEzotLCsWqWRIBkZ/4hc0+bG9NY3IturvaZgHu6TkslCMlY6ZVZwd0N/XMcIc3ONPqp8qS4ZXpNOWJIXXZTvEyOOUfdXBz6mdSNN8fxFR4cDb89FrdMxs0aGCxPaDceOi5pw2vdE7aNVVFsmivWwEHktoVrqxy1aG2WAv+GkgEEEHy80nXzwUtO2rozTHErrycTRIQIkN4pXAIUxxS3MYbQBqpbfYpJPlkuc0DKba5TyjJR65qlST/wBhMr6cs5jxIz70eWwdW/TB1WqbDzB+sEoSX/oJyf7CH187iedvqo8yEWarT1prjHcy6m0gCQbmwAh0me5ZPU3usnctAkk8fz9Rf6urIypjUktBjlJ+yjy5za3YXzNPNhTUtmX0wIxW0vlpEvdqRLj0n8IqVI08UvqFGhOr62oWOi/YbgnvcIcyoTcxumB1uEqcn7yv8y61OPuOy+Fr/cQ7td6/ujMCBlx3ckmpSecGkNkI+q737g1S6we/MgZu3b8SRCNspNbmO8YJ7I/Yv0t3WJyNo6xOn1XVujH2VdnD5U5u820u1ym1zd47roPA27gspU4S5wdCq1KaVldFujiyfiN1yVNNJcHZT1cXyaWCrEGxK5J02uTtp1E+GeiwO0SPX1XNKKOqMzXo46eKzaNLl6liVNiizSxAOqljLVKopAe1IYmu0EJAeB9qPZslweyRExGk5jmDwVRYNXPNUPZyXDebbXgtCT2+ycK2kwAKWMPH19FJSMl7gLk24nJOwXKGI2oPhZ3n8K0iWytvxfUzu/Te6a8/Fdulo+bNR+552v1PkUnPr0ECBqvp1FJWPh5Nyd3ywWus4cYWbs8mkZOJJHBBATaYGZCpCbYbntGieSUmQyROk/RS1fktSa4GVq54evUKNtjTduQvtLJ2M7htxEJbS1Is0sSMjHiR+VMoPoWqncczFNGULN02y41EmMxOOBzbPMR91MKWeTWrVUuUVBXGnmt/LZxb+wVShT+V3dI+5v6slGc/eNJ04e6xRhaZMcAkJkg9nyuncdmSRpH1kJXDjAAuYF5yTbS5BRb4OcwjMfwmpJjcZLoVsTUa2C420Gck5QBmpm4pXZpSjUd4xM6riHw5x9y5MQC8j5SZIIXK3LL4/U9GnCF1C279CqcS193PFxDpcGg8/iH0WLzm9zsjDbhRt2srk/8A123Dxwhr6f1F/JUoxXDF/UfKLdPG0gPcqhsZNBDRPExBPeVd42wY7J7s/cY+sXEQC51h7tIvknKHBv0JzTsvoF2sYu/iDinV90nsKu6InfYKbZPNx5ZC6XmRbssscaTSvJ2X3/wZtBpnfMUwbkNDnP6e8YadU4wbzY0nNJWWX+AmVmT8w5ndv1sFajFEPzH2GOw7XmdZkcFnszkvzLJDOz43PNbLGDB2buTSrOb8LnN6FRKnF8o0hUkuGaeD2zVbm/e/uDT9p81yVNNTfQ7aepqLlmizbtQmYb0AOveuZ6SJ1x1cmP8A+YaoPvU5HEC2cSTNu9T6JF8Mr0uS5Rbw/tUwO3TujQ3jLnEFZvQytcuOui3Y9Ngdu0y2enzNPmCuWVBo641k1cvf8YZGaydNo0UgXbVZGpUbB3KOJ2m2Da3Mo2hcyqm0r2YHcsvPRUkBWO1zPvUwAOZv4J7UK7MjHbaeXHdaAOlh3lVtQrmfU7Spm6YzvA6cEATh6IHvPyvA4x9k0uiE3ZXZxqFx3syTp5D6eC+i0FOMYY5PkPFas5zs+AnNK9C6aPIRLTa4+/gswCkHRCAJwA0hCuHIrd/j+VQXJaUAc8osAMKQIKpICQEMLkb14HipaKTtlhByIxBybyGavBVZEJGy/sTIlg5ST4HRca8xdz1JKg78L4CHijPxffxVp1bcHPKGnvhld72ZST0F46rRKbMHsXGRbasZDxJnyVbL5YnUSVooIuGf49FKzIuhdRxuNLHKdb2P1lCjfJfmWVvwS1zsomIi5y6ZJtK4lLGCrjqDiCW5gSI3b8WiR6lZz4urnRQmk7O1n8zzOK2diKhuHQP3ECJ0HFccqVWbPXjqaFNcq/wBp+zb83ua0a3uPsqjo37zIl4lC9oK7Hf8usEEEu62HkJWq0cV8TH/AJCbw8Cjsfdc2XR7wyIYYn5TJM90oemdzVau8Xj/AD9zdpVarS5oqOaHboA3iSd20EgC1uErfyb+0cnnpetCPzIqYafiJJkXJJGWgP34LXy1YxWod79AauDbFxfLl53Ce1Aq8u5ndgJyhc88M74SuiwymouOwZampE7QWNztPf8AhEnccVYDszxUto0V2X6WJIYGlsgEOB920Zi4NuVuc6c8opyudUZPbYsU8aSAG2A3pgxJNiTHKyjZZ3ZfmNqyK5qUpyBPJv1V+vbn8md4X4/A+liWRHaAa3DhlwtkspRnzY2jUhxuNGrhKhpb1F53s/cfMz8O6CWiI5nNcMpx3ZO9QezDyYoxOJpXcyq7X3g4i/FNxpy6ohSqR6Md2tR94ew5wWgCeAdN9Vi7Lg2V3zgLAVnvdG9ln3aCMzyCmVki43bNEVBqIPAGfHhbkps2PckA0Nlo3fOe/mjax7uhZbhi6d0RzsBI4OSVguyvXcXtawMd7ojfPuzxsch+NMlrTSUjGo3tEmlwI6jKeS+j0ycIJSPjNdOM6zcM/IMCBK2bu7HDkUKnOesosUc6ueKW1DsLYRrnorBoYgkhyaAWCSVLeS3ZIkoSuScqYDCdB/lIAEJgcEAEmSMp1SMiQk4p8lqbXDLmHxJcQHhruG8B9ZWM6airxbR006zk7SSfzLowjX2AAI0GnAgFYeZKObnT5EaislZlCvgXNuBb1wW8a0XycNTTThmxTAW9zAKEuQUiCOXnPlohDbuIr1XWDGtcZvvEgARrBvpoVMk+htS2Wbn+4x9R4iGMgZtAN++R9EbfiCnB8/cJj5J05SCPpKNrXJNSSxYHd7pV8EXEUaDWgwAONhJ5mERilwjSdSUnl3JYzP1ZMUpcEVKoaPVuZSlLaXTpubK+IBMEHTjGWoCznJpJnVRhG7jz8SuKWXPofpzWUzppyvgburM2scGJXFtOY2eiTZaiOrUxAmIgHMRccVClcvbYzXN96AXAesrp8jLJDOBPX+EslWRPZxdsjmClv7hstxgr4hhcIEnpc+V+5ZTqYNYU89xuD2Yfds9hgmWFwcYm3ZuAvbQwuSdX6/zudcKX0/nY18DjHwW7znsEDecXh4OodNo0gLmqRX1OinJ8dCxiNx5B1iJJaCIG9NswIPis0mkatpiaGGdJhz92DJaDBNgWSOuaptEpMs0sIBG6CCZ4OLsriDa9kbu4bexqUdk33nNAlpEB1xcRkTGRWbqPhF7Fyya4JgRZggAwN0HOAOfHikVdIy8Y929AIj+m/rqvU0mnko7mvueJr9bBS2X6XuuPr+xOBpC8xy424SV01q06btF3OHTUIV4tzSj8e/yXJFfDkze2foZrSOsiva57I55+FzveDx3eMfIolpldcJuWbWOCpThDCd3+P3BY1adTN5Vzg26YnwWG+62Tnoi+Qti5Xc4m+Sd+wcAyeCVgwF0+qfABsQSwXJMaICXyAkJiCBVciLLqQ0PcVCk+qKko9GIc1aJkEhxGRKTSY1JlmjtRzR71/V/JZSoRfB109TNY5LHbUX5iDPQws9tWPBW6hPlWGVdltiWvkHp+bqVqZXs0VLRRteEicPs3j6HVZ1NV0SNqXh3WTGVMMwW3QTx/x+Eo1ZS6lz09OHu3+JUFG8bo4zLgOi2dRLl/g5VQcuIr7hnAAm1jwz80vSLLILROTssfkS7ZpvuuB6c1fpUVyC0FR8MrVsK4GM/XFWq8WsGT084vIurSc2DHrVWpp8MzdOS5VivW6eV+gnPNTJ5OikrL/fQr1hfSOUWWU+bI7KTw5S5/nY5hPOyzc3waKir7hxaDcgxBygXAHKNQsrs6FFWB3BlIBIm+udgePL7ov1BR6XBqYNwyz/ut0QqqB0mhLt8RMjqPpxTvFhaSAFITOp0UuXYtR7jn0oEn7rJzNVAbT2dUqNLqdJ7mj5g0keSxlWinZs1jSbV0is3DG+8zLORkeBnJZzqJ9TWFN9jRwGI3DvNgHKYHAiJ/C55ZOiOCRX90ZgnemOts9M1DWS08BUKZcSAAXEhtzDnXgg9wOSTdhpXH0cJVL5c4MaJkFx3eG6zPjlkjckg2u+TRbs9rwC+YOs/CBkLZRbNZ7muC9qZs4ipYmZMgXJ8Z7ioSLMXH48QQSHRORN+sGAPULv0ukqVPWjj4nma3X0aK2zy+xVw7C8TuwB82TR0GveuqVbyrpyd+Lcv79DijpvOs1BKPN+F9la/1GNqNa6WgERBdNsrRzWG2UoevLrx1+p1b4wqf04LjMuF8EitXcWxJJkQZi033brpo7W3tVkv/AC5w6hTSW93bw/nzYRWg5euq7qM5ZjI8vUUoYnHr/P5gQ0SQBrb1wW0qqirsxp0JTso9RrZBhTTqOplKyHXpRo3jJ3f6DBTJMnNaXscrd8BnDWBPhB81Knd2DZJLCIfRAHBUpMSUr5BZSixtf6J3G+RXZxmYR8guA7POVV7IaOhJdwCDDE6JoWAxSTTsiXIcfypCQJTJIdomhgOTQzPeffd/bRP/AJuSj7b+h2L2F85fojQCbOJj8BUJIBJiRqsq8VY6qEnusMxB/wDkKmC9UKje4ZVMEALJ8HRHDsh1Jx3c/W8Vgzshxcb8w9aLNewW/wDtKGyqrjVIJJucyVpWS2EadvzCxXPvlb00thxV5PzOSlUEm/D7FawxDBnLNTJmYg+u4LOp7Z2af/rIrPJOZtEX5BZJI6W2W8EJpvm8bscviWNTEkb0sxY7CUm7zhAjfNoEWYSom3ZG1OK3PHX/AAU2OO/64hW/ZM17RcxWo0kLGJvUEFgnIZflPoT1LWwhvPDXXbnBuJ4weiwr4V0b0MuzPb1MJTJaSxpMC5aJzGsLy9zs8nobV2PG+0Lz29a5/wCvU+q6IJWRjJu55+g4mSTJ3jn0K1Myzso372/b8qJ8Fw5PWkRg2EZw6/8AtJXL750+6ee2dVdxPzang1dMkYQZ6XDWp2tJBManiVg+TZcEe0FQii0gkEhswc+quiryIrO0GY2x2g1HSAYBXp66clSikzyfDqcHUk2lfBov/wChV6fcLi0X/wCiHzO3xLGln8intIwWAWApEjkd0XC3p+zN/H/JzVsTprptf6Ge/wCFvee/ivS0/tP5I8bXexF//TCIsnTbcRVoxTukAR73isuaeTotarjsPd912U/YR4mo/wC6XzHU05BR5CqGCIsmuDZuzwc4TM8kkSdGfU/RMl9SnUyPrVWuTDqIA+irqWiaeYT6hLqNq5hImPAwpkH/2Q=="/>
          <p:cNvSpPr>
            <a:spLocks noChangeAspect="1" noChangeArrowheads="1"/>
          </p:cNvSpPr>
          <p:nvPr/>
        </p:nvSpPr>
        <p:spPr bwMode="auto">
          <a:xfrm>
            <a:off x="1295400" y="1125916"/>
            <a:ext cx="323850" cy="31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78" tIns="48189" rIns="96378" bIns="4818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37" descr="data:image/jpeg;base64,/9j/4AAQSkZJRgABAQAAAQABAAD/2wCEAAkGBhQSERUUEhMWFRQVFRQXFxQYFxgYFxcYFBYXFRgUGBcYHCYfFxkjGRYVHy8gJCcpLCwsFR8xNTAtNSYrLCkBCQoKDgwOGg8PGiogHCUpKSwpKSwsKSksKSwsKSwpKSkpKSwsLCkpKSkpKSwpLCwsKSwsLCwsKSwpKSwpLCwsKf/AABEIALcBEwMBIgACEQEDEQH/xAAbAAABBQEBAAAAAAAAAAAAAAAEAQIDBQYAB//EAEEQAAIBAwIEBAQDBgQFAwUAAAECEQADIRIxBAVBUSJhcZEGEzKBQqGxFFLB0eHwBxUjYjNykqLxFkOCJGNzwtL/xAAaAQADAQEBAQAAAAAAAAAAAAAAAQIDBAUG/8QAJBEAAgIBBAMAAwEBAAAAAAAAAAECEQMSITFBBBNRImFxQjL/2gAMAwEAAhEDEQA/AKdWPc+5/nT1Y9z7muC1IFr6E86xoY9z7mnaj3PuacFpdNIBoY9z7mllu59zT9NLopAM1Hufc/zpC57n3P8AOpNNNIoAZrPc+5prXG7n3NSaaaVoGRl27n3NNLt3PualKU3TTGM1Hufc12pv3j7mpNNJooAZrP7x9zTdR7n3NSaa7TQFkeo9z7mu1nufc1IUpNNA7I9Z/ePua7W3c+5p+mu00BZHrPc+5pNZ7n3NSFaTTQFjdZ7n3NJ8w9z7mnaa4rQA35h/ePuaUXD3Pua7TS6aAsT5h7n3Nd8w9z7ml00kUBYnzD3PuaT5h7n3NOikimFjS7dz7mk1t3PuacRSUgIy5/ePuaYzt+8fc1KwpjLTAHLt3Pua6nkV1BVluFp4WlC09RSMBAlO0VIq04LSCyMJXaKmCUumgVkBWkKVPppClAWQaKQpRGimlaCrIFBFc1mDH97UTbtSY/v0p7WzJmMZIMeWPOkAG1iI8xNNKUVxxhdaLO3hBJg9R3xUvIeYvPhRGboSNvTufWs5ZVHY1jByAClJorZcIt680tB+wCirZeXcPbguqM+/0j+VQ86XKH630YHguT3bv/Dts3nGPc4q94T/AA8ut9bqvkJY/wAq0l/n6qIUDyUVV8Z8S3F/2/35Vk88nxsWsa7Hp/hogHiuN/2qPzmmN8A2B/7jfZl//ms5x/xoxbBJ86D/APUzARqIJ/vpWXun2y/WjRcR8EWwfDdP3j+VCXfghvwXFPriqn/M7hzrPrU1n4pZcagT6imvIl9D1oZx3w3ftZZJHdfEPyqsKVeW/jRlwwIB6xPsan4q/wAPxC6lBR+u0T/Eetaw8nepESxfDN6K7TRV3hypg1GUrsTsxIIroqXRXFKYEJWkipdNJpoAiIphqYrTGWgCI00ipGWmMKYyE0tKRSUDLxVqRUpyrUqpUnOMVKkCU9UqQJSERqldoogW6X5dILBvl1xt0VopHtQf76UBYLopDaonTXFKAsFCVxWidFKlqSIEknA7+VA7BksEkACSTgedaXlnwroA1Y6mNzPTyFFcq5WthddyNUZPRR2HnWc+JP8AEHS3y7AycFjvXHly/DqxQfLNNxvMrdhdIieiiqe9dJU3Lri2vnue0VleI40W4bV824ZMnYEf7Zqo474kdmJ4m3qEyCv0jpscx5GuaU0joUTS8T8aWrZ0WELmd4knyFBcfxPF3bes6Vk4tlhrO+So22/FG9VfD/FlpVIREAjJCAHJjJj0FcfjBMkDvMYFRrvllVQFxvF3rZ0umkkbEb+YPWqluJYtJJBq95j8efNti2RqX/dn+FZ5b3zbo0rjsP4Cs3/Rht3mrwFEnz71Jw3D3WbttB8+lXXKeBSRqBkdI/WatrvB7FV6/wB9KQWZnjl4swH1sduhXyg1Ly61eVhqUgTmI261qrYVhBGR0YDNC8dydHyoFtuoH0nzHb2jyothY+0C694yD/PtUGiqXjDe4VtLbbhhEEbyCuD9iateXcet1d/FGR19a9Dxct/iznzw/wBIkKV2ip9FKbdd5y2ClKbookpTSlAWD6KjZKKKVGyUx2CMtRstEslROtBQMRXU8iloGaJVqQLSotTIlQc1iJbqUW6ei1KqUE2RC3ThbqbRS6aQrINFNKUUEppt0BYN8ukNuilt12mgLBRZJMAT5VdcHwi2RqaNcZPRR1in8Lw62kNx4Haen996xXxP8Vl1Kp1kHsIP9+9cmXL0jtw4u2N+M/jMt/p2SSNsdTsTVPyvlvy1+Zczcbbyn9KF5ahLSBLHbrHc+taa1wBiWMydyfzz7VyJ3udfBWLaJ2H3pW4ER4iIn3PcVZXFAws5A9/XtvQv7MzHvNZyuWyFqSKXiOX23P8Aw1650596iT4btET8v8zH61qLXI26gAR9/ail5OgyxJjucD+laQ8abMZeQlwZAclsj8AP6e5pP8ws2vpAkdB0+4qL4x+ILVxfk2CukEF2A307KO4nM+VZHUTWc0ouluaQi5K5HpXK/iy0WAZTJIA2OemN6093i5AGfyrIfB3wubai9eHjOUU7qD+I/wC49unrWrKV3YcFxuZy5MlSqJG7A9M96ntcfHQH2qMpTfl1t6Mfwj3T+g3M7C3QfCIPTp6isjxPKLlp5W22ncFen2BzW2KUmiol4sHxsXHyJIruWXC6GdRgkBmXQWHRtM4MVOVogrSFK6YqlTMpSt2Dss03RRBWm6KoQOUqNkoopTGWmFgT26gdaOdaguJQWmAla6pildQXZq7fAN2oyxypsTFSC7Uq8SaybZz7BVnkinr+dELyNPOgyrgAkEA7Uv7S3esvyfY7S5QTc5IOhIqA8sI6iI6jvSDi371zX2PWmlIluJBc4IqMxuPUVCbdFxMlp2MHz6T5VGUq0yH+iEpUnDcNJHvJ6AbmnFKp/ijnYs8MQpOu8IgEAhJznOYn/qrPNk0xN/Hx6nbKr4o+IP2m78mxlEEMw2G2Z/jWd4qI+XZ8UzqYCfQTQvG8Z8mz8q3Op83M5icL+X61efCPBH5qruGnABEwcYORXnXex6T2RZfDvKkVRnxtgY2Xsfy/sVetbUeBQDnJgGOpPtV3w3w9mYUCBtjHbHSlXkzqDpQDPlnz/StYQ+mM8lLZWZw8tUnUwn8hUy2AMAAelXtvl5Jm6pCgDyk0Y3DWwPoEY/s11pxh/wAo42pS3bMwLPkY9Kju8IHBUrqBBBG4IOCD9q1rcTpGBjsKWzcBBJCj0Ak+tP2uuBLGuLPMb3+H/CE/8Ir/AMrsPymjOX/C/DWDNu0oYfiMsw+7TH2rZcfdtHBXPcb0Dd4W2MhifLrTioc0EpT41FabdJ8uiNFJorazIHKU0pRQsk7Caf8AscEB2VfU59qTklyUk5cAHy6Q26P4riLNlQzKzg9Tgewqu434ttCNFy3bESfCNW8du/61i88UbxwSZxSmlKrLH+JF5bhHyjcQAbEAsCJBHhP6GjeE+N7Vwf8A1HDG1vmRPuoAn1FQvKjdMt+NLpk3ysE9qZooheKsuZsXg4idP03F6eJTn7jFKyf3610xkpK0c8k4umCFKjZKMNuont1VgBMlQOtHOlD3EqikAlaWpmSuoKNYvpRlvh2DAxn39+33pbKx12qT9pM/nXO3ZFUGji4aSJ8jmmuEbOnJ3qBrgOwipLN0DoDWdVwO7JG5cukEMZPfb8tqBZKsQ87mnPaB3H3oUmuQcU+CsC0RZ4FmEgCO5Me1GcPw6gzE9qlUTuYpSyfAjj+lFzS2UAHhluk5g4msBz7mKveZm8SWjpUAb6dyMTvP6ZrXc147/Vdj9KzHqJA9yKwvPbI0FVWZMntkz0wB0zXNlbZ3Y4qKog+F+BfiL4YAl2OpfUQ0nGwAr17kXIVtEFiNZwWP2JC/frv9hVH8F8jFiyCyj5jwSYyFIwBGBgyR/KtHeu5XMMpaf1EfanDHSInPcP8AnCe2mcx2qO7xxGxEelDG0dAfbpH6NSFtQz0B/v8AvvWiijFyY/ieN1LGe/3odNs7UpIIwAD/ACqJmitElVGTbbCrjqQBG3vTLfB9SYHqKF1Uq3c+VPTXA7vkS/wOoyuR3OKD+SZjrn8qtbd6cbVBzW0jWWVrjW1fwko0Nk7Ke52+9GtxJ0KXBRnmlnXoN1NQMFZlp7QJzRl9kRdVzUojAMBj9pOkeuaxnLTw/LiSg+dxLMwX/YMwPWI2k+lScbxd12m6dTbhYIVDOQR1NY++TOpeNHstuL+MAqkLbZLZM61KliNiBqKzOdqH4X414DCuLymCNTIDv/yzWb4rXcOZO0z2XYfah7XJ1O59q53OcmdCUYo9AbmnAXgC/HQjEj5bJpk7yZSQM1jfi3kdgXx+yul606SdEsLbDBH3xFPHKlVRjfaf4UTYcJjA8+/rVPFJ7yIeVLgq7XIWXT6YHp08qseG5MW2JXsD4hkHatDwXLg6h2ON1jH50bb4VV+kAef9a0XjWzF+RRiuY8RxtrFu69yCMMpYeW4nbzNXHw7zO9eQi/ZKMsePSVDdI0nqO9X+mmsldEMTg+TKeXWt0DlaidaMK1E9dNmKAXWoGt0a4qB6ZQK3Dmdq6i/25vKkpWxmhe7NIpod7VwZI/jT7J8JJncAYPXr9se9Z7JCaYWholbhIAAHXpQKNmBnsf6VOr467VLEtgq2etTpfIoM8RgdQNvenC6KhopbBmv+xTOI4jSjEdFJP2E1D840FzhyeHvATPy3j/pNS1sWnuYvjOKDtMyNWYnAGZPac/nTeD5ct2/ZRSGYnXcYT4VgHQcQCDOR+9VFb4ki0bkmPpkeeQD7Vs/8OOAPy34gkEM2kHqCMESRHXpO4ziByxlqdHdLZGwaCNjsFx0zg9v7I6UOzAkQDEsATsT0GcdutEC8J1biRjpBzBPqaH4lfECFA66SPCRJAIHX866kccibhQWOk7kR0wQMR5fzpIgwd9qGZ5IHQdc9u3sKKZpGrtAM+hG/XAmnVE9DSgBxsSfb+dRxU1u+Rsdvy/v+NNce/wDWnZFEUUmmpCw/L85oHmXMRZQs2ew7k/oPOm5UrYVeyE5hzFbIljk7AbmOvkPOsHzf4ivcQ5FszH4hhRJ6HtMULzfnD3nb90tBboRnHaPKi+R8i1nV+Gdzgt5f2K45TeV0uDuhjWNW+ReW8pVBqkPcManAMHGQJ/XrJou9ajDb9AK0NrlyqNKySN4xGKevw5mTicjr9/61uoIieSjK/wCXuw1aYUdYMf8Amj+E5MxjSJ8yMD3xWot8uRYwSR+9mPQbCiAPIzWkYJHNKcmYr4ssHhuEa7q8YZFGJA1NB38prz/lSXuNvraBJZz4nkyqjLP5QOn2r0b4z5BxXHOlldNrh7Z1F2Ml3IjCjMAE7xknyq3+F/hO3wSEWhLNGu431NHTyHkKxnFzl+jWElGP7DrHDKltUUQqKFA8lECuNujBwzHp+ddcttHT3roUkjBxbANFIUotOCY7R70y7wrLuPuM1WpE6WCOtQMtEsagZxVWNIGdKabSRljPpUrsKHuPTKSIGtCfq/I11IxFdTGH2+ep1M+U+dWHC/EFkR0EFjkAYB2mMV5c3ECZBlQJnGB2wcf1pycSsT4hgmTAB05MEkE9MVjKWMpKSPUD8R25MFZ9RtUnB80S40G4oJB0ycaiDE9h0nzFeX2uLQwA8EgwNOd8TJ2PcTVry2zbmbklG0ywI1AyYKicyQQeme8UVFrYVvs3lzilRoOPJsEeWaReJAG49x2n9KxHMbdy5eYu0kb+ME9xGT3mBtNCQYwzCIG8zIzEAdf1qlEluz0b9pHlWa51/iHw1higm643CxpHeXOJ8hJrEcd8SMztbVvDpKMwWS0xIWNj01SCapOJ5M9tPmlGFv5nyw0ELI1GAxwxgdNorkyZa2idMMXcixPM3v8AyODtpoDXhsNTs1wgAnAMBfwjtNe2cv5SvCWrdi22pbakMxGnUxMlj5mTjfavLf8ADrgkF67ca7w6vbR1VyznSXbQL66YEeMAEiCs7dbLk/xRddnDNqNp3Rhuzpq0fNESrmRJgkdRsKyxLc1ycG7t3iu0HVgzuQTme3qDipb6ATBJAAz2UnY/fv2rPWOY/wCqUDGRpi5A0wVGHLZmZ3BmR2muTibiu2SNZ0nUdWAdMruWiRgkZHWuzSzkbRdpvGJIEHp96mscX0EEGcGIPoTEGY/WqC7zQkPiBqhTBWCY0rOwwDiSJGYk1HwvEOSC6wPEWggDMqgGcjUMx23qnGydSRpLoWCQesQJwRgjz71LfYFB00sZBwYIBFVHBXXDBrg/0wFnqX2EiTiZmPI0RZ48srQohidPfuVPmAfuM1NDsTiOKCKzthVBJM7dBn1j3rB/EPMTdI1NGpUYAEGQ0kKCDAgFZBzMdslfF/NWuKLQICTNwk5DY0yo8UAEHAOWIyRio+HeUHiLm0Km+CMCML3O+9c2RuctKOjHHStTC+Q8ga4wbCiZC7nSMZwB2zW94TlyARtuT0GBPqTgVAlr5aBQhkwBAyfXG2KMLaFAABJMZ3wATj7sJxWygoqkJybZNYeMIseQGM+Q+1SHiirEGcY9aA4rnItBdBBZWkgE7bKsjfJJx3qv4rmJFxlMgRq1HYiNUmPI1cY2ZydF/wD5n5elK/Ngdxn1rHp8Rr2b2xUg+IE86v1Iz9jNLc4sE/TTTxQ8xWc/9SW8ZOad/n6byfan6w1MvG4qozxNU688Q9f78u9J/n1rq496ej9Cv9lyOJPQ10Meo9xVT/nVr96u/wA7t/vijSIsLlo+R+9CXBUR5vb/AHhTW5ih/GKdMYrComFK3GIfxD3qNr6n8Q96ooY1LTDdXuPeuoGYbg+XlmAcnTDEk4zGBv3j7jrVlwNnDBbDW2Yalu+J31JJ8IEDSRIkDzxBqrSyWCanyMfMllLgn6SQcnz3j0qy4LgXRvC90/TBi4ACGGkHIO/rvXEsSfRo5UJcTiLNzUviDqCylQq6cCNJBg+GO/50byzj3J8S2xrW4qK1mQSQf/cx1CjMjxT2pp4S8usLD6lgarjSpBH0hhAb/mMb0v7FxKtpPy3GDJ3zEwMGRkdNqfqS+k6/4VZ5lcJ+iCThQhkKcBRiDg4xJ79aFu8xbTGuDBklQCJJxnyg4jffFazguDZ2+W1olmuD5fji2wBJ0sN1ZsQRjpNU3H8qdIW4jZJkfSQVJkAEGfI7HO8UPG+mxxkuaDfhj4esPb+cQA1sBl8SsGMhdN0HYFp36DETVja5G16w63uJe7bbSVdkll+sas7wTsO570OOAtDQbGuGi3ocaWViCdEjM6hqn9K0vCErcVBbKqVRiFloL51MOglj7DtSjjo0crMeeRW7IZRe0sum27QVMBj4gdasVIIDACT4vQ98N8tdeOn/AIdtRphg2jU6QHgDBLqDGCD6RWs53yZbzNaJbARtekkhyJgnUAY38O+ZrN8Ly9kuhirEsCNBbLpMCG+lWHhB3wdzFJQqSoJSuLL5uHv51Q8ABSAM+o8s7jrUy8qZVAfXJHUeJWWQAuJAMDPSPuQeC465pjSwInTkqD4/EMZypGfFGkwBuam/8T3kIBZ9Pi1CdgYGDAb8Jz/Mmuq2cumy8ZmttEgmRNvfIwIG84ORVpwATiVAJg29GqSDAGkYH+4xg7Qe9Z3hfiYXNIN2cEdOoUwZEz9QJ2HSZxreV80UIAIEtMGASDLZVjLTEb9qicttioQ33L3i+VobejUQBG5kSOvY4P51UnhzaS67QSnjkr4ThoMnbeD6VYcV8QWbVlr1xtKoJIjaDGgTmSf1rF/DX+JNzieLuIQFR8Wo/DnCkDBBG56flXKpyWx1etPcy3FXBcvFbXi3ZrjDDEg6rksu2cDoBvJmt9yrlYs21TT4oA2AbJkyRGo5OSNqD434Ha1eQoT8uQ2mTgy0D6YMQsDy9J0/KuDVyZWMk53EiB/5pwpKxTtugOxwbq73CSqqdIgwe0GRkyftUL8O4XwwRlskSQfwnUYAnNaC5wgYMpjSG6eUEetVHGWVBAHcrjBJIxk+nXtWkZWQ1RnLvBsG1KAGBwOgA2IHU7Z/Kk5hYfWrXMkouSTuZHQ5G4metXV3g9IbO4wZ2n0BjtPvQd23FsATGwjxSSJnG4kdMZrfUYuJQ8Xy6TgQCZ3zmo05OxbSN4mCP4dRV6eF8AYEEgCeuO5jqDTL3GZ1CJjG0jyBIAiSfeq1k6EZ7iOX/LOc95iAc48tjQr2RuB/Z9D6VZc0uQqsLZ0sSNwNJGY28/PagE4u2NwRG5GfPGxn+dWpIzadgTWz29iJz6mucKNzB8/4biaJe/aYz/qA99GD67kes/aouIa0DLLM9Raz9x0q7Q9wY3uxwekTMd5rjMSNOfIEx5VG3HWhgLP/AMSB7Rv7VOy2d9YWRsUIM9gRNPUh0R32JAxAGevXtmogJP28/wCdQ3GtnrMYyCv9KYmnX9Mk/usJgbme3nSc0i0gr1DAT3rrjL3P2qK6BAzO+zTGdsD+FQJbInDY38U/bep9sboaiwo6epI+9dQZtznQ589P9K6r1Iqma7jf2izeC2NiSbSmG1JI0wCACF2MZznvT34vjDhrC6g2otLLBjKyJWB0yd6k5Vyt7Ntm4y+FN22llE/EiSG/CQynwjGQQc7RVvw/C2tS6hcOkLA1M0aoAZkMae0mN/vXnQk0ty5RRTcPy3iLqO2m2gMYNxi4jbQRESGIJ7dNq0XDcudLTaW+ZcaFUtqHgEMwI1OcQTIyRR/B8rf9oY/IKW9QXSRbCkCDrJgswO2+IitOOXAZxJmCAME7nHXMb/rSllHHHZi+FssWBXVOgkH5elSMnSpOVM9Z+wojjeA1+F7R+kEMDMLIUxIjV9O4jAM99LxILNDOpCjYw3323pvB8EGldR8QPcAdMUezsPX0jL8Pyp1VQWVCG/AcjTq32E5EwD9TQKPtckT5atcwwAgxBfSJ8+sH7UZc5O1v/htLhoJcA4YAHSRAGFHenWtZyRpHhgGcRiI65GIFGu+AUa5AeIgjJnsxA0ao6eW3t55ruX2WZ0Qor7hmXYB21fS0RBZtj12zVpxVlyhthVGAd40xMkmTPT3oDl/DEMNRKg7sWxAOwIiDHUTWkaoh3ZleO+FHNwqhgaiNMxOTER6jHfaaCPw22QzyZ/FqJA2Md8xv2zW35nwqKxdgWBgAADIWOomTI2Hl2oLjOfrdBUW7gKiNWkqUJ7QAZ28q01snTXZmbXwpaMwGOBPUe355q14fhxYGm2mwkEvO3bwmNztUnDXGBIL3ip2k4XyErT+KYadT32AH4mKx6QMfajYnf6A8eHuMlsqHQENHjjVmNRxAB9NhU3KuDWzdXTaW2wJOsEAbbgHO4Gw+1RLx7upFhy/ZggVNtiIM/lTOHe47AuiwoPiBEEzsBkDfaalxXwpTa7PSeC+IEYQJYRJI274J9RvS8DxdkEwxAbGkgiNsdawXAcw1mMprTdYQ7QNXRsjsNqOv8zCuzKwI3OoZbBmYInc5/lWLxGvtNfc4u2Ghbo3M521DAmqjmHFlBqTS3igQceuYjeKy3EcR8wAq0fhOjaB1LA98Y7+lT2bgtghNQPUliZIBMgnParUdJDnYbe5/cAJIDJsTEemc4JkfYU2zzfUGBslNhALMDsMEYBAjtiq67zEgqwX5pMaoZQcgiYbB/PbNCL8TNZuFGtaQQSSoZGJMRKbSQPw48zVWhblvwnGBbhWPCFIKkHIMuckZyIzO+9UV/wCZdPj6bb95/uatE54t1QZdR0UhY7E5YkD7eVDkq2zSw3IIMDtp/FWqXZk30iNGIXx6ip7KWHmPCDH9aX/L7bDYQciWK575zUV4MPpZsRhVA2/5SQaHv2bhMLcfSFBLh+u2mM5kjHnTuhU2EDk6agUNvvBLN+ZP8BTDZ0n/AFjakbaQdRAk6fvMSCIqvflFyNXzr5HX6saTuDMUouHWup8f/cQTPSSvi++dqOeR/wALpb/D3EwpUgARqDTAyQcn3HlVdd5SHkhl8j4dp2k7n/4iiDZCj67bE58D4z2BkfaKY3DAjI0nybUSPQ7H0qlGuxOQLd5HpOcj96VB/wC0/f71WXOVZKiM75YkxmDAx960XBwAPA0TJljO/bau4u5ayVAnYkgEgxGO35U2r2BSdmYtcEqySqCQQAHaQemqQSR6An9aVbFgg/MVYkAsFPhHcOpknfdanu2yoJVlM76l7fc+9QFU3P8Apk7MDuewA9djWEsa+mykVl63aDHQt0rODKbfauom5ag/8VT5gNH6GurDR+zWwjkPxM9q4WdiymCwY6gWH0s2uZithwnM3sXkNy8pR9DFUWF+WTqLMzQRJ0mMmsWqDwsiT1jeCAMHGe9GcUxuEC59TR9MBs7eTbg9PyreWJN2Kz0rkXFpfD3E4jBfwWy2klpkoFnKk4ztG1ad2IWIgCYg5IHTyEV5Jy/l623AXSXlSiAyVLAZkHAzEkjbGc1tLPHkErr1MoGrqc9vzNYSx7laqRanj01T8s7GMSDHcDE/yqwtczgACQSJJjHp6/wrHcbzQKRpJBGxPpmO1Nbn+lfLYnYmc+/1dqr1WRrNUPiMEkOQCCBBOJI64moV5mGQGRjbVux/hH8qp+H5jbOkvBIy05B1TnUkGfIzvvirDgrtgPA0QQDgsvU9yAc1OlIpNsZxvEaiCcLB2HUgfURnAxiPWheMdLJBXU5CzEQQTOfMTk+lXvGcDZuCFWNJBIEg4xkdRNUnG8iaYAEEnBBMyZ3LT3O/enFoUkwHieBW8kmBj8JIO07bRIpnC8o0pqLFEBURpLEyYwDMDzgx51cvysqi6QJB84g/UBOfQHtQ/GftDJI1gKZKrCgmTGqdxEYPbcGr1fCNP0yhsKLkMCBkl9SgdIkj8XSKO4Lh1doBwCykFlyW3EljMDaDUFzlDC5KM7DwvOpD4zs2FMkEESc59Z7l/Kbiv4LTwRqBYYzOcGf/ABWj4JS3Jhw1pbsG8QVB8UawpImIBIYSB7wKKscC5QP85G1tu0oCJ1HBAgjbUfP7D33uaj/p6mOrJOkAicBcCIk5ztR/KvnJ4Sxg/UNa6CCC2qGJbuYHcmpldbDVfAXjOEtqil2UvqbSqvIMrAllEQdsA79hWfu+CRgnxQywwZSSMzuIj0rU8QktptIXJLzpEIpB3JKmPP8ASpOFs+BtVoMgXcFCcmCCqAGhOuQ03wZM2/CCFYjHQgYiRiZiR07bVYW+YfLufLuarbY0mcExP1GY2Ikg+9aXhOKs21yCqj6UtqynzJzpAztMk4oXjb/D6ixJ+YCBJAYkYKzB9aWq3wPTRn+JS3ct3XB0X7csXAOp1Mifk4DyOoA7zWe4VrrkaSTcAkFbTKYHXcE1r+L5dYvAMTbJ6uWVSACIGckyOncUZZ+HbAOlbnigAr6gEHSScbGi6e46MMf2nSUDOA0T4HmJ6ntJJ3ozieVG6Mo4fYqDc0nbxCVIUzPX3rRcx5Q9u7AuKEK9bQCyIkAk5mDiOvpVfxnEPbIDjUpJyF0iOkMZBJHl1FONCakV1vlN9LZUIWUnKOwZfWImfMZpjcBcOCiQJIRtZ0zGVbUBOP50ceMtkL4SCRJLQRMHCgDT2996r+I5gtv8TgdYUlZ22gDO+Metafj2R+R1ospCyE/2yVPfB0xP3obm3Htr0lLgidzrAnqqgiPY05fixLYhWJB2Elt/9rDw+k9ajf4ssEHUt1mPkoI9MkEUnOP0FGXwGXmIH0q7QMhrSmM4iPvgxTP8yZj4SZ6j5Vv/AM0Xw3OLTRpW9OxEE4xIIBgjyAq04F7OQngneARMGRvH881S3BtLlFfwHGORkuzSPwDEbjwsP0o1+OuAiLOcwSoYbbwZM/ep73EMAQLvh88jE/feq5uLefBxCz+7rj8mBFPQuyVJvgc3M7oGnTA//HpI7bCPzoO5xDjBtSM7jb0NWHD8wumVC2nIyZdQRvnB9aV74PhJtkn90q8dxIJk/wAqdrhA7W9FA5M5srPoR+grqs3tW5yyDy0x/wDsKWlSDUN5fzL5RDBghYMPpLsVMHY+ED7zUp5qhuBkcKwIm7pYXGP7xIG/9O1dXVZT2Jf2q5kKyDURn5ayQe7RJaYzRd0POoXbhcjABRYiNIDBdh6CurqmkFgxNwwGa5r8RJZlIYR0GYMSJ8qeOPg4+kHIgEmNpkAHp29MV1dU0MP5RzZVBbUysAcgCMkAArEECJ++1Wac8uq7NcIu2/EvUNuAWIgA9P8Aq6xNLXVOlNjsK5R8SeF2CwJIClnZtTRGdt2gnfHWrSx8Uz9PjEtEAgDSQTOsyZWTjsK6uqZY4hqaJeH+KbdwNKsIDMZzgbj74/OmX+d2oIJaYZiAPwDHeIA6V1dUaEh62RjmtkFrYLM0aiAoUACSSZMMQBIqXiOaoiK9wIQwAEhtWkjwkEKdxvXV1Dih6mCDipA8FtgSJ3ACnH0lYJzORRF3jwYgaSJOqTExpkKNsT+ldXUOKHZXjiyjMSdeZM4kxGwAEDek5b8ThlgAgCWY/ug5g4BI3wJ/hXV1VSoV7hHF8Zw1+zpgkghic/izO0x6ZxVRxHKrbMAUCiB9JMGZHviftXV1EVQmx93kNvSFtyCM74/3A/lQXM+XfLyQp0iSQOkjMSIGBtnJ8q6upp7jfBDbvObXy2tq6GCFJ2k7gkyD0++Kg+QQT8stbgAadUnfuCARGIIrq6rSJbK25wLLlwfF0B36jrjpTG05OoiehUECBPfzrq6mFjDet6SxMgf7BUHC8bYY+AAHsbeR91NdXVnreqhuO1h9u+Dsrz0ZXNsemDNPuftASAEgbhmYn1kaSfekrq35MXsBDmUEf6gNyJKeNQDJwCVYH1mhr/P1Yw9lSe5Ib9Rikrq55ya7OhQj8B25j+6Ex0KD9aROYvq8IVj2Hh/WurqLdlaVQQ/MeInNv/vWurq6nqf0ml8P/9k="/>
          <p:cNvSpPr>
            <a:spLocks noChangeAspect="1" noChangeArrowheads="1"/>
          </p:cNvSpPr>
          <p:nvPr/>
        </p:nvSpPr>
        <p:spPr bwMode="auto">
          <a:xfrm>
            <a:off x="1457325" y="1285573"/>
            <a:ext cx="323850" cy="31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78" tIns="48189" rIns="96378" bIns="4818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87" name="Picture 39" descr="https://encrypted-tbn0.gstatic.com/images?q=tbn:ANd9GcR3QPW75reiaAiHMwRm2bTWPJlSUOuoGg1Unesjh68hRrmEiPLdnQ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60" t="14159" r="8307" b="6380"/>
          <a:stretch/>
        </p:blipFill>
        <p:spPr bwMode="auto">
          <a:xfrm>
            <a:off x="5019676" y="3976414"/>
            <a:ext cx="1556916" cy="12025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41" descr="data:image/jpeg;base64,/9j/4AAQSkZJRgABAQAAAQABAAD/2wCEAAkGBxQSEhUUExQUFBQXFxoaGBUWFxgUGRwbFxcXGh4aHBwYHCggGholHxkcITIhJSkrLy4uGB8zODMsNygtLisBCgoKDg0OGxAQGywmICYsLCwvLC8sLCwsLCwsLCwsLDc3NCwsLCw0LCwsLCwsLSwsLCwsNCwsLCwsLCwvLCwsLP/AABEIAOEA4QMBIgACEQEDEQH/xAAcAAEAAQUBAQAAAAAAAAAAAAAAAgEDBAYHBQj/xABDEAABAwIDBQQIAwcDAgcAAAABAAIRAyEEMUEFBhJRYSJxgfAHEzJCkaGxwSNS0RQzYnKC4fFTssKS0jVDVGNzoqP/xAAaAQACAwEBAAAAAAAAAAAAAAAABAIDBQEG/8QAMREAAgIBBAAEBAQGAwAAAAAAAAECAxEEEiExE0FRsQUiYXEyQoGhFJHR4fDxFTPB/9oADAMBAAIRAxEAPwDuKIiACLWd5d9cPgyWXq1f9NhFv5nGzfr0WnVfSlXJhtGlT6O4nn6tVUroR4bGatHdYsxXH8jq6Lkw9IGKdk6mB0p5fO6gd88af/NA/oZ/25f38IfxMC//AI276HXEXI274Y3/AFv/AM6f/botm3d2tj68O/D9XN3vZHgA0iTl0XY6iMnhJkLNDZXHdJr+ZuyKwKx6fRSFbmD5+avEi6igKo5/G31U0AEREAEREAEREAEREAEREAEREAEREAEREAEREAFpHpF3v/ZW+oouHr3iS7/Tadf5jp8eU7nXqhrXOOTQSfASvmzG7QfiKtSs8kuqEuPjkO4CB4Km6bjHgc0VKsnmXSLkSb3JMkm5Ockzmc1dDBaROcZz3gi4PT9VbpHLzr0KyWOGudv+I5dXDRZrPRotuoOF2S4Xt7wz0Gfh81mYDEFxDSJJsO+wjv5ZHRWcOwuIDQSSQABckyOXWD49F1Tdjdk0WCo8gYgtFwPZt7Lrw+/jnBU663Y8C+q1EaI5f6It7A3RDYfWuc/V8siOIg3jll9FtjWgWAAHIWCs061wHANdpyP8p+2avrShCMVwedttnY8yYhCi8rbe220BA7VQizOX8TuQ+Z+alKSSyyEISm8RMzH46nRbxVHBo05noBqVpG1t56z3fhE0Wg2iOIx+Y92kfFYmOxNSq7ie4uJFjoBGQGgHRYj6JPPusdbCNT5hJW3Sl1wjY02krhzPl/sexhN98RT/AHgZVHMjgd8Rb5ahbBs/fnD1IFTiou/iEtn+YfeFoNSkRzOR741/XlCxKlL5fPhP6u7raqCvsiXT0NE/LH2O20K7XtDmOa5pyLSCD4hXFw7CYqrh3cVJ7mHXhMAxa4yIJOvJbdsX0iEQ3FMkf6tMd93N+4+CYhqYvvgQu+HWQ5hyv3OhosbZ+0KddnHSe17ebTPgdQehWSmTPaxwwiIg4EREAEREAEREAEREAEREAeTvbX9XgsS7lQqf7CvnSiPPmfJXf/SE6Nm4r/44+JA+64A3L/KV1HaNX4cuGzIa7z5+CyaTibDnb5ad4CwmLqO4G6HBw4jEN7RvTpOHs3s9wPvWBHLvS0a3N4Ro26iNUN0v9mduJusaIFesIqkdhpvwggXMiz9Ol+a3RElaEIKCwjz11srZbpEajA4QRI5edVivc+lJvUZ0u5vf+YdRfoc1mStN343qNAijRd+IbvcLlgMADo4znoB1RZNQW5hTVK2ahEyt4N66dN3qabx6xzZ48w0OFo5uNu5altSlWu5ruJxzDiJMcnEZg6nlpr4eOotxJNRjuGsbkOPZccjcZHqqYDbz6ZLKrTbMH2hbrpIF+iz52ubybdWmVUcLvz+pn0HmoJbWedD2WCHZlpllnWOfVZjPWi4exwnJ7C2RmLtcNLyQRYqOHeMSeKhxOrNA/DEDjbIEGbDhvDsh4rP3k3fxdHDGpRa2s4QTSb2nAXMiYD4nLp0XYqUuiM5whxN4MB2OERVb6vTj9pnJriQJbpBcGkzmVLEQb6Ek56WOeXIh0iMisXDVS5rSQZMW1B4QTb8+pLrNDedlBreC9MTT7Rcxna4Q7IsP8zTmbxIAm8c5LVmJTEUvHP8A5adSMvksOuyJ8fo0/r5K9Uw4SDYiZE5OuDnOd5JtrYrErNj6/BtxHR17ZzaVW0MwkYuDxlWhU46LyxwObTYgOyIyIg5FdA3d9IbHwzFgUn2AqD92ba/k+ncueVKfy+zWmJHU3WPUbz0nvMGPCTIU67ZQ6IX6Wq5fMufXzPoVjgQCCCDcEXCquI7tb1V8EYH4lGb0iSRpJYfdMnLI8l1rYG3qOMp8dJ0x7TDZzTyI++RWhXdGfXZganSTofPK9T1ERFaKhERABERABERABERAGt+kb/w3E/yD/c1cAafNv1X0Hv8AsnZ2K6UnH/pv9lxncnd84ytBBFFkGoRInk1v8R+klLXrLRpaKajBtmx+jjdUVSMTWaDTafw2HJzh7xt7IPxPcurSsXDUw1oa0BrWgAACAI6A2GSvg+fNwrK4qKE77nbLLLkpKtk+YH6rwN7t5m4OnbhNZw7DTppxuv7InvPxIm5KKyyEISnJRj2Wt9N6RhW+rp3ruE5TwN1cbRxRJAOcTkL8krVCXgkhznFznEm5IzMga5/FTrV3VHue8lz3Ekk3JJnunIi2llbdUhze0QJNsw60yCQYIaMjyWdZY5vJ6GjTxphhd8ZZQVy0gO7L9YmPAgwbEEar2NnM/a3MoPplznO4WVBxBzTreIiBJBsvNZlFiOXZINoNsgeshdC3DwtDDUTWABqOEDh0Exwi/tOMTHRQgk5ehLU2OuvL59Pue/sLZlHAtbQY5pqvHaqPsXH9M4ZOh6la56RsLXaKbiX1cPxE1Dx8AbEcLS1hEjMkzeALCVnbH3mwtarUwlZzDXeZcJ4mkz7DXZFzIyGUWWzYekW/huPrKZs1zu0Y/I/83R2ut7l1JSjhf6MLe4z3S5fucqpFp9gcc6MHECNGtAcZabwLCxJJyVobTbUe5pMua6HBxgt4TlcRTGhIBcTIAXR8FsbDbPFWu5/C0SeKo61Nn5W9PmclomKxVGtiKmKpUBR9aWy50hzw02e4AENJPu3JgSCVRKrYuXz6GlXqfFliK49TDbVNMzm1zgeEgN4JNyGm7aMloIIm2UTF54iJk5TYyQDw3FyXHMNyHDKmW2ix6AF14EAthoc4ucSZOhnJea+r6qx7THF8OtLTwuMgwOIT2eIDsgRPKpjUeCbxzPec/eJc4/w9nPWFi1B0OuhkF0TP8VxbqOayqhm4OtoPZltMvEACOEEkiOl1jOaBllkM8oaRmBLiDJOgkhQaGYsx6jfDPuGX0CYLH1cPUFSi4se3UZfykZEdDyUqg8jqdAOvTMTkVju8j6Dv/vyQng60pLDOz7mb5U8aOB0U8QBLmaOA95nMcxmPmtpXzXSrOY8PY4tc0y1zTBBGo+a7LuJviMY31dWG4houMg8D3m9eY07loU3buH2YOs0XhfPDr2/sbeiImDOCIiACIiACIiAMDb2F9bhq9Ox46T23y7TCFrm7eymYWi2kyDAlzoEucc3HzbJbiQtcbYkcvsl7+MMnFvDRlNPmB9lcDvOf1hY7X+fPkrG2ntBlCm6rUMMaO8nQBoJu45dVGMuAUW3hEN49uswdLjeJJsxlgXO5TeBqT+q47jce+vUdUqkue43zGlgBoAJAU9ubXfiqxqvto1ujW3ho66k6lYY86Je2zc/ob+j0ypjl9svsvPX4X52iJ10JVvFTAIvBB7Uixz8YOesKoPnTP6HkhiI05W+MAzlMqpDcllA1DfMeM/GPuo4Evoiq2nUqhlVwJYXSBmIaYtM56gBY/EKduy2nFjxaybGfl9LK8038nxsu4a6IYjZ+Jcovt2QK5Yxre1xQzg7Lg4TEHMOEdBbMLs+y6j8JhabcVWFWo0Q6pHDxEmw6mIE6xOq41htrVsO5tWiwVOEw9heAeEg8UOJGUdblZu9G2zjjwu4vUibOIBNrl0SGgR1yVtVjghDV0O6xRiuvM7M3B+sBNcBwcIFJwlrQReZs5x1OmQ66Jtzc+ph3zhQalF5/dy41GOcYsSSCwyQCfZnllH0c711eNuDxHFVBkUa4BcYaJ4KpHIZP7gdCuhYvHMptknoALkk6AZk9E01CyBnKVunsx+xoO82572YEvp1QMSzhd2nRTIFjSA8YB1PetWs08MtJsCAQQeHhsS25a0AkiwvEkrafSHs3FVPV4hzpw7LuoNbxerccqlSD22gG5Hs30krWMOw1DwjjqOOTbniLiOEENbZsNLok2iQlLkk0kjT0c5Si5Sln/wAPPc00xDeHhgktJDS0ubNiTDTb2dAQJvCkKgc0uaDBBsZEZMa0w32rG0qtTFEVX0Yc19FxD2u7PCYceIho4WiXZ3PJYtdhB42iHgWvwy0NAHu8RdJniIsdVDHkxqLWMxeV/n+YMqpn/UQJyJEEuMWhsQO5YrvlplrJHibq5TqhwkD+iIyBPBe8DtcTpvZRe/WSebr63kTkXACB/Co4L08lhw895/RVwuKfTe2oxxa9pBa4Zg+fqhGnfYd4HerbvPnuC6jkllYO77l7zsx1GbNrMgVGcj+Yfwn9RothXzpsPa1TCVm1qR7Tcx7rm6tPQ/I30XfdibVp4qiytSMtcMtWkZtPIgrQps3rD7PPazTeFLK6ZnIiK4TCIiACIiAC17Ht4aju+fjdbCvF2+yC13MR8P8AKo1CzAlDsw31gGkkwAJJOQAuSen6Lk2928RxdWG2osJ4BzOr3dTeBoO8r1N+t4eOcNTPZH70jU27HcMz1toVpzUnng19Jp9vzy78ibCrgVsKagzURIHz4dFMjz/cKAKqD57vqokirr53GV4PxkahYpaWyW9oRZvELZ5f57lkz5kfdRJ8yD9lJMhKKZBtcOJEyQLgzInvGsZqbCOlteyfG/W6tVWA630IdH0EGM72UadQkkEEf9JF7WK7j0IbmuJHRdw9rYZtGq5rgazTFZzjLmNBPC2+TYE2tPdazsTfthxbjWaBSJ4aVQn2JMS6bBrvzfG2WgVabSSeFsnPhiXRoSAAfFXcPhHVXCm1vG5x4QILrm0RYTfUqcZYaEp6Xc5Ob7Poam4O5FpzGef2Xi4PYuEwJq1h2Bcy4yKYOYZ+UE6Z2AyACxdhUjgMGylWresLBd5vwjSmDm4NyBNz3L0cBTc8+tqwRHZp5hoIu46FxGfIGBqnNyk0sc+xkcxzh8dfc5TvDtiliqz8RSptph/CPWEQanACGvjN7uUWAiZOWDwHreJBJBJNw17iATA7TrgXW3717pfs/wCNhGO9WT2mMuaZdqwC5beAJ7PFlGVnGbkVf2Gq+eDFcJfTYXdloHaLHkm7nARMgCByKVlXNzaNirUVQpT/AEx55NJqNiXtHEIAcGg8JsTI4oAfAgRmJGcK8SZm0kkSMp1vJkNbbxUKtODDocRaSHG97NbYGTaBpdYzR6s8MGHTw5lw7N2wXSGG7pNrRlZVdje7a/oXiR1A01sfuc1D4KRdmZ1N8xPaH9RyysqO8+B6d0LhbnJSFs24W8xwVeHn8CoQHj8p0eO7Xp3Ba0VQhSjJxeUV21qyLjI+l2uBEi4ORVVz/wBFe8XrKZwtQ9umJpk5mn+Xvb9COS6AtKElJZR5q2p1zcGERFIrCIiAC8bfBj/2OsaX7xrC5neAcusTHWF7KoROa41lYOp4eT5iB1/v4qTR58+c16m9Gyv2XFVaMQGuln8jrt+RA8CvNAWbLh4PTVtSSkvMk0efgpAKgUgqy5BVVEKDpUec1Tz/AH0hAqz58/RAESfh3kfTIFWqtPi5gjIiJ7u7Q5q67zz+WZUSPPm5K6mRaTXJZp1eK5B5EG+XdY9ApVatUQ6hUbTqMILSQXCxiBAIGuY0hWa54TxXsIOWU5xnIv1urvF5PEc1P6lD+ZODPY25vLVxNNtMtDGx+JwuJ4nRBiQIbpzi3f7Xo83pfRezCVnF9NxDaNS7iwnKm8/l0B0yNoWmsPw+3WRqugbgDDhhrNipXDnNcS6fV+ByJF+LUW5qUJbWKaimuNfsdFq4ltNpuBFydB/ZaN6QK+Kq4YPpNIw5dFQiePh0JAuGE2J01ztj4je3DnFto1ndmYn3A6eyHzlOmgtOa3ttQRb2SILYtGWXLomYydieeDMS8KSbWThxpQciP6eEx4udE84klyxH8L+KnAseFzQCINgRA7RdaLrrez9yaNHFGuOH1cB1OjHsvnPq0ZgaE9Fou+bsOcZWdQb2yfxnA2NSIMHJtgJPMuS8q3BZZrw1MbZKEVxjk1hlXhIa4nQB0i5JyJzBExGferwd4fLlpy/uq1mhwg3BtFiDoQARMWA+Kw21OAwY4LQ6TY5Q6b9B5mGNwwm4d9GZPnz3qqo3yPhn+qkFAvMrZmPfQqsrUzD2OkdeYPQgkHvX0FsraDMRRZWZ7L2gjpzB6g28F86LpPok21BfhXGxmpT/AOTfof8AqTGnniW31M74jRuh4i7XsdNRETxhhERABERAHNvTFsXiZTxTRdn4dT+Vx7J8HW/rXLQvpLaeBbXpPpPEte0tPiM+8Zr532lgXUKz6L/apuLT15HuIg+KT1EMPcbPw63dHY/L2LLVMFQapJRmoisIqpC4dIAKqqVFdAq5QPnzzVfP6qh89+i6BD9VhnsSZJabixJByN5kt+iy3efD+6gVNMpnHJQDzBPQfdW6DjRc91EupOeIfwOInoQDE6+JVt1HhJLIkxYkwTflkUZVByixiOXxz7ypookk+JImKAI4SOLitFjM/cldh3EpYnD4eMXmCBSDjNQM5VOoyGsZ5X5HhcfVoPZVoNY5zHA8LiACIIIBte+emei23bu/ANPhw5fxOGbhHBP+53dZdUmnwK6mG/EUv1N/xGPdVeGNkD33jQHQEannouZ71bsnZ7+z28NUceB5Eua4gngqE2JzIcReOYXu+jjer1o/Z6xHr2ixNvWtHvR+YajxXQatFnAW1Wte0wQxwDhYggkHkQCFYo7ovd2KRsdE+Ecn2jupiG4QYn3i9pNI+0KJEccnKLHh/LK17hHy85+QFvXpK3oLHNwzA6aoPE+DwkDOm05F3PkD1WjDz46crwqZpR4RqaayVicpevXoY9KWnhOXum8ECLd4mDzzWQFZrukcQzF9DOpHS091lNj/AB7lF88l8HjgvLN2PtB2Hr06zc2OB7xqPESPFYIKk0qHXJbJKSwz6Sw9YPa17TLXAOB5giQVcWvbhMqtwVJlYcLmiw14JPDI0MadFsK1YvKyeVnHbJr0CIi6RCIiAC5p6XNgSG4xguIZVjl7rvAmPEcl0tWsXhm1WOpvAcx7S1wOoIgqM47o4LabXVNSR82tUgvQ3k2M7BYh9F0kC7HfmYcj36HqCvOaVlyTTwz00JKSTXRNCgKSokyjgoqRUSunChUSfPeqnz55qhC6cIEqJU3hQc37qSIstlWKzTZzcx4SOX91kOHnvUD5/RTRVJZ4IsqAidD58hU9XdWiOEz7pPzJ+6vg+brpX32bzufu/QY2li6jhVf7VINPYYcpcR7Tx+XIHOVsNPbAxFSpSp1QXsID7yWz9/ouVbMx1XDU3UqNRzKbiTw2MEgAlpIltgFa2Zi6mHrMq0yS4kDhEuLp0gZzMR1HJGG/MTlVJvdLs7VtDZNHFUP2aswQLtcM2u0e05zzE8x1WHsHcSlQw7xiYq1KjHsJE8LWPBb2Z96Lzp9fUwNUNYypUBa4gEUybgkXnp9bdFp+/wBvZxMdh6bgS8EVCD7Lciy2TjkRmB3q1Tjw32LQVjzCL4fZpFShTpH1dJxdTZ2WuJkuA97xN4GkLHwvsj4RPK0dwVmk8ss7iLdDEx0P6rIw2UzYkkfHn9lS0a8GuF6L+helb56PN2PWFuKrDsAzSYR7RHvkflGnM30v5G5O6xxdT1lQEYdh7Whe4e53cyMhYXNuvsAAAAgCwAsABaAOSuopz8zFNdq9q8OHfmZWEdfv/wArMXmU3QQV6acZjIIiLh0IiIAIiIA1nfvdkY2h2QPXU5NM8+bCeR+oC4eWkEgiCCQQbEEZg9ZX0sub+kzdEunF0Gy4D8ZgzIA9sAZuAz5juutfVuW5GloNVsfhy6fX0OZBVJVtpUpSJuFVQokoDJQqiqVWF04W3KLv1UiVQ+fPNdIstkefuoEKbj91B33+ymitlt7QRB1+6tUnZtOY+Y59f1V/z8laq05i8EZHvHzUkVSXmiZC2H0e7Vw1PE1BUhtZrJY98Bg/NBOT4NukrV21rw/snTke4/ZZLQu9FU4+IsJm17z73l7nU6Dv5qt5M/lnIfxd8c1pQBa4u93Xp1Uq7eEh+mTu7n4H6lX2mCuLhcBCtLgkw6r3t1N33YuqGN7NNt6j+QJNhzcbwNLnRYewtg1MS/gpQG2lzsm52MXJgEgdOi7Nu/slmFotpU9LucbFzjm4/ToAAp1w3v6Fep1PhRwvxexm4TDMpMbTY0NY0Q1oFgB9+qvqKrKeRivkqCvUpGQO5eDtLHsoUnVKhhrR4k6AA5k8lk7p7UOJwrKpABcX2F4h7gB1tC45LOPMkoPbu8uj2EREHAiIgAiIgAiIgDk3pD3JNIuxOGb+Eb1KY9w6uaPyakaZ5ZaAHL6XIXK9/dw/V8WIwrZZm+iBJb/EwD3ebdNLWSl1P5omto9b+Sx/ZnPkKgwqoSZr5KoqqkIApCipFUK6cZaIUI8+P0V0jz91AhTTK2iBHn6qBHmyuqhC7ki0Wi1Wjh23tE8iR9Dmr8pPm6lki4p9ln1A5uH9Rv8AE/Renu/sKrinilRFmgcTzPCwcydeg1V7d7YVTGVOCnZo9uoR2Wj4Xdyb/ldk2NsinhqQpUmwBcnVx1cep+GinFNieovjXxHsxNi7uUsPR9UyZNzVntl4FnSDaOQ0JGpn1sFUJBkQ4GHDQHO3QggjoVcHnzKx8U3hPrABYQ+1y3w1bn3SEwljlGW5OT5M1W69ZrGuc8hrWiS45ABVbUBEgiM5m0c5XLt+N5/2l3qqRPqWG5/O4HO3ui8c8+SlZaoxyToods8eXmYm9W8bsZUtLaLJ4G5f1O/iPyC6N6Kak4KPy1Xj48Lv+S400+b+fIXV/Q9UmhXboKoPxYP0SlEm7Ms0tZWo0bY9Jo6AiInjGCIiACIiACIiACIiAOd787gipxV8I0Cpm+iLB3Mt5O6ZHvz5WWkEgggixBsQeRHPovphanvhuRSxk1GRSr/njsu6PAz78+/JLW0Z5iaWk12z5bOvX0OJgqqzNsbHrYV/BXYWHQ5td1a4WP1WEEk01wzZjJSWUFRVKpCDpFyiVOFSF04WyFGFcKiVIiy2vY3Z3bqY2pDezSae3UiQJGTebjy0zKyd1t16mMfN2UW+1UjOPdbzd10+R69s7Z9OhTFOk0MY3ID6nmTqdVbCOeRDValQ+WPfsWtk7Lp4emKVJvC0eJJObicy46lZkefOanwoQmEjHcm3lkQqkeCOMXNhqTbxK5nvpvoanFQwxincPqixfpDeTeuZ7syUlFcllNMrZYiQ3x3o9vC0HfhcUOcIvmXUwfyTrrcZZ6cD5/wrBbIjL7KdJ8556hJy55N2qEa1tReauqehv93iP52f7SuVBdX9DY/Brn/3G/7P7qdH4yjXf9L/AEOhoiJ8wwiIgAiIgAiIgAiIgAiIgDHx2Cp1mFlVjajDm1wkf56rn23/AEXtMuwj+E/6VQkjwfmPGV0lFCUIy7Lar51PMGfOu19j1sMYr0n0+RIlp7nDsn4rz19L1qLXtLXtDmnMOAIPeCtO216NsLWk0uLDv/guzxYcv6SEtLTP8rNOr4knxNY+xxmVSVtG29wcZh5IZ65g96lcx1Z7Q8J71rBEGDYjMGxVEouPZoQtjYsxeSBK2HdHdR+MdxvllAGC4e04jNrfudO9ZW526bsSRVqgtoA9QakaDk3mfhzHVKFJrGhrQGtAAAAgADQBWVwzyxHV6vb8sO/YphMKymxrGNDWNENaMgFehAqymUY7yFF7wASSABck2AHM8go4iu1jS55DWtEucTAAGpPJcj303zdiiaVKW0BnNjUiDJ5CRYfFclNRLaaJWP6F/fbfE4gmjQJFDV1wanxuG9Nc1ppKjxKqWbbeWbNcIwjtiSCq63a8D3c/BRBVxpUWXIvBdh9EVGMG935qzvgGsH1lcdwFF73ilTa57zZjW3J6Du1K+gt0tkHCYWnRJBcAS8jLicS4x0BMeCu08XuyI/ELF4aj5tnsIiJwxwiIgAiIgAiIgAiIgAiIgAiIgAiIgAvL2ru9hsSZrUWPI94iHW0kXI6ZL1EQ1ns6m08owDs4D2TAGQj9MvgrTsG8aA9x/VeoijsQZZ4zqLh7p+Cxsbim0mOfUPAxokk+ZJ6LYkXNgZPnzfHfF2MdwNPBQabMJu4j3nfYad61niX1JVwzHe0xru9oP1WFX3fwr/aw1B3fSYfsq3S/UdhrIxWFH9/7HzOHKvGvoipuRs92eEo+DeH6KA3C2d/6Sl/9j91zwWT/AI1eh89esGpXtbA3cxOMcBRpOLTnUcC2mBzLjn3CSu9YLdrB0TNPDUGHmKbZ+MSvVAXVR6sjLXv8qPA3S3Uo4GnDQH1T7dUgcR6D8ren1K99EVySXCEZScnlhERdOBERABERABERABERABERABERABERABERABERABERABERABERABERABERABERAH//2Q=="/>
          <p:cNvSpPr>
            <a:spLocks noChangeAspect="1" noChangeArrowheads="1"/>
          </p:cNvSpPr>
          <p:nvPr/>
        </p:nvSpPr>
        <p:spPr bwMode="auto">
          <a:xfrm>
            <a:off x="1619250" y="1445230"/>
            <a:ext cx="323850" cy="31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78" tIns="48189" rIns="96378" bIns="4818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43" descr="data:image/jpeg;base64,/9j/4AAQSkZJRgABAQAAAQABAAD/2wCEAAkGBxQSEhQUExQWFRUXFBQUFRcXFBcVFxcXFxUYGBUXFxQYHCggGBwlHBQVIjEhJSkrLi4uFx8zODMsNygtLisBCgoKDg0OGxAQGiwkICQsLywsLC8sLCwsLCwsLCwsLCwsLCwsLCwsLCwsLCwsLCwsLCwsLCwsLCwsLCwsLCwsLP/AABEIALcBEwMBIgACEQEDEQH/xAAcAAEAAQUBAQAAAAAAAAAAAAAABwECAwUGBAj/xABHEAABAwICBgcEBQkHBQEAAAABAAIDBBESIQUGMUFR8AciYXGBkaETMrHBFEJSYnIkY3OSoqOz0fEjNIKDssLSJUNUk+Ez/8QAGQEBAAMBAQAAAAAAAAAAAAAAAAECBAMF/8QAKREAAgEDAwMEAgMBAAAAAAAAAAECAxESBCExMkFREyJhcRSRI4GhM//aAAwDAQACEQMRAD8AnFERAEREAREQBERAEREAREQBERAEREAREQBERAEREAREQBERAEREAREQBERAEREAREQBERAEREAREQBERAEREARWySBoJcQANpJsB3krntI660sVwHGQ8GC4/WNh5XUNpckqLlwjo0Ua6Q6R5TlFGxna4l5+QHqudrdbquTbO8fgsz/QAubrRR3jppsmtzrbcl5JdKwN96aJvfI0fEqBqisc83c5zj94l3xWD2q5vUfB1Wk8sng6xUn/AJMP/sb/ADVzNP0p2VMP/tZ/NQIZVb7ZPX+B+IvJ9Ew1TH+49rvwuB+CzL5v9sthSax1EXuTyN7MZI/VOSsq68FXpH2Z9AIoeoOkmqZ7+CUfebhPm23wXUaN6TKd9hLG+I8R/aN9LH0KuqkWcZUZrsdyi8WjtLwVAvDKx/YD1h3tOY8QvauhyCIiAIiIAiIgCIiAIiIAiIgCIiAIiIAiIgCISsLpeCAVdUyJjnvcGtaLklcLpnpC2inZb778z4MHzPgrOk3SVhHADt/tHd2YYPPEfAKPHPWarVadkbKFBSWUjY6S0zLObyPc/hc5DubsHgtc6RYyVYefVZm2zcopcFz3LGXKjljc5QWLi9ULl55Kpo33O2wz7d3irfbn7LvQehN9ynFkZIzlytxLAZD9h37P/LsKtMttrXDwv3+6SlmRczlytxrAJ2nf8j5HvCYk3QunwZvaKolXmLlaX889ykhmwiqy0ggkEZgg2I7iut0J0iVUNg9wmZwf71uyQZ+d1wYkVRIrqTXBylCMuUfQOruudPVkNBMclr4Hb7bcLhkfQ9i6RfPWo9VhrYO1zm/rMI+YU1QVbmbMxwPyO5a6bclc8+tBQlZG7RYKWra/Zt3g7VnVzmEREAREQBERAEREAREQBERAFrdN6aipWYpDmfdaPed3Dh2rxa06zMpG2FnSkdVu4fed2dm/1US6S0k+Z5fI4ucd59ABuHYuVSrjsuTRRoOe74Ja1drZKlhnkyDyRGwbGtabX7STfPsW2Xm0VS+yhij+yxrfEDP1uvQ51s/FdorY4TavsQ9rxW+0rJeDSIx/hFj64vNc06a5s0XOwnYB3n5BV0rW45XOdiAe5zy4Ana4m1wMu/kbzUWhiq6lkVwWNaZHNB2tbbK24Elo8VgacpXtyerFxhCzfCNMaN2HG7GWk4QQC1hcNoBG0jhdXUWhnzlwhiMjmguIGZAva+Z4kdualbWXVA1ZjwSNhZGXANEeLLq2AAIAFwT5L0aq6pNonveJTIXtDT1Q0CxvlmV0VKWXwcXqYYXtuQxVaKMTyyRrmOH1S5wtn39h2LYU+p80kXtmQ3jsTic4G4abHIknaOClHSOpUFTK6aSSXE7KzS0ABpNgOqT2rbx6Ijipfo7S/wBnhc29+vZ7iTmBt6xtkrKk7u72KS1McVZK/wBEDU8Y3ADu8v5rbaS1XqYofbvYBEQ12IOBycLi4GY2qTodQaFoA9m898j/AJELbaU0XFNE2CRpMV2jCHObkwXaMQIO4b1Vad73Ly1i2x/sg/Q+i5KmVsUVsbr2xGw6oubkXtkObquntBTUbmtmABcDYtdcZAEi/Zdu7epp0Xq1S07/AGkUWB4BAON5yIsci4ppDQ1PUOJmhEhaSGk3yBDb2sfujyRaf2/JD1nu2WxCOi9X56vGIGB+AAuBc1pANwLB23YR5LV1ujTE90b2ljm5Obm23hfvX0HorV+mp3F8MQjcWlpIc49UkG1i4ja0LWaV1PpKmWSSVj/aEi7mvcNjQBls2din0JJbPcj8qLlutv8ASE2aDlMftRDKY+sfaDHg6ps7rX3EW8F5JKcAbXD/ABX+K+idG6GjpqYwRlxZ/aWxEEjFmRewyzK5SLo4pQ6N4llOEsdhd7NzXAEHC4YBkbWKOlLbcLUQ3uvohnGRvxDyd/8AfRXMlB2HnZ/NS50iaoU4p5amJgikY32jsHVY4NPWuzYDbO4tsULyTtvdhu7LIZg+WQKrKDTsXjVTV0dFqtNaspv00Y83AfNTsvn7V2S1VTn8/D2f9xu/wX0A/nyXfT8MzarqRacswbHjs9Vp9Aa/tEz6arIa5sjmNl2NNnEDGPqn72zuW4xc885KFNcDhrqgfnL/AKzQ75q9V2VznSipXTPpAFVUJ6idIDqYiGcl8Gwb3R/h4t+75cDM9LUNkY17HBzHC7XA3BHYVEZJkTg4vcyoiKxQIiIAiIgCIiALQa26yNo48rGVw6jeH3ndnx81s9LaQbTxOlfsaMhvJ3Ad6g7TelHTyvkkN3OPgBuA7AFyq1MUd6FLN78GKurXSOc97i5zjck7ysmgYfa1MDNuKVgPdiF/S608lUL2FyeAz/ot5qHG99fBmG2c52fWyaxzjkMswCNu8LJHeSPRn7YO3gnJxWr0vpFjYZcL2l4jfYBwJxFpDchszXsfTtd7wxXBBDswQdoLdhWm11sygqMPVu0DIW2vaD53K9GTsrnkRV5JEHmod9Vjj39X4rteiWoP02Rr8IJgdhAdc++y9/L4rhpHlz8F8IsCftOve9uAHHbmtxq/WfRJmSxtF2m5GfWBFnAnuJzz3LBC0Wmz1aic4tRJW1g1zp6HA2VkrnvdJgaxgN8JGLNxAHvt81dqxre2ufI1kMkYjDSS8sNy4kADCTn1So6150/HWOhcxpaWCS+K1xiwfZJH1Vh1I1n+hOkBYHNkw3OIAgsxWtfbk70Xf1ffbsZPx/48u50ulek2SComgZSNf7KRzMTpy2+8HCIzx4rrHaYe7R5qsDQ/6MZwy5LQQwvDb5EjLaoZ0zVNmqZ5mghskhcL8LW/28VuqDXKWOmfA/C5vs3RN6uYBaRm7FuvllsAUKtu78Ey0zxVlv3PdQdJVdLJE0R0zcb2N2SEjE5o+2M+suw6RdOS0dKJocBf7VjBjaXNs4EHIEfFQ5TSlha5psWkFp4Fpu3yt6Ldaf1tmq4GwyhptI15c0Yb4QRa1+3b2KI1tnctPTe5YrbudZqFrdW1lUY5jD7MRPe7BGWm4Ia3rF53n0Wv171zraWufDTuiDMEb+vHjN3NzzxDguT0LpiSlkEkRsbYXXGIEG1wRfjY7RsWPT2lnVc7pngAlrG2Gzqjbt3m6hVvb8kvTLPjYkPo41lrauWUVDojGyK/UiwuxlwDbnEcrB+5eTXLXypo618MTIXMDI3dcPxYnDPMHZs3LktWNZ30T3FoBa8WcDfd7tju28FrNZ9K/S6qSYjCHYAG7bNa0DPyJVvV9vyV/H/k42Jr1T03JWUbZ5WNYXGSzWkkWaS0G542K4Wn6YgA3HRPA2XZIHZcbYR5LBqxr62npfYPYbsbL7NwPvFxLgHA/ecc1H0LbBoJyyBOZ7zbxCmVWyVikdPdu+xPGv8AVgaOqS6wvTvbYnK7+q0X7S4ea+fQSPq+RB52ei7/AKStbo6qMU8GIsxNL3FpaC1nuANOZz63gFHhYWjq7OBPwO5RVs3YtQTjG5tNXAXVVOBt9tEc8rAPFyb+K+hXSAr541eqSKiBzSR/axdmRe2/ha/qvoKSBh+qPDLMAcO70C6UOGc9TyiuJQt0iG2kJ7fmj5wx3UwPgIvhedo96zhlt7c8lCvSBj+nzYrE9T3dlhG3Dkc/dw+qtW6Sun6jUxyrttQteH0T8D7vgcesze0/bZ28Rv8AVR42XnevRHKs6bRplFSVmfWVHVMlY2SNwcxwDmuGwgrMoI6M9dTSSCGV35PIc7n/APNx+uOziPHdnOwK0RldGKccXYqiIrFQiIgCIiAifpR1gL5vo7DlGBi4YyL3PcLDzUevbf3iXdgyHpmV0Gu2L6dUB232rtgtl9X9nCufIXn1G3JnrUYpQRW/DIdmS6rozbevj7Gyn924fNcmSut6Lj+XN/RyW8hsSl1otW/5v6JjJXOdILv+nz/5f8Ri6IrmOkM/kE/+X/EYvRn0v6PJp9a+0QrNGHWvkQbgjIjuKtM725EYxxbkfFp3+KriTEvMy7M9nHujA+oJ2Ru8bBCZT9lviSfiAs1+eQmLn+inNdkRg3yzEIHb5HbtgaB/TbvQtkGx99nvDPjtae9ZLqmLn+pTNjBfP7Zi9s8bWX/CR8+9Wuqvuv4+6fiL8grLfnntKtvzzzkmS8EYvyYhV/df2dXnsVj6l25h/wARt8+wLM5WE887eCnJeCMZeTATId7R4E85hWOY/wC2P1e1Zzzzx2qw8/1tzmpzIw8t/swFzxtAPGxseO/+axuqDva7yv8AC/Bek88+NlYeefBTku6K4Pszytk4Nce8W+PefNCwu9634Rs8Tv8Ags7lRTl4Ix8np0OL1EI/PRD94OfJfRBPPPevnzV7+9U/6eLfb67d6+guefVaNPwzHquUY3c8+ChTpJFtIS9rYj+7b/JTW/n4qE+kg/8AUJewRj921XrdJXTdZzBdxz71Sw7R6hUVFlNjM8UpHb3Kfuh/WM1NKYXm74MIBO0xuvg8sJHcGr58YpM6DajDXSMt79O7O9rYXsObd9+PYusHuZ6sdidURF3MoREQBFbdEBFnSvocsmbUtHUkAY88HtGV+9oH6pXAysX0LpfRrKmF8Ug6rha+8HaHDtBzUH6c0PJSyuikGYzadzm7nDsKyVqdnc36erdYvsaEhdX0YOtXs7Y5R+zf5LmnsW+6PX4a+Dt9oPOJ65U+tGiq7039E1rnOkFv5BUfhaf3jbLoQVpdc2YqGpH5px8s93cvRn0s8mHUvsgcnnkqhVxCpZeSe4WkpdUQlSQCeeQqXRLoCl0xc8lUKopIKOKtvz5K4jnnvVp558UIMZKtPPPkrnc8+FlYVJBbzzlzdUKvsrTz6KSDEQqLIVapKmz1V/vtN+nj32+txU9k88+CgnU1t66m/StPln8lOLjz5LXQ6WYNV1Iq93PPcoQ6QnX0hP8A5f8ACYppcVCWvP8Af6j8bf4bFat0kabqf0c/ZLK/CrmsWc1NlI2KS+hGkca57wOoyBwcd13ubhHecLj/AISuE0dQvlkZFG0ue9wa0DeT8t99wC+j9S9W20FM2EHE8nHK/wC08gXt2AAAdgXWCuzhVltY3yIi7GYIiIC1ERAFqNZtAR1kWB2Thcxvtm0/MHeFt0UNX2ZKbTuiANL6Kkp5HRyNs5vkRuIO8FXaqPwVtOfzrR+t1fmpl1l1fjrI8Lsni+B9s2ngeIPBQ9XaPkpJwJGlrmOa8cCAbgtO8G21ZZQwlc2wq5xa7kztK8eno8VNO3jDKP2CvU03FxsOatmZia4cQR5iy28owLZnzwVassrCDY7RkfBY3Lyj3EyyytVxKtKgC6oqhUQFqoVUq0qSLlCVQlVKoUILVYriqKSGUIVquKtKki5aVbZXlWqSpu9SR+XU/wCM/wChymh7lDeobL10PZjP7tymErZQ6TBqeoXUJ63m9bUH86R5AD5KbLKENYXYqqoP56X0eQPgprcEUOWasNWeGIkgAEkkAAC5JJsAAMySdwWagoZJntjiY6SRxs1rRcn+Q4k5Depy1A6P2UVpprSVJGW9kV9oZxdxd4C2d+MY3O05pFvRnqR9DZ7ecD6Q9uQ2+xafq3+0d58BvJ7xEWhKxlbu7sIiKSAiIgKEKiuVLICiIiALXab0LFVswSt44XDJzSeB+WxbFEauSnY1FLSOijYxxxYWhuLjYWBI3GwGSvJW0IXkmpfs+X8kIZ8+abgwTzN4SyDwxG3oteV13SDQezrHmxAeGv2WztZ3qPVco+NYJxs2epTneKZhKtKucFaVSx1uFaUQoLlpVFUq0lBcEq0lVKtKEXBVpQlUUlbhWqpVpUkXKFLIitYq2dN0csvWs7GSH9m3zUtqKujRt6wnhE8+rR81KRfuGZ3AZla6XSYK/UHlRFoPVyfSMzzE2zC9xfK6+Bt3Ekfedn7o8bbVMjdEe0BEtw0ixa0kEjeC4bPDzW+0bo9sbGsY0MY0Wa1oAAHAAbFMlkVhLE1upuqcFAy0Yu9w68rvfd2fdb90epzXSKgCqpSsQ3cIiKSAiIgCIiAIiIAqWVUQFqK5UsgKIiIDX6Y0NDVNwzMDrXsdjm3+y4ZhRxrB0bSsu6md7Vv2HWbIO4+6707lK5VhVJQUuS8ako8HzZW0j43Fr2uY4bWuBaR3g5rxuC+kNKaLhqG4Zo2yDdiGY7nbR4LhtM9GMTrmCR0Z+y8Y2+BycPG64ui1waY6hdyJirSuo0nqJWRbIxKOMbg79k2d6LmqqF0ZtI1zDwe1zT6hcnFo7xqJ8FixuVcStKrYtkFaVUlWEpYZFCioVbjCtYpcvVEha55sxrnng1pPwW7oNUKuW3UEY4vOf6rbnzVlFsq5pcmjur6eF0jg2NrnuOxrWlx8gpJ0L0aNyMpdIeHuN9M/VSJobVpkDcLGNYODWgefFdFSfc4yrLsR/wBHuqE8TnSzD2eJoa1tw51rgkm2Q2DfxUk0Wjw33R3nee8rZxUjQs4C7pWVjNJ3d2YYaYBZ0RSQEREAREQBERAEREAREQBERAEREAREQFLKharkQGMsWN0S9CIDxSUt14qnR2IWIDhwIBHkVulSyixNzha7Ummkvemjvxa3CfNtlpKjo2pz7rJG/he7/ddSrZMIUYInOXkhuTowadjpvNn/ABVo6LPvyebP+KmXAFWyYR8E+pLyRPTdFEX1sZ73kfCy3VF0Z0rP+00/iu//AFXXfopxXghyk+5oqXVuJgsGgDgAAvfFotjdy9yKSpYyIDYFeiIAiIgCIiAIiIAiIgCIiAIiIAiIgCIiAIiIAiIgCIiAIiIAiIgCIiAIiIAiIgCIiAIiIAiIgCIiAIiIAiIgCIiAIiID/9k="/>
          <p:cNvSpPr>
            <a:spLocks noChangeAspect="1" noChangeArrowheads="1"/>
          </p:cNvSpPr>
          <p:nvPr/>
        </p:nvSpPr>
        <p:spPr bwMode="auto">
          <a:xfrm>
            <a:off x="1781175" y="1604887"/>
            <a:ext cx="323850" cy="31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78" tIns="48189" rIns="96378" bIns="4818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45" descr="data:image/jpeg;base64,/9j/4AAQSkZJRgABAQAAAQABAAD/2wCEAAkGBxQTEhUTEhQVFRUVFRgaFRUYGBUYGRoWFxgYHRQXFhQYHiggGBolGxcYITEiJSorLi4uFx8zODMtNygtLisBCgoKDg0OGhAQGiwmICQtLS8sLywsLCwsLCwsLCwsLCwsLCwsLCwsNCwsKywsLCwsLCwsLCwsLCwsLCwsLCwsLP/AABEIAMIBAwMBIgACEQEDEQH/xAAcAAEAAgMBAQEAAAAAAAAAAAAABgcDBAUCCAH/xABBEAACAQIDBAYHBQYGAwEAAAAAAQIDEQQhMQUSQVEGEyJhcYEHMkKRobHwFFJicoIjM0NjksFTk6Ky0eE00uIW/8QAGQEBAAMBAQAAAAAAAAAAAAAAAAECAwQF/8QAIxEBAAICAgICAgMAAAAAAAAAAAECAxESITFBImEEURNCkf/aAAwDAQACEQMRAD8AvEAAAAAAAAAAAAAAAAAAAAAAAAAAAAAAAAAAAAAAAAAAAAAAAAAAAAAAAAAAAAAAAAAAAAAAAAAAAAAAAAAAAAAAAAAAAAAAAAAAAAAAAAAAAAAB4q1YxTlJqKWrbSS8WyObS6eYGjk6ym/u005/FZfEjaYrM+EmBXm1PSd1ai4YKu1P1JVH1Sl+Xsu5u47au1t2EqWHwr3tUqjk48rt7qa8BtbhMeU2BH6kMXaO7iYKXt3oJprlGKmms+cmbEdu029xVaTqPJJST7Vvup34aXJUdgFeQ9JM6VedDGYVw3JbsqlOTku6Sg4puNrPJ8ScYbaEJxUovsyScXwaeaaZETta1Zr5bYPyMk9D9JVAAAAAAAAAAAAAAAAAAAAAAAAAAABjxFeMIuc5KMVq3kivukHTedSfU4R7m80nUlk7N23vwRvx1yImYhetJt4TLa238Phl+1qRT+4s5v8ASs/N5EE2v6S5ye7haaV8t+falfwT3Y+bZ7o9AZ9cp1q8akbxk+y3vO93GUW81lq2730O/S2lhalWpDDqjVxGHhnGKimlmowVS1lmrWv2bq9rkatP0tulftEdp9D9oVpweJrRqJu8kqkt2OeazS4fdX/fexHQnAJqShKPVRvKEJSbaWackrybydrWucvYHTqdetUpYqEcPCScYWlJShJXUlObtZvg0lZrvIZsjaf2HFzq05Os96UZSlKTdWF3Zyk7tvJNMj4wvrJb6WNsjp5hsTiI4eEatmuxVnFKMpLSKu967V85JcuJx10zxNLaLoYvqY0YtxluKStvJOnUcpSeVmrr8T5Fd4/a6nWnVyg5zclGF8m3fK3G+dzDicRUqyc225SfanN3b4XfF+diJvK0YapbPpFUwm0pzWIqYiipWalNzXVytK0M7KUb2utbe7i7c2hQ+2VKuFahHfU4Oyi1Kycmlw7V35nLhhOefjb5aGxTw65IrNmtcWu3U6Y9IqeLqU6sE41FSUam677003ok81nbM6nQLpM6Mo0sQ7052V/8Ob4p8INt3XC9+d46qKPXUr/sry72t/HHHjPhfEouzSlJXWqea70yLT6cVcHWdDGw346wrQVnKD0k4aN87WzWjM/QHa7rUOrm71KNk3xlB33JfC3l3mTpzsJYnDtxV6lK8oc2vah5r4pG89xuHHWIrfjdKdlbVo4mHWUKkZx42eafKS1i+5m6fOWytp1sLUVWhNxa1XsyX3Zx4ourod0upY6GXYrRX7Sk+H4ov2o/Lj31rfa2XDNO48JGAC7AAAAAAAAAAAAAAAAAAAA8ylY/ZOxq1Z6t6ICD9M6WIlO9R3pX7G76q8V97vflyIFWxDipRVr3bk02kk32d+fs9myss8tS48bRWIg4TuqUlwylLRpp8I/HIqfbuzHQm6atFwd45XTTWUrcX38zK9dTt14r8o1+km2DtVYnDTweKla9HdU1eEnC1ndX9ZK2XFJ34ogWztqPBVVKlu70d6KildSjp6q4aPyRgr1Krycorwi7283/AGNaNJR0zfFvVkTZpGOImft+4mrVqzlOclFzk5Ssk223d9yMCwMHreX5m38NDYTDRXctOMPEMMlokvAzxpHmLMkeRC3T1CBmp0z9w9OU5KMYuUm7KKTbb5JLNndwWBhTqqk4rEYp5/Z4y/Z0klnLF1Voks91ebJis28K3vWkbli2N0fnWs29ynf13xtruL2rat6LizUr4eMZyjCW/FSajK1t5J5O3edra+2Lp0oT38rVayW6pW/h0Yr1KC4LjqzjWItqOoRSbT3b/HR6MY/7PiITb7L7M/yy1fk7PyLbKWtkWb0O2h12Gjd3lT7EvL1X/S17maYrenP+TT+yuum+yeoxM0l2Knbh+pvej5O/lYj+BxM6FWNalLdnB3i/mnzTWXmWr6RtndZhusS7VF3/AEyspL5PyKmrMpeNS3w2507fRWx8esRQp1o6VIKVuTazXk7ryNwivoxjJbOpb3Fza8N+ViVG8eHBeNWmAAEqgAAAAAAAAAAAAAY8RWjCLnJ2jFXbMhEulW0024XtCHrPg5LW/cvmRM6haleU6cvam2pOo68pOEYrs55RiufO/E7uxtorFUo1mrK+UHwa0k1qm+C5MriVXr5dZJPqk/2UH7TT/eTXLLsrjryO10c2v1VazfZqOz7nfsy9/wAzOlu3Rkx7r16TyTIl0+2V1tHroLt0ld99PWXu19/MlE5mCcjaY3GnLW01ncKKqT+vr695gudXpVs77PiZ016r7UPySvZeTuvI4yWatq9PFnPp6UW3G239le51mVm7JfN+F1YxqRneI362IoRz6qNNQS1appqq0ue/NvwMFOjKUlGKcpN6JNv3Im9dSpiycomXqLOlgdnOcZVZyjSoR9etP1V3RSznLlGN2auIxOHwn761atww8JdmL/n1Fp+WOfgc6l9q2nVvUmo0qSzk1u0KFPlGKyT5LWTLVx/tnk/IiOqu/hdqzrzeF2XF000+txU7RqOn7U3L+BS42XafO+RtqrToUnhsK24y/fV2rTry+caad7R46s1quMp06X2bCxcKKd5yfr1pr26r5coaI1qc/r6+tCLW9QnHjnfK/lnR6hPmYXUPzrDJ0tmUlwJN6Pcfu15Um8qkLr88c1/p3vcQ6VQybMx/VV6VS/qVIt+F1vLzVyazqdq5K8qzC6cdQVSnOm9JxcX+pWKDqxe9ue1e1u+9re8vxyK06L7IVfa87WdOlVnUk+FlN7i85W8kzbLG9OT8a/GLLZ2Jguow9Kiv4dOMX4pZv33N4AuwmdgACAAAAAAAAAAAAABo7axvVUnLi8o+L4+WpU20av2ibh/Bg+3/ADJLWF+MV7XN5Et9IOOk5Ro032n2U/uuSvOf6Y5+NuZFam7Sgox0irLn3vvbebfMyvO5deKuoYMXiLfXyONiMTmMbirtnOqVSjfwtro1tXr8PCTd5R7M/wA0bZ+as/edJyK49Hm0t2tKk3lUjdfmh/8AN/ciwHM6azuHnZa8bSifpLwG/RhWS7VOW7L8k/8AiSj/AFMr/ZrTq00+M4/7l/ct7bWH62hVp8ZQkl+a3Z+NilN9+DXwZnkjU7dGC266cfGVJwxFSScozjVn2k2mnvvRrM2q/SHEzjuutOz13bQb8XBJvzOntfCQxU3XVSFKrP8AewmmoSkvbhNJpXtdxa1NXDbIowd61Trbfw6d4p/mqvh4K/ea8o8ub+O29aYNibGde85S6ujF9uq88/uwXtzfLhqyR4jHLcjSox6uhF3jDjJ/fqy9ub58NEaOKxsp2VlGEFaEI+rFckvm+JhjL6+vrMxvbfTrxYor3Pluxn9fX1me41TTUz1Gb+uX9jNvtu9afjq88u/TLvb0Nfhzuk9eDvZ3/S/cZVT3mmo2au1m7W7Si1nbNO6fPRkxX9qzkjXxe1UvfuuuHrLVe5PLXK9rZmCc7mWdOMMs953ytxbu7Xd1dvz5cTWm1HXOXLVLvfN9wtr0nHNtfJPOlXTW1CNOhK0pU4uc1wvFNxi+fN/Smvo06OvC4XeqK1avaU+ajn1cPJO775MgPou6LvFVvtVZXo0pdm/8SqtF+WOr77LmXYaV3PcuTJMVjhUABdiAAAAAAAAAAAAAAAAqTbO0N7EVqj13pQj3RT7XvaS8IIjuNxVzvdO8E6FerJq0ZS3ovukr37le6/SyB1sUnxMPb0YmOMae8RVNaVQ1alVtmOVVltKzZ0tlY7qa9Or9ycW/DSXwuXG6hQ0ncuLYmL6zD0pt+tTjfxStL4pmuNy5/Uut1hTG3aHVYmtDlUlbwbvH4NFudYVf0+hu4yT+/CEvhuv/AGjJHSuCfk4u8IvkeIyurZe9LNN+ed/hwCaXf8vB8/DTnvFOMe5bzefUMjnom0r6JtK/gnmzLBvny0tx0zbS0z10MMHZWjKXDi45LJeq+Vj0lpwsksm1kr20twy8hqpE5JZm8rqMnpkoubu+aTSik+N34GXcaau0s7tc7rgnFu6ay0fa1Wpgpy3rJdq2iS092hngt19pqPcu1LPlbJe8ibRHiExjmY+Ut2SikpVbOy01evFN52d3m289eB4q1XqluJtPPOXkvN+/U1FiUvUXm835cEYatbVt38Ss2mV60rV7qYl+zdc29X/wdvoX0YqY+tuRvGlBp1qvJfdjzm+C4amLof0Sr7RqWh2KMX+0qtZL8MV7U3y4avv+gtibIpYWjGjQjuwj72+MpPjJ8y1aqZMuuoZ9n4KFGnClSiowhFRjFcEvm+82ADRyAAAAAAAAAAAAAAAAAAA4vSno5TxtLcm3CavuVI6xb1y9qL4oorpV0YxOCnatBSg32a0LqMteKyT7n8T6PMWJw8KkXCpGM4SVpRkk013pkTG165Jjp8p9b328Uv7WPEvGL96/sW/0q9EUZ3qYGe49epqN7nhCdm4+Dv5FVbc2FiMJLdxFGdPOyk12X+Wa7L8mV02i8S0nfkvJomvRnpNTo4eFOop70XL1VFqzk2s795A3I/N8mNwi0RaNStD/APZ4f+Z/Sv8AkinTHHwxFSE6Sk7Q3ZXstG2uPeRjeCkTMzKtaVrO4bLpy7l4yj8keoLnKPld/wBl3GqpH7vldNdt1SgtXKXglFcOdwqyT7MF53l88jUUz0qhGk8m5OvKWrfhovcjG5WNd1eHPJLv4JIl3Rv0dY7F2bp9RTetSqnF2/DT9Z+dl3jiTdF3Wd8uOSXPuLF6E+i+riN2tjVKlSeapZqpNd/Gmv8AV4alh9EvR9hMDaaj1tb/ABaiTaf8uOkPn3ktLRVjbLPpgwODp0acadKChCCtGMVZJGcAsxAAAAAAAAAAAAAAAAAAAAAAAADHXoRnFxnGMovWMkmn4p6mQAQfbXorwFduUYSoSfGk7L/Ld4+5IhG1PQpXjd0MRTqLgpxlTfm05J+ORd4C3KXzTjvRptOm/wDxXNfepzpSXu3lL4HKr9E8dD1sJiPKnN/JM+qwE85fJsejuMemExP+TV/9TdodCNoztu4Kv5pR+M2j6lAOcvnjZ3ok2lUt1kKVFfjqRk/dT3l8SXbH9CdOOeKxM6n4aUVTXhvScm/gWyAjlLh7C6IYPCW6ihCMl7b7c/65XZ3AAqAAAAAAAAAAAAAAAAAAAAAAAAAAAAAAAAAAAAAAAAAAAAAAAAAAAAAAAAAAAAAAAAAAAAAAAAAAAAAAAAAAAAAAAAAAAAAAAAAAAAAAAAAAAAAAAAAAAAAAAAAAAAAAAAAAAAAAAAAAAAAAAAAAAAAAAAAAD//Z"/>
          <p:cNvSpPr>
            <a:spLocks noChangeAspect="1" noChangeArrowheads="1"/>
          </p:cNvSpPr>
          <p:nvPr/>
        </p:nvSpPr>
        <p:spPr bwMode="auto">
          <a:xfrm>
            <a:off x="1943100" y="1764544"/>
            <a:ext cx="323850" cy="31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78" tIns="48189" rIns="96378" bIns="4818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95" name="Picture 47" descr="https://encrypted-tbn3.gstatic.com/images?q=tbn:ANd9GcR4KplmkoOBy1ImWN8zOiwhNoYbvTxwS1GBIqvrWhIJW6cjGWv3l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529" t="11818"/>
          <a:stretch/>
        </p:blipFill>
        <p:spPr bwMode="auto">
          <a:xfrm>
            <a:off x="3026080" y="4071257"/>
            <a:ext cx="1706888" cy="10539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9" descr="https://encrypted-tbn0.gstatic.com/images?q=tbn:ANd9GcR3QPW75reiaAiHMwRm2bTWPJlSUOuoGg1Unesjh68hRrmEiPLdnQ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60" t="14159" r="8307" b="6380"/>
          <a:stretch/>
        </p:blipFill>
        <p:spPr bwMode="auto">
          <a:xfrm>
            <a:off x="3954510" y="6240051"/>
            <a:ext cx="1556916" cy="12025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utoShape 49" descr="data:image/jpeg;base64,/9j/4AAQSkZJRgABAQAAAQABAAD/2wCEAAkGBxAPEBQUEBAPFBAQDxAQFBAWDg8UEBUUFBUWFhQUFBUYHCggGBolHBQUITEiJSkrLi4uFx8zODMsNygtLisBCgoKDg0OGxAQGywkICQsLCwsLCwsLCwsLCwsLCwsLCwsLCwsLCwsLCwsLCwsLCwsLCwsLCwsLCwsLSwsLCwsLP/AABEIAOEA4AMBIgACEQEDEQH/xAAcAAEAAQUBAQAAAAAAAAAAAAAAAQIDBQYHBAj/xAA+EAABAwIDBgQEAwUHBQAAAAABAAIRAyEEMUEFBhJRYZETInGBB6Gx8ELB0RQjMlLhFTNTYnKC8SQ0Q5LC/8QAGgEBAAMBAQEAAAAAAAAAAAAAAAECAwQFBv/EACURAQEAAgIDAAEEAwEAAAAAAAABAhEDEgQhMVETMkGxImGRFP/aAAwDAQACEQMRAD8A7giIgIiICIiAiIgIiICIiAiIgIiICIiAiIgIiICIiAiIgIiICIiAiIgIiICIiAiIgIiICIiAiIgIiICIiAiIghSiICIiAiIgIiICIiAiLxbT2rQwrQ6vUDQTAsST6AXUXKYzdHtRaVi/iHSaT4dB72jJxeGT1Ag/NeE/EapP/bs4eXiGe8fkue+Xwz+f7V7R0NFpGC+I1FxAq0X0x/MHcY9YgGFtezdqUMS3io1GvAzGTh6tNwtMObDP9tTLK9iIi1SIiICIiAiIgIiICIiAiIgIiICIiAiIgIixu3K1cUi3DMLqzhAdbhZP4pNp5BVyy6zY8W395KeHljCDVAvyb68z0XLtqYqpXqF9R5c4nUm3IDQC+izOK3R2iPNwcZJJMVGudOZmTeVr2Jwz6RLarXtdqHNLT6rxvI5OTO/5Syfhld36rpt7iPv8lS+lH39/YVNOItP5/NXgS7Ww/L6rKYIeV1OPzE6K9h8VUpFr6b3te38QcQf+PuFJdHO2undUACIVtWDftgb+AgNxYE/4rW/Nze+XZbvQrNqNDmODmuEhwMgrg5bbPL2WX2DtuvhDNN3lnzUzdjvUHI9Qu3h8uz1n7WmX5dlRYzYO26WNp8VOzmwH0yQXNJy9QdD+YIWO3z3p/s4U2somrXxHieGzi4W/uw2S50GB52+0rv749e38NZN/GyIte2Dvbh8TRL3vpUnsdwVKfitdwugEX6gj6L01N6cC3PE0/biP0CmWWbhZZ6ZhFiGbz4J0RiKd+fEPqFksPiadQTTexw5tcD9FKF1ERAREQEREBERAREQEREBERAXnxmCpVm8NVjXgiLtB7HRehFFks1Rou19wGwXYZ5Bv+7fF+gdp791pu0di4vDf3lCoAPxAcTf/AGHqu2KHEASTAAknRcmfh4X9t1/Stxj55q4o2+sqr9umA4e/XnZbJ8QfiFgg51HDUKFZ4JDqppMcARyJC50N4OL+8otEyQWPyHVpm/Zc2fj5T5dtZ4nLlO0jYTWGjr3zg/TL5r14euOh9Dr6G57LA4evTqQWu6RrPovaMPGbuv1WXz1XPlLjdVlm451J3FTqFhPldEg8J0I1jNa38QqtV1GjUNRzoqubxS6Wkg5HqGlZQvIGhA53bFtFre3NpvfhX02hjqZc1xueNha7Ns5jMEaSuvgt+fw6/Eu5lNNi3F3ZdVwbHipwtql7rc+It/8AlZ3F7olrZa57nWgWXk3B2k7+z6NOmHEt8UWExNRxk8v4luAxZaIc9gtFoc8x0Fueq6PTs65b9NMZu7iG35fiBXowdWrSqfu3VbZcN3T1NgBPqtmr7aYQW8DoIgmYPyyVGEx1HDu8lFodzJc8+oMlV7Tfqt/0rcfeHtldh7Z2iI8SkHs/zGHd1uGFxPGLtc08j+RXPK+1W1dQD6rwVdq1qV2VHD0cVrOSOTLwsvvx1pFzrYnxAcHBmJAI/nFj/Vb/AITFMrND6bg5p1C0l25M8LhdVeRERQREQEREBERAREQEREBcb+MO/TuN2Bwr44R/1FUHWJ8Jp+vbmt/+IO8o2ZgalYR4zv3VFp1quBgxqAAXH/SvmIvLnFziXOcS5zibkkySTqVly5amo7/B8eZ5dsvkXGUQAOZ0tZZ3YWwjXOY9M9JWFpDnrqtg3Z2x+z1BxRwEjPRc+P19HcLOO3H62SluE0mRLbAgxfLp1U1t3a9Mzxvd0ceL6yugYPaFKo3McVpEg5idFeNNrrLW8eOX14OfPbdZxy9mDJdFd37vItENHyCtDZWzqcwytVkx4ReOC414QHEW58l0PEbvsqElxHoruG3cpMyDeyTDU1ETk4sfk/56afsvY7akuZg6NORDRFm9WtyC2HB7umD4jiScgLALO02MZlAVFTaLG6hR+nJ7a/8AszzmsZpjRsVo0Ct19jCJFtR0K9b9qNXmxG12gZqNYr9uRgcVs4td5j/u19Vi8RiXMJY5zXCf4tehHRZXH7Xa4GCPWVoO2sf5/KfMDdRMdfHXx53OdaztbLiEETwkeoP37LKbpb1VMHUiSaZPmYTp0Wl4bavEL2cOxSpVl7S1wEmJJMD1IkgK2PJpyc/jbnt9OYDGMr021KZlrhP9F6FyX4X7zcDxRqH93Vs2T/C8f8rrS6frxssbjdURERUREQFClEEKURARFBKDgfxy2z4+0GYeT4WEpt4gP8SrDnGMieDg+a50wXtkvfvJtI4vGYiuTIq16jm/6eI8A9mwPZeNrSM7GB2Nx+S5M7uvpPD4+uEi+x/lgyYADfNZtyTb3VTTeVaCFyyenLpl9mbbrYc+R2vutoob+Q2DIdzvFlodN8Kmo4SYsJsJvC2l1HPzcHHyXdje6HxDrNfcAg6xfospT38nN4vpB+RXMfFmS7zEiJJMjKCI6CF68PQbF5mPkrTJy5+Hw/hvOI3sBvxfO6wtXeky48TptAzadDebWWtOrgyGNMDP9V5XVFTLJtx+PxYTbZ6u81Rw66HksbX2xVcZ4j84WJNSefVQXLLTo74SeoyFPadWb1CAYBJEwOcLxVXkkiZ8xMyYnmJ9AqfLwm54+IWgcPDBm/OY7q3KvuscrP4Xa9cvcXGJJkw0NHYCArpxIkwIaTIEzHSdV5CrtJrSHcRIIYS2BMuByPK03TSlu5qs3sXFlr2kWNnC/Uj6tIX0lu9j/wBow1OpqWgO9RmvlPZjiKoI0K+iPhfjOKg5h/DwuHvn+S6eO+ng+bhJnuN2REWjjQilEBERAREQFjd5sV4OCxNSY8PDVnT1DDCyS1v4jT/ZWMjM4dw7wFF+LYTeUj5fpiyv0xxG7gLEyZ0Fhb0gKijTn2Cpm647H1OF16XRkb+15KqpvDSCWhwBktJIB6Egg9laKoJVdNbnpdAJnK18wDytzUOaYBtBJ1E2jMZjNW5UlW0pctqgVdOJcMnGCIVgI6ddf+FbaOw0o4qFSVVFy9aS3NV1okgGQDAde4GRuqA2xNrRqJv0USisqUUSpCGwlXfDmS0eUu4RJBImYB55ZwrbWyYWa2Ts0FwJIgQTI5EG3I2j3KtjFM+SYzdWtl4BzaokWLZ9dWrs/wALvK9w0LPpBWiNoAEADKF0L4eU4qmNKZJ9yunCPD8nPt7dAREVnKIiICIoQSihSgLD734bxcBiWDN2HqR6gSPoswqK1MPa5pyc0tPuIRMurt8gkwTHMhWw6Fnt6NknD13iMnuBHuQsC7ouW46fR48szm4uaDr3UsLQDIJJHlvEGRc2uIkRbPoqHVAYsBAjqbzdQ5yppt2VciRaefKP1UBG+15HX1RhHEJmJvETHRTFdqmGFQ9xKEq9Wrhw/hAyyysr1G4shHvJzvAhGwQb3EQIN+d1DROoGenTJULRqgqs03RMHhmJgxIvE87hGMkwM/WFbR/pTClXOEcMzeQOGNIN57KghTMU/HowzbrYNnH9e11rVIniWd2MC93QGCev3KvI5fIbVh2S5v8ApBPc/oF0j4f0bVH9A377Ln+Cokkei6xurhPCw45uv2+ytpPTx+W7rMoiIxEUIglERAREQEREHHvihu6f2g1Gxw1Bxe5z+a5NtHCFj4jNoiJuef0X1DvTsz9ooGB5mAkdRqFwjeHZpbPDIcx3EDkQRyKyzxej4fNq9a0qLqgL04qnDzYiMwc+qtiGukXAIMEZ9CP6rB6tihv6WVcSJkWtEXi5nJUEC/yskGb5qYifioUSrlWmWktIhwcQc5nKFSxxbNhcEGQDHpORU7Vs9jANcvaeyqb6D590pTIiJkRMR7yq7cJmeKRGUReZ+SifWknpcbUABsMrdDOfyVognIHIntclVcMG9wDobH0KpfnbL1V034kG0QLEmddLfL5qSFMHWMhy5WyUVHl0C8NEAchmfqrItV0yCSXEkkSOriRme62fdrD5cz9Vqoc3iJy5Nz1yldC3Mwfk43a2A9IJ/JTi4vLy1G2bv7OL6jWgXMffZdPpUw1oAyAAWvbobO4Gmo4XdZvpqtkWrxsruiIiIEREBERAREQEREBc6373fAcXtHlf2DuS6KrOLwzarCx4lrhH9QiccrLuPmLbezS0yAZEyOY+/osEafESbDM8hzgBdc3t2EaLyx+t2P5jRc32hgjTd0OR0WGWOns8Hkd8NViOEWmc73GXTrmoI1m/3H30XpewXmZGUQR3Vhw6j01UaXvNpSZ9wqySTJPmcZ4iZMzmTnMqDlp6X7qbGbjnERPOITS85d1AaSTqbkn0zKhzlLhynIG4QiORsOdif0TTXv6S/S4uO2l1IMmGtF+Z5C5k+ip4TyN8rZqHAadzE9lKMuRLSqbXmZsGxlM6q7RfGo10Gog6clS2mS4gN+cwPUKVO0nur2zsI59QAc+ExBzsYK7Tujsnj4GAWEegAzK0XdDZf4zYDLpzP30Xbd0MB4dEPIgvHl6M075rTCaeT5XN3y1Gdp0w0ADICAqkRWcgiIgIiIChSiAiIgIiIIUooJQY7b2x2YyiWPsblj9Wu/RcH3p2c/D1HUqrSHNPt6joea+hnVQFrO+u79DaNHhceCs0Hw60TH+Vw1b9hRcdr8fJ1r5zrNg+q8dZ4HtCyO82zsRgahp4mmRfy1B5qTxzY7X0zWvvqic5WenfOXGx6vEEkdrhXGutPt2WPbUnr6K4Hff6ovjnK9/FAnnIyER76qjit9wvP4n6dkNS2uZvp9/qo027Rf4oNweoyKtuf1VoVepyurfij29UReSPaHSRcGIGXT+i2Dd7Zfiun+Fjbl2gWp08UGuFiSD/AAjOdJXR9zd2sdjeHxyMNhc4Iiq4f5WZ+7o91eRy83kS+pW37nbPGMrBjARhaEGo7Lj/AJWe/wBAusCBlkNFg9i4KjhKTaVFsMF5zc46ucdSsk2qtNPOuW69cqVYa9XAU0bVooClQlCKUQEREBERAREQUlWahK9CgtUosY2vxLDY9lQi0raTTCtPwzToiPblO3qFd7S002vac2uaHNPqCub4/c9znk+EWz+FohvZfTD9nMOgVh2xqZ/COyjS0y0+aW7uVGtgNj/bc+p1Vl279TVvyX0u7d+ifwjsrR3aon8DewTqnu+XsXsOuz+FjnDoLqw3ZGJP/jcPUL6mO69D+RvZButQ/kb2UdYv+vk+X6e7uJd+B3ZZPDbpYgizYPOL919IN3Zoj8I7BXWbBpD8IU9YpeS1wLZXw+dxBzwSZmbro2wthvogXPcrf2bKpjQK83BNGin0rbaxGEpOGcrI0mFettABXAwJtGlljFdAVUKU2nSFKIoSIiICIiAiIgIiICIiAiIgIihBKIiAiIgIiICIiAiIgIiICIiAiIgIiICIiAiIgIiICIiAiIgIiIBREQEREBERAREQEREBERAREQf/2Q=="/>
          <p:cNvSpPr>
            <a:spLocks noChangeAspect="1" noChangeArrowheads="1"/>
          </p:cNvSpPr>
          <p:nvPr/>
        </p:nvSpPr>
        <p:spPr bwMode="auto">
          <a:xfrm>
            <a:off x="0" y="-151342"/>
            <a:ext cx="323850" cy="31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78" tIns="48189" rIns="96378" bIns="4818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51" descr="data:image/jpeg;base64,/9j/4AAQSkZJRgABAQAAAQABAAD/2wCEAAkGBxQTEhUUEhQWFhQXFxcYGBcXFxgVFRUeFhcWFhoYGBQYHCggGBwlHBQXITEhJSkrLi4uFx8zODMsNygtLisBCgoKDg0OGhAQGiwkHCQsLCwsLCwsLCwsLCwsLCwsLCwsLCwsLCwsLCwsLCwsLCwsLCwsLCwsLCwsLCwsLCwsLP/AABEIAOEA4QMBIgACEQEDEQH/xAAcAAEAAgMBAQEAAAAAAAAAAAAAAwQCBQcGAQj/xAA9EAABAwIDBQYFAwMDAwUAAAABAAIRAyEEMUEFElFhgQZxkaGxwQcTIuHwMlLRI0JyFGKCosLxFyQzkrL/xAAaAQEAAwEBAQAAAAAAAAAAAAAAAQIDBAUG/8QAJxEBAQEAAgICAQMEAwAAAAAAAAECAxESIQQxQRMyUQUiI3EUM2H/2gAMAwEAAhEDEQA/AO4oiICIiAiIgIiICIiAiIQg87tztrhMK2X1N8l27u0/rMjOdB1K2mxtr0cVSFWg8PYbaggjMOabg8lyHtTsZ9Ct8moAWm9Kp+4c+DhNxyBW1+E+JNDFVsK+R8xu8AdHU5nxaZ/4rmzz/wCTwsdOuD/H5x1dERdLmEREBERAREQEREBERAREQEREBERAREQEREBF8Ji5yWh2l2tw9KwPzHcG5f8A2NvCVFvS2c3V6kb9F4at23ef0MYBzJdHWwVGt2txDrCoxv8Aju+8qvnGt+NyT7jo6LkWN2tiTd1erHJ5b5ArSYjaNUz/AFnnjLnSLd+Si8ki2fjXX5do2zseliWblVsxdrsnMPFp0XJ+0lKphMQzEMvVw9Rofpvtj6T3OZY95VCljnmXNq1G2mz3A6TF+qlZinVt5lVzn7zCAXOJMiCLnlKx1rOr317dOOHfHm++47XgcU2rTZUYZa9rXN7nAEeqnXCti9uMVhWCi1wcymXNa17QbA5bwg6r0GF+LhBAq0Gn/Bxb5OBW83K5L8fc+nVUXicN8TMK79TajecNI9Z8lN/6i4U/pbVd/wAQPVyt5Rn+lv8Ah7BF44fETDatqf8ASfdWsL28wbzBc5n+TTHi2U8oXj1Pw9OigwmMp1RvU3teOLSD/wCFOpUEREBERAREQEREBERAREQFT2ptKnQYX1DAGQ1J4AKTaGNbRpuqPMNHieAHMrk+2NpvxlYlxhgmBo0cPzNZcvJMR1/E+Lrn1/5+WfabtdVrGBLKejBrzJ19F5Orjj3qxj3ibZanU/wIWoxNfIRAGgz8Vxfqa3fb6THxMcU6kWP9W5xAHgsRiiDYqmyk45AxrA9TopQ3d/V4KZrpGuCabXDbUcNbazcKPGPp1DYGm/8AdnTPeP7VqsRiXa2jIRCwGKPjxWk3fy4uX42Z7i7819KWutJmMxwDmnUK2a5AaeF/D7LWiuHN3SZGnLmOCy+W4NzkEECDdVuLNdxzzdnqvu0a+5iKgP8Ae10cJJMZZWla3OoToLwchGSt47DVHPY/dniSRbQ5m/cpW0qY/W43iQ0erj/Cte59IzfxE1FoI3otkBGeueatQ9xDQCNN0G3U6LBm0qbIDWz/AJGdOSyxO1naGB/tsPJT9/bbuz6ylGFeRG5H5+4iT4o7CPAuD6wqP+rfmHkjvlZ0dsPGbieRVp0x5Jv+G0wGOqUXBzHlp4gkLpXZjtmKkMxEB2j8gf8AIad+XcuWMx7X5jqM/ureGqbpztxGXULbNcPJnv7jvSLx3Y3bxMUahn9h/wC2fTwXsVo5rOhERECIiAiIgIiICIqu1MV8uk9/AW7zYeZRMnd6c/8AiFtkvqfJZkzhqbST3ZLzFdm42NczHPIKZp3nuqm94Ht/KqbTqECTn7nX2Xlcu/LT7H4XBOLjkabGVCTH4Cof9MIGZMX4C9hOuinfTjPPMq1SpDdLnWE+fADoo76dPXfuqtJhiJgQZvExfqVWJgku8MvFWKr55Z/nVQVBYiL6fdWiNKjLuEgka3zi5E6fdRYwje3W2H5aVYyFs75TOipRdaRybysNIaQWiYFwbiViys4m7rmeZnn/ACsDZs8fz2UIMRHDvVo5d8cqSrXdPTrxWJfN5UbKn1Am8cbju7lmCDOnJTanjxIz+ZMA+P8AK+xmIvYjkoBkpmA5qF7liCVj80zdStcAfqy6dFFWZqplc+4lpVzoVfwe0I9xotFvGealbVnvWkrk3nudPe7G2luuAm09W8wuybCx/wA6kDMuFjz59f5X5v2djIcB4LqvYHbQD2tcbOt4/dbZrh5cOmIiK7nEREBERAREQF5ft/i92gG/uPp9z5L1C8D8Qq01Azg1viTPos+XXWK6/g8fnz5jydOpuwP2585Elais81KkATGQVvEvMATmSR7n84LVYkAOIByNjxgryp9vspmSekmLpQRJkkyeGsq1g9nuqkCcvfNVqJJJ0mw9yvabCwk1G2AaGju7+8rbGe6w+Ry/p5eeq7H3b6j2WrxGFIkkHLPu5rsdTZLHi48lodsbEcW7lt2TuwL/AJZb64vTzeP58t9uR4u0C1rW1uddVVMA2PW40mPFbnb+C+W/dIy6QtPUbY9FTrp1+XlO4tU8Nv0y4ZDRa1zVfpOO5ujX/wA5KlUURGp6VyYNlNSYeHVU9+62taqHBsNAgXI15lWrPElV3m5Vv5hY2xs8X8cjzVWrCjdV0UL/AE+Vn27kpulY1WFsEixy5qIPgK0c3IkrMvK+ASDyWVaqHX+3kvrD52V5PTl0U32HGc/Reu2DiiYcLH3H4F4sWkL0PZ6tBHA384KtlhyT0/R2y8R8yjTf+5oJ74v5q0vOdhMTvYbd/a4job+sr0a6Hm2dURERAiIgIiIC5t2vM1qh4EjwAC6SuYdojvVanNzvUhY8/wC16P8ATP8Au7ePxJgny8JWugknlc+MX8fNbPG0omcxP8fwtXSeZIFgYBibxGfG4lefJ0+smu202bSLnNEWvn4LpexsMAR3D0XPNlu3XDeyt5xbyXQ8BiN03yMLo4nlf1C2+npGBU8aPRfaWLByK0vaLaO4yQb3jyXVdTp4mOPV108D23qMdUeM4jd4c/VeRdQJFhK3/aF4JYASXBv18AeAWo/1BabEjmOYgrk1fb3uKeOJFRz4EeKq1QpsQblVHuySNNVUqBbAGwVOoFOypkprLPqrVNrSDvWsb89AqVbPkpSVEkW17QV6lgFEXRlqFlWCj07vdXjl5Lexj1Myoq5EEKamFeubPdfajplbjYFT6Rxk+q1G4cluNj0t2FMZbjtfwzrfS9vENPhb3XuVzf4Z1IqEcWn2PsukLafTzuSf3CIilQREQEREBcw2wPqfx3nepXT1zbbDf6lQc3epWPN9PQ/p963Xl8bRBDuMeN/uVqMNQjPO56/mi9FiG3PT7rXPzJA456c1yXL6Hj5GIcDMuuGmLTfgeCvUNuPaBJO6OvvZaivTMSDEqNj4N/56xqol6X3mbnt6l3aR0iM8+MrV7S28XyTF/wAyWiqVDPC3sq9WqNenf4q/nWGvj5nuRYxVSZ4T5mSqDzwH2WLat1LQLd76yQL5eXRVrTOfSjizYqqbKzWcq1RWim/tjSxBY7eEcL3z5KIG471jVCyqRbdnITPGL+asw7WahULMrrNgsoVC9rGpT8xZQBxiNDp3K3UeTAJmBA5DOPNY4en9SvKw3Fbdgq1S+l3gpMRRlwju8Fn8u4Kt9ub6r6Kd1stni6rhmXcruBbdWjHd7dL+Gv8A83Q+i6cuX/Dg/wDuB3O//JXUFtn6efy/uERFLMREQEREBc+7R0y3EVNLkjqJ910FeS7XUP6jXaOb6H7hZ8k/tdfw9dcn+3isSI8VrXiHXy1W4xjLfmi1FVhMgaCe5c1j3OLTBzPqduyQJ8JsTwUb8KTBiykoAzE5g6xOsK4DblPQW+3kq9Nrqxp8RhmwIH1CZvO8tYaG8d0C5McJ7yVtcRrK1taZ06mMh6qOmlvcVjht10IIbUBcJGoykd6zpvk81HiblQTSpiIJMWvkq7wrhorB1C1laKa1FDEUCHCREgEdxyWIbKsCkZWYpXVmHcRtYYso2tutnSBAMZG3uq3y1ERdsXsEm0DTVfKYuOCneJCiddXkY70+1WSQQsgFmzJfSdNFeObVTNYrGFsoqanwzLhWjPTo3w2Z/WHIH0I9105c8+GVP63Hgz1I+66GtM/Tg5f3CIiszEREBERAWl7V4Xfo7wzYZ6Gx9lulhWphzS05EEeKizuLY146lcvxbJaStHixfwHsvUYqiWuc0iDcH3815rGtuVzaj3uDftSBuFaEgX1EjzHsqoNjafbmFKHrN16fK9KQtVi8KbLdsWNeiC0nUafdT0rNWPNVKLg7K0KL5jmk3iRB7jovQvob3DKbnOFqcdh+A/OSr00/Ul9NeXL4HSsn0kAtZTGerHwqF4Vr5YgmenFViLK0Y1Iap3QNBl1ULlkCvlV+8SfRTIpazpuiNeWh5KIlZxKfL10UxTVZUgjBJWdFqzoC6vHPpK1sCVYw3ssQpcM26K11f4Y0f6VR3NrfASfUL2y0HYbCfLwbOL5eeth5ALfrafTzt3vVERFKoiIgIiICIiDynarB7rw8ZO9Rn5e68TtanBJjNdW2phfmU3N1iR3j8jqubbXo2E6WWO49L4nJ31P4eaLM7xaRzvFvzRfad9VlimR4KFttQbDosHr9+lxr7NnQ5aZ/ZKhuearBxPepH1fpi3uiqOvkqtdshTG+sAnPgsN7ipUv209Rqwr2MRunUGeuasV4kwqdU3ROqweoyJUibsXVmVY7sL40KQnisA7kpimq+QpaLZKMjraFPQpoh8ptzX2m26zpskFfaYVow19voC2GysOX1GMGbiAO8mFRbde1+Guzd/FB5FqYLuuQ8zPRTIy3rqdusYWiGMawZNaGjoIUqItnniIiAiIgIiICIiAvF9rMDuucRk/6h36j36r2io7ZwXzaZA/ULt7+HVRZ3GnFvx124/i2cVrnCFvNpUoefLktTjKcagzfzXLZ7fQY13mVDTdfLRZteJvJE6H3WDCc+HkjXguM2kWjIFVaRjVKr1qqnLxcHPRVahm35dSrqKlcKE1DG7bjkJ8VYew3OmUqIiDlKmMtIgvj3E5lfSF9jxVumdrAsMTosAOKn+WZgXWO6pZ2sWhXKQ+m3VQMGisAeAUVMpupzWbgstxWY19o08l2L4cbM+VhvmEfVVM/8RYe56hcz7P7NNetTpD+50E8Bm49AF3WjSDWhrRDWgADgAIAV8T8uXn1+GaIi0coiIgIiICIiAiIgIiIOf8AbfZm4/faPpdcd+o914rENXZdu7PFei5n92be8ZfwuQYyluugyIOYzHGyw5M+3rfD5e8+N/DWPED18lG03Viu38Crf3WGuV/Dis3d30zq2gwDeb69c4VepEdcvurDakjdm2f5KgfcARf+SkhrStU8s+fijxkY5d/5KzAzXypp+QrdMbUVQaePNREKxur5F5KtGOtIl8jldZlnNfSO+URPZTb5LJqze6wnpwQjhCiJ16j61v3WdISsCzRbfYGy3V6rabBmegAzJ5KzG3qPefC/ZMNfiHDP6Gerj6DxXvlX2fg20ababP0tEd/E9SrC1k6jz968r2IiKVRERAREQEREBERAREQFz3t3sncqfMaPpfnydr45+K6Eqm1MC2tSdTdrkeBGRUanca8PJ4a7cRxDbWGWapvIIyg92fmt5tjAOpvcxwhzTB4eOq09Sjbu85XNZ09ya8p2qvz0HcfvnyXwOGonhos6tMRYlRFlpn87lKtHCNbHmjgIGq+uvfj0CxKmM9Rge5YnyWbWZrFwUs+kbysHKQs/M18a1E9MW5hWWBGMvfqrdDDlzg1rSSTAAFzOQCRXd6Y4XDue4NaCXOIAAFyeAXZexvZsYSnLr1Xj6j+3/aFW7GdkxhmipVANYjvFOdBz5r1a1zlwcvJ5ep9CIiswEREBERAREQEREBERAREQEREGk7SbAbiWyIFQCx0PI/yuZbU2Y6m4tc0g2kHNdoVXH7Pp1hFRoPPUdxVNZ7dPD8i8fr8OEuoR+dVDUocF1fGdhabjLKhHItnzBChZ8Pmf3VT0b7kqvg6f+Xly5lDP2WTMN6rr1DsNhm3O+7vdA/6QFtMLsDDU/wBNFk8SN4+LpU+DPXyp+I4pS2Y912sce4E+ir1cEWn6gQeBC/QjRGVlDisHTqCKjGuH+4AqfBSfKv5j8+Pw918GGvlkuz1+xGFcZAe3k11vMFT4Psjhad/l7x4vJd5ZKPCtL8vPTlmxOzlauYpsJGrjZo7z7LqHZvspSwv1frq6vOnJo0W+p0w0Q0AAZACAOgWStM9OXk5tbERFZkIiICIiAiIgIiICIiAiIgIiICIiAiIgIiICIiAiIgIiICIiAiIgIiICIiAiIgIiIP/Z"/>
          <p:cNvSpPr>
            <a:spLocks noChangeAspect="1" noChangeArrowheads="1"/>
          </p:cNvSpPr>
          <p:nvPr/>
        </p:nvSpPr>
        <p:spPr bwMode="auto">
          <a:xfrm>
            <a:off x="161925" y="8316"/>
            <a:ext cx="323850" cy="31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78" tIns="48189" rIns="96378" bIns="4818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53" descr="data:image/jpeg;base64,/9j/4AAQSkZJRgABAQAAAQABAAD/2wCEAAkGBxMTEhQUExQUFhQVFRUVFxUXFRUUFBcVFBQWFxcUFBQYHCggGBwlHRQUITEhJSkrLi4uFx8zODMsNygtLisBCgoKDg0OGhAQGy0kHyQsLCwsLCwsLCwsLCwsLC0sLCwsLCwsLCwsLCwsLCwsLCwsLCwsLSwsLCwsLCwsLCwrNP/AABEIAMIBAwMBIgACEQEDEQH/xAAcAAEAAQUBAQAAAAAAAAAAAAAABQIDBAYHAQj/xAA6EAACAQIDBQQIBAUFAAAAAAAAAQIDEQQFIRIxQVFhBnGBkQcTIjJSobHwFULB4RQjctHxM0NigpL/xAAaAQEAAwEBAQAAAAAAAAAAAAAAAQIDBQQG/8QAKREBAQACAQQBAgUFAAAAAAAAAAECEQMEEiExQRNRBSJhscEUMjNCkf/aAAwDAQACEQMRAD8A7gAAAAAAAAAAAInM+0eHoScZ1PbX5IpyluvZ23b1vIKfpBp3tCjN/wBUox+lzHLn48bq1FykbmDTqfpAo/mpVFzs4y+tiWyntVhcRLYhUtPhCacJPpG+kvC5bHlwy9U7omwAaJAAABqeP7dUaVeVLZbULqctpRalF2ezGVtpXvx4E1k2eUcUpOjJy2bbV4tWb4X3N6cCszxt1Km42JIAFkAAAAAAAAAAAAAAAAAAAAAAAAAAAGodsu0MofyqL9r88lq4/wDBK298+BsGeY9UKM6jTdlZW37UtFrwOSVZzTvJ3ve7vd975s8XV8l/x43VqmeWlipVT57Ra9Yr3b2Xzdop+L0fcV1ZJ6NprqW3hIvVJHk4+KYz0xXakFJXaTvukuXeRmJoyi/iXXRrqpLqX5YTZ1i3B810+K29d57692tUW0uMlaMlwbs9H3aFtSIbZ2P7fyi40cVLah7qqS0qQ4Lb+OP/ACWq434dKqYynGO3KcFC19pySjbntXsfOuWwVbE0qSV6cqsItyW9Skl7qei5q517J+xGAwiTqOM521lUkoq/NRb082eviz5O37t+PdnlLVO1eHvs0tuvLlSg5r/1pHyZTOvjq3uU4UF8VR7c7c1FaJ96Mmnm+DpLZjVoRXKMoJfIrWf4Z+7XpN8Ftx1Ne3K/3Zf8a9t+I4dnlRylJ3bbnK7fF7Tbfi9fE7H2EyV4XCQjJWqT/mTXJyStHwVl33OPxntVMP7O051Ytx3f7lmvK536nVi9zT7mmePoJLcsmnJvSsAHSYgAAAAAAAAAAAAAAAAAAAAAAAAAA1nt6r0I2dn6xNK2+0ZeVrnOquFqPlrzOhduN1LS/v8An7Jz6pOcm730+9eZy+a282Wv0Y8ntjyy2FntO7t3/e4w55bG/s3T6Oz70zJnJ79fPf13HtPGRgm5rTlxb4JffArr7s/CxCvKlHbm1KC/LNe038MWtb991ZEFjMZUqyvJ6X0gvdX9y9jsRKrO8ty0S4JffE8wmH2m7dy72TuSG/iK8LFw9rdZXT67k795kYeo5K97vxMHNsTGMlTT93f32Vl4fqSOUYiNtY3++49XDPybvy7PR8Nxw3Z7YOMzCUXrp1aI2eNnK7T1XL6mzZlgVUi3BX5x/N4czWq0YxjqrNNq/Gzvo14fU0s06mGeOtaSeMl/Lpyg3e1Rp+b/AFLGHzmtBXUpLXg2voVwbeFpPjqvlE8eEnO1oSa36Rdr99jw9J47p+tZdPqTLG/dM5d25xVN/wCrP/tLaXkzb8q9I9R224wnzsnF/LT5Gi4bIZWvUcYLq7vwS/UnMvp4akvil3WXke2ZWfKeXi4cv9XTMt7W0Ktk7wb+LVeaJ6nUUldNNc07o5L+J01/tx8CSyvtGov2JNdL3XijSckrm8nS/OLpQInKs9p1bK6UvkyWNHjuNnigACAAAAAAAAAAAAAAAAAAAQvaqDdHopJy7uHzsc6rTSuo3vd35HVM0wqq0pQfFfTVM5LnFZRnKNtU5Q8na9vA5vVY9vJMr8/wy5GI43f38yDzCvtydvdju69fH6Gbja/stJ6yuvDS/fy8yOlDcul39Sm2FWlG0UvzMycfiP4emkn/ADZL2bK9uDm7/LuG0oR25W237kOL10bXw6PXpYjP4apVk3Jtt73+nRdBjh3eb6/d0+g6P6l78vX7oylTcm29W3dt723vdyRpVHG1m1zMyOXuK3FDwj3tO31PR3vquPixxx8vPxKd0lp972XPxye5pO3F6/UwKtN30TKfVF5kreDC1fr4i81OyurWa03bjLpZrVb1d+nMj6Om9d37mThNJXS59TPLLXpb6WOvSQc5NXv4FFd8U2eRnuL0amj5M81zsrK+FiGIfMSxDW4x6js7cGWoVrXXFFpv3FMsYm8sz2UWtTpnZXtfGdoVH0UuK7+hxCrPW6MvL8zlCWr05ns4868XUdNM4+mUz00nsB2nVVKjN+1b2HzXwm7Hol24ueFwuqAAlUAAAAAAAAAAAAAAAB5I5N27yz1eIlKOrqLaat7rbtp5NnWjmXbPF3qylybVuaWljDqMJni14unvPuT7NKnSvJLlp3JFFkoupNeytbXs38Kv1ZL1cLvt1+f7Ih+0VRRcKS4JTkur0in4XfieDGd10x6bg+pyzGsCmpVZtve33JLgl0Rs2BwEYw1Wu7y5kTldGyTS15mwYR3aV+vibZZT0+r4+Lsm1FPLdrei/LLY23EsnZWLOIxMYp3ELna1jMsNGK1sQdSKe79zNzvMtuT5EP6y5eN8JdeVcrF6nNKPW5H1KlmVQqJrqRV9MzbZkLEKxGQraModYyyx2pljtkYh3MarLS/ESrGPKRfDHTKzT1vQ8iymV2UKRrIxyT/Z/M5UakZJvRpro1yPoXIsyjiKMKseK16PifM+Hmdc9EWaX26Le9bUe9b7G2FcvrOPc7nTAAauaAAAAAAAAAAAAAAAAoqytFvkm/JHHs+rtzZ17G/6c/6X9Djeby9qXR7jLkdb8Lk3ajPxv1UUnDaSTs07PonfhuXcjXpVpVqspyttSd3bcuCS6JW8iVxFO9rrf/gxqVBJ2433nmmMm9Opj0mGOdzxnv2lKEmlZPRGRRxDTuYe5LU9c9DDJ7NTSYp521vs0YOd5neGj3kVVlZEfiql+JbFT6U9xZr1LsxqsrIOdnqY9adzZbWiVXTrfeVxkYsN5eQRayE9Cix5FnqkRIrtTKRalK7FWZRtF5GOd8vdoqiy1cuqRZ56vQepvXo4xexiqfV28zRImy9katq9P+uL+ZePNzY7xr6MAQNnEAAAAAAAAAAAAAAAAW8RG8ZLmn9DjedRtKXRnaDk/a3C7FWff/gz5HT/AA3L81jUasUWHo07XXLoZGIRj1H9PtGGn0Eq5Cppqro9nPe+Dfh3GNB8HuKJTKXFdcxj5EZUZmSncxqupWYpl0jam8s1GZtSny0MSdM0kVyyWoq5dUdSnZK9ktphlkqiz1yPEOBKm1qoWkX5ot2JjPK+XhUhslyMNCVKrpM2fsfSvXp9ZRS8zX4QTN99G2A28VT5Ral5K/6Fo8/PdYWu3IAGrhgAAAAAAAAAAAAAAABpHpBwPu1EtHo+9ffyN3MLOMCq1KUHxWnetxFm426fk+nyTJwnEacN1/mYdV/5JzNsG4Taa1u0Q1SL5GFj6Xjz3NxjO+hbkyqp3lmdyunolJTLEplUmWZMaLSUixMuyLLZLLKqLHgPbExnXsWDw9e7qBRUd3qURRcaPIomM8vaqCL0YFMEZdJdCVavYOjqdg9GGWbMZVGuFl4/svmc0ybBuU0jvORYL1NCENztd974eGi8C2Mc7reTU7UgADRzAAAAAAAAAAAAAAAAAAAaX26yPaXroL+rv4SOZ4qhb9Tv1SCkmmrpqzXRnM+1vZ50puUVeEtz/TvM8sXU6LqfHZXO8RAw5InMZhbXIWtFozsdnjz3GLVZaci5WRZkQ0t3HjkUTKpMomGdeWfmEVI906llHjFipP8AY8YBoQjqepFylTuIzyV0qZIYamWsPSNo7J9n54mqox0itZS4RXN9SzDk5JjN1tHo5yHbl66S9iG7rLgvDf5HTTHwGDhSpxpwVoxVl/d9TINJNOJy8lzy2AAlmAAAAAAAAAAAAAAAAAFmrMD2dWxgY+cZxcZq6f3ddTzEVSLxNcLRqWeZRsN21i9z/vyZp2aYG2qR0bF4jea5mFCDvZW6cPLgZ3F0eDq7j4yaFXpmLOJOZhhLN2IerCxTtdbDlmU8MZspkVTLTY0XJcueKWhQmNslXuVxLi+/8Fn1nU9g7hW5xdijPw2HZTg8NqtLvktWbTlGUJtOpu+Fce9k6efl55jFPZ/IZ4iVo+zBe9N7l0XN9Dr2R4alh6ap0lZcXxk+cmazgaqikopJLcloiZw1cvPDlc3Jc62WFW5cTIrD1TPpTLMF4ABAAAAAAAAAAAAAAAAAWK0S+eNARGIgRWJpGy1aFzCr4QhaVp+KpMh8VQZu9fAdCNr5b0IXmTQMZhmQOMy+XD78TpeIynoR9fJuhGm2HLcfVcsxOFqL8r8NTFlTn8EvKx1CrkfQxpZD0Gm39Vk5v/D1H+Xza/Q9WBqvl5v+x0T8A6FcMh6DSt58r8tCoZTN735Il8HlKXM2+lkfQzaOTdBpS8tvygMDg7blYm8Jh2SlDKehJYfLehOmdyYWEokzhaTL2HwBI0cISytUYeBI0YnlKhYvpEq2vQAEAAAAAAAAAAAAAAAAAAAHjiegC3KimWZ4NMygBGzy5FieVLkTICdoCWULkW3ky5GxnlgbrW/wZcipZMuRsVj2wO6tfjlHQvwypciZANo2GXIyIYNIygELcaKRWkegAAAAAAAAAAAAAAAAAAAAAAAAAAAAAAAAAAAAAAAAAAAAAAAAAAAAAAAAAAAP/9k="/>
          <p:cNvSpPr>
            <a:spLocks noChangeAspect="1" noChangeArrowheads="1"/>
          </p:cNvSpPr>
          <p:nvPr/>
        </p:nvSpPr>
        <p:spPr bwMode="auto">
          <a:xfrm>
            <a:off x="323850" y="167973"/>
            <a:ext cx="323850" cy="31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78" tIns="48189" rIns="96378" bIns="4818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55" descr="data:image/jpeg;base64,/9j/4AAQSkZJRgABAQAAAQABAAD/2wCEAAkGBxITEhUUEhQVFhUXGBoYFxgYFxUYGhgaFhoXGBoXGBgYHCggGBolHBgVITEkJSkrLi4uFx8zODMsNygtLisBCgoKDg0OGxAQGiwmHyY0LCw0LCwsLCw0LCwsLCwsLCwsLCwsLCwsLCwsLCwsLCwsLCwsLCwsLCwsLCwsLCwsLP/AABEIAOEA4QMBIgACEQEDEQH/xAAcAAEAAgMBAQEAAAAAAAAAAAAABAUCAwYHAQj/xAA5EAABAwIDBQYEBQQDAQEAAAABAAIRAyEEMUEFElFhcQaBkaGx8BMiwdEjMnLh8QcUQoJSYsKiQ//EABoBAQADAQEBAAAAAAAAAAAAAAABAgMEBQb/xAApEQACAgEEAQMDBQEAAAAAAAAAAQIRAwQSITFBEyJRYXGBBTIzUpEU/9oADAMBAAIRAxEAPwD3FERAEREAREQBERAEREAREQBERAEREARUPaztPTwTaZc0vfUdusYCBMRvEk5ASO8hWmy9oU69JtWmZa7xBFi0xkQZBVdyuvJO11fglIiKxAREQBERAEREAREQBERAEREAREQBERAEREARYVarWiXENA1JAHiVTYntVh2khrviEaN+5VZTjHtlowlLpF4i4zF9sX/4MaPFxHcoR7R4h2dTpAAXLLXYkbx0s5HoCLzWvtSscqj+m84fVQjtGtP53+JWD/U4eEx/zP5PV0Xm2H2pUB/M6f1u+6hdoe02IZS3G1HA1LTMnd/yicuHerQ/UoSdUyHp2ldlV/UbbDcTit1kFlIbjSNT/kehNu5Xn9JcViN57dxzqJ/O6wa2oNRP5i4QCBMQ02yXB4bCFzgBqvXdgbQGGoU6O4CGiJba+ZJ4kmVWGaPqXJ0XcXspI65FAwu16L7BwB4OsfsVPXoxkpK0zlaa7CIisQEREAREQBERAEREAREQBERAERQ9q7TpYematZwa0eJOjWjUo3RKTbpEp7wASSABck2A6lcjtvtxTZLaADj/AM3Wb/qD+b3muI7Rdq6+MfDARSBswWHV5/yPkNOJh4TBvOe74THeVw5tT4iepg0CSvI/wW1TbdWs7ee4u/2EDoMgs6RacxfoscLsuLmO7LzU9uBjJeZk3PmzqeyPETXUw5AEZefmtMDI2PvzU5tOBEHp9v2WvFU5HEeNlyZE07MZMjvbP6hwH1Ud4IPBbt/d96KVtEsLQ6RIUQi5JszuiHTN5JsbcP5VBtx4fWMZNAaPX6hWFTE/yqYOl5cdSujCq5KT/bRc7Bw4aTUOlm9f2HqrkYlzrkwNCcz0CrsIQGgHT1N7qY2tf5u6M/2VXkV8muNxiuTb8U6C/E5+CttmbVrU9SW8DlHfcKsZJyAHVZ/CMiH9YMWWsMzjymXkoyVNHcYDazKkA/K7gcu4qxXntK2TyY5yrzZm2HNgPu3zHRelg1yfE/8ATgy6auYnTIsKNUOEtMhZr0OzkCIiAIiIAiIgCIiAIiICPj8YyjTdUqGGtEk/QcSTaOa8Z7Rbafja2++QxsimybNHHm46n6K3/qR2j+LV+Ax34dM34OcMyeQyHfyXGNqkgQYA1XDqMlvaj1dHp6W59k0l3FrQO8qx2fTc+JBI5m3hkoOCogmYnm6/gNF0WCIA1K4Wz0JPaqXZvpbPaMy3whWNPCt/xMLRh3uOYaPMqa2uBmR0VLTOXJOZ8fQ45C6h4lvAmFO+I05FRK+S5cy+Dn3WymrniqytirFs+wpW2Ja2BnmFUOMglWxQ4ssYOrzZfAQBJ4qLQMuX3aFQDdHf7811beaM2WNLGGIVrg6lrrlMHVkq+wu/z9FjlxpF4l/hq28dR3jopTqTTbeHWb/squnhDGam0qG6czJXM/sXb+CW5m7pPu0rPf1/bqtDpmRMrF2LGSsuGTGMmW+zce6m6xkaic+5dbhcS2o3eb4cOS8/oCCLzx96K52Xjiwz4jiPuvV0mpcfbLox1GDdyuzrUWFKoHAOaZBWa9U80IiIAiIgCIiAKi7ZbY/tsM5wMPd8rORObu4T3wr1eQ/1V2r8Ssac/JTG7/sbu+3+qpOVI2wY980jhH1/iOLjlw4qbhHyROWg4qlZWExopeGxZjgAYkZnkOAXnyTZ9BFUqOnpVGt/Me7rpCs6FXeAvujgM466LmcKZO8892g5DiVPpYob4jOOPmVzz+hLh8HT4YaDLiTKsKAaMlR0cbachHitlHGOqWFgNVUweKUu+i3fXDdRGohYPG8LCFqoADTvWYMGL3Mm8+CycfBjLGvBQ7VpPiCCeECVztdxE8tF6M45LXicLTcPmaD1CQ9vBhTPNsHx5qS/ZFWs+Y3W5SfoF3DdmUW3axo6BbjR5KZZX2iqiUuydg06YEiTxKuf7VmoC+CW2NwfLqpDPlFyq1fZr6Rpdh90SDAGhyWbXDUdDxWYdETloeC2upBwhwHvmo2FlGuzX8MyLLTXotNnBZsmn+Y7zdDmW9+oW4kERfrZXS4NlcfsU9aiQPkvyvIW7Z+PIs7pw/hbKgIN/wA2jtHcjwUY1WkwRY+R4KVwzppSVM7Ds5joO4cnG3I/uukXneAqbsCcsrrvMBiN9gOuR6herpclraeLrcW2W5EhERdZxBERAEREBpxuIFOm95ya0u8BK/OvajEOe83uSXE9TJXt/bvE7mEcNXuDf/R8m+a8K22Lg8SY99ywzPg9DQx5sqDEgDTP6qfh3jOIAy+6rQyLZ6n6BT6EuFrLll0evEtcJDrnuWzCtJJJyiT04LVSrAC2iwfirWudVg02aRtlozFlxjJoz6K9wT7CFy2Cfk3vd3K/w9ZVaoZFxRZ1MREAXJUinUgBU2HqS8kmSMuQW6liN554C33WdNmbx+C4dUyW4PVUK8l18slIZiIaCeSUZSxk1bGlaWi0meWeq2UmuP5RqqbPBg4o14jK598F83bbpuYUluE3gQT71UmjhQACLniV0Qwt9lt6iiDhmPI+a0WP35KThcO8AgwYMA8R91KewT5FfMNax0Nui19FIrKdrghV5FiInJaqbedx9dVa1qYNjkoxoi5GmYVJYq5JjP2le8nI3HBQ8fQINrmLHIkDTmeCnYhwvpz68FFr4gFhDsxqMxGseC565OmDfaI+DrXLH6XDl2fZfGSSw93OPZ8FwdMmSI+Yew4cQVebLxu7Ua46EHu1XRp51Ipq8O+Do9DREXrnzoREQBERAcT/AFKrfLTb+px8gPqvI9psLugK9P8A6j1PxQODB6uP2XnNUZrmy8nq6RVFHNVT8wbzurCiBl3qNiMOWu6qQ0W6rmmekfajzI5n7Qsg6JlZOA3mwtW0bNJ1JhVXwaRZN2XXHzE6x9VeUXw3hZcphyRA4roadQAZqmRUXkiXQrwwEyDeV92dWG6SdSoGNxB3YHCV9w28G24BU8Epe0scNivmOrZJPmrvDVmGLXJBErlaDg3eFoAz5qxr1fkB4QfRS3RWcLZ2vxJCyZUVJg9pNc6MiGmQeqk0cc0ujeGvlmt01Z57xNFsK0ROq3MeqepjGARvC181sftKnu7+8I0jkrbkivpPwi3N/Raa9Vsb0i35uXVUG0NsOe0tZ8sxebyDMQOIVVUrbxLSTHDS8eapLMvBtj0rfLOoq7VpggB0lwJbBtlxVNj9oVGvDpO7k4DUH1XP06ssdnvMMi8e9VZtriq0AjMEa5/RYym5HWtPHH9S6q4gRxkeyqjH2lzTBv5DK+q+7OqubFN9yBY8haFsxQLsrSL8rLFy5plIpQlRApVwHbxOQGXmI81e4chw3h7n6Ljq9MhxaSJ8uPdaV02AqQGzlEW5D34rWHdmueHHB6dsurvUaZ13RPUWPmFKVZ2cdNBo4Ej6/VWa9iLtI+UyqptBERWKBERAeb/1BvWd0aPIFcHiaZjqvQu39H8WeLQfp9Fw+Kp381hPs9XTP2oo8ZSz4gKPhnHdAI9lWVeleON1FqtAXNNcHoQd8GEQ3vUPHHIKYySJPgq7ETvSVSK5Nom2hU+YWVpSrzyiyqsO3UqfG7781E0jXwZ4iraB081Lw1azOdz5qmY8yrSwIM5fZQ40WfVGtr5Bj/J0dVb1DLWtk/xxVIGEbovmSO+FZB0m55SPRUmgzB2M/FaROo8cvVWNOvl75KoxDT8RvO0nrFlNAjLjwUSj8CUUTX1pEcpWyjVJojjp4qG1wynNaw6Ke7r91WhtLSkd4crHnooz3FpaZkSRPLRfMHWGRzI9BHqtxpy09LQNRfxUslcMi06fzk8c7aceqsMM4AQRcdFEwLSY8DP0W1lLe3yCbRbJUovLnhkjFVQ2ox2Qdnwi/vvUzFVQI8PFUO0KpLQI98le4eoH0WmLxfuUONswyRpJ/gi1MCHEOGt45HPv+6m4IEM3eBz8x9lCpYjdAvcH1+qm0buBGRjvOq2gik26pnoHZd80j+r1AVyqTsqPw3dVdr1cf7UfM6j+RhERXMQiIgOR7f4eWseObT6j6rz2uy/JeudpcJ8TDvGoG8P9b+kryvFNWORcnoaWXtoosQzxCg1RmCrSo38RQ3U5Jn+Fi0elBlexjhMXEqM+mS7uVhhhIPUr7/bwTqsnwzpUiOGQ0D3dbMQQBE6cVk5kiZ19hQ8QD5qtWapkaVaOqfKDxHcFVKyJhjbaaqZEo20nS8BbmumYy+x8ljSaC7hAn9kwrRLh6ZLJl7McXUO80c/qFPa6RIM39hQMTSJc2NM+S2UXQMpiynwQbsc75QdYz4LbSMgTPELTV+ZnfHhxWTQQ22ZGfUc+aiuAuibSktN7zI1iFOFWDAVbsoHdvp9VPeBA0Ko7JlV0AYPygwc/qt2EmSLcZjgVqY/SNY/dSmANAN8s9PdlEUUlLijRVogNJAm9vC63bJM0y05yR43WGFpk70m0z781s2fSIc8d4KtRST4aItNsVi2NLef7q6wrCIB4W99QqdstxGWZt4Qr+nZ7emfgtYqzDLI7bsy38Ini76BW6hbGp7tFvOT4lTV6UFUUfOZXc2wiIrGYREQHwheXbe2caVZ7NAZHQ3C9SXNds9nb7BVAu2zv0nLwPqqTVo3089svueW4mleVW1WWde5v4LocRRk++9U+Po3garnZ7EGVlEQJ5qTQO8fFY/2510X1zC3Lqs5KzoR8c3iPRVWLeZ3bxorl9okKDiaYLhHFUSNUyC4C0BWpZYdFExjA2B7hT90FognrqpZazDDgQTrkPFfdnuu+OMrYKfyxGfFY0nhsgC5Ko+i1n1v5XcbXQvA+WNJnvy8lsoiRunj66LGtR+YGbNBB5qEibDLgEZfstu6YF7rbhaI3R0ujyQ4DlrxCUE+TPA047/PkpLKLxPj9lroO3ZJ99Fq/vXEjKJ+tpVaJt2WRNp6e+a3UH6d/8LS4/Lms6dIFozn35ojN1R9wuIBeQLTaFIbLSb2Oai0sL89vHW6OeSI/7ROfmpq2VlXgl06W9UD4sAZ+wVnsumXuBP6QOJKjbPFgNdV03Z3BS9pizbnrot8cbZw6jLtizqqTIAHAR4LJEXeeCEREAREQBY1GBwIIkEQRyKyRAeW9oNmuo1S3TNp4tOR+niufxtOSPovXe0OyRiKcD87bsPq08j9l5bjKBaSCIMxB0IzBXPONHraXLvX1KuqyAo9MznoYU+oJUXc3XHndYs74mrFC0cFFp4eYPBT3QV8pUfmvbkqGqdIrNqUJhwBiL9QpOy6oIuL+GSk4qja5trwuomBpkSLclHglco34h9pHHVYOtNl9r0ZBGd1sptJcoLojPsSZzIy5eik71pKwrEExrM9yzA+Unh68kJJNNx3YA/dfcREC18r818o1gJ0svuIMuYdP4UELs1N3iSCNIC00qRlt4v32VjTMyMjxWzDUOQ98EonfRmyC05n05L5Te4PInIDSOK21WxEcUbSl0wcvfklFNxIGucxeStdKmC1o7ylWd102045qZs2llbSytGJjJ0rLPZlBdtsfDblMcXX+3vmqfYWzpgnIZ8+S6ZdmKFcni6rLudIIiLY4wiIgCIiAIiIAua7WdnvjNNSmPxALj/mB/wCh5rpUUNWqLwm4StHiTmEEzpYjVRMdRmDw+q9V7SdmG15fThtTXQP68Hc/Hl59jMO+mSx7S1w0Iv8AuuScXFntYM8ci47KZkeGizrzbhlMrY+nun1WVZgc2APfJZs60xXjdtn91DpDxVlUpbzANYVaaBaZ981UtA2UqfLvWoPM56+S2sed5vP391kLOMjOEotZH3YqAnUKTU3ZtN7jktWLpkkcllUbcRaIHedUomzKp8ogi5CkUX2Gtsytj6YIvBGaxfA04WUopdmIENJm8qVhXQBwiStFegbWtmsxR+URNzF0oNpolzvGBl7K30IklYspRqpWEw05pRjJqj5/abwjiZKu9h7LLjl1PALdsnZJdYWA196rrMLhm027rR+66MePyzztRqaW1GVCiGNDRkFsRF0nmBERAEREAREQBERAEREAUDauyaWIbFRtxk4WcOh4cslPRQ1fZMZOLtHmu2eytajJaPiU+LRcdW/aQqB9OLjJe0qt2jsKhWu5kO/5Nse/Q98rCWH+p6OLXtcTX5PKGTrotOMFp0Xb7Q7E1L/Ce1w4OG6fEWPkqCvsLEU5D6L45DeHi2QsHCS7R6GPUY5cpnMT74d6m5tBK308I27Ta+Sz+ENBbhkq2b2Qab7jjJ6LVUqHfi1yNOCsm0BkWxF18fhATrBvdCbRlTF9Ms/5Wf8Abbxn7LaKAgAeikYTBkWuSURm5URxTk5W6qW3DAkcArfCbCrOEBhA4m3qrzBdmGiPiOnkPuVpHHJnLk1WOPk5jB7PLrRJJtA0XU7N2DEGp3NH1Vzh8MxghjQPfFblvHEl2edl1cp8LgxYwAQBAWSItjkCIiAIiIAiIgCIiAIiIAiIgCIiAIiIAiIgNNfC03/nY136mg+qhVNgYU50Wdw3fRWaKGkyynKPTZTu7MYU/wD5/wD0/wC6xPZbC/8AA2/7O+6ukUbI/Bf18n9n/pW0tg4ZpkUxPMuPqVOo4djfyta3oAPRbEUqKXRSU5S7YREUlQiIgCIiAIiIAiIgCIiAIiIAiIgCIiAIiIAiIgCIiAIiIAiIgCIiAIiIAiIgCIiAIiIAiIgCIiA//9k="/>
          <p:cNvSpPr>
            <a:spLocks noChangeAspect="1" noChangeArrowheads="1"/>
          </p:cNvSpPr>
          <p:nvPr/>
        </p:nvSpPr>
        <p:spPr bwMode="auto">
          <a:xfrm>
            <a:off x="485775" y="327630"/>
            <a:ext cx="323850" cy="31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78" tIns="48189" rIns="96378" bIns="4818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05" name="Picture 57" descr="https://encrypted-tbn2.gstatic.com/images?q=tbn:ANd9GcRlEEUmiH4oImnjcdSmRWbCAvTt6pFfeEE7M_zOfea2_iSKwTecDQ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6191632"/>
            <a:ext cx="1317798" cy="12993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007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B04D-AEB5-43ED-B9BA-B3D1EC9C906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921884" y="1476236"/>
            <a:ext cx="2314394" cy="48917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101881" tIns="50941" rIns="101881" bIns="50941">
            <a:spAutoFit/>
          </a:bodyPr>
          <a:lstStyle/>
          <a:p>
            <a:r>
              <a:rPr lang="en-US" sz="2500" b="1" u="sng" dirty="0">
                <a:solidFill>
                  <a:srgbClr val="002060"/>
                </a:solidFill>
              </a:rPr>
              <a:t>Time for School</a:t>
            </a:r>
            <a:endParaRPr lang="en-US" sz="2500" dirty="0"/>
          </a:p>
        </p:txBody>
      </p:sp>
      <p:sp>
        <p:nvSpPr>
          <p:cNvPr id="6" name="Rectangle 5"/>
          <p:cNvSpPr/>
          <p:nvPr/>
        </p:nvSpPr>
        <p:spPr>
          <a:xfrm>
            <a:off x="161925" y="9579429"/>
            <a:ext cx="2347913" cy="266596"/>
          </a:xfrm>
          <a:prstGeom prst="rect">
            <a:avLst/>
          </a:prstGeom>
        </p:spPr>
        <p:txBody>
          <a:bodyPr wrap="square" lIns="96378" tIns="48189" rIns="96378" bIns="48189">
            <a:spAutoFit/>
          </a:bodyPr>
          <a:lstStyle/>
          <a:p>
            <a:r>
              <a:rPr lang="en-US" sz="1100" dirty="0"/>
              <a:t>"Copyright HaveFunTeaching.com"</a:t>
            </a:r>
          </a:p>
        </p:txBody>
      </p:sp>
      <p:sp>
        <p:nvSpPr>
          <p:cNvPr id="11271" name="AutoShape 7" descr="data:image/jpeg;base64,/9j/4AAQSkZJRgABAQAAAQABAAD/2wCEAAkGBwgHBgkIBwgKCgkLDRYPDQwMDRsUFRAWIB0iIiAdHx8kKDQsJCYxJx8fLT0tMTU3Ojo6Iys/RD84QzQ5OjcBCgoKDQwNGg8PGjclHyU3Nzc3Nzc3Nzc3Nzc3Nzc3Nzc3Nzc3Nzc3Nzc3Nzc3Nzc3Nzc3Nzc3Nzc3Nzc3Nzc3N//AABEIAKQAdwMBIgACEQEDEQH/xAAcAAACAgMBAQAAAAAAAAAAAAAFBgAEAgMHAQj/xABGEAACAQMCAwUHAgEJAw0AAAABAgMABBEFIQYSMRMiQVFhBxQycYGRoRXBsSNCYnKCktHw8RYzUhckJTQ1Q1NUY3ODorL/xAAZAQADAQEBAAAAAAAAAAAAAAABAgMEAAX/xAAlEQACAgICAQQDAQEAAAAAAAAAAQIRAyESMQQTIkFhMjNRIxT/2gAMAwEAAhEDEQA/AGj2hcbanoOoe66dEsjcoIXlyceJ9KAL7QuKzbGY2sEYRWdubfIH70y8bRabHq0lxdyypMYOULGASwPhvSPPH+qW88Ng0Sqikt28oRgMelSkpt1EZxajyYyaP7Q7+9iLPJCJVZQI+X4z5Dxo9qXFtxb2n8iY2uOcYQ1xeL33Q9Rt0RrZy8ic3ZSdowyfCinEF5ehJJ7e+Haq+VQEN96rHFKK9zEjK1dDtce0LVbaFHniRSJ+zcBaLaXxLxBfGVxZv2OMxns/i+tIukJccU6Yr2FqDOJlaZO0xuPiOTXXNMllhsIY3hWFkGOzBzy00YNhlKtCm+r+0KQM1vpEMajr20qoP41jbat7QCxa7tdMihLcof3pTvTJxFYniHSZtMjnWOV2Vz3sHlBpTueCL+DhmTT5NZtrV/fFmjnckhRykFfDfeu4/YqsPQ8SanBbxjUewWYjOVYFWHmCKGf7eXiXvZyCIRcxAwM5A8qoXGjNo3DmmWt3fxXsqNJ2c6LygoTnH0pWuLiKOaKcljGJWXOD1xvSSKJIM6P7UtVuOIbyxuhEIoi3IVXqM7fjFE7r2l3MDYCZHgeSuZ2cSxcRXWpdoOylJ5V8cYq3dyJdnKAj0NJzGfE6EfaHqSWkc5gVkkICuP8ACrUPHOozxdoIkTDKCMZ6nFc7Oo81pFYPGUMRzzsw3+Qr2TVZ4IGSOKLlON2bfY5pXlSdWCkdu4Y1K81Bpveynd6clSlr2V397fNdG8EIAAKiMH96lVT0KxU9sF1qdjxN73Z23NDFb5kdlyMeOM1ze5vprl/5VyJBsyQ7AeI6b12j2kaXb3urK08YYGPBBJwaUbfhzT7bn7CMJznLYY700dHSbl2xJhuZLCKDUbiOMoknJACh5gw33881qTVGhS6kS1u44rjaUsAVxnoMjYfKnmbhnTZ8dvH2gByA0rEZ+Wa06lw5YLpdz2FsnP2Z5cZJzXSfyck3oTNL1GdbFobeeWFCD3Y5CpXJ67UxaRxRqej5MF4zIFyYp3Lr+T/CkgpNaktCcrv0opp9tLfOEnIbmPdAGCScbUnOtlON6Os2HtM0Gzxd3bt71InZtHGQeTxIO/nWy79rGizwc/6ddTQqT3mC4BFKh4H0YMGa2dmOGJ7ZvHerMfC+lRx8gsFK+TOTmq23tEuNaYWn4lseN9PjhgtWtYYJMrIXH2ArGLhu2a3WF3aaNWLAb7E9aoR6Dp0IxFp8aAb92hurvp2n847AGVRlsu3KvzxUMmN9tjxV6G2Dhe2THIlsv9c1sbQbdB/KTov/ALa1yufWZXAZGMaIAeVdsk7Afn8VZ0zU7rkE0krFB8QJO+3TzqXBL5KcF8IeJ+GNE7QyAZlPV2Y5NaDoGlg4IjJ/pOT+9arL3e8txNCo5/5ykZIrOSEPuUX+4KdYr6YrbXwPns5tY7Z7rseXDAZxUrV7MozG11lsjbYDFSqpcVRMI8VwwSXqmXm5uXwxQJrGAjuMhP8ATGP4UZ4ouY4dXRLlA0JXdvFfWtbaZGMFSMMMhgNiKyuOOcn9BjGEgG1syqw90R1842zj6UPmWHdDAysQRsTkU6Wenxs5zLyqoyWx4Uv8Cau/FWqau1xBb/ptowS37hLvzFsFmz5KDsB1pJYXT4yYHHj0zn9vwvFcXVyneXBwMjqfOrWkcKpBrEfNO6CPvc/Lnlx44rq1zwXw9dycwswkniYpWRvwaxHByWyt7jezNkbJcnmPy5uv3zU5KVaZo9WKjpbFk6XFIcx6kVJ/8SI/sa1No+oAnsZrWfyAkwT96KTxXNpKYrhORh4Ef5zWAkU/Fj54FcvNyR00ZHk3sFPYatBjtrGXHiU7w/Fcj4juprnUJZSQFBJwGydzjB867xFNJGD2NxIudtmwPtXG+JtGvoOIGt7a2793JlCoPKMn4QcbZzvV4eSsj2VhJNMW7p3vblygBGTyA5yAB5dfCrCXEk6KlqFVAnfJHeOd8E+PSs5OHdUWZoLiJoXiOWjfqM+OfGt0Nhdc2LZBns+WROnNg5+/y8qeU4V2XjGT2NvBVwRczx5HZGNSu3X1+tNeEPgK0cK8FX8mlQ39syNJPAG5XbByTnxHrVi50nWrMnt7CTH/ABIOcH7VXHpE8m3obuAFAa5x6VK1ezmQu90rKVYYyCMV5TkjTx22NRUZ/mV7w3dvc2clm27w99D448RWvj1SdSXGfhoBYan+kXC3UlvJcIuzJH8QHn9K8nk4+SycXUxr1+8Ol8Oahdr8cVtIR/W5Dj84pU9iqdlw5qMq9TdbfRVqcdcRWWocHXT6bdRypKEDqPiXvAYI6jrV32P2/Z8ElyN5ppG+mcftWtv/ADbKPse5JuQxzJjkbr6VeinjZhGWw5GQKEWf/OLR4D8QO1Dby8TTjBcXJdUDFGcDPL8/zWflWwh7V7VL61kidUMgB5C3UN4Yrn/eLsmOVlOGU9Qa6FFNFcBJVcMpHMrDoR50D17TrO4mw2ILtxmOQdH9DQnj9Ta7Flj5dCuZZoj3QCPvS9qPGj21xNBBZyzSREqGc8iN54ON8Haj84a3DJLGyOgJKk0El0pdY1Gyhd2TtCMunxDz/Gf9cUvjY4vJU0diwOak38Ac8Rwy2Fzqd/b897lUWCM45wfh/fPyqPeWiW8Fxe2bQ3qTMGgifYpgEMTjpv8Ag11C19mfDkQjaS1uppIjzdoZsZPXOBgdaoar7MNIuriaeLUb63lfBxKFdNvTAI+9ej/zQuvg0LJLhxRQ0XjxlMNqk4Jk7scNwm/yBFNlpxVZy4W7imgJG7BuZR+9LFtw9Jw7B7pcKkyv3hcLurMOnqCNqzls0YEDesOXJPFKoPX2QyQeNJp3Z0XTJrS5Uz2jxuD/ADlGD9alL3A1sIXuCCdwPGpW7DN5IKT0KnYN47JGqKRt3KVXfCFtz/N+dNHH22prv/N8qVHbAXl3IJO4x/nrXlZf3sGNXlSFHiW1jhtrqZIkjdjGjFRjqSw//Ndb9nEPYcFaemMEwBz/AGt/3rnXGlhLHwlZTneW9uhIRjoDlU/x+tOmpcTwcJaFFFEkM1zyxwwwSTrEB4ZYk7KMf6Vt28aiXyteoxntXZZiUIDA5GehrDiSwOr6XLbwjld2ByD41y6f2l6hY3iG4srC4XOSLK4EmPkQWB/FHf8AlDkcLd2N/p4B629yrRuo8Rg+PyzmklikltCJl08V2/C9qmmXqXMl1CirEqRk84x/xdPT9q3aTquq65JLcaiI7ePAENtGMkDzJ8/tV29T3+2kjnA53HxqDgN15h9d6oadedlysyhJ427OZCM49f4GivY0bIYlX2F9VW1k0m6nu4Fa4igYRyg9/ONgfTOKX9AEIvbszXEaGxhgyG6oXDO2fIYWL+6a38Ua3BZ20Yvl5Ye0QycijOC2AN/M/wAKQ+KuJoLfR7KS3EVz7/cNPcGJyvPynOObrsSo+S4rRjSb5HKoJtnZLfi2KZFew0vVL6Lp29vbjs2HmpZl5h6rkVYk4r0oL/0j77pyjq95bPEg+bkcv5r590/2l8XIBy607gfzZreNgf8A65/NW5/aXxPLOlzz2SToAvaRxOhZevKRnlI69RWqjI5RbO7awsZ06cxN20Dx88RByB5EHypRil5lGWGfLFL/AA3xZDfzXkNvKiRSWUly9rHCyJDIvLzFckjDcxJC4GVzjc0QWYNEjc4IYZz03rzPO7TK5o8sKkvge+Dj/v8AHpUqtwEwb3jByNqlaPF/UjLHoEe0Ej9VTP8AwUtR2xmtrh1kEZRerdMnoKYPaL/2uu/VAMUvmL3iAxHPZspbyIIIwR968+SvOx8H7bLXG062/CtpPCqPJb24CK3QOi7n6EGuJtetcSGe7V7iZtyzb5Pnmug8fazAeFbbTER1u+0d8M3RN+Yk+OcgYrl6yvGO4xGfEGvVwqlY2Ve9hEyGXrBcqP6OcCozXCpywxSIp687Y/GaqRTERtzd4lup3rC4bmKscfIDpVbJ0ds9mGq6jq3DrJe3PPJazmLmkcA8vKCMnx64+lGNWhWzuEuppFMc/wDJSFWyc4JBP2I+1JnsVu4ks9RgaLnftVfzwMYpo4t1lEhFksKrI5DHxxgg4FY81bN+BukI/tMu5JNPgWRu9JMGYeYC4FUdAtfeJoYyrdnYaep5c9XkbmJ/P4ohr1lNrBMMwiRXaHDn4oULgM58h3gTnwHlVXWprzhrX9VitdPm90keMJK6sAUVcDDYxjeq+P8AjsXLqdhzT7GyvTObixt5MEYBiHXx/wA+lZXOhcPlh2ts8TdAIpHH4ziluz42hhhKGxYbklklDbn5gVkeKNOlIeVrhHzuWXI/BrRYt432Z6pb2+kXWp/o5kzDZKszOT1eRTj7KR9RThoEvvWnxlQT3c48qTprFNfTVr6zdmW4mtLSJ91y7MAQR4+FP1rpQt57u3jlwkTcoDbdNsn0OKweYrSBGmnD+ocuAByvcjGOleV57PgVe6VsbbbVKfxf1IyR6BfHyu+uRJGuWYABcbmqmpWEViseA+SnLt8/L6UW4snt7biaGa4WQqqd3s1LEt4bUH1TXdOv+RIZXDjO8iYGaztLnJl8EabZxPjKeWTXp0lGFTCp/V65+5NAKb+OLKb38TqmUQcp9MnYn0pXm3nYYAxsAAB028PlW+DuKEmqkzHBEQB+dYMcgb5rctpdT7x20zjoOVCav2/DesTKWSwlC+JbC4+9NYp0n2PaaY9LOoh+ZZe1jMajfPMmPwp+9Pd7p1rqMfZXdrzKNxk4IyMZBHjVP2eaW2gcNW1qzK05y82BkBjv/CmZZ2Y910B9FFQnTZqxtqOhL1Hhu30rh3W7iJXd/wBOuApkIyqdmdth5iuQ2vGms2lrFbwTACNAoYs5JHqC2PxX0Tqwe60u+tXmGJreSMjp8SkfvXA20GwuNM0ieBGR7i15pSrE5cO6k/gUYyjBAkpyloo/7XXE5H6jpmlXnm0loqsf7S4rMa7oT/77hS3+cN7Kn+IqzFwjE9pqE7XEq+7RxtGoUHnLyBcH75rG34RZ54o+3JMjqoynTJxR9XH/AEHp5Rhie4m4B/UNAshY2Nhei4eJmMjzSIVPMTj4QMfbwxu66La3Wu6h+oSxhbCYtJz5+NSRlR44yp3PmaK6Lw9YaBwreaWJHurbEruJQNwy4I2HTal72OXzNpVzpk7szW7FgufXlb6bA/Wp5UmdC+XJnQOEIPdtSv4cHCnuk+R3FeUS0eIC7aVQAWQKfp0/jUqmFVCiDjxbQG160FxxRDKxAWCLmxjcsen70N13RLC+kEpiaOU7s8fdLfPY5+dMesIq6gZCe9igl48jAnIwehpHFWy8NJULFzwxZmOXt5ZmieNonBIHcbrvj61hHwzb2yMJYUPZDqVG4FGlyWwe8M4Zv8/OjLWIkgHaMWI7pJHUUyWhZP3CVoeniaJFkXDHnZlPgS7ftimGHSYzG8eBlh0NRI0g1VoxkAqGFGwinBGDiiBlKcNDbRK6gFRuDVVp25sZx4bGruobxszDCDck0PeSELsp/tE9KSXZbH0ZOSxUsx36jNcz4ctjdQLBykC0kmiA/wDlY/vXRzJGwJVttvCg1mkYv711TlXnONsVPLKo0WxxudlKOwI0XUXKgZMePURtzH9/tWdjY4a3m2OJlb8iiLb6ZOFU96NyPXOf8a12bgaauCM7YNSmqSKRd8g5evI+nXSxjLNEygA5JOPKkTgixvNK4ivZnt5oofeRjnTl50cb4z5dfpTsrxDIPP18quW06c/V8Z+1aasydMPaDeRSXVxbLzmVAGY8vdGfI+NSstATM0rsoBUcoI8RUqsFSIT/ACPNcKpMZD1C+FK9w7SbAoF/pGmjXyA+CcZFLFwqFyDIcYzsd6WSKQejVbdiLhInkQmTYBD08aYg3JCglPfXYkjr5bUqyrbxkSKxDq3Mu/jThZvbSxLciVJGZe6Afh9PSiuhZL3WKmssbbVkuMMCFXORjIo9byJKiSIPDehXGJSOG2EoBdmdmc9BWjhLUO2hNvK4PL8D52cenr6UAsMXpHYsG7wPUeFD824GeVSx6+O1XNQuUhXOfh8SfPbp9aHm5gQBmkBP23oMeB7zQhcxxqD4gJ18qDQtzT3+2GMmAMedGY7lZEYxkkBsNjB60NjiJ06a+3HPKvL4kjO2cfSo5YtpGnE6ZaBYxmMLkKOUYG3lQfTk5bOJercwGD6f6VsF7GFkkWQ4jQu22dh/kV7p1tKNPhm5WZ+8wAHpv89s0Msbo7G9Nl5GlDKwEbEdKvrP2gH8mqkeQoNbzlyBkDwJ9atQz97BOcVWyDVjtwy/OknkK9rRwkwKy4ryrRejNNbNHFs80U6iMbY8qTLy5uGcjmyenTpTdxg6+9qrZ2XNKcrIc8qAbeVTk9l8a0BruS4aM9oQwwcjzoPFx7rWnyPbw6TDNynCyO7YI8CRTTJaJNGCyt6+FaG06xcgGLJHU5z+1DlSC4KQEtNQ17XnafWbpP8A0oY05UjHpjc/XNb7C31/T5G9xnsJ4GPMEuFYFPPDLRmKCOHuwIvKOtWYnlA+AgZxsKRzkUWOJ5bxajdcv6ndxdciK3jIX6kkk1bmt1IAUsO8MeNeK7KMsuPVjvW1ZHZcBgW9RvS22Hil0Lev6ZqDENZ3E0MkZyOUDerOh8T6mkohuNLj7QfFIqAZP92jQzzZlbHmP9Kz7ASbqQfHBFUWSSB18gU262d4l69o80ZLCSFPEMpBwPEDP4oza31oLYxWa3quo5YzNHyiMEYOMqPDI3zW0wkIpdsHPXO9aHRVbcZ9a7m6qgp0aVjjXZkx9Aa3pGjMuByg+XlWpyAG5BnHrWaFyByumMdDuaArGzhFQnbKDnFSsODWLNMD96lWh0Zcn5DBcWdvcHmmiVz6itP6Pp/X3WP+7XtSmaQts9OlWJ2NsmPlWI0ewBOLZB9KlShSOtk/SbD/AMrH9qy/SrLP/V0+1SpXJICbIdLsid7dD9Kn6ZZdfd0z8qlSjSDbJ+l2LdbdPtXo0yzHS3QfSpUoUjuTJ+nWg/7hPtUOl2R626favKlGkdbPDpNgRj3aP7V6NJsevuyfapUrqR1s2wW8NvnsY1TPXAr2pUonH//Z"/>
          <p:cNvSpPr>
            <a:spLocks noChangeAspect="1" noChangeArrowheads="1"/>
          </p:cNvSpPr>
          <p:nvPr/>
        </p:nvSpPr>
        <p:spPr bwMode="auto">
          <a:xfrm>
            <a:off x="0" y="-151342"/>
            <a:ext cx="323850" cy="319315"/>
          </a:xfrm>
          <a:prstGeom prst="rect">
            <a:avLst/>
          </a:prstGeom>
          <a:noFill/>
        </p:spPr>
        <p:txBody>
          <a:bodyPr vert="horz" wrap="square" lIns="96378" tIns="48189" rIns="96378" bIns="4818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94884" y="6569119"/>
            <a:ext cx="4957763" cy="707886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There are </a:t>
            </a:r>
            <a:r>
              <a:rPr lang="en-US" dirty="0" smtClean="0"/>
              <a:t>things you can </a:t>
            </a:r>
            <a:r>
              <a:rPr lang="en-US" dirty="0"/>
              <a:t>do to get ready for school.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26256" y="5206937"/>
            <a:ext cx="6557963" cy="68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1" tIns="50941" rIns="101881" bIns="50941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900" dirty="0"/>
          </a:p>
          <a:p>
            <a:endParaRPr lang="en-US" sz="1900" dirty="0"/>
          </a:p>
        </p:txBody>
      </p:sp>
      <p:sp>
        <p:nvSpPr>
          <p:cNvPr id="7" name="Rectangle 6"/>
          <p:cNvSpPr/>
          <p:nvPr/>
        </p:nvSpPr>
        <p:spPr>
          <a:xfrm>
            <a:off x="914400" y="1083356"/>
            <a:ext cx="6169819" cy="7467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881" y="2818307"/>
            <a:ext cx="5667108" cy="323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365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3026" y="4903096"/>
            <a:ext cx="3171161" cy="420963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426" y="4903095"/>
            <a:ext cx="3253270" cy="420963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3026" y="519669"/>
            <a:ext cx="3171161" cy="40603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426" y="504319"/>
            <a:ext cx="3182440" cy="407574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B04D-AEB5-43ED-B9BA-B3D1EC9C906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8288" y="3668845"/>
            <a:ext cx="3099578" cy="718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1" tIns="50941" rIns="101881" bIns="50941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Eating </a:t>
            </a:r>
            <a:r>
              <a:rPr lang="en-US" dirty="0"/>
              <a:t>a good breakfast </a:t>
            </a:r>
            <a:r>
              <a:rPr lang="en-US" dirty="0" smtClean="0"/>
              <a:t>will help you </a:t>
            </a:r>
            <a:r>
              <a:rPr lang="en-US" dirty="0"/>
              <a:t>learn better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1925" y="9579429"/>
            <a:ext cx="2347913" cy="266596"/>
          </a:xfrm>
          <a:prstGeom prst="rect">
            <a:avLst/>
          </a:prstGeom>
        </p:spPr>
        <p:txBody>
          <a:bodyPr wrap="square" lIns="96378" tIns="48189" rIns="96378" bIns="48189">
            <a:spAutoFit/>
          </a:bodyPr>
          <a:lstStyle/>
          <a:p>
            <a:r>
              <a:rPr lang="en-US" sz="1100" dirty="0"/>
              <a:t>"Copyright HaveFunTeaching.com"</a:t>
            </a:r>
          </a:p>
        </p:txBody>
      </p:sp>
      <p:sp>
        <p:nvSpPr>
          <p:cNvPr id="11271" name="AutoShape 7" descr="data:image/jpeg;base64,/9j/4AAQSkZJRgABAQAAAQABAAD/2wCEAAkGBwgHBgkIBwgKCgkLDRYPDQwMDRsUFRAWIB0iIiAdHx8kKDQsJCYxJx8fLT0tMTU3Ojo6Iys/RD84QzQ5OjcBCgoKDQwNGg8PGjclHyU3Nzc3Nzc3Nzc3Nzc3Nzc3Nzc3Nzc3Nzc3Nzc3Nzc3Nzc3Nzc3Nzc3Nzc3Nzc3Nzc3N//AABEIAKQAdwMBIgACEQEDEQH/xAAcAAACAgMBAQAAAAAAAAAAAAAFBgAEAgMHAQj/xABGEAACAQMCAwUHAgEJAw0AAAABAgMABBEFIQYSMRMiQVFhBxQycYGRoRXBsSNCYnKCktHw8RYzUhckJTQ1Q1NUY3ODorL/xAAZAQADAQEBAAAAAAAAAAAAAAABAgMEAAX/xAAlEQACAgICAQQDAQEAAAAAAAAAAQIRAyESMQQTIkFhMjNRIxT/2gAMAwEAAhEDEQA/AGj2hcbanoOoe66dEsjcoIXlyceJ9KAL7QuKzbGY2sEYRWdubfIH70y8bRabHq0lxdyypMYOULGASwPhvSPPH+qW88Ng0Sqikt28oRgMelSkpt1EZxajyYyaP7Q7+9iLPJCJVZQI+X4z5Dxo9qXFtxb2n8iY2uOcYQ1xeL33Q9Rt0RrZy8ic3ZSdowyfCinEF5ehJJ7e+Haq+VQEN96rHFKK9zEjK1dDtce0LVbaFHniRSJ+zcBaLaXxLxBfGVxZv2OMxns/i+tIukJccU6Yr2FqDOJlaZO0xuPiOTXXNMllhsIY3hWFkGOzBzy00YNhlKtCm+r+0KQM1vpEMajr20qoP41jbat7QCxa7tdMihLcof3pTvTJxFYniHSZtMjnWOV2Vz3sHlBpTueCL+DhmTT5NZtrV/fFmjnckhRykFfDfeu4/YqsPQ8SanBbxjUewWYjOVYFWHmCKGf7eXiXvZyCIRcxAwM5A8qoXGjNo3DmmWt3fxXsqNJ2c6LygoTnH0pWuLiKOaKcljGJWXOD1xvSSKJIM6P7UtVuOIbyxuhEIoi3IVXqM7fjFE7r2l3MDYCZHgeSuZ2cSxcRXWpdoOylJ5V8cYq3dyJdnKAj0NJzGfE6EfaHqSWkc5gVkkICuP8ACrUPHOozxdoIkTDKCMZ6nFc7Oo81pFYPGUMRzzsw3+Qr2TVZ4IGSOKLlON2bfY5pXlSdWCkdu4Y1K81Bpveynd6clSlr2V397fNdG8EIAAKiMH96lVT0KxU9sF1qdjxN73Z23NDFb5kdlyMeOM1ze5vprl/5VyJBsyQ7AeI6b12j2kaXb3urK08YYGPBBJwaUbfhzT7bn7CMJznLYY700dHSbl2xJhuZLCKDUbiOMoknJACh5gw33881qTVGhS6kS1u44rjaUsAVxnoMjYfKnmbhnTZ8dvH2gByA0rEZ+Wa06lw5YLpdz2FsnP2Z5cZJzXSfyck3oTNL1GdbFobeeWFCD3Y5CpXJ67UxaRxRqej5MF4zIFyYp3Lr+T/CkgpNaktCcrv0opp9tLfOEnIbmPdAGCScbUnOtlON6Os2HtM0Gzxd3bt71InZtHGQeTxIO/nWy79rGizwc/6ddTQqT3mC4BFKh4H0YMGa2dmOGJ7ZvHerMfC+lRx8gsFK+TOTmq23tEuNaYWn4lseN9PjhgtWtYYJMrIXH2ArGLhu2a3WF3aaNWLAb7E9aoR6Dp0IxFp8aAb92hurvp2n847AGVRlsu3KvzxUMmN9tjxV6G2Dhe2THIlsv9c1sbQbdB/KTov/ALa1yufWZXAZGMaIAeVdsk7Afn8VZ0zU7rkE0krFB8QJO+3TzqXBL5KcF8IeJ+GNE7QyAZlPV2Y5NaDoGlg4IjJ/pOT+9arL3e8txNCo5/5ykZIrOSEPuUX+4KdYr6YrbXwPns5tY7Z7rseXDAZxUrV7MozG11lsjbYDFSqpcVRMI8VwwSXqmXm5uXwxQJrGAjuMhP8ATGP4UZ4ouY4dXRLlA0JXdvFfWtbaZGMFSMMMhgNiKyuOOcn9BjGEgG1syqw90R1842zj6UPmWHdDAysQRsTkU6Wenxs5zLyqoyWx4Uv8Cau/FWqau1xBb/ptowS37hLvzFsFmz5KDsB1pJYXT4yYHHj0zn9vwvFcXVyneXBwMjqfOrWkcKpBrEfNO6CPvc/Lnlx44rq1zwXw9dycwswkniYpWRvwaxHByWyt7jezNkbJcnmPy5uv3zU5KVaZo9WKjpbFk6XFIcx6kVJ/8SI/sa1No+oAnsZrWfyAkwT96KTxXNpKYrhORh4Ef5zWAkU/Fj54FcvNyR00ZHk3sFPYatBjtrGXHiU7w/Fcj4juprnUJZSQFBJwGydzjB867xFNJGD2NxIudtmwPtXG+JtGvoOIGt7a2793JlCoPKMn4QcbZzvV4eSsj2VhJNMW7p3vblygBGTyA5yAB5dfCrCXEk6KlqFVAnfJHeOd8E+PSs5OHdUWZoLiJoXiOWjfqM+OfGt0Nhdc2LZBns+WROnNg5+/y8qeU4V2XjGT2NvBVwRczx5HZGNSu3X1+tNeEPgK0cK8FX8mlQ39syNJPAG5XbByTnxHrVi50nWrMnt7CTH/ABIOcH7VXHpE8m3obuAFAa5x6VK1ezmQu90rKVYYyCMV5TkjTx22NRUZ/mV7w3dvc2clm27w99D448RWvj1SdSXGfhoBYan+kXC3UlvJcIuzJH8QHn9K8nk4+SycXUxr1+8Ol8Oahdr8cVtIR/W5Dj84pU9iqdlw5qMq9TdbfRVqcdcRWWocHXT6bdRypKEDqPiXvAYI6jrV32P2/Z8ElyN5ppG+mcftWtv/ADbKPse5JuQxzJjkbr6VeinjZhGWw5GQKEWf/OLR4D8QO1Dby8TTjBcXJdUDFGcDPL8/zWflWwh7V7VL61kidUMgB5C3UN4Yrn/eLsmOVlOGU9Qa6FFNFcBJVcMpHMrDoR50D17TrO4mw2ILtxmOQdH9DQnj9Ta7Flj5dCuZZoj3QCPvS9qPGj21xNBBZyzSREqGc8iN54ON8Haj84a3DJLGyOgJKk0El0pdY1Gyhd2TtCMunxDz/Gf9cUvjY4vJU0diwOak38Ac8Rwy2Fzqd/b897lUWCM45wfh/fPyqPeWiW8Fxe2bQ3qTMGgifYpgEMTjpv8Ag11C19mfDkQjaS1uppIjzdoZsZPXOBgdaoar7MNIuriaeLUb63lfBxKFdNvTAI+9ej/zQuvg0LJLhxRQ0XjxlMNqk4Jk7scNwm/yBFNlpxVZy4W7imgJG7BuZR+9LFtw9Jw7B7pcKkyv3hcLurMOnqCNqzls0YEDesOXJPFKoPX2QyQeNJp3Z0XTJrS5Uz2jxuD/ADlGD9alL3A1sIXuCCdwPGpW7DN5IKT0KnYN47JGqKRt3KVXfCFtz/N+dNHH22prv/N8qVHbAXl3IJO4x/nrXlZf3sGNXlSFHiW1jhtrqZIkjdjGjFRjqSw//Ndb9nEPYcFaemMEwBz/AGt/3rnXGlhLHwlZTneW9uhIRjoDlU/x+tOmpcTwcJaFFFEkM1zyxwwwSTrEB4ZYk7KMf6Vt28aiXyteoxntXZZiUIDA5GehrDiSwOr6XLbwjld2ByD41y6f2l6hY3iG4srC4XOSLK4EmPkQWB/FHf8AlDkcLd2N/p4B629yrRuo8Rg+PyzmklikltCJl08V2/C9qmmXqXMl1CirEqRk84x/xdPT9q3aTquq65JLcaiI7ePAENtGMkDzJ8/tV29T3+2kjnA53HxqDgN15h9d6oadedlysyhJ427OZCM49f4GivY0bIYlX2F9VW1k0m6nu4Fa4igYRyg9/ONgfTOKX9AEIvbszXEaGxhgyG6oXDO2fIYWL+6a38Ua3BZ20Yvl5Ye0QycijOC2AN/M/wAKQ+KuJoLfR7KS3EVz7/cNPcGJyvPynOObrsSo+S4rRjSb5HKoJtnZLfi2KZFew0vVL6Lp29vbjs2HmpZl5h6rkVYk4r0oL/0j77pyjq95bPEg+bkcv5r590/2l8XIBy607gfzZreNgf8A65/NW5/aXxPLOlzz2SToAvaRxOhZevKRnlI69RWqjI5RbO7awsZ06cxN20Dx88RByB5EHypRil5lGWGfLFL/AA3xZDfzXkNvKiRSWUly9rHCyJDIvLzFckjDcxJC4GVzjc0QWYNEjc4IYZz03rzPO7TK5o8sKkvge+Dj/v8AHpUqtwEwb3jByNqlaPF/UjLHoEe0Ej9VTP8AwUtR2xmtrh1kEZRerdMnoKYPaL/2uu/VAMUvmL3iAxHPZspbyIIIwR968+SvOx8H7bLXG062/CtpPCqPJb24CK3QOi7n6EGuJtetcSGe7V7iZtyzb5Pnmug8fazAeFbbTER1u+0d8M3RN+Yk+OcgYrl6yvGO4xGfEGvVwqlY2Ve9hEyGXrBcqP6OcCozXCpywxSIp687Y/GaqRTERtzd4lup3rC4bmKscfIDpVbJ0ds9mGq6jq3DrJe3PPJazmLmkcA8vKCMnx64+lGNWhWzuEuppFMc/wDJSFWyc4JBP2I+1JnsVu4ks9RgaLnftVfzwMYpo4t1lEhFksKrI5DHxxgg4FY81bN+BukI/tMu5JNPgWRu9JMGYeYC4FUdAtfeJoYyrdnYaep5c9XkbmJ/P4ohr1lNrBMMwiRXaHDn4oULgM58h3gTnwHlVXWprzhrX9VitdPm90keMJK6sAUVcDDYxjeq+P8AjsXLqdhzT7GyvTObixt5MEYBiHXx/wA+lZXOhcPlh2ts8TdAIpHH4ziluz42hhhKGxYbklklDbn5gVkeKNOlIeVrhHzuWXI/BrRYt432Z6pb2+kXWp/o5kzDZKszOT1eRTj7KR9RThoEvvWnxlQT3c48qTprFNfTVr6zdmW4mtLSJ91y7MAQR4+FP1rpQt57u3jlwkTcoDbdNsn0OKweYrSBGmnD+ocuAByvcjGOleV57PgVe6VsbbbVKfxf1IyR6BfHyu+uRJGuWYABcbmqmpWEViseA+SnLt8/L6UW4snt7biaGa4WQqqd3s1LEt4bUH1TXdOv+RIZXDjO8iYGaztLnJl8EabZxPjKeWTXp0lGFTCp/V65+5NAKb+OLKb38TqmUQcp9MnYn0pXm3nYYAxsAAB028PlW+DuKEmqkzHBEQB+dYMcgb5rctpdT7x20zjoOVCav2/DesTKWSwlC+JbC4+9NYp0n2PaaY9LOoh+ZZe1jMajfPMmPwp+9Pd7p1rqMfZXdrzKNxk4IyMZBHjVP2eaW2gcNW1qzK05y82BkBjv/CmZZ2Y910B9FFQnTZqxtqOhL1Hhu30rh3W7iJXd/wBOuApkIyqdmdth5iuQ2vGms2lrFbwTACNAoYs5JHqC2PxX0Tqwe60u+tXmGJreSMjp8SkfvXA20GwuNM0ieBGR7i15pSrE5cO6k/gUYyjBAkpyloo/7XXE5H6jpmlXnm0loqsf7S4rMa7oT/77hS3+cN7Kn+IqzFwjE9pqE7XEq+7RxtGoUHnLyBcH75rG34RZ54o+3JMjqoynTJxR9XH/AEHp5Rhie4m4B/UNAshY2Nhei4eJmMjzSIVPMTj4QMfbwxu66La3Wu6h+oSxhbCYtJz5+NSRlR44yp3PmaK6Lw9YaBwreaWJHurbEruJQNwy4I2HTal72OXzNpVzpk7szW7FgufXlb6bA/Wp5UmdC+XJnQOEIPdtSv4cHCnuk+R3FeUS0eIC7aVQAWQKfp0/jUqmFVCiDjxbQG160FxxRDKxAWCLmxjcsen70N13RLC+kEpiaOU7s8fdLfPY5+dMesIq6gZCe9igl48jAnIwehpHFWy8NJULFzwxZmOXt5ZmieNonBIHcbrvj61hHwzb2yMJYUPZDqVG4FGlyWwe8M4Zv8/OjLWIkgHaMWI7pJHUUyWhZP3CVoeniaJFkXDHnZlPgS7ftimGHSYzG8eBlh0NRI0g1VoxkAqGFGwinBGDiiBlKcNDbRK6gFRuDVVp25sZx4bGruobxszDCDck0PeSELsp/tE9KSXZbH0ZOSxUsx36jNcz4ctjdQLBykC0kmiA/wDlY/vXRzJGwJVttvCg1mkYv711TlXnONsVPLKo0WxxudlKOwI0XUXKgZMePURtzH9/tWdjY4a3m2OJlb8iiLb6ZOFU96NyPXOf8a12bgaauCM7YNSmqSKRd8g5evI+nXSxjLNEygA5JOPKkTgixvNK4ivZnt5oofeRjnTl50cb4z5dfpTsrxDIPP18quW06c/V8Z+1aasydMPaDeRSXVxbLzmVAGY8vdGfI+NSstATM0rsoBUcoI8RUqsFSIT/ACPNcKpMZD1C+FK9w7SbAoF/pGmjXyA+CcZFLFwqFyDIcYzsd6WSKQejVbdiLhInkQmTYBD08aYg3JCglPfXYkjr5bUqyrbxkSKxDq3Mu/jThZvbSxLciVJGZe6Afh9PSiuhZL3WKmssbbVkuMMCFXORjIo9byJKiSIPDehXGJSOG2EoBdmdmc9BWjhLUO2hNvK4PL8D52cenr6UAsMXpHYsG7wPUeFD824GeVSx6+O1XNQuUhXOfh8SfPbp9aHm5gQBmkBP23oMeB7zQhcxxqD4gJ18qDQtzT3+2GMmAMedGY7lZEYxkkBsNjB60NjiJ06a+3HPKvL4kjO2cfSo5YtpGnE6ZaBYxmMLkKOUYG3lQfTk5bOJercwGD6f6VsF7GFkkWQ4jQu22dh/kV7p1tKNPhm5WZ+8wAHpv89s0Msbo7G9Nl5GlDKwEbEdKvrP2gH8mqkeQoNbzlyBkDwJ9atQz97BOcVWyDVjtwy/OknkK9rRwkwKy4ryrRejNNbNHFs80U6iMbY8qTLy5uGcjmyenTpTdxg6+9qrZ2XNKcrIc8qAbeVTk9l8a0BruS4aM9oQwwcjzoPFx7rWnyPbw6TDNynCyO7YI8CRTTJaJNGCyt6+FaG06xcgGLJHU5z+1DlSC4KQEtNQ17XnafWbpP8A0oY05UjHpjc/XNb7C31/T5G9xnsJ4GPMEuFYFPPDLRmKCOHuwIvKOtWYnlA+AgZxsKRzkUWOJ5bxajdcv6ndxdciK3jIX6kkk1bmt1IAUsO8MeNeK7KMsuPVjvW1ZHZcBgW9RvS22Hil0Lev6ZqDENZ3E0MkZyOUDerOh8T6mkohuNLj7QfFIqAZP92jQzzZlbHmP9Kz7ASbqQfHBFUWSSB18gU262d4l69o80ZLCSFPEMpBwPEDP4oza31oLYxWa3quo5YzNHyiMEYOMqPDI3zW0wkIpdsHPXO9aHRVbcZ9a7m6qgp0aVjjXZkx9Aa3pGjMuByg+XlWpyAG5BnHrWaFyByumMdDuaArGzhFQnbKDnFSsODWLNMD96lWh0Zcn5DBcWdvcHmmiVz6itP6Pp/X3WP+7XtSmaQts9OlWJ2NsmPlWI0ewBOLZB9KlShSOtk/SbD/AMrH9qy/SrLP/V0+1SpXJICbIdLsid7dD9Kn6ZZdfd0z8qlSjSDbJ+l2LdbdPtXo0yzHS3QfSpUoUjuTJ+nWg/7hPtUOl2R626favKlGkdbPDpNgRj3aP7V6NJsevuyfapUrqR1s2wW8NvnsY1TPXAr2pUonH//Z"/>
          <p:cNvSpPr>
            <a:spLocks noChangeAspect="1" noChangeArrowheads="1"/>
          </p:cNvSpPr>
          <p:nvPr/>
        </p:nvSpPr>
        <p:spPr bwMode="auto">
          <a:xfrm>
            <a:off x="0" y="-151342"/>
            <a:ext cx="323850" cy="319315"/>
          </a:xfrm>
          <a:prstGeom prst="rect">
            <a:avLst/>
          </a:prstGeom>
          <a:noFill/>
        </p:spPr>
        <p:txBody>
          <a:bodyPr vert="horz" wrap="square" lIns="96378" tIns="48189" rIns="96378" bIns="4818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26256" y="5206937"/>
            <a:ext cx="6557963" cy="68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1" tIns="50941" rIns="101881" bIns="50941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900" dirty="0"/>
          </a:p>
          <a:p>
            <a:endParaRPr lang="en-US" sz="1900" dirty="0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455426" y="8016111"/>
            <a:ext cx="3182440" cy="1026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1" tIns="50941" rIns="101881" bIns="50941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Having backpacks ready </a:t>
            </a:r>
            <a:r>
              <a:rPr lang="en-US" dirty="0"/>
              <a:t>each morning </a:t>
            </a:r>
            <a:r>
              <a:rPr lang="en-US" dirty="0" smtClean="0"/>
              <a:t>will make it so you don’t have to rush.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183731" y="3723307"/>
            <a:ext cx="3100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Wearing </a:t>
            </a:r>
            <a:r>
              <a:rPr lang="en-US" dirty="0"/>
              <a:t>clothes that are comfortable is important.</a:t>
            </a: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4183731" y="7752920"/>
            <a:ext cx="2979069" cy="1333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1" tIns="50941" rIns="101881" bIns="50941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Some </a:t>
            </a:r>
            <a:r>
              <a:rPr lang="en-US" dirty="0"/>
              <a:t>boys and girls wait for the school bus. </a:t>
            </a:r>
            <a:r>
              <a:rPr lang="en-US" dirty="0" smtClean="0"/>
              <a:t>Others </a:t>
            </a:r>
            <a:r>
              <a:rPr lang="en-US" dirty="0"/>
              <a:t>ride to school with family or friends</a:t>
            </a:r>
            <a:r>
              <a:rPr lang="en-US" dirty="0" smtClean="0"/>
              <a:t>.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801949"/>
            <a:ext cx="2625203" cy="241558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862" y="5111268"/>
            <a:ext cx="2516341" cy="245594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/>
          <a:srcRect l="16608" r="10730"/>
          <a:stretch/>
        </p:blipFill>
        <p:spPr>
          <a:xfrm>
            <a:off x="4419600" y="953310"/>
            <a:ext cx="2564057" cy="2070970"/>
          </a:xfrm>
          <a:prstGeom prst="rect">
            <a:avLst/>
          </a:prstGeom>
          <a:ln w="635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3889" y="5061584"/>
            <a:ext cx="2071159" cy="1407584"/>
          </a:xfrm>
          <a:prstGeom prst="rect">
            <a:avLst/>
          </a:prstGeom>
          <a:ln w="63500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5690" y="6270805"/>
            <a:ext cx="1620328" cy="1350273"/>
          </a:xfrm>
          <a:prstGeom prst="rect">
            <a:avLst/>
          </a:prstGeom>
          <a:ln w="63500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5049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B04D-AEB5-43ED-B9BA-B3D1EC9C9067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116740"/>
              </p:ext>
            </p:extLst>
          </p:nvPr>
        </p:nvGraphicFramePr>
        <p:xfrm>
          <a:off x="728664" y="718456"/>
          <a:ext cx="6315075" cy="88827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15075"/>
              </a:tblGrid>
              <a:tr h="1516744">
                <a:tc>
                  <a:txBody>
                    <a:bodyPr/>
                    <a:lstStyle/>
                    <a:p>
                      <a:r>
                        <a:rPr lang="en-US" sz="1900" b="1" dirty="0" smtClean="0"/>
                        <a:t>7.</a:t>
                      </a:r>
                    </a:p>
                    <a:p>
                      <a:endParaRPr lang="en-US" sz="1900" b="1" dirty="0" smtClean="0"/>
                    </a:p>
                    <a:p>
                      <a:endParaRPr lang="en-US" sz="1900" b="1" dirty="0"/>
                    </a:p>
                  </a:txBody>
                  <a:tcPr marL="97155" marR="97155" marT="47897" marB="47897"/>
                </a:tc>
              </a:tr>
              <a:tr h="1584477">
                <a:tc>
                  <a:txBody>
                    <a:bodyPr/>
                    <a:lstStyle/>
                    <a:p>
                      <a:r>
                        <a:rPr lang="en-US" sz="1900" b="1" dirty="0" smtClean="0"/>
                        <a:t>8.</a:t>
                      </a:r>
                    </a:p>
                    <a:p>
                      <a:endParaRPr lang="en-US" sz="1900" b="1" dirty="0" smtClean="0"/>
                    </a:p>
                    <a:p>
                      <a:endParaRPr lang="en-US" sz="1900" b="1" dirty="0"/>
                    </a:p>
                  </a:txBody>
                  <a:tcPr marL="97155" marR="97155" marT="47897" marB="47897"/>
                </a:tc>
              </a:tr>
              <a:tr h="752323">
                <a:tc>
                  <a:txBody>
                    <a:bodyPr/>
                    <a:lstStyle/>
                    <a:p>
                      <a:r>
                        <a:rPr lang="en-US" sz="1900" b="1" dirty="0" smtClean="0"/>
                        <a:t>9.   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Look </a:t>
                      </a:r>
                      <a:r>
                        <a:rPr lang="en-US" sz="1500" b="1" dirty="0" smtClean="0"/>
                        <a:t>at the pictures above.  Tell what happened first,</a:t>
                      </a:r>
                      <a:r>
                        <a:rPr lang="en-US" sz="1500" b="1" baseline="0" dirty="0" smtClean="0"/>
                        <a:t> </a:t>
                      </a:r>
                      <a:r>
                        <a:rPr lang="en-US" sz="1500" b="1" dirty="0" smtClean="0"/>
                        <a:t>next and last in the </a:t>
                      </a:r>
                    </a:p>
                    <a:p>
                      <a:r>
                        <a:rPr lang="en-US" sz="1500" b="1" baseline="0" dirty="0" smtClean="0"/>
                        <a:t>         </a:t>
                      </a:r>
                      <a:r>
                        <a:rPr lang="en-US" sz="1500" b="1" dirty="0" smtClean="0"/>
                        <a:t>story.  Point to the pictures as you</a:t>
                      </a:r>
                      <a:r>
                        <a:rPr lang="en-US" sz="1500" b="1" baseline="0" dirty="0" smtClean="0"/>
                        <a:t> </a:t>
                      </a:r>
                      <a:r>
                        <a:rPr lang="en-US" sz="1500" b="1" dirty="0" smtClean="0"/>
                        <a:t>tell about the story.</a:t>
                      </a:r>
                    </a:p>
                  </a:txBody>
                  <a:tcPr marL="97155" marR="97155" marT="47897" marB="47897"/>
                </a:tc>
              </a:tr>
              <a:tr h="1832186">
                <a:tc>
                  <a:txBody>
                    <a:bodyPr/>
                    <a:lstStyle/>
                    <a:p>
                      <a:r>
                        <a:rPr lang="en-US" sz="1900" b="1" dirty="0" smtClean="0"/>
                        <a:t>10.</a:t>
                      </a:r>
                    </a:p>
                    <a:p>
                      <a:endParaRPr lang="en-US" sz="1900" b="1" dirty="0" smtClean="0"/>
                    </a:p>
                    <a:p>
                      <a:endParaRPr lang="en-US" sz="1900" b="1" dirty="0" smtClean="0"/>
                    </a:p>
                    <a:p>
                      <a:endParaRPr lang="en-US" sz="1900" b="1" dirty="0" smtClean="0"/>
                    </a:p>
                  </a:txBody>
                  <a:tcPr marL="97155" marR="97155" marT="47897" marB="47897"/>
                </a:tc>
              </a:tr>
              <a:tr h="1379099">
                <a:tc>
                  <a:txBody>
                    <a:bodyPr/>
                    <a:lstStyle/>
                    <a:p>
                      <a:r>
                        <a:rPr lang="en-US" sz="1900" b="1" dirty="0" smtClean="0"/>
                        <a:t>11.</a:t>
                      </a:r>
                    </a:p>
                    <a:p>
                      <a:endParaRPr lang="en-US" sz="1900" b="1" dirty="0" smtClean="0"/>
                    </a:p>
                    <a:p>
                      <a:endParaRPr lang="en-US" sz="1900" b="1" dirty="0"/>
                    </a:p>
                  </a:txBody>
                  <a:tcPr marL="97155" marR="97155" marT="47897" marB="47897"/>
                </a:tc>
              </a:tr>
              <a:tr h="1817915">
                <a:tc>
                  <a:txBody>
                    <a:bodyPr/>
                    <a:lstStyle/>
                    <a:p>
                      <a:r>
                        <a:rPr lang="en-US" sz="1900" b="1" dirty="0" smtClean="0"/>
                        <a:t>12.</a:t>
                      </a:r>
                    </a:p>
                    <a:p>
                      <a:endParaRPr lang="en-US" sz="1900" b="1" dirty="0" smtClean="0"/>
                    </a:p>
                  </a:txBody>
                  <a:tcPr marL="97155" marR="97155" marT="47897" marB="47897"/>
                </a:tc>
              </a:tr>
            </a:tbl>
          </a:graphicData>
        </a:graphic>
      </p:graphicFrame>
      <p:sp>
        <p:nvSpPr>
          <p:cNvPr id="11" name="AutoShape 11" descr="data:image/jpeg;base64,/9j/4AAQSkZJRgABAQAAAQABAAD/2wCEAAkGBxMTEhQUExQWFRQXGBcaGBgXFBcYGBoaGBgXGBoWGBoYHCggGBwlHBcXITEiJSkrLi4uFyAzODMsNygtLisBCgoKDg0OGhAQGiwlHCQsLCwsLCwsLCwsLCwsLCwsLCwsLCwsLCwsLCwsLCwsLCwsLCwsLCwsLCwsLCwsLCwsLP/AABEIALcBFAMBIgACEQEDEQH/xAAbAAABBQEBAAAAAAAAAAAAAAAEAAIDBQYBB//EADwQAAEDAgMFBgUCBgICAwEAAAEAAhEDIQQxQQUSUWFxBiKBkbHwEzKhwdFC4QcUUmJy8SOCkrJDwtIV/8QAGgEAAwEBAQEAAAAAAAAAAAAAAAECAwQFBv/EACIRAAICAgIDAAMBAAAAAAAAAAABAhEDIRIxBEFREzJhIv/aAAwDAQACEQMRAD8AsG9wVHPO4Ht3QMjHE8LT5qo2biWsLwA075BkOIMCwbbRXuLquLTmX53ZuGPus+cU7fALPRfPK+VM9VfqD7XxT3OPygDhnA4KixGMeBY2JGdj6ovb7btc1oBEyN6J4clTvl/dJ3XWMRw0BXRDGkJz0E4yo9wbBvmj9gVnPrU4MSbnoLyq74wAvMjgp9nYwBwIMbpEiI1v46K0tENnoNPDtaSQLm54yp20SVJgWhzQ7j/v7ozdGiDMFZQAz8k9w4BSOgaqF1Y6JAcIjVNLj0CbHmk5Kx0Op0yTAH5Vjh8EBdwnlp+6DpVoFvFObjitsagtsiVlyHpPraCyqDtTkU6ntAH/AEuhZIv2RxZZNc4ZFXFDaAc2H9130PRZh2KJ+UwEytVqmN0tA1kE/dVGdEyjZoQ9pbVaCDacwqXG1B/KtvkT6qHeIEOgk8AgH7PpnMT1iPJU5iUB208SwOpguaLakKhxe0gS/ca5xmBDTHnktE3DNAsAPAJFoOgSbspIwNXZ9WqZcCOA4J7NiPW3+ACnfyjdQfNTQzGM2VUBysrShgn6rQ24WT2EDgmkKynZs48ETRwRVkZ4Lp6IpBYKKEJ7aE6BTTx8k3fQwI/gOnkn4ei4kAA3IA8VPSI5o7AmatMDLeE+F0mwLHBbFDDvEhzhrwRT8JfNGEpjnQJWV2BnMVttlNxYXOkGDHFJYzH4oOqPcNXE+ZK4uR5pfTXgi4xlOoSHubTlkxcl0XsIznhldYrE4gPJ7xbUa8y2ACBMiy2mKwgLZdTJJE2eSD0grL4wBm85mGeRmSG+Zus32dEeii2xRDTbvakuLiegAgBUdOmSXESP7ZLT+60O0HtqBjm/8ZcNSN21oPPpxVNRrl8scy9wYcCPHUFdEW+yHREynuc3LlB3eJAuc5yCdiXEAkZ+7LlKvYbwMxw+/kn6EeqbDq/8LJIPdaZHRHPrrL9kcXNMtm4OXAW/dX5eB1WYmiQg5lIv8EO7EQoDXnVFhQWanBKeKDdiAEO/FoAt2jXTioy66qTj3izXW4EApzcZUzIafMflPkkgph733Sp1LqudjDmWHwcD6wkMe0XO8P8AqT6SlyHRZ/FhPoYwyqx20qREB4HWR6hR0qwJs4HoQU7aCjVirN1LTA4fRV2Df3QjW1ABJIA4lUpMlomrUxGSgbQHPzQ9bbdPIB7ujbSNLkKXD45ptdp4EcM5glXGf9JcQqlgwdfok7CHiicM5OctObJpFecIfZTK2CeADfpE+NlZAKXFNsOiam2Kij+Lu5z5QnMrtOqIrOTMK0F2hsUfmHwB6xB1XBTH9SMdSbwCTcGwnIjoSmpi4keHoSc7Kz2cGioCOfoVX16EWa5wTWteMn+YS5JhTNeHjKVR9ttqihhXkmC7u+ef09UDhxVmQR5kIXaOHFct+L390kgEyL8pUcdUFbPKMTteq5xLGnd0skvUf5GnowDo0fhJXwj8Q7ZPjKT9N5o5AH0We23XNNkGs4l0t3Q2DcXk6eq0dCq8gy7IwARynxzVZj6NSsbPApjRhEz45rz39OiJ55jMG74UNBaGvhjYuSWgzzN0RszZFVo3qrmh2ndl0c7gHzW1x+E3GbzpLw2Jzi2Q8PZ0psFht6HuMTkDJMc+C6opy0yHJdoqaewaQFw6pBEhz3AdRuAR9VMKLQbU6eubGn6kK7rtAOpOSCewTOR5LbXoytllsbExbcYLaNj7q3GOZEOosPNstPmFTYBmZ8FZUgIVKJLYzEbNa+TRJDtGOOfJp49c+Szz8UfFazC4XvgzDAQSeEXjqsZtR816pyl7j/5OJ+6zyQS2XCVsd8Wc13fJKgpNJ6cUXTEWCwZoS0xGdynBcYziuVH6C59Fm9lI7VqR+EKSXZ2H1/ZTClqblSNpTySpIqwZrNBYKRmEBzaCOYRjcPyU9KjOSQWQUMINJb/iSPQoyhh3H9cn9DXEuJNoI3p6zFgnmlPdmAbEwdenmjC1oc1gtuMBBklw0E3m8G8xbzqCvsmTo7htnDdINpcRwBJkki/W6OdhmgCOGep0A8YzGSbAaQ0S2QSQJLoYJvqTcZcVO6JguktsRYAQJ3rZTGU5LZUYsg3qlN2gmA0EzJ1sBYe7KWhjHEw9oGdwZyiZByuoqNO0TZovB0cSY5/7UmHqB264Ge7IiTb+o6eaYE78ZTaYc9rTzMeqKr1mkDdIPQg6clUUaG8TvXJznLMxl0z5oN+y6L5lgLgLkAtPAGbcDlKdtBosqqdhhn0+6pnbLcILKj2i2bnRlxn7JNNenY1DfiGOB+kqG67NFvou1NSzWfpY+uLu+GR/i4H/ANvsicPtp2bqYj+1/wCQERyR+icWWj/mKbohKG1mOPyPE8gfQlEfzdOBeOoI9U00KgynZpPJV5Rz6zDTMOacsiOKr3qmxI61oSXGhJIZVfDrtqBjmuexznEuNt2flggyI+/JA7ULqVX4hEAm4BIa4HMdVGO0ddlnAeII9VDie0DHuY6o0y0jK4N5gjgudwl8NVJGsrbObXYHb244gZ2uP/U6IHH7FrD5abyIsWje+rZRPZLaTK7Km5+h0nj3rz5grV4HYc96oSODQSPOF34ouStrZzTdM87Gya5j/ifP+Dvwj8N2NxDrlhb1IH7r0obLp8D/AOTvynN2ZRH/AMbCeJaCfqt1jSMnOzBDs46zfi0oH6WuL3TqSGNJVthOzBaJIdUP9xFNvlO8fotiymAIAAHIQnKuCJ5MxuI2dVye2G6R8o8l5ztrZ5bXfvWEi3gB9l7uQvO+2WzR/MSBm0fQlYeSqhZrhe6MVToHoiaeHVr/ACwaLqH4W9nZvBefdnUAbpNm5cfwuijGSsTSXWYc6CT+UNgAsoSiqODJFhAyJRNbCODZ3STad0xBnUkidMjrqrRlIMcA8sDB8rd6NJyIuQbc94lCi2JtADcE0bokkExOQm3HqfJFUqW7vFtMEAkNAu43gmSAB9VNVqgFzjBcwx3+6G7xiJjOLxndS1ahBaRECW3nTWBaSqSQrZSVGPLJnecHF0m29nDSRkLi/JHGmB34B7oBAaS6AZIzmBJiOCTmSYFrkzeZNyDkABu6zmERg5HzD3ki6G9ncLuuIcILoggmIYXdzoQBy9IlcA3eebjOJFpDYgeHPPNBYrGChlkQS6SBoSTMR9EZgqIr0t/4dnAEg/qDhMXzBBI9NFon6M2vY4tA4QN63CQJkzAQtWmPhjcIAMiALHvScoiwOuqnoM+YBga2bAE3B3bkAAA5+SZWpbpeXO3GWOQMGTefEWTER1CA0RNhJABzsR4Wy4SoKeN3qbXNtvQWh9nQZIJGmRUrg8MhsyG/NY70nOOXd4C6458ENIdE2sYFrEwYF7a6JbGJ1YkwcjMQb5gb2XFw8wqzbmJDajGCZa2TrA+UCdZgnwR+HYPiOcCMgDeY+aRyFh5FZjF7UDqj3cTA6BTN6oqC2Gb7jyHE/YKTfmAMvXkFV/zcxPl+Ubg6+vl1/Cxo0ssWS22udkR8RVrK+syZU4qBKhBNRwNo+iFqObNrdLei4+rYmb3hDNdGv49wqQBBqkW3neZP3SUHxeXouotgXFfDtOgPUKoxXZ6jUzYOot6LR/A4rj6cCTYK6ZNkHYHYrMNXfuTD23BM3YZHq5ekMWD2TW3a9MjQiehsfoVvYXd4zuJzZls6kmkwo314XTZiTJICrtABB1drFQ8kUUosuKtYNEkrD9o8cHVJ5QAisXjXO1VHizK5c83ONG2ONMFLZu7PQcF0tXSY9/TquGoM59/criOk7uwFHi6JDqTQ4sNc7oJaSLN3iJiA6GmAeJN4tLhQHvAPXxF1edws3HQ7cIcJvBvDr3GoBTj/AETYFi6Dgw2AIINiI+ZveJIyyBgdEtz4lQGpSIFMzSyMmCJIdcGwt0U8OLzvOEO0zEGWxwvLfd1NWaILy2YygmIDuBtbMwtKIsHxeH3wWG7HTvAGCTaB3TaTOfBC4ymwUxvN3nAWY1tmi1g0CDBgTGhRbml4cN3eaYdBcWNMxYETaxsReVyjh/htbutZTaYJMnM2zkEdeSTGiupgh5FzAlxOkndiYAJkFD43GPa9oYQN4wbSJdAkgZ3vxVpjaTiwNY7dm0wXQIEx4any0VVW2O9xYGVH06jC096HgtaWi8gRMKOOy1L6c23sbEOJ+HuvaXbo78OgEguyIm5V9UrfDpuMkAfp13r6j5jlysFW7SruD/jAusAIkbrSHG7Rxgm/CyocXtF1QFhdvNIdM3PDPQCfqEN+kVGLewx+2KrGRG87e1As06X6/RH0Nst3Qau6GuneE7wjmIvPVZDE4okgWiAbZcpvbpKCdW7rcyXGScg2xt669E4uSLeOLPUWVw8NdZwvGYi2UD0Q7i42I1sbC8TYRfLXgvOsPj6gBZTO7vRvGSAwAxDZ92zV0O0L6QYHVGvgEGJcRGUXv1nir5P2ZvD8L3b2MNOi/chr4AEgXLsuk5RnZefPoupi7SBkDp5orb3bD4gDdyQC2Oe7eb6z91pOyFM12FzhAyjT65qlVXInjJaMlQqnr79Ed/N6SY5BarHdlqMktBYf7bDyyHgs7jdlupa7w45HyUNpjpio4tGsqyFS0yjsPUi+V/qVDQFg6pw09/lQvfrpll9Co2kxfP8AePypN+Acuc5HmEhnCeRP+JskmsZvX3fIldTA3TnAIWuZ1+q5vz+UNXbNgVbZmkJ86ecL0bZ9ffpsdxaD4xf6rzzD4Yi5yWj2Htlrf+N9h+knLmDwW3jTSlRnmjas0lQoDEFFOqgixQmIK7ZHOirxLlX1XI3ElVmIrNFyQBxJXPJGqFUdqgsc2KL38I8pAJTmVjUszL+o2Hhx9FbYnZm9hawAMfCeS5wjeIaSA0cJAvbKAFXDkmLlTMK7aY0UL8edVXMYbRJJ4DXgPwtjsXsHUfDq5LB/QLu/7HIfVccMTl0dMpqPZQ4THO3gWzOQAuTI4BaTeBZ8Q33WlhvJHXnYZ8Te612A2TQwzZa1rOLtT1cbrDiG1aoBDmF7pjItJsDfPvKsuF40mLHNTYVsraIA3HAkNjvG8FxJ3RyEDyVvTwolpBJaYce8TvRkLkxx0VBiMNutlhJpyZbnumM+JF/qM1Js3GinDRDg6CbyZy87BYxlXfRpOF7Rd1aZcHOIIg2DXDeMOkOJyjIjoVFitntq0mBzYy1EjnI1sMuSgxW2aTJ33gXFphwbGcRdZ7aPb6kCRSbvnjNuXrmtHKLIUJGnw1LutAGQiZJPjlOq6WbzpbDt2wzAGUhxvrpzXn+E2zicfimYcOLGG792RDAJceuQHMhep0MEykwMY0Na0QAPdzzS38HKPHt7KTG4Npz5xNwJzgLIbS7PEOLmVLQRuOBDeoLTIPmtzj3QCsxj66i6ZpFGFx9VzagZU3aYcR33fJAGQd52tmUeMc6mG0h8N7Xk94jumTckm3+lLtKk2oHNcJBzVj/CTsm3efiqnehxbSGls6h4nQcIK0XFoqVx36HbO7K4ioN74bWA6uJBI0O7HTQJO7CV2gnfpOdx3X26Sc16wadkFXalTRn+VtniNPsbiPjsbUaA2fmDgR9j9F65svBMo0wxuiix1AEKixG0alHLvAacuSmUmyls0tdZ7a1MEFS4TbrKrZBQe0sUIWbZSTR3sxRoYouw+Ib32iadRp3Xxq0n9UTaZtPBTbW7EV2CaLhVYMhYPF5mDY+B8FmdkYhwxTXMzG95QV6Hs/bxydZehijGcP8AXZyZuUJaMJUY5riHNLTbukEHK4g3BS5SR1C9Rr0KOJbFVgdwORHQi4WV2x2JqNO/Qd8Rgn/jJhw6HJ308VGTxpLa2EMyfejNhnT34JJpcWyHU3gyZF7dZC6uWjc1zeEIhlIJ7GLryG9VTMxj2qNtOQdIy9Pup2X4n39VDiK8ZX4/jqnB1JMJbVETKtRvymBycY9EnYuvN6pHK3/5TCZy/dSUwOC9CKTWjkba7Ads7RFIND31XVJO8wBrRGhBsVUN2kCZbTMg5vMnqCZhXW0dmfEMgXgz0Ak/RUWNwe6y5aLcY85gQlLTKjsueze1ar67BOoFoznLLJaXtrt9tDDVh+t4dTpjUucIJA4NEmenFea7J2p8B+9THxKgM2+UdXHPoPNLF/HxNQ1axlxytAaM4aNAofkKMa9l/ht36B8LUdTLHA95hDhyIII+oC9W7Mds6OJhlSKdb+k/K4/2E+hv1Xmn/wDNPipGbKP781zY87g9G08akj26pSDgQQCDmCLLL7R7HsAeaEtcchOR4CdOSrOzu3q1EBlUmpTFhJ745An5uh81t8HjGVW7zHAj6jkRou2OSGVUczjLG7PPqe9SBDgQRO83WZWWxHaCkypvPYWgwJADgIETAuPBeu7a2KyuLnddBG8B6jVeP9t+wWLpHfptFWlF3Mnebx3mZxzE+C45eLJSa9HVDPFr+lT2iqtc9xbUaZ3bhzSIiYzz5c1mq5bJglXmzuyOIqRDTHT7rQYX+G1SJcFpDA0hyzoH/hC9v81WJje+EI4xvifsvVsVXssPsbsy/C1W1GMNrHmDmPv4LZ4akXGTooywlElSUtlfXwzn8hz/AAqjF7Bac3u8IHqtfXZAVNjXLnlGjWMn6MRtPYZaDuPn/IfcLQ/w3mnhRTfAe1z5AM5uJHqgdpVc1SYfHOpv3mGD6jgUlI1dyVM9Zdi51QtWqFh8P2qvDrK4pbXa4Zq3P6YvHRY4l6zO2TYq0q4uVS7RJcobKijF4nEGjWJaYDrx6o1u1N+03OiA2tgnVqo3JIADRGt5J8ytZ2U7FOkOqW/tGfiV1RwckiZZ+JN2dwW6S6JedOA/K1mF2fJndk9Fotm7Kp02gBgHgge0PafDYNkvcAdALkngALldkcagjhlNzdhOGo7glxhZztR26p0AWU+/U4DTrw9V552h/iBXxTi2nNKn17x8Rl4eaoKEk9eaieWtIqGP6aJ21ajyXuPecST4pISjTMWSXC1Z0nrVGiRrfU/jgnVAIj6lPqVIztyQVWoTnlwSok5XxIyb7/CGqOJ9/QJWGSawEmB4n7BIdEXwJPrwHvinuoWABcAP7iiWgEWyXSUW/QwCrhJABfUIGQDyM85IvCDZsalMlk83ST4SrogDPy1TKhFtPeSTb9sEkgJmDaP0gBPGHHQe8kQGE30SruvAy9+/EKRkLaI4cgFIKV/X3xSBzOun56LsWA9wiwExoJnhYe+KIGLNI9ww7lpy/ZRufuiddOXMoXDtLjOmnM8VNtOx1Zsdl7fDoFUbp/qGXiNPeSvGkESLhed1K+76R9kbsnadSneZbq05eHDqu3F5b6mYTwe4mwOFAu2Byi37LrSMiIKg2ftWnVgA7r4ndOfUcQjXAFd8ZKStHM012R/AbwVZiCA93vRWm6RlccFU7XbfeHj1WPkXxtGmL9gbHYgQs3j66KxmIVDjaq8uc+TO+EaKvaNaZVUGqxq0ySmGjCUUa2kCnZYe3eDofpwshm1KtMwWu8LhaLC4edFb4PZm+QA2Su5YoySVHK8zTMpQ2jUOTHny/Kutl9mcZjLmKNHUmb9NXfQLf7I7OsZd7QTwi37q/Ahaw8aK2zGfkN9GY2R2JoUQM3HifdlcVhSoNLnENAVN2t7b4fBtO87efo0XJ8PuvEe0/a/EY13fdu09KYNo/uP6vRaynGHRkoyl2bbth/FESaWEuct8/KOn9Xp1Xl2LxD6r/iVHF7jmSZ/0Ejh5Eo2lhCW2E2C5Z5G+zeOOiDD0NYyV9sfASSdBr78PNOobPc2DuzbUTf36LU4TDhrWggAxJ08POy55zNaohp4VrRC4rWlhRCSz2Gi6c/jmonSVF8T39yuzPT6n8BW2TRJu8MuP2C5u3CW8T0HknzoPfVTYxoCUxfM6Dgk5sWmTx4KKYsM0rGcL/E+8k9lPj76JMp6/X7Lr6wy9++aQCqVIsoY/f34pHh7/ANJATbT3moGOYddPcQuvdFzn7so3P/b8oVrHOPIW8eKYUTvbvHkpalTdAAz0/KQYGD35lDU6kkvNzogZLSpmZJ7xy4Aa+/ynVaoaJ/SMhxKTnWM2Au4//Xqq2vV3zOTRl+UqA6MSS7ekznqCOAC0+w+15EMr94f1jMf5DUcxfqsbVfOS6zhmNfwtceWUHaFOCktnsdCs17Q5pDmnIgyFyvQDhBXmmydrVKLgabobq0/KffFbvZO3KdaB8tQj5Sc+beIXo4s8Z6fZxzxOGyk23sd7ZLQCOcj6/lYzGFzTDmkeBPovYiFX19lMJkAdDl4cEp+LCTsuHkSXZ5IHvNmMPUiEVgtkPnedJJXpzNkUv6I8ERR2dTaZ3QnHx1EcvIbMrsns250E91vHU9AtXg9nspiGjx1KKWb7U9sKGDYS9wLtGi5J4AarZJRRg25F5jMWyk0ueQAOK8l7afxRJ3qWE6Gpp/149cuqxnarthiMc4gksp6MBz/yOvTJUTKSwnm9I2hi+jcQ99Rxe9xc43JJklSUKGXvRFMwvmrOhszUi4JB8lzSmbqIHhcLIM5QPqr3A7Ohh6A/XL1Un8oGtA4uAnpp5q3bRIuAIgeQXPKdl0RYB5LmgeniffNWhzyzP0CjwlMNuAAcuOdz6BT0m3n37yUiZPujokk50QImy6rIJdzy+p5lPLeKe1qcGybX4lFDsaLmPfinE6N8Su1HCIGSFNbQe/3SboOySpbL374LtNvv36pjBA+6c53+vz+ErGKrV4e+n5UMcM088bkpER1OZ+3RSMW7oLnUpFuieBAQ2JfFhmc/wmA0guMNRQAaIHDxUGAbA3jrlwUhdmffVJAwbFyTujM58gp6dACD4N/KYylPjn04KLHYr9IzOfIcEARY2uHd0fKM/wC4oKs4ttnwUogclBuTyCCkcps81O2nAgfX0Spt1zT6Y9/dAWdayPDPmpKFUiX6mzfDX3wTCJt+kZnjy6pOq7xgWt5DL9kgNVsLtS4ANrd5uQf+rxGo559Vr6NZrwHNIcDkQZC8jxFXdEDREbK2zVw0bhzu5pu0zkI0PMLrw+W46l0YZMF7ierqOvXawS4wFnB2zpCmXOa4PH6YkE8jwXl3bHtZicSSxpNOnwBuep0HILsfkQrTswjhk2abtr/ExrN6lhoc/In9Lep1PILyPG4mpWeX1HF7zqftwHJSfy8InB4QnMLmnmb2zojjSBKNDzVpszZ5ceSNwmzLyR0WiwmBDW+vX8LnlkNaoqaGAAA6T6QrBtES65Ig/YCOZv8ARTYhsHw4azkutcQ6c22i2hJ/CzsYzFUrNkZOPhy8rJ4LzpA6cEUGEyQBn/v8LtIlx4Cc9SOXAKQJaTIEeHif2RbWAIUO7w8/fkiC6ypEMaKs5JJwgJKtiLBon8prjoMl0m3vwTKhtw6fb8psCOo/QeY9BzSZS5W9+5T2jwH24JV6mgtbjpxPBRQyJ9XhpysPyeSbPiUgyB6flStG7c56fslQzvy55n6cl0AJrRe+acWRldMRHWf5oKsOWeaMeP3/AAoagtZJjQsPeSfcaJ7rn1+wTcK2BPknVXhok56dUgG4jEbg/uP0VaxsXN06ZJJz9398FHVOgTGcc+SkB5LgabAZ6qYM4JgNaJUxECNT9AnU2wJ0GXMqOs6BzOaQHKr5sMtE5tOBzPv6JuGp6lPqvufd1IwV7QXgaC56D8/dPo0jUflYev4CVJkNJ1cfoEfh2BreuaAshrC0Ktq7La4SRf0VwKe8V1wtZCTFZkauwiTax0R1PZrWiNbSr8U4ufBBucAcvZVSsEyHBYYb3IR5o2ubE++CWGpw3iTJ+wUVYWHvxSsATFTMCPl4dEP8Iy9skkBsdeHVEVWyTPED8+iFNfdqPdGZ8gAmhk9Wu4MA1dYDU8UfQYWtvnl9vyqvD1C52/rk0fdXTWwMkUJjaec++Hvqk59yOBhSMEEmMlBREZTc69U6ES1Wkm0JIvCAbt+JSVUTZOHH36JzGz7+iSSaBiruDfBQln7pJIYIkot/UVw3ukkgCRjI6pzh5n6BdSUoGQmlePNMrME7vKSkkh9AhvM2AVXiKhc73YJJJFIbVboPFMa2+8ePspJIQx7R+fNT4elKSSYmTPaB0aga98szZdSSkCCWt3W/T90PuyY9x79UkkJAS0WyZ9+9EQWFxgWSSSAkZTSDZPAJJLRIkVRpKDqUSTyCSSUkCYQ1gAHT2VFXHFJJTRQE4ZDSSVGKALjOWf7JJJWMmw0F+WWisN6AkkmhM40WJ01UVBsDp90kkxBtNpi2SSSSZNn/2Q=="/>
          <p:cNvSpPr>
            <a:spLocks noChangeAspect="1" noChangeArrowheads="1"/>
          </p:cNvSpPr>
          <p:nvPr/>
        </p:nvSpPr>
        <p:spPr bwMode="auto">
          <a:xfrm>
            <a:off x="67469" y="-151342"/>
            <a:ext cx="323850" cy="31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71" tIns="48186" rIns="96371" bIns="4818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AutoShape 13" descr="data:image/jpeg;base64,/9j/4AAQSkZJRgABAQAAAQABAAD/2wCEAAkGBxMTEhQUExQWFRQXGBcaGBgXFBcYGBoaGBgXGBoWGBoYHCggGBwlHBcXITEiJSkrLi4uFyAzODMsNygtLisBCgoKDg0OGhAQGiwlHCQsLCwsLCwsLCwsLCwsLCwsLCwsLCwsLCwsLCwsLCwsLCwsLCwsLCwsLCwsLCwsLCwsLP/AABEIALcBFAMBIgACEQEDEQH/xAAbAAABBQEBAAAAAAAAAAAAAAAEAAIDBQYBB//EADwQAAEDAgMFBgUCBgICAwEAAAEAAhEDIQQxQQUSUWFxBiKBkbHwEzKhwdFC4QcUUmJy8SOCkrJDwtIV/8QAGgEAAwEBAQEAAAAAAAAAAAAAAAECAwQFBv/EACIRAAICAgIDAAMBAAAAAAAAAAABAhEDIRIxBEFREzJhIv/aAAwDAQACEQMRAD8AsG9wVHPO4Ht3QMjHE8LT5qo2biWsLwA075BkOIMCwbbRXuLquLTmX53ZuGPus+cU7fALPRfPK+VM9VfqD7XxT3OPygDhnA4KixGMeBY2JGdj6ovb7btc1oBEyN6J4clTvl/dJ3XWMRw0BXRDGkJz0E4yo9wbBvmj9gVnPrU4MSbnoLyq74wAvMjgp9nYwBwIMbpEiI1v46K0tENnoNPDtaSQLm54yp20SVJgWhzQ7j/v7ozdGiDMFZQAz8k9w4BSOgaqF1Y6JAcIjVNLj0CbHmk5Kx0Op0yTAH5Vjh8EBdwnlp+6DpVoFvFObjitsagtsiVlyHpPraCyqDtTkU6ntAH/AEuhZIv2RxZZNc4ZFXFDaAc2H9130PRZh2KJ+UwEytVqmN0tA1kE/dVGdEyjZoQ9pbVaCDacwqXG1B/KtvkT6qHeIEOgk8AgH7PpnMT1iPJU5iUB208SwOpguaLakKhxe0gS/ca5xmBDTHnktE3DNAsAPAJFoOgSbspIwNXZ9WqZcCOA4J7NiPW3+ACnfyjdQfNTQzGM2VUBysrShgn6rQ24WT2EDgmkKynZs48ETRwRVkZ4Lp6IpBYKKEJ7aE6BTTx8k3fQwI/gOnkn4ei4kAA3IA8VPSI5o7AmatMDLeE+F0mwLHBbFDDvEhzhrwRT8JfNGEpjnQJWV2BnMVttlNxYXOkGDHFJYzH4oOqPcNXE+ZK4uR5pfTXgi4xlOoSHubTlkxcl0XsIznhldYrE4gPJ7xbUa8y2ACBMiy2mKwgLZdTJJE2eSD0grL4wBm85mGeRmSG+Zus32dEeii2xRDTbvakuLiegAgBUdOmSXESP7ZLT+60O0HtqBjm/8ZcNSN21oPPpxVNRrl8scy9wYcCPHUFdEW+yHREynuc3LlB3eJAuc5yCdiXEAkZ+7LlKvYbwMxw+/kn6EeqbDq/8LJIPdaZHRHPrrL9kcXNMtm4OXAW/dX5eB1WYmiQg5lIv8EO7EQoDXnVFhQWanBKeKDdiAEO/FoAt2jXTioy66qTj3izXW4EApzcZUzIafMflPkkgph733Sp1LqudjDmWHwcD6wkMe0XO8P8AqT6SlyHRZ/FhPoYwyqx20qREB4HWR6hR0qwJs4HoQU7aCjVirN1LTA4fRV2Df3QjW1ABJIA4lUpMlomrUxGSgbQHPzQ9bbdPIB7ujbSNLkKXD45ptdp4EcM5glXGf9JcQqlgwdfok7CHiicM5OctObJpFecIfZTK2CeADfpE+NlZAKXFNsOiam2Kij+Lu5z5QnMrtOqIrOTMK0F2hsUfmHwB6xB1XBTH9SMdSbwCTcGwnIjoSmpi4keHoSc7Kz2cGioCOfoVX16EWa5wTWteMn+YS5JhTNeHjKVR9ttqihhXkmC7u+ef09UDhxVmQR5kIXaOHFct+L390kgEyL8pUcdUFbPKMTteq5xLGnd0skvUf5GnowDo0fhJXwj8Q7ZPjKT9N5o5AH0We23XNNkGs4l0t3Q2DcXk6eq0dCq8gy7IwARynxzVZj6NSsbPApjRhEz45rz39OiJ55jMG74UNBaGvhjYuSWgzzN0RszZFVo3qrmh2ndl0c7gHzW1x+E3GbzpLw2Jzi2Q8PZ0psFht6HuMTkDJMc+C6opy0yHJdoqaewaQFw6pBEhz3AdRuAR9VMKLQbU6eubGn6kK7rtAOpOSCewTOR5LbXoytllsbExbcYLaNj7q3GOZEOosPNstPmFTYBmZ8FZUgIVKJLYzEbNa+TRJDtGOOfJp49c+Szz8UfFazC4XvgzDAQSeEXjqsZtR816pyl7j/5OJ+6zyQS2XCVsd8Wc13fJKgpNJ6cUXTEWCwZoS0xGdynBcYziuVH6C59Fm9lI7VqR+EKSXZ2H1/ZTClqblSNpTySpIqwZrNBYKRmEBzaCOYRjcPyU9KjOSQWQUMINJb/iSPQoyhh3H9cn9DXEuJNoI3p6zFgnmlPdmAbEwdenmjC1oc1gtuMBBklw0E3m8G8xbzqCvsmTo7htnDdINpcRwBJkki/W6OdhmgCOGep0A8YzGSbAaQ0S2QSQJLoYJvqTcZcVO6JguktsRYAQJ3rZTGU5LZUYsg3qlN2gmA0EzJ1sBYe7KWhjHEw9oGdwZyiZByuoqNO0TZovB0cSY5/7UmHqB264Ge7IiTb+o6eaYE78ZTaYc9rTzMeqKr1mkDdIPQg6clUUaG8TvXJznLMxl0z5oN+y6L5lgLgLkAtPAGbcDlKdtBosqqdhhn0+6pnbLcILKj2i2bnRlxn7JNNenY1DfiGOB+kqG67NFvou1NSzWfpY+uLu+GR/i4H/ANvsicPtp2bqYj+1/wCQERyR+icWWj/mKbohKG1mOPyPE8gfQlEfzdOBeOoI9U00KgynZpPJV5Rz6zDTMOacsiOKr3qmxI61oSXGhJIZVfDrtqBjmuexznEuNt2flggyI+/JA7ULqVX4hEAm4BIa4HMdVGO0ddlnAeII9VDie0DHuY6o0y0jK4N5gjgudwl8NVJGsrbObXYHb244gZ2uP/U6IHH7FrD5abyIsWje+rZRPZLaTK7Km5+h0nj3rz5grV4HYc96oSODQSPOF34ouStrZzTdM87Gya5j/ifP+Dvwj8N2NxDrlhb1IH7r0obLp8D/AOTvynN2ZRH/AMbCeJaCfqt1jSMnOzBDs46zfi0oH6WuL3TqSGNJVthOzBaJIdUP9xFNvlO8fotiymAIAAHIQnKuCJ5MxuI2dVye2G6R8o8l5ztrZ5bXfvWEi3gB9l7uQvO+2WzR/MSBm0fQlYeSqhZrhe6MVToHoiaeHVr/ACwaLqH4W9nZvBefdnUAbpNm5cfwuijGSsTSXWYc6CT+UNgAsoSiqODJFhAyJRNbCODZ3STad0xBnUkidMjrqrRlIMcA8sDB8rd6NJyIuQbc94lCi2JtADcE0bokkExOQm3HqfJFUqW7vFtMEAkNAu43gmSAB9VNVqgFzjBcwx3+6G7xiJjOLxndS1ahBaRECW3nTWBaSqSQrZSVGPLJnecHF0m29nDSRkLi/JHGmB34B7oBAaS6AZIzmBJiOCTmSYFrkzeZNyDkABu6zmERg5HzD3ki6G9ncLuuIcILoggmIYXdzoQBy9IlcA3eebjOJFpDYgeHPPNBYrGChlkQS6SBoSTMR9EZgqIr0t/4dnAEg/qDhMXzBBI9NFon6M2vY4tA4QN63CQJkzAQtWmPhjcIAMiALHvScoiwOuqnoM+YBga2bAE3B3bkAAA5+SZWpbpeXO3GWOQMGTefEWTER1CA0RNhJABzsR4Wy4SoKeN3qbXNtvQWh9nQZIJGmRUrg8MhsyG/NY70nOOXd4C6458ENIdE2sYFrEwYF7a6JbGJ1YkwcjMQb5gb2XFw8wqzbmJDajGCZa2TrA+UCdZgnwR+HYPiOcCMgDeY+aRyFh5FZjF7UDqj3cTA6BTN6oqC2Gb7jyHE/YKTfmAMvXkFV/zcxPl+Ubg6+vl1/Cxo0ssWS22udkR8RVrK+syZU4qBKhBNRwNo+iFqObNrdLei4+rYmb3hDNdGv49wqQBBqkW3neZP3SUHxeXouotgXFfDtOgPUKoxXZ6jUzYOot6LR/A4rj6cCTYK6ZNkHYHYrMNXfuTD23BM3YZHq5ekMWD2TW3a9MjQiehsfoVvYXd4zuJzZls6kmkwo314XTZiTJICrtABB1drFQ8kUUosuKtYNEkrD9o8cHVJ5QAisXjXO1VHizK5c83ONG2ONMFLZu7PQcF0tXSY9/TquGoM59/criOk7uwFHi6JDqTQ4sNc7oJaSLN3iJiA6GmAeJN4tLhQHvAPXxF1edws3HQ7cIcJvBvDr3GoBTj/AETYFi6Dgw2AIINiI+ZveJIyyBgdEtz4lQGpSIFMzSyMmCJIdcGwt0U8OLzvOEO0zEGWxwvLfd1NWaILy2YygmIDuBtbMwtKIsHxeH3wWG7HTvAGCTaB3TaTOfBC4ymwUxvN3nAWY1tmi1g0CDBgTGhRbml4cN3eaYdBcWNMxYETaxsReVyjh/htbutZTaYJMnM2zkEdeSTGiupgh5FzAlxOkndiYAJkFD43GPa9oYQN4wbSJdAkgZ3vxVpjaTiwNY7dm0wXQIEx4any0VVW2O9xYGVH06jC096HgtaWi8gRMKOOy1L6c23sbEOJ+HuvaXbo78OgEguyIm5V9UrfDpuMkAfp13r6j5jlysFW7SruD/jAusAIkbrSHG7Rxgm/CyocXtF1QFhdvNIdM3PDPQCfqEN+kVGLewx+2KrGRG87e1As06X6/RH0Nst3Qau6GuneE7wjmIvPVZDE4okgWiAbZcpvbpKCdW7rcyXGScg2xt669E4uSLeOLPUWVw8NdZwvGYi2UD0Q7i42I1sbC8TYRfLXgvOsPj6gBZTO7vRvGSAwAxDZ92zV0O0L6QYHVGvgEGJcRGUXv1nir5P2ZvD8L3b2MNOi/chr4AEgXLsuk5RnZefPoupi7SBkDp5orb3bD4gDdyQC2Oe7eb6z91pOyFM12FzhAyjT65qlVXInjJaMlQqnr79Ed/N6SY5BarHdlqMktBYf7bDyyHgs7jdlupa7w45HyUNpjpio4tGsqyFS0yjsPUi+V/qVDQFg6pw09/lQvfrpll9Co2kxfP8AePypN+Acuc5HmEhnCeRP+JskmsZvX3fIldTA3TnAIWuZ1+q5vz+UNXbNgVbZmkJ86ecL0bZ9ffpsdxaD4xf6rzzD4Yi5yWj2Htlrf+N9h+knLmDwW3jTSlRnmjas0lQoDEFFOqgixQmIK7ZHOirxLlX1XI3ElVmIrNFyQBxJXPJGqFUdqgsc2KL38I8pAJTmVjUszL+o2Hhx9FbYnZm9hawAMfCeS5wjeIaSA0cJAvbKAFXDkmLlTMK7aY0UL8edVXMYbRJJ4DXgPwtjsXsHUfDq5LB/QLu/7HIfVccMTl0dMpqPZQ4THO3gWzOQAuTI4BaTeBZ8Q33WlhvJHXnYZ8Te612A2TQwzZa1rOLtT1cbrDiG1aoBDmF7pjItJsDfPvKsuF40mLHNTYVsraIA3HAkNjvG8FxJ3RyEDyVvTwolpBJaYce8TvRkLkxx0VBiMNutlhJpyZbnumM+JF/qM1Js3GinDRDg6CbyZy87BYxlXfRpOF7Rd1aZcHOIIg2DXDeMOkOJyjIjoVFitntq0mBzYy1EjnI1sMuSgxW2aTJ33gXFphwbGcRdZ7aPb6kCRSbvnjNuXrmtHKLIUJGnw1LutAGQiZJPjlOq6WbzpbDt2wzAGUhxvrpzXn+E2zicfimYcOLGG792RDAJceuQHMhep0MEykwMY0Na0QAPdzzS38HKPHt7KTG4Npz5xNwJzgLIbS7PEOLmVLQRuOBDeoLTIPmtzj3QCsxj66i6ZpFGFx9VzagZU3aYcR33fJAGQd52tmUeMc6mG0h8N7Xk94jumTckm3+lLtKk2oHNcJBzVj/CTsm3efiqnehxbSGls6h4nQcIK0XFoqVx36HbO7K4ioN74bWA6uJBI0O7HTQJO7CV2gnfpOdx3X26Sc16wadkFXalTRn+VtniNPsbiPjsbUaA2fmDgR9j9F65svBMo0wxuiix1AEKixG0alHLvAacuSmUmyls0tdZ7a1MEFS4TbrKrZBQe0sUIWbZSTR3sxRoYouw+Ib32iadRp3Xxq0n9UTaZtPBTbW7EV2CaLhVYMhYPF5mDY+B8FmdkYhwxTXMzG95QV6Hs/bxydZehijGcP8AXZyZuUJaMJUY5riHNLTbukEHK4g3BS5SR1C9Rr0KOJbFVgdwORHQi4WV2x2JqNO/Qd8Rgn/jJhw6HJ308VGTxpLa2EMyfejNhnT34JJpcWyHU3gyZF7dZC6uWjc1zeEIhlIJ7GLryG9VTMxj2qNtOQdIy9Pup2X4n39VDiK8ZX4/jqnB1JMJbVETKtRvymBycY9EnYuvN6pHK3/5TCZy/dSUwOC9CKTWjkba7Ads7RFIND31XVJO8wBrRGhBsVUN2kCZbTMg5vMnqCZhXW0dmfEMgXgz0Ak/RUWNwe6y5aLcY85gQlLTKjsueze1ar67BOoFoznLLJaXtrt9tDDVh+t4dTpjUucIJA4NEmenFea7J2p8B+9THxKgM2+UdXHPoPNLF/HxNQ1axlxytAaM4aNAofkKMa9l/ht36B8LUdTLHA95hDhyIII+oC9W7Mds6OJhlSKdb+k/K4/2E+hv1Xmn/wDNPipGbKP781zY87g9G08akj26pSDgQQCDmCLLL7R7HsAeaEtcchOR4CdOSrOzu3q1EBlUmpTFhJ745An5uh81t8HjGVW7zHAj6jkRou2OSGVUczjLG7PPqe9SBDgQRO83WZWWxHaCkypvPYWgwJADgIETAuPBeu7a2KyuLnddBG8B6jVeP9t+wWLpHfptFWlF3Mnebx3mZxzE+C45eLJSa9HVDPFr+lT2iqtc9xbUaZ3bhzSIiYzz5c1mq5bJglXmzuyOIqRDTHT7rQYX+G1SJcFpDA0hyzoH/hC9v81WJje+EI4xvifsvVsVXssPsbsy/C1W1GMNrHmDmPv4LZ4akXGTooywlElSUtlfXwzn8hz/AAqjF7Bac3u8IHqtfXZAVNjXLnlGjWMn6MRtPYZaDuPn/IfcLQ/w3mnhRTfAe1z5AM5uJHqgdpVc1SYfHOpv3mGD6jgUlI1dyVM9Zdi51QtWqFh8P2qvDrK4pbXa4Zq3P6YvHRY4l6zO2TYq0q4uVS7RJcobKijF4nEGjWJaYDrx6o1u1N+03OiA2tgnVqo3JIADRGt5J8ytZ2U7FOkOqW/tGfiV1RwckiZZ+JN2dwW6S6JedOA/K1mF2fJndk9Fotm7Kp02gBgHgge0PafDYNkvcAdALkngALldkcagjhlNzdhOGo7glxhZztR26p0AWU+/U4DTrw9V552h/iBXxTi2nNKn17x8Rl4eaoKEk9eaieWtIqGP6aJ21ajyXuPecST4pISjTMWSXC1Z0nrVGiRrfU/jgnVAIj6lPqVIztyQVWoTnlwSok5XxIyb7/CGqOJ9/QJWGSawEmB4n7BIdEXwJPrwHvinuoWABcAP7iiWgEWyXSUW/QwCrhJABfUIGQDyM85IvCDZsalMlk83ST4SrogDPy1TKhFtPeSTb9sEkgJmDaP0gBPGHHQe8kQGE30SruvAy9+/EKRkLaI4cgFIKV/X3xSBzOun56LsWA9wiwExoJnhYe+KIGLNI9ww7lpy/ZRufuiddOXMoXDtLjOmnM8VNtOx1Zsdl7fDoFUbp/qGXiNPeSvGkESLhed1K+76R9kbsnadSneZbq05eHDqu3F5b6mYTwe4mwOFAu2Byi37LrSMiIKg2ftWnVgA7r4ndOfUcQjXAFd8ZKStHM012R/AbwVZiCA93vRWm6RlccFU7XbfeHj1WPkXxtGmL9gbHYgQs3j66KxmIVDjaq8uc+TO+EaKvaNaZVUGqxq0ySmGjCUUa2kCnZYe3eDofpwshm1KtMwWu8LhaLC4edFb4PZm+QA2Su5YoySVHK8zTMpQ2jUOTHny/Kutl9mcZjLmKNHUmb9NXfQLf7I7OsZd7QTwi37q/Ahaw8aK2zGfkN9GY2R2JoUQM3HifdlcVhSoNLnENAVN2t7b4fBtO87efo0XJ8PuvEe0/a/EY13fdu09KYNo/uP6vRaynGHRkoyl2bbth/FESaWEuct8/KOn9Xp1Xl2LxD6r/iVHF7jmSZ/0Ejh5Eo2lhCW2E2C5Z5G+zeOOiDD0NYyV9sfASSdBr78PNOobPc2DuzbUTf36LU4TDhrWggAxJ08POy55zNaohp4VrRC4rWlhRCSz2Gi6c/jmonSVF8T39yuzPT6n8BW2TRJu8MuP2C5u3CW8T0HknzoPfVTYxoCUxfM6Dgk5sWmTx4KKYsM0rGcL/E+8k9lPj76JMp6/X7Lr6wy9++aQCqVIsoY/f34pHh7/ANJATbT3moGOYddPcQuvdFzn7so3P/b8oVrHOPIW8eKYUTvbvHkpalTdAAz0/KQYGD35lDU6kkvNzogZLSpmZJ7xy4Aa+/ynVaoaJ/SMhxKTnWM2Au4//Xqq2vV3zOTRl+UqA6MSS7ekznqCOAC0+w+15EMr94f1jMf5DUcxfqsbVfOS6zhmNfwtceWUHaFOCktnsdCs17Q5pDmnIgyFyvQDhBXmmydrVKLgabobq0/KffFbvZO3KdaB8tQj5Sc+beIXo4s8Z6fZxzxOGyk23sd7ZLQCOcj6/lYzGFzTDmkeBPovYiFX19lMJkAdDl4cEp+LCTsuHkSXZ5IHvNmMPUiEVgtkPnedJJXpzNkUv6I8ERR2dTaZ3QnHx1EcvIbMrsns250E91vHU9AtXg9nspiGjx1KKWb7U9sKGDYS9wLtGi5J4AarZJRRg25F5jMWyk0ueQAOK8l7afxRJ3qWE6Gpp/149cuqxnarthiMc4gksp6MBz/yOvTJUTKSwnm9I2hi+jcQ99Rxe9xc43JJklSUKGXvRFMwvmrOhszUi4JB8lzSmbqIHhcLIM5QPqr3A7Ohh6A/XL1Un8oGtA4uAnpp5q3bRIuAIgeQXPKdl0RYB5LmgeniffNWhzyzP0CjwlMNuAAcuOdz6BT0m3n37yUiZPujokk50QImy6rIJdzy+p5lPLeKe1qcGybX4lFDsaLmPfinE6N8Su1HCIGSFNbQe/3SboOySpbL374LtNvv36pjBA+6c53+vz+ErGKrV4e+n5UMcM088bkpER1OZ+3RSMW7oLnUpFuieBAQ2JfFhmc/wmA0guMNRQAaIHDxUGAbA3jrlwUhdmffVJAwbFyTujM58gp6dACD4N/KYylPjn04KLHYr9IzOfIcEARY2uHd0fKM/wC4oKs4ttnwUogclBuTyCCkcps81O2nAgfX0Spt1zT6Y9/dAWdayPDPmpKFUiX6mzfDX3wTCJt+kZnjy6pOq7xgWt5DL9kgNVsLtS4ANrd5uQf+rxGo559Vr6NZrwHNIcDkQZC8jxFXdEDREbK2zVw0bhzu5pu0zkI0PMLrw+W46l0YZMF7ierqOvXawS4wFnB2zpCmXOa4PH6YkE8jwXl3bHtZicSSxpNOnwBuep0HILsfkQrTswjhk2abtr/ExrN6lhoc/In9Lep1PILyPG4mpWeX1HF7zqftwHJSfy8InB4QnMLmnmb2zojjSBKNDzVpszZ5ceSNwmzLyR0WiwmBDW+vX8LnlkNaoqaGAAA6T6QrBtES65Ig/YCOZv8ARTYhsHw4azkutcQ6c22i2hJ/CzsYzFUrNkZOPhy8rJ4LzpA6cEUGEyQBn/v8LtIlx4Cc9SOXAKQJaTIEeHif2RbWAIUO7w8/fkiC6ypEMaKs5JJwgJKtiLBon8prjoMl0m3vwTKhtw6fb8psCOo/QeY9BzSZS5W9+5T2jwH24JV6mgtbjpxPBRQyJ9XhpysPyeSbPiUgyB6flStG7c56fslQzvy55n6cl0AJrRe+acWRldMRHWf5oKsOWeaMeP3/AAoagtZJjQsPeSfcaJ7rn1+wTcK2BPknVXhok56dUgG4jEbg/uP0VaxsXN06ZJJz9398FHVOgTGcc+SkB5LgabAZ6qYM4JgNaJUxECNT9AnU2wJ0GXMqOs6BzOaQHKr5sMtE5tOBzPv6JuGp6lPqvufd1IwV7QXgaC56D8/dPo0jUflYev4CVJkNJ1cfoEfh2BreuaAshrC0Ktq7La4SRf0VwKe8V1wtZCTFZkauwiTax0R1PZrWiNbSr8U4ufBBucAcvZVSsEyHBYYb3IR5o2ubE++CWGpw3iTJ+wUVYWHvxSsATFTMCPl4dEP8Iy9skkBsdeHVEVWyTPED8+iFNfdqPdGZ8gAmhk9Wu4MA1dYDU8UfQYWtvnl9vyqvD1C52/rk0fdXTWwMkUJjaec++Hvqk59yOBhSMEEmMlBREZTc69U6ES1Wkm0JIvCAbt+JSVUTZOHH36JzGz7+iSSaBiruDfBQln7pJIYIkot/UVw3ukkgCRjI6pzh5n6BdSUoGQmlePNMrME7vKSkkh9AhvM2AVXiKhc73YJJJFIbVboPFMa2+8ePspJIQx7R+fNT4elKSSYmTPaB0aga98szZdSSkCCWt3W/T90PuyY9x79UkkJAS0WyZ9+9EQWFxgWSSSAkZTSDZPAJJLRIkVRpKDqUSTyCSSUkCYQ1gAHT2VFXHFJJTRQE4ZDSSVGKALjOWf7JJJWMmw0F+WWisN6AkkmhM40WJ01UVBsDp90kkxBtNpi2SSSSZNn/2Q=="/>
          <p:cNvSpPr>
            <a:spLocks noChangeAspect="1" noChangeArrowheads="1"/>
          </p:cNvSpPr>
          <p:nvPr/>
        </p:nvSpPr>
        <p:spPr bwMode="auto">
          <a:xfrm>
            <a:off x="229394" y="8317"/>
            <a:ext cx="323850" cy="31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71" tIns="48186" rIns="96371" bIns="4818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AutoShape 17" descr="data:image/jpeg;base64,/9j/4AAQSkZJRgABAQAAAQABAAD/2wCEAAkGBxITEBAQEBIQFA8UEA8PEg8QDxANDxQQFBEWFhQSFBQYHCggGBolGxQUITEhJSkrLi4uFx8zODMsNygtLjcBCgoKDg0OGhAQGywkHCQsLCwsLCwsLCwsLCwsLCwsLCwsLCwsLCwsLCwsLCwsLCwsLCwsLCwsLCwsLCwsLCwsLP/AABEIAOEA4QMBEQACEQEDEQH/xAAbAAABBQEBAAAAAAAAAAAAAAAAAQIDBAUGB//EADoQAAIBAgQEBAQEBQIHAAAAAAABAgMRBAUhMQYSQVETImFxBzKBkRQjQqEWM1JTciRiFaKxwdHh8P/EABoBAQACAwEAAAAAAAAAAAAAAAABAgMEBQb/xAAqEQACAgICAgICAgICAwAAAAAAAQIDBBESIQUxE0EUIjJRI3FhkTNSof/aAAwDAQACEQMRAD8A9wQAMAAAAFAAAQAAAAAAAAAEIIQpJYaiSGNnNJXexJjK0Mxpv9SATRNHEQf6l9yCyHqrHpJfcgkdcEBZkkhcAcAAAEEgAAAAAACABgAAAAoAACAAAAAAAAAAhBCFJLDbkkMz83XkuSYjIjhoNbElRrwUPX7gyoFhbfLJ/cqyRy8VbVCCCanmFeP6eYkkt4XOlJpTXK27AGumAKABBIAAAAAAAgAYAAAAKAAAgAACgCAAAAAhBCFJLDbEkMoZvNKm+/REoxMwMLWqtO1PYkhEvjVf7QMiD8TPrBlWSH41dYy+xBAix0f932ZYkZ48alWEYq2qd3oQDrI/9gB4AEEgAKAAAACIAAAAAAUAABAAAFAGsAUAABCCEKSWEbJIZzeeYrmlyLoSYWQZVX5Z8r/USQjel7AyoS3sVZIunZfYgga4R6pfYsSVcfhFKPlSUo6poAtZXieeFn860ZALyYA4gkABQAAAAAAAAAAAAAAAAAAARgAAAAAAwCnmWJUKbfV6IlIhnJyd23Lrqy5jZmY7NVGUVHpLcgqvZ2mBxHPCMlq2tQZ0WSrAEFNAWLCAGfUl4NWM18ktJe5ANyDTV1sAPRBIoAAAAAAAAAAAAAAAAAAAAAjAAAAAABskjZy2d4zmna/lje/uXSKNnNY7GSm/Dppt7aIgk1sk4VbtOv72I2OJ0EKKpzUI6RYLotEMkS5BGhSxAXAIsRRUoOL67e4AzJsRb8mXzR0+hANZEEhcAUAAAAEQAMAAAAFAAAQAAAAAAAAAEIRLM/NsYqcHrqZYR2YZM5KGEq4iVopxje/N3LvoqjpsqySnRW156eZ66mLZlNdEAqY+ldX6okhsjpS5kmQyVId9CC4WLFQ+oAikr2AM/MGotVoNXT83sQDYwmIU4KUdmiCSZIAUAAAABAAwAAAAUAABAAuAAAAAAAA1sglmNmuD8WrGLem5sRaSNeXbLNLDOOkZJIhyTEYsk8Of9S9jGZfoPP3X7Ele36E8zurogxvkvZj1KlVTcYuyDRMXsYpVtbzsQZgarf3CQN8Gp/dZAHeA/wC47kkEVfCLllq9tSCxt5DC1CK6EA00AKAAAAAAAAAAABGwBOwINkgNjYFSBSQAAjAG2GhJlHG6Tuv6XYukY0tyOdeYVLtX2bJ9HVqp2gWPqdyn2RZibFWYVO37iUTJjYMYJ7ZLhcfPnSa/crF6Zr+RxlrcS1UXmbvqbKsOVQuDFiu5gldp70Z7bXLrQlSyV27R7lPyXZ0kTCla22YuY8UUaflWrXX1NujElN7NfJvhUunsy/4zV7unc6X4PRx35eSfovYfimjVi4PyykrJW6nPu8c0+S2dPHz1NaZ2uUL8mHsapvF0AUAAAAAAAAAAACoAnQAaI2IToANE7FI0NiDRIADWWMT2U8bHYsi9S77OUqaVKi9SJHZosiIqhjXs2m4tMXxPYvORjrlvodhXeojGu2YsrThpmjWrRU1FtJva+hsqls4MrowfshxuZU6MG5STe9lqyv4blJIiWVWo8t+jic1z+pWb5W40vsdfF8VCHZws3ysp/rExpxv6r1OzGuMUcSVkm+yO/pYvyiOyzgaV69L/ADRrZK/Rsz4ctWL/AGe34SFqcV/tR5E9svSJ0CRQAAAAAAAAAABCQJYACNoaEY2TxElUSWrS9yvNDiyF4yn/AFxv7kc0TwY14+la/PHT1IdqJUH/AEZ2J4nw8N5Xe2ncxu+Jb4ZCU+JaL7r6FVkIt8DLNbFwnGLjJbrQzqxMxyrcfYVcphJ8z6l97KKxoi/4DAro2IZTG/w/Aq0zP+a0JRyJRldGSvoxXX/JE474hxcalOzaaW6Z2sKKmts8d5Kcoz0c9SwNeq1K0pLZb2OhKNce2zQhGyxaWzSp8J4mfRRX2MUvIRgukZ6vHzfs1MLwHt4lRL0ua1vlW1pI3Y+KT9s0q/CVCnRnJtOybTZrQzJylrQt8ZGMdpnE5PT5sZTitlUv9DsTn/hf+jmUQ43L/Z7VBaL2R5VntI+kPIJAAAAAAAAAAAgDbkORBXxONpw+aS9rmOViRkUGzJr8SQTtFN/QwyyEjKqXop1eJJ/ph+5ilkmSOOzDzXNa2jbl/ijVlkNm0qEVZ1ZtXadrd3cxu4uqSusQoq3m1fdmN2syqpEssLB7JN3Xq0VdzJ+JC4ijJJWkuVCFj2UUCzl9ZNx5XZ3V1c36bNmC+C0eiUHeMX6I6cHtHHlHskZkRdLoRRIZj+PsVkIyJaPPfiNTvUh7Ha8fJpHmfLS1NFfB8VQo0owhBOS62RmniOye2+jBj5rjD0LDifF4iXLQhbpdLQxWYdUFts3Ksuy3rRpubox58XV82/ImaUcdSl+rNmUpQW2c5nvFMq35dPy0ttOqOtj4cY97Obf5Cb6SIuCaTnjI6XSVxmPjWyuDX8lqkewRR5w9Wl0OBIgAAAAIQQBJJSxmYQprzte3UxTmkZIwbMfE8UL9Cv76GtK4zKgzMZxNUtZWXqmYZXGWNCRjVqjl55VG2+lzUnPfs24QQ50ZWvzmHZmSRXhRm3pNkkaRPKrONublfvuQToX8Rd2asmvoAPq0/IuWMZa6gEdShbWL5ZNXtfqAMv4i5J6SvdPuNlkiShSSnzR2jo16mzQ+zBcno9EyyV6UPZHZr9HGsXZbRdlBGEWQFX7KnnnxLl54d7Hf8V/FnnvMR7Rw19t7nUTX2cOKZ1nCWbeDGS8OTu90jl5FEJdcjo4uTZWtKOzpHTo4pp1KUk/VGlLdfSZ0673Z/KOjO4j4coU6MpwSUrbG1g3ylPi/RrZ2NXre+zJ+G6bxUnbZMyeViteyfERXI9VicE9EKAAAAAANuVYMrPMx8KNl8z2NeyzRsU18uzjqrc3zTbb3vqaFlx0K6SFRcnZ7d9jUdr2bCqCWFh129SeY+Mb+BhvF6Fd7L8UhJ4TtJgjQQc6etrkkaCrShVak20+xA0WKlKLSja+m4J0V6FKVOdk24tNgaLDoxb5mBobVoXafXoUbLL0P5Uk+j3ZsUvsw3Lo7XIpXox9jtVejjWrs0TKYtCMlBehSj9kHn/xMj/Lf/wBudvxsumcTy69Mp5fXwVOnF1Ip1LbWT1M16ulLj9M5eJ8ajyaLD4opx0o4f/lRh/Biu5SN6HknHquOyGebY2r/AC4OK6aEuiqKLvyV89LgZGeSxUEvHb16am3hxjL0c7Mi5S22b3wxhzOpO2zaNLykdM6fiKkk2eiI5B3RQAAAAABhEgji8/qOVdp/p2OXkS7OjjrSKBzZvbOpBAY9GYr47DeJG1+UsjGx+FockVG9/UukUHSpXdyRoel3I2NEToK90SNEiQGhyYIBgAihI2SZs0+zDc+jrOGZ/lex2avRxrfZsmVmIRkokUq/ZU4T4lx8kGdjxvpnG8t6RRyaODjRjOvyudvqZchWuXRz8GFbh2WnxPg6ekKd/ojB+JOT3KRvwnVjr9FsinxtJ/yqOnsZvwYa/aRgfk7N9QOf4hzerWt4seV9Lm7i0xgv1Zzcm6VtnJo674Y07UJt7uTOR5ScvkSO74iK+Ns7c551wAAAAAAGBkROZ4jy18yqxv6pI5eTBm/jWIw+b79V1OY4M6sZrQhdQLc0OfQKDKuYgaIjLYpUuDIAEgGAIiSNobVqqOrat6k6ZG0ZOMz+nD5dX6E8X/RTlox8TxBUl8qM9S0zDbLaO8+GeNlOlPn3T2OvU1o5NqezuEZWYhGQmWBhlDiPiUvyoe51vG/ZxvLfwMvK+GqM6Kr1ZPltcy326s0l2c/Do/xtv0T062XU9Lc32ZidN0jNTCqrb5bHfxNhIfJTX2MqwLWtyZZ+RgutHO8UZvHENSjFR5emxu41PwrbZz8jI+WaaR33AOH5cLF/1anH8ndztPQ+Li1V2dQaB0gAAAABQBAQNkk9yJJaEXpnkvFcZwxc1Suk9TlX+zq0PaKVGVd9WvU11JGzpmlhYzXzSuX+RGN1sv8A42CVnZFJLZaD0Po1VP5TC4mdSQ6orbkaJ5IVIaY5IhrYiMd2WjErKSMzM815Yrk3MqSMTZz+JqVqt23p2Lporsjw+B6sSkRJ7LlOjFdCqkUcTquBanJOUdk9Tdx5GtdHSO/hiY9zpqLaObOxJ6JFWj3RRwey0Zpod4i7onixyT9HJfEKg5UNF10Ol42SUjleTX6kGS0HLL5Qlo+V/wDQyZD1kL/aNfH2saRwNTBvnlFa6nZU1rR592b2R16DhbmT+hmrsXHReMXJbQYiK5fXsYLNMnH27UewcKQthKP+J5bJ7sZ7eEVFLRtGEygAKAAAACEIMRkv0Qjz7imH+ov3RyMh9nVx/RmqWho7N/Qc7CY0Va+FUt2ZFIo4kDVSnrAlNMo00U55zVW+pOivIlxOdVLQtuZNIx8mVK+NlNeYqy2yDmIBPRmwSTNlSAiAb3C0n4vobuN7NXJ6ib2YTnGorfLc9FTBaR5XJtamO8Zq+r2M/wAKbIje0hMuxUnPfqUuq1EyU3NyJeO5S/DRa3uimA/3L+S/iillWXVZ0ovn5U1qttDJlzSt2vo18ODnBw/su4bheCUpynd7uxEs+bWtEx8PXFNt/wDwjqvB04/ma+9txGd030Xjj1VxZxOcTp1K8fBVotpG65TjBb9nFrlH8jr0etZRT5aNKPaKRwrZbmz2Ce9F8oXAAUAAAAGorEMRln6IXs4fjGFqsH3RycldnUxn0YljQOiNIA5IkEltGSirRiZrhk1daMyJmFxM9QZkbMeglErslDVAElinEgEliCBbBA1+GK7VeMejN/FXZqZT/U6jNq3LUelz0mOto8hlr99mc8Q+pvKKNNTY7CVLST9TFkL9DZxn+5qcXVbYNSS5maOC/wDIb/kP/GZXDmHryj41afLSWqjsrdjazOLlxiuzRw5SjHn9CZlxfyVFTppOmvm1vcivA2tsvb5WXoz+IqmHrUVVhJKXWF+puYkZKfGXowW3/JXtHN4NvxKXbnWxs317OdipfKj1fD5lJJJK6SR5jIq1LZ7dR6LKzZ21RiJEpZlKUkktADWgwB4AgAiKRDEL7RQ5DjeGtOXuc/Jjs6OLI5qMjmNaOou/QIoW0x8ZLqWK9iyleyW7BDL8Mh5oXqdehbRj+Rb0Y+a5QqesdiUm/Q4mPyEvaKtAoEb2RosLCytfldvYBIhitX6FmnoySSSHei1fZasqoy36NaU0vs3MiymoqkKstFdabM6eMmjTukpemdFnGFk6l47Pqd+mxKPs4WRjyltpMz6mGktzahan9nMlj2r3F/8ARHCMuZKz37E5DXAtRGSn2jW4pf8AoU/Q0cDqzs3897q6OHxPEUnQjRTtpZnZ+Gv5ORxU7OHHXRSyzL6leaUU0usrafcy5FkK1tMijDlP2mdR/BkOXWcubdpbHGl5KUZdHdo8XBV9sqvhmVGtTlzXhdOzJfkLJL0adeCq7k16OrjHt2OfZft6Z6Ob9aHWMZQkws7Tjr1AOkjK4A4AQARFeJINEOJDOd4zoXoc/WJguXRlpepHEw1V1/7ONc9PR3qH+pfyzLnV12SMqx4y+yHkJF2vliW3QPEj/Y+XkU8DSbqWfRlPhivsT9G/Ks7WJbiutmBVr2Z+aU1KNnoUWRKvbii6MmHD8Hqp6nOv8hZJ61oMnwOQxVRczukbWFP5PZWTN2WHpryxS2sbGRKSlqKKRb+zmsxyiMqjUHZt9Ca7JJpTWkWnHkjXyzI6dPlduaXdnVqsxtfyRzrKFs1atK3l3k9l2L2X1x/g0zHCjXZDU52rSeq6GpLOmujchWteifAYiE3yTSUtkbNGTJv0a9tSf0XpZTF9dToq1tHMsx02RZng4+CoT1WxCnxe0YpUdaMCPDOGvflv77Gb8qSWyscZF+nGnSVopKPoak87mjoU43/BDPMk9KabZq/L+xsTq1Eh8Gbmp1Nl0R1qUpQObKOmXYSvqjRuq1PZsQl0WKWFlLpoWLF/D5YlZvcA0oRsAOAAAaV5AGSmGV8RQU04yScXuJqLXZMXpnHZrw24S56T8t9mcnJqSezq0ZC1ou4RKENNGc+Fky3AVvc2E5MyJaKEY2qX9TRvtnF9GVvo1FSe/wBTVldM1+aKlLDeLOV35UdPHUZrsmUuKHVKMYpqK17k3Ylcl0Wj2RYSerTepr1Q+GW/ol+ieS0dtzdhk1clyYRk2lztpPmuT5S6q2CUJbZnTiy/HEySu0eYhiWtp6ZR1xY/C4qTvPd9PQ9Bi0Qgtt9mOdSXX0WLt6v5u5e1x5dMppIz8dDVSTakupMsqVS6JVezSwuZysrswS83ZH2iksZMsYjGqcbdSYecnL6MH4plV6lRyjFW5bpP2OhDycrYOP8AYeOl2W6mHS03NRt1szQ9GdiH4bvHRdTYg3LstKHJGzgsN4kVJy8rR0YZvxrjs5ttKTNTDYKEV31vqZFkKx9GuoNFyMbbGQkcAFwAYAgAhHFAUa0GMmzVyJyjHaQXsysenKLvoedyMm1vtaN6lpGZ4b7pivJX9o3uSGSi+zNh5S0Tsr0KF5q97XOddfyehY+ujdlbkt6WMVliXRpdtmbR8qf1N2H8Tba2MnM6ONWmtsulop06TdRGln28f1iRJ6RuOhaN+trnHsqlJ7RrKbb0VsFRi+aT3dzp4GFFfvNlpSafRWnF3dtjuR+NRaTNiL67KdCpyzcXtc51tS37Jk9mnzvZLTuY1XUu+XZiMzHya/8ABEuE3ps2q9aI8NGb3jZB+KhJb5EuaLHJKJp2eMUO+RG4tjsJK7L4sIxn7KWLou0utzfyGm1pmuUszjdImu/44vZlgTZUpxWrfKci6+c7G0VtUfR0GCjJ2beh3vFqTW2c21pdI0Eds1RwAgAAAANRh5y/okUyxe/ZDEsROPJaI+ytjKHNFpnLy8CM65GeuepGH/w/+lv7nj/x5L17OgrkvZXxKnB+n7Bq2Bnhxn6GLHW10Nlcn20X+DZZWJvG9vcl1rW2YHBJ6GKUS08mMUuLL6kLyJ7NGeryFr6RG2h2Bw/LJuTuadspys5T9GOxtou4iouV27GSi9bSZiri9mZSdlY7Fnxcf5G20iXoYISin0yhnVoXn63F9za6LpPRswoeT1scm013P9jIcOaVn0Zho3Ka0byklE0pyTio9j08LJJa0ammpbK9VeV3E6+aMkW9mdhsRyya9TTnjwrjKbfZn1y9lyjiG3Y1sXJU9pspKCSLM4LeXvZlM2f/AK9mJN+kQKu5SjGO19V6GLEg7bFF9ImS4x2zq6MUkl6HtaKVXDo4k57mTIzkDgBAAAAAERoAyQIAVsXXcdlcrJbTRKM2hUvJ6NHmLsTg2zflriNzSleBycmXFdF8eepHOVVsZse35HpHVUlpmphZpRUWegr8cp0ttfRxciz/ACluOEjJHn/xKt/6M/zSRmY3D8ktHua1iVb6ZuVWKa7I41pLZmNNzetl3GJap1pcqdr3NpYb48zWlrZJCt3jY1vnfpohr+mE68LWbsZYXJeieEiGGGjzJp/uZHdv7Lcno1oVPL9DE5Sk0kjTcdMyfCam3bcy4sfjs2zcTXEkt3Ov+TB/ZBFiflL/AJcYr2Sinh8LKUtupoZWT8kWolnPRq08OlsryOVVFx/2YnPfsoYmMubzaF1y5aaNmEopdEmWO1S7+528GnUtmDJmnHR02CxLm9VZdz08F+pxJrsvEkAAKAAAACIAGAAAko3AIvAXYwWwU00y/NkdXCppo5Nvi4T9lo2NMzXkUenctj+LhU9o2vymJPKpL5bHchPjW4/2aNsnKWyaNJx0aPK241kW+no2IT2tGfm8E436o5WTjyfaizdpbRlp30S6WJw8Sxz3xZnnPSL1CNlFdrHr68bjjvr6OdO79tGqoJpNo8slDb3/AGXUmZmbUI8l7dTXyHDXRt4823pmYptGCunk9G7JIvYCrJxu2d7Fwlr/AJOdbJJk3m/Tq+xp+SpsofRPyQ10NVWX6oHLhbLf7ItFcvsa61P9SsZ7ZxftaMnCf0LLFxivKYl61FMj4pP2S4Gs7OT7m5j41i7ME9eiHEYWU6l29DpVYUpS2zC7uK0jVy/LEl5kdvHx+BrzucjVhG1klob30YWSEEAAKAAAACIAGAKAAAliNARokCJEgVorxKjbBpExeiGthYy3SMbqgzNGbRFHAQtZRSJjXGPos7ZP2yGeUxvdMyuz9HH+zXb3LZJHDtI8jf46xNtG0poz81w7cGkmznywrWvTNmmxJmK8BN2urI7WF47euRuTvWi9StGNup3IY3xva+jk33FjCuzv3Ob5iXNLRrV2SbL1SCZ52L17RvQkzPzCjFQbsri2cdbNuicuXsxHAjE/aaX/ACjelJcWa+DoycVFHtYYkEkcOdmzaweB5bOW5mVaj6NWT2X0ixUUqWFJAAAAAAACIAGAKAAAhXZIEkMQEAyNlkFhxKiNE8SNiojgExGhwRYRIs1sswsVcdEbGSpJ9CnKUX0TyIZ4KL6GZWNrRil2yGWXroa08WM/ZkhFL2J+Gn6WONmeK73WzajOCKOaUKjhZK7ualPi5T6mXjal2iHL8pk350jq0+Krrakn67/6InkbTRv4bDKCsjrN+jTb2TWI2wKCBSSBSSQAAAAAAEQAMAUAABCABIAAQgkCSAJKgAKQWAAEADKMCItEgRliwFWBsisPZZBAsQx4KgQBSQBIFAAAAAAEAP/Z"/>
          <p:cNvSpPr>
            <a:spLocks noChangeAspect="1" noChangeArrowheads="1"/>
          </p:cNvSpPr>
          <p:nvPr/>
        </p:nvSpPr>
        <p:spPr bwMode="auto">
          <a:xfrm>
            <a:off x="391319" y="167974"/>
            <a:ext cx="323850" cy="31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71" tIns="48186" rIns="96371" bIns="4818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27149" y="159657"/>
            <a:ext cx="6304750" cy="558984"/>
          </a:xfrm>
          <a:prstGeom prst="rect">
            <a:avLst/>
          </a:prstGeom>
        </p:spPr>
        <p:txBody>
          <a:bodyPr wrap="square" lIns="96371" tIns="48186" rIns="96371" bIns="48186">
            <a:spAutoFit/>
          </a:bodyPr>
          <a:lstStyle/>
          <a:p>
            <a:r>
              <a:rPr lang="en-US" sz="1500" b="1" dirty="0"/>
              <a:t>Student </a:t>
            </a:r>
            <a:r>
              <a:rPr lang="en-US" sz="1500" b="1" dirty="0" smtClean="0"/>
              <a:t>Page </a:t>
            </a:r>
            <a:r>
              <a:rPr lang="en-US" sz="1500" b="1" dirty="0"/>
              <a:t>for Selected Response Questions </a:t>
            </a:r>
            <a:endParaRPr lang="en-US" sz="1500" dirty="0"/>
          </a:p>
          <a:p>
            <a:r>
              <a:rPr lang="en-US" sz="1500" dirty="0"/>
              <a:t>Informational Passage:  </a:t>
            </a:r>
            <a:r>
              <a:rPr lang="en-US" sz="1500" b="1" u="sng" dirty="0"/>
              <a:t>Time for School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112058" y="2360539"/>
            <a:ext cx="3799738" cy="1325102"/>
            <a:chOff x="1928213" y="2312608"/>
            <a:chExt cx="3576224" cy="1264870"/>
          </a:xfrm>
        </p:grpSpPr>
        <p:pic>
          <p:nvPicPr>
            <p:cNvPr id="33" name="Picture 13" descr="http://www.redbookmag.com/cm/redbook/images/yZ/rbk-getting-kids-to-share-mother-getting-daughter-ready-for-school-lgn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l="24000"/>
            <a:stretch>
              <a:fillRect/>
            </a:stretch>
          </p:blipFill>
          <p:spPr bwMode="auto">
            <a:xfrm>
              <a:off x="1928213" y="2326288"/>
              <a:ext cx="1267873" cy="125119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4" name="Picture 15" descr="http://4.bp.blogspot.com/__L9IwshMr9c/THMrLauBskI/AAAAAAAAAow/C5sxXG2LzUo/s200/School+snack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2068" y="2312608"/>
              <a:ext cx="1342369" cy="123911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36" name="Picture 9" descr="http://t3.gstatic.com/images?q=tbn:ANd9GcQfvu2L2PRugmaqcDdC00TCfoQ6V-mvOGHjSqbRXpOqYQM6voApRg"/>
          <p:cNvPicPr>
            <a:picLocks noChangeAspect="1" noChangeArrowheads="1"/>
          </p:cNvPicPr>
          <p:nvPr/>
        </p:nvPicPr>
        <p:blipFill>
          <a:blip r:embed="rId6" cstate="print">
            <a:grayscl/>
          </a:blip>
          <a:srcRect l="22047"/>
          <a:stretch>
            <a:fillRect/>
          </a:stretch>
        </p:blipFill>
        <p:spPr bwMode="auto">
          <a:xfrm>
            <a:off x="4929125" y="4783607"/>
            <a:ext cx="1571751" cy="13638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4" name="Picture 21" descr="http://www.dothan.org/images/pages/N249/Kids%20playing%20soccer.jpg"/>
          <p:cNvPicPr>
            <a:picLocks noChangeAspect="1" noChangeArrowheads="1"/>
          </p:cNvPicPr>
          <p:nvPr/>
        </p:nvPicPr>
        <p:blipFill>
          <a:blip r:embed="rId7" cstate="print">
            <a:grayscl/>
          </a:blip>
          <a:srcRect l="5805" t="7191" r="17562"/>
          <a:stretch>
            <a:fillRect/>
          </a:stretch>
        </p:blipFill>
        <p:spPr bwMode="auto">
          <a:xfrm>
            <a:off x="3173321" y="4772704"/>
            <a:ext cx="1576277" cy="13638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3" name="Picture 15" descr="http://4.bp.blogspot.com/__L9IwshMr9c/THMrLauBskI/AAAAAAAAAow/C5sxXG2LzUo/s200/School+snac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044914" y="6513754"/>
            <a:ext cx="1258853" cy="11457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4" name="Picture 3" descr="http://t2.gstatic.com/images?q=tbn:ANd9GcSU-1AbgPUSe0ZoecxEoHdb68lne1H27Dyh7t0fKfziWHWCotU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309402" y="6513754"/>
            <a:ext cx="1405598" cy="10951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7" name="Picture 3" descr="C:\Users\Susan Richmond\AppData\Local\Microsoft\Windows\Temporary Internet Files\Content.IE5\AYISPUSO\MC900437099[1]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190" b="25466"/>
          <a:stretch/>
        </p:blipFill>
        <p:spPr bwMode="auto">
          <a:xfrm flipH="1">
            <a:off x="4620294" y="8632388"/>
            <a:ext cx="1417974" cy="718457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2"/>
          <a:srcRect r="311" b="14557"/>
          <a:stretch/>
        </p:blipFill>
        <p:spPr>
          <a:xfrm>
            <a:off x="1319317" y="4988926"/>
            <a:ext cx="1549260" cy="9531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88250" y="4761893"/>
            <a:ext cx="1647615" cy="1366650"/>
          </a:xfrm>
          <a:prstGeom prst="rect">
            <a:avLst/>
          </a:prstGeom>
          <a:noFill/>
          <a:ln w="412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59059" y="767001"/>
            <a:ext cx="1679209" cy="13822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2"/>
          <a:srcRect r="311" b="14557"/>
          <a:stretch/>
        </p:blipFill>
        <p:spPr>
          <a:xfrm>
            <a:off x="4520336" y="8004657"/>
            <a:ext cx="1751278" cy="73026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2"/>
          <a:srcRect r="311" b="14557"/>
          <a:stretch/>
        </p:blipFill>
        <p:spPr>
          <a:xfrm>
            <a:off x="1839457" y="8599497"/>
            <a:ext cx="1700623" cy="73026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44935" y="7868153"/>
            <a:ext cx="2209801" cy="1552678"/>
          </a:xfrm>
          <a:prstGeom prst="rect">
            <a:avLst/>
          </a:prstGeom>
          <a:noFill/>
          <a:ln w="444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291075" y="7868153"/>
            <a:ext cx="2209801" cy="1552678"/>
          </a:xfrm>
          <a:prstGeom prst="rect">
            <a:avLst/>
          </a:prstGeom>
          <a:noFill/>
          <a:ln w="444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55190" y="7948215"/>
            <a:ext cx="1638300" cy="6962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76695" y="798703"/>
            <a:ext cx="1878041" cy="133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909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B04D-AEB5-43ED-B9BA-B3D1EC9C9067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51851" y="204359"/>
            <a:ext cx="2845097" cy="2844253"/>
            <a:chOff x="141662" y="575101"/>
            <a:chExt cx="3123072" cy="3130467"/>
          </a:xfrm>
        </p:grpSpPr>
        <p:sp>
          <p:nvSpPr>
            <p:cNvPr id="6" name="Rectangle 5"/>
            <p:cNvSpPr/>
            <p:nvPr/>
          </p:nvSpPr>
          <p:spPr>
            <a:xfrm>
              <a:off x="656542" y="575101"/>
              <a:ext cx="1999352" cy="9654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Grade</a:t>
              </a:r>
            </a:p>
          </p:txBody>
        </p:sp>
        <p:sp>
          <p:nvSpPr>
            <p:cNvPr id="7" name="Parallelogram 6"/>
            <p:cNvSpPr/>
            <p:nvPr/>
          </p:nvSpPr>
          <p:spPr>
            <a:xfrm rot="1584430" flipH="1">
              <a:off x="141662" y="1611534"/>
              <a:ext cx="2535677" cy="1917285"/>
            </a:xfrm>
            <a:prstGeom prst="parallelogram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Parallelogram 7"/>
            <p:cNvSpPr/>
            <p:nvPr/>
          </p:nvSpPr>
          <p:spPr>
            <a:xfrm>
              <a:off x="1066806" y="1498979"/>
              <a:ext cx="2197928" cy="1817914"/>
            </a:xfrm>
            <a:prstGeom prst="parallelogram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82705" y="1295400"/>
              <a:ext cx="733669" cy="1067055"/>
            </a:xfrm>
            <a:prstGeom prst="rect">
              <a:avLst/>
            </a:prstGeom>
            <a:solidFill>
              <a:srgbClr val="81C9FF"/>
            </a:solidFill>
            <a:ln>
              <a:solidFill>
                <a:schemeClr val="tx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5700" b="1" dirty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K</a:t>
              </a:r>
            </a:p>
          </p:txBody>
        </p:sp>
        <p:pic>
          <p:nvPicPr>
            <p:cNvPr id="10" name="Picture 3" descr="C:\Documents and Settings\Owner\Local Settings\Temporary Internet Files\Content.IE5\TED277KP\MC900056680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05388" y="1757065"/>
              <a:ext cx="1520763" cy="1415862"/>
            </a:xfrm>
            <a:prstGeom prst="rect">
              <a:avLst/>
            </a:prstGeom>
            <a:noFill/>
          </p:spPr>
        </p:pic>
        <p:pic>
          <p:nvPicPr>
            <p:cNvPr id="11" name="Picture 14" descr="C:\Documents and Settings\Owner\Local Settings\Temporary Internet Files\Content.IE5\ZHCKG5LE\MC900238687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0846326">
              <a:off x="1452096" y="3215500"/>
              <a:ext cx="893546" cy="490068"/>
            </a:xfrm>
            <a:prstGeom prst="rect">
              <a:avLst/>
            </a:prstGeom>
            <a:noFill/>
          </p:spPr>
        </p:pic>
      </p:grpSp>
      <p:sp>
        <p:nvSpPr>
          <p:cNvPr id="12" name="TextBox 11"/>
          <p:cNvSpPr txBox="1"/>
          <p:nvPr/>
        </p:nvSpPr>
        <p:spPr>
          <a:xfrm>
            <a:off x="926936" y="3479040"/>
            <a:ext cx="5829300" cy="2011092"/>
          </a:xfrm>
          <a:prstGeom prst="rect">
            <a:avLst/>
          </a:prstGeom>
          <a:noFill/>
          <a:ln>
            <a:noFill/>
          </a:ln>
        </p:spPr>
        <p:txBody>
          <a:bodyPr wrap="square" lIns="101881" tIns="50941" rIns="101881" bIns="50941" rtlCol="0">
            <a:spAutoFit/>
          </a:bodyPr>
          <a:lstStyle/>
          <a:p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QTR 1 Pre-Assessment</a:t>
            </a:r>
          </a:p>
          <a:p>
            <a:r>
              <a:rPr lang="en-US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Listening Comprehension</a:t>
            </a:r>
          </a:p>
          <a:p>
            <a:endParaRPr lang="en-US" sz="3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Name________________________</a:t>
            </a:r>
          </a:p>
        </p:txBody>
      </p:sp>
      <p:sp>
        <p:nvSpPr>
          <p:cNvPr id="13" name="Right Triangle 12"/>
          <p:cNvSpPr/>
          <p:nvPr/>
        </p:nvSpPr>
        <p:spPr>
          <a:xfrm rot="16200000" flipH="1">
            <a:off x="5476308" y="-699521"/>
            <a:ext cx="1596571" cy="2995613"/>
          </a:xfrm>
          <a:prstGeom prst="rtTriangle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78" tIns="48189" rIns="96378" bIns="48189" rtlCol="0" anchor="ctr"/>
          <a:lstStyle/>
          <a:p>
            <a:pPr algn="ctr"/>
            <a:endParaRPr lang="en-US" dirty="0"/>
          </a:p>
        </p:txBody>
      </p:sp>
      <p:sp>
        <p:nvSpPr>
          <p:cNvPr id="14" name="Right Triangle 13"/>
          <p:cNvSpPr/>
          <p:nvPr/>
        </p:nvSpPr>
        <p:spPr>
          <a:xfrm rot="5400000" flipH="1">
            <a:off x="660173" y="7641998"/>
            <a:ext cx="1756229" cy="3076575"/>
          </a:xfrm>
          <a:prstGeom prst="rtTriangle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78" tIns="48189" rIns="96378" bIns="48189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307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B04D-AEB5-43ED-B9BA-B3D1EC9C9067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044188"/>
              </p:ext>
            </p:extLst>
          </p:nvPr>
        </p:nvGraphicFramePr>
        <p:xfrm>
          <a:off x="161925" y="79829"/>
          <a:ext cx="7448553" cy="90069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8641"/>
                <a:gridCol w="574834"/>
                <a:gridCol w="647700"/>
                <a:gridCol w="647700"/>
                <a:gridCol w="566738"/>
                <a:gridCol w="647700"/>
                <a:gridCol w="566738"/>
                <a:gridCol w="566738"/>
                <a:gridCol w="566738"/>
                <a:gridCol w="647700"/>
                <a:gridCol w="728663"/>
                <a:gridCol w="728663"/>
              </a:tblGrid>
              <a:tr h="878114">
                <a:tc gridSpan="12">
                  <a:txBody>
                    <a:bodyPr/>
                    <a:lstStyle/>
                    <a:p>
                      <a:pPr algn="ctr"/>
                      <a:r>
                        <a:rPr lang="en-US" sz="1900" b="1" i="0" dirty="0" smtClean="0"/>
                        <a:t>Kindergarten Quarter 1 Pre-Assessment  Student Check-list</a:t>
                      </a:r>
                    </a:p>
                    <a:p>
                      <a:pPr algn="l"/>
                      <a:r>
                        <a:rPr lang="en-US" sz="1100" b="0" i="1" dirty="0" smtClean="0"/>
                        <a:t>Directions:  Read each question</a:t>
                      </a:r>
                      <a:r>
                        <a:rPr lang="en-US" sz="1100" b="0" i="1" baseline="0" dirty="0" smtClean="0"/>
                        <a:t> to the student.  Put a check mark by the answer the student gives. The correct answers are highlighted in bold.</a:t>
                      </a:r>
                      <a:endParaRPr lang="en-US" sz="1100" b="1" i="0" baseline="0" dirty="0" smtClean="0"/>
                    </a:p>
                  </a:txBody>
                  <a:tcPr marL="97155" marR="97155" marT="47897" marB="4789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1257">
                <a:tc gridSpan="12">
                  <a:txBody>
                    <a:bodyPr/>
                    <a:lstStyle/>
                    <a:p>
                      <a:pPr algn="l"/>
                      <a:r>
                        <a:rPr lang="en-US" sz="1200" b="1" dirty="0" smtClean="0">
                          <a:latin typeface="+mn-lt"/>
                        </a:rPr>
                        <a:t>Literary</a:t>
                      </a:r>
                      <a:r>
                        <a:rPr lang="en-US" sz="1200" b="1" baseline="0" dirty="0" smtClean="0">
                          <a:latin typeface="+mn-lt"/>
                        </a:rPr>
                        <a:t> Passage: </a:t>
                      </a:r>
                      <a:r>
                        <a:rPr lang="en-US" sz="1200" b="1" u="sng" baseline="0" dirty="0" smtClean="0">
                          <a:latin typeface="+mn-lt"/>
                        </a:rPr>
                        <a:t>A Day in Kindergarten</a:t>
                      </a:r>
                      <a:endParaRPr lang="en-US" sz="1200" b="1" u="sng" dirty="0">
                        <a:latin typeface="+mn-lt"/>
                      </a:endParaRPr>
                    </a:p>
                  </a:txBody>
                  <a:tcPr marL="97155" marR="97155" marT="47897" marB="478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7155" marR="97155" marT="47897" marB="478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9143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1</a:t>
                      </a:r>
                      <a:endParaRPr lang="en-US" sz="1300" b="1" dirty="0"/>
                    </a:p>
                  </a:txBody>
                  <a:tcPr marL="97155" marR="97155" marT="47897" marB="478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11">
                  <a:txBody>
                    <a:bodyPr/>
                    <a:lstStyle/>
                    <a:p>
                      <a:pPr marL="0" marR="0" indent="0" algn="l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Summarize a sequence of events from a text read to in class.  DOK-2 Ci</a:t>
                      </a:r>
                    </a:p>
                    <a:p>
                      <a:pPr marL="0" marR="0" indent="0" algn="l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RL.K.1  Prompt:  How did each day begin in Keesha’s class?   reading time_________   </a:t>
                      </a:r>
                      <a:r>
                        <a:rPr lang="en-US" sz="1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meeting time</a:t>
                      </a:r>
                      <a:r>
                        <a:rPr lang="en-US" sz="10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________</a:t>
                      </a:r>
                    </a:p>
                  </a:txBody>
                  <a:tcPr marL="97155" marR="97155" marT="47897" marB="478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2</a:t>
                      </a:r>
                      <a:endParaRPr lang="en-US" sz="1300" b="1" dirty="0"/>
                    </a:p>
                  </a:txBody>
                  <a:tcPr marL="97155" marR="97155" marT="47897" marB="478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11">
                  <a:txBody>
                    <a:bodyPr/>
                    <a:lstStyle/>
                    <a:p>
                      <a:r>
                        <a:rPr lang="en-US" sz="900" b="0" dirty="0" smtClean="0">
                          <a:effectLst/>
                          <a:latin typeface="+mn-lt"/>
                          <a:ea typeface="Calibri"/>
                          <a:cs typeface="Helvetica"/>
                        </a:rPr>
                        <a:t>Answers and asks questions referring to specific details.  DOK-2 Cl</a:t>
                      </a:r>
                    </a:p>
                    <a:p>
                      <a:pPr marL="0" marR="0" indent="0" algn="l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RL.K.1  Prompt:  When do the</a:t>
                      </a:r>
                      <a:r>
                        <a:rPr lang="en-US" sz="1000" b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boys and girls get to tell about something they brought from home?</a:t>
                      </a:r>
                    </a:p>
                    <a:p>
                      <a:pPr marL="0" marR="0" indent="0" algn="l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baseline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Show and Tell </a:t>
                      </a:r>
                      <a:r>
                        <a:rPr lang="en-US" sz="1000" b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_________    Singing Songs______</a:t>
                      </a:r>
                      <a:endParaRPr lang="en-US" sz="1000" b="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7155" marR="97155" marT="47897" marB="478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9143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3</a:t>
                      </a:r>
                      <a:endParaRPr lang="en-US" sz="1300" b="1" dirty="0"/>
                    </a:p>
                  </a:txBody>
                  <a:tcPr marL="97155" marR="97155" marT="47897" marB="478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11">
                  <a:txBody>
                    <a:bodyPr/>
                    <a:lstStyle/>
                    <a:p>
                      <a:pPr marL="0" marR="0" indent="0" algn="l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Summarizes a familiar story read to in class using key details. DOK-2</a:t>
                      </a:r>
                      <a:r>
                        <a:rPr lang="en-US" sz="900" b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Ci</a:t>
                      </a:r>
                      <a:endParaRPr lang="en-US" sz="900" b="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RL.K.2 </a:t>
                      </a:r>
                      <a:r>
                        <a:rPr lang="en-US" sz="1000" dirty="0" smtClean="0"/>
                        <a:t>Prompt:  Which pictures tell about the story?  </a:t>
                      </a:r>
                      <a:r>
                        <a:rPr lang="en-US" sz="1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toy</a:t>
                      </a:r>
                      <a:r>
                        <a:rPr lang="en-US" sz="1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spaceship____     </a:t>
                      </a:r>
                      <a:r>
                        <a:rPr lang="en-US" sz="1000" baseline="0" dirty="0" smtClean="0"/>
                        <a:t>football______   </a:t>
                      </a:r>
                      <a:r>
                        <a:rPr lang="en-US" sz="1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dolphin______</a:t>
                      </a:r>
                    </a:p>
                  </a:txBody>
                  <a:tcPr marL="97155" marR="97155" marT="47897" marB="478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9143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4</a:t>
                      </a:r>
                      <a:endParaRPr lang="en-US" sz="1300" b="1" dirty="0"/>
                    </a:p>
                  </a:txBody>
                  <a:tcPr marL="97155" marR="97155" marT="47897" marB="478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11">
                  <a:txBody>
                    <a:bodyPr/>
                    <a:lstStyle/>
                    <a:p>
                      <a:pPr marL="0" marR="0" indent="0" algn="l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Locates key details in order to answer questions about a familiar story.  DOK-2 Cl</a:t>
                      </a:r>
                    </a:p>
                    <a:p>
                      <a:pPr marL="0" marR="0" indent="0" algn="l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RL.K.2  Prompt:  Why did Ms. Clark read a story about dolphins?  Answer should be:  </a:t>
                      </a:r>
                      <a:r>
                        <a:rPr lang="en-US" sz="1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The letter of the week was “D”</a:t>
                      </a:r>
                      <a:endParaRPr lang="en-US" sz="1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7155" marR="97155" marT="47897" marB="478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9143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5</a:t>
                      </a:r>
                      <a:endParaRPr lang="en-US" sz="1300" b="1" dirty="0"/>
                    </a:p>
                  </a:txBody>
                  <a:tcPr marL="97155" marR="97155" marT="47897" marB="478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11">
                  <a:txBody>
                    <a:bodyPr/>
                    <a:lstStyle/>
                    <a:p>
                      <a:pPr marL="0" marR="0" indent="0" algn="l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Answer </a:t>
                      </a:r>
                      <a:r>
                        <a:rPr lang="en-US" sz="900" b="0" u="sng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describing</a:t>
                      </a:r>
                      <a:r>
                        <a:rPr lang="en-US" sz="900" b="0" u="non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9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questions about characters, setting or events in a story read and discussed in class.  DOK-1</a:t>
                      </a:r>
                      <a:r>
                        <a:rPr lang="en-US" sz="900" b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900" b="0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Cf</a:t>
                      </a:r>
                      <a:endParaRPr lang="en-US" sz="900" b="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RL.K.2  Prompt:  What did Keesha draw?    an</a:t>
                      </a:r>
                      <a:r>
                        <a:rPr lang="en-US" sz="1000" b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apple ______            </a:t>
                      </a:r>
                      <a:r>
                        <a:rPr lang="en-US" sz="1000" b="1" baseline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a dolphin ________</a:t>
                      </a:r>
                      <a:endParaRPr lang="en-US" sz="1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7155" marR="97155" marT="47897" marB="478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9143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6</a:t>
                      </a:r>
                      <a:endParaRPr lang="en-US" sz="1300" b="1" dirty="0"/>
                    </a:p>
                  </a:txBody>
                  <a:tcPr marL="97155" marR="97155" marT="47897" marB="478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11">
                  <a:txBody>
                    <a:bodyPr/>
                    <a:lstStyle/>
                    <a:p>
                      <a:pPr marL="0" marR="0" indent="0" algn="l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effectLst/>
                          <a:latin typeface="+mn-lt"/>
                          <a:ea typeface="Calibri"/>
                          <a:cs typeface="Helvetica"/>
                        </a:rPr>
                        <a:t>Connects story events to a specific character or setting. DOK-2 </a:t>
                      </a:r>
                      <a:r>
                        <a:rPr lang="en-US" sz="900" b="0" dirty="0" err="1" smtClean="0">
                          <a:effectLst/>
                          <a:latin typeface="+mn-lt"/>
                          <a:ea typeface="Calibri"/>
                          <a:cs typeface="Helvetica"/>
                        </a:rPr>
                        <a:t>Ch</a:t>
                      </a:r>
                      <a:endParaRPr lang="en-US" sz="900" b="0" dirty="0" smtClean="0">
                        <a:effectLst/>
                        <a:latin typeface="+mn-lt"/>
                        <a:ea typeface="Calibri"/>
                        <a:cs typeface="Helvetica"/>
                      </a:endParaRPr>
                    </a:p>
                    <a:p>
                      <a:pPr marL="0" marR="0" indent="0" algn="l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effectLst/>
                          <a:latin typeface="+mn-lt"/>
                          <a:ea typeface="Calibri"/>
                          <a:cs typeface="Helvetica"/>
                        </a:rPr>
                        <a:t>RL.K.3  Prompt:  Why do you think Keesha drew what she did?  Answer in some way:  </a:t>
                      </a:r>
                      <a:r>
                        <a:rPr lang="en-US" sz="1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Helvetica"/>
                        </a:rPr>
                        <a:t>We</a:t>
                      </a:r>
                      <a:r>
                        <a:rPr lang="en-US" sz="1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Helvetica"/>
                        </a:rPr>
                        <a:t> read about a dolphin</a:t>
                      </a:r>
                      <a:r>
                        <a:rPr lang="en-US" sz="1000" b="0" baseline="0" dirty="0" smtClean="0">
                          <a:effectLst/>
                          <a:latin typeface="+mn-lt"/>
                          <a:ea typeface="Calibri"/>
                          <a:cs typeface="Helvetica"/>
                        </a:rPr>
                        <a:t>.</a:t>
                      </a:r>
                      <a:endParaRPr lang="en-US" sz="10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7155" marR="97155" marT="47897" marB="478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1417">
                <a:tc gridSpan="12">
                  <a:txBody>
                    <a:bodyPr/>
                    <a:lstStyle/>
                    <a:p>
                      <a:r>
                        <a:rPr lang="en-US" sz="1200" b="1" dirty="0" smtClean="0"/>
                        <a:t>Informational</a:t>
                      </a:r>
                      <a:r>
                        <a:rPr lang="en-US" sz="1200" b="1" baseline="0" dirty="0" smtClean="0"/>
                        <a:t> Passage:  </a:t>
                      </a:r>
                      <a:r>
                        <a:rPr lang="en-US" sz="1200" b="1" u="sng" baseline="0" dirty="0" smtClean="0"/>
                        <a:t>Time for School</a:t>
                      </a:r>
                      <a:endParaRPr lang="en-US" sz="1200" b="1" u="sng" dirty="0"/>
                    </a:p>
                  </a:txBody>
                  <a:tcPr marL="97155" marR="97155" marT="47897" marB="478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9143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7</a:t>
                      </a:r>
                      <a:endParaRPr lang="en-US" sz="1300" b="1" dirty="0"/>
                    </a:p>
                  </a:txBody>
                  <a:tcPr marL="97155" marR="97155" marT="47897" marB="478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11">
                  <a:txBody>
                    <a:bodyPr/>
                    <a:lstStyle/>
                    <a:p>
                      <a:pPr marL="0" marR="0" indent="0" algn="l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effectLst/>
                          <a:latin typeface="+mn-lt"/>
                          <a:ea typeface="Calibri"/>
                          <a:cs typeface="Helvetica"/>
                        </a:rPr>
                        <a:t>Summarize a sequence of events.  DOK-2 Ci</a:t>
                      </a:r>
                      <a:endParaRPr lang="en-US" sz="9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r>
                        <a:rPr lang="en-US" sz="1000" dirty="0" smtClean="0"/>
                        <a:t>RI.K.1</a:t>
                      </a:r>
                      <a:r>
                        <a:rPr lang="en-US" sz="1000" baseline="0" dirty="0" smtClean="0"/>
                        <a:t>  Prompt:   Which picture shows what happened first ?  getting off the bus____    </a:t>
                      </a:r>
                      <a:r>
                        <a:rPr lang="en-US" sz="1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getting dressed </a:t>
                      </a:r>
                      <a:r>
                        <a:rPr lang="en-US" sz="1000" baseline="0" dirty="0" smtClean="0"/>
                        <a:t>__________</a:t>
                      </a:r>
                    </a:p>
                  </a:txBody>
                  <a:tcPr marL="97155" marR="97155" marT="47897" marB="478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8</a:t>
                      </a:r>
                      <a:endParaRPr lang="en-US" sz="1300" b="1" dirty="0"/>
                    </a:p>
                  </a:txBody>
                  <a:tcPr marL="97155" marR="97155" marT="47897" marB="478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11">
                  <a:txBody>
                    <a:bodyPr/>
                    <a:lstStyle/>
                    <a:p>
                      <a:r>
                        <a:rPr lang="en-US" sz="900" b="0" dirty="0" smtClean="0">
                          <a:effectLst/>
                          <a:latin typeface="+mn-lt"/>
                          <a:ea typeface="Calibri"/>
                          <a:cs typeface="Helvetica"/>
                        </a:rPr>
                        <a:t>Answers and asks questions referring to specific details in a text. DOK-2 Cl</a:t>
                      </a:r>
                    </a:p>
                    <a:p>
                      <a:r>
                        <a:rPr lang="en-US" sz="1000" dirty="0" smtClean="0"/>
                        <a:t>RI.K.1  Prompt:   Which</a:t>
                      </a:r>
                      <a:r>
                        <a:rPr lang="en-US" sz="1000" baseline="0" dirty="0" smtClean="0"/>
                        <a:t> picture s</a:t>
                      </a:r>
                      <a:r>
                        <a:rPr lang="en-US" sz="1000" dirty="0" smtClean="0"/>
                        <a:t>hows something the story says should be ready each morning so there is no rushing. </a:t>
                      </a:r>
                    </a:p>
                    <a:p>
                      <a:r>
                        <a:rPr lang="en-US" sz="1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backpack</a:t>
                      </a:r>
                      <a:r>
                        <a:rPr lang="en-US" sz="1000" dirty="0" smtClean="0"/>
                        <a:t>_______    breakfast________</a:t>
                      </a:r>
                    </a:p>
                  </a:txBody>
                  <a:tcPr marL="97155" marR="97155" marT="47897" marB="478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9</a:t>
                      </a:r>
                      <a:endParaRPr lang="en-US" sz="1300" b="1" dirty="0"/>
                    </a:p>
                  </a:txBody>
                  <a:tcPr marL="97155" marR="97155" marT="47897" marB="478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11">
                  <a:txBody>
                    <a:bodyPr/>
                    <a:lstStyle/>
                    <a:p>
                      <a:pPr marL="0" marR="0" indent="0" algn="l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latin typeface="+mn-lt"/>
                          <a:ea typeface="Calibri"/>
                          <a:cs typeface="Helvetica"/>
                        </a:rPr>
                        <a:t>Summarize key details of a text (beginning,</a:t>
                      </a:r>
                      <a:r>
                        <a:rPr lang="en-US" sz="900" b="0" baseline="0" dirty="0" smtClean="0">
                          <a:latin typeface="+mn-lt"/>
                          <a:ea typeface="Calibri"/>
                          <a:cs typeface="Helvetica"/>
                        </a:rPr>
                        <a:t> middle and ending </a:t>
                      </a:r>
                      <a:r>
                        <a:rPr lang="en-US" sz="900" b="0" dirty="0" smtClean="0">
                          <a:latin typeface="+mn-lt"/>
                          <a:ea typeface="Calibri"/>
                          <a:cs typeface="Helvetica"/>
                        </a:rPr>
                        <a:t>DOK-2 </a:t>
                      </a:r>
                      <a:r>
                        <a:rPr lang="en-US" sz="900" b="0" dirty="0" err="1" smtClean="0">
                          <a:latin typeface="+mn-lt"/>
                          <a:ea typeface="Calibri"/>
                          <a:cs typeface="Helvetica"/>
                        </a:rPr>
                        <a:t>Ck</a:t>
                      </a:r>
                      <a:endParaRPr lang="en-US" sz="900" b="0" dirty="0" smtClean="0">
                        <a:latin typeface="+mn-lt"/>
                        <a:ea typeface="Calibri"/>
                        <a:cs typeface="Helvetica"/>
                      </a:endParaRPr>
                    </a:p>
                    <a:p>
                      <a:r>
                        <a:rPr lang="en-US" sz="1000" dirty="0" smtClean="0"/>
                        <a:t>RI.K.2  Prompt:  Tell</a:t>
                      </a:r>
                      <a:r>
                        <a:rPr lang="en-US" sz="1000" baseline="0" dirty="0" smtClean="0"/>
                        <a:t> what happened first, next and last in the story.  Point to the pictures when you tell about the story.</a:t>
                      </a:r>
                    </a:p>
                    <a:p>
                      <a:r>
                        <a:rPr lang="en-US" sz="1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Tells the first part ________   tells the next parts __________   tells the end part ________</a:t>
                      </a:r>
                      <a:endParaRPr lang="en-US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7155" marR="97155" marT="47897" marB="478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4645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10</a:t>
                      </a:r>
                      <a:endParaRPr lang="en-US" sz="1300" b="1" dirty="0"/>
                    </a:p>
                  </a:txBody>
                  <a:tcPr marL="97155" marR="97155" marT="47897" marB="478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1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Identify details that support the main topic of a text. DOK-2 Cl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+mn-lt"/>
                          <a:ea typeface="Calibri"/>
                          <a:cs typeface="Helvetica"/>
                        </a:rPr>
                        <a:t>RI.K.2</a:t>
                      </a:r>
                      <a:r>
                        <a:rPr lang="en-US" sz="1000" baseline="0" dirty="0" smtClean="0">
                          <a:latin typeface="+mn-lt"/>
                          <a:ea typeface="Calibri"/>
                          <a:cs typeface="Helvetica"/>
                        </a:rPr>
                        <a:t>  Prompt:  </a:t>
                      </a:r>
                      <a:r>
                        <a:rPr lang="en-US" sz="1000" dirty="0" smtClean="0">
                          <a:latin typeface="+mn-lt"/>
                          <a:ea typeface="Calibri"/>
                          <a:cs typeface="Helvetica"/>
                        </a:rPr>
                        <a:t>Which pictures are like the story </a:t>
                      </a:r>
                      <a:r>
                        <a:rPr lang="en-US" sz="1000" b="1" i="0" u="sng" dirty="0" smtClean="0">
                          <a:latin typeface="+mn-lt"/>
                          <a:ea typeface="Calibri"/>
                          <a:cs typeface="Helvetica"/>
                        </a:rPr>
                        <a:t>Time</a:t>
                      </a:r>
                      <a:r>
                        <a:rPr lang="en-US" sz="1000" b="1" i="0" u="sng" baseline="0" dirty="0" smtClean="0">
                          <a:latin typeface="+mn-lt"/>
                          <a:ea typeface="Calibri"/>
                          <a:cs typeface="Helvetica"/>
                        </a:rPr>
                        <a:t> </a:t>
                      </a:r>
                      <a:r>
                        <a:rPr lang="en-US" sz="1000" b="1" i="0" u="sng" dirty="0" smtClean="0">
                          <a:latin typeface="+mn-lt"/>
                          <a:ea typeface="Calibri"/>
                          <a:cs typeface="Helvetica"/>
                        </a:rPr>
                        <a:t>for School </a:t>
                      </a:r>
                      <a:r>
                        <a:rPr lang="en-US" sz="1000" dirty="0" smtClean="0">
                          <a:latin typeface="+mn-lt"/>
                          <a:ea typeface="Calibri"/>
                          <a:cs typeface="Helvetica"/>
                        </a:rPr>
                        <a:t>?   </a:t>
                      </a:r>
                      <a:r>
                        <a:rPr lang="en-US" sz="1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Helvetica"/>
                        </a:rPr>
                        <a:t>bus</a:t>
                      </a:r>
                      <a:r>
                        <a:rPr lang="en-US" sz="1000" dirty="0" smtClean="0">
                          <a:latin typeface="+mn-lt"/>
                          <a:ea typeface="Calibri"/>
                          <a:cs typeface="Helvetica"/>
                        </a:rPr>
                        <a:t>____   soccer_____</a:t>
                      </a:r>
                      <a:r>
                        <a:rPr lang="en-US" sz="1000" baseline="0" dirty="0" smtClean="0">
                          <a:latin typeface="+mn-lt"/>
                          <a:ea typeface="Calibri"/>
                          <a:cs typeface="Helvetica"/>
                        </a:rPr>
                        <a:t>   </a:t>
                      </a:r>
                      <a:r>
                        <a:rPr lang="en-US" sz="1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Helvetica"/>
                        </a:rPr>
                        <a:t>backpack</a:t>
                      </a:r>
                      <a:r>
                        <a:rPr lang="en-US" sz="1000" baseline="0" dirty="0" smtClean="0">
                          <a:latin typeface="+mn-lt"/>
                          <a:ea typeface="Calibri"/>
                          <a:cs typeface="Helvetica"/>
                        </a:rPr>
                        <a:t>_____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7155" marR="97155" marT="47897" marB="478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4645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11</a:t>
                      </a:r>
                      <a:endParaRPr lang="en-US" sz="1300" b="1" dirty="0"/>
                    </a:p>
                  </a:txBody>
                  <a:tcPr marL="97155" marR="97155" marT="47897" marB="478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11">
                  <a:txBody>
                    <a:bodyPr/>
                    <a:lstStyle/>
                    <a:p>
                      <a:pPr marL="0" marR="0" indent="0" algn="l" defTabSz="96661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Explains connections between cause and effect of events.</a:t>
                      </a:r>
                      <a:r>
                        <a:rPr lang="en-US" sz="9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9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DOK-2 </a:t>
                      </a:r>
                      <a:r>
                        <a:rPr lang="en-US" sz="900" b="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Ch</a:t>
                      </a:r>
                      <a:endParaRPr lang="en-US" sz="900" b="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6661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RI.K.3  Prompt:  What can help you learn better at school?  </a:t>
                      </a:r>
                      <a:r>
                        <a:rPr lang="en-US" sz="10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eating breakfast 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_____   tying your shoe _____</a:t>
                      </a:r>
                      <a:endParaRPr lang="en-US" sz="10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7155" marR="97155" marT="47897" marB="478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4645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12</a:t>
                      </a:r>
                      <a:endParaRPr lang="en-US" sz="1300" b="1" dirty="0"/>
                    </a:p>
                  </a:txBody>
                  <a:tcPr marL="97155" marR="97155" marT="47897" marB="478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11">
                  <a:txBody>
                    <a:bodyPr/>
                    <a:lstStyle/>
                    <a:p>
                      <a:pPr marL="0" marR="0" indent="0" algn="l" defTabSz="96661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Categorizes when events happened or how events are the same and different. DOK-3</a:t>
                      </a:r>
                      <a:r>
                        <a:rPr lang="en-US" sz="900" b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900" b="0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ANp</a:t>
                      </a:r>
                      <a:endParaRPr lang="en-US" sz="900" b="0" baseline="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6661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RI.K.3  Prompt::  In the story </a:t>
                      </a:r>
                      <a:r>
                        <a:rPr lang="en-US" sz="1000" b="1" i="0" u="sng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Time for School </a:t>
                      </a:r>
                      <a:r>
                        <a:rPr lang="en-US" sz="1000" b="0" i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how can boys and girls get to school?  by boat or car ___  </a:t>
                      </a:r>
                      <a:r>
                        <a:rPr lang="en-US" sz="1000" b="1" i="0" baseline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by bus or car ___</a:t>
                      </a:r>
                      <a:endParaRPr lang="en-US" sz="1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7155" marR="97155" marT="47897" marB="478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2034">
                <a:tc gridSpan="12">
                  <a:txBody>
                    <a:bodyPr/>
                    <a:lstStyle/>
                    <a:p>
                      <a:pPr algn="l"/>
                      <a:endParaRPr lang="en-US" sz="1300" b="1" dirty="0" smtClean="0"/>
                    </a:p>
                    <a:p>
                      <a:pPr algn="l"/>
                      <a:r>
                        <a:rPr lang="en-US" sz="1200" b="1" dirty="0" smtClean="0"/>
                        <a:t>Each correct</a:t>
                      </a:r>
                      <a:r>
                        <a:rPr lang="en-US" sz="1200" b="1" baseline="0" dirty="0" smtClean="0"/>
                        <a:t> selected response is one point.  </a:t>
                      </a:r>
                      <a:endParaRPr lang="en-US" sz="1200" b="1" dirty="0"/>
                    </a:p>
                  </a:txBody>
                  <a:tcPr marL="97155" marR="97155" marT="47897" marB="4789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000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1</a:t>
                      </a:r>
                      <a:endParaRPr lang="en-US" sz="1300" b="1" dirty="0"/>
                    </a:p>
                  </a:txBody>
                  <a:tcPr marL="97155" marR="97155" marT="47897" marB="478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2</a:t>
                      </a:r>
                      <a:endParaRPr lang="en-US" sz="1300" b="1" dirty="0"/>
                    </a:p>
                  </a:txBody>
                  <a:tcPr marL="97155" marR="97155" marT="47897" marB="478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3</a:t>
                      </a:r>
                      <a:endParaRPr lang="en-US" sz="1300" b="1" dirty="0"/>
                    </a:p>
                  </a:txBody>
                  <a:tcPr marL="97155" marR="97155" marT="47897" marB="478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4</a:t>
                      </a:r>
                      <a:endParaRPr lang="en-US" sz="1300" b="1" dirty="0"/>
                    </a:p>
                  </a:txBody>
                  <a:tcPr marL="97155" marR="97155" marT="47897" marB="478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5</a:t>
                      </a:r>
                      <a:endParaRPr lang="en-US" sz="1300" b="1" dirty="0"/>
                    </a:p>
                  </a:txBody>
                  <a:tcPr marL="97155" marR="97155" marT="47897" marB="478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6</a:t>
                      </a:r>
                      <a:endParaRPr lang="en-US" sz="1300" b="1" dirty="0"/>
                    </a:p>
                  </a:txBody>
                  <a:tcPr marL="97155" marR="97155" marT="47897" marB="478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7</a:t>
                      </a:r>
                      <a:endParaRPr lang="en-US" sz="1300" b="1" dirty="0"/>
                    </a:p>
                  </a:txBody>
                  <a:tcPr marL="97155" marR="97155" marT="47897" marB="478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8</a:t>
                      </a:r>
                      <a:endParaRPr lang="en-US" sz="1300" b="1" dirty="0"/>
                    </a:p>
                  </a:txBody>
                  <a:tcPr marL="97155" marR="97155" marT="47897" marB="478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9</a:t>
                      </a:r>
                      <a:endParaRPr lang="en-US" sz="1300" b="1" dirty="0"/>
                    </a:p>
                  </a:txBody>
                  <a:tcPr marL="97155" marR="97155" marT="47897" marB="478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10</a:t>
                      </a:r>
                      <a:endParaRPr lang="en-US" sz="1300" b="1" dirty="0"/>
                    </a:p>
                  </a:txBody>
                  <a:tcPr marL="97155" marR="97155" marT="47897" marB="478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11</a:t>
                      </a:r>
                      <a:endParaRPr lang="en-US" sz="1300" b="1" dirty="0"/>
                    </a:p>
                  </a:txBody>
                  <a:tcPr marL="97155" marR="97155" marT="47897" marB="478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12</a:t>
                      </a:r>
                      <a:endParaRPr lang="en-US" sz="1300" b="1" dirty="0"/>
                    </a:p>
                  </a:txBody>
                  <a:tcPr marL="97155" marR="97155" marT="47897" marB="478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/1</a:t>
                      </a:r>
                      <a:endParaRPr lang="en-US" sz="1300" b="1" dirty="0"/>
                    </a:p>
                  </a:txBody>
                  <a:tcPr marL="97155" marR="97155" marT="47897" marB="478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/1</a:t>
                      </a:r>
                      <a:endParaRPr lang="en-US" sz="1300" b="1" dirty="0"/>
                    </a:p>
                  </a:txBody>
                  <a:tcPr marL="97155" marR="97155" marT="47897" marB="478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/1</a:t>
                      </a:r>
                      <a:endParaRPr lang="en-US" sz="1300" b="1" dirty="0"/>
                    </a:p>
                  </a:txBody>
                  <a:tcPr marL="97155" marR="97155" marT="47897" marB="478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/1</a:t>
                      </a:r>
                      <a:endParaRPr lang="en-US" sz="1300" b="1" dirty="0"/>
                    </a:p>
                  </a:txBody>
                  <a:tcPr marL="97155" marR="97155" marT="47897" marB="478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/1</a:t>
                      </a:r>
                      <a:endParaRPr lang="en-US" sz="1300" b="1" dirty="0"/>
                    </a:p>
                  </a:txBody>
                  <a:tcPr marL="97155" marR="97155" marT="47897" marB="478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/1</a:t>
                      </a:r>
                      <a:endParaRPr lang="en-US" sz="1300" b="1" dirty="0"/>
                    </a:p>
                  </a:txBody>
                  <a:tcPr marL="97155" marR="97155" marT="47897" marB="478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/1</a:t>
                      </a:r>
                      <a:endParaRPr lang="en-US" sz="1300" b="1" dirty="0"/>
                    </a:p>
                  </a:txBody>
                  <a:tcPr marL="97155" marR="97155" marT="47897" marB="478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/1</a:t>
                      </a:r>
                      <a:endParaRPr lang="en-US" sz="1300" b="1" dirty="0"/>
                    </a:p>
                  </a:txBody>
                  <a:tcPr marL="97155" marR="97155" marT="47897" marB="478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/1</a:t>
                      </a:r>
                      <a:endParaRPr lang="en-US" sz="1300" b="1" dirty="0"/>
                    </a:p>
                  </a:txBody>
                  <a:tcPr marL="97155" marR="97155" marT="47897" marB="478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/1</a:t>
                      </a:r>
                    </a:p>
                  </a:txBody>
                  <a:tcPr marL="97155" marR="97155" marT="47897" marB="478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/1</a:t>
                      </a:r>
                    </a:p>
                  </a:txBody>
                  <a:tcPr marL="97155" marR="97155" marT="47897" marB="478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/1</a:t>
                      </a:r>
                    </a:p>
                  </a:txBody>
                  <a:tcPr marL="97155" marR="97155" marT="47897" marB="478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053737">
                <a:tc gridSpan="12">
                  <a:txBody>
                    <a:bodyPr/>
                    <a:lstStyle/>
                    <a:p>
                      <a:pPr algn="l"/>
                      <a:endParaRPr lang="en-US" sz="1300" b="1" dirty="0" smtClean="0"/>
                    </a:p>
                    <a:p>
                      <a:pPr algn="l"/>
                      <a:r>
                        <a:rPr lang="en-US" sz="1300" b="1" dirty="0" smtClean="0"/>
                        <a:t>Total Listening Comprehension </a:t>
                      </a:r>
                      <a:r>
                        <a:rPr lang="en-US" sz="1300" b="1" baseline="0" dirty="0" smtClean="0"/>
                        <a:t>  </a:t>
                      </a:r>
                      <a:r>
                        <a:rPr lang="en-US" sz="1300" b="1" dirty="0" smtClean="0"/>
                        <a:t>_____/ 12</a:t>
                      </a:r>
                    </a:p>
                    <a:p>
                      <a:pPr algn="l"/>
                      <a:endParaRPr lang="en-US" sz="1300" b="1" dirty="0"/>
                    </a:p>
                    <a:p>
                      <a:pPr algn="l"/>
                      <a:r>
                        <a:rPr lang="en-US" sz="1300" b="1" dirty="0" smtClean="0"/>
                        <a:t>For</a:t>
                      </a:r>
                      <a:r>
                        <a:rPr lang="en-US" sz="1300" b="1" baseline="0" dirty="0" smtClean="0"/>
                        <a:t> students needing support with any one standard, please refer to your grade-level </a:t>
                      </a:r>
                      <a:r>
                        <a:rPr lang="en-US" sz="1300" b="1" i="1" baseline="0" dirty="0" smtClean="0"/>
                        <a:t>Reading Learning Progressions</a:t>
                      </a:r>
                      <a:r>
                        <a:rPr lang="en-US" sz="1300" b="1" baseline="0" dirty="0" smtClean="0"/>
                        <a:t> for instructional tasks and differentiation.</a:t>
                      </a:r>
                      <a:endParaRPr lang="en-US" sz="1300" b="1" dirty="0"/>
                    </a:p>
                  </a:txBody>
                  <a:tcPr marL="97155" marR="97155" marT="47897" marB="4789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1260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B04D-AEB5-43ED-B9BA-B3D1EC9C9067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27969"/>
              </p:ext>
            </p:extLst>
          </p:nvPr>
        </p:nvGraphicFramePr>
        <p:xfrm>
          <a:off x="1052512" y="4709886"/>
          <a:ext cx="5262563" cy="26178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6738"/>
                <a:gridCol w="3724275"/>
                <a:gridCol w="971550"/>
              </a:tblGrid>
              <a:tr h="319314">
                <a:tc gridSpan="3">
                  <a:txBody>
                    <a:bodyPr/>
                    <a:lstStyle/>
                    <a:p>
                      <a:pPr marL="0" marR="0" indent="0" algn="ctr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/>
                        <a:t>Informational Text</a:t>
                      </a:r>
                    </a:p>
                  </a:txBody>
                  <a:tcPr marL="97155" marR="97155" marT="47897" marB="4789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193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 smtClean="0"/>
                        <a:t>7</a:t>
                      </a:r>
                      <a:endParaRPr lang="en-US" sz="1500" b="1" dirty="0"/>
                    </a:p>
                  </a:txBody>
                  <a:tcPr marL="97155" marR="97155" marT="47897" marB="4789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 can</a:t>
                      </a:r>
                      <a:r>
                        <a:rPr lang="en-US" sz="1000" b="1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tell when something happened in a story. </a:t>
                      </a:r>
                      <a:r>
                        <a:rPr kumimoji="0" lang="en-US" sz="1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RI.K.1</a:t>
                      </a:r>
                      <a:endParaRPr kumimoji="0" lang="en-US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7155" marR="97155" marT="47897" marB="4789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i="1" dirty="0"/>
                    </a:p>
                  </a:txBody>
                  <a:tcPr marL="97155" marR="97155" marT="47897" marB="47897">
                    <a:solidFill>
                      <a:schemeClr val="bg1"/>
                    </a:solidFill>
                  </a:tcPr>
                </a:tc>
              </a:tr>
              <a:tr h="3884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 smtClean="0"/>
                        <a:t>8</a:t>
                      </a:r>
                      <a:endParaRPr lang="en-US" sz="1500" b="1" dirty="0"/>
                    </a:p>
                  </a:txBody>
                  <a:tcPr marL="97155" marR="97155" marT="47897" marB="4789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latin typeface="+mn-lt"/>
                          <a:ea typeface="Calibri"/>
                          <a:cs typeface="Helvetica"/>
                        </a:rPr>
                        <a:t>I can find details in the story</a:t>
                      </a:r>
                      <a:r>
                        <a:rPr lang="en-US" sz="1000" b="1" baseline="0" dirty="0" smtClean="0">
                          <a:latin typeface="+mn-lt"/>
                          <a:ea typeface="Calibri"/>
                          <a:cs typeface="Helvetica"/>
                        </a:rPr>
                        <a:t> to show what I know. </a:t>
                      </a:r>
                      <a:r>
                        <a:rPr lang="en-US" sz="1000" b="0" i="1" dirty="0" smtClean="0">
                          <a:latin typeface="+mn-lt"/>
                          <a:ea typeface="Times New Roman"/>
                          <a:cs typeface="Times New Roman"/>
                        </a:rPr>
                        <a:t>RI.K.1</a:t>
                      </a:r>
                      <a:endParaRPr lang="en-US" sz="10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7155" marR="97155" marT="47897" marB="4789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i="1" dirty="0"/>
                    </a:p>
                  </a:txBody>
                  <a:tcPr marL="97155" marR="97155" marT="47897" marB="47897">
                    <a:solidFill>
                      <a:schemeClr val="bg1"/>
                    </a:solidFill>
                  </a:tcPr>
                </a:tc>
              </a:tr>
              <a:tr h="3884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 smtClean="0"/>
                        <a:t>9</a:t>
                      </a:r>
                      <a:endParaRPr lang="en-US" sz="1500" b="1" dirty="0"/>
                    </a:p>
                  </a:txBody>
                  <a:tcPr marL="97155" marR="97155" marT="47897" marB="4789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latin typeface="+mn-lt"/>
                          <a:ea typeface="Calibri"/>
                          <a:cs typeface="Times New Roman"/>
                        </a:rPr>
                        <a:t>I can summarize key details of a text (retell).</a:t>
                      </a:r>
                      <a:r>
                        <a:rPr lang="en-US" sz="10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1000" b="0" i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RI.K.2</a:t>
                      </a:r>
                      <a:endParaRPr lang="en-US" sz="1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7155" marR="97155" marT="47897" marB="4789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i="1" dirty="0"/>
                    </a:p>
                  </a:txBody>
                  <a:tcPr marL="97155" marR="97155" marT="47897" marB="47897">
                    <a:solidFill>
                      <a:schemeClr val="bg1"/>
                    </a:solidFill>
                  </a:tcPr>
                </a:tc>
              </a:tr>
              <a:tr h="3884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 smtClean="0"/>
                        <a:t>10</a:t>
                      </a:r>
                      <a:endParaRPr lang="en-US" sz="1500" b="1" dirty="0"/>
                    </a:p>
                  </a:txBody>
                  <a:tcPr marL="97155" marR="97155" marT="47897" marB="4789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 can identify details in a text that support a main topic.</a:t>
                      </a:r>
                      <a:r>
                        <a:rPr lang="en-US" sz="1000" b="1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b="0" i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RI.K.2</a:t>
                      </a:r>
                      <a:endParaRPr lang="en-US" sz="1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7155" marR="97155" marT="47897" marB="4789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i="1" dirty="0"/>
                    </a:p>
                  </a:txBody>
                  <a:tcPr marL="97155" marR="97155" marT="47897" marB="47897">
                    <a:solidFill>
                      <a:schemeClr val="bg1"/>
                    </a:solidFill>
                  </a:tcPr>
                </a:tc>
              </a:tr>
              <a:tr h="4151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 smtClean="0"/>
                        <a:t>11</a:t>
                      </a:r>
                      <a:endParaRPr lang="en-US" sz="1500" b="1" dirty="0"/>
                    </a:p>
                  </a:txBody>
                  <a:tcPr marL="97155" marR="97155" marT="47897" marB="4789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 can tell what caused something to happen</a:t>
                      </a:r>
                      <a:r>
                        <a:rPr lang="en-US" sz="1000" b="1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(connecting ideas)  </a:t>
                      </a:r>
                      <a:r>
                        <a:rPr lang="en-US" sz="1000" b="0" i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RI.K.3</a:t>
                      </a:r>
                      <a:endParaRPr lang="en-US" sz="10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7155" marR="97155" marT="47897" marB="4789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i="1" dirty="0"/>
                    </a:p>
                  </a:txBody>
                  <a:tcPr marL="97155" marR="97155" marT="47897" marB="47897">
                    <a:solidFill>
                      <a:schemeClr val="bg1"/>
                    </a:solidFill>
                  </a:tcPr>
                </a:tc>
              </a:tr>
              <a:tr h="3884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 smtClean="0"/>
                        <a:t>12</a:t>
                      </a:r>
                      <a:endParaRPr lang="en-US" sz="1500" b="1" dirty="0"/>
                    </a:p>
                  </a:txBody>
                  <a:tcPr marL="97155" marR="97155" marT="47897" marB="4789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 can group</a:t>
                      </a:r>
                      <a:r>
                        <a:rPr lang="en-US" sz="1000" b="1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together “when” things happened in a story</a:t>
                      </a:r>
                      <a:r>
                        <a:rPr lang="en-US" sz="1000" b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000" b="0" i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RI.K.3</a:t>
                      </a:r>
                      <a:endParaRPr lang="en-US" sz="10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7155" marR="97155" marT="47897" marB="4789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i="1" dirty="0"/>
                    </a:p>
                  </a:txBody>
                  <a:tcPr marL="97155" marR="97155" marT="47897" marB="47897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506547"/>
              </p:ext>
            </p:extLst>
          </p:nvPr>
        </p:nvGraphicFramePr>
        <p:xfrm>
          <a:off x="1052513" y="1634074"/>
          <a:ext cx="5262561" cy="28044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6736"/>
                <a:gridCol w="3724277"/>
                <a:gridCol w="971548"/>
              </a:tblGrid>
              <a:tr h="319314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 smtClean="0"/>
                        <a:t>Literary Text</a:t>
                      </a:r>
                      <a:endParaRPr lang="en-US" sz="1500" b="1" dirty="0"/>
                    </a:p>
                  </a:txBody>
                  <a:tcPr marL="97155" marR="97155" marT="47897" marB="4789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6661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151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 smtClean="0"/>
                        <a:t>1</a:t>
                      </a:r>
                      <a:endParaRPr lang="en-US" sz="1500" b="1" dirty="0"/>
                    </a:p>
                  </a:txBody>
                  <a:tcPr marL="97155" marR="97155" marT="47897" marB="4789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latin typeface="+mn-lt"/>
                          <a:ea typeface="Calibri"/>
                          <a:cs typeface="Times New Roman"/>
                        </a:rPr>
                        <a:t>I can summarize first, next and last in a story. </a:t>
                      </a:r>
                      <a:r>
                        <a:rPr lang="en-US" sz="1000" b="0" i="1" dirty="0" smtClean="0">
                          <a:latin typeface="+mn-lt"/>
                          <a:ea typeface="Calibri"/>
                          <a:cs typeface="Times New Roman"/>
                        </a:rPr>
                        <a:t>RL.K.1</a:t>
                      </a:r>
                    </a:p>
                  </a:txBody>
                  <a:tcPr marL="97155" marR="97155" marT="47897" marB="4789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dirty="0" smtClean="0"/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dirty="0"/>
                    </a:p>
                  </a:txBody>
                  <a:tcPr marL="97155" marR="97155" marT="47897" marB="47897">
                    <a:solidFill>
                      <a:schemeClr val="bg1"/>
                    </a:solidFill>
                  </a:tcPr>
                </a:tc>
              </a:tr>
              <a:tr h="4151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 smtClean="0"/>
                        <a:t>2</a:t>
                      </a:r>
                      <a:endParaRPr lang="en-US" sz="1500" b="1" dirty="0"/>
                    </a:p>
                  </a:txBody>
                  <a:tcPr marL="97155" marR="97155" marT="47897" marB="4789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 can ask and answer questions about</a:t>
                      </a:r>
                      <a:r>
                        <a:rPr lang="en-US" sz="1000" b="1" i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the details. </a:t>
                      </a:r>
                      <a:r>
                        <a:rPr lang="en-US" sz="1000" b="0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RL.K.1</a:t>
                      </a:r>
                      <a:endParaRPr lang="en-US" sz="1200" b="0" i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7155" marR="97155" marT="47897" marB="4789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dirty="0" smtClean="0"/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dirty="0"/>
                    </a:p>
                  </a:txBody>
                  <a:tcPr marL="97155" marR="97155" marT="47897" marB="47897">
                    <a:solidFill>
                      <a:schemeClr val="bg1"/>
                    </a:solidFill>
                  </a:tcPr>
                </a:tc>
              </a:tr>
              <a:tr h="3884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 smtClean="0"/>
                        <a:t>3</a:t>
                      </a:r>
                      <a:endParaRPr lang="en-US" sz="1500" b="1" dirty="0"/>
                    </a:p>
                  </a:txBody>
                  <a:tcPr marL="97155" marR="97155" marT="47897" marB="4789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baseline="0" dirty="0" smtClean="0">
                          <a:latin typeface="+mn-lt"/>
                          <a:ea typeface="Calibri"/>
                          <a:cs typeface="Times New Roman"/>
                        </a:rPr>
                        <a:t>I can summarize the most important parts of a story. </a:t>
                      </a:r>
                      <a:r>
                        <a:rPr lang="en-US" sz="1000" b="0" i="1" baseline="0" dirty="0" smtClean="0">
                          <a:latin typeface="+mn-lt"/>
                          <a:ea typeface="Calibri"/>
                          <a:cs typeface="Times New Roman"/>
                        </a:rPr>
                        <a:t>RL.K.2</a:t>
                      </a:r>
                      <a:endParaRPr lang="en-US" sz="1200" b="0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7155" marR="97155" marT="47897" marB="4789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dirty="0"/>
                    </a:p>
                  </a:txBody>
                  <a:tcPr marL="97155" marR="97155" marT="47897" marB="47897">
                    <a:solidFill>
                      <a:schemeClr val="bg1"/>
                    </a:solidFill>
                  </a:tcPr>
                </a:tc>
              </a:tr>
              <a:tr h="4576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 smtClean="0"/>
                        <a:t>4</a:t>
                      </a:r>
                      <a:endParaRPr lang="en-US" sz="1500" b="1" dirty="0"/>
                    </a:p>
                  </a:txBody>
                  <a:tcPr marL="97155" marR="97155" marT="47897" marB="4789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US" sz="1000" b="1" i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can tell what a text is mostly about. </a:t>
                      </a:r>
                      <a:r>
                        <a:rPr lang="en-US" sz="1000" b="0" i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RL.K.2</a:t>
                      </a:r>
                      <a:endParaRPr lang="en-US" sz="1200" b="0" i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7155" marR="97155" marT="47897" marB="4789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dirty="0" smtClean="0"/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dirty="0"/>
                    </a:p>
                  </a:txBody>
                  <a:tcPr marL="97155" marR="97155" marT="47897" marB="47897">
                    <a:solidFill>
                      <a:schemeClr val="bg1"/>
                    </a:solidFill>
                  </a:tcPr>
                </a:tc>
              </a:tr>
              <a:tr h="3884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 smtClean="0"/>
                        <a:t>5</a:t>
                      </a:r>
                      <a:endParaRPr lang="en-US" sz="1500" b="1" dirty="0"/>
                    </a:p>
                  </a:txBody>
                  <a:tcPr marL="97155" marR="97155" marT="47897" marB="4789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dirty="0" smtClean="0">
                          <a:latin typeface="+mn-lt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US" sz="1000" b="1" i="0" baseline="0" dirty="0" smtClean="0">
                          <a:latin typeface="+mn-lt"/>
                          <a:ea typeface="Calibri"/>
                          <a:cs typeface="Times New Roman"/>
                        </a:rPr>
                        <a:t> can answer describing questions about a story. </a:t>
                      </a:r>
                      <a:r>
                        <a:rPr lang="en-US" sz="1000" b="0" i="1" baseline="0" dirty="0" smtClean="0">
                          <a:latin typeface="+mn-lt"/>
                          <a:ea typeface="Calibri"/>
                          <a:cs typeface="Times New Roman"/>
                        </a:rPr>
                        <a:t>RL.K.3</a:t>
                      </a:r>
                      <a:endParaRPr lang="en-US" sz="1200" b="0" i="1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7155" marR="97155" marT="47897" marB="4789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dirty="0"/>
                    </a:p>
                  </a:txBody>
                  <a:tcPr marL="97155" marR="97155" marT="47897" marB="47897">
                    <a:solidFill>
                      <a:schemeClr val="bg1"/>
                    </a:solidFill>
                  </a:tcPr>
                </a:tc>
              </a:tr>
              <a:tr h="4151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 smtClean="0"/>
                        <a:t>6</a:t>
                      </a:r>
                      <a:endParaRPr lang="en-US" sz="1500" b="1" dirty="0"/>
                    </a:p>
                  </a:txBody>
                  <a:tcPr marL="97155" marR="97155" marT="47897" marB="4789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dirty="0" smtClean="0">
                          <a:latin typeface="+mn-lt"/>
                          <a:ea typeface="Calibri"/>
                          <a:cs typeface="Times New Roman"/>
                        </a:rPr>
                        <a:t>I can tell what a character did. </a:t>
                      </a:r>
                      <a:r>
                        <a:rPr lang="en-US" sz="1000" b="0" i="1" dirty="0" smtClean="0">
                          <a:latin typeface="+mn-lt"/>
                          <a:ea typeface="Calibri"/>
                          <a:cs typeface="Times New Roman"/>
                        </a:rPr>
                        <a:t>RL.K.3</a:t>
                      </a:r>
                      <a:endParaRPr lang="en-US" sz="1200" b="0" i="1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7155" marR="97155" marT="47897" marB="4789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dirty="0" smtClean="0"/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dirty="0"/>
                    </a:p>
                  </a:txBody>
                  <a:tcPr marL="97155" marR="97155" marT="47897" marB="47897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4" name="Picture 3" descr="C:\Users\Susan Richmond\AppData\Local\Microsoft\Windows\Temporary Internet Files\Content.IE5\AYISPUSO\MC900353858[1].wmf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7104743"/>
            <a:ext cx="1166288" cy="106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52512" y="399143"/>
            <a:ext cx="5100638" cy="10377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78" tIns="48189" rIns="96378" bIns="48189" rtlCol="0" anchor="t"/>
          <a:lstStyle/>
          <a:p>
            <a:r>
              <a:rPr lang="en-US" sz="1500" dirty="0">
                <a:solidFill>
                  <a:schemeClr val="tx1"/>
                </a:solidFill>
              </a:rPr>
              <a:t>This self-reflection sheet is applicable for grades 1 – 6.  In kindergarten it can be used for teacher-student reflection, parent conferencing, an assessment record or whichever way is most applicable to the teacher.</a:t>
            </a:r>
          </a:p>
        </p:txBody>
      </p:sp>
      <p:pic>
        <p:nvPicPr>
          <p:cNvPr id="13" name="Picture 2" descr="C:\Users\Susan Richmond\AppData\Local\Microsoft\Windows\Temporary Internet Files\Content.IE5\9B9JGHNT\MC900140525[1].wmf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5396">
            <a:off x="5335331" y="1154531"/>
            <a:ext cx="1122681" cy="75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5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126546"/>
              </p:ext>
            </p:extLst>
          </p:nvPr>
        </p:nvGraphicFramePr>
        <p:xfrm>
          <a:off x="1397000" y="4018449"/>
          <a:ext cx="4671613" cy="116433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tableStyleId>{5940675A-B579-460E-94D1-54222C63F5DA}</a:tableStyleId>
              </a:tblPr>
              <a:tblGrid>
                <a:gridCol w="386527"/>
                <a:gridCol w="1208510"/>
                <a:gridCol w="2185988"/>
                <a:gridCol w="890588"/>
              </a:tblGrid>
              <a:tr h="276207"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Reading: Literature</a:t>
                      </a:r>
                      <a:endParaRPr lang="en-US" sz="1400" b="1" dirty="0"/>
                    </a:p>
                  </a:txBody>
                  <a:tcPr marL="103632" marR="103632" marT="50292" marB="50292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</a:tr>
              <a:tr h="27620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Targets</a:t>
                      </a:r>
                      <a:endParaRPr lang="en-US" sz="1200" b="1" dirty="0"/>
                    </a:p>
                  </a:txBody>
                  <a:tcPr marL="103632" marR="103632" marT="50292" marB="50292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Standards</a:t>
                      </a:r>
                      <a:endParaRPr lang="en-US" sz="1200" b="1" dirty="0"/>
                    </a:p>
                  </a:txBody>
                  <a:tcPr marL="103632" marR="103632" marT="50292" marB="5029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DOK</a:t>
                      </a:r>
                      <a:endParaRPr lang="en-US" sz="1200" b="1" dirty="0"/>
                    </a:p>
                  </a:txBody>
                  <a:tcPr marL="103632" marR="103632" marT="50292" marB="50292">
                    <a:solidFill>
                      <a:schemeClr val="bg1"/>
                    </a:solidFill>
                  </a:tcPr>
                </a:tc>
              </a:tr>
              <a:tr h="276207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1</a:t>
                      </a:r>
                      <a:endParaRPr lang="en-US" sz="1200" b="1" dirty="0"/>
                    </a:p>
                  </a:txBody>
                  <a:tcPr marL="103632" marR="103632" marT="50292" marB="50292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Key Details</a:t>
                      </a:r>
                      <a:endParaRPr lang="en-US" sz="1200" b="1" dirty="0"/>
                    </a:p>
                  </a:txBody>
                  <a:tcPr marL="103632" marR="103632" marT="50292" marB="50292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RL.1</a:t>
                      </a:r>
                      <a:r>
                        <a:rPr lang="en-US" sz="1200" b="1" baseline="0" dirty="0" smtClean="0"/>
                        <a:t>     </a:t>
                      </a:r>
                      <a:r>
                        <a:rPr lang="en-US" sz="1200" b="1" dirty="0" smtClean="0"/>
                        <a:t>RL.3 </a:t>
                      </a:r>
                      <a:r>
                        <a:rPr lang="en-US" sz="1000" b="0" dirty="0" smtClean="0"/>
                        <a:t>(can move to DOK-3)</a:t>
                      </a:r>
                      <a:endParaRPr lang="en-US" sz="1200" b="1" dirty="0"/>
                    </a:p>
                  </a:txBody>
                  <a:tcPr marL="103632" marR="103632" marT="50292" marB="50292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1-2</a:t>
                      </a:r>
                      <a:endParaRPr lang="en-US" sz="1200" b="1" dirty="0"/>
                    </a:p>
                  </a:txBody>
                  <a:tcPr marL="103632" marR="103632" marT="50292" marB="50292" anchor="ctr">
                    <a:solidFill>
                      <a:srgbClr val="FFFFCC"/>
                    </a:solidFill>
                  </a:tcPr>
                </a:tc>
              </a:tr>
              <a:tr h="276207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2</a:t>
                      </a:r>
                      <a:endParaRPr lang="en-US" sz="1200" b="1" dirty="0"/>
                    </a:p>
                  </a:txBody>
                  <a:tcPr marL="103632" marR="103632" marT="50292" marB="50292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Central Ideas</a:t>
                      </a:r>
                      <a:endParaRPr lang="en-US" sz="1200" b="1" dirty="0"/>
                    </a:p>
                  </a:txBody>
                  <a:tcPr marL="103632" marR="103632" marT="50292" marB="50292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RL.2</a:t>
                      </a:r>
                      <a:endParaRPr lang="en-US" sz="1200" b="1" dirty="0"/>
                    </a:p>
                  </a:txBody>
                  <a:tcPr marL="103632" marR="103632" marT="50292" marB="50292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</a:t>
                      </a:r>
                      <a:endParaRPr lang="en-US" sz="1200" b="1" dirty="0"/>
                    </a:p>
                  </a:txBody>
                  <a:tcPr marL="103632" marR="103632" marT="50292" marB="50292" anchor="ctr"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529627"/>
              </p:ext>
            </p:extLst>
          </p:nvPr>
        </p:nvGraphicFramePr>
        <p:xfrm>
          <a:off x="1397952" y="5370468"/>
          <a:ext cx="4674236" cy="116433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tableStyleId>{5940675A-B579-460E-94D1-54222C63F5DA}</a:tableStyleId>
              </a:tblPr>
              <a:tblGrid>
                <a:gridCol w="354648"/>
                <a:gridCol w="1243012"/>
                <a:gridCol w="2185988"/>
                <a:gridCol w="890588"/>
              </a:tblGrid>
              <a:tr h="276207"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Reading: Informational</a:t>
                      </a:r>
                      <a:endParaRPr lang="en-US" sz="1400" b="1" dirty="0"/>
                    </a:p>
                  </a:txBody>
                  <a:tcPr marL="103632" marR="103632" marT="50292" marB="50292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</a:tr>
              <a:tr h="27620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Targets</a:t>
                      </a:r>
                      <a:endParaRPr lang="en-US" sz="1200" b="1" dirty="0"/>
                    </a:p>
                  </a:txBody>
                  <a:tcPr marL="103632" marR="103632" marT="50292" marB="50292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Standards</a:t>
                      </a:r>
                      <a:endParaRPr lang="en-US" sz="1200" b="1" dirty="0"/>
                    </a:p>
                  </a:txBody>
                  <a:tcPr marL="103632" marR="103632" marT="50292" marB="5029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DOK</a:t>
                      </a:r>
                      <a:endParaRPr lang="en-US" sz="1200" b="1" dirty="0"/>
                    </a:p>
                  </a:txBody>
                  <a:tcPr marL="103632" marR="103632" marT="50292" marB="50292">
                    <a:solidFill>
                      <a:schemeClr val="bg1"/>
                    </a:solidFill>
                  </a:tcPr>
                </a:tc>
              </a:tr>
              <a:tr h="276207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8</a:t>
                      </a:r>
                      <a:endParaRPr lang="en-US" sz="1200" b="1" dirty="0"/>
                    </a:p>
                  </a:txBody>
                  <a:tcPr marL="103632" marR="103632" marT="50292" marB="50292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Key Details</a:t>
                      </a:r>
                      <a:endParaRPr lang="en-US" sz="1200" b="1" dirty="0"/>
                    </a:p>
                  </a:txBody>
                  <a:tcPr marL="103632" marR="103632" marT="50292" marB="50292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RI.1     RI.3 </a:t>
                      </a:r>
                      <a:r>
                        <a:rPr lang="en-US" sz="1000" b="0" dirty="0" smtClean="0"/>
                        <a:t>(can move to DOK-3)</a:t>
                      </a:r>
                      <a:endParaRPr lang="en-US" sz="1200" b="1" dirty="0"/>
                    </a:p>
                  </a:txBody>
                  <a:tcPr marL="103632" marR="103632" marT="50292" marB="50292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1-2</a:t>
                      </a:r>
                      <a:endParaRPr lang="en-US" sz="1200" b="1" dirty="0"/>
                    </a:p>
                  </a:txBody>
                  <a:tcPr marL="103632" marR="103632" marT="50292" marB="50292" anchor="ctr">
                    <a:solidFill>
                      <a:srgbClr val="FFFFCC"/>
                    </a:solidFill>
                  </a:tcPr>
                </a:tc>
              </a:tr>
              <a:tr h="276207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9</a:t>
                      </a:r>
                      <a:endParaRPr lang="en-US" sz="1200" b="1" dirty="0"/>
                    </a:p>
                  </a:txBody>
                  <a:tcPr marL="103632" marR="103632" marT="50292" marB="50292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Central Ideas</a:t>
                      </a:r>
                      <a:endParaRPr lang="en-US" sz="1200" b="1" dirty="0"/>
                    </a:p>
                  </a:txBody>
                  <a:tcPr marL="103632" marR="103632" marT="50292" marB="50292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RI.2</a:t>
                      </a:r>
                      <a:endParaRPr lang="en-US" sz="1200" b="1" dirty="0"/>
                    </a:p>
                  </a:txBody>
                  <a:tcPr marL="103632" marR="103632" marT="50292" marB="50292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</a:t>
                      </a:r>
                      <a:endParaRPr lang="en-US" sz="1200" b="1" dirty="0"/>
                    </a:p>
                  </a:txBody>
                  <a:tcPr marL="103632" marR="103632" marT="50292" marB="50292" anchor="ctr"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001818"/>
              </p:ext>
            </p:extLst>
          </p:nvPr>
        </p:nvGraphicFramePr>
        <p:xfrm>
          <a:off x="1014775" y="6711588"/>
          <a:ext cx="5705113" cy="200558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tableStyleId>{5940675A-B579-460E-94D1-54222C63F5DA}</a:tableStyleId>
              </a:tblPr>
              <a:tblGrid>
                <a:gridCol w="431801"/>
                <a:gridCol w="2158999"/>
                <a:gridCol w="2504440"/>
                <a:gridCol w="609873"/>
              </a:tblGrid>
              <a:tr h="45183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/>
                        </a:rPr>
                        <a:t>Writing</a:t>
                      </a:r>
                    </a:p>
                    <a:p>
                      <a:pPr algn="ctr"/>
                      <a:r>
                        <a:rPr lang="en-US" sz="1600" b="1" i="1" u="sng" dirty="0" smtClean="0">
                          <a:solidFill>
                            <a:schemeClr val="tx1"/>
                          </a:solidFill>
                          <a:effectLst/>
                        </a:rPr>
                        <a:t>NOT ASSESSED</a:t>
                      </a:r>
                      <a:r>
                        <a:rPr lang="en-US" sz="1600" b="1" i="0" u="non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i="0" u="none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i="0" baseline="0" dirty="0" smtClean="0">
                          <a:solidFill>
                            <a:schemeClr val="tx1"/>
                          </a:solidFill>
                          <a:effectLst/>
                        </a:rPr>
                        <a:t>until end of Quarter One on CFA</a:t>
                      </a:r>
                      <a:endParaRPr lang="en-US" sz="1600" b="1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3632" marR="103632" marT="50292" marB="50292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</a:tr>
              <a:tr h="27620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Targets</a:t>
                      </a:r>
                      <a:endParaRPr lang="en-US" sz="1200" b="1" dirty="0"/>
                    </a:p>
                  </a:txBody>
                  <a:tcPr marL="103632" marR="103632" marT="50292" marB="50292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Standards</a:t>
                      </a:r>
                      <a:endParaRPr lang="en-US" sz="1200" b="1" dirty="0"/>
                    </a:p>
                  </a:txBody>
                  <a:tcPr marL="103632" marR="103632" marT="50292" marB="5029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DOK</a:t>
                      </a:r>
                      <a:endParaRPr lang="en-US" sz="1200" b="1" dirty="0"/>
                    </a:p>
                  </a:txBody>
                  <a:tcPr marL="103632" marR="103632" marT="50292" marB="50292">
                    <a:solidFill>
                      <a:schemeClr val="bg1"/>
                    </a:solidFill>
                  </a:tcPr>
                </a:tc>
              </a:tr>
              <a:tr h="276207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6a</a:t>
                      </a:r>
                      <a:endParaRPr lang="en-US" sz="1200" b="1" dirty="0"/>
                    </a:p>
                  </a:txBody>
                  <a:tcPr marL="103632" marR="103632" marT="50292" marB="50292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Brief Opinion Write</a:t>
                      </a:r>
                      <a:endParaRPr lang="en-US" sz="1200" b="1" dirty="0"/>
                    </a:p>
                  </a:txBody>
                  <a:tcPr marL="103632" marR="103632" marT="50292" marB="50292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/>
                        <a:t>W-1a, W-1b, W-1c, W-1d, W-8</a:t>
                      </a:r>
                      <a:endParaRPr lang="en-US" sz="1200" b="1" dirty="0"/>
                    </a:p>
                  </a:txBody>
                  <a:tcPr marL="103632" marR="103632" marT="50292" marB="50292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3</a:t>
                      </a:r>
                      <a:endParaRPr lang="en-US" sz="1200" b="1" dirty="0"/>
                    </a:p>
                  </a:txBody>
                  <a:tcPr marL="103632" marR="103632" marT="50292" marB="50292" anchor="ctr">
                    <a:solidFill>
                      <a:srgbClr val="FFFFCC"/>
                    </a:solidFill>
                  </a:tcPr>
                </a:tc>
              </a:tr>
              <a:tr h="276207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6b</a:t>
                      </a:r>
                      <a:endParaRPr lang="en-US" sz="1200" b="1" dirty="0"/>
                    </a:p>
                  </a:txBody>
                  <a:tcPr marL="103632" marR="103632" marT="50292" marB="50292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Write-Revise Opinion</a:t>
                      </a:r>
                      <a:endParaRPr lang="en-US" sz="1200" b="1" dirty="0"/>
                    </a:p>
                  </a:txBody>
                  <a:tcPr marL="103632" marR="103632" marT="50292" marB="50292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/>
                        <a:t>W-1a, W-1b, W-1c, W-1d, W-8</a:t>
                      </a:r>
                      <a:endParaRPr lang="en-US" sz="1200" b="1" dirty="0"/>
                    </a:p>
                  </a:txBody>
                  <a:tcPr marL="103632" marR="103632" marT="50292" marB="50292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</a:t>
                      </a:r>
                      <a:endParaRPr lang="en-US" sz="1200" b="1" dirty="0"/>
                    </a:p>
                  </a:txBody>
                  <a:tcPr marL="103632" marR="103632" marT="50292" marB="50292" anchor="ctr">
                    <a:solidFill>
                      <a:srgbClr val="FFFFCC"/>
                    </a:solidFill>
                  </a:tcPr>
                </a:tc>
              </a:tr>
              <a:tr h="276207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8</a:t>
                      </a:r>
                      <a:endParaRPr lang="en-US" sz="1200" b="1" dirty="0"/>
                    </a:p>
                  </a:txBody>
                  <a:tcPr marL="103632" marR="103632" marT="50292" marB="50292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Language-Vocabulary Use</a:t>
                      </a:r>
                      <a:endParaRPr lang="en-US" sz="1200" b="1" dirty="0"/>
                    </a:p>
                  </a:txBody>
                  <a:tcPr marL="103632" marR="103632" marT="50292" marB="50292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L.6</a:t>
                      </a:r>
                      <a:endParaRPr lang="en-US" sz="1200" b="1" dirty="0"/>
                    </a:p>
                  </a:txBody>
                  <a:tcPr marL="103632" marR="103632" marT="50292" marB="50292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1-2</a:t>
                      </a:r>
                      <a:endParaRPr lang="en-US" sz="1200" b="1" dirty="0"/>
                    </a:p>
                  </a:txBody>
                  <a:tcPr marL="103632" marR="103632" marT="50292" marB="50292" anchor="ctr">
                    <a:solidFill>
                      <a:srgbClr val="FFFFCC"/>
                    </a:solidFill>
                  </a:tcPr>
                </a:tc>
              </a:tr>
              <a:tr h="276207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9</a:t>
                      </a:r>
                      <a:endParaRPr lang="en-US" sz="1200" b="1" dirty="0"/>
                    </a:p>
                  </a:txBody>
                  <a:tcPr marL="103632" marR="103632" marT="50292" marB="50292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Edit and Clarify</a:t>
                      </a:r>
                      <a:endParaRPr lang="en-US" sz="1200" b="1" dirty="0"/>
                    </a:p>
                  </a:txBody>
                  <a:tcPr marL="103632" marR="103632" marT="50292" marB="50292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L.2d</a:t>
                      </a:r>
                      <a:endParaRPr lang="en-US" sz="1200" b="1" dirty="0"/>
                    </a:p>
                  </a:txBody>
                  <a:tcPr marL="103632" marR="103632" marT="50292" marB="50292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1-2</a:t>
                      </a:r>
                      <a:endParaRPr lang="en-US" sz="1200" b="1" dirty="0"/>
                    </a:p>
                  </a:txBody>
                  <a:tcPr marL="103632" marR="103632" marT="50292" marB="50292" anchor="ctr"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97476" y="2890427"/>
            <a:ext cx="3410394" cy="87231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01881" tIns="50941" rIns="101881" bIns="50941" rtlCol="0">
            <a:spAutoFit/>
          </a:bodyPr>
          <a:lstStyle/>
          <a:p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Quarter </a:t>
            </a: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One</a:t>
            </a:r>
            <a:endParaRPr lang="en-US" sz="2600" b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r>
              <a:rPr lang="en-US" sz="2400" b="1" dirty="0">
                <a:latin typeface="Bookman Old Style" pitchFamily="18" charset="0"/>
              </a:rPr>
              <a:t>Pre-Assessment</a:t>
            </a:r>
            <a:endParaRPr lang="en-US" b="1" dirty="0" smtClean="0">
              <a:latin typeface="Bookman Old Style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38670" y="399144"/>
            <a:ext cx="2845097" cy="2844253"/>
            <a:chOff x="141662" y="575101"/>
            <a:chExt cx="3123072" cy="3130467"/>
          </a:xfrm>
        </p:grpSpPr>
        <p:sp>
          <p:nvSpPr>
            <p:cNvPr id="24" name="Rectangle 23"/>
            <p:cNvSpPr/>
            <p:nvPr/>
          </p:nvSpPr>
          <p:spPr>
            <a:xfrm>
              <a:off x="656542" y="575101"/>
              <a:ext cx="1999352" cy="9654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Grade</a:t>
              </a:r>
            </a:p>
          </p:txBody>
        </p:sp>
        <p:sp>
          <p:nvSpPr>
            <p:cNvPr id="25" name="Parallelogram 24"/>
            <p:cNvSpPr/>
            <p:nvPr/>
          </p:nvSpPr>
          <p:spPr>
            <a:xfrm rot="1584430" flipH="1">
              <a:off x="141662" y="1611534"/>
              <a:ext cx="2535677" cy="1917285"/>
            </a:xfrm>
            <a:prstGeom prst="parallelogram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Parallelogram 25"/>
            <p:cNvSpPr/>
            <p:nvPr/>
          </p:nvSpPr>
          <p:spPr>
            <a:xfrm>
              <a:off x="1066806" y="1498979"/>
              <a:ext cx="2197928" cy="1817914"/>
            </a:xfrm>
            <a:prstGeom prst="parallelogram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82705" y="1295400"/>
              <a:ext cx="733669" cy="1067055"/>
            </a:xfrm>
            <a:prstGeom prst="rect">
              <a:avLst/>
            </a:prstGeom>
            <a:solidFill>
              <a:srgbClr val="81C9FF"/>
            </a:solidFill>
            <a:ln>
              <a:solidFill>
                <a:schemeClr val="tx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5700" b="1" dirty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K</a:t>
              </a:r>
            </a:p>
          </p:txBody>
        </p:sp>
        <p:pic>
          <p:nvPicPr>
            <p:cNvPr id="29" name="Picture 3" descr="C:\Documents and Settings\Owner\Local Settings\Temporary Internet Files\Content.IE5\TED277KP\MC900056680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05388" y="1757065"/>
              <a:ext cx="1520763" cy="1415862"/>
            </a:xfrm>
            <a:prstGeom prst="rect">
              <a:avLst/>
            </a:prstGeom>
            <a:noFill/>
          </p:spPr>
        </p:pic>
        <p:pic>
          <p:nvPicPr>
            <p:cNvPr id="27" name="Picture 14" descr="C:\Documents and Settings\Owner\Local Settings\Temporary Internet Files\Content.IE5\ZHCKG5LE\MC900238687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0846326">
              <a:off x="1452096" y="3215500"/>
              <a:ext cx="893546" cy="490068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03853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Image result for revise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20" y="213244"/>
            <a:ext cx="2905654" cy="134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lIns="96359" tIns="48180" rIns="96359" bIns="48180"/>
          <a:lstStyle/>
          <a:p>
            <a:fld id="{F177B04D-AEB5-43ED-B9BA-B3D1EC9C9067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221404"/>
              </p:ext>
            </p:extLst>
          </p:nvPr>
        </p:nvGraphicFramePr>
        <p:xfrm>
          <a:off x="1036320" y="670560"/>
          <a:ext cx="5440680" cy="6169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3520"/>
                <a:gridCol w="2677160"/>
              </a:tblGrid>
              <a:tr h="1374648">
                <a:tc gridSpan="2">
                  <a:txBody>
                    <a:bodyPr/>
                    <a:lstStyle/>
                    <a:p>
                      <a:pPr algn="ctr"/>
                      <a:endParaRPr kumimoji="0" lang="en-US" sz="1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kumimoji="0" lang="en-US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All elementary ELA assessments were reviewed and revised in June of 2015 by the following amazing and dedicated HSD K-6</a:t>
                      </a:r>
                      <a:r>
                        <a:rPr kumimoji="0" lang="en-US" sz="15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kumimoji="0" lang="en-US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grade teachers.</a:t>
                      </a:r>
                    </a:p>
                    <a:p>
                      <a:pPr algn="ctr"/>
                      <a:endParaRPr lang="en-US" sz="2200" dirty="0"/>
                    </a:p>
                  </a:txBody>
                  <a:tcPr marL="103632" marR="103632" marT="50292" marB="5029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000" b="0" dirty="0">
                        <a:latin typeface="Lucida Handwriting" panose="03010101010101010101" pitchFamily="66" charset="0"/>
                      </a:endParaRPr>
                    </a:p>
                  </a:txBody>
                  <a:tcPr/>
                </a:tc>
              </a:tr>
              <a:tr h="4358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Handwriting" panose="03010101010101010101" pitchFamily="66" charset="0"/>
                          <a:ea typeface="+mn-ea"/>
                          <a:cs typeface="+mn-cs"/>
                        </a:rPr>
                        <a:t>Deborah Alvarado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Handwriting" panose="03010101010101010101" pitchFamily="66" charset="0"/>
                          <a:ea typeface="+mn-ea"/>
                          <a:cs typeface="+mn-cs"/>
                        </a:rPr>
                        <a:t>Lincoln Street</a:t>
                      </a:r>
                    </a:p>
                  </a:txBody>
                  <a:tcPr marL="103632" marR="103632" marT="50292" marB="5029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Handwriting" panose="03010101010101010101" pitchFamily="66" charset="0"/>
                          <a:ea typeface="+mn-ea"/>
                          <a:cs typeface="+mn-cs"/>
                        </a:rPr>
                        <a:t>Ko</a:t>
                      </a: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Handwriting" panose="03010101010101010101" pitchFamily="66" charset="0"/>
                          <a:ea typeface="+mn-ea"/>
                          <a:cs typeface="+mn-cs"/>
                        </a:rPr>
                        <a:t> Kagawa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Handwriting" panose="03010101010101010101" pitchFamily="66" charset="0"/>
                          <a:ea typeface="+mn-ea"/>
                          <a:cs typeface="+mn-cs"/>
                        </a:rPr>
                        <a:t>Minter Bridge</a:t>
                      </a:r>
                    </a:p>
                  </a:txBody>
                  <a:tcPr marL="103632" marR="103632" marT="50292" marB="5029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58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Lucida Handwriting" panose="03010101010101010101" pitchFamily="66" charset="0"/>
                          <a:ea typeface="+mn-ea"/>
                          <a:cs typeface="+mn-cs"/>
                        </a:rPr>
                        <a:t>Linda Benson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Lucida Handwriting" panose="03010101010101010101" pitchFamily="66" charset="0"/>
                          <a:ea typeface="+mn-ea"/>
                          <a:cs typeface="+mn-cs"/>
                        </a:rPr>
                        <a:t>West Union</a:t>
                      </a:r>
                    </a:p>
                  </a:txBody>
                  <a:tcPr marL="103632" marR="103632" marT="50292" marB="5029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Handwriting" panose="03010101010101010101" pitchFamily="66" charset="0"/>
                          <a:ea typeface="+mn-ea"/>
                          <a:cs typeface="+mn-cs"/>
                        </a:rPr>
                        <a:t>Jamie Lentz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Handwriting" panose="03010101010101010101" pitchFamily="66" charset="0"/>
                          <a:ea typeface="+mn-ea"/>
                          <a:cs typeface="+mn-cs"/>
                        </a:rPr>
                        <a:t>Mooberry</a:t>
                      </a:r>
                    </a:p>
                  </a:txBody>
                  <a:tcPr marL="103632" marR="103632" marT="50292" marB="5029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58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Lucida Handwriting" panose="03010101010101010101" pitchFamily="66" charset="0"/>
                          <a:ea typeface="+mn-ea"/>
                          <a:cs typeface="+mn-cs"/>
                        </a:rPr>
                        <a:t>Anne Berg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Lucida Handwriting" panose="03010101010101010101" pitchFamily="66" charset="0"/>
                          <a:ea typeface="+mn-ea"/>
                          <a:cs typeface="+mn-cs"/>
                        </a:rPr>
                        <a:t>Eastwood</a:t>
                      </a:r>
                    </a:p>
                  </a:txBody>
                  <a:tcPr marL="103632" marR="103632" marT="50292" marB="5029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Handwriting" panose="03010101010101010101" pitchFamily="66" charset="0"/>
                          <a:ea typeface="+mn-ea"/>
                          <a:cs typeface="+mn-cs"/>
                        </a:rPr>
                        <a:t>Sandra Maines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Handwriting" panose="03010101010101010101" pitchFamily="66" charset="0"/>
                          <a:ea typeface="+mn-ea"/>
                          <a:cs typeface="+mn-cs"/>
                        </a:rPr>
                        <a:t>Quatama</a:t>
                      </a:r>
                    </a:p>
                  </a:txBody>
                  <a:tcPr marL="103632" marR="103632" marT="50292" marB="5029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58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Lucida Handwriting" panose="03010101010101010101" pitchFamily="66" charset="0"/>
                          <a:ea typeface="+mn-ea"/>
                          <a:cs typeface="+mn-cs"/>
                        </a:rPr>
                        <a:t>Aliceson Brandt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Lucida Handwriting" panose="03010101010101010101" pitchFamily="66" charset="0"/>
                          <a:ea typeface="+mn-ea"/>
                          <a:cs typeface="+mn-cs"/>
                        </a:rPr>
                        <a:t>Eastwood</a:t>
                      </a:r>
                    </a:p>
                  </a:txBody>
                  <a:tcPr marL="103632" marR="103632" marT="50292" marB="5029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Handwriting" panose="03010101010101010101" pitchFamily="66" charset="0"/>
                          <a:ea typeface="+mn-ea"/>
                          <a:cs typeface="+mn-cs"/>
                        </a:rPr>
                        <a:t>Gina McLain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Handwriting" panose="03010101010101010101" pitchFamily="66" charset="0"/>
                          <a:ea typeface="+mn-ea"/>
                          <a:cs typeface="+mn-cs"/>
                        </a:rPr>
                        <a:t>TOSA</a:t>
                      </a:r>
                    </a:p>
                  </a:txBody>
                  <a:tcPr marL="103632" marR="103632" marT="50292" marB="5029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58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Handwriting" panose="03010101010101010101" pitchFamily="66" charset="0"/>
                          <a:ea typeface="+mn-ea"/>
                          <a:cs typeface="+mn-cs"/>
                        </a:rPr>
                        <a:t>Sharon Carlson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Handwriting" panose="03010101010101010101" pitchFamily="66" charset="0"/>
                          <a:ea typeface="+mn-ea"/>
                          <a:cs typeface="+mn-cs"/>
                        </a:rPr>
                        <a:t>Minter Bridge</a:t>
                      </a:r>
                    </a:p>
                  </a:txBody>
                  <a:tcPr marL="103632" marR="103632" marT="50292" marB="5029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Handwriting" panose="03010101010101010101" pitchFamily="66" charset="0"/>
                          <a:ea typeface="+mn-ea"/>
                          <a:cs typeface="+mn-cs"/>
                        </a:rPr>
                        <a:t>Teresa Portinga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Handwriting" panose="03010101010101010101" pitchFamily="66" charset="0"/>
                          <a:ea typeface="+mn-ea"/>
                          <a:cs typeface="+mn-cs"/>
                        </a:rPr>
                        <a:t>Patterson</a:t>
                      </a:r>
                    </a:p>
                  </a:txBody>
                  <a:tcPr marL="103632" marR="103632" marT="50292" marB="5029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58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Handwriting" panose="03010101010101010101" pitchFamily="66" charset="0"/>
                          <a:ea typeface="+mn-ea"/>
                          <a:cs typeface="+mn-cs"/>
                        </a:rPr>
                        <a:t>Deborah Deplanche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Handwriting" panose="03010101010101010101" pitchFamily="66" charset="0"/>
                          <a:ea typeface="+mn-ea"/>
                          <a:cs typeface="+mn-cs"/>
                        </a:rPr>
                        <a:t>Patterson</a:t>
                      </a:r>
                    </a:p>
                  </a:txBody>
                  <a:tcPr marL="103632" marR="103632" marT="50292" marB="5029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Handwriting" panose="03010101010101010101" pitchFamily="66" charset="0"/>
                          <a:ea typeface="+mn-ea"/>
                          <a:cs typeface="+mn-cs"/>
                        </a:rPr>
                        <a:t>Judy Ramer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Handwriting" panose="03010101010101010101" pitchFamily="66" charset="0"/>
                          <a:ea typeface="+mn-ea"/>
                          <a:cs typeface="+mn-cs"/>
                        </a:rPr>
                        <a:t>Consultant</a:t>
                      </a:r>
                    </a:p>
                  </a:txBody>
                  <a:tcPr marL="103632" marR="103632" marT="50292" marB="5029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58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Lucida Handwriting" panose="03010101010101010101" pitchFamily="66" charset="0"/>
                          <a:ea typeface="+mn-ea"/>
                          <a:cs typeface="+mn-cs"/>
                        </a:rPr>
                        <a:t>Alicia Glasscock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Lucida Handwriting" panose="03010101010101010101" pitchFamily="66" charset="0"/>
                          <a:ea typeface="+mn-ea"/>
                          <a:cs typeface="+mn-cs"/>
                        </a:rPr>
                        <a:t>Imlay</a:t>
                      </a:r>
                    </a:p>
                  </a:txBody>
                  <a:tcPr marL="103632" marR="103632" marT="50292" marB="5029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Handwriting" panose="03010101010101010101" pitchFamily="66" charset="0"/>
                          <a:ea typeface="+mn-ea"/>
                          <a:cs typeface="+mn-cs"/>
                        </a:rPr>
                        <a:t>Sara Retzlaff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Handwriting" panose="03010101010101010101" pitchFamily="66" charset="0"/>
                          <a:ea typeface="+mn-ea"/>
                          <a:cs typeface="+mn-cs"/>
                        </a:rPr>
                        <a:t>McKinney</a:t>
                      </a:r>
                    </a:p>
                  </a:txBody>
                  <a:tcPr marL="103632" marR="103632" marT="50292" marB="5029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58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Lucida Handwriting" panose="03010101010101010101" pitchFamily="66" charset="0"/>
                          <a:ea typeface="+mn-ea"/>
                          <a:cs typeface="+mn-cs"/>
                        </a:rPr>
                        <a:t>Sonja Grabel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Lucida Handwriting" panose="03010101010101010101" pitchFamily="66" charset="0"/>
                          <a:ea typeface="+mn-ea"/>
                          <a:cs typeface="+mn-cs"/>
                        </a:rPr>
                        <a:t>Patterson</a:t>
                      </a:r>
                    </a:p>
                  </a:txBody>
                  <a:tcPr marL="103632" marR="103632" marT="50292" marB="5029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Handwriting" panose="03010101010101010101" pitchFamily="66" charset="0"/>
                          <a:ea typeface="+mn-ea"/>
                          <a:cs typeface="+mn-cs"/>
                        </a:rPr>
                        <a:t>Jami Rider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Handwriting" panose="03010101010101010101" pitchFamily="66" charset="0"/>
                          <a:ea typeface="+mn-ea"/>
                          <a:cs typeface="+mn-cs"/>
                        </a:rPr>
                        <a:t>Free Orchards</a:t>
                      </a:r>
                    </a:p>
                  </a:txBody>
                  <a:tcPr marL="103632" marR="103632" marT="50292" marB="5029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58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Handwriting" panose="03010101010101010101" pitchFamily="66" charset="0"/>
                          <a:ea typeface="+mn-ea"/>
                          <a:cs typeface="+mn-cs"/>
                        </a:rPr>
                        <a:t>Megan Harding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Handwriting" panose="03010101010101010101" pitchFamily="66" charset="0"/>
                          <a:ea typeface="+mn-ea"/>
                          <a:cs typeface="+mn-cs"/>
                        </a:rPr>
                        <a:t>Orenco</a:t>
                      </a:r>
                    </a:p>
                  </a:txBody>
                  <a:tcPr marL="103632" marR="103632" marT="50292" marB="5029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Handwriting" panose="03010101010101010101" pitchFamily="66" charset="0"/>
                          <a:ea typeface="+mn-ea"/>
                          <a:cs typeface="+mn-cs"/>
                        </a:rPr>
                        <a:t>Kelly Rooke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Handwriting" panose="03010101010101010101" pitchFamily="66" charset="0"/>
                          <a:ea typeface="+mn-ea"/>
                          <a:cs typeface="+mn-cs"/>
                        </a:rPr>
                        <a:t>Free </a:t>
                      </a: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Handwriting" panose="03010101010101010101" pitchFamily="66" charset="0"/>
                          <a:ea typeface="+mn-ea"/>
                          <a:cs typeface="+mn-cs"/>
                        </a:rPr>
                        <a:t>Orchards</a:t>
                      </a:r>
                      <a:endParaRPr kumimoji="0" lang="en-US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ucida Handwriting" panose="03010101010101010101" pitchFamily="66" charset="0"/>
                        <a:ea typeface="+mn-ea"/>
                        <a:cs typeface="+mn-cs"/>
                      </a:endParaRPr>
                    </a:p>
                  </a:txBody>
                  <a:tcPr marL="103632" marR="103632" marT="50292" marB="5029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58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Handwriting" panose="03010101010101010101" pitchFamily="66" charset="0"/>
                          <a:ea typeface="+mn-ea"/>
                          <a:cs typeface="+mn-cs"/>
                        </a:rPr>
                        <a:t>Renae Iversen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Handwriting" panose="03010101010101010101" pitchFamily="66" charset="0"/>
                          <a:ea typeface="+mn-ea"/>
                          <a:cs typeface="+mn-cs"/>
                        </a:rPr>
                        <a:t>TOSA</a:t>
                      </a:r>
                    </a:p>
                  </a:txBody>
                  <a:tcPr marL="103632" marR="103632" marT="50292" marB="5029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Handwriting" panose="03010101010101010101" pitchFamily="66" charset="0"/>
                          <a:ea typeface="+mn-ea"/>
                          <a:cs typeface="+mn-cs"/>
                        </a:rPr>
                        <a:t>Angela Walsh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Handwriting" panose="03010101010101010101" pitchFamily="66" charset="0"/>
                          <a:ea typeface="+mn-ea"/>
                          <a:cs typeface="+mn-cs"/>
                        </a:rPr>
                        <a:t>Witch Hazel</a:t>
                      </a:r>
                    </a:p>
                  </a:txBody>
                  <a:tcPr marL="103632" marR="103632" marT="50292" marB="5029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58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Handwriting" panose="03010101010101010101" pitchFamily="66" charset="0"/>
                          <a:ea typeface="+mn-ea"/>
                          <a:cs typeface="+mn-cs"/>
                        </a:rPr>
                        <a:t>Ginger Jay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Handwriting" panose="03010101010101010101" pitchFamily="66" charset="0"/>
                          <a:ea typeface="+mn-ea"/>
                          <a:cs typeface="+mn-cs"/>
                        </a:rPr>
                        <a:t>Witch Hazel</a:t>
                      </a:r>
                    </a:p>
                  </a:txBody>
                  <a:tcPr marL="103632" marR="103632" marT="50292" marB="5029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rgbClr val="FF0000"/>
                        </a:solidFill>
                        <a:latin typeface="Lucida Handwriting" panose="03010101010101010101" pitchFamily="66" charset="0"/>
                      </a:endParaRPr>
                    </a:p>
                  </a:txBody>
                  <a:tcPr marL="103632" marR="103632" marT="50292" marB="5029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AutoShape 12" descr="Image result for revise"/>
          <p:cNvSpPr>
            <a:spLocks noChangeAspect="1" noChangeArrowheads="1"/>
          </p:cNvSpPr>
          <p:nvPr/>
        </p:nvSpPr>
        <p:spPr bwMode="auto">
          <a:xfrm>
            <a:off x="176318" y="-158909"/>
            <a:ext cx="345440" cy="33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52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3966" y="718458"/>
            <a:ext cx="6816633" cy="3226809"/>
          </a:xfrm>
          <a:prstGeom prst="rect">
            <a:avLst/>
          </a:prstGeom>
          <a:noFill/>
        </p:spPr>
        <p:txBody>
          <a:bodyPr wrap="square" lIns="101881" tIns="50941" rIns="101881" bIns="50941" rtlCol="0">
            <a:spAutoFit/>
          </a:bodyPr>
          <a:lstStyle/>
          <a:p>
            <a:pPr lvl="0"/>
            <a:r>
              <a:rPr lang="en-US" sz="1800" b="1" u="sng" dirty="0">
                <a:solidFill>
                  <a:prstClr val="black"/>
                </a:solidFill>
              </a:rPr>
              <a:t>Directions</a:t>
            </a:r>
            <a:endParaRPr lang="en-US" sz="1600" dirty="0"/>
          </a:p>
          <a:p>
            <a:r>
              <a:rPr lang="en-US" sz="1200" dirty="0"/>
              <a:t>The HSD Elementary assessments are neither scripted nor timed assessments.   They are a tool to inform instructional decision making.  </a:t>
            </a:r>
          </a:p>
          <a:p>
            <a:endParaRPr lang="en-US" sz="1200" dirty="0"/>
          </a:p>
          <a:p>
            <a:r>
              <a:rPr lang="en-US" sz="1200" dirty="0"/>
              <a:t>All students should “move toward” taking the assessments independently but many will need scaffolding strategies.  </a:t>
            </a:r>
          </a:p>
          <a:p>
            <a:endParaRPr lang="en-US" sz="1200" dirty="0"/>
          </a:p>
          <a:p>
            <a:r>
              <a:rPr lang="en-US" sz="1200" dirty="0"/>
              <a:t>It is not the intent of these assessments to have students “guess and check” answers for the sake of finishing an assessment.  If that seems the case, please scaffold to gain a true understanding of student ability, noting when and what accommodations were needed</a:t>
            </a:r>
            <a:r>
              <a:rPr lang="en-US" sz="1300" dirty="0"/>
              <a:t>.</a:t>
            </a:r>
          </a:p>
          <a:p>
            <a:endParaRPr lang="en-US" sz="1300" dirty="0"/>
          </a:p>
          <a:p>
            <a:r>
              <a:rPr lang="en-US" sz="1500" b="1" u="sng" dirty="0"/>
              <a:t>Connecting Assessment to Classroom Instruction</a:t>
            </a:r>
          </a:p>
          <a:p>
            <a:r>
              <a:rPr lang="en-US" sz="1200" dirty="0"/>
              <a:t>How do the assessments connect to classroom instruction?  Assessment is not an isolated event.  The HSD assessments are an extension of classroom instruction. In the classroom assessment is on-going and monitors progress toward standards mastery. </a:t>
            </a:r>
          </a:p>
          <a:p>
            <a:endParaRPr lang="en-US" sz="1200" dirty="0"/>
          </a:p>
        </p:txBody>
      </p:sp>
      <p:sp>
        <p:nvSpPr>
          <p:cNvPr id="2" name="Rectangle 1"/>
          <p:cNvSpPr/>
          <p:nvPr/>
        </p:nvSpPr>
        <p:spPr>
          <a:xfrm>
            <a:off x="4776787" y="159658"/>
            <a:ext cx="2347913" cy="5354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78" tIns="48189" rIns="96378" bIns="48189" rtlCol="0" anchor="t"/>
          <a:lstStyle/>
          <a:p>
            <a:r>
              <a:rPr lang="en-US" sz="1200" b="1" dirty="0">
                <a:solidFill>
                  <a:schemeClr val="tx1"/>
                </a:solidFill>
              </a:rPr>
              <a:t>Order at HSD Print Shop…</a:t>
            </a:r>
          </a:p>
          <a:p>
            <a:r>
              <a:rPr lang="en-US" sz="800" dirty="0">
                <a:solidFill>
                  <a:schemeClr val="tx1"/>
                </a:solidFill>
                <a:hlinkClick r:id="rId2"/>
              </a:rPr>
              <a:t>http://www.hsd.k12.or.us/Departments/PrintShop/WebSubmissionForms.aspx</a:t>
            </a:r>
            <a:endParaRPr lang="en-US" sz="800" dirty="0">
              <a:solidFill>
                <a:schemeClr val="tx1"/>
              </a:solidFill>
            </a:endParaRPr>
          </a:p>
          <a:p>
            <a:endParaRPr lang="en-US" sz="800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895238"/>
              </p:ext>
            </p:extLst>
          </p:nvPr>
        </p:nvGraphicFramePr>
        <p:xfrm>
          <a:off x="509347" y="3831771"/>
          <a:ext cx="6638925" cy="491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28875"/>
                <a:gridCol w="4210050"/>
              </a:tblGrid>
              <a:tr h="255451">
                <a:tc gridSpan="2">
                  <a:txBody>
                    <a:bodyPr/>
                    <a:lstStyle/>
                    <a:p>
                      <a:pPr marL="0" marR="0" indent="0" algn="ctr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 smtClean="0"/>
                        <a:t>Assessment Components as a Routine Classroom Practices</a:t>
                      </a:r>
                      <a:r>
                        <a:rPr lang="en-US" sz="1000" dirty="0" smtClean="0"/>
                        <a:t> </a:t>
                      </a:r>
                    </a:p>
                  </a:txBody>
                  <a:tcPr marL="97155" marR="97155" marT="47897" marB="4789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545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Assessment Components</a:t>
                      </a:r>
                      <a:endParaRPr lang="en-US" sz="1000" b="1" dirty="0"/>
                    </a:p>
                  </a:txBody>
                  <a:tcPr marL="97155" marR="97155" marT="47897" marB="4789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Instructional Components</a:t>
                      </a:r>
                      <a:endParaRPr lang="en-US" sz="1000" b="1" dirty="0"/>
                    </a:p>
                  </a:txBody>
                  <a:tcPr marL="97155" marR="97155" marT="47897" marB="4789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39486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Pre-Assessments</a:t>
                      </a:r>
                      <a:endParaRPr lang="en-US" sz="900" dirty="0"/>
                    </a:p>
                  </a:txBody>
                  <a:tcPr marL="97155" marR="97155" marT="47897" marB="47897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Use the DOK Leveled </a:t>
                      </a:r>
                      <a:r>
                        <a:rPr lang="en-US" sz="900" b="1" dirty="0" smtClean="0"/>
                        <a:t>Learning Progression Tasks </a:t>
                      </a:r>
                      <a:r>
                        <a:rPr lang="en-US" sz="900" dirty="0" smtClean="0"/>
                        <a:t>to monitor standard mastery.</a:t>
                      </a:r>
                    </a:p>
                  </a:txBody>
                  <a:tcPr marL="97155" marR="97155" marT="47897" marB="47897" anchor="ctr">
                    <a:solidFill>
                      <a:schemeClr val="bg1"/>
                    </a:solidFill>
                  </a:tcPr>
                </a:tc>
              </a:tr>
              <a:tr h="239486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Standard DOK Level</a:t>
                      </a:r>
                      <a:endParaRPr lang="en-US" sz="900" dirty="0"/>
                    </a:p>
                  </a:txBody>
                  <a:tcPr marL="97155" marR="97155" marT="47897" marB="47897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39486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50% Literary</a:t>
                      </a:r>
                      <a:r>
                        <a:rPr lang="en-US" sz="900" baseline="0" dirty="0" smtClean="0"/>
                        <a:t> and 50% Informational Text</a:t>
                      </a:r>
                      <a:endParaRPr lang="en-US" sz="900" dirty="0"/>
                    </a:p>
                  </a:txBody>
                  <a:tcPr marL="97155" marR="97155" marT="47897" marB="4789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Students have equal access to both text types.</a:t>
                      </a:r>
                      <a:endParaRPr lang="en-US" sz="900" dirty="0"/>
                    </a:p>
                  </a:txBody>
                  <a:tcPr marL="97155" marR="97155" marT="47897" marB="47897">
                    <a:solidFill>
                      <a:schemeClr val="bg1"/>
                    </a:solidFill>
                  </a:tcPr>
                </a:tc>
              </a:tr>
              <a:tr h="239486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Grade Level Content-Rich Text</a:t>
                      </a:r>
                      <a:endParaRPr lang="en-US" sz="900" dirty="0"/>
                    </a:p>
                  </a:txBody>
                  <a:tcPr marL="97155" marR="97155" marT="47897" marB="4789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All</a:t>
                      </a:r>
                      <a:r>
                        <a:rPr lang="en-US" sz="900" baseline="0" dirty="0" smtClean="0"/>
                        <a:t> students read grade-level text, content rich text (with scaffolds as needed).</a:t>
                      </a:r>
                      <a:endParaRPr lang="en-US" sz="900" dirty="0"/>
                    </a:p>
                  </a:txBody>
                  <a:tcPr marL="97155" marR="97155" marT="47897" marB="47897">
                    <a:solidFill>
                      <a:schemeClr val="bg1"/>
                    </a:solidFill>
                  </a:tcPr>
                </a:tc>
              </a:tr>
              <a:tr h="383177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Standard</a:t>
                      </a:r>
                      <a:r>
                        <a:rPr lang="en-US" sz="900" baseline="0" dirty="0" smtClean="0"/>
                        <a:t> Academic Vocabulary</a:t>
                      </a:r>
                    </a:p>
                    <a:p>
                      <a:r>
                        <a:rPr lang="en-US" sz="900" baseline="0" dirty="0" smtClean="0"/>
                        <a:t>Content-Domain Vocabulary.</a:t>
                      </a:r>
                      <a:endParaRPr lang="en-US" sz="900" dirty="0"/>
                    </a:p>
                  </a:txBody>
                  <a:tcPr marL="97155" marR="97155" marT="47897" marB="4789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Ask questions using</a:t>
                      </a:r>
                      <a:r>
                        <a:rPr lang="en-US" sz="900" baseline="0" dirty="0" smtClean="0"/>
                        <a:t> the standard’s vocabulary as well as the content domain vocabulary.</a:t>
                      </a:r>
                      <a:endParaRPr lang="en-US" sz="900" dirty="0"/>
                    </a:p>
                  </a:txBody>
                  <a:tcPr marL="97155" marR="97155" marT="47897" marB="47897" anchor="ctr">
                    <a:solidFill>
                      <a:schemeClr val="bg1"/>
                    </a:solidFill>
                  </a:tcPr>
                </a:tc>
              </a:tr>
              <a:tr h="239486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Text –Dependent</a:t>
                      </a:r>
                      <a:r>
                        <a:rPr lang="en-US" sz="900" baseline="0" dirty="0" smtClean="0"/>
                        <a:t> Questions</a:t>
                      </a:r>
                      <a:endParaRPr lang="en-US" sz="900" dirty="0"/>
                    </a:p>
                  </a:txBody>
                  <a:tcPr marL="97155" marR="97155" marT="47897" marB="4789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Ask text-dependent</a:t>
                      </a:r>
                      <a:r>
                        <a:rPr lang="en-US" sz="900" baseline="0" dirty="0" smtClean="0"/>
                        <a:t> questions from the standard’s DOK level.</a:t>
                      </a:r>
                      <a:endParaRPr lang="en-US" sz="900" dirty="0"/>
                    </a:p>
                  </a:txBody>
                  <a:tcPr marL="97155" marR="97155" marT="47897" marB="47897">
                    <a:solidFill>
                      <a:schemeClr val="bg1"/>
                    </a:solidFill>
                  </a:tcPr>
                </a:tc>
              </a:tr>
              <a:tr h="383177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Selected and Constructed Responses</a:t>
                      </a:r>
                      <a:endParaRPr lang="en-US" sz="900" dirty="0"/>
                    </a:p>
                  </a:txBody>
                  <a:tcPr marL="97155" marR="97155" marT="47897" marB="4789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Students have many opportunities to answer selected extended or constructed responses.</a:t>
                      </a:r>
                      <a:endParaRPr lang="en-US" sz="900" dirty="0"/>
                    </a:p>
                  </a:txBody>
                  <a:tcPr marL="97155" marR="97155" marT="47897" marB="47897" anchor="ctr">
                    <a:solidFill>
                      <a:schemeClr val="bg1"/>
                    </a:solidFill>
                  </a:tcPr>
                </a:tc>
              </a:tr>
              <a:tr h="383177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Reading for Meaning</a:t>
                      </a:r>
                      <a:endParaRPr lang="en-US" sz="900" dirty="0"/>
                    </a:p>
                  </a:txBody>
                  <a:tcPr marL="97155" marR="97155" marT="47897" marB="4789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Assess understanding using never before seen text (although the theme or topic should</a:t>
                      </a:r>
                      <a:r>
                        <a:rPr lang="en-US" sz="900" baseline="0" dirty="0" smtClean="0"/>
                        <a:t> be grade-level “friendly” or familiar) and reading rubrics.</a:t>
                      </a:r>
                      <a:endParaRPr lang="en-US" sz="900" dirty="0"/>
                    </a:p>
                  </a:txBody>
                  <a:tcPr marL="97155" marR="97155" marT="47897" marB="47897" anchor="ctr">
                    <a:solidFill>
                      <a:schemeClr val="bg1"/>
                    </a:solidFill>
                  </a:tcPr>
                </a:tc>
              </a:tr>
              <a:tr h="383177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Note-Taking</a:t>
                      </a:r>
                      <a:endParaRPr lang="en-US" sz="900" dirty="0"/>
                    </a:p>
                  </a:txBody>
                  <a:tcPr marL="97155" marR="97155" marT="47897" marB="4789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Students “take notes” as they read to identify the </a:t>
                      </a:r>
                      <a:r>
                        <a:rPr lang="en-US" sz="900" baseline="0" dirty="0" smtClean="0"/>
                        <a:t>central or main idea and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 its </a:t>
                      </a:r>
                      <a:r>
                        <a:rPr lang="en-US" sz="900" baseline="0" dirty="0" smtClean="0"/>
                        <a:t>supporting details.</a:t>
                      </a:r>
                      <a:endParaRPr lang="en-US" sz="900" dirty="0"/>
                    </a:p>
                  </a:txBody>
                  <a:tcPr marL="97155" marR="97155" marT="47897" marB="47897" anchor="ctr">
                    <a:solidFill>
                      <a:schemeClr val="bg1"/>
                    </a:solidFill>
                  </a:tcPr>
                </a:tc>
              </a:tr>
              <a:tr h="239486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SBAC Reading/Writing Rubrics</a:t>
                      </a:r>
                      <a:endParaRPr lang="en-US" sz="900" dirty="0"/>
                    </a:p>
                  </a:txBody>
                  <a:tcPr marL="97155" marR="97155" marT="47897" marB="4789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Use SBAC rubrics</a:t>
                      </a:r>
                      <a:r>
                        <a:rPr lang="en-US" sz="900" baseline="0" dirty="0" smtClean="0"/>
                        <a:t> to access reading/writing.</a:t>
                      </a:r>
                      <a:endParaRPr lang="en-US" sz="900" dirty="0"/>
                    </a:p>
                  </a:txBody>
                  <a:tcPr marL="97155" marR="97155" marT="47897" marB="47897">
                    <a:solidFill>
                      <a:schemeClr val="bg1"/>
                    </a:solidFill>
                  </a:tcPr>
                </a:tc>
              </a:tr>
              <a:tr h="383177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Read to Write Evidenced-Based Model</a:t>
                      </a:r>
                      <a:endParaRPr lang="en-US" sz="900" dirty="0"/>
                    </a:p>
                  </a:txBody>
                  <a:tcPr marL="97155" marR="97155" marT="47897" marB="4789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Students read,</a:t>
                      </a:r>
                      <a:r>
                        <a:rPr lang="en-US" sz="900" baseline="0" dirty="0" smtClean="0"/>
                        <a:t> discuss and write about a topic using evidence from the text to support inferences, conclusions and generalizations.</a:t>
                      </a:r>
                      <a:endParaRPr lang="en-US" sz="900" dirty="0"/>
                    </a:p>
                  </a:txBody>
                  <a:tcPr marL="97155" marR="97155" marT="47897" marB="47897" anchor="ctr">
                    <a:solidFill>
                      <a:schemeClr val="bg1"/>
                    </a:solidFill>
                  </a:tcPr>
                </a:tc>
              </a:tr>
              <a:tr h="383177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Write and Revise</a:t>
                      </a:r>
                      <a:endParaRPr lang="en-US" sz="900" dirty="0"/>
                    </a:p>
                  </a:txBody>
                  <a:tcPr marL="97155" marR="97155" marT="47897" marB="4789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Students revise brief</a:t>
                      </a:r>
                      <a:r>
                        <a:rPr lang="en-US" sz="900" baseline="0" dirty="0" smtClean="0"/>
                        <a:t> texts, correct grammar and language/vocabulary in context and write brief texts (brief write rubrics should be used).</a:t>
                      </a:r>
                      <a:endParaRPr lang="en-US" sz="900" dirty="0"/>
                    </a:p>
                  </a:txBody>
                  <a:tcPr marL="97155" marR="97155" marT="47897" marB="47897" anchor="ctr">
                    <a:solidFill>
                      <a:schemeClr val="bg1"/>
                    </a:solidFill>
                  </a:tcPr>
                </a:tc>
              </a:tr>
              <a:tr h="67056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Performance</a:t>
                      </a:r>
                      <a:r>
                        <a:rPr lang="en-US" sz="900" baseline="0" dirty="0" smtClean="0"/>
                        <a:t> Tasks</a:t>
                      </a:r>
                      <a:endParaRPr lang="en-US" sz="900" dirty="0"/>
                    </a:p>
                  </a:txBody>
                  <a:tcPr marL="97155" marR="97155" marT="47897" marB="4789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Students read,</a:t>
                      </a:r>
                      <a:r>
                        <a:rPr lang="en-US" sz="900" baseline="0" dirty="0" smtClean="0"/>
                        <a:t> write, discuss and research a topic guided by a central insight or goal throughout a unit(s) of study with fully defined criteria, culminating in a final product or “performance task.”  The final product can be a full composition, speech (using SBAC Rubrics) or other product meeting all 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criteria.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97155" marR="97155" marT="47897" marB="47897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9603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B04D-AEB5-43ED-B9BA-B3D1EC9C9067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031814"/>
              </p:ext>
            </p:extLst>
          </p:nvPr>
        </p:nvGraphicFramePr>
        <p:xfrm>
          <a:off x="404812" y="3001554"/>
          <a:ext cx="6876753" cy="1468846"/>
        </p:xfrm>
        <a:graphic>
          <a:graphicData uri="http://schemas.openxmlformats.org/drawingml/2006/table">
            <a:tbl>
              <a:tblPr firstRow="1" firstCol="1" bandRow="1"/>
              <a:tblGrid>
                <a:gridCol w="826492"/>
                <a:gridCol w="933685"/>
                <a:gridCol w="903166"/>
                <a:gridCol w="740839"/>
                <a:gridCol w="808116"/>
                <a:gridCol w="716197"/>
                <a:gridCol w="739275"/>
                <a:gridCol w="1208983"/>
              </a:tblGrid>
              <a:tr h="1468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DOK 1 - Ka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94" marR="346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DOK - Kc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94" marR="34694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DOK 1 - Cd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94" marR="34694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DOK 1 - Cf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94" marR="34694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DOK 2 - Ch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94" marR="34694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DOK 2 - Ck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94" marR="34694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DOK 2 -Cl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94" marR="34694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Standard Mastery 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94" marR="34694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32196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Recall who, what, where, when, why and how about a story read and discussed in class.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94" marR="346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Use and define Standard Academic Language: 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who, what, where, when, why, and how; ask, answer, questions, key details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94" marR="34694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Connect the terms who to characters; where and when to setting; what and how to sequence of events.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94" marR="34694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Ask and answer who, what, where, when, why and how questions about key details in a text.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94" marR="34694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Concept Development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Student understands that key details help tell who, what, where, when, why and how.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94" marR="34694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Uses key details to identify who, what, where, when, why and how about a story not read in class.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94" marR="34694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Finds information using key details to answer specific questions about a new story.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94" marR="34694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u="sng" dirty="0">
                          <a:effectLst/>
                          <a:latin typeface="Calibri"/>
                          <a:ea typeface="Calibri"/>
                          <a:cs typeface="Helvetica"/>
                        </a:rPr>
                        <a:t>RL.2.1</a:t>
                      </a: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Helvetica"/>
                        </a:rPr>
                        <a:t> Ask and answer such questions as </a:t>
                      </a:r>
                      <a:r>
                        <a:rPr lang="en-US" sz="800" i="1" dirty="0">
                          <a:effectLst/>
                          <a:latin typeface="Calibri"/>
                          <a:ea typeface="Calibri"/>
                          <a:cs typeface="Helvetica"/>
                        </a:rPr>
                        <a:t>who, what, where, when, why</a:t>
                      </a: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Helvetica"/>
                        </a:rPr>
                        <a:t>, and </a:t>
                      </a:r>
                      <a:r>
                        <a:rPr lang="en-US" sz="800" i="1" dirty="0">
                          <a:effectLst/>
                          <a:latin typeface="Calibri"/>
                          <a:ea typeface="Calibri"/>
                          <a:cs typeface="Helvetica"/>
                        </a:rPr>
                        <a:t>how</a:t>
                      </a: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Helvetica"/>
                        </a:rPr>
                        <a:t> to demonstrate understanding of key details in a text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94" marR="34694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33500" y="239486"/>
            <a:ext cx="7363547" cy="8497201"/>
            <a:chOff x="219764" y="228600"/>
            <a:chExt cx="6930397" cy="8110964"/>
          </a:xfrm>
        </p:grpSpPr>
        <p:sp>
          <p:nvSpPr>
            <p:cNvPr id="6" name="TextBox 5"/>
            <p:cNvSpPr txBox="1"/>
            <p:nvPr/>
          </p:nvSpPr>
          <p:spPr>
            <a:xfrm>
              <a:off x="352425" y="228600"/>
              <a:ext cx="6553200" cy="7329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u="sng" dirty="0"/>
                <a:t>Pre-Assessment and Learning Progressions</a:t>
              </a:r>
            </a:p>
            <a:p>
              <a:pPr algn="ctr"/>
              <a:endParaRPr lang="en-US" sz="1500" b="1" u="sng" dirty="0"/>
            </a:p>
            <a:p>
              <a:r>
                <a:rPr lang="en-US" sz="1200" dirty="0"/>
                <a:t>The </a:t>
              </a:r>
              <a:r>
                <a:rPr lang="en-US" sz="1200" b="1" u="sng" dirty="0"/>
                <a:t>pre-assessments</a:t>
              </a:r>
              <a:r>
                <a:rPr lang="en-US" sz="1200" u="sng" dirty="0"/>
                <a:t> </a:t>
              </a:r>
              <a:r>
                <a:rPr lang="en-US" sz="1200" dirty="0"/>
                <a:t>are unique.  </a:t>
              </a:r>
            </a:p>
            <a:p>
              <a:endParaRPr lang="en-US" sz="800" dirty="0"/>
            </a:p>
            <a:p>
              <a:r>
                <a:rPr lang="en-US" sz="1200" dirty="0"/>
                <a:t>They measure progress </a:t>
              </a:r>
              <a:r>
                <a:rPr lang="en-US" sz="1200" b="1" u="sng" dirty="0"/>
                <a:t>toward a standard</a:t>
              </a:r>
              <a:r>
                <a:rPr lang="en-US" sz="1200" dirty="0"/>
                <a:t>. </a:t>
              </a:r>
            </a:p>
            <a:p>
              <a:endParaRPr lang="en-US" sz="800" dirty="0"/>
            </a:p>
            <a:p>
              <a:r>
                <a:rPr lang="en-US" sz="1200" dirty="0"/>
                <a:t>Unlike the </a:t>
              </a:r>
              <a:r>
                <a:rPr lang="en-US" sz="1200" dirty="0" smtClean="0"/>
                <a:t> </a:t>
              </a:r>
              <a:r>
                <a:rPr lang="en-US" sz="1200" b="1" u="sng" dirty="0" smtClean="0"/>
                <a:t>C</a:t>
              </a:r>
              <a:r>
                <a:rPr lang="en-US" sz="1200" dirty="0" smtClean="0"/>
                <a:t>ommon </a:t>
              </a:r>
              <a:r>
                <a:rPr lang="en-US" sz="1200" b="1" u="sng" dirty="0"/>
                <a:t>F</a:t>
              </a:r>
              <a:r>
                <a:rPr lang="en-US" sz="1200" dirty="0"/>
                <a:t>ormative </a:t>
              </a:r>
              <a:r>
                <a:rPr lang="en-US" sz="1200" b="1" u="sng" dirty="0"/>
                <a:t>A</a:t>
              </a:r>
              <a:r>
                <a:rPr lang="en-US" sz="1200" dirty="0"/>
                <a:t>ssessments which measure standard mastery, the pre-assessments are more like a base-line picture of a student’s strengths and gaps, measuring skills and concepts students need “</a:t>
              </a:r>
              <a:r>
                <a:rPr lang="en-US" sz="1200" b="1" i="1" dirty="0"/>
                <a:t>along the way</a:t>
              </a:r>
              <a:r>
                <a:rPr lang="en-US" sz="1200" dirty="0"/>
                <a:t>,” in order to achieve standard mastery.</a:t>
              </a:r>
            </a:p>
            <a:p>
              <a:endParaRPr lang="en-US" sz="1200" dirty="0"/>
            </a:p>
            <a:p>
              <a:endParaRPr lang="en-US" sz="1200" dirty="0"/>
            </a:p>
            <a:p>
              <a:endParaRPr lang="en-US" sz="1200" dirty="0"/>
            </a:p>
            <a:p>
              <a:endParaRPr lang="en-US" sz="1500" dirty="0"/>
            </a:p>
            <a:p>
              <a:endParaRPr lang="en-US" sz="1500" dirty="0"/>
            </a:p>
            <a:p>
              <a:endParaRPr lang="en-US" sz="1500" dirty="0"/>
            </a:p>
            <a:p>
              <a:endParaRPr lang="en-US" sz="1500" dirty="0"/>
            </a:p>
            <a:p>
              <a:endParaRPr lang="en-US" sz="1500" dirty="0"/>
            </a:p>
            <a:p>
              <a:endParaRPr lang="en-US" sz="1500" dirty="0"/>
            </a:p>
            <a:p>
              <a:endParaRPr lang="en-US" sz="1500" dirty="0"/>
            </a:p>
            <a:p>
              <a:endParaRPr lang="en-US" sz="1500" dirty="0"/>
            </a:p>
            <a:p>
              <a:endParaRPr lang="en-US" sz="1500" dirty="0"/>
            </a:p>
            <a:p>
              <a:endParaRPr lang="en-US" sz="1200" dirty="0"/>
            </a:p>
            <a:p>
              <a:endParaRPr lang="en-US" sz="1200" dirty="0"/>
            </a:p>
            <a:p>
              <a:r>
                <a:rPr lang="en-US" sz="1200" dirty="0"/>
                <a:t>So what about a “post-assessment?”  There is not a standardized post-assessment.</a:t>
              </a:r>
            </a:p>
            <a:p>
              <a:r>
                <a:rPr lang="en-US" sz="1200" dirty="0"/>
                <a:t>The true measure of how students are doing “</a:t>
              </a:r>
              <a:r>
                <a:rPr lang="en-US" sz="1200" b="1" i="1" dirty="0"/>
                <a:t>along the way</a:t>
              </a:r>
              <a:r>
                <a:rPr lang="en-US" sz="1200" dirty="0"/>
                <a:t>,” is assessed in the classroom during instruction and classroom formative assessment.  For this reason The CFA’s are not called  “post-assessments.”  The CFAs measure the “</a:t>
              </a:r>
              <a:r>
                <a:rPr lang="en-US" sz="1200" b="1" i="1" dirty="0"/>
                <a:t>end goal</a:t>
              </a:r>
              <a:r>
                <a:rPr lang="en-US" sz="1200" dirty="0"/>
                <a:t>,” or standard mastery.  However, without the pre-assessments, how will we know what our instruction should focus on throughout each quarter?</a:t>
              </a:r>
            </a:p>
            <a:p>
              <a:endParaRPr lang="en-US" sz="800" dirty="0"/>
            </a:p>
            <a:p>
              <a:r>
                <a:rPr lang="en-US" sz="1200" b="1" u="sng" dirty="0"/>
                <a:t>Learning Progressions</a:t>
              </a:r>
              <a:r>
                <a:rPr lang="en-US" sz="1200" dirty="0"/>
                <a:t>: are the predicted set of skills needed to be able to complete the required task demand of each standard. The learning progressions were aligned to Hess’ </a:t>
              </a:r>
              <a:r>
                <a:rPr lang="en-US" sz="1200" b="1" i="1" dirty="0"/>
                <a:t>Cognitive Rigor Matrix</a:t>
              </a:r>
              <a:r>
                <a:rPr lang="en-US" sz="1200" dirty="0"/>
                <a:t>.</a:t>
              </a:r>
            </a:p>
            <a:p>
              <a:endParaRPr lang="en-US" sz="800" dirty="0"/>
            </a:p>
            <a:p>
              <a:r>
                <a:rPr lang="en-US" sz="1200" dirty="0"/>
                <a:t>The pre-assessments measure student proficiency indicated on the boxes in </a:t>
              </a:r>
              <a:r>
                <a:rPr lang="en-US" sz="1200" b="1" i="1" dirty="0"/>
                <a:t>purple </a:t>
              </a:r>
              <a:r>
                <a:rPr lang="en-US" sz="1200" dirty="0"/>
                <a:t>(adjustment points). These points are tasks that allow us to adjust instruction based on performance.  For instance, if a student has difficulty on the first “purple” adjustment point (DOK-1, Cf) the teacher will need to go back to the tasks prior to DOK-1 Cf and scaffold instruction to close the gap, continually moving forward to the end of the  learning progression.</a:t>
              </a:r>
            </a:p>
            <a:p>
              <a:endParaRPr lang="en-US" sz="800" dirty="0"/>
            </a:p>
            <a:p>
              <a:r>
                <a:rPr lang="en-US" sz="1200" dirty="0"/>
                <a:t>There is a Reading Learning Progression checklist for each standard in each grade that can be used to monitor progress.  It is available at: 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008093" y="7928263"/>
              <a:ext cx="2667000" cy="4113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>
                  <a:hlinkClick r:id="rId3"/>
                </a:rPr>
                <a:t>http://sresource.homestead.com/Grade-2.html</a:t>
              </a:r>
              <a:endParaRPr lang="en-US" sz="1100" dirty="0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219764" y="1744331"/>
              <a:ext cx="6930397" cy="1044589"/>
              <a:chOff x="219764" y="1744331"/>
              <a:chExt cx="6930397" cy="1044589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390525" y="1813698"/>
                <a:ext cx="6477000" cy="975222"/>
                <a:chOff x="381000" y="167778"/>
                <a:chExt cx="6477000" cy="975222"/>
              </a:xfrm>
            </p:grpSpPr>
            <p:sp>
              <p:nvSpPr>
                <p:cNvPr id="16" name="Rectangle 15"/>
                <p:cNvSpPr/>
                <p:nvPr/>
              </p:nvSpPr>
              <p:spPr>
                <a:xfrm>
                  <a:off x="381000" y="304800"/>
                  <a:ext cx="5257800" cy="8382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</a:rPr>
                    <a:t>Example of a </a:t>
                  </a:r>
                  <a:r>
                    <a:rPr lang="en-US" sz="1200" b="1" i="1" dirty="0">
                      <a:solidFill>
                        <a:schemeClr val="tx1"/>
                      </a:solidFill>
                    </a:rPr>
                    <a:t>Learning Progression </a:t>
                  </a:r>
                  <a:r>
                    <a:rPr lang="en-US" sz="1200" dirty="0">
                      <a:solidFill>
                        <a:schemeClr val="tx1"/>
                      </a:solidFill>
                    </a:rPr>
                    <a:t>for RL.2.1</a:t>
                  </a:r>
                </a:p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</a:rPr>
                    <a:t>Pre-Assessments Measure </a:t>
                  </a:r>
                  <a:r>
                    <a:rPr lang="en-US" sz="1200" b="1" i="1" dirty="0">
                      <a:solidFill>
                        <a:schemeClr val="tx1"/>
                      </a:solidFill>
                    </a:rPr>
                    <a:t>Adjustment Points</a:t>
                  </a:r>
                  <a:r>
                    <a:rPr lang="en-US" sz="1200" i="1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1200" dirty="0">
                      <a:solidFill>
                        <a:schemeClr val="tx1"/>
                      </a:solidFill>
                    </a:rPr>
                    <a:t>(in purple)</a:t>
                  </a:r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5932694" y="167778"/>
                  <a:ext cx="838200" cy="90585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US" sz="1300" b="1" dirty="0">
                      <a:solidFill>
                        <a:schemeClr val="tx1"/>
                      </a:solidFill>
                    </a:rPr>
                    <a:t>CFA</a:t>
                  </a:r>
                </a:p>
                <a:p>
                  <a:r>
                    <a:rPr lang="en-US" sz="1100" dirty="0">
                      <a:solidFill>
                        <a:schemeClr val="tx1"/>
                      </a:solidFill>
                    </a:rPr>
                    <a:t>RL.2.1 </a:t>
                  </a:r>
                  <a:r>
                    <a:rPr lang="en-US" sz="1100" b="1" dirty="0">
                      <a:solidFill>
                        <a:schemeClr val="tx1"/>
                      </a:solidFill>
                    </a:rPr>
                    <a:t>grade-leve</a:t>
                  </a:r>
                  <a:r>
                    <a:rPr lang="en-US" sz="1100" dirty="0">
                      <a:solidFill>
                        <a:schemeClr val="tx1"/>
                      </a:solidFill>
                    </a:rPr>
                    <a:t>l standard assessment. </a:t>
                  </a:r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385762" y="723900"/>
                  <a:ext cx="5257800" cy="41910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en-US" sz="1100" dirty="0">
                      <a:solidFill>
                        <a:schemeClr val="tx1"/>
                      </a:solidFill>
                    </a:rPr>
                    <a:t>After the pre-assessment is given, Learning Progressions provide informal formative assessment </a:t>
                  </a:r>
                  <a:r>
                    <a:rPr lang="en-US" sz="1100" b="1" i="1" dirty="0">
                      <a:solidFill>
                        <a:schemeClr val="tx1"/>
                      </a:solidFill>
                    </a:rPr>
                    <a:t>below and near grade-level  “</a:t>
                  </a:r>
                  <a:r>
                    <a:rPr lang="en-US" sz="1100" dirty="0">
                      <a:solidFill>
                        <a:schemeClr val="tx1"/>
                      </a:solidFill>
                    </a:rPr>
                    <a:t>tasks” </a:t>
                  </a:r>
                  <a:r>
                    <a:rPr lang="en-US" sz="1100" b="1" i="1" dirty="0">
                      <a:solidFill>
                        <a:schemeClr val="tx1"/>
                      </a:solidFill>
                    </a:rPr>
                    <a:t>throughout each quarter.</a:t>
                  </a:r>
                  <a:endParaRPr lang="en-US" sz="11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8" name="Straight Arrow Connector 17"/>
                <p:cNvCxnSpPr/>
                <p:nvPr/>
              </p:nvCxnSpPr>
              <p:spPr>
                <a:xfrm>
                  <a:off x="381000" y="1143000"/>
                  <a:ext cx="6477000" cy="0"/>
                </a:xfrm>
                <a:prstGeom prst="straightConnector1">
                  <a:avLst/>
                </a:prstGeom>
                <a:ln w="28575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" name="Rounded Rectangle 1"/>
              <p:cNvSpPr/>
              <p:nvPr/>
            </p:nvSpPr>
            <p:spPr>
              <a:xfrm>
                <a:off x="219764" y="1880036"/>
                <a:ext cx="799540" cy="405210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Beg. of QTR</a:t>
                </a:r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5062581" y="2331720"/>
                <a:ext cx="797722" cy="405210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Throughout</a:t>
                </a:r>
                <a:r>
                  <a:rPr lang="en-US" sz="9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the QTR</a:t>
                </a:r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6532225" y="1744331"/>
                <a:ext cx="617936" cy="405210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END of  QTR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7696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04813" y="602051"/>
            <a:ext cx="6962775" cy="1020649"/>
          </a:xfrm>
          <a:prstGeom prst="rect">
            <a:avLst/>
          </a:prstGeom>
          <a:noFill/>
        </p:spPr>
        <p:txBody>
          <a:bodyPr wrap="square" lIns="96378" tIns="48189" rIns="96378" bIns="48189" rtlCol="0">
            <a:spAutoFit/>
          </a:bodyPr>
          <a:lstStyle/>
          <a:p>
            <a:r>
              <a:rPr lang="en-US" sz="1500" b="1" dirty="0"/>
              <a:t>Quarter One </a:t>
            </a:r>
            <a:r>
              <a:rPr lang="en-US" sz="1500" dirty="0"/>
              <a:t>Reading Literature Learning Progressions.  </a:t>
            </a:r>
          </a:p>
          <a:p>
            <a:r>
              <a:rPr lang="en-US" sz="1500" dirty="0"/>
              <a:t>The indicated boxes highlighted </a:t>
            </a:r>
            <a:r>
              <a:rPr lang="en-US" sz="1500" b="1" i="1" dirty="0"/>
              <a:t>before the standard</a:t>
            </a:r>
            <a:r>
              <a:rPr lang="en-US" sz="1500" dirty="0"/>
              <a:t>, are assessed on this pre-assessment. The standard itself is assessed on the Common Formative Assessment (CFA) at the end of each quarter.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B04D-AEB5-43ED-B9BA-B3D1EC9C9067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500142"/>
              </p:ext>
            </p:extLst>
          </p:nvPr>
        </p:nvGraphicFramePr>
        <p:xfrm>
          <a:off x="371081" y="1752600"/>
          <a:ext cx="6996507" cy="1316822"/>
        </p:xfrm>
        <a:graphic>
          <a:graphicData uri="http://schemas.openxmlformats.org/drawingml/2006/table">
            <a:tbl>
              <a:tblPr firstRow="1" firstCol="1" bandRow="1"/>
              <a:tblGrid>
                <a:gridCol w="861108"/>
                <a:gridCol w="896988"/>
                <a:gridCol w="1147424"/>
                <a:gridCol w="897709"/>
                <a:gridCol w="1004627"/>
                <a:gridCol w="1040506"/>
                <a:gridCol w="1148145"/>
              </a:tblGrid>
              <a:tr h="1951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DOK 1 -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Ka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76" marR="35276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DOK 1 -Kc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76" marR="35276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DOK 1 -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Cf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76" marR="35276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DOK 2 -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Ch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76" marR="35276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DOK 2 -Ci</a:t>
                      </a:r>
                      <a:endParaRPr lang="en-US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76" marR="35276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DOK 2 -Cl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76" marR="35276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Standard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76" marR="35276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1002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Recall details in a story the teacher has read to and discussed with the class (rote memory).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76" marR="35276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Understands the </a:t>
                      </a:r>
                      <a:r>
                        <a:rPr lang="en-US" sz="800" u="sng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Standard Academic Language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: ask, answer, questions and key details.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76" marR="35276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Answers and asks questions that ask who, what, where, when, or how about texts read to and discussed in class</a:t>
                      </a:r>
                      <a:r>
                        <a:rPr lang="en-US" sz="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         NOT</a:t>
                      </a:r>
                      <a:r>
                        <a:rPr lang="en-US" sz="800" b="1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ASSESSED</a:t>
                      </a:r>
                      <a:endParaRPr lang="en-US" sz="8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5276" marR="35276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Concept Development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Recognizes that different question words required specific responses.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76" marR="35276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Summarize a sequence of events from a text read to in class</a:t>
                      </a:r>
                      <a:r>
                        <a:rPr lang="en-US" sz="8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u="non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SELECTED</a:t>
                      </a:r>
                      <a:r>
                        <a:rPr lang="en-US" sz="800" b="1" u="non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RESPONSE</a:t>
                      </a:r>
                      <a:endParaRPr lang="en-US" sz="800" b="1" u="none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76" marR="35276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/>
                          <a:ea typeface="Calibri"/>
                          <a:cs typeface="Helvetica"/>
                        </a:rPr>
                        <a:t>Answers and asks questions referring to specific details in a text read to in class (new questions not discussed in class</a:t>
                      </a:r>
                      <a:r>
                        <a:rPr lang="en-US" sz="800" b="1" dirty="0" smtClean="0">
                          <a:effectLst/>
                          <a:latin typeface="Calibri"/>
                          <a:ea typeface="Calibri"/>
                          <a:cs typeface="Helvetica"/>
                        </a:rPr>
                        <a:t>).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 smtClean="0">
                        <a:effectLst/>
                        <a:latin typeface="Calibri"/>
                        <a:ea typeface="Calibri"/>
                        <a:cs typeface="Helvetic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effectLst/>
                          <a:latin typeface="Calibri"/>
                          <a:ea typeface="Calibri"/>
                          <a:cs typeface="Helvetica"/>
                        </a:rPr>
                        <a:t>SELECTED</a:t>
                      </a:r>
                      <a:r>
                        <a:rPr lang="en-US" sz="800" b="1" baseline="0" dirty="0" smtClean="0">
                          <a:effectLst/>
                          <a:latin typeface="Calibri"/>
                          <a:ea typeface="Calibri"/>
                          <a:cs typeface="Helvetica"/>
                        </a:rPr>
                        <a:t> RESPONSE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76" marR="35276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u="sng" dirty="0">
                          <a:effectLst/>
                          <a:latin typeface="Calibri"/>
                          <a:ea typeface="Calibri"/>
                          <a:cs typeface="Helvetica"/>
                        </a:rPr>
                        <a:t>RL.K.1</a:t>
                      </a: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Helvetica"/>
                        </a:rPr>
                        <a:t> With prompting and support, ask and answer questions about key details in a text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76" marR="35276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76115"/>
              </p:ext>
            </p:extLst>
          </p:nvPr>
        </p:nvGraphicFramePr>
        <p:xfrm>
          <a:off x="371078" y="3200400"/>
          <a:ext cx="6996510" cy="1296924"/>
        </p:xfrm>
        <a:graphic>
          <a:graphicData uri="http://schemas.openxmlformats.org/drawingml/2006/table">
            <a:tbl>
              <a:tblPr firstRow="1" firstCol="1" bandRow="1"/>
              <a:tblGrid>
                <a:gridCol w="939081"/>
                <a:gridCol w="975841"/>
                <a:gridCol w="1124545"/>
                <a:gridCol w="780455"/>
                <a:gridCol w="1018852"/>
                <a:gridCol w="982092"/>
                <a:gridCol w="1175644"/>
              </a:tblGrid>
              <a:tr h="1468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DOK 1 -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Ka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5" marR="3551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DOK 1 - Kc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5" marR="35515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DOK 1 -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Cf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5" marR="35515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DOK 2 -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Ch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5" marR="35515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DOK 2 - Ci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5" marR="35515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DOK 2 - Cl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5" marR="35515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Standard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5" marR="35515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1201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Recalls details about a story read to and discussed in class (details about characters, settings and events), (rote memory).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5" marR="35515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Understands the </a:t>
                      </a:r>
                      <a:r>
                        <a:rPr lang="en-US" sz="800" u="sng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Standard Academic Language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: familiar, stories, key details, details and retell.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5" marR="35515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Describe or explain (by telling or answering) key details or events in a story using who, what, where, why, and how</a:t>
                      </a:r>
                      <a:r>
                        <a:rPr lang="en-US" sz="8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NOT ASSESSED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5" marR="35515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Concept Development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Understands that key details  can help retell a story.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5" marR="35515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Summarizes a familiar story read to in class using key details (can do with little prompting or support</a:t>
                      </a:r>
                      <a:r>
                        <a:rPr lang="en-US" sz="8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).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SELECTED</a:t>
                      </a:r>
                      <a:r>
                        <a:rPr lang="en-US" sz="800" b="1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RESPONSE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5" marR="35515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Locates key details in order to answer questions about a familiar story</a:t>
                      </a:r>
                      <a:r>
                        <a:rPr lang="en-US" sz="8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SELECTED</a:t>
                      </a:r>
                      <a:r>
                        <a:rPr lang="en-US" sz="800" b="1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RESPONSE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5" marR="35515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u="sng" dirty="0">
                          <a:effectLst/>
                          <a:latin typeface="Calibri"/>
                          <a:ea typeface="Calibri"/>
                          <a:cs typeface="Helvetica"/>
                        </a:rPr>
                        <a:t>RL.K.2</a:t>
                      </a:r>
                      <a:r>
                        <a:rPr lang="en-US" sz="800" b="1" dirty="0">
                          <a:effectLst/>
                          <a:latin typeface="Calibri"/>
                          <a:ea typeface="Calibri"/>
                          <a:cs typeface="Helvetica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Helvetica"/>
                        </a:rPr>
                        <a:t>With prompting and support, retell familiar stories, including key details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5" marR="35515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52953"/>
              </p:ext>
            </p:extLst>
          </p:nvPr>
        </p:nvGraphicFramePr>
        <p:xfrm>
          <a:off x="381965" y="4648200"/>
          <a:ext cx="6996509" cy="1526657"/>
        </p:xfrm>
        <a:graphic>
          <a:graphicData uri="http://schemas.openxmlformats.org/drawingml/2006/table">
            <a:tbl>
              <a:tblPr firstRow="1" firstCol="1" bandRow="1"/>
              <a:tblGrid>
                <a:gridCol w="1102522"/>
                <a:gridCol w="1117199"/>
                <a:gridCol w="1101714"/>
                <a:gridCol w="1040115"/>
                <a:gridCol w="1248138"/>
                <a:gridCol w="1386821"/>
              </a:tblGrid>
              <a:tr h="2046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DOK 1 -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Ka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DOK 1 - Kc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DOK 1 - Cd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DOK 1 -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Cf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DOK 2 -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Ch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Standard-DOK-2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APn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132196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Recal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 characters, settling beginning, middle and ending events in a story </a:t>
                      </a:r>
                      <a:r>
                        <a:rPr lang="en-US" sz="800" u="sng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read and discussed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in class.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56" marR="34656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Define the terms (know the meanings of) </a:t>
                      </a:r>
                      <a:r>
                        <a:rPr lang="en-US" sz="800" u="sng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Standard Academic Language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:  story, character, setting , major and event.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56" marR="34656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u="sng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Identify</a:t>
                      </a: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specific characters, setting and event sequences in a new- (i.e., not a well-known traditional story), (read and discussed in class</a:t>
                      </a:r>
                      <a:r>
                        <a:rPr lang="en-US" sz="8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).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NOT ASSESSED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56" marR="34656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Answer </a:t>
                      </a:r>
                      <a:r>
                        <a:rPr lang="en-US" sz="800" b="1" u="sng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describing </a:t>
                      </a: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questions about characters, setting or events in a story read and discussed in class</a:t>
                      </a:r>
                      <a:r>
                        <a:rPr lang="en-US" sz="8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SELECTED</a:t>
                      </a:r>
                      <a:r>
                        <a:rPr lang="en-US" sz="800" b="1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RESPONSE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56" marR="34656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/>
                          <a:ea typeface="Calibri"/>
                          <a:cs typeface="Helvetica"/>
                        </a:rPr>
                        <a:t>Connects story events to a specific character or setting</a:t>
                      </a:r>
                      <a:r>
                        <a:rPr lang="en-US" sz="800" b="1" dirty="0" smtClean="0">
                          <a:effectLst/>
                          <a:latin typeface="Calibri"/>
                          <a:ea typeface="Calibri"/>
                          <a:cs typeface="Helvetica"/>
                        </a:rPr>
                        <a:t>.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 smtClean="0">
                        <a:effectLst/>
                        <a:latin typeface="Calibri"/>
                        <a:ea typeface="Calibri"/>
                        <a:cs typeface="Helvetica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effectLst/>
                          <a:latin typeface="Calibri"/>
                          <a:ea typeface="Calibri"/>
                          <a:cs typeface="Helvetica"/>
                        </a:rPr>
                        <a:t>SELECTED</a:t>
                      </a:r>
                      <a:r>
                        <a:rPr lang="en-US" sz="800" b="1" baseline="0" dirty="0" smtClean="0">
                          <a:effectLst/>
                          <a:latin typeface="Calibri"/>
                          <a:ea typeface="Calibri"/>
                          <a:cs typeface="Helvetica"/>
                        </a:rPr>
                        <a:t> RESPONSE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56" marR="34656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u="sng" dirty="0">
                          <a:effectLst/>
                          <a:latin typeface="Calibri"/>
                          <a:ea typeface="Calibri"/>
                          <a:cs typeface="Helvetica"/>
                        </a:rPr>
                        <a:t>RL.K.3</a:t>
                      </a: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Helvetica"/>
                        </a:rPr>
                        <a:t> With prompting and support, identify characters, settings, and major events in a story (read but not discussed in class)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56" marR="34656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285999" y="2751583"/>
            <a:ext cx="866775" cy="22021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78" tIns="48189" rIns="96378" bIns="48189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362200" y="4191000"/>
            <a:ext cx="97155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78" tIns="48189" rIns="96378" bIns="48189"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667000" y="5943600"/>
            <a:ext cx="91440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78" tIns="48189" rIns="96378" bIns="48189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382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B04D-AEB5-43ED-B9BA-B3D1EC9C906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4813" y="565277"/>
            <a:ext cx="6962775" cy="1020649"/>
          </a:xfrm>
          <a:prstGeom prst="rect">
            <a:avLst/>
          </a:prstGeom>
          <a:noFill/>
        </p:spPr>
        <p:txBody>
          <a:bodyPr wrap="square" lIns="96378" tIns="48189" rIns="96378" bIns="48189" rtlCol="0">
            <a:spAutoFit/>
          </a:bodyPr>
          <a:lstStyle/>
          <a:p>
            <a:r>
              <a:rPr lang="en-US" sz="1500" b="1" dirty="0"/>
              <a:t>Quarter One </a:t>
            </a:r>
            <a:r>
              <a:rPr lang="en-US" sz="1500" dirty="0"/>
              <a:t>Reading Informational Learning Progressions.  </a:t>
            </a:r>
          </a:p>
          <a:p>
            <a:r>
              <a:rPr lang="en-US" sz="1500" dirty="0"/>
              <a:t>The indicated boxes highlighted </a:t>
            </a:r>
            <a:r>
              <a:rPr lang="en-US" sz="1500" b="1" i="1" dirty="0"/>
              <a:t>before the standard</a:t>
            </a:r>
            <a:r>
              <a:rPr lang="en-US" sz="1500" dirty="0"/>
              <a:t>, are assessed on this pre-assessment. The standard itself is assessed on the Common Formative Assessment (CFA) at the end of each quarter.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520257"/>
              </p:ext>
            </p:extLst>
          </p:nvPr>
        </p:nvGraphicFramePr>
        <p:xfrm>
          <a:off x="371080" y="1836057"/>
          <a:ext cx="6996509" cy="1892808"/>
        </p:xfrm>
        <a:graphic>
          <a:graphicData uri="http://schemas.openxmlformats.org/drawingml/2006/table">
            <a:tbl>
              <a:tblPr firstRow="1" firstCol="1" bandRow="1"/>
              <a:tblGrid>
                <a:gridCol w="777390"/>
                <a:gridCol w="939346"/>
                <a:gridCol w="906955"/>
                <a:gridCol w="971737"/>
                <a:gridCol w="971737"/>
                <a:gridCol w="777390"/>
                <a:gridCol w="842173"/>
                <a:gridCol w="809781"/>
              </a:tblGrid>
              <a:tr h="2937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DOK 1 -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Ka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99" marR="3289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DOK 1 - Kc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99" marR="3289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DOK 1 - Ce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99" marR="3289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DOK 1 -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Cf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99" marR="3289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DOK 2 -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Ch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99" marR="3289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DOK 2 - Ci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99" marR="3289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DOK 2 -Cl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99" marR="3289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Standard-</a:t>
                      </a:r>
                      <a:r>
                        <a:rPr lang="en-US" sz="1000" b="1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DOK 2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99" marR="3289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32196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Recall details in a text the teacher has read to and discussed with the class (rote memory).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99" marR="32899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Defines and Understands the </a:t>
                      </a:r>
                      <a:r>
                        <a:rPr lang="en-US" sz="800" u="sng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Standard Academic Language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: ask, answer, questions and key details.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99" marR="32899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Identifies where to find information in an expository text (title, headings, pictures, cover, etc...).  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99" marR="32899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Answers questions that ask who, what, where, when, or how about an informational text read to and discussed in class</a:t>
                      </a:r>
                      <a:r>
                        <a:rPr lang="en-US" sz="8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NOT ASSESSED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99" marR="32899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Concept Development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Understands that key details in a text support (tell us about) what the text is all about.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99" marR="32899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/>
                          <a:ea typeface="Calibri"/>
                          <a:cs typeface="Helvetica"/>
                        </a:rPr>
                        <a:t>Summarize a sequence of events</a:t>
                      </a:r>
                      <a:r>
                        <a:rPr lang="en-US" sz="800" b="1" dirty="0" smtClean="0">
                          <a:effectLst/>
                          <a:latin typeface="Calibri"/>
                          <a:ea typeface="Calibri"/>
                          <a:cs typeface="Helvetica"/>
                        </a:rPr>
                        <a:t>.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 smtClean="0">
                        <a:effectLst/>
                        <a:latin typeface="Calibri"/>
                        <a:ea typeface="Calibri"/>
                        <a:cs typeface="Helvetica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effectLst/>
                          <a:latin typeface="Calibri"/>
                          <a:ea typeface="Calibri"/>
                          <a:cs typeface="Helvetica"/>
                        </a:rPr>
                        <a:t>SELECTED RESPONSE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99" marR="32899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effectLst/>
                          <a:latin typeface="Calibri"/>
                          <a:ea typeface="Calibri"/>
                          <a:cs typeface="Helvetica"/>
                        </a:rPr>
                        <a:t>Asks and answers questions about a text read to in class using key details from the text (can do with little previous discussion).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 smtClean="0">
                        <a:effectLst/>
                        <a:latin typeface="Calibri"/>
                        <a:ea typeface="Calibri"/>
                        <a:cs typeface="Helvetica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effectLst/>
                          <a:latin typeface="Calibri"/>
                          <a:ea typeface="Calibri"/>
                          <a:cs typeface="Helvetica"/>
                        </a:rPr>
                        <a:t>SELECTED RESPONSE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99" marR="32899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u="sng" dirty="0">
                          <a:effectLst/>
                          <a:latin typeface="Calibri"/>
                          <a:ea typeface="Calibri"/>
                          <a:cs typeface="Helvetica"/>
                        </a:rPr>
                        <a:t>RI.K.1</a:t>
                      </a: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Helvetica"/>
                        </a:rPr>
                        <a:t> With prompting and support, ask and answer questions about key details in a text.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99" marR="32899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769231"/>
              </p:ext>
            </p:extLst>
          </p:nvPr>
        </p:nvGraphicFramePr>
        <p:xfrm>
          <a:off x="371078" y="3881923"/>
          <a:ext cx="6996510" cy="1672481"/>
        </p:xfrm>
        <a:graphic>
          <a:graphicData uri="http://schemas.openxmlformats.org/drawingml/2006/table">
            <a:tbl>
              <a:tblPr firstRow="1" firstCol="1" bandRow="1"/>
              <a:tblGrid>
                <a:gridCol w="1011377"/>
                <a:gridCol w="979745"/>
                <a:gridCol w="994517"/>
                <a:gridCol w="935176"/>
                <a:gridCol w="1066795"/>
                <a:gridCol w="965912"/>
                <a:gridCol w="1042988"/>
              </a:tblGrid>
              <a:tr h="1468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DOK 1 -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Ka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09" marR="3480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Dok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1 - Kc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09" marR="3480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Dok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1 -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Cf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09" marR="3480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DOK 2 - Ch</a:t>
                      </a:r>
                      <a:endParaRPr lang="en-US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09" marR="3480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DOK 2 -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Ck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09" marR="3480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DOK 2 - Cl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09" marR="3480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Standard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DOK 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 – </a:t>
                      </a:r>
                      <a:r>
                        <a:rPr lang="en-US" sz="10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Cl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09" marR="3480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32196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Recall details from an informational text read to and discussed in class.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09" marR="34809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Define the terms (know the meanings of) </a:t>
                      </a:r>
                      <a:r>
                        <a:rPr lang="en-US" sz="800" u="sng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Standard Academic Language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: identify, main, topic, “main topic,” retell, (key) details, and text.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09" marR="34809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Answers questions about key details in an informational text read to and discussed in class</a:t>
                      </a:r>
                      <a:r>
                        <a:rPr lang="en-US" sz="8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NOT</a:t>
                      </a:r>
                      <a:r>
                        <a:rPr lang="en-US" sz="800" b="1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ASSESSED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09" marR="34809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Concept Development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Understands that key details support (tell about) the main topic of a text.  Understands the term, “main topic.”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09" marR="34809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Summarize key details of a text (retell) read to in class, following a beginning, middle and ending sequence (with little support</a:t>
                      </a:r>
                      <a:r>
                        <a:rPr lang="en-US" sz="8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).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SELECTED RESPONSE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09" marR="34809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Identify the main topic of an informational text referring to key details in the text (very little support</a:t>
                      </a:r>
                      <a:r>
                        <a:rPr lang="en-US" sz="8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).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SELECTED RESPONSE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09" marR="34809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u="sng" dirty="0">
                          <a:effectLst/>
                          <a:latin typeface="Calibri"/>
                          <a:ea typeface="Calibri"/>
                          <a:cs typeface="Helvetica"/>
                        </a:rPr>
                        <a:t>RI.K.2</a:t>
                      </a: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Helvetica"/>
                        </a:rPr>
                        <a:t> With prompting and support, identify the main topic and retell key details of a text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09" marR="34809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211420"/>
              </p:ext>
            </p:extLst>
          </p:nvPr>
        </p:nvGraphicFramePr>
        <p:xfrm>
          <a:off x="371078" y="5715000"/>
          <a:ext cx="6996510" cy="2103846"/>
        </p:xfrm>
        <a:graphic>
          <a:graphicData uri="http://schemas.openxmlformats.org/drawingml/2006/table">
            <a:tbl>
              <a:tblPr firstRow="1" firstCol="1" bandRow="1"/>
              <a:tblGrid>
                <a:gridCol w="862130"/>
                <a:gridCol w="824192"/>
                <a:gridCol w="990600"/>
                <a:gridCol w="705278"/>
                <a:gridCol w="795811"/>
                <a:gridCol w="795811"/>
                <a:gridCol w="994765"/>
                <a:gridCol w="1027923"/>
              </a:tblGrid>
              <a:tr h="4213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DOK 1 -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Ka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82" marR="3328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DOK 1 - Kc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82" marR="3328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DOK 1 -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Cf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82" marR="3328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DOK 2 –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en-US" sz="1000" b="1" u="sng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Concept Development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82" marR="3328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DOK 3 -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ANp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82" marR="3328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Standard</a:t>
                      </a:r>
                      <a:r>
                        <a:rPr lang="en-US" sz="1000" b="1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 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DOK 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 – </a:t>
                      </a:r>
                      <a:r>
                        <a:rPr lang="en-US" sz="10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Cu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82" marR="3328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61573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Answers describing questions about individuals, events or ideas read to and discussed in text (rote memory).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82" marR="33282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Define the terms understand and use </a:t>
                      </a:r>
                      <a:r>
                        <a:rPr lang="en-US" sz="800" u="sng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Standard Academic Language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:  events, ideas, information, between, connect, individuals and text.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82" marR="33282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Answers </a:t>
                      </a: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questions about individuals, events or ideas read to and discussed in class (requires more than memory</a:t>
                      </a:r>
                      <a:r>
                        <a:rPr lang="en-US" sz="8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).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NOT</a:t>
                      </a:r>
                      <a:r>
                        <a:rPr lang="en-US" sz="800" b="1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ASSESSED</a:t>
                      </a:r>
                      <a:endParaRPr lang="en-US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82" marR="33282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Explains connections between time and events, individuals, ideas or information.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82" marR="33282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Explains connections between sequence of events, ideas or information.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82" marR="33282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Explains connections between cause and effect of events</a:t>
                      </a:r>
                      <a:r>
                        <a:rPr lang="en-US" sz="8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SELECTED</a:t>
                      </a:r>
                      <a:r>
                        <a:rPr lang="en-US" sz="8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RESPONSE</a:t>
                      </a:r>
                      <a:endParaRPr lang="en-US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82" marR="33282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Organizes (categorizes) on a graphic organizer (draws or glues pictures) of when events happened (timeline), or how two individuals/ideas are the same or different (</a:t>
                      </a:r>
                      <a:r>
                        <a:rPr lang="en-US" sz="800" b="1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venn</a:t>
                      </a:r>
                      <a:r>
                        <a:rPr lang="en-US" sz="8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).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SELECTED RESPONSE</a:t>
                      </a:r>
                      <a:endParaRPr lang="en-US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82" marR="33282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u="sng" dirty="0">
                          <a:effectLst/>
                          <a:latin typeface="Calibri"/>
                          <a:ea typeface="Calibri"/>
                          <a:cs typeface="Helvetica"/>
                        </a:rPr>
                        <a:t>RI.K.3</a:t>
                      </a:r>
                      <a:r>
                        <a:rPr lang="en-US" sz="800" dirty="0">
                          <a:effectLst/>
                          <a:latin typeface="Calibri"/>
                          <a:ea typeface="Calibri"/>
                          <a:cs typeface="Helvetica"/>
                        </a:rPr>
                        <a:t> With prompting and support, describe the connection between two individuals, events, ideas, or pieces of information in a text.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82" marR="33282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076575" y="3282225"/>
            <a:ext cx="809625" cy="19412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78" tIns="48189" rIns="96378" bIns="48189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438400" y="5053243"/>
            <a:ext cx="762000" cy="20455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78" tIns="48189" rIns="96378" bIns="48189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133600" y="7086600"/>
            <a:ext cx="790575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78" tIns="48189" rIns="96378" bIns="48189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B04D-AEB5-43ED-B9BA-B3D1EC9C906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49951" y="798286"/>
            <a:ext cx="6800850" cy="7253124"/>
          </a:xfrm>
          <a:prstGeom prst="rect">
            <a:avLst/>
          </a:prstGeom>
          <a:noFill/>
        </p:spPr>
        <p:txBody>
          <a:bodyPr wrap="square" lIns="96378" tIns="48189" rIns="96378" bIns="48189" rtlCol="0">
            <a:spAutoFit/>
          </a:bodyPr>
          <a:lstStyle/>
          <a:p>
            <a:r>
              <a:rPr lang="en-US" sz="1800" b="1" u="sng" dirty="0" smtClean="0"/>
              <a:t>Note:</a:t>
            </a:r>
          </a:p>
          <a:p>
            <a:r>
              <a:rPr lang="en-US" sz="1500" dirty="0" smtClean="0"/>
              <a:t>During </a:t>
            </a:r>
            <a:r>
              <a:rPr lang="en-US" sz="1500" dirty="0"/>
              <a:t>kindergarten students </a:t>
            </a:r>
            <a:r>
              <a:rPr lang="en-US" sz="1500" b="1" dirty="0" smtClean="0"/>
              <a:t>are </a:t>
            </a:r>
            <a:r>
              <a:rPr lang="en-US" sz="1500" b="1" dirty="0"/>
              <a:t>not normally </a:t>
            </a:r>
            <a:r>
              <a:rPr lang="en-US" sz="1500" dirty="0" smtClean="0"/>
              <a:t>reading</a:t>
            </a:r>
            <a:r>
              <a:rPr lang="en-US" sz="1500" dirty="0"/>
              <a:t>.  Read the stories to the students and ask the questions as Listening </a:t>
            </a:r>
            <a:r>
              <a:rPr lang="en-US" sz="1500" dirty="0" smtClean="0"/>
              <a:t>Comprehension questions</a:t>
            </a:r>
            <a:r>
              <a:rPr lang="en-US" sz="1500" dirty="0"/>
              <a:t>.  Most students should be able to point to pictures and answer questions with support and prompting</a:t>
            </a:r>
            <a:r>
              <a:rPr lang="en-US" sz="1500" b="1" dirty="0"/>
              <a:t>.  </a:t>
            </a:r>
            <a:r>
              <a:rPr lang="en-US" sz="1500" b="1" dirty="0" smtClean="0"/>
              <a:t>Please </a:t>
            </a:r>
            <a:r>
              <a:rPr lang="en-US" sz="1500" b="1" dirty="0"/>
              <a:t>tell students what the pictures show if students aren’t clear about the image.</a:t>
            </a:r>
            <a:r>
              <a:rPr lang="en-US" sz="1500" dirty="0"/>
              <a:t>  The literary section can be assessed at a different time than the informational section.  </a:t>
            </a:r>
          </a:p>
          <a:p>
            <a:endParaRPr lang="en-US" sz="1500" dirty="0"/>
          </a:p>
          <a:p>
            <a:r>
              <a:rPr lang="en-US" sz="1500" dirty="0"/>
              <a:t>Listening comprehension prepares students for the kind of questions that are higher </a:t>
            </a:r>
            <a:r>
              <a:rPr lang="en-US" sz="1500" dirty="0" smtClean="0"/>
              <a:t>level </a:t>
            </a:r>
            <a:r>
              <a:rPr lang="en-US" sz="1500" dirty="0"/>
              <a:t>questions (rather than decodable text which is not conducive to higher </a:t>
            </a:r>
            <a:r>
              <a:rPr lang="en-US" sz="1500" dirty="0" smtClean="0"/>
              <a:t>level </a:t>
            </a:r>
            <a:r>
              <a:rPr lang="en-US" sz="1500" dirty="0"/>
              <a:t>questioning).</a:t>
            </a:r>
          </a:p>
          <a:p>
            <a:endParaRPr lang="en-US" sz="1500" dirty="0"/>
          </a:p>
          <a:p>
            <a:r>
              <a:rPr lang="en-US" sz="1500" dirty="0"/>
              <a:t>Constructed response questions and language tasks will be added to the assessments at the </a:t>
            </a:r>
            <a:r>
              <a:rPr lang="en-US" sz="1500" b="1" dirty="0"/>
              <a:t>end of quarter one</a:t>
            </a:r>
            <a:r>
              <a:rPr lang="en-US" sz="1500" dirty="0"/>
              <a:t>.</a:t>
            </a:r>
          </a:p>
          <a:p>
            <a:endParaRPr lang="en-US" sz="1500" dirty="0"/>
          </a:p>
          <a:p>
            <a:r>
              <a:rPr lang="en-US" sz="1500" b="1" u="sng" dirty="0"/>
              <a:t>Kindergarten Directions</a:t>
            </a:r>
            <a:r>
              <a:rPr lang="en-US" sz="1500" dirty="0"/>
              <a:t>:  You will need</a:t>
            </a:r>
          </a:p>
          <a:p>
            <a:endParaRPr lang="en-US" sz="1500" dirty="0"/>
          </a:p>
          <a:p>
            <a:pPr marL="361417" indent="-361417">
              <a:buAutoNum type="arabicPeriod"/>
            </a:pPr>
            <a:r>
              <a:rPr lang="en-US" sz="1500" dirty="0"/>
              <a:t>…the literature and informational story. Read each to your class 2-3 times.  Discuss the story so that students are clear about language and vocabulary terms.</a:t>
            </a:r>
          </a:p>
          <a:p>
            <a:pPr marL="361417" indent="-361417">
              <a:buAutoNum type="arabicPeriod"/>
            </a:pPr>
            <a:endParaRPr lang="en-US" sz="1500" dirty="0"/>
          </a:p>
          <a:p>
            <a:pPr marL="361417" indent="-361417">
              <a:buAutoNum type="arabicPeriod"/>
            </a:pPr>
            <a:r>
              <a:rPr lang="en-US" sz="1500" dirty="0"/>
              <a:t>…..a </a:t>
            </a:r>
            <a:r>
              <a:rPr lang="en-US" sz="1500" b="1" i="1" dirty="0"/>
              <a:t>Kindergarten Pre-Assessment Student Checklist </a:t>
            </a:r>
            <a:r>
              <a:rPr lang="en-US" sz="1500" dirty="0"/>
              <a:t>for each student (these have the questions and a place to check how the student did). These could be used as a record keeper for each student if desired.</a:t>
            </a:r>
          </a:p>
          <a:p>
            <a:pPr marL="361417" indent="-361417">
              <a:buAutoNum type="arabicPeriod"/>
            </a:pPr>
            <a:endParaRPr lang="en-US" sz="1500" dirty="0"/>
          </a:p>
          <a:p>
            <a:pPr marL="361417" indent="-361417">
              <a:buAutoNum type="arabicPeriod"/>
            </a:pPr>
            <a:r>
              <a:rPr lang="en-US" sz="1500" dirty="0"/>
              <a:t>…a reflection sheet if desired.</a:t>
            </a:r>
          </a:p>
          <a:p>
            <a:pPr marL="361417" indent="-361417">
              <a:buAutoNum type="arabicPeriod"/>
            </a:pPr>
            <a:endParaRPr lang="en-US" sz="1500" dirty="0"/>
          </a:p>
          <a:p>
            <a:pPr marL="361417" indent="-361417">
              <a:buAutoNum type="arabicPeriod"/>
            </a:pPr>
            <a:r>
              <a:rPr lang="en-US" sz="1500" dirty="0"/>
              <a:t>….a student picture prompt page (each story has a picture prompt sheet that you can re-use). If you are working with a small group you will need one for each child.</a:t>
            </a: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677824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07074" y="734154"/>
            <a:ext cx="4991732" cy="327297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78" tIns="48189" rIns="96378" bIns="48189"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B04D-AEB5-43ED-B9BA-B3D1EC9C906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21005" y="4223892"/>
            <a:ext cx="6557963" cy="4745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1" tIns="50941" rIns="101881" bIns="50941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900" dirty="0"/>
              <a:t>1</a:t>
            </a:r>
          </a:p>
          <a:p>
            <a:r>
              <a:rPr lang="en-US" sz="1900" dirty="0"/>
              <a:t>In Keesha’s kindergarten classroom, the day started with meeting time. The children sang a song each day.</a:t>
            </a:r>
          </a:p>
          <a:p>
            <a:endParaRPr lang="en-US" sz="1900" dirty="0"/>
          </a:p>
          <a:p>
            <a:r>
              <a:rPr lang="en-US" sz="1900" dirty="0"/>
              <a:t>2</a:t>
            </a:r>
          </a:p>
          <a:p>
            <a:r>
              <a:rPr lang="en-US" sz="1900" dirty="0"/>
              <a:t>They also talked about the weather. Next, they had show-and-tell. Today Tim talked about his toy spaceship. He passed it around for everyone to see.</a:t>
            </a:r>
          </a:p>
          <a:p>
            <a:endParaRPr lang="en-US" sz="1900" dirty="0"/>
          </a:p>
          <a:p>
            <a:r>
              <a:rPr lang="en-US" sz="1900" dirty="0"/>
              <a:t>3</a:t>
            </a:r>
          </a:p>
          <a:p>
            <a:r>
              <a:rPr lang="en-US" sz="1900" dirty="0"/>
              <a:t>Then it was reading time. The letter of the week was </a:t>
            </a:r>
            <a:r>
              <a:rPr lang="en-US" sz="1900" i="1" dirty="0" smtClean="0"/>
              <a:t>d</a:t>
            </a:r>
            <a:r>
              <a:rPr lang="en-US" sz="1900" dirty="0" smtClean="0"/>
              <a:t>, so </a:t>
            </a:r>
            <a:r>
              <a:rPr lang="en-US" sz="1900" dirty="0"/>
              <a:t>Ms. Clarke read a book about dolphins.</a:t>
            </a:r>
          </a:p>
          <a:p>
            <a:endParaRPr lang="en-US" sz="1900" dirty="0"/>
          </a:p>
          <a:p>
            <a:r>
              <a:rPr lang="en-US" sz="1900" dirty="0"/>
              <a:t>4</a:t>
            </a:r>
          </a:p>
          <a:p>
            <a:r>
              <a:rPr lang="en-US" sz="1900" dirty="0"/>
              <a:t>The children had time to draw pictures. Keesha drew a picture of her favorite animal. It was a dolphin!</a:t>
            </a:r>
            <a:endParaRPr lang="en-US" sz="1900" b="1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1925" y="9579429"/>
            <a:ext cx="2347913" cy="266596"/>
          </a:xfrm>
          <a:prstGeom prst="rect">
            <a:avLst/>
          </a:prstGeom>
        </p:spPr>
        <p:txBody>
          <a:bodyPr wrap="square" lIns="96378" tIns="48189" rIns="96378" bIns="48189">
            <a:spAutoFit/>
          </a:bodyPr>
          <a:lstStyle/>
          <a:p>
            <a:r>
              <a:rPr lang="en-US" sz="1100" dirty="0"/>
              <a:t>"Copyright HaveFunTeaching.com"</a:t>
            </a:r>
          </a:p>
        </p:txBody>
      </p:sp>
      <p:sp>
        <p:nvSpPr>
          <p:cNvPr id="11271" name="AutoShape 7" descr="data:image/jpeg;base64,/9j/4AAQSkZJRgABAQAAAQABAAD/2wCEAAkGBwgHBgkIBwgKCgkLDRYPDQwMDRsUFRAWIB0iIiAdHx8kKDQsJCYxJx8fLT0tMTU3Ojo6Iys/RD84QzQ5OjcBCgoKDQwNGg8PGjclHyU3Nzc3Nzc3Nzc3Nzc3Nzc3Nzc3Nzc3Nzc3Nzc3Nzc3Nzc3Nzc3Nzc3Nzc3Nzc3Nzc3N//AABEIAKQAdwMBIgACEQEDEQH/xAAcAAACAgMBAQAAAAAAAAAAAAAFBgAEAgMHAQj/xABGEAACAQMCAwUHAgEJAw0AAAABAgMABBEFIQYSMRMiQVFhBxQycYGRoRXBsSNCYnKCktHw8RYzUhckJTQ1Q1NUY3ODorL/xAAZAQADAQEBAAAAAAAAAAAAAAABAgMEAAX/xAAlEQACAgICAQQDAQEAAAAAAAAAAQIRAyESMQQTIkFhMjNRIxT/2gAMAwEAAhEDEQA/AGj2hcbanoOoe66dEsjcoIXlyceJ9KAL7QuKzbGY2sEYRWdubfIH70y8bRabHq0lxdyypMYOULGASwPhvSPPH+qW88Ng0Sqikt28oRgMelSkpt1EZxajyYyaP7Q7+9iLPJCJVZQI+X4z5Dxo9qXFtxb2n8iY2uOcYQ1xeL33Q9Rt0RrZy8ic3ZSdowyfCinEF5ehJJ7e+Haq+VQEN96rHFKK9zEjK1dDtce0LVbaFHniRSJ+zcBaLaXxLxBfGVxZv2OMxns/i+tIukJccU6Yr2FqDOJlaZO0xuPiOTXXNMllhsIY3hWFkGOzBzy00YNhlKtCm+r+0KQM1vpEMajr20qoP41jbat7QCxa7tdMihLcof3pTvTJxFYniHSZtMjnWOV2Vz3sHlBpTueCL+DhmTT5NZtrV/fFmjnckhRykFfDfeu4/YqsPQ8SanBbxjUewWYjOVYFWHmCKGf7eXiXvZyCIRcxAwM5A8qoXGjNo3DmmWt3fxXsqNJ2c6LygoTnH0pWuLiKOaKcljGJWXOD1xvSSKJIM6P7UtVuOIbyxuhEIoi3IVXqM7fjFE7r2l3MDYCZHgeSuZ2cSxcRXWpdoOylJ5V8cYq3dyJdnKAj0NJzGfE6EfaHqSWkc5gVkkICuP8ACrUPHOozxdoIkTDKCMZ6nFc7Oo81pFYPGUMRzzsw3+Qr2TVZ4IGSOKLlON2bfY5pXlSdWCkdu4Y1K81Bpveynd6clSlr2V397fNdG8EIAAKiMH96lVT0KxU9sF1qdjxN73Z23NDFb5kdlyMeOM1ze5vprl/5VyJBsyQ7AeI6b12j2kaXb3urK08YYGPBBJwaUbfhzT7bn7CMJznLYY700dHSbl2xJhuZLCKDUbiOMoknJACh5gw33881qTVGhS6kS1u44rjaUsAVxnoMjYfKnmbhnTZ8dvH2gByA0rEZ+Wa06lw5YLpdz2FsnP2Z5cZJzXSfyck3oTNL1GdbFobeeWFCD3Y5CpXJ67UxaRxRqej5MF4zIFyYp3Lr+T/CkgpNaktCcrv0opp9tLfOEnIbmPdAGCScbUnOtlON6Os2HtM0Gzxd3bt71InZtHGQeTxIO/nWy79rGizwc/6ddTQqT3mC4BFKh4H0YMGa2dmOGJ7ZvHerMfC+lRx8gsFK+TOTmq23tEuNaYWn4lseN9PjhgtWtYYJMrIXH2ArGLhu2a3WF3aaNWLAb7E9aoR6Dp0IxFp8aAb92hurvp2n847AGVRlsu3KvzxUMmN9tjxV6G2Dhe2THIlsv9c1sbQbdB/KTov/ALa1yufWZXAZGMaIAeVdsk7Afn8VZ0zU7rkE0krFB8QJO+3TzqXBL5KcF8IeJ+GNE7QyAZlPV2Y5NaDoGlg4IjJ/pOT+9arL3e8txNCo5/5ykZIrOSEPuUX+4KdYr6YrbXwPns5tY7Z7rseXDAZxUrV7MozG11lsjbYDFSqpcVRMI8VwwSXqmXm5uXwxQJrGAjuMhP8ATGP4UZ4ouY4dXRLlA0JXdvFfWtbaZGMFSMMMhgNiKyuOOcn9BjGEgG1syqw90R1842zj6UPmWHdDAysQRsTkU6Wenxs5zLyqoyWx4Uv8Cau/FWqau1xBb/ptowS37hLvzFsFmz5KDsB1pJYXT4yYHHj0zn9vwvFcXVyneXBwMjqfOrWkcKpBrEfNO6CPvc/Lnlx44rq1zwXw9dycwswkniYpWRvwaxHByWyt7jezNkbJcnmPy5uv3zU5KVaZo9WKjpbFk6XFIcx6kVJ/8SI/sa1No+oAnsZrWfyAkwT96KTxXNpKYrhORh4Ef5zWAkU/Fj54FcvNyR00ZHk3sFPYatBjtrGXHiU7w/Fcj4juprnUJZSQFBJwGydzjB867xFNJGD2NxIudtmwPtXG+JtGvoOIGt7a2793JlCoPKMn4QcbZzvV4eSsj2VhJNMW7p3vblygBGTyA5yAB5dfCrCXEk6KlqFVAnfJHeOd8E+PSs5OHdUWZoLiJoXiOWjfqM+OfGt0Nhdc2LZBns+WROnNg5+/y8qeU4V2XjGT2NvBVwRczx5HZGNSu3X1+tNeEPgK0cK8FX8mlQ39syNJPAG5XbByTnxHrVi50nWrMnt7CTH/ABIOcH7VXHpE8m3obuAFAa5x6VK1ezmQu90rKVYYyCMV5TkjTx22NRUZ/mV7w3dvc2clm27w99D448RWvj1SdSXGfhoBYan+kXC3UlvJcIuzJH8QHn9K8nk4+SycXUxr1+8Ol8Oahdr8cVtIR/W5Dj84pU9iqdlw5qMq9TdbfRVqcdcRWWocHXT6bdRypKEDqPiXvAYI6jrV32P2/Z8ElyN5ppG+mcftWtv/ADbKPse5JuQxzJjkbr6VeinjZhGWw5GQKEWf/OLR4D8QO1Dby8TTjBcXJdUDFGcDPL8/zWflWwh7V7VL61kidUMgB5C3UN4Yrn/eLsmOVlOGU9Qa6FFNFcBJVcMpHMrDoR50D17TrO4mw2ILtxmOQdH9DQnj9Ta7Flj5dCuZZoj3QCPvS9qPGj21xNBBZyzSREqGc8iN54ON8Haj84a3DJLGyOgJKk0El0pdY1Gyhd2TtCMunxDz/Gf9cUvjY4vJU0diwOak38Ac8Rwy2Fzqd/b897lUWCM45wfh/fPyqPeWiW8Fxe2bQ3qTMGgifYpgEMTjpv8Ag11C19mfDkQjaS1uppIjzdoZsZPXOBgdaoar7MNIuriaeLUb63lfBxKFdNvTAI+9ej/zQuvg0LJLhxRQ0XjxlMNqk4Jk7scNwm/yBFNlpxVZy4W7imgJG7BuZR+9LFtw9Jw7B7pcKkyv3hcLurMOnqCNqzls0YEDesOXJPFKoPX2QyQeNJp3Z0XTJrS5Uz2jxuD/ADlGD9alL3A1sIXuCCdwPGpW7DN5IKT0KnYN47JGqKRt3KVXfCFtz/N+dNHH22prv/N8qVHbAXl3IJO4x/nrXlZf3sGNXlSFHiW1jhtrqZIkjdjGjFRjqSw//Ndb9nEPYcFaemMEwBz/AGt/3rnXGlhLHwlZTneW9uhIRjoDlU/x+tOmpcTwcJaFFFEkM1zyxwwwSTrEB4ZYk7KMf6Vt28aiXyteoxntXZZiUIDA5GehrDiSwOr6XLbwjld2ByD41y6f2l6hY3iG4srC4XOSLK4EmPkQWB/FHf8AlDkcLd2N/p4B629yrRuo8Rg+PyzmklikltCJl08V2/C9qmmXqXMl1CirEqRk84x/xdPT9q3aTquq65JLcaiI7ePAENtGMkDzJ8/tV29T3+2kjnA53HxqDgN15h9d6oadedlysyhJ427OZCM49f4GivY0bIYlX2F9VW1k0m6nu4Fa4igYRyg9/ONgfTOKX9AEIvbszXEaGxhgyG6oXDO2fIYWL+6a38Ua3BZ20Yvl5Ye0QycijOC2AN/M/wAKQ+KuJoLfR7KS3EVz7/cNPcGJyvPynOObrsSo+S4rRjSb5HKoJtnZLfi2KZFew0vVL6Lp29vbjs2HmpZl5h6rkVYk4r0oL/0j77pyjq95bPEg+bkcv5r590/2l8XIBy607gfzZreNgf8A65/NW5/aXxPLOlzz2SToAvaRxOhZevKRnlI69RWqjI5RbO7awsZ06cxN20Dx88RByB5EHypRil5lGWGfLFL/AA3xZDfzXkNvKiRSWUly9rHCyJDIvLzFckjDcxJC4GVzjc0QWYNEjc4IYZz03rzPO7TK5o8sKkvge+Dj/v8AHpUqtwEwb3jByNqlaPF/UjLHoEe0Ej9VTP8AwUtR2xmtrh1kEZRerdMnoKYPaL/2uu/VAMUvmL3iAxHPZspbyIIIwR968+SvOx8H7bLXG062/CtpPCqPJb24CK3QOi7n6EGuJtetcSGe7V7iZtyzb5Pnmug8fazAeFbbTER1u+0d8M3RN+Yk+OcgYrl6yvGO4xGfEGvVwqlY2Ve9hEyGXrBcqP6OcCozXCpywxSIp687Y/GaqRTERtzd4lup3rC4bmKscfIDpVbJ0ds9mGq6jq3DrJe3PPJazmLmkcA8vKCMnx64+lGNWhWzuEuppFMc/wDJSFWyc4JBP2I+1JnsVu4ks9RgaLnftVfzwMYpo4t1lEhFksKrI5DHxxgg4FY81bN+BukI/tMu5JNPgWRu9JMGYeYC4FUdAtfeJoYyrdnYaep5c9XkbmJ/P4ohr1lNrBMMwiRXaHDn4oULgM58h3gTnwHlVXWprzhrX9VitdPm90keMJK6sAUVcDDYxjeq+P8AjsXLqdhzT7GyvTObixt5MEYBiHXx/wA+lZXOhcPlh2ts8TdAIpHH4ziluz42hhhKGxYbklklDbn5gVkeKNOlIeVrhHzuWXI/BrRYt432Z6pb2+kXWp/o5kzDZKszOT1eRTj7KR9RThoEvvWnxlQT3c48qTprFNfTVr6zdmW4mtLSJ91y7MAQR4+FP1rpQt57u3jlwkTcoDbdNsn0OKweYrSBGmnD+ocuAByvcjGOleV57PgVe6VsbbbVKfxf1IyR6BfHyu+uRJGuWYABcbmqmpWEViseA+SnLt8/L6UW4snt7biaGa4WQqqd3s1LEt4bUH1TXdOv+RIZXDjO8iYGaztLnJl8EabZxPjKeWTXp0lGFTCp/V65+5NAKb+OLKb38TqmUQcp9MnYn0pXm3nYYAxsAAB028PlW+DuKEmqkzHBEQB+dYMcgb5rctpdT7x20zjoOVCav2/DesTKWSwlC+JbC4+9NYp0n2PaaY9LOoh+ZZe1jMajfPMmPwp+9Pd7p1rqMfZXdrzKNxk4IyMZBHjVP2eaW2gcNW1qzK05y82BkBjv/CmZZ2Y910B9FFQnTZqxtqOhL1Hhu30rh3W7iJXd/wBOuApkIyqdmdth5iuQ2vGms2lrFbwTACNAoYs5JHqC2PxX0Tqwe60u+tXmGJreSMjp8SkfvXA20GwuNM0ieBGR7i15pSrE5cO6k/gUYyjBAkpyloo/7XXE5H6jpmlXnm0loqsf7S4rMa7oT/77hS3+cN7Kn+IqzFwjE9pqE7XEq+7RxtGoUHnLyBcH75rG34RZ54o+3JMjqoynTJxR9XH/AEHp5Rhie4m4B/UNAshY2Nhei4eJmMjzSIVPMTj4QMfbwxu66La3Wu6h+oSxhbCYtJz5+NSRlR44yp3PmaK6Lw9YaBwreaWJHurbEruJQNwy4I2HTal72OXzNpVzpk7szW7FgufXlb6bA/Wp5UmdC+XJnQOEIPdtSv4cHCnuk+R3FeUS0eIC7aVQAWQKfp0/jUqmFVCiDjxbQG160FxxRDKxAWCLmxjcsen70N13RLC+kEpiaOU7s8fdLfPY5+dMesIq6gZCe9igl48jAnIwehpHFWy8NJULFzwxZmOXt5ZmieNonBIHcbrvj61hHwzb2yMJYUPZDqVG4FGlyWwe8M4Zv8/OjLWIkgHaMWI7pJHUUyWhZP3CVoeniaJFkXDHnZlPgS7ftimGHSYzG8eBlh0NRI0g1VoxkAqGFGwinBGDiiBlKcNDbRK6gFRuDVVp25sZx4bGruobxszDCDck0PeSELsp/tE9KSXZbH0ZOSxUsx36jNcz4ctjdQLBykC0kmiA/wDlY/vXRzJGwJVttvCg1mkYv711TlXnONsVPLKo0WxxudlKOwI0XUXKgZMePURtzH9/tWdjY4a3m2OJlb8iiLb6ZOFU96NyPXOf8a12bgaauCM7YNSmqSKRd8g5evI+nXSxjLNEygA5JOPKkTgixvNK4ivZnt5oofeRjnTl50cb4z5dfpTsrxDIPP18quW06c/V8Z+1aasydMPaDeRSXVxbLzmVAGY8vdGfI+NSstATM0rsoBUcoI8RUqsFSIT/ACPNcKpMZD1C+FK9w7SbAoF/pGmjXyA+CcZFLFwqFyDIcYzsd6WSKQejVbdiLhInkQmTYBD08aYg3JCglPfXYkjr5bUqyrbxkSKxDq3Mu/jThZvbSxLciVJGZe6Afh9PSiuhZL3WKmssbbVkuMMCFXORjIo9byJKiSIPDehXGJSOG2EoBdmdmc9BWjhLUO2hNvK4PL8D52cenr6UAsMXpHYsG7wPUeFD824GeVSx6+O1XNQuUhXOfh8SfPbp9aHm5gQBmkBP23oMeB7zQhcxxqD4gJ18qDQtzT3+2GMmAMedGY7lZEYxkkBsNjB60NjiJ06a+3HPKvL4kjO2cfSo5YtpGnE6ZaBYxmMLkKOUYG3lQfTk5bOJercwGD6f6VsF7GFkkWQ4jQu22dh/kV7p1tKNPhm5WZ+8wAHpv89s0Msbo7G9Nl5GlDKwEbEdKvrP2gH8mqkeQoNbzlyBkDwJ9atQz97BOcVWyDVjtwy/OknkK9rRwkwKy4ryrRejNNbNHFs80U6iMbY8qTLy5uGcjmyenTpTdxg6+9qrZ2XNKcrIc8qAbeVTk9l8a0BruS4aM9oQwwcjzoPFx7rWnyPbw6TDNynCyO7YI8CRTTJaJNGCyt6+FaG06xcgGLJHU5z+1DlSC4KQEtNQ17XnafWbpP8A0oY05UjHpjc/XNb7C31/T5G9xnsJ4GPMEuFYFPPDLRmKCOHuwIvKOtWYnlA+AgZxsKRzkUWOJ5bxajdcv6ndxdciK3jIX6kkk1bmt1IAUsO8MeNeK7KMsuPVjvW1ZHZcBgW9RvS22Hil0Lev6ZqDENZ3E0MkZyOUDerOh8T6mkohuNLj7QfFIqAZP92jQzzZlbHmP9Kz7ASbqQfHBFUWSSB18gU262d4l69o80ZLCSFPEMpBwPEDP4oza31oLYxWa3quo5YzNHyiMEYOMqPDI3zW0wkIpdsHPXO9aHRVbcZ9a7m6qgp0aVjjXZkx9Aa3pGjMuByg+XlWpyAG5BnHrWaFyByumMdDuaArGzhFQnbKDnFSsODWLNMD96lWh0Zcn5DBcWdvcHmmiVz6itP6Pp/X3WP+7XtSmaQts9OlWJ2NsmPlWI0ewBOLZB9KlShSOtk/SbD/AMrH9qy/SrLP/V0+1SpXJICbIdLsid7dD9Kn6ZZdfd0z8qlSjSDbJ+l2LdbdPtXo0yzHS3QfSpUoUjuTJ+nWg/7hPtUOl2R626favKlGkdbPDpNgRj3aP7V6NJsevuyfapUrqR1s2wW8NvnsY1TPXAr2pUonH//Z"/>
          <p:cNvSpPr>
            <a:spLocks noChangeAspect="1" noChangeArrowheads="1"/>
          </p:cNvSpPr>
          <p:nvPr/>
        </p:nvSpPr>
        <p:spPr bwMode="auto">
          <a:xfrm>
            <a:off x="0" y="-151342"/>
            <a:ext cx="323850" cy="319315"/>
          </a:xfrm>
          <a:prstGeom prst="rect">
            <a:avLst/>
          </a:prstGeom>
          <a:noFill/>
        </p:spPr>
        <p:txBody>
          <a:bodyPr vert="horz" wrap="square" lIns="96378" tIns="48189" rIns="96378" bIns="4818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032265" y="130388"/>
            <a:ext cx="5100638" cy="3806120"/>
            <a:chOff x="971544" y="124461"/>
            <a:chExt cx="4800600" cy="3633115"/>
          </a:xfrm>
        </p:grpSpPr>
        <p:grpSp>
          <p:nvGrpSpPr>
            <p:cNvPr id="2" name="Group 1"/>
            <p:cNvGrpSpPr/>
            <p:nvPr/>
          </p:nvGrpSpPr>
          <p:grpSpPr>
            <a:xfrm>
              <a:off x="1143000" y="810436"/>
              <a:ext cx="4496006" cy="2947140"/>
              <a:chOff x="911703" y="744622"/>
              <a:chExt cx="4867275" cy="3192735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1703" y="744622"/>
                <a:ext cx="4867275" cy="1619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1703" y="2318107"/>
                <a:ext cx="4867274" cy="1619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" name="TextBox 2"/>
            <p:cNvSpPr txBox="1"/>
            <p:nvPr/>
          </p:nvSpPr>
          <p:spPr>
            <a:xfrm>
              <a:off x="971544" y="124461"/>
              <a:ext cx="4800600" cy="381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  </a:t>
              </a:r>
              <a:r>
                <a:rPr lang="en-US" b="1" u="sng" dirty="0" smtClean="0"/>
                <a:t>A Day in Kindergarten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0480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2410</TotalTime>
  <Words>3647</Words>
  <Application>Microsoft Office PowerPoint</Application>
  <PresentationFormat>Custom</PresentationFormat>
  <Paragraphs>523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Richmond</dc:creator>
  <cp:lastModifiedBy>Susan Richmond</cp:lastModifiedBy>
  <cp:revision>364</cp:revision>
  <cp:lastPrinted>2014-08-19T18:37:43Z</cp:lastPrinted>
  <dcterms:created xsi:type="dcterms:W3CDTF">2013-06-13T16:49:22Z</dcterms:created>
  <dcterms:modified xsi:type="dcterms:W3CDTF">2015-07-23T19:28:52Z</dcterms:modified>
</cp:coreProperties>
</file>