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2"/>
  </p:notesMasterIdLst>
  <p:handoutMasterIdLst>
    <p:handoutMasterId r:id="rId53"/>
  </p:handoutMasterIdLst>
  <p:sldIdLst>
    <p:sldId id="461" r:id="rId3"/>
    <p:sldId id="462" r:id="rId4"/>
    <p:sldId id="486" r:id="rId5"/>
    <p:sldId id="489" r:id="rId6"/>
    <p:sldId id="490" r:id="rId7"/>
    <p:sldId id="491" r:id="rId8"/>
    <p:sldId id="492" r:id="rId9"/>
    <p:sldId id="493" r:id="rId10"/>
    <p:sldId id="426" r:id="rId11"/>
    <p:sldId id="313" r:id="rId12"/>
    <p:sldId id="339" r:id="rId13"/>
    <p:sldId id="337" r:id="rId14"/>
    <p:sldId id="487" r:id="rId15"/>
    <p:sldId id="488" r:id="rId16"/>
    <p:sldId id="485" r:id="rId17"/>
    <p:sldId id="484" r:id="rId18"/>
    <p:sldId id="438" r:id="rId19"/>
    <p:sldId id="464" r:id="rId20"/>
    <p:sldId id="465" r:id="rId21"/>
    <p:sldId id="466" r:id="rId22"/>
    <p:sldId id="467" r:id="rId23"/>
    <p:sldId id="468" r:id="rId24"/>
    <p:sldId id="469" r:id="rId25"/>
    <p:sldId id="431" r:id="rId26"/>
    <p:sldId id="470" r:id="rId27"/>
    <p:sldId id="471" r:id="rId28"/>
    <p:sldId id="482" r:id="rId29"/>
    <p:sldId id="417" r:id="rId30"/>
    <p:sldId id="418" r:id="rId31"/>
    <p:sldId id="455" r:id="rId32"/>
    <p:sldId id="456" r:id="rId33"/>
    <p:sldId id="457" r:id="rId34"/>
    <p:sldId id="472" r:id="rId35"/>
    <p:sldId id="473" r:id="rId36"/>
    <p:sldId id="474" r:id="rId37"/>
    <p:sldId id="400" r:id="rId38"/>
    <p:sldId id="475" r:id="rId39"/>
    <p:sldId id="402" r:id="rId40"/>
    <p:sldId id="476" r:id="rId41"/>
    <p:sldId id="477" r:id="rId42"/>
    <p:sldId id="478" r:id="rId43"/>
    <p:sldId id="479" r:id="rId44"/>
    <p:sldId id="480" r:id="rId45"/>
    <p:sldId id="481" r:id="rId46"/>
    <p:sldId id="483" r:id="rId47"/>
    <p:sldId id="414" r:id="rId48"/>
    <p:sldId id="415" r:id="rId49"/>
    <p:sldId id="302" r:id="rId50"/>
    <p:sldId id="342" r:id="rId51"/>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9087" autoAdjust="0"/>
  </p:normalViewPr>
  <p:slideViewPr>
    <p:cSldViewPr>
      <p:cViewPr>
        <p:scale>
          <a:sx n="87" d="100"/>
          <a:sy n="87" d="100"/>
        </p:scale>
        <p:origin x="-326" y="23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2/7/2016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2/7/2016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6" name="Shape 146"/>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908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713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0695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495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Tree>
    <p:extLst>
      <p:ext uri="{BB962C8B-B14F-4D97-AF65-F5344CB8AC3E}">
        <p14:creationId xmlns:p14="http://schemas.microsoft.com/office/powerpoint/2010/main" val="342344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5" name="Shape 185"/>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0063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33</a:t>
            </a:fld>
            <a:endParaRPr lang="en-US" dirty="0"/>
          </a:p>
        </p:txBody>
      </p:sp>
    </p:spTree>
    <p:extLst>
      <p:ext uri="{BB962C8B-B14F-4D97-AF65-F5344CB8AC3E}">
        <p14:creationId xmlns:p14="http://schemas.microsoft.com/office/powerpoint/2010/main" val="383862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40</a:t>
            </a:fld>
            <a:endParaRPr lang="en-US" dirty="0"/>
          </a:p>
        </p:txBody>
      </p:sp>
    </p:spTree>
    <p:extLst>
      <p:ext uri="{BB962C8B-B14F-4D97-AF65-F5344CB8AC3E}">
        <p14:creationId xmlns:p14="http://schemas.microsoft.com/office/powerpoint/2010/main" val="359452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41</a:t>
            </a:fld>
            <a:endParaRPr lang="en-US" dirty="0"/>
          </a:p>
        </p:txBody>
      </p:sp>
    </p:spTree>
    <p:extLst>
      <p:ext uri="{BB962C8B-B14F-4D97-AF65-F5344CB8AC3E}">
        <p14:creationId xmlns:p14="http://schemas.microsoft.com/office/powerpoint/2010/main" val="135606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39000" y="9601200"/>
            <a:ext cx="533400" cy="457200"/>
          </a:xfrm>
        </p:spPr>
        <p:txBody>
          <a:bodyPr/>
          <a:lstStyle>
            <a:lvl1pPr>
              <a:defRPr sz="1200"/>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388621" y="2346960"/>
            <a:ext cx="6995159" cy="6638078"/>
          </a:xfrm>
          <a:prstGeom prst="rect">
            <a:avLst/>
          </a:prstGeom>
          <a:noFill/>
          <a:ln>
            <a:noFill/>
          </a:ln>
        </p:spPr>
        <p:txBody>
          <a:bodyPr lIns="91425" tIns="91425" rIns="91425" bIns="91425" anchor="t" anchorCtr="0"/>
          <a:lstStyle>
            <a:lvl1pPr marL="377190" indent="-153670" algn="l" rtl="0">
              <a:spcBef>
                <a:spcPts val="704"/>
              </a:spcBef>
              <a:buClr>
                <a:schemeClr val="dk1"/>
              </a:buClr>
              <a:buFont typeface="Arial"/>
              <a:buChar char="•"/>
              <a:defRPr/>
            </a:lvl1pPr>
            <a:lvl2pPr marL="817245" indent="-118745" algn="l" rtl="0">
              <a:spcBef>
                <a:spcPts val="616"/>
              </a:spcBef>
              <a:buClr>
                <a:schemeClr val="dk1"/>
              </a:buClr>
              <a:buFont typeface="Arial"/>
              <a:buChar char="–"/>
              <a:defRPr/>
            </a:lvl2pPr>
            <a:lvl3pPr marL="1257300" indent="-83820" algn="l" rtl="0">
              <a:spcBef>
                <a:spcPts val="528"/>
              </a:spcBef>
              <a:buClr>
                <a:schemeClr val="dk1"/>
              </a:buClr>
              <a:buFont typeface="Arial"/>
              <a:buChar char="•"/>
              <a:defRPr/>
            </a:lvl3pPr>
            <a:lvl4pPr marL="1760220" indent="-111760" algn="l" rtl="0">
              <a:spcBef>
                <a:spcPts val="440"/>
              </a:spcBef>
              <a:buClr>
                <a:schemeClr val="dk1"/>
              </a:buClr>
              <a:buFont typeface="Arial"/>
              <a:buChar char="–"/>
              <a:defRPr/>
            </a:lvl4pPr>
            <a:lvl5pPr marL="2263140" indent="-111760" algn="l" rtl="0">
              <a:spcBef>
                <a:spcPts val="440"/>
              </a:spcBef>
              <a:buClr>
                <a:schemeClr val="dk1"/>
              </a:buClr>
              <a:buFont typeface="Arial"/>
              <a:buChar char="»"/>
              <a:defRPr/>
            </a:lvl5pPr>
            <a:lvl6pPr marL="2766060" indent="-111760" algn="l" rtl="0">
              <a:spcBef>
                <a:spcPts val="440"/>
              </a:spcBef>
              <a:buClr>
                <a:schemeClr val="dk1"/>
              </a:buClr>
              <a:buFont typeface="Arial"/>
              <a:buChar char="•"/>
              <a:defRPr/>
            </a:lvl6pPr>
            <a:lvl7pPr marL="3268980" indent="-111760" algn="l" rtl="0">
              <a:spcBef>
                <a:spcPts val="440"/>
              </a:spcBef>
              <a:buClr>
                <a:schemeClr val="dk1"/>
              </a:buClr>
              <a:buFont typeface="Arial"/>
              <a:buChar char="•"/>
              <a:defRPr/>
            </a:lvl7pPr>
            <a:lvl8pPr marL="3771900" indent="-111760" algn="l" rtl="0">
              <a:spcBef>
                <a:spcPts val="440"/>
              </a:spcBef>
              <a:buClr>
                <a:schemeClr val="dk1"/>
              </a:buClr>
              <a:buFont typeface="Arial"/>
              <a:buChar char="•"/>
              <a:defRPr/>
            </a:lvl8pPr>
            <a:lvl9pPr marL="4274820" indent="-111760" algn="l" rtl="0">
              <a:spcBef>
                <a:spcPts val="440"/>
              </a:spcBef>
              <a:buClr>
                <a:schemeClr val="dk1"/>
              </a:buClr>
              <a:buFont typeface="Arial"/>
              <a:buChar char="•"/>
              <a:defRPr/>
            </a:lvl9pPr>
          </a:lstStyle>
          <a:p>
            <a:endParaRPr/>
          </a:p>
        </p:txBody>
      </p:sp>
      <p:sp>
        <p:nvSpPr>
          <p:cNvPr id="13" name="Shape 13"/>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14" name="Shape 14"/>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15" name="Shape 15"/>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20516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582931" y="3124624"/>
            <a:ext cx="6606539" cy="2156035"/>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1165860" y="5699760"/>
            <a:ext cx="5440680" cy="2570480"/>
          </a:xfrm>
          <a:prstGeom prst="rect">
            <a:avLst/>
          </a:prstGeom>
          <a:noFill/>
          <a:ln>
            <a:noFill/>
          </a:ln>
        </p:spPr>
        <p:txBody>
          <a:bodyPr lIns="91425" tIns="91425" rIns="91425" bIns="91425" anchor="t" anchorCtr="0"/>
          <a:lstStyle>
            <a:lvl1pPr marL="0" marR="0" indent="0" algn="ctr" rtl="0">
              <a:spcBef>
                <a:spcPts val="704"/>
              </a:spcBef>
              <a:buClr>
                <a:srgbClr val="888888"/>
              </a:buClr>
              <a:buFont typeface="Arial"/>
              <a:buNone/>
              <a:defRPr/>
            </a:lvl1pPr>
            <a:lvl2pPr marL="502920" marR="0" indent="0" algn="ctr" rtl="0">
              <a:spcBef>
                <a:spcPts val="616"/>
              </a:spcBef>
              <a:buClr>
                <a:srgbClr val="888888"/>
              </a:buClr>
              <a:buFont typeface="Arial"/>
              <a:buNone/>
              <a:defRPr/>
            </a:lvl2pPr>
            <a:lvl3pPr marL="1005840" marR="0" indent="0" algn="ctr" rtl="0">
              <a:spcBef>
                <a:spcPts val="528"/>
              </a:spcBef>
              <a:buClr>
                <a:srgbClr val="888888"/>
              </a:buClr>
              <a:buFont typeface="Arial"/>
              <a:buNone/>
              <a:defRPr/>
            </a:lvl3pPr>
            <a:lvl4pPr marL="1508760" marR="0" indent="0" algn="ctr" rtl="0">
              <a:spcBef>
                <a:spcPts val="440"/>
              </a:spcBef>
              <a:buClr>
                <a:srgbClr val="888888"/>
              </a:buClr>
              <a:buFont typeface="Arial"/>
              <a:buNone/>
              <a:defRPr/>
            </a:lvl4pPr>
            <a:lvl5pPr marL="2011680" marR="0" indent="0" algn="ctr" rtl="0">
              <a:spcBef>
                <a:spcPts val="440"/>
              </a:spcBef>
              <a:buClr>
                <a:srgbClr val="888888"/>
              </a:buClr>
              <a:buFont typeface="Arial"/>
              <a:buNone/>
              <a:defRPr/>
            </a:lvl5pPr>
            <a:lvl6pPr marL="2514600" marR="0" indent="0" algn="ctr" rtl="0">
              <a:spcBef>
                <a:spcPts val="440"/>
              </a:spcBef>
              <a:buClr>
                <a:srgbClr val="888888"/>
              </a:buClr>
              <a:buFont typeface="Arial"/>
              <a:buNone/>
              <a:defRPr/>
            </a:lvl6pPr>
            <a:lvl7pPr marL="3017520" marR="0" indent="0" algn="ctr" rtl="0">
              <a:spcBef>
                <a:spcPts val="440"/>
              </a:spcBef>
              <a:buClr>
                <a:srgbClr val="888888"/>
              </a:buClr>
              <a:buFont typeface="Arial"/>
              <a:buNone/>
              <a:defRPr/>
            </a:lvl7pPr>
            <a:lvl8pPr marL="3520440" marR="0" indent="0" algn="ctr" rtl="0">
              <a:spcBef>
                <a:spcPts val="440"/>
              </a:spcBef>
              <a:buClr>
                <a:srgbClr val="888888"/>
              </a:buClr>
              <a:buFont typeface="Arial"/>
              <a:buNone/>
              <a:defRPr/>
            </a:lvl8pPr>
            <a:lvl9pPr marL="4023360" marR="0" indent="0" algn="ctr" rtl="0">
              <a:spcBef>
                <a:spcPts val="440"/>
              </a:spcBef>
              <a:buClr>
                <a:srgbClr val="888888"/>
              </a:buClr>
              <a:buFont typeface="Arial"/>
              <a:buNone/>
              <a:defRPr/>
            </a:lvl9pPr>
          </a:lstStyle>
          <a:p>
            <a:endParaRPr/>
          </a:p>
        </p:txBody>
      </p:sp>
      <p:sp>
        <p:nvSpPr>
          <p:cNvPr id="19" name="Shape 19"/>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20" name="Shape 20"/>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21" name="Shape 21"/>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845573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13967" y="6463454"/>
            <a:ext cx="6606539" cy="199770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613967" y="4263179"/>
            <a:ext cx="6606539" cy="2200273"/>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502920" indent="0" rtl="0">
              <a:spcBef>
                <a:spcPts val="0"/>
              </a:spcBef>
              <a:buClr>
                <a:srgbClr val="888888"/>
              </a:buClr>
              <a:buFont typeface="Calibri"/>
              <a:buNone/>
              <a:defRPr/>
            </a:lvl2pPr>
            <a:lvl3pPr marL="1005840" indent="0" rtl="0">
              <a:spcBef>
                <a:spcPts val="0"/>
              </a:spcBef>
              <a:buClr>
                <a:srgbClr val="888888"/>
              </a:buClr>
              <a:buFont typeface="Calibri"/>
              <a:buNone/>
              <a:defRPr/>
            </a:lvl3pPr>
            <a:lvl4pPr marL="1508760" indent="0" rtl="0">
              <a:spcBef>
                <a:spcPts val="0"/>
              </a:spcBef>
              <a:buClr>
                <a:srgbClr val="888888"/>
              </a:buClr>
              <a:buFont typeface="Calibri"/>
              <a:buNone/>
              <a:defRPr/>
            </a:lvl4pPr>
            <a:lvl5pPr marL="2011680" indent="0" rtl="0">
              <a:spcBef>
                <a:spcPts val="0"/>
              </a:spcBef>
              <a:buClr>
                <a:srgbClr val="888888"/>
              </a:buClr>
              <a:buFont typeface="Calibri"/>
              <a:buNone/>
              <a:defRPr/>
            </a:lvl5pPr>
            <a:lvl6pPr marL="2514600" indent="0" rtl="0">
              <a:spcBef>
                <a:spcPts val="0"/>
              </a:spcBef>
              <a:buClr>
                <a:srgbClr val="888888"/>
              </a:buClr>
              <a:buFont typeface="Calibri"/>
              <a:buNone/>
              <a:defRPr/>
            </a:lvl6pPr>
            <a:lvl7pPr marL="3017520" indent="0" rtl="0">
              <a:spcBef>
                <a:spcPts val="0"/>
              </a:spcBef>
              <a:buClr>
                <a:srgbClr val="888888"/>
              </a:buClr>
              <a:buFont typeface="Calibri"/>
              <a:buNone/>
              <a:defRPr/>
            </a:lvl7pPr>
            <a:lvl8pPr marL="3520440" indent="0" rtl="0">
              <a:spcBef>
                <a:spcPts val="0"/>
              </a:spcBef>
              <a:buClr>
                <a:srgbClr val="888888"/>
              </a:buClr>
              <a:buFont typeface="Calibri"/>
              <a:buNone/>
              <a:defRPr/>
            </a:lvl8pPr>
            <a:lvl9pPr marL="402336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26" name="Shape 26"/>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27" name="Shape 27"/>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67470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291466" y="3129281"/>
            <a:ext cx="2558415" cy="88499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2979421" y="3129281"/>
            <a:ext cx="2558415" cy="88499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33" name="Shape 33"/>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34" name="Shape 34"/>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789277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388620" y="2251498"/>
            <a:ext cx="3434159" cy="938317"/>
          </a:xfrm>
          <a:prstGeom prst="rect">
            <a:avLst/>
          </a:prstGeom>
          <a:noFill/>
          <a:ln>
            <a:noFill/>
          </a:ln>
        </p:spPr>
        <p:txBody>
          <a:bodyPr lIns="91425" tIns="91425" rIns="91425" bIns="91425" anchor="b"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38" name="Shape 38"/>
          <p:cNvSpPr txBox="1">
            <a:spLocks noGrp="1"/>
          </p:cNvSpPr>
          <p:nvPr>
            <p:ph type="body" idx="2"/>
          </p:nvPr>
        </p:nvSpPr>
        <p:spPr>
          <a:xfrm>
            <a:off x="388620" y="3189817"/>
            <a:ext cx="3434159" cy="579522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3948272" y="2251498"/>
            <a:ext cx="3435508" cy="938317"/>
          </a:xfrm>
          <a:prstGeom prst="rect">
            <a:avLst/>
          </a:prstGeom>
          <a:noFill/>
          <a:ln>
            <a:noFill/>
          </a:ln>
        </p:spPr>
        <p:txBody>
          <a:bodyPr lIns="91425" tIns="91425" rIns="91425" bIns="91425" anchor="b"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40" name="Shape 40"/>
          <p:cNvSpPr txBox="1">
            <a:spLocks noGrp="1"/>
          </p:cNvSpPr>
          <p:nvPr>
            <p:ph type="body" idx="4"/>
          </p:nvPr>
        </p:nvSpPr>
        <p:spPr>
          <a:xfrm>
            <a:off x="3948272" y="3189817"/>
            <a:ext cx="3435508" cy="579522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42" name="Shape 42"/>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43" name="Shape 43"/>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72151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47" name="Shape 47"/>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48" name="Shape 48"/>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550278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51" name="Shape 51"/>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52" name="Shape 52"/>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53224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88621" y="400473"/>
            <a:ext cx="2557066" cy="170434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038791" y="400473"/>
            <a:ext cx="4344987" cy="858456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388621" y="2104813"/>
            <a:ext cx="2557066" cy="6880226"/>
          </a:xfrm>
          <a:prstGeom prst="rect">
            <a:avLst/>
          </a:prstGeom>
          <a:noFill/>
          <a:ln>
            <a:noFill/>
          </a:ln>
        </p:spPr>
        <p:txBody>
          <a:bodyPr lIns="91425" tIns="91425" rIns="91425" bIns="91425" anchor="t"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57" name="Shape 57"/>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58" name="Shape 58"/>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59" name="Shape 59"/>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42816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7162800" y="9601200"/>
            <a:ext cx="609600" cy="4572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80861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07/02/2015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523445" y="7040880"/>
            <a:ext cx="4663440" cy="83121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523445" y="898737"/>
            <a:ext cx="4663440" cy="6035039"/>
          </a:xfrm>
          <a:prstGeom prst="rect">
            <a:avLst/>
          </a:prstGeom>
          <a:noFill/>
          <a:ln>
            <a:noFill/>
          </a:ln>
        </p:spPr>
      </p:sp>
      <p:sp>
        <p:nvSpPr>
          <p:cNvPr id="63" name="Shape 63"/>
          <p:cNvSpPr txBox="1">
            <a:spLocks noGrp="1"/>
          </p:cNvSpPr>
          <p:nvPr>
            <p:ph type="body" idx="1"/>
          </p:nvPr>
        </p:nvSpPr>
        <p:spPr>
          <a:xfrm>
            <a:off x="1523445" y="7872095"/>
            <a:ext cx="4663440" cy="1180463"/>
          </a:xfrm>
          <a:prstGeom prst="rect">
            <a:avLst/>
          </a:prstGeom>
          <a:noFill/>
          <a:ln>
            <a:noFill/>
          </a:ln>
        </p:spPr>
        <p:txBody>
          <a:bodyPr lIns="91425" tIns="91425" rIns="91425" bIns="91425" anchor="t"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64" name="Shape 64"/>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65" name="Shape 65"/>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66" name="Shape 66"/>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83053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567160" y="2168420"/>
            <a:ext cx="6638078" cy="6995159"/>
          </a:xfrm>
          <a:prstGeom prst="rect">
            <a:avLst/>
          </a:prstGeom>
          <a:noFill/>
          <a:ln>
            <a:noFill/>
          </a:ln>
        </p:spPr>
        <p:txBody>
          <a:bodyPr lIns="91425" tIns="91425" rIns="91425" bIns="91425" anchor="t" anchorCtr="0"/>
          <a:lstStyle>
            <a:lvl1pPr marL="377190" indent="-153670" algn="l" rtl="0">
              <a:spcBef>
                <a:spcPts val="704"/>
              </a:spcBef>
              <a:buClr>
                <a:schemeClr val="dk1"/>
              </a:buClr>
              <a:buFont typeface="Arial"/>
              <a:buChar char="•"/>
              <a:defRPr/>
            </a:lvl1pPr>
            <a:lvl2pPr marL="817245" indent="-118745" algn="l" rtl="0">
              <a:spcBef>
                <a:spcPts val="616"/>
              </a:spcBef>
              <a:buClr>
                <a:schemeClr val="dk1"/>
              </a:buClr>
              <a:buFont typeface="Arial"/>
              <a:buChar char="–"/>
              <a:defRPr/>
            </a:lvl2pPr>
            <a:lvl3pPr marL="1257300" indent="-83820" algn="l" rtl="0">
              <a:spcBef>
                <a:spcPts val="528"/>
              </a:spcBef>
              <a:buClr>
                <a:schemeClr val="dk1"/>
              </a:buClr>
              <a:buFont typeface="Arial"/>
              <a:buChar char="•"/>
              <a:defRPr/>
            </a:lvl3pPr>
            <a:lvl4pPr marL="1760220" indent="-111760" algn="l" rtl="0">
              <a:spcBef>
                <a:spcPts val="440"/>
              </a:spcBef>
              <a:buClr>
                <a:schemeClr val="dk1"/>
              </a:buClr>
              <a:buFont typeface="Arial"/>
              <a:buChar char="–"/>
              <a:defRPr/>
            </a:lvl4pPr>
            <a:lvl5pPr marL="2263140" indent="-111760" algn="l" rtl="0">
              <a:spcBef>
                <a:spcPts val="440"/>
              </a:spcBef>
              <a:buClr>
                <a:schemeClr val="dk1"/>
              </a:buClr>
              <a:buFont typeface="Arial"/>
              <a:buChar char="»"/>
              <a:defRPr/>
            </a:lvl5pPr>
            <a:lvl6pPr marL="2766060" indent="-111760" algn="l" rtl="0">
              <a:spcBef>
                <a:spcPts val="440"/>
              </a:spcBef>
              <a:buClr>
                <a:schemeClr val="dk1"/>
              </a:buClr>
              <a:buFont typeface="Arial"/>
              <a:buChar char="•"/>
              <a:defRPr/>
            </a:lvl6pPr>
            <a:lvl7pPr marL="3268980" indent="-111760" algn="l" rtl="0">
              <a:spcBef>
                <a:spcPts val="440"/>
              </a:spcBef>
              <a:buClr>
                <a:schemeClr val="dk1"/>
              </a:buClr>
              <a:buFont typeface="Arial"/>
              <a:buChar char="•"/>
              <a:defRPr/>
            </a:lvl7pPr>
            <a:lvl8pPr marL="3771900" indent="-111760" algn="l" rtl="0">
              <a:spcBef>
                <a:spcPts val="440"/>
              </a:spcBef>
              <a:buClr>
                <a:schemeClr val="dk1"/>
              </a:buClr>
              <a:buFont typeface="Arial"/>
              <a:buChar char="•"/>
              <a:defRPr/>
            </a:lvl8pPr>
            <a:lvl9pPr marL="4274820" indent="-111760" algn="l" rtl="0">
              <a:spcBef>
                <a:spcPts val="440"/>
              </a:spcBef>
              <a:buClr>
                <a:schemeClr val="dk1"/>
              </a:buClr>
              <a:buFont typeface="Arial"/>
              <a:buChar char="•"/>
              <a:defRPr/>
            </a:lvl9pPr>
          </a:lstStyle>
          <a:p>
            <a:endParaRPr/>
          </a:p>
        </p:txBody>
      </p:sp>
      <p:sp>
        <p:nvSpPr>
          <p:cNvPr id="70" name="Shape 70"/>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71" name="Shape 71"/>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72" name="Shape 72"/>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70481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838675" y="5602764"/>
            <a:ext cx="11441429" cy="1311592"/>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3526630" y="4355942"/>
            <a:ext cx="11441429" cy="3805238"/>
          </a:xfrm>
          <a:prstGeom prst="rect">
            <a:avLst/>
          </a:prstGeom>
          <a:noFill/>
          <a:ln>
            <a:noFill/>
          </a:ln>
        </p:spPr>
        <p:txBody>
          <a:bodyPr lIns="91425" tIns="91425" rIns="91425" bIns="91425" anchor="t" anchorCtr="0"/>
          <a:lstStyle>
            <a:lvl1pPr marL="377190" indent="-153670" algn="l" rtl="0">
              <a:spcBef>
                <a:spcPts val="704"/>
              </a:spcBef>
              <a:buClr>
                <a:schemeClr val="dk1"/>
              </a:buClr>
              <a:buFont typeface="Arial"/>
              <a:buChar char="•"/>
              <a:defRPr/>
            </a:lvl1pPr>
            <a:lvl2pPr marL="817245" indent="-118745" algn="l" rtl="0">
              <a:spcBef>
                <a:spcPts val="616"/>
              </a:spcBef>
              <a:buClr>
                <a:schemeClr val="dk1"/>
              </a:buClr>
              <a:buFont typeface="Arial"/>
              <a:buChar char="–"/>
              <a:defRPr/>
            </a:lvl2pPr>
            <a:lvl3pPr marL="1257300" indent="-83820" algn="l" rtl="0">
              <a:spcBef>
                <a:spcPts val="528"/>
              </a:spcBef>
              <a:buClr>
                <a:schemeClr val="dk1"/>
              </a:buClr>
              <a:buFont typeface="Arial"/>
              <a:buChar char="•"/>
              <a:defRPr/>
            </a:lvl3pPr>
            <a:lvl4pPr marL="1760220" indent="-111760" algn="l" rtl="0">
              <a:spcBef>
                <a:spcPts val="440"/>
              </a:spcBef>
              <a:buClr>
                <a:schemeClr val="dk1"/>
              </a:buClr>
              <a:buFont typeface="Arial"/>
              <a:buChar char="–"/>
              <a:defRPr/>
            </a:lvl4pPr>
            <a:lvl5pPr marL="2263140" indent="-111760" algn="l" rtl="0">
              <a:spcBef>
                <a:spcPts val="440"/>
              </a:spcBef>
              <a:buClr>
                <a:schemeClr val="dk1"/>
              </a:buClr>
              <a:buFont typeface="Arial"/>
              <a:buChar char="»"/>
              <a:defRPr/>
            </a:lvl5pPr>
            <a:lvl6pPr marL="2766060" indent="-111760" algn="l" rtl="0">
              <a:spcBef>
                <a:spcPts val="440"/>
              </a:spcBef>
              <a:buClr>
                <a:schemeClr val="dk1"/>
              </a:buClr>
              <a:buFont typeface="Arial"/>
              <a:buChar char="•"/>
              <a:defRPr/>
            </a:lvl6pPr>
            <a:lvl7pPr marL="3268980" indent="-111760" algn="l" rtl="0">
              <a:spcBef>
                <a:spcPts val="440"/>
              </a:spcBef>
              <a:buClr>
                <a:schemeClr val="dk1"/>
              </a:buClr>
              <a:buFont typeface="Arial"/>
              <a:buChar char="•"/>
              <a:defRPr/>
            </a:lvl7pPr>
            <a:lvl8pPr marL="3771900" indent="-111760" algn="l" rtl="0">
              <a:spcBef>
                <a:spcPts val="440"/>
              </a:spcBef>
              <a:buClr>
                <a:schemeClr val="dk1"/>
              </a:buClr>
              <a:buFont typeface="Arial"/>
              <a:buChar char="•"/>
              <a:defRPr/>
            </a:lvl8pPr>
            <a:lvl9pPr marL="4274820" indent="-111760" algn="l" rtl="0">
              <a:spcBef>
                <a:spcPts val="440"/>
              </a:spcBef>
              <a:buClr>
                <a:schemeClr val="dk1"/>
              </a:buClr>
              <a:buFont typeface="Arial"/>
              <a:buChar char="•"/>
              <a:defRPr/>
            </a:lvl9pPr>
          </a:lstStyle>
          <a:p>
            <a:endParaRPr/>
          </a:p>
        </p:txBody>
      </p:sp>
      <p:sp>
        <p:nvSpPr>
          <p:cNvPr id="76" name="Shape 76"/>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77" name="Shape 77"/>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p>
        </p:txBody>
      </p:sp>
      <p:sp>
        <p:nvSpPr>
          <p:cNvPr id="78" name="Shape 78"/>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55918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2/7/2016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388621" y="2346960"/>
            <a:ext cx="6995159" cy="6638078"/>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pPr defTabSz="1005840"/>
            <a:endParaRPr lang="en-US" sz="1540" kern="0">
              <a:solidFill>
                <a:srgbClr val="000000"/>
              </a:solidFill>
              <a:cs typeface="Arial"/>
              <a:sym typeface="Arial"/>
              <a:rtl val="0"/>
            </a:endParaRPr>
          </a:p>
        </p:txBody>
      </p:sp>
      <p:sp>
        <p:nvSpPr>
          <p:cNvPr id="8" name="Shape 8"/>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pPr defTabSz="1005840"/>
            <a:endParaRPr lang="en-US" sz="1540" kern="0">
              <a:solidFill>
                <a:srgbClr val="000000"/>
              </a:solidFill>
              <a:cs typeface="Arial"/>
              <a:sym typeface="Arial"/>
              <a:rtl val="0"/>
            </a:endParaRPr>
          </a:p>
        </p:txBody>
      </p:sp>
      <p:sp>
        <p:nvSpPr>
          <p:cNvPr id="9" name="Shape 9"/>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defTabSz="1005840">
              <a:buSzPct val="25000"/>
            </a:pPr>
            <a:fld id="{00000000-1234-1234-1234-123412341234}" type="slidenum">
              <a:rPr lang="en-US" kern="0" smtClean="0">
                <a:rtl val="0"/>
              </a:rPr>
              <a:pPr defTabSz="1005840">
                <a:buSzPct val="25000"/>
              </a:pPr>
              <a:t>‹#›</a:t>
            </a:fld>
            <a:endParaRPr lang="en-US" kern="0">
              <a:rtl val="0"/>
            </a:endParaRPr>
          </a:p>
        </p:txBody>
      </p:sp>
    </p:spTree>
    <p:extLst>
      <p:ext uri="{BB962C8B-B14F-4D97-AF65-F5344CB8AC3E}">
        <p14:creationId xmlns:p14="http://schemas.microsoft.com/office/powerpoint/2010/main" val="25286988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2.wdp"/><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ww.worldbookonline.com/eeh/article?id=ar831491&amp;st=sap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worldbookonline.com/kids/home#article/ar831491"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worldbookonline.com/eeh/article?id=ar831491&amp;st=sap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15669" y="2603837"/>
            <a:ext cx="2853400" cy="2362540"/>
            <a:chOff x="3962400" y="28651"/>
            <a:chExt cx="2685553" cy="2255152"/>
          </a:xfrm>
        </p:grpSpPr>
        <p:sp>
          <p:nvSpPr>
            <p:cNvPr id="26" name="Trapezoid 25"/>
            <p:cNvSpPr/>
            <p:nvPr/>
          </p:nvSpPr>
          <p:spPr>
            <a:xfrm>
              <a:off x="5009653" y="192137"/>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267200" y="2865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62400" y="152400"/>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2</a:t>
              </a:r>
              <a:r>
                <a:rPr lang="en-US" sz="5700" b="1" baseline="30000" dirty="0">
                  <a:ln w="11430"/>
                  <a:effectLst>
                    <a:outerShdw blurRad="80000" dist="40000" dir="5040000" algn="tl">
                      <a:srgbClr val="000000">
                        <a:alpha val="30000"/>
                      </a:srgbClr>
                    </a:outerShdw>
                  </a:effectLst>
                </a:rPr>
                <a:t>nd</a:t>
              </a:r>
              <a:endParaRPr lang="en-US" sz="5700" b="1" dirty="0">
                <a:ln w="11430"/>
                <a:effectLst>
                  <a:outerShdw blurRad="80000" dist="40000" dir="5040000" algn="tl">
                    <a:srgbClr val="000000">
                      <a:alpha val="30000"/>
                    </a:srgbClr>
                  </a:outerShdw>
                </a:effectLst>
              </a:endParaRPr>
            </a:p>
          </p:txBody>
        </p:sp>
      </p:grpSp>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grpSp>
        <p:nvGrpSpPr>
          <p:cNvPr id="16" name="Group 15"/>
          <p:cNvGrpSpPr/>
          <p:nvPr/>
        </p:nvGrpSpPr>
        <p:grpSpPr>
          <a:xfrm>
            <a:off x="809625" y="1923432"/>
            <a:ext cx="5835344" cy="4320533"/>
            <a:chOff x="762000" y="468669"/>
            <a:chExt cx="5492088" cy="4124145"/>
          </a:xfrm>
        </p:grpSpPr>
        <p:sp>
          <p:nvSpPr>
            <p:cNvPr id="17" name="TextBox 16"/>
            <p:cNvSpPr txBox="1"/>
            <p:nvPr/>
          </p:nvSpPr>
          <p:spPr>
            <a:xfrm>
              <a:off x="767688" y="3001333"/>
              <a:ext cx="5486400" cy="1591481"/>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Quarter </a:t>
              </a:r>
              <a:r>
                <a:rPr lang="en-US" sz="3400" b="1" i="1" dirty="0" smtClean="0">
                  <a:effectLst>
                    <a:outerShdw blurRad="38100" dist="38100" dir="2700000" algn="tl">
                      <a:srgbClr val="000000">
                        <a:alpha val="43137"/>
                      </a:srgbClr>
                    </a:outerShdw>
                  </a:effectLst>
                </a:rPr>
                <a:t>3</a:t>
              </a:r>
              <a:r>
                <a:rPr lang="en-US" sz="3400" b="1" dirty="0" smtClean="0">
                  <a:effectLst>
                    <a:outerShdw blurRad="38100" dist="38100" dir="2700000" algn="tl">
                      <a:srgbClr val="000000">
                        <a:alpha val="43137"/>
                      </a:srgbClr>
                    </a:outerShdw>
                  </a:effectLst>
                </a:rPr>
                <a:t> </a:t>
              </a:r>
              <a:r>
                <a:rPr lang="en-US" sz="3400" b="1" dirty="0">
                  <a:effectLst>
                    <a:outerShdw blurRad="38100" dist="38100" dir="2700000" algn="tl">
                      <a:srgbClr val="000000">
                        <a:alpha val="43137"/>
                      </a:srgbClr>
                    </a:outerShdw>
                  </a:effectLst>
                </a:rPr>
                <a:t>Pre-Assessment</a:t>
              </a:r>
            </a:p>
            <a:p>
              <a:r>
                <a:rPr lang="en-US" sz="3400" b="1" dirty="0">
                  <a:effectLst>
                    <a:outerShdw blurRad="38100" dist="38100" dir="2700000" algn="tl">
                      <a:srgbClr val="000000">
                        <a:alpha val="43137"/>
                      </a:srgbClr>
                    </a:outerShdw>
                  </a:effectLst>
                </a:rPr>
                <a:t>Teacher Directions</a:t>
              </a: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762000" y="468669"/>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ectangle 12"/>
          <p:cNvSpPr/>
          <p:nvPr/>
        </p:nvSpPr>
        <p:spPr>
          <a:xfrm>
            <a:off x="934720" y="5951220"/>
            <a:ext cx="4160520" cy="2747773"/>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t>12 Selected-Response Items </a:t>
            </a:r>
          </a:p>
          <a:p>
            <a:r>
              <a:rPr lang="en-US" sz="1300" b="1" dirty="0"/>
              <a:t>  1 Constructed Response </a:t>
            </a:r>
          </a:p>
          <a:p>
            <a:r>
              <a:rPr lang="en-US" sz="1300" b="1" u="sng" dirty="0">
                <a:effectLst>
                  <a:outerShdw blurRad="38100" dist="38100" dir="2700000" algn="tl">
                    <a:srgbClr val="000000">
                      <a:alpha val="43137"/>
                    </a:srgbClr>
                  </a:outerShdw>
                </a:effectLst>
              </a:rPr>
              <a:t>Research</a:t>
            </a:r>
          </a:p>
          <a:p>
            <a:r>
              <a:rPr lang="en-US" sz="1300" b="1" dirty="0"/>
              <a:t>  3 Constructed-Response</a:t>
            </a:r>
          </a:p>
          <a:p>
            <a:r>
              <a:rPr lang="en-US" sz="1300" b="1" u="sng" dirty="0">
                <a:effectLst>
                  <a:outerShdw blurRad="38100" dist="38100" dir="2700000" algn="tl">
                    <a:srgbClr val="000000">
                      <a:alpha val="43137"/>
                    </a:srgbClr>
                  </a:outerShdw>
                </a:effectLst>
              </a:rPr>
              <a:t>Writing</a:t>
            </a:r>
          </a:p>
          <a:p>
            <a:r>
              <a:rPr lang="en-US" sz="1300" b="1" dirty="0"/>
              <a:t>  1 Full Composition (Performance Task)</a:t>
            </a:r>
          </a:p>
          <a:p>
            <a:r>
              <a:rPr lang="en-US" sz="1300" b="1" dirty="0"/>
              <a:t>  1 Brief Write </a:t>
            </a:r>
          </a:p>
          <a:p>
            <a:r>
              <a:rPr lang="en-US" sz="1300" b="1" dirty="0"/>
              <a:t>  1 Write to Revise </a:t>
            </a:r>
          </a:p>
          <a:p>
            <a:r>
              <a:rPr lang="en-US" sz="1300" b="1" u="sng" dirty="0">
                <a:effectLst>
                  <a:outerShdw blurRad="38100" dist="38100" dir="2700000" algn="tl">
                    <a:srgbClr val="000000">
                      <a:alpha val="43137"/>
                    </a:srgbClr>
                  </a:outerShdw>
                </a:effectLst>
              </a:rPr>
              <a:t>Writing </a:t>
            </a:r>
            <a:r>
              <a:rPr lang="en-US" sz="1300" b="1" u="sng" dirty="0" smtClean="0">
                <a:effectLst>
                  <a:outerShdw blurRad="38100" dist="38100" dir="2700000" algn="tl">
                    <a:srgbClr val="000000">
                      <a:alpha val="43137"/>
                    </a:srgbClr>
                  </a:outerShdw>
                </a:effectLst>
              </a:rPr>
              <a:t>with </a:t>
            </a:r>
            <a:r>
              <a:rPr lang="en-US" sz="1300" b="1" u="sng" dirty="0">
                <a:effectLst>
                  <a:outerShdw blurRad="38100" dist="38100" dir="2700000" algn="tl">
                    <a:srgbClr val="000000">
                      <a:alpha val="43137"/>
                    </a:srgbClr>
                  </a:outerShdw>
                </a:effectLst>
              </a:rPr>
              <a:t>Integrated Language</a:t>
            </a:r>
          </a:p>
          <a:p>
            <a:r>
              <a:rPr lang="en-US" sz="1300" b="1" dirty="0"/>
              <a:t>  1 Language/Vocabulary</a:t>
            </a:r>
          </a:p>
          <a:p>
            <a:r>
              <a:rPr lang="en-US" sz="1300" b="1" dirty="0"/>
              <a:t>  1 Edit/Clarify</a:t>
            </a:r>
          </a:p>
          <a:p>
            <a:endParaRPr lang="en-US" sz="1300" dirty="0"/>
          </a:p>
        </p:txBody>
      </p:sp>
      <p:sp>
        <p:nvSpPr>
          <p:cNvPr id="14" name="Rectangle 13"/>
          <p:cNvSpPr/>
          <p:nvPr/>
        </p:nvSpPr>
        <p:spPr>
          <a:xfrm>
            <a:off x="4577080" y="7239000"/>
            <a:ext cx="2590800" cy="1244719"/>
          </a:xfrm>
          <a:prstGeom prst="rect">
            <a:avLst/>
          </a:prstGeom>
          <a:solidFill>
            <a:schemeClr val="bg2"/>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457708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4577080" y="5797636"/>
            <a:ext cx="2590800" cy="1244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911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619031814"/>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26" y="239486"/>
            <a:ext cx="7382136" cy="7956941"/>
            <a:chOff x="152400" y="228600"/>
            <a:chExt cx="6947893" cy="7595262"/>
          </a:xfrm>
        </p:grpSpPr>
        <p:sp>
          <p:nvSpPr>
            <p:cNvPr id="6" name="TextBox 5"/>
            <p:cNvSpPr txBox="1"/>
            <p:nvPr/>
          </p:nvSpPr>
          <p:spPr>
            <a:xfrm>
              <a:off x="352425" y="228600"/>
              <a:ext cx="6553200" cy="7021503"/>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i="1" u="sng" dirty="0">
                  <a:effectLst>
                    <a:outerShdw blurRad="38100" dist="38100" dir="2700000" algn="tl">
                      <a:srgbClr val="000000">
                        <a:alpha val="43137"/>
                      </a:srgbClr>
                    </a:outerShdw>
                  </a:effectLst>
                </a:rPr>
                <a:t>pre-assessments</a:t>
              </a:r>
              <a:r>
                <a:rPr lang="en-US" sz="1200" dirty="0"/>
                <a:t> measure progress </a:t>
              </a:r>
              <a:r>
                <a:rPr lang="en-US" sz="1200" b="1" i="1" u="sng" dirty="0">
                  <a:effectLst>
                    <a:outerShdw blurRad="38100" dist="38100" dir="2700000" algn="tl">
                      <a:srgbClr val="000000">
                        <a:alpha val="43137"/>
                      </a:srgbClr>
                    </a:outerShdw>
                  </a:effectLst>
                </a:rPr>
                <a:t>toward standard mastery</a:t>
              </a:r>
              <a:r>
                <a:rPr lang="en-US" sz="1200" b="1" i="1" dirty="0"/>
                <a:t>.</a:t>
              </a:r>
              <a:endParaRPr lang="en-US" sz="1200" dirty="0"/>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concepts, students need </a:t>
              </a:r>
              <a:r>
                <a:rPr lang="en-US" sz="1200" b="1" i="1" dirty="0" smtClean="0"/>
                <a:t>along </a:t>
              </a:r>
              <a:r>
                <a:rPr lang="en-US" sz="1200" b="1" i="1" dirty="0"/>
                <a:t>the way</a:t>
              </a:r>
              <a:r>
                <a:rPr lang="en-US" sz="1200" dirty="0" smtClean="0"/>
                <a:t>, </a:t>
              </a:r>
              <a:r>
                <a:rPr lang="en-US" sz="1200" dirty="0"/>
                <a:t>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r>
                <a:rPr lang="en-US" sz="1200" dirty="0"/>
                <a:t>So what about a </a:t>
              </a:r>
              <a:r>
                <a:rPr lang="en-US" sz="1200" dirty="0" smtClean="0"/>
                <a:t>post-assessment? </a:t>
              </a:r>
              <a:r>
                <a:rPr lang="en-US" sz="1200" dirty="0"/>
                <a:t>There is not a standardized post-assessment.</a:t>
              </a:r>
            </a:p>
            <a:p>
              <a:r>
                <a:rPr lang="en-US" sz="1200" dirty="0"/>
                <a:t>The true measure of how students are doing </a:t>
              </a:r>
              <a:r>
                <a:rPr lang="en-US" sz="1200" dirty="0" smtClean="0"/>
                <a:t> </a:t>
              </a:r>
              <a:r>
                <a:rPr lang="en-US" sz="1200" b="1" i="1" dirty="0" smtClean="0"/>
                <a:t>along </a:t>
              </a:r>
              <a:r>
                <a:rPr lang="en-US" sz="1200" b="1" i="1" dirty="0"/>
                <a:t>the way</a:t>
              </a:r>
              <a:r>
                <a:rPr lang="en-US" sz="1200" dirty="0" smtClean="0"/>
                <a:t>, </a:t>
              </a:r>
              <a:r>
                <a:rPr lang="en-US" sz="1200" dirty="0"/>
                <a:t>is assessed in the classroom during instruction and classroom formative assessment.  For this reason The CFA’s are not called  </a:t>
              </a:r>
              <a:r>
                <a:rPr lang="en-US" sz="1200" dirty="0" smtClean="0"/>
                <a:t>post-assessments.  </a:t>
              </a:r>
              <a:r>
                <a:rPr lang="en-US" sz="1200" dirty="0"/>
                <a:t>The CFAs measure the </a:t>
              </a:r>
              <a:r>
                <a:rPr lang="en-US" sz="1200" b="1" i="1" dirty="0" smtClean="0"/>
                <a:t>end </a:t>
              </a:r>
              <a:r>
                <a:rPr lang="en-US" sz="1200" b="1" i="1" dirty="0"/>
                <a:t>goal</a:t>
              </a:r>
              <a:r>
                <a:rPr lang="en-US" sz="1200" dirty="0" smtClean="0"/>
                <a:t>, </a:t>
              </a:r>
              <a:r>
                <a:rPr lang="en-US" sz="1200" dirty="0"/>
                <a:t>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a:t>
              </a:r>
              <a:r>
                <a:rPr lang="en-US" sz="1200" dirty="0" smtClean="0"/>
                <a:t>purple </a:t>
              </a:r>
              <a:r>
                <a:rPr lang="en-US" sz="1200" dirty="0"/>
                <a:t>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451091" y="7574143"/>
              <a:ext cx="3357770" cy="249719"/>
            </a:xfrm>
            <a:prstGeom prst="rect">
              <a:avLst/>
            </a:prstGeom>
          </p:spPr>
          <p:txBody>
            <a:bodyPr wrap="square">
              <a:spAutoFit/>
            </a:bodyPr>
            <a:lstStyle/>
            <a:p>
              <a:r>
                <a:rPr lang="en-US" sz="1100" dirty="0">
                  <a:hlinkClick r:id="rId3"/>
                </a:rPr>
                <a:t>http://sresource.homestead.com/Grade-2.html</a:t>
              </a:r>
              <a:endParaRPr lang="en-US" sz="1100" dirty="0"/>
            </a:p>
          </p:txBody>
        </p:sp>
        <p:grpSp>
          <p:nvGrpSpPr>
            <p:cNvPr id="3" name="Group 2"/>
            <p:cNvGrpSpPr/>
            <p:nvPr/>
          </p:nvGrpSpPr>
          <p:grpSpPr>
            <a:xfrm>
              <a:off x="152400" y="1665308"/>
              <a:ext cx="6947893" cy="1326217"/>
              <a:chOff x="152400" y="1665308"/>
              <a:chExt cx="6947893" cy="1326217"/>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3814755" y="2586315"/>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105232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602051"/>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Three  </a:t>
            </a:r>
            <a:r>
              <a:rPr lang="en-US" sz="1500" b="1" dirty="0"/>
              <a:t>Reading </a:t>
            </a:r>
            <a:r>
              <a:rPr lang="en-US" sz="1500" b="1" dirty="0" smtClean="0"/>
              <a:t>Literature Learning </a:t>
            </a:r>
            <a:r>
              <a:rPr lang="en-US" sz="1500" b="1" dirty="0"/>
              <a:t>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81750078"/>
              </p:ext>
            </p:extLst>
          </p:nvPr>
        </p:nvGraphicFramePr>
        <p:xfrm>
          <a:off x="439982" y="3810000"/>
          <a:ext cx="6773862" cy="1660416"/>
        </p:xfrm>
        <a:graphic>
          <a:graphicData uri="http://schemas.openxmlformats.org/drawingml/2006/table">
            <a:tbl>
              <a:tblPr firstRow="1" firstCol="1" bandRow="1"/>
              <a:tblGrid>
                <a:gridCol w="555194"/>
                <a:gridCol w="808468"/>
                <a:gridCol w="609600"/>
                <a:gridCol w="685800"/>
                <a:gridCol w="685800"/>
                <a:gridCol w="762000"/>
                <a:gridCol w="838200"/>
                <a:gridCol w="838200"/>
                <a:gridCol w="990600"/>
              </a:tblGrid>
              <a:tr h="197376">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Cj</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APn</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749043">
                <a:tc>
                  <a:txBody>
                    <a:bodyPr/>
                    <a:lstStyle/>
                    <a:p>
                      <a:pPr marL="0" marR="0" algn="l">
                        <a:lnSpc>
                          <a:spcPct val="100000"/>
                        </a:lnSpc>
                        <a:spcBef>
                          <a:spcPts val="0"/>
                        </a:spcBef>
                        <a:spcAft>
                          <a:spcPts val="0"/>
                        </a:spcAft>
                      </a:pPr>
                      <a:r>
                        <a:rPr lang="en-US" sz="800" dirty="0">
                          <a:effectLst/>
                          <a:latin typeface="Calibri"/>
                          <a:ea typeface="Times New Roman"/>
                          <a:cs typeface="Times New Roman"/>
                        </a:rPr>
                        <a:t>Recognizes illustrations or words in print that represent characters, setting (read and discussed in class).</a:t>
                      </a:r>
                      <a:endParaRPr lang="en-US" sz="800" dirty="0">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and understand </a:t>
                      </a:r>
                      <a:r>
                        <a:rPr lang="en-US" sz="800" u="sng" dirty="0">
                          <a:effectLst/>
                          <a:latin typeface="Calibri"/>
                          <a:ea typeface="Times New Roman"/>
                          <a:cs typeface="Times New Roman"/>
                        </a:rPr>
                        <a:t>Standard Academic Language</a:t>
                      </a:r>
                      <a:r>
                        <a:rPr lang="en-US" sz="800" dirty="0">
                          <a:effectLst/>
                          <a:latin typeface="Calibri"/>
                          <a:ea typeface="Times New Roman"/>
                          <a:cs typeface="Times New Roman"/>
                        </a:rPr>
                        <a:t>:  information, illustration and illustrator, print, text, digital, character, setting and plot.</a:t>
                      </a:r>
                      <a:endParaRPr lang="en-US" sz="800" dirty="0">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Describes characters and setting referring to illustrations and words from a print or digital text.</a:t>
                      </a:r>
                      <a:endParaRPr lang="en-US" sz="800" dirty="0">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Answers who, what, when, where, why and how questions about the plot of a story read and discussed in class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Understands that illustrations and print provide information about characters, setting or plot.</a:t>
                      </a:r>
                      <a:endParaRPr lang="en-US" sz="800" dirty="0">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Make inferences and logical predications from illustrations and text about character, setting or plot in a new text.</a:t>
                      </a:r>
                      <a:endParaRPr lang="en-US" sz="800" dirty="0">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Calibri"/>
                          <a:cs typeface="Calibri"/>
                        </a:rPr>
                        <a:t>Use information gained from the illustrations and words in a print or digital text to answer questions about a central idea (plot). </a:t>
                      </a:r>
                      <a:endParaRPr lang="en-US" sz="800" b="1" dirty="0" smtClean="0">
                        <a:effectLst/>
                        <a:latin typeface="Calibri"/>
                        <a:ea typeface="Calibri"/>
                        <a:cs typeface="Calibri"/>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effectLst/>
                          <a:latin typeface="Calibri"/>
                          <a:ea typeface="Calibri"/>
                          <a:cs typeface="Times New Roman"/>
                        </a:rPr>
                        <a:t>Obtain and </a:t>
                      </a:r>
                      <a:r>
                        <a:rPr lang="en-US" sz="800" b="1" u="sng" dirty="0">
                          <a:effectLst/>
                          <a:latin typeface="Calibri"/>
                          <a:ea typeface="Calibri"/>
                          <a:cs typeface="Times New Roman"/>
                        </a:rPr>
                        <a:t>interpret</a:t>
                      </a:r>
                      <a:r>
                        <a:rPr lang="en-US" sz="800" b="1" dirty="0">
                          <a:effectLst/>
                          <a:latin typeface="Calibri"/>
                          <a:ea typeface="Calibri"/>
                          <a:cs typeface="Times New Roman"/>
                        </a:rPr>
                        <a:t> information using text features (illustrations, texts, digital texts) for a specific purpose or assignment (new text</a:t>
                      </a:r>
                      <a:r>
                        <a:rPr lang="en-US" sz="800" b="1" dirty="0" smtClean="0">
                          <a:effectLst/>
                          <a:latin typeface="Calibri"/>
                          <a:ea typeface="Calibri"/>
                          <a:cs typeface="Times New Roman"/>
                        </a:rPr>
                        <a:t>).</a:t>
                      </a: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RL.2.7</a:t>
                      </a:r>
                      <a:r>
                        <a:rPr lang="en-US" sz="800" dirty="0">
                          <a:effectLst/>
                          <a:latin typeface="Calibri"/>
                          <a:ea typeface="Calibri"/>
                          <a:cs typeface="Helvetica"/>
                        </a:rPr>
                        <a:t> Use information gained from the illustrations and words in a print or digital text to demonstrate understanding of its characters, setting, or plot.</a:t>
                      </a:r>
                      <a:endParaRPr lang="en-US" sz="800" dirty="0">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21558731"/>
              </p:ext>
            </p:extLst>
          </p:nvPr>
        </p:nvGraphicFramePr>
        <p:xfrm>
          <a:off x="420628" y="1997182"/>
          <a:ext cx="6719240" cy="1584960"/>
        </p:xfrm>
        <a:graphic>
          <a:graphicData uri="http://schemas.openxmlformats.org/drawingml/2006/table">
            <a:tbl>
              <a:tblPr firstRow="1" firstCol="1" bandRow="1"/>
              <a:tblGrid>
                <a:gridCol w="712589"/>
                <a:gridCol w="719019"/>
                <a:gridCol w="916487"/>
                <a:gridCol w="795338"/>
                <a:gridCol w="751880"/>
                <a:gridCol w="842727"/>
                <a:gridCol w="988391"/>
                <a:gridCol w="992809"/>
              </a:tblGrid>
              <a:tr h="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Ce</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APm</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491364">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 specific alliteration, rhythmic and rhyming words and phrases in stories, poems and songs read, heard and discussed in class.</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Use and Understand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words, phrases, regular beats, alliteration, rhymes, repeated lines, rhythm, story, poem and song.</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Select appropriate words and phrases connected to rhythm or alliteration (i.e., which word rhymes with….?).</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Explains how a specific word or phrase adds meaning and rhythm to a story, poem or song read, heard or discussed in class.</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Concept Development</a:t>
                      </a:r>
                      <a:r>
                        <a:rPr lang="en-US" sz="800" b="1" dirty="0">
                          <a:solidFill>
                            <a:srgbClr val="000000"/>
                          </a:solidFill>
                          <a:effectLst/>
                          <a:latin typeface="Calibri"/>
                          <a:ea typeface="Times New Roman"/>
                          <a:cs typeface="Times New Roman"/>
                        </a:rPr>
                        <a:t>: Understands that words and phrases can add meaning and rhythm to a story and given an example. </a:t>
                      </a: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 words or phrases that give specific meaning and rhythm to a story (e.g., what words/phrases help the reader to know why ___ is important?).</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context to identify how words and phrases give meaning and rhythm to a story, poem or song (e.g., why does the author use the words </a:t>
                      </a:r>
                      <a:r>
                        <a:rPr lang="en-US" sz="800" b="1" dirty="0" smtClean="0">
                          <a:solidFill>
                            <a:srgbClr val="000000"/>
                          </a:solidFill>
                          <a:effectLst/>
                          <a:latin typeface="Calibri"/>
                          <a:ea typeface="Times New Roman"/>
                          <a:cs typeface="Times New Roman"/>
                        </a:rPr>
                        <a:t>_____?)</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Times New Roman"/>
                          <a:cs typeface="Times New Roman"/>
                        </a:rPr>
                        <a:t>SELECTED REPONSE</a:t>
                      </a:r>
                      <a:endParaRPr lang="en-US" sz="800" dirty="0">
                        <a:effectLst>
                          <a:outerShdw blurRad="38100" dist="38100" dir="2700000" algn="tl">
                            <a:srgbClr val="000000">
                              <a:alpha val="43137"/>
                            </a:srgbClr>
                          </a:outerShdw>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Calibri"/>
                          <a:cs typeface="Helvetica"/>
                        </a:rPr>
                        <a:t>RL.2.4 Describe how words and phrases (e.g., regular beats, alliteration, rhymes, repeated lines) supply rhythm and meaning in a story, poem, or song</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19692501"/>
              </p:ext>
            </p:extLst>
          </p:nvPr>
        </p:nvGraphicFramePr>
        <p:xfrm>
          <a:off x="381000" y="5791200"/>
          <a:ext cx="6934200" cy="2438400"/>
        </p:xfrm>
        <a:graphic>
          <a:graphicData uri="http://schemas.openxmlformats.org/drawingml/2006/table">
            <a:tbl>
              <a:tblPr firstRow="1" firstCol="1" bandRow="1"/>
              <a:tblGrid>
                <a:gridCol w="685800"/>
                <a:gridCol w="457200"/>
                <a:gridCol w="457200"/>
                <a:gridCol w="518552"/>
                <a:gridCol w="548248"/>
                <a:gridCol w="533400"/>
                <a:gridCol w="457200"/>
                <a:gridCol w="609600"/>
                <a:gridCol w="550631"/>
                <a:gridCol w="516169"/>
                <a:gridCol w="838200"/>
                <a:gridCol w="762000"/>
              </a:tblGrid>
              <a:tr h="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Cw</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0">
                <a:tc>
                  <a:txBody>
                    <a:bodyPr/>
                    <a:lstStyle/>
                    <a:p>
                      <a:pPr marL="0" marR="0" algn="l">
                        <a:lnSpc>
                          <a:spcPct val="100000"/>
                        </a:lnSpc>
                        <a:spcBef>
                          <a:spcPts val="0"/>
                        </a:spcBef>
                        <a:spcAft>
                          <a:spcPts val="0"/>
                        </a:spcAft>
                      </a:pPr>
                      <a:r>
                        <a:rPr lang="en-US" sz="800">
                          <a:effectLst/>
                          <a:latin typeface="Calibri"/>
                          <a:ea typeface="Times New Roman"/>
                          <a:cs typeface="Times New Roman"/>
                        </a:rPr>
                        <a:t>Recall the events in two or more versions of the same story read and discussed in class.</a:t>
                      </a:r>
                      <a:endParaRPr lang="en-US" sz="80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Use and understand </a:t>
                      </a:r>
                      <a:r>
                        <a:rPr lang="en-US" sz="800" u="sng">
                          <a:effectLst/>
                          <a:latin typeface="Calibri"/>
                          <a:ea typeface="Times New Roman"/>
                          <a:cs typeface="Times New Roman"/>
                        </a:rPr>
                        <a:t>Standard Academic Language</a:t>
                      </a:r>
                      <a:r>
                        <a:rPr lang="en-US" sz="800">
                          <a:effectLst/>
                          <a:latin typeface="Calibri"/>
                          <a:ea typeface="Times New Roman"/>
                          <a:cs typeface="Times New Roman"/>
                        </a:rPr>
                        <a:t>:</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Define author, culture, version, compare and contrast.</a:t>
                      </a:r>
                      <a:endParaRPr lang="en-US" sz="80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Can define or explain the following words:  versions, authors, cultures, compare, and contrast.</a:t>
                      </a:r>
                      <a:endParaRPr lang="en-US" sz="80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Answers who, what, where, when or how questions about two or more versions of the same story read and discussed in class.</a:t>
                      </a:r>
                      <a:endParaRPr lang="en-US" sz="80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Concept Development</a:t>
                      </a:r>
                      <a:r>
                        <a:rPr lang="en-US" sz="800" b="1" dirty="0">
                          <a:effectLst/>
                          <a:latin typeface="Calibri"/>
                          <a:ea typeface="Times New Roman"/>
                          <a:cs typeface="Times New Roman"/>
                        </a:rPr>
                        <a:t>: Understands that the same story can have differences (versions) based on culture references.  Can compare contrast an example.</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Identifies details that are the same and different in two versions of the same story and explain why (makes generalizations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Locate information to compare and contrast specific events in two version of the same story.</a:t>
                      </a:r>
                      <a:endParaRPr lang="en-US" sz="80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Compares and contrasts literary elements (characters, setting, events, challenges, and conclusion) between two or more versions of the same story</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Compare and contrasts the organizational structures (sequence of events) of two or more versions of the same story.</a:t>
                      </a:r>
                      <a:endParaRPr lang="en-US" sz="80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Describe how two stories from different cultures or interpret the story (are the points of view, opinions the same or different?).</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Calibri"/>
                          <a:cs typeface="Helvetica"/>
                        </a:rPr>
                        <a:t>Synthesize two versions of the same story by comparing and contrasting how specific events are portrayed to be able to reach a conclusion about stories from different cultures</a:t>
                      </a:r>
                      <a:r>
                        <a:rPr lang="en-US" sz="800" dirty="0" smtClean="0">
                          <a:effectLst/>
                          <a:latin typeface="Calibri"/>
                          <a:ea typeface="Calibri"/>
                          <a:cs typeface="Helvetica"/>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Helvetica"/>
                        </a:rPr>
                        <a:t>CONSTRUCTED</a:t>
                      </a:r>
                      <a:r>
                        <a:rPr lang="en-US" sz="800" b="1" baseline="0" dirty="0" smtClean="0">
                          <a:effectLst>
                            <a:outerShdw blurRad="38100" dist="38100" dir="2700000" algn="tl">
                              <a:srgbClr val="000000">
                                <a:alpha val="43137"/>
                              </a:srgbClr>
                            </a:outerShdw>
                          </a:effectLst>
                          <a:latin typeface="Calibri"/>
                          <a:ea typeface="Calibri"/>
                          <a:cs typeface="Helvetica"/>
                        </a:rPr>
                        <a:t> RESPONSE</a:t>
                      </a:r>
                      <a:endParaRPr lang="en-US" sz="800" b="1" dirty="0">
                        <a:effectLst>
                          <a:outerShdw blurRad="38100" dist="38100" dir="2700000" algn="tl">
                            <a:srgbClr val="000000">
                              <a:alpha val="43137"/>
                            </a:srgbClr>
                          </a:outerShdw>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effectLst/>
                          <a:latin typeface="Calibri"/>
                          <a:ea typeface="Calibri"/>
                          <a:cs typeface="Helvetica"/>
                        </a:rPr>
                        <a:t>RL.2.9</a:t>
                      </a:r>
                      <a:r>
                        <a:rPr lang="en-US" sz="800" dirty="0" smtClean="0">
                          <a:effectLst/>
                          <a:latin typeface="Calibri"/>
                          <a:ea typeface="Calibri"/>
                          <a:cs typeface="Helvetica"/>
                        </a:rPr>
                        <a:t> </a:t>
                      </a:r>
                      <a:r>
                        <a:rPr lang="en-US" sz="800" dirty="0">
                          <a:effectLst/>
                          <a:latin typeface="Calibri"/>
                          <a:ea typeface="Calibri"/>
                          <a:cs typeface="Helvetica"/>
                        </a:rPr>
                        <a:t>Compare and contrast two or more versions of the same story (e.g., Cinderella stories) by different authors or from different cultures</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2784896" y="182880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9" name="Rectangle 8"/>
          <p:cNvSpPr/>
          <p:nvPr/>
        </p:nvSpPr>
        <p:spPr>
          <a:xfrm>
            <a:off x="2438400" y="563880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404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152400"/>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Three </a:t>
            </a:r>
            <a:r>
              <a:rPr lang="en-US" sz="1500" b="1" i="1" dirty="0" smtClean="0"/>
              <a:t>Reading Informational </a:t>
            </a:r>
            <a:r>
              <a:rPr lang="en-US" sz="1500" b="1" dirty="0" smtClean="0"/>
              <a:t>Learning </a:t>
            </a:r>
            <a:r>
              <a:rPr lang="en-US" sz="1500" b="1" dirty="0"/>
              <a:t>Progressions.  </a:t>
            </a:r>
          </a:p>
          <a:p>
            <a:r>
              <a:rPr lang="en-US" sz="1500" dirty="0"/>
              <a:t>The </a:t>
            </a:r>
            <a:r>
              <a:rPr lang="en-US" sz="1500" dirty="0" smtClean="0"/>
              <a:t>indicated </a:t>
            </a:r>
            <a:r>
              <a:rPr lang="en-US" sz="1500" dirty="0"/>
              <a:t>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73143943"/>
              </p:ext>
            </p:extLst>
          </p:nvPr>
        </p:nvGraphicFramePr>
        <p:xfrm>
          <a:off x="384685" y="3352800"/>
          <a:ext cx="7010400" cy="1490472"/>
        </p:xfrm>
        <a:graphic>
          <a:graphicData uri="http://schemas.openxmlformats.org/drawingml/2006/table">
            <a:tbl>
              <a:tblPr/>
              <a:tblGrid>
                <a:gridCol w="914400"/>
                <a:gridCol w="1066800"/>
                <a:gridCol w="762000"/>
                <a:gridCol w="685800"/>
                <a:gridCol w="793332"/>
                <a:gridCol w="959268"/>
                <a:gridCol w="914400"/>
                <a:gridCol w="914400"/>
              </a:tblGrid>
              <a:tr h="22860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Ka</a:t>
                      </a:r>
                      <a:endParaRPr lang="en-US" sz="800" dirty="0">
                        <a:latin typeface="Calibri"/>
                        <a:ea typeface="Calibri"/>
                        <a:cs typeface="Times New Roman"/>
                      </a:endParaRPr>
                    </a:p>
                  </a:txBody>
                  <a:tcPr marL="13344" marR="13344"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a:t>
                      </a:r>
                      <a:endParaRPr lang="en-US" sz="80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Ce</a:t>
                      </a:r>
                      <a:endParaRPr lang="en-US" sz="80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Cf</a:t>
                      </a:r>
                      <a:endParaRPr lang="en-US" sz="800" dirty="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Ch</a:t>
                      </a:r>
                      <a:endParaRPr lang="en-US" sz="800" dirty="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APn</a:t>
                      </a:r>
                      <a:endParaRPr lang="en-US" sz="800" dirty="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916252">
                <a:tc>
                  <a:txBody>
                    <a:bodyPr/>
                    <a:lstStyle/>
                    <a:p>
                      <a:pPr marL="0" marR="0" algn="l">
                        <a:lnSpc>
                          <a:spcPct val="115000"/>
                        </a:lnSpc>
                        <a:spcBef>
                          <a:spcPts val="0"/>
                        </a:spcBef>
                        <a:spcAft>
                          <a:spcPts val="0"/>
                        </a:spcAft>
                      </a:pPr>
                      <a:r>
                        <a:rPr lang="en-US" sz="800" dirty="0">
                          <a:latin typeface="Calibri"/>
                          <a:ea typeface="Times New Roman"/>
                          <a:cs typeface="Times New Roman"/>
                        </a:rPr>
                        <a:t>Recall or recognize specific images in a visual representation from a text read and discussed in class.</a:t>
                      </a:r>
                      <a:endParaRPr lang="en-US" sz="800" dirty="0">
                        <a:latin typeface="Calibri"/>
                        <a:ea typeface="Calibri"/>
                        <a:cs typeface="Times New Roman"/>
                      </a:endParaRPr>
                    </a:p>
                  </a:txBody>
                  <a:tcPr marL="13344" marR="13344" marT="0" marB="0">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latin typeface="Calibri"/>
                          <a:ea typeface="Times New Roman"/>
                          <a:cs typeface="Times New Roman"/>
                        </a:rPr>
                        <a:t>Define and </a:t>
                      </a:r>
                      <a:r>
                        <a:rPr lang="en-US" sz="800" dirty="0" smtClean="0">
                          <a:latin typeface="Calibri"/>
                          <a:ea typeface="Times New Roman"/>
                          <a:cs typeface="Times New Roman"/>
                        </a:rPr>
                        <a:t>understand </a:t>
                      </a:r>
                      <a:r>
                        <a:rPr lang="en-US" sz="800" u="sng" dirty="0">
                          <a:latin typeface="Calibri"/>
                          <a:ea typeface="Times New Roman"/>
                          <a:cs typeface="Times New Roman"/>
                        </a:rPr>
                        <a:t>Standard Academic Language</a:t>
                      </a:r>
                      <a:r>
                        <a:rPr lang="en-US" sz="800" dirty="0">
                          <a:latin typeface="Calibri"/>
                          <a:ea typeface="Times New Roman"/>
                          <a:cs typeface="Times New Roman"/>
                        </a:rPr>
                        <a:t>: </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Specific, explain, images, (e.g. diagram, chart, etc..), contributes and clarify.</a:t>
                      </a:r>
                      <a:endParaRPr lang="en-US" sz="800" dirty="0">
                        <a:latin typeface="Calibri"/>
                        <a:ea typeface="Calibri"/>
                        <a:cs typeface="Times New Roman"/>
                      </a:endParaRPr>
                    </a:p>
                  </a:txBody>
                  <a:tcPr marL="13344" marR="1334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Times New Roman"/>
                          <a:cs typeface="Times New Roman"/>
                        </a:rPr>
                        <a:t>Uses correct words when referring to visual images (diagrams, charts, tables, etc...).</a:t>
                      </a:r>
                      <a:endParaRPr lang="en-US" sz="800">
                        <a:latin typeface="Calibri"/>
                        <a:ea typeface="Calibri"/>
                        <a:cs typeface="Times New Roman"/>
                      </a:endParaRPr>
                    </a:p>
                  </a:txBody>
                  <a:tcPr marL="13344" marR="1334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Answers questions that require referring to visual images  </a:t>
                      </a:r>
                      <a:endParaRPr lang="en-US" sz="800" b="1" dirty="0">
                        <a:latin typeface="Calibri"/>
                        <a:ea typeface="Calibri"/>
                        <a:cs typeface="Times New Roman"/>
                      </a:endParaRPr>
                    </a:p>
                    <a:p>
                      <a:pPr marL="0" marR="0" algn="l">
                        <a:lnSpc>
                          <a:spcPct val="115000"/>
                        </a:lnSpc>
                        <a:spcBef>
                          <a:spcPts val="0"/>
                        </a:spcBef>
                        <a:spcAft>
                          <a:spcPts val="0"/>
                        </a:spcAft>
                      </a:pPr>
                      <a:r>
                        <a:rPr lang="en-US" sz="800" b="1" dirty="0">
                          <a:latin typeface="Calibri"/>
                          <a:ea typeface="Times New Roman"/>
                          <a:cs typeface="Times New Roman"/>
                        </a:rPr>
                        <a:t>in a new text</a:t>
                      </a:r>
                      <a:r>
                        <a:rPr lang="en-US" sz="800" b="1" dirty="0" smtClean="0">
                          <a:latin typeface="Calibri"/>
                          <a:ea typeface="Times New Roman"/>
                          <a:cs typeface="Times New Roman"/>
                        </a:rPr>
                        <a:t>).</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13344" marR="1334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latin typeface="Calibri"/>
                          <a:ea typeface="Times New Roman"/>
                          <a:cs typeface="Times New Roman"/>
                        </a:rPr>
                        <a:t>Concept Development</a:t>
                      </a:r>
                      <a:endParaRPr lang="en-US" sz="800">
                        <a:latin typeface="Calibri"/>
                        <a:ea typeface="Calibri"/>
                        <a:cs typeface="Times New Roman"/>
                      </a:endParaRPr>
                    </a:p>
                    <a:p>
                      <a:pPr marL="0" marR="0" algn="l">
                        <a:lnSpc>
                          <a:spcPct val="115000"/>
                        </a:lnSpc>
                        <a:spcBef>
                          <a:spcPts val="0"/>
                        </a:spcBef>
                        <a:spcAft>
                          <a:spcPts val="0"/>
                        </a:spcAft>
                      </a:pPr>
                      <a:r>
                        <a:rPr lang="en-US" sz="800">
                          <a:latin typeface="Calibri"/>
                          <a:ea typeface="Times New Roman"/>
                          <a:cs typeface="Times New Roman"/>
                        </a:rPr>
                        <a:t>Understands that visual images can help contribute or clarify a text.</a:t>
                      </a:r>
                      <a:endParaRPr lang="en-US" sz="800">
                        <a:latin typeface="Calibri"/>
                        <a:ea typeface="Calibri"/>
                        <a:cs typeface="Times New Roman"/>
                      </a:endParaRPr>
                    </a:p>
                  </a:txBody>
                  <a:tcPr marL="13344" marR="1334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Locate the accurate visual representations that contribute to and clarify a text</a:t>
                      </a:r>
                      <a:r>
                        <a:rPr lang="en-US" sz="800" b="1" dirty="0" smtClean="0">
                          <a:latin typeface="Calibri"/>
                          <a:ea typeface="Times New Roman"/>
                          <a:cs typeface="Times New Roman"/>
                        </a:rPr>
                        <a:t>.</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13344" marR="1334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Interpret information from a visual representation in order to answer clarifying questions about a text</a:t>
                      </a:r>
                      <a:r>
                        <a:rPr lang="en-US" sz="800" b="1" dirty="0" smtClean="0">
                          <a:latin typeface="Calibri"/>
                          <a:ea typeface="Times New Roman"/>
                          <a:cs typeface="Times New Roman"/>
                        </a:rPr>
                        <a:t>.</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13344" marR="1334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RI.2.7</a:t>
                      </a:r>
                      <a:r>
                        <a:rPr lang="en-US" sz="800" b="1" dirty="0">
                          <a:latin typeface="Calibri"/>
                          <a:ea typeface="Calibri"/>
                          <a:cs typeface="Helvetica"/>
                        </a:rPr>
                        <a:t> </a:t>
                      </a:r>
                      <a:r>
                        <a:rPr lang="en-US" sz="800" dirty="0">
                          <a:latin typeface="Calibri"/>
                          <a:ea typeface="Calibri"/>
                          <a:cs typeface="Helvetica"/>
                        </a:rPr>
                        <a:t>Explain how specific images (e.g., a diagram showing how a machine works) contribute to and clarify a text.</a:t>
                      </a:r>
                      <a:endParaRPr lang="en-US" sz="800" dirty="0">
                        <a:latin typeface="Calibri"/>
                        <a:ea typeface="Calibri"/>
                        <a:cs typeface="Times New Roman"/>
                      </a:endParaRPr>
                    </a:p>
                  </a:txBody>
                  <a:tcPr marL="13344" marR="13344" marT="0" marB="0">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34106415"/>
              </p:ext>
            </p:extLst>
          </p:nvPr>
        </p:nvGraphicFramePr>
        <p:xfrm>
          <a:off x="357756" y="5074920"/>
          <a:ext cx="7186044" cy="2316480"/>
        </p:xfrm>
        <a:graphic>
          <a:graphicData uri="http://schemas.openxmlformats.org/drawingml/2006/table">
            <a:tbl>
              <a:tblPr firstRow="1" firstCol="1" bandRow="1"/>
              <a:tblGrid>
                <a:gridCol w="514330"/>
                <a:gridCol w="628184"/>
                <a:gridCol w="546712"/>
                <a:gridCol w="546712"/>
                <a:gridCol w="530506"/>
                <a:gridCol w="609600"/>
                <a:gridCol w="472900"/>
                <a:gridCol w="670100"/>
                <a:gridCol w="510154"/>
                <a:gridCol w="685800"/>
                <a:gridCol w="719707"/>
                <a:gridCol w="751339"/>
              </a:tblGrid>
              <a:tr h="15240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ANs</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ANy</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Cu</a:t>
                      </a:r>
                      <a:endParaRPr lang="en-US" sz="800">
                        <a:effectLst/>
                        <a:latin typeface="Calibri"/>
                        <a:ea typeface="Calibri"/>
                        <a:cs typeface="Times New Roman"/>
                      </a:endParaRPr>
                    </a:p>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1922274">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basic facts in two texts on the same topic read and discussed in class.</a:t>
                      </a:r>
                      <a:endParaRPr lang="en-US" sz="80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Define and understand </a:t>
                      </a:r>
                      <a:r>
                        <a:rPr lang="en-US" sz="800" u="sng">
                          <a:effectLst/>
                          <a:latin typeface="Calibri"/>
                          <a:ea typeface="Times New Roman"/>
                          <a:cs typeface="Times New Roman"/>
                        </a:rPr>
                        <a:t>Standard Academic Language</a:t>
                      </a:r>
                      <a:r>
                        <a:rPr lang="en-US" sz="800">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compare and contrast, points, important and topic</a:t>
                      </a:r>
                      <a:endParaRPr lang="en-US" sz="80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Select appropriate domain-specific words when discussing the topic.</a:t>
                      </a:r>
                      <a:endParaRPr lang="en-US" sz="80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questions about the most important points in a text read and discussed in class.</a:t>
                      </a:r>
                      <a:endParaRPr lang="en-US" sz="800" b="1" dirty="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Student understands that some points are more important than others and can give an example.</a:t>
                      </a:r>
                      <a:endParaRPr lang="en-US" sz="80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Identifies the most important points in two texts on the same topic</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Locates key details as evidence of which information is important in two texts on the same topic (new text).</a:t>
                      </a:r>
                      <a:endParaRPr lang="en-US" sz="800" dirty="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Categorizes or lists important points from two texts on the same topic using a graphic organizer (teacher has provided categories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SELECTED RESPONSE</a:t>
                      </a:r>
                      <a:endParaRPr lang="en-US" sz="800" b="1" dirty="0">
                        <a:effectLst>
                          <a:outerShdw blurRad="38100" dist="38100" dir="2700000" algn="tl">
                            <a:srgbClr val="000000">
                              <a:alpha val="43137"/>
                            </a:srgbClr>
                          </a:outerShdw>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Using a list of categorized important points in two texts on the same topic, can discuss similarities and differences between the two texts.</a:t>
                      </a:r>
                      <a:endParaRPr lang="en-US" sz="80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Completes a Venn diagram to compare and contrast important points in two texts on the same topic.  </a:t>
                      </a: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CONSTRUCTED REPONSE</a:t>
                      </a:r>
                      <a:endParaRPr lang="en-US" sz="800" b="1" dirty="0">
                        <a:effectLst>
                          <a:outerShdw blurRad="38100" dist="38100" dir="2700000" algn="tl">
                            <a:srgbClr val="000000">
                              <a:alpha val="43137"/>
                            </a:srgbClr>
                          </a:outerShdw>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RI.2.9</a:t>
                      </a:r>
                      <a:r>
                        <a:rPr lang="en-US" sz="800" dirty="0">
                          <a:effectLst/>
                          <a:latin typeface="Calibri"/>
                          <a:ea typeface="Calibri"/>
                          <a:cs typeface="Helvetica"/>
                        </a:rPr>
                        <a:t> Compare and contrast the most important points presented by two texts on the same topic (answers constructed response CFA questions at this level).</a:t>
                      </a:r>
                      <a:endParaRPr lang="en-US" sz="800" dirty="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l">
                        <a:lnSpc>
                          <a:spcPct val="100000"/>
                        </a:lnSpc>
                        <a:spcBef>
                          <a:spcPts val="0"/>
                        </a:spcBef>
                        <a:spcAft>
                          <a:spcPts val="0"/>
                        </a:spcAft>
                      </a:pPr>
                      <a:r>
                        <a:rPr lang="en-US" sz="800" dirty="0">
                          <a:effectLst/>
                          <a:latin typeface="Calibri"/>
                          <a:ea typeface="Calibri"/>
                          <a:cs typeface="Helvetica"/>
                        </a:rPr>
                        <a:t>To move to a DOK-4 students analyze points in two texts in order to write a new generalization, observation or conclusion about the topic.</a:t>
                      </a:r>
                      <a:endParaRPr lang="en-US" sz="800" dirty="0">
                        <a:effectLst/>
                        <a:latin typeface="Calibri"/>
                        <a:ea typeface="Calibri"/>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17304932"/>
              </p:ext>
            </p:extLst>
          </p:nvPr>
        </p:nvGraphicFramePr>
        <p:xfrm>
          <a:off x="367312" y="1447800"/>
          <a:ext cx="7252688" cy="1855953"/>
        </p:xfrm>
        <a:graphic>
          <a:graphicData uri="http://schemas.openxmlformats.org/drawingml/2006/table">
            <a:tbl>
              <a:tblPr firstRow="1" firstCol="1" bandRow="1"/>
              <a:tblGrid>
                <a:gridCol w="662282"/>
                <a:gridCol w="662282"/>
                <a:gridCol w="794886"/>
                <a:gridCol w="561238"/>
                <a:gridCol w="792794"/>
                <a:gridCol w="665965"/>
                <a:gridCol w="714218"/>
                <a:gridCol w="875023"/>
                <a:gridCol w="669442"/>
                <a:gridCol w="854558"/>
              </a:tblGrid>
              <a:tr h="149073">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APg</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2 -Ch</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APn</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605802">
                <a:tc>
                  <a:txBody>
                    <a:bodyPr/>
                    <a:lstStyle/>
                    <a:p>
                      <a:pPr marL="0" marR="0" algn="l">
                        <a:lnSpc>
                          <a:spcPct val="100000"/>
                        </a:lnSpc>
                        <a:spcBef>
                          <a:spcPts val="0"/>
                        </a:spcBef>
                        <a:spcAft>
                          <a:spcPts val="0"/>
                        </a:spcAft>
                        <a:tabLst>
                          <a:tab pos="1405890" algn="l"/>
                        </a:tabLst>
                      </a:pPr>
                      <a:r>
                        <a:rPr lang="en-US" sz="800" dirty="0">
                          <a:effectLst/>
                          <a:latin typeface="Calibri"/>
                          <a:ea typeface="Times New Roman"/>
                          <a:cs typeface="Times New Roman"/>
                        </a:rPr>
                        <a:t>Locate or recall specific words and phrases in an informational text read and discussed in class.</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Use and understand </a:t>
                      </a:r>
                      <a:r>
                        <a:rPr lang="en-US" sz="800" u="sng" dirty="0">
                          <a:effectLst/>
                          <a:latin typeface="Calibri"/>
                          <a:ea typeface="Times New Roman"/>
                          <a:cs typeface="Times New Roman"/>
                        </a:rPr>
                        <a:t>Standard Academic Language</a:t>
                      </a:r>
                      <a:r>
                        <a:rPr lang="en-US" sz="800" dirty="0">
                          <a:effectLst/>
                          <a:latin typeface="Calibri"/>
                          <a:ea typeface="Times New Roman"/>
                          <a:cs typeface="Times New Roman"/>
                        </a:rPr>
                        <a:t>: determine, words, phrases and topic.</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Select appropriate words or phrases connected to a specific topic read and discussed in class.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L.2.4e</a:t>
                      </a:r>
                      <a:r>
                        <a:rPr lang="en-US" sz="800" b="1" dirty="0">
                          <a:effectLst/>
                          <a:latin typeface="Calibri"/>
                          <a:ea typeface="Calibri"/>
                          <a:cs typeface="Helvetica"/>
                        </a:rPr>
                        <a:t> Use glossaries and beginning dictionaries…</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Use accurate words and phrases to explain who, what, where, when or how about an informational topic.</a:t>
                      </a:r>
                      <a:r>
                        <a:rPr lang="en-US" sz="800" dirty="0">
                          <a:solidFill>
                            <a:srgbClr val="8A2003"/>
                          </a:solidFill>
                          <a:effectLst/>
                          <a:latin typeface="Helvetica"/>
                          <a:ea typeface="Calibri"/>
                          <a:cs typeface="Helvetica"/>
                        </a:rPr>
                        <a: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 </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2.4b</a:t>
                      </a:r>
                      <a:r>
                        <a:rPr lang="en-US" sz="800" b="1" dirty="0">
                          <a:effectLst/>
                          <a:latin typeface="Calibri"/>
                          <a:ea typeface="Calibri"/>
                          <a:cs typeface="Helvetica"/>
                        </a:rPr>
                        <a:t> Determine the meaning of the new word formed when a known prefix is added to a known word (e.g., </a:t>
                      </a:r>
                      <a:r>
                        <a:rPr lang="en-US" sz="800" b="1" i="1" dirty="0">
                          <a:effectLst/>
                          <a:latin typeface="Calibri"/>
                          <a:ea typeface="Calibri"/>
                          <a:cs typeface="Helvetica"/>
                        </a:rPr>
                        <a:t>happy/unhappy, tell/retell</a:t>
                      </a:r>
                      <a:r>
                        <a:rPr lang="en-US" sz="800" b="1" dirty="0" smtClean="0">
                          <a:effectLst/>
                          <a:latin typeface="Calibri"/>
                          <a:ea typeface="Calibri"/>
                          <a:cs typeface="Helvetica"/>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Helvetica"/>
                        </a:rPr>
                        <a:t>SELECTED REPSONSE</a:t>
                      </a:r>
                      <a:endParaRPr lang="en-US" sz="800" dirty="0">
                        <a:effectLst>
                          <a:outerShdw blurRad="38100" dist="38100" dir="2700000" algn="tl">
                            <a:srgbClr val="000000">
                              <a:alpha val="43137"/>
                            </a:srgbClr>
                          </a:outerShdw>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L.2.4c</a:t>
                      </a:r>
                      <a:r>
                        <a:rPr lang="en-US" sz="800" dirty="0">
                          <a:effectLst/>
                          <a:latin typeface="Calibri"/>
                          <a:ea typeface="Calibri"/>
                          <a:cs typeface="Helvetica"/>
                        </a:rPr>
                        <a:t> Use a known root word as a clue to the meaning of an unknown word with the same root (e.g., </a:t>
                      </a:r>
                      <a:r>
                        <a:rPr lang="en-US" sz="800" i="1" dirty="0">
                          <a:effectLst/>
                          <a:latin typeface="Calibri"/>
                          <a:ea typeface="Calibri"/>
                          <a:cs typeface="Helvetica"/>
                        </a:rPr>
                        <a:t>addition, additional</a:t>
                      </a:r>
                      <a:r>
                        <a:rPr lang="en-US" sz="800" dirty="0">
                          <a:effectLst/>
                          <a:latin typeface="Calibri"/>
                          <a:ea typeface="Calibri"/>
                          <a:cs typeface="Helvetica"/>
                        </a:rPr>
                        <a:t>).</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r>
                        <a:rPr lang="en-US" sz="800" dirty="0">
                          <a:solidFill>
                            <a:srgbClr val="000000"/>
                          </a:solidFill>
                          <a:effectLst/>
                          <a:latin typeface="Calibri"/>
                          <a:ea typeface="Times New Roman"/>
                          <a:cs typeface="Times New Roman"/>
                        </a:rPr>
                        <a:t>: Understands that specific words and phrases have meaning that is relevant to the text they are in.</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Use context to identify and determine the meaning of words and phrases.  </a:t>
                      </a:r>
                      <a:r>
                        <a:rPr lang="en-US" sz="800" b="1" dirty="0">
                          <a:effectLst/>
                          <a:latin typeface="Helvetica"/>
                          <a:ea typeface="Calibri"/>
                          <a:cs typeface="Helvetica"/>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L.2.4a</a:t>
                      </a:r>
                      <a:r>
                        <a:rPr lang="en-US" sz="800" b="1" dirty="0">
                          <a:effectLst/>
                          <a:latin typeface="Calibri"/>
                          <a:ea typeface="Calibri"/>
                          <a:cs typeface="Helvetica"/>
                        </a:rPr>
                        <a:t> Use sentence-level context as a clue to the meaning of a word or phrase</a:t>
                      </a:r>
                      <a:r>
                        <a:rPr lang="en-US" sz="800" b="1" dirty="0" smtClean="0">
                          <a:effectLst/>
                          <a:latin typeface="Calibri"/>
                          <a:ea typeface="Calibri"/>
                          <a:cs typeface="Helvetica"/>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Helvetica"/>
                        </a:rPr>
                        <a:t>CONSTRUCTED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Calibri"/>
                          <a:cs typeface="Helvetica"/>
                        </a:rPr>
                        <a:t>Identify…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L.2.4d </a:t>
                      </a:r>
                      <a:r>
                        <a:rPr lang="en-US" sz="800" dirty="0">
                          <a:effectLst/>
                          <a:latin typeface="Calibri"/>
                          <a:ea typeface="Calibri"/>
                          <a:cs typeface="Helvetica"/>
                        </a:rPr>
                        <a:t>compound word meanings based on individual words within</a:t>
                      </a:r>
                      <a:r>
                        <a:rPr lang="en-US" sz="800" dirty="0" smtClean="0">
                          <a:effectLst/>
                          <a:latin typeface="Calibri"/>
                          <a:ea typeface="Calibri"/>
                          <a:cs typeface="Helvetica"/>
                        </a:rPr>
                        <a: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L.2.5b</a:t>
                      </a:r>
                      <a:r>
                        <a:rPr lang="en-US" sz="800" b="1" dirty="0">
                          <a:effectLst/>
                          <a:latin typeface="Calibri"/>
                          <a:ea typeface="Calibri"/>
                          <a:cs typeface="Helvetica"/>
                        </a:rPr>
                        <a:t>  </a:t>
                      </a:r>
                      <a:r>
                        <a:rPr lang="en-US" sz="800" dirty="0">
                          <a:effectLst/>
                          <a:latin typeface="Calibri"/>
                          <a:ea typeface="Calibri"/>
                          <a:cs typeface="Helvetica"/>
                        </a:rPr>
                        <a:t>distinguish shades or meaning among closely related verbs</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RI.2.4</a:t>
                      </a:r>
                      <a:r>
                        <a:rPr lang="en-US" sz="800" dirty="0">
                          <a:effectLst/>
                          <a:latin typeface="Calibri"/>
                          <a:ea typeface="Calibri"/>
                          <a:cs typeface="Helvetica"/>
                        </a:rPr>
                        <a:t> Determine the meaning of words and phrases in a text relevant to a </a:t>
                      </a:r>
                      <a:r>
                        <a:rPr lang="en-US" sz="800" i="1" dirty="0">
                          <a:effectLst/>
                          <a:latin typeface="Calibri"/>
                          <a:ea typeface="Calibri"/>
                          <a:cs typeface="Helvetica"/>
                        </a:rPr>
                        <a:t>grade 2 topic or subject area.</a:t>
                      </a:r>
                      <a:endParaRPr lang="en-US" sz="800" dirty="0">
                        <a:effectLst/>
                        <a:latin typeface="Calibri"/>
                        <a:ea typeface="Calibri"/>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1676400" y="129540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9" name="Rectangle 8"/>
          <p:cNvSpPr/>
          <p:nvPr/>
        </p:nvSpPr>
        <p:spPr>
          <a:xfrm>
            <a:off x="1905000" y="492252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684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2720034"/>
              </p:ext>
            </p:extLst>
          </p:nvPr>
        </p:nvGraphicFramePr>
        <p:xfrm>
          <a:off x="431800" y="1520915"/>
          <a:ext cx="6908800" cy="5818632"/>
        </p:xfrm>
        <a:graphic>
          <a:graphicData uri="http://schemas.openxmlformats.org/drawingml/2006/table">
            <a:tbl>
              <a:tblPr firstRow="1" bandRow="1">
                <a:tableStyleId>{5940675A-B579-460E-94D1-54222C63F5DA}</a:tableStyleId>
              </a:tblPr>
              <a:tblGrid>
                <a:gridCol w="6908800"/>
              </a:tblGrid>
              <a:tr h="905256">
                <a:tc>
                  <a:txBody>
                    <a:bodyPr/>
                    <a:lstStyle/>
                    <a:p>
                      <a:endParaRPr lang="en-US" sz="1800" dirty="0" smtClean="0"/>
                    </a:p>
                    <a:p>
                      <a:r>
                        <a:rPr lang="en-US" sz="1800" b="1" dirty="0" smtClean="0"/>
                        <a:t>Name______________________</a:t>
                      </a:r>
                    </a:p>
                    <a:p>
                      <a:endParaRPr lang="en-US" sz="1800" dirty="0"/>
                    </a:p>
                  </a:txBody>
                  <a:tcPr marL="103632" marR="103632" marT="50292" marB="50292">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7924">
                <a:tc>
                  <a:txBody>
                    <a:bodyPr/>
                    <a:lstStyle/>
                    <a:p>
                      <a:r>
                        <a:rPr lang="en-US" sz="1800" b="1" dirty="0" smtClean="0"/>
                        <a:t>What is the </a:t>
                      </a:r>
                      <a:r>
                        <a:rPr lang="en-US" sz="1800" b="1" u="sng" dirty="0" smtClean="0"/>
                        <a:t>main topic</a:t>
                      </a:r>
                      <a:r>
                        <a:rPr lang="en-US" sz="1800" b="1" u="none" dirty="0" smtClean="0"/>
                        <a:t> </a:t>
                      </a:r>
                      <a:r>
                        <a:rPr lang="en-US" sz="1800" b="1" dirty="0" smtClean="0"/>
                        <a:t>of the text?</a:t>
                      </a:r>
                      <a:endParaRPr lang="en-US" sz="1800" b="1"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r>
                        <a:rPr lang="en-US" sz="1800" b="1" dirty="0" smtClean="0"/>
                        <a:t>Which </a:t>
                      </a:r>
                      <a:r>
                        <a:rPr lang="en-US" sz="1800" b="1" u="sng" dirty="0" smtClean="0"/>
                        <a:t>key details</a:t>
                      </a:r>
                      <a:r>
                        <a:rPr lang="en-US" sz="1800" b="1" u="none" dirty="0" smtClean="0"/>
                        <a:t> </a:t>
                      </a:r>
                      <a:r>
                        <a:rPr lang="en-US" sz="1800" b="1" dirty="0" smtClean="0"/>
                        <a:t>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smtClean="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Which </a:t>
                      </a:r>
                      <a:r>
                        <a:rPr lang="en-US" sz="1800" b="1" u="sng" dirty="0" smtClean="0"/>
                        <a:t>key details</a:t>
                      </a:r>
                      <a:r>
                        <a:rPr lang="en-US" sz="1800" b="1" u="none" dirty="0" smtClean="0"/>
                        <a:t> </a:t>
                      </a:r>
                      <a:r>
                        <a:rPr lang="en-US" sz="1800" b="1" dirty="0" smtClean="0"/>
                        <a:t>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smtClean="0"/>
                    </a:p>
                  </a:txBody>
                  <a:tcPr marL="103632" marR="103632" marT="50292" marB="50292"/>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bl>
          </a:graphicData>
        </a:graphic>
      </p:graphicFrame>
      <p:sp>
        <p:nvSpPr>
          <p:cNvPr id="9" name="Rectangle 8"/>
          <p:cNvSpPr/>
          <p:nvPr/>
        </p:nvSpPr>
        <p:spPr>
          <a:xfrm>
            <a:off x="4040545" y="1101816"/>
            <a:ext cx="3281680" cy="1615809"/>
          </a:xfrm>
          <a:prstGeom prst="rect">
            <a:avLst/>
          </a:prstGeom>
          <a:solidFill>
            <a:schemeClr val="accent5">
              <a:lumMod val="20000"/>
              <a:lumOff val="80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22" tIns="45711" rIns="91422" bIns="45711">
            <a:spAutoFit/>
          </a:bodyPr>
          <a:lstStyle/>
          <a:p>
            <a:r>
              <a:rPr lang="en-US" sz="1100" b="1" dirty="0"/>
              <a:t>Instruct student to read a multi-paragraph text.</a:t>
            </a:r>
          </a:p>
          <a:p>
            <a:endParaRPr lang="en-US" sz="1100" b="1" dirty="0"/>
          </a:p>
          <a:p>
            <a:r>
              <a:rPr lang="en-US" sz="1100" b="1" dirty="0"/>
              <a:t>Ask, “What is this text mostly about?”  Tell them this is the </a:t>
            </a:r>
            <a:r>
              <a:rPr lang="en-US" sz="1100" b="1" u="sng" dirty="0">
                <a:solidFill>
                  <a:srgbClr val="C00000"/>
                </a:solidFill>
                <a:effectLst>
                  <a:outerShdw blurRad="38100" dist="38100" dir="2700000" algn="tl">
                    <a:srgbClr val="000000">
                      <a:alpha val="43137"/>
                    </a:srgbClr>
                  </a:outerShdw>
                </a:effectLst>
              </a:rPr>
              <a:t>main</a:t>
            </a:r>
            <a:r>
              <a:rPr lang="en-US" sz="1100" b="1" u="sng" dirty="0">
                <a:solidFill>
                  <a:srgbClr val="C00000"/>
                </a:solidFill>
              </a:rPr>
              <a:t> </a:t>
            </a:r>
            <a:r>
              <a:rPr lang="en-US" sz="1100" b="1" u="sng" dirty="0">
                <a:solidFill>
                  <a:srgbClr val="C00000"/>
                </a:solidFill>
                <a:effectLst>
                  <a:outerShdw blurRad="38100" dist="38100" dir="2700000" algn="tl">
                    <a:srgbClr val="000000">
                      <a:alpha val="43137"/>
                    </a:srgbClr>
                  </a:outerShdw>
                </a:effectLst>
              </a:rPr>
              <a:t>topic</a:t>
            </a:r>
            <a:r>
              <a:rPr lang="en-US" sz="1100" b="1" dirty="0">
                <a:solidFill>
                  <a:srgbClr val="C00000"/>
                </a:solidFill>
              </a:rPr>
              <a:t> </a:t>
            </a:r>
            <a:r>
              <a:rPr lang="en-US" sz="1100" dirty="0"/>
              <a:t> </a:t>
            </a:r>
            <a:r>
              <a:rPr lang="en-US" sz="1100" b="1" dirty="0"/>
              <a:t>of the text.  Have students share how they know what the text is mostly about.</a:t>
            </a:r>
          </a:p>
          <a:p>
            <a:endParaRPr lang="en-US" sz="1100" b="1" dirty="0"/>
          </a:p>
          <a:p>
            <a:r>
              <a:rPr lang="en-US" sz="1100" b="1" dirty="0"/>
              <a:t>Ask students to write the </a:t>
            </a:r>
            <a:r>
              <a:rPr lang="en-US" sz="1100" b="1" u="sng" dirty="0">
                <a:solidFill>
                  <a:srgbClr val="C00000"/>
                </a:solidFill>
                <a:effectLst>
                  <a:outerShdw blurRad="38100" dist="38100" dir="2700000" algn="tl">
                    <a:srgbClr val="000000">
                      <a:alpha val="43137"/>
                    </a:srgbClr>
                  </a:outerShdw>
                </a:effectLst>
              </a:rPr>
              <a:t>main topic</a:t>
            </a:r>
            <a:r>
              <a:rPr lang="en-US" sz="1100" b="1" dirty="0">
                <a:solidFill>
                  <a:srgbClr val="C00000"/>
                </a:solidFill>
                <a:effectLst>
                  <a:outerShdw blurRad="38100" dist="38100" dir="2700000" algn="tl">
                    <a:srgbClr val="000000">
                      <a:alpha val="43137"/>
                    </a:srgbClr>
                  </a:outerShdw>
                </a:effectLst>
              </a:rPr>
              <a:t> </a:t>
            </a:r>
            <a:r>
              <a:rPr lang="en-US" sz="1100" b="1" dirty="0"/>
              <a:t>of the text.</a:t>
            </a:r>
          </a:p>
          <a:p>
            <a:r>
              <a:rPr lang="en-US" sz="1100" b="1" dirty="0"/>
              <a:t>Note:  topic means the entirety of the text which can be told in </a:t>
            </a:r>
            <a:r>
              <a:rPr lang="en-US" sz="1100" b="1" u="sng" dirty="0"/>
              <a:t>one word  or phase</a:t>
            </a:r>
            <a:r>
              <a:rPr lang="en-US" sz="1100" b="1" dirty="0"/>
              <a:t>.</a:t>
            </a:r>
          </a:p>
        </p:txBody>
      </p:sp>
      <p:sp>
        <p:nvSpPr>
          <p:cNvPr id="10" name="Rounded Rectangle 9"/>
          <p:cNvSpPr/>
          <p:nvPr/>
        </p:nvSpPr>
        <p:spPr>
          <a:xfrm>
            <a:off x="6995160" y="850356"/>
            <a:ext cx="458789" cy="50292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75" tIns="50938" rIns="101875" bIns="50938"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3" name="TextBox 2"/>
          <p:cNvSpPr txBox="1"/>
          <p:nvPr/>
        </p:nvSpPr>
        <p:spPr>
          <a:xfrm>
            <a:off x="407837" y="242219"/>
            <a:ext cx="7063145" cy="533764"/>
          </a:xfrm>
          <a:prstGeom prst="rect">
            <a:avLst/>
          </a:prstGeom>
          <a:noFill/>
        </p:spPr>
        <p:txBody>
          <a:bodyPr wrap="square" lIns="101882" tIns="50941" rIns="101882" bIns="50941" rtlCol="0">
            <a:spAutoFit/>
          </a:bodyPr>
          <a:lstStyle/>
          <a:p>
            <a:r>
              <a:rPr lang="en-US" sz="1400" b="1" dirty="0" smtClean="0"/>
              <a:t>Teacher Copy: This </a:t>
            </a:r>
            <a:r>
              <a:rPr lang="en-US" sz="1400" b="1" dirty="0"/>
              <a:t>is </a:t>
            </a:r>
            <a:r>
              <a:rPr lang="en-US" sz="1400" b="1" dirty="0" smtClean="0"/>
              <a:t>an optional, informational </a:t>
            </a:r>
            <a:r>
              <a:rPr lang="en-US" sz="1400" b="1" dirty="0"/>
              <a:t>note-taking page students can use when researching about a topic.</a:t>
            </a:r>
          </a:p>
        </p:txBody>
      </p:sp>
      <p:sp>
        <p:nvSpPr>
          <p:cNvPr id="11" name="Rectangle 10"/>
          <p:cNvSpPr/>
          <p:nvPr/>
        </p:nvSpPr>
        <p:spPr>
          <a:xfrm>
            <a:off x="1122680" y="4035516"/>
            <a:ext cx="3281680" cy="2630296"/>
          </a:xfrm>
          <a:prstGeom prst="rect">
            <a:avLst/>
          </a:prstGeom>
          <a:solidFill>
            <a:schemeClr val="accent5">
              <a:lumMod val="20000"/>
              <a:lumOff val="80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22" tIns="45711" rIns="91422" bIns="45711">
            <a:spAutoFit/>
          </a:bodyPr>
          <a:lstStyle/>
          <a:p>
            <a:r>
              <a:rPr lang="en-US" sz="1100" b="1" dirty="0"/>
              <a:t>Explain, “a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srgbClr val="C00000"/>
                </a:solidFill>
                <a:effectLst>
                  <a:outerShdw blurRad="38100" dist="38100" dir="2700000" algn="tl">
                    <a:srgbClr val="000000">
                      <a:alpha val="43137"/>
                    </a:srgbClr>
                  </a:outerShdw>
                </a:effectLst>
              </a:rPr>
              <a:t> </a:t>
            </a:r>
            <a:r>
              <a:rPr lang="en-US" sz="1100" b="1" dirty="0"/>
              <a:t>is what the paragraph is telling about the </a:t>
            </a:r>
            <a:r>
              <a:rPr lang="en-US" sz="1100" b="1" u="sng" dirty="0">
                <a:solidFill>
                  <a:srgbClr val="C00000"/>
                </a:solidFill>
                <a:effectLst>
                  <a:outerShdw blurRad="38100" dist="38100" dir="2700000" algn="tl">
                    <a:srgbClr val="000000">
                      <a:alpha val="43137"/>
                    </a:srgbClr>
                  </a:outerShdw>
                </a:effectLst>
              </a:rPr>
              <a:t>topic</a:t>
            </a:r>
            <a:r>
              <a:rPr lang="en-US" sz="1100" b="1" dirty="0"/>
              <a:t>.  </a:t>
            </a:r>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effectLst>
                  <a:outerShdw blurRad="38100" dist="38100" dir="2700000" algn="tl">
                    <a:srgbClr val="000000">
                      <a:alpha val="43137"/>
                    </a:srgbClr>
                  </a:outerShdw>
                </a:effectLst>
              </a:rPr>
              <a:t> </a:t>
            </a:r>
            <a:r>
              <a:rPr lang="en-US" sz="1100" b="1" dirty="0"/>
              <a:t>help us find the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srgbClr val="C00000"/>
                </a:solidFill>
                <a:effectLst>
                  <a:outerShdw blurRad="38100" dist="38100" dir="2700000" algn="tl">
                    <a:srgbClr val="000000">
                      <a:alpha val="43137"/>
                    </a:srgbClr>
                  </a:outerShdw>
                </a:effectLst>
              </a:rPr>
              <a:t> </a:t>
            </a:r>
            <a:r>
              <a:rPr lang="en-US" sz="1100" b="1" dirty="0"/>
              <a:t>of paragraphs.”</a:t>
            </a:r>
          </a:p>
          <a:p>
            <a:endParaRPr lang="en-US" sz="1100" b="1" dirty="0"/>
          </a:p>
          <a:p>
            <a:pPr defTabSz="1135157"/>
            <a:r>
              <a:rPr lang="en-US" sz="1100" b="1" dirty="0">
                <a:solidFill>
                  <a:prstClr val="black"/>
                </a:solidFill>
              </a:rPr>
              <a:t>Example:  If the main topic is DOGS,</a:t>
            </a:r>
          </a:p>
          <a:p>
            <a:pPr defTabSz="1135157"/>
            <a:r>
              <a:rPr lang="en-US" sz="1100" b="1" dirty="0">
                <a:solidFill>
                  <a:prstClr val="black"/>
                </a:solidFill>
              </a:rPr>
              <a:t>Some </a:t>
            </a:r>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rPr>
              <a:t> </a:t>
            </a:r>
            <a:r>
              <a:rPr lang="en-US" sz="1100" b="1" dirty="0">
                <a:solidFill>
                  <a:prstClr val="black"/>
                </a:solidFill>
              </a:rPr>
              <a:t>in one paragraph could be..</a:t>
            </a:r>
          </a:p>
          <a:p>
            <a:pPr defTabSz="1135157"/>
            <a:endParaRPr lang="en-US" sz="1100" b="1" dirty="0">
              <a:solidFill>
                <a:prstClr val="black"/>
              </a:solidFill>
            </a:endParaRPr>
          </a:p>
          <a:p>
            <a:pPr defTabSz="1135157">
              <a:buFont typeface="Arial" pitchFamily="34" charset="0"/>
              <a:buChar char="•"/>
            </a:pPr>
            <a:r>
              <a:rPr lang="en-US" sz="1100" b="1" dirty="0">
                <a:solidFill>
                  <a:prstClr val="black"/>
                </a:solidFill>
              </a:rPr>
              <a:t> the dog likes to play fetch.</a:t>
            </a:r>
          </a:p>
          <a:p>
            <a:pPr defTabSz="1135157">
              <a:buFont typeface="Arial" pitchFamily="34" charset="0"/>
              <a:buChar char="•"/>
            </a:pPr>
            <a:r>
              <a:rPr lang="en-US" sz="1100" b="1" dirty="0">
                <a:solidFill>
                  <a:prstClr val="black"/>
                </a:solidFill>
              </a:rPr>
              <a:t> the dog likes to play with the ball.</a:t>
            </a:r>
          </a:p>
          <a:p>
            <a:pPr defTabSz="1135157"/>
            <a:endParaRPr lang="en-US" sz="1100" b="1" dirty="0">
              <a:solidFill>
                <a:prstClr val="black"/>
              </a:solidFill>
            </a:endParaRPr>
          </a:p>
          <a:p>
            <a:pPr defTabSz="1135157"/>
            <a:r>
              <a:rPr lang="en-US" sz="1100" b="1" dirty="0">
                <a:solidFill>
                  <a:prstClr val="black"/>
                </a:solidFill>
              </a:rPr>
              <a:t>The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srgbClr val="C00000"/>
                </a:solidFill>
                <a:effectLst>
                  <a:outerShdw blurRad="38100" dist="38100" dir="2700000" algn="tl">
                    <a:srgbClr val="000000">
                      <a:alpha val="43137"/>
                    </a:srgbClr>
                  </a:outerShdw>
                </a:effectLst>
              </a:rPr>
              <a:t> </a:t>
            </a:r>
            <a:r>
              <a:rPr lang="en-US" sz="1100" b="1" dirty="0">
                <a:solidFill>
                  <a:prstClr val="black"/>
                </a:solidFill>
              </a:rPr>
              <a:t>of this paragraph could be things that dogs like to do or that dogs are playful</a:t>
            </a:r>
          </a:p>
          <a:p>
            <a:pPr defTabSz="1135157"/>
            <a:endParaRPr lang="en-US" sz="1100" b="1" dirty="0">
              <a:solidFill>
                <a:prstClr val="black"/>
              </a:solidFill>
            </a:endParaRPr>
          </a:p>
          <a:p>
            <a:pPr defTabSz="1135157"/>
            <a:r>
              <a:rPr lang="en-US" sz="1100" b="1" dirty="0">
                <a:solidFill>
                  <a:prstClr val="black"/>
                </a:solidFill>
              </a:rPr>
              <a:t>Students should be able to identify the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prstClr val="black"/>
                </a:solidFill>
              </a:rPr>
              <a:t> in two or more paragraphs of the text.</a:t>
            </a:r>
          </a:p>
        </p:txBody>
      </p:sp>
      <p:sp>
        <p:nvSpPr>
          <p:cNvPr id="12" name="Rounded Rectangle 11"/>
          <p:cNvSpPr/>
          <p:nvPr/>
        </p:nvSpPr>
        <p:spPr>
          <a:xfrm>
            <a:off x="4174966" y="4789896"/>
            <a:ext cx="458789" cy="50292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75" tIns="50938" rIns="101875" bIns="50938"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4713458" y="6214836"/>
            <a:ext cx="2740491" cy="163376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10613" tIns="55307" rIns="110613" bIns="55307" rtlCol="0">
            <a:spAutoFit/>
          </a:bodyPr>
          <a:lstStyle/>
          <a:p>
            <a:r>
              <a:rPr lang="en-US" sz="1100" b="1" dirty="0"/>
              <a:t>Remember students will need to have a note-taking form for </a:t>
            </a:r>
            <a:r>
              <a:rPr lang="en-US" sz="1100" b="1" u="sng" dirty="0"/>
              <a:t>each</a:t>
            </a:r>
            <a:r>
              <a:rPr lang="en-US" sz="1100" b="1" dirty="0"/>
              <a:t> text. This form is for informational texts.  You can also use a graphic organizer of your choice that emphasizes the standard vocabulary:</a:t>
            </a:r>
          </a:p>
          <a:p>
            <a:endParaRPr lang="en-US" sz="1100" b="1" dirty="0"/>
          </a:p>
          <a:p>
            <a:r>
              <a:rPr lang="en-US" sz="1100" b="1" dirty="0"/>
              <a:t>Main </a:t>
            </a:r>
            <a:r>
              <a:rPr lang="en-US" sz="1100" b="1" dirty="0" smtClean="0"/>
              <a:t>Topic       (RI.2.2)</a:t>
            </a:r>
            <a:endParaRPr lang="en-US" sz="1100" b="1" dirty="0"/>
          </a:p>
          <a:p>
            <a:r>
              <a:rPr lang="en-US" sz="1100" b="1" dirty="0"/>
              <a:t>Key </a:t>
            </a:r>
            <a:r>
              <a:rPr lang="en-US" sz="1100" b="1" dirty="0" smtClean="0"/>
              <a:t>Details       (RI.2.1)</a:t>
            </a:r>
            <a:endParaRPr lang="en-US" sz="1100" b="1" dirty="0"/>
          </a:p>
          <a:p>
            <a:r>
              <a:rPr lang="en-US" sz="1100" b="1" dirty="0"/>
              <a:t>Specific </a:t>
            </a:r>
            <a:r>
              <a:rPr lang="en-US" sz="1100" b="1" dirty="0" smtClean="0"/>
              <a:t>Focus  (RI.2.2)</a:t>
            </a:r>
            <a:endParaRPr lang="en-US" sz="1100" b="1" dirty="0"/>
          </a:p>
        </p:txBody>
      </p:sp>
    </p:spTree>
    <p:extLst>
      <p:ext uri="{BB962C8B-B14F-4D97-AF65-F5344CB8AC3E}">
        <p14:creationId xmlns:p14="http://schemas.microsoft.com/office/powerpoint/2010/main" val="83716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7910612"/>
              </p:ext>
            </p:extLst>
          </p:nvPr>
        </p:nvGraphicFramePr>
        <p:xfrm>
          <a:off x="431800" y="922019"/>
          <a:ext cx="6908800" cy="6634480"/>
        </p:xfrm>
        <a:graphic>
          <a:graphicData uri="http://schemas.openxmlformats.org/drawingml/2006/table">
            <a:tbl>
              <a:tblPr firstRow="1" bandRow="1">
                <a:tableStyleId>{5940675A-B579-460E-94D1-54222C63F5DA}</a:tableStyleId>
              </a:tblPr>
              <a:tblGrid>
                <a:gridCol w="6908800"/>
              </a:tblGrid>
              <a:tr h="905256">
                <a:tc>
                  <a:txBody>
                    <a:bodyPr/>
                    <a:lstStyle/>
                    <a:p>
                      <a:endParaRPr lang="en-US" sz="1800" dirty="0" smtClean="0"/>
                    </a:p>
                    <a:p>
                      <a:r>
                        <a:rPr lang="en-US" sz="1800" b="1" dirty="0" smtClean="0"/>
                        <a:t>Name______________________</a:t>
                      </a:r>
                    </a:p>
                    <a:p>
                      <a:endParaRPr lang="en-US" sz="1800" dirty="0"/>
                    </a:p>
                  </a:txBody>
                  <a:tcPr marL="103632" marR="103632" marT="50292" marB="50292">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7924">
                <a:tc>
                  <a:txBody>
                    <a:bodyPr/>
                    <a:lstStyle/>
                    <a:p>
                      <a:r>
                        <a:rPr lang="en-US" sz="1800" b="1" dirty="0" smtClean="0"/>
                        <a:t>What is the </a:t>
                      </a:r>
                      <a:r>
                        <a:rPr lang="en-US" sz="1800" b="1" u="sng" dirty="0" smtClean="0"/>
                        <a:t>main topic</a:t>
                      </a:r>
                      <a:r>
                        <a:rPr lang="en-US" sz="1800" b="1" u="none" dirty="0" smtClean="0"/>
                        <a:t> </a:t>
                      </a:r>
                      <a:r>
                        <a:rPr lang="en-US" sz="1800" b="1" dirty="0" smtClean="0"/>
                        <a:t>of the text?</a:t>
                      </a:r>
                      <a:endParaRPr lang="en-US" sz="1800" b="1"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r>
                        <a:rPr lang="en-US" sz="1800" b="1" dirty="0" smtClean="0"/>
                        <a:t>Which </a:t>
                      </a:r>
                      <a:r>
                        <a:rPr lang="en-US" sz="1800" b="1" u="sng" dirty="0" smtClean="0"/>
                        <a:t>key details</a:t>
                      </a:r>
                      <a:r>
                        <a:rPr lang="en-US" sz="1800" b="1" u="none" dirty="0" smtClean="0"/>
                        <a:t> </a:t>
                      </a:r>
                      <a:r>
                        <a:rPr lang="en-US" sz="1800" b="1" dirty="0" smtClean="0"/>
                        <a:t>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a:p>
                  </a:txBody>
                  <a:tcPr marL="103632" marR="103632" marT="50292" marB="50292"/>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mtClean="0"/>
                        <a:t>Which </a:t>
                      </a:r>
                      <a:r>
                        <a:rPr lang="en-US" sz="1800" b="1" u="sng" dirty="0" smtClean="0"/>
                        <a:t>key details</a:t>
                      </a:r>
                      <a:r>
                        <a:rPr lang="en-US" sz="1800" b="1" dirty="0" smtClean="0"/>
                        <a:t> 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smtClean="0"/>
                    </a:p>
                  </a:txBody>
                  <a:tcPr marL="103632" marR="103632" marT="50292" marB="50292"/>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13517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274619"/>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smtClean="0"/>
              <a:t>The </a:t>
            </a:r>
            <a:r>
              <a:rPr lang="en-US" sz="1600" dirty="0"/>
              <a:t>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581025398"/>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1539424096"/>
              </p:ext>
            </p:extLst>
          </p:nvPr>
        </p:nvGraphicFramePr>
        <p:xfrm>
          <a:off x="259080" y="5387995"/>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986280" y="6370714"/>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057910" y="9405259"/>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341856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aphicFrame>
        <p:nvGraphicFramePr>
          <p:cNvPr id="179" name="Shape 179"/>
          <p:cNvGraphicFramePr/>
          <p:nvPr>
            <p:extLst>
              <p:ext uri="{D42A27DB-BD31-4B8C-83A1-F6EECF244321}">
                <p14:modId xmlns:p14="http://schemas.microsoft.com/office/powerpoint/2010/main" val="2863725520"/>
              </p:ext>
            </p:extLst>
          </p:nvPr>
        </p:nvGraphicFramePr>
        <p:xfrm>
          <a:off x="123819" y="859750"/>
          <a:ext cx="7513325" cy="8065248"/>
        </p:xfrm>
        <a:graphic>
          <a:graphicData uri="http://schemas.openxmlformats.org/drawingml/2006/table">
            <a:tbl>
              <a:tblPr>
                <a:noFill/>
              </a:tblPr>
              <a:tblGrid>
                <a:gridCol w="677850"/>
                <a:gridCol w="1388050"/>
                <a:gridCol w="1465150"/>
                <a:gridCol w="1422275"/>
                <a:gridCol w="1247200"/>
                <a:gridCol w="1312800"/>
              </a:tblGrid>
              <a:tr h="403933">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-L.K.1a, L.K.2a, &amp; L.K.2d </a:t>
                      </a: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-L.1.1a, L.1.2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1064913">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-W.1.3.1-2</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-W.2.3.1-2</a:t>
                      </a:r>
                      <a:r>
                        <a:rPr lang="en-US" sz="600" b="1" u="none" strike="noStrike" cap="none" baseline="0">
                          <a:solidFill>
                            <a:srgbClr val="000000"/>
                          </a:solidFill>
                          <a:latin typeface="Calibri"/>
                          <a:ea typeface="Calibri"/>
                          <a:cs typeface="Calibri"/>
                          <a:sym typeface="Calibri"/>
                        </a:rPr>
                        <a:t> </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Kinder</a:t>
                      </a:r>
                      <a:r>
                        <a:rPr lang="en-US" sz="600" b="1" dirty="0">
                          <a:solidFill>
                            <a:schemeClr val="dk1"/>
                          </a:solidFill>
                          <a:latin typeface="Calibri"/>
                          <a:ea typeface="Calibri"/>
                          <a:cs typeface="Calibri"/>
                          <a:sym typeface="Calibri"/>
                        </a:rPr>
                        <a:t>-W.K.3.2</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1st</a:t>
                      </a:r>
                      <a:r>
                        <a:rPr lang="en-US" sz="600" b="1" dirty="0">
                          <a:solidFill>
                            <a:schemeClr val="dk1"/>
                          </a:solidFill>
                          <a:latin typeface="Calibri"/>
                          <a:ea typeface="Calibri"/>
                          <a:cs typeface="Calibri"/>
                          <a:sym typeface="Calibri"/>
                        </a:rPr>
                        <a:t>-W.1.3.2-3</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2nd</a:t>
                      </a:r>
                      <a:r>
                        <a:rPr lang="en-US" sz="600" b="1" dirty="0">
                          <a:solidFill>
                            <a:schemeClr val="dk1"/>
                          </a:solidFill>
                          <a:latin typeface="Calibri"/>
                          <a:ea typeface="Calibri"/>
                          <a:cs typeface="Calibri"/>
                          <a:sym typeface="Calibri"/>
                        </a:rPr>
                        <a:t>-W.2.3.3-4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Purposes/Production and Distribution of Writing:</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-W.K.3.3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-W.1.1.4 &amp; W.1.5.2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-W.2.1.4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-L.2.1 &amp; L.2.6</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436914">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establishes</a:t>
                      </a:r>
                    </a:p>
                    <a:p>
                      <a:pPr marL="0" marR="0" lvl="0" indent="0" algn="l" rtl="0">
                        <a:spcBef>
                          <a:spcPts val="0"/>
                        </a:spcBef>
                        <a:buSzPct val="25000"/>
                        <a:buNone/>
                      </a:pPr>
                      <a:r>
                        <a:rPr lang="en-US" sz="900" u="none" strike="noStrike" cap="none" baseline="0">
                          <a:latin typeface="Calibri"/>
                          <a:ea typeface="Calibri"/>
                          <a:cs typeface="Calibri"/>
                          <a:sym typeface="Calibri"/>
                        </a:rPr>
                        <a:t>engaging context for story line/events (e.g., asks a question; starts with action or feelings)</a:t>
                      </a:r>
                    </a:p>
                    <a:p>
                      <a:pPr marL="0" marR="0" lvl="0" indent="0" algn="l" rtl="0">
                        <a:spcBef>
                          <a:spcPts val="0"/>
                        </a:spcBef>
                        <a:buSzPct val="25000"/>
                        <a:buNone/>
                      </a:pPr>
                      <a:r>
                        <a:rPr lang="en-US" sz="900" u="none" strike="noStrike" cap="none" baseline="0">
                          <a:latin typeface="Calibri"/>
                          <a:ea typeface="Calibri"/>
                          <a:cs typeface="Calibri"/>
                          <a:sym typeface="Calibri"/>
                        </a:rPr>
                        <a:t>Effectively presents</a:t>
                      </a:r>
                    </a:p>
                    <a:p>
                      <a:pPr marL="0" marR="0" lvl="0" indent="0" algn="l" rtl="0">
                        <a:spcBef>
                          <a:spcPts val="0"/>
                        </a:spcBef>
                        <a:buSzPct val="25000"/>
                        <a:buNone/>
                      </a:pPr>
                      <a:r>
                        <a:rPr lang="en-US" sz="900" u="none" strike="noStrike" cap="none" baseline="0">
                          <a:latin typeface="Calibri"/>
                          <a:ea typeface="Calibri"/>
                          <a:cs typeface="Calibri"/>
                          <a:sym typeface="Calibri"/>
                        </a:rPr>
                        <a:t>and maintains focus</a:t>
                      </a:r>
                    </a:p>
                    <a:p>
                      <a:pPr marL="0" marR="0" lvl="0" indent="0" algn="l" rtl="0">
                        <a:spcBef>
                          <a:spcPts val="0"/>
                        </a:spcBef>
                        <a:buSzPct val="25000"/>
                        <a:buNone/>
                      </a:pPr>
                      <a:r>
                        <a:rPr lang="en-US" sz="900" u="none" strike="noStrike" cap="none" baseline="0">
                          <a:latin typeface="Calibri"/>
                          <a:ea typeface="Calibri"/>
                          <a:cs typeface="Calibri"/>
                          <a:sym typeface="Calibri"/>
                        </a:rPr>
                        <a:t>(controlling idea) of</a:t>
                      </a:r>
                    </a:p>
                    <a:p>
                      <a:pPr marL="0" marR="0" lvl="0" indent="0" algn="l" rtl="0">
                        <a:spcBef>
                          <a:spcPts val="0"/>
                        </a:spcBef>
                        <a:buSzPct val="25000"/>
                        <a:buNone/>
                      </a:pPr>
                      <a:r>
                        <a:rPr lang="en-US" sz="900" u="none" strike="noStrike" cap="none" baseline="0">
                          <a:latin typeface="Calibri"/>
                          <a:ea typeface="Calibri"/>
                          <a:cs typeface="Calibri"/>
                          <a:sym typeface="Calibri"/>
                        </a:rPr>
                        <a:t>story line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a beginning, middle, and an ending with a sense of closure(e.g., a lesson learned –next time…; he never</a:t>
                      </a:r>
                    </a:p>
                    <a:p>
                      <a:pPr marL="0" marR="0" lvl="0" indent="0" algn="l" rtl="0">
                        <a:spcBef>
                          <a:spcPts val="0"/>
                        </a:spcBef>
                        <a:buSzPct val="25000"/>
                        <a:buNone/>
                      </a:pPr>
                      <a:r>
                        <a:rPr lang="en-US" sz="900" u="none" strike="noStrike" cap="none" baseline="0">
                          <a:latin typeface="Calibri"/>
                          <a:ea typeface="Calibri"/>
                          <a:cs typeface="Calibri"/>
                          <a:sym typeface="Calibri"/>
                        </a:rPr>
                        <a:t>did that again)</a:t>
                      </a:r>
                    </a:p>
                    <a:p>
                      <a:pPr marL="0" marR="0" lvl="0" indent="0" algn="l" rtl="0">
                        <a:spcBef>
                          <a:spcPts val="0"/>
                        </a:spcBef>
                        <a:buSzPct val="25000"/>
                        <a:buNone/>
                      </a:pPr>
                      <a:r>
                        <a:rPr lang="en-US" sz="900" u="none" strike="noStrike" cap="none" baseline="0">
                          <a:latin typeface="Calibri"/>
                          <a:ea typeface="Calibri"/>
                          <a:cs typeface="Calibri"/>
                          <a:sym typeface="Calibri"/>
                        </a:rPr>
                        <a:t>Variety of transitions</a:t>
                      </a:r>
                    </a:p>
                    <a:p>
                      <a:pPr marL="0" marR="0" lvl="0" indent="0" algn="l" rtl="0">
                        <a:spcBef>
                          <a:spcPts val="0"/>
                        </a:spcBef>
                        <a:buSzPct val="25000"/>
                        <a:buNone/>
                      </a:pPr>
                      <a:r>
                        <a:rPr lang="en-US" sz="900" u="none" strike="noStrike" cap="none" baseline="0">
                          <a:latin typeface="Calibri"/>
                          <a:ea typeface="Calibri"/>
                          <a:cs typeface="Calibri"/>
                          <a:sym typeface="Calibri"/>
                        </a:rPr>
                        <a:t>used appropriately</a:t>
                      </a:r>
                    </a:p>
                    <a:p>
                      <a:pPr marL="0" marR="0" lvl="0" indent="0" algn="l" rtl="0">
                        <a:spcBef>
                          <a:spcPts val="0"/>
                        </a:spcBef>
                        <a:buSzPct val="25000"/>
                        <a:buNone/>
                      </a:pPr>
                      <a:r>
                        <a:rPr lang="en-US" sz="900" u="none" strike="noStrike" cap="none" baseline="0">
                          <a:latin typeface="Calibri"/>
                          <a:ea typeface="Calibri"/>
                          <a:cs typeface="Calibri"/>
                          <a:sym typeface="Calibri"/>
                        </a:rPr>
                        <a:t>Chronology is logical</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Relevant, concrete details create vivid images or ideas</a:t>
                      </a:r>
                    </a:p>
                    <a:p>
                      <a:pPr marL="0" marR="0" lvl="0" indent="0" algn="l" rtl="0">
                        <a:spcBef>
                          <a:spcPts val="0"/>
                        </a:spcBef>
                        <a:buSzPct val="25000"/>
                        <a:buNone/>
                      </a:pPr>
                      <a:r>
                        <a:rPr lang="en-US" sz="900" u="none" strike="noStrike" cap="none" baseline="0">
                          <a:latin typeface="Calibri"/>
                          <a:ea typeface="Calibri"/>
                          <a:cs typeface="Calibri"/>
                          <a:sym typeface="Calibri"/>
                        </a:rPr>
                        <a:t>Effective use of</a:t>
                      </a:r>
                    </a:p>
                    <a:p>
                      <a:pPr marL="0" marR="0" lvl="0" indent="0" algn="l" rtl="0">
                        <a:spcBef>
                          <a:spcPts val="0"/>
                        </a:spcBef>
                        <a:buSzPct val="25000"/>
                        <a:buNone/>
                      </a:pPr>
                      <a:r>
                        <a:rPr lang="en-US" sz="900" u="none" strike="noStrike" cap="none" baseline="0">
                          <a:latin typeface="Calibri"/>
                          <a:ea typeface="Calibri"/>
                          <a:cs typeface="Calibri"/>
                          <a:sym typeface="Calibri"/>
                        </a:rPr>
                        <a:t>dialogue, sensory and concrete details, strong verbs to advance the action; or to how characters’ motivation, development, growth, or change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Maintains consistent</a:t>
                      </a:r>
                    </a:p>
                    <a:p>
                      <a:pPr marL="0" marR="0" lvl="0" indent="0" algn="l" rtl="0">
                        <a:spcBef>
                          <a:spcPts val="0"/>
                        </a:spcBef>
                        <a:buSzPct val="25000"/>
                        <a:buNone/>
                      </a:pPr>
                      <a:r>
                        <a:rPr lang="en-US" sz="900" u="none" strike="noStrike" cap="none" baseline="0">
                          <a:latin typeface="Calibri"/>
                          <a:ea typeface="Calibri"/>
                          <a:cs typeface="Calibri"/>
                          <a:sym typeface="Calibri"/>
                        </a:rPr>
                        <a:t>narrator’s voice</a:t>
                      </a:r>
                    </a:p>
                    <a:p>
                      <a:pPr marL="0" marR="0" lvl="0" indent="0" algn="l" rtl="0">
                        <a:spcBef>
                          <a:spcPts val="0"/>
                        </a:spcBef>
                        <a:buSzPct val="25000"/>
                        <a:buNone/>
                      </a:pPr>
                      <a:r>
                        <a:rPr lang="en-US" sz="900" u="none" strike="noStrike" cap="none" baseline="0">
                          <a:latin typeface="Calibri"/>
                          <a:ea typeface="Calibri"/>
                          <a:cs typeface="Calibri"/>
                          <a:sym typeface="Calibri"/>
                        </a:rPr>
                        <a:t>Uses precise language and sentence variety (simple, compound, with phrases)</a:t>
                      </a:r>
                    </a:p>
                    <a:p>
                      <a:pPr marL="0" marR="0" lvl="0" indent="0" algn="l" rtl="0">
                        <a:spcBef>
                          <a:spcPts val="0"/>
                        </a:spcBef>
                        <a:buSzPct val="25000"/>
                        <a:buNone/>
                      </a:pPr>
                      <a:r>
                        <a:rPr lang="en-US" sz="900" u="none" strike="noStrike" cap="none" baseline="0">
                          <a:latin typeface="Calibri"/>
                          <a:ea typeface="Calibri"/>
                          <a:cs typeface="Calibri"/>
                          <a:sym typeface="Calibri"/>
                        </a:rPr>
                        <a:t>May use figurative</a:t>
                      </a:r>
                    </a:p>
                    <a:p>
                      <a:pPr marL="0" marR="0" lvl="0" indent="0" algn="l" rtl="0">
                        <a:spcBef>
                          <a:spcPts val="0"/>
                        </a:spcBef>
                        <a:buSzPct val="25000"/>
                        <a:buNone/>
                      </a:pPr>
                      <a:r>
                        <a:rPr lang="en-US" sz="900" u="none" strike="noStrike" cap="none" baseline="0">
                          <a:latin typeface="Calibri"/>
                          <a:ea typeface="Calibri"/>
                          <a:cs typeface="Calibri"/>
                          <a:sym typeface="Calibri"/>
                        </a:rPr>
                        <a:t>language (e.g., imagery)</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adults, 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a:t>
                      </a:r>
                    </a:p>
                    <a:p>
                      <a:pPr marL="0" marR="0" lvl="0" indent="0" algn="l" rtl="0">
                        <a:spcBef>
                          <a:spcPts val="0"/>
                        </a:spcBef>
                        <a:buSzPct val="25000"/>
                        <a:buNone/>
                      </a:pPr>
                      <a:r>
                        <a:rPr lang="en-US" sz="900" u="none" strike="noStrike" cap="none" baseline="0">
                          <a:latin typeface="Calibri"/>
                          <a:ea typeface="Calibri"/>
                          <a:cs typeface="Calibri"/>
                          <a:sym typeface="Calibri"/>
                        </a:rPr>
                        <a:t>mechanics as appropriate to grade (e.g., uses conventional</a:t>
                      </a:r>
                    </a:p>
                    <a:p>
                      <a:pPr marL="0" marR="0" lvl="0" indent="0" algn="l" rtl="0">
                        <a:spcBef>
                          <a:spcPts val="0"/>
                        </a:spcBef>
                        <a:buSzPct val="25000"/>
                        <a:buNone/>
                      </a:pPr>
                      <a:r>
                        <a:rPr lang="en-US" sz="900" u="none" strike="noStrike" cap="none" baseline="0">
                          <a:latin typeface="Calibri"/>
                          <a:ea typeface="Calibri"/>
                          <a:cs typeface="Calibri"/>
                          <a:sym typeface="Calibri"/>
                        </a:rPr>
                        <a:t>spelling for words with</a:t>
                      </a:r>
                    </a:p>
                    <a:p>
                      <a:pPr marL="0" marR="0" lvl="0" indent="0" algn="l" rtl="0">
                        <a:spcBef>
                          <a:spcPts val="0"/>
                        </a:spcBef>
                        <a:buSzPct val="25000"/>
                        <a:buNone/>
                      </a:pPr>
                      <a:r>
                        <a:rPr lang="en-US" sz="900" u="none" strike="noStrike" cap="none" baseline="0">
                          <a:latin typeface="Calibri"/>
                          <a:ea typeface="Calibri"/>
                          <a:cs typeface="Calibri"/>
                          <a:sym typeface="Calibri"/>
                        </a:rPr>
                        <a:t>common patterns)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6107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b="0" i="0" u="none" strike="noStrike" cap="none" baseline="0">
                          <a:latin typeface="Calibri"/>
                          <a:ea typeface="Calibri"/>
                          <a:cs typeface="Calibri"/>
                          <a:sym typeface="Calibri"/>
                        </a:rPr>
                        <a:t>drawings, dictation,</a:t>
                      </a:r>
                    </a:p>
                    <a:p>
                      <a:pPr marL="0" marR="0" lvl="0" indent="0" algn="l" rtl="0">
                        <a:spcBef>
                          <a:spcPts val="0"/>
                        </a:spcBef>
                        <a:buSzPct val="25000"/>
                        <a:buNone/>
                      </a:pPr>
                      <a:r>
                        <a:rPr lang="en-US" sz="900" b="0" i="0" u="none" strike="noStrike" cap="none" baseline="0">
                          <a:latin typeface="Calibri"/>
                          <a:ea typeface="Calibri"/>
                          <a:cs typeface="Calibri"/>
                          <a:sym typeface="Calibri"/>
                        </a:rPr>
                        <a:t>and writing (K)</a:t>
                      </a:r>
                    </a:p>
                    <a:p>
                      <a:pPr marL="0" marR="0" lvl="0" indent="0" algn="l" rtl="0">
                        <a:spcBef>
                          <a:spcPts val="0"/>
                        </a:spcBef>
                        <a:buSzPct val="25000"/>
                        <a:buNone/>
                      </a:pPr>
                      <a:r>
                        <a:rPr lang="en-US" sz="900" b="0" i="0" u="none" strike="noStrike" cap="none" baseline="0">
                          <a:latin typeface="Calibri"/>
                          <a:ea typeface="Calibri"/>
                          <a:cs typeface="Calibri"/>
                          <a:sym typeface="Calibri"/>
                        </a:rPr>
                        <a:t>Event/ series of events is supported with key elements (gr K-2)</a:t>
                      </a:r>
                    </a:p>
                    <a:p>
                      <a:pPr marL="0" marR="0" lvl="0" indent="0" algn="l" rtl="0">
                        <a:spcBef>
                          <a:spcPts val="0"/>
                        </a:spcBef>
                        <a:buSzPct val="25000"/>
                        <a:buNone/>
                      </a:pPr>
                      <a:r>
                        <a:rPr lang="en-US" sz="900" b="0" i="0" u="none" strike="noStrike" cap="none" baseline="0">
                          <a:latin typeface="Calibri"/>
                          <a:ea typeface="Calibri"/>
                          <a:cs typeface="Calibri"/>
                          <a:sym typeface="Calibri"/>
                        </a:rPr>
                        <a:t>Has title (gr 1-2)</a:t>
                      </a:r>
                    </a:p>
                    <a:p>
                      <a:pPr marL="0" marR="0" lvl="0" indent="0" algn="l" rtl="0">
                        <a:spcBef>
                          <a:spcPts val="0"/>
                        </a:spcBef>
                        <a:buSzPct val="25000"/>
                        <a:buNone/>
                      </a:pPr>
                      <a:r>
                        <a:rPr lang="en-US" sz="900" b="0" i="0" u="none" strike="noStrike" cap="none" baseline="0">
                          <a:latin typeface="Calibri"/>
                          <a:ea typeface="Calibri"/>
                          <a:cs typeface="Calibri"/>
                          <a:sym typeface="Calibri"/>
                        </a:rPr>
                        <a:t>and clear focus (gr K-2)</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Clear order of events;</a:t>
                      </a:r>
                    </a:p>
                    <a:p>
                      <a:pPr marL="0" marR="0" lvl="0" indent="0" algn="l" rtl="0">
                        <a:spcBef>
                          <a:spcPts val="0"/>
                        </a:spcBef>
                        <a:buSzPct val="25000"/>
                        <a:buNone/>
                      </a:pPr>
                      <a:r>
                        <a:rPr lang="en-US" sz="900" b="0" i="0" u="none" strike="noStrike" cap="none" baseline="0">
                          <a:latin typeface="Calibri"/>
                          <a:ea typeface="Calibri"/>
                          <a:cs typeface="Calibri"/>
                          <a:sym typeface="Calibri"/>
                        </a:rPr>
                        <a:t>provides a reaction (K)</a:t>
                      </a:r>
                    </a:p>
                    <a:p>
                      <a:pPr marL="0" marR="0" lvl="0" indent="0" algn="l" rtl="0">
                        <a:spcBef>
                          <a:spcPts val="0"/>
                        </a:spcBef>
                        <a:buSzPct val="25000"/>
                        <a:buNone/>
                      </a:pPr>
                      <a:r>
                        <a:rPr lang="en-US" sz="900" b="0" i="0" u="none" strike="noStrike" cap="none" baseline="0">
                          <a:latin typeface="Calibri"/>
                          <a:ea typeface="Calibri"/>
                          <a:cs typeface="Calibri"/>
                          <a:sym typeface="Calibri"/>
                        </a:rPr>
                        <a:t>Has beginning, middle,</a:t>
                      </a:r>
                    </a:p>
                    <a:p>
                      <a:pPr marL="0" marR="0" lvl="0" indent="0" algn="l" rtl="0">
                        <a:spcBef>
                          <a:spcPts val="0"/>
                        </a:spcBef>
                        <a:buSzPct val="25000"/>
                        <a:buNone/>
                      </a:pPr>
                      <a:r>
                        <a:rPr lang="en-US" sz="900" b="0" i="0" u="none" strike="noStrike" cap="none" baseline="0">
                          <a:latin typeface="Calibri"/>
                          <a:ea typeface="Calibri"/>
                          <a:cs typeface="Calibri"/>
                          <a:sym typeface="Calibri"/>
                        </a:rPr>
                        <a:t>and end or problem solution</a:t>
                      </a:r>
                    </a:p>
                    <a:p>
                      <a:pPr marL="0" marR="0" lvl="0" indent="0" algn="l" rtl="0">
                        <a:spcBef>
                          <a:spcPts val="0"/>
                        </a:spcBef>
                        <a:buSzPct val="25000"/>
                        <a:buNone/>
                      </a:pPr>
                      <a:r>
                        <a:rPr lang="en-US" sz="900" b="0" i="0" u="none" strike="noStrike" cap="none" baseline="0">
                          <a:latin typeface="Calibri"/>
                          <a:ea typeface="Calibri"/>
                          <a:cs typeface="Calibri"/>
                          <a:sym typeface="Calibri"/>
                        </a:rPr>
                        <a:t>(gr 1-2)</a:t>
                      </a:r>
                    </a:p>
                    <a:p>
                      <a:pPr marL="0" marR="0" lvl="0" indent="0" algn="l" rtl="0">
                        <a:spcBef>
                          <a:spcPts val="0"/>
                        </a:spcBef>
                        <a:buSzPct val="25000"/>
                        <a:buNone/>
                      </a:pPr>
                      <a:r>
                        <a:rPr lang="en-US" sz="900" b="0" i="0" u="none" strike="noStrike" cap="none" baseline="0">
                          <a:latin typeface="Calibri"/>
                          <a:ea typeface="Calibri"/>
                          <a:cs typeface="Calibri"/>
                          <a:sym typeface="Calibri"/>
                        </a:rPr>
                        <a:t>Uses basic transitions</a:t>
                      </a:r>
                    </a:p>
                    <a:p>
                      <a:pPr marL="0" marR="0" lvl="0" indent="0" algn="l" rtl="0">
                        <a:spcBef>
                          <a:spcPts val="0"/>
                        </a:spcBef>
                        <a:buSzPct val="25000"/>
                        <a:buNone/>
                      </a:pPr>
                      <a:r>
                        <a:rPr lang="en-US" sz="900" b="0" i="0" u="none" strike="noStrike" cap="none" baseline="0">
                          <a:latin typeface="Calibri"/>
                          <a:ea typeface="Calibri"/>
                          <a:cs typeface="Calibri"/>
                          <a:sym typeface="Calibri"/>
                        </a:rPr>
                        <a:t>(e.g., before, after, then, next, later) to show event order or</a:t>
                      </a:r>
                    </a:p>
                    <a:p>
                      <a:pPr marL="0" marR="0" lvl="0" indent="0" algn="l" rtl="0">
                        <a:spcBef>
                          <a:spcPts val="0"/>
                        </a:spcBef>
                        <a:buSzPct val="25000"/>
                        <a:buNone/>
                      </a:pPr>
                      <a:r>
                        <a:rPr lang="en-US" sz="900" b="0" i="0" u="none" strike="noStrike" cap="none" baseline="0">
                          <a:latin typeface="Calibri"/>
                          <a:ea typeface="Calibri"/>
                          <a:cs typeface="Calibri"/>
                          <a:sym typeface="Calibri"/>
                        </a:rPr>
                        <a:t>chronology (gr 1-2)</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Details include nouns, verbs, and adjectives</a:t>
                      </a:r>
                    </a:p>
                    <a:p>
                      <a:pPr marL="0" marR="0" lvl="0" indent="0" algn="l" rtl="0">
                        <a:spcBef>
                          <a:spcPts val="0"/>
                        </a:spcBef>
                        <a:buSzPct val="25000"/>
                        <a:buNone/>
                      </a:pPr>
                      <a:r>
                        <a:rPr lang="en-US" sz="900" b="0" i="0" u="none" strike="noStrike" cap="none" baseline="0">
                          <a:latin typeface="Calibri"/>
                          <a:ea typeface="Calibri"/>
                          <a:cs typeface="Calibri"/>
                          <a:sym typeface="Calibri"/>
                        </a:rPr>
                        <a:t>May use dialogue, sensory or concrete details for effect (gr 1-2)</a:t>
                      </a:r>
                    </a:p>
                    <a:p>
                      <a:pPr marL="0" marR="0" lvl="0" indent="0" algn="l" rtl="0">
                        <a:spcBef>
                          <a:spcPts val="0"/>
                        </a:spcBef>
                        <a:buSzPct val="25000"/>
                        <a:buNone/>
                      </a:pPr>
                      <a:r>
                        <a:rPr lang="en-US" sz="900" b="0" i="0" u="none" strike="noStrike" cap="none" baseline="0">
                          <a:latin typeface="Calibri"/>
                          <a:ea typeface="Calibri"/>
                          <a:cs typeface="Calibri"/>
                          <a:sym typeface="Calibri"/>
                        </a:rPr>
                        <a:t>Elaborates on actions, reactions, motivations, </a:t>
                      </a:r>
                    </a:p>
                    <a:p>
                      <a:pPr marL="0" marR="0" lvl="0" indent="0" algn="l" rtl="0">
                        <a:spcBef>
                          <a:spcPts val="0"/>
                        </a:spcBef>
                        <a:buSzPct val="25000"/>
                        <a:buNone/>
                      </a:pPr>
                      <a:r>
                        <a:rPr lang="en-US" sz="900" b="0" i="0" u="none" strike="noStrike" cap="none" baseline="0">
                          <a:latin typeface="Calibri"/>
                          <a:ea typeface="Calibri"/>
                          <a:cs typeface="Calibri"/>
                          <a:sym typeface="Calibri"/>
                        </a:rPr>
                        <a:t>thoughts, or feelings orally or in writing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 words (singular-plural) and prepositional phrases</a:t>
                      </a:r>
                    </a:p>
                    <a:p>
                      <a:pPr marL="0" marR="0" lvl="0" indent="0" algn="l" rtl="0">
                        <a:spcBef>
                          <a:spcPts val="0"/>
                        </a:spcBef>
                        <a:buSzPct val="25000"/>
                        <a:buNone/>
                      </a:pPr>
                      <a:r>
                        <a:rPr lang="en-US" sz="900" b="0" i="0" u="none" strike="noStrike" cap="none" baseline="0">
                          <a:latin typeface="Calibri"/>
                          <a:ea typeface="Calibri"/>
                          <a:cs typeface="Calibri"/>
                          <a:sym typeface="Calibri"/>
                        </a:rPr>
                        <a:t>Produces variety of</a:t>
                      </a:r>
                    </a:p>
                    <a:p>
                      <a:pPr marL="0" marR="0" lvl="0" indent="0" algn="l" rtl="0">
                        <a:spcBef>
                          <a:spcPts val="0"/>
                        </a:spcBef>
                        <a:buSzPct val="25000"/>
                        <a:buNone/>
                      </a:pPr>
                      <a:r>
                        <a:rPr lang="en-US" sz="900" b="0" i="0" u="none" strike="noStrike" cap="none" baseline="0">
                          <a:latin typeface="Calibri"/>
                          <a:ea typeface="Calibri"/>
                          <a:cs typeface="Calibri"/>
                          <a:sym typeface="Calibri"/>
                        </a:rPr>
                        <a:t>complete sentences –</a:t>
                      </a:r>
                    </a:p>
                    <a:p>
                      <a:pPr marL="0" marR="0" lvl="0" indent="0" algn="l" rtl="0">
                        <a:spcBef>
                          <a:spcPts val="0"/>
                        </a:spcBef>
                        <a:buSzPct val="25000"/>
                        <a:buNone/>
                      </a:pPr>
                      <a:r>
                        <a:rPr lang="en-US" sz="900" b="0" i="0" u="none" strike="noStrike" cap="none" baseline="0">
                          <a:latin typeface="Calibri"/>
                          <a:ea typeface="Calibri"/>
                          <a:cs typeface="Calibri"/>
                          <a:sym typeface="Calibri"/>
                        </a:rPr>
                        <a:t>orally (K) or in writing</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b="0" i="0" u="none" strike="noStrike" cap="none" baseline="0">
                          <a:latin typeface="Calibri"/>
                          <a:ea typeface="Calibri"/>
                          <a:cs typeface="Calibri"/>
                          <a:sym typeface="Calibri"/>
                        </a:rPr>
                        <a:t>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b="0" i="0" u="none" strike="noStrike" cap="none" baseline="0">
                          <a:latin typeface="Calibri"/>
                          <a:ea typeface="Calibri"/>
                          <a:cs typeface="Calibri"/>
                          <a:sym typeface="Calibri"/>
                        </a:rPr>
                        <a:t>peers, adults, or resources</a:t>
                      </a:r>
                    </a:p>
                    <a:p>
                      <a:pPr marL="0" marR="0" lvl="0" indent="0" algn="l" rtl="0">
                        <a:spcBef>
                          <a:spcPts val="0"/>
                        </a:spcBef>
                        <a:buSzPct val="25000"/>
                        <a:buNone/>
                      </a:pPr>
                      <a:r>
                        <a:rPr lang="en-US" sz="900" b="0" i="0" u="none" strike="noStrike" cap="none" baseline="0">
                          <a:latin typeface="Calibri"/>
                          <a:ea typeface="Calibri"/>
                          <a:cs typeface="Calibri"/>
                          <a:sym typeface="Calibri"/>
                        </a:rPr>
                        <a:t>(gr 2)</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reader’s</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540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has some context (when, why, etc.) for story</a:t>
                      </a:r>
                    </a:p>
                    <a:p>
                      <a:pPr marL="0" marR="0" lvl="0" indent="0" algn="l" rtl="0">
                        <a:spcBef>
                          <a:spcPts val="0"/>
                        </a:spcBef>
                        <a:buSzPct val="25000"/>
                        <a:buNone/>
                      </a:pPr>
                      <a:r>
                        <a:rPr lang="en-US" sz="900" u="none" strike="noStrike" cap="none" baseline="0">
                          <a:latin typeface="Calibri"/>
                          <a:ea typeface="Calibri"/>
                          <a:cs typeface="Calibri"/>
                          <a:sym typeface="Calibri"/>
                        </a:rPr>
                        <a:t>line/events</a:t>
                      </a:r>
                    </a:p>
                    <a:p>
                      <a:pPr marL="0" marR="0" lvl="0" indent="0" algn="l" rtl="0">
                        <a:spcBef>
                          <a:spcPts val="0"/>
                        </a:spcBef>
                        <a:buSzPct val="25000"/>
                        <a:buNone/>
                      </a:pPr>
                      <a:r>
                        <a:rPr lang="en-US" sz="900" u="none" strike="noStrike" cap="none" baseline="0">
                          <a:latin typeface="Calibri"/>
                          <a:ea typeface="Calibri"/>
                          <a:cs typeface="Calibri"/>
                          <a:sym typeface="Calibri"/>
                        </a:rPr>
                        <a:t>Includes key elements</a:t>
                      </a:r>
                    </a:p>
                    <a:p>
                      <a:pPr marL="0" marR="0" lvl="0" indent="0" algn="l" rtl="0">
                        <a:spcBef>
                          <a:spcPts val="0"/>
                        </a:spcBef>
                        <a:buSzPct val="25000"/>
                        <a:buNone/>
                      </a:pPr>
                      <a:r>
                        <a:rPr lang="en-US" sz="900" u="none" strike="noStrike" cap="none" baseline="0">
                          <a:latin typeface="Calibri"/>
                          <a:ea typeface="Calibri"/>
                          <a:cs typeface="Calibri"/>
                          <a:sym typeface="Calibri"/>
                        </a:rPr>
                        <a:t>(characters, problem or</a:t>
                      </a:r>
                    </a:p>
                    <a:p>
                      <a:pPr marL="0" marR="0" lvl="0" indent="0" algn="l" rtl="0">
                        <a:spcBef>
                          <a:spcPts val="0"/>
                        </a:spcBef>
                        <a:buSzPct val="25000"/>
                        <a:buNone/>
                      </a:pPr>
                      <a:r>
                        <a:rPr lang="en-US" sz="900" u="none" strike="noStrike" cap="none" baseline="0">
                          <a:latin typeface="Calibri"/>
                          <a:ea typeface="Calibri"/>
                          <a:cs typeface="Calibri"/>
                          <a:sym typeface="Calibri"/>
                        </a:rPr>
                        <a:t>main event) and attempts to establish a central focus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beginning, middle, and end, but some parts need work or need more clarity (e.g., may have digressions or gaps in the story; sequence or </a:t>
                      </a:r>
                    </a:p>
                    <a:p>
                      <a:pPr marL="0" marR="0" lvl="0" indent="0" algn="l" rtl="0">
                        <a:spcBef>
                          <a:spcPts val="0"/>
                        </a:spcBef>
                        <a:buSzPct val="25000"/>
                        <a:buNone/>
                      </a:pPr>
                      <a:r>
                        <a:rPr lang="en-US" sz="900" u="none" strike="noStrike" cap="none" baseline="0">
                          <a:latin typeface="Calibri"/>
                          <a:ea typeface="Calibri"/>
                          <a:cs typeface="Calibri"/>
                          <a:sym typeface="Calibri"/>
                        </a:rPr>
                        <a:t>connection of events is not clear)</a:t>
                      </a:r>
                    </a:p>
                    <a:p>
                      <a:pPr marL="0" marR="0" lvl="0" indent="0" algn="l" rtl="0">
                        <a:spcBef>
                          <a:spcPts val="0"/>
                        </a:spcBef>
                        <a:buSzPct val="25000"/>
                        <a:buNone/>
                      </a:pPr>
                      <a:r>
                        <a:rPr lang="en-US" sz="900" u="none" strike="noStrike" cap="none" baseline="0">
                          <a:latin typeface="Calibri"/>
                          <a:ea typeface="Calibri"/>
                          <a:cs typeface="Calibri"/>
                          <a:sym typeface="Calibri"/>
                        </a:rPr>
                        <a:t>Transitions are lacking</a:t>
                      </a:r>
                    </a:p>
                    <a:p>
                      <a:pPr marL="0" marR="0" lvl="0" indent="0" algn="l" rtl="0">
                        <a:spcBef>
                          <a:spcPts val="0"/>
                        </a:spcBef>
                        <a:buSzPct val="25000"/>
                        <a:buNone/>
                      </a:pPr>
                      <a:r>
                        <a:rPr lang="en-US" sz="900" u="none" strike="noStrike" cap="none" baseline="0">
                          <a:latin typeface="Calibri"/>
                          <a:ea typeface="Calibri"/>
                          <a:cs typeface="Calibri"/>
                          <a:sym typeface="Calibri"/>
                        </a:rPr>
                        <a:t>or cause confusion</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 strategies are evident in drawings or writing, or added with support/questioning from peers or adults</a:t>
                      </a:r>
                    </a:p>
                    <a:p>
                      <a:pPr marL="0" marR="0" lvl="0" indent="0" algn="l" rtl="0">
                        <a:spcBef>
                          <a:spcPts val="0"/>
                        </a:spcBef>
                        <a:buSzPct val="25000"/>
                        <a:buNone/>
                      </a:pPr>
                      <a:r>
                        <a:rPr lang="en-US" sz="900" u="none" strike="noStrike" cap="none" baseline="0">
                          <a:latin typeface="Calibri"/>
                          <a:ea typeface="Calibri"/>
                          <a:cs typeface="Calibri"/>
                          <a:sym typeface="Calibri"/>
                        </a:rPr>
                        <a:t>Uses some details or dialogue to elaborate on images or ideas (actions, thoughts, feelings)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 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adults, or resources (gr 2)</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and</a:t>
                      </a:r>
                    </a:p>
                    <a:p>
                      <a:pPr marL="0" marR="0" lvl="0" indent="0" algn="l" rtl="0">
                        <a:spcBef>
                          <a:spcPts val="0"/>
                        </a:spcBef>
                        <a:buSzPct val="25000"/>
                        <a:buNone/>
                      </a:pPr>
                      <a:r>
                        <a:rPr lang="en-US" sz="900" u="none" strike="noStrike" cap="none" baseline="0">
                          <a:latin typeface="Calibri"/>
                          <a:ea typeface="Calibri"/>
                          <a:cs typeface="Calibri"/>
                          <a:sym typeface="Calibri"/>
                        </a:rPr>
                        <a:t>word use with some</a:t>
                      </a:r>
                    </a:p>
                    <a:p>
                      <a:pPr marL="0" marR="0" lvl="0" indent="0" algn="l" rtl="0">
                        <a:spcBef>
                          <a:spcPts val="0"/>
                        </a:spcBef>
                        <a:buSzPct val="25000"/>
                        <a:buNone/>
                      </a:pPr>
                      <a:r>
                        <a:rPr lang="en-US" sz="900" u="none" strike="noStrike" cap="none" baseline="0">
                          <a:latin typeface="Calibri"/>
                          <a:ea typeface="Calibri"/>
                          <a:cs typeface="Calibri"/>
                          <a:sym typeface="Calibri"/>
                        </a:rPr>
                        <a:t>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724297">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may have</a:t>
                      </a:r>
                    </a:p>
                    <a:p>
                      <a:pPr marL="0" marR="0" lvl="0" indent="0" algn="l" rtl="0">
                        <a:spcBef>
                          <a:spcPts val="0"/>
                        </a:spcBef>
                        <a:buSzPct val="25000"/>
                        <a:buNone/>
                      </a:pPr>
                      <a:r>
                        <a:rPr lang="en-US" sz="900" u="none" strike="noStrike" cap="none" baseline="0">
                          <a:latin typeface="Calibri"/>
                          <a:ea typeface="Calibri"/>
                          <a:cs typeface="Calibri"/>
                          <a:sym typeface="Calibri"/>
                        </a:rPr>
                        <a:t>confusing context or no</a:t>
                      </a:r>
                    </a:p>
                    <a:p>
                      <a:pPr marL="0" marR="0" lvl="0" indent="0" algn="l" rtl="0">
                        <a:spcBef>
                          <a:spcPts val="0"/>
                        </a:spcBef>
                        <a:buSzPct val="25000"/>
                        <a:buNone/>
                      </a:pPr>
                      <a:r>
                        <a:rPr lang="en-US" sz="900" u="none" strike="noStrike" cap="none" baseline="0">
                          <a:latin typeface="Calibri"/>
                          <a:ea typeface="Calibri"/>
                          <a:cs typeface="Calibri"/>
                          <a:sym typeface="Calibri"/>
                        </a:rPr>
                        <a:t>context for story</a:t>
                      </a:r>
                    </a:p>
                    <a:p>
                      <a:pPr marL="0" marR="0" lvl="0" indent="0" algn="l" rtl="0">
                        <a:spcBef>
                          <a:spcPts val="0"/>
                        </a:spcBef>
                        <a:buSzPct val="25000"/>
                        <a:buNone/>
                      </a:pPr>
                      <a:r>
                        <a:rPr lang="en-US" sz="900" u="none" strike="noStrike" cap="none" baseline="0">
                          <a:latin typeface="Calibri"/>
                          <a:ea typeface="Calibri"/>
                          <a:cs typeface="Calibri"/>
                          <a:sym typeface="Calibri"/>
                        </a:rPr>
                        <a:t>line/events</a:t>
                      </a:r>
                    </a:p>
                    <a:p>
                      <a:pPr marL="0" marR="0" lvl="0" indent="0" algn="l" rtl="0">
                        <a:spcBef>
                          <a:spcPts val="0"/>
                        </a:spcBef>
                        <a:buSzPct val="25000"/>
                        <a:buNone/>
                      </a:pPr>
                      <a:r>
                        <a:rPr lang="en-US" sz="900" u="none" strike="noStrike" cap="none" baseline="0">
                          <a:latin typeface="Calibri"/>
                          <a:ea typeface="Calibri"/>
                          <a:cs typeface="Calibri"/>
                          <a:sym typeface="Calibri"/>
                        </a:rPr>
                        <a:t>Lacks key elements of</a:t>
                      </a:r>
                    </a:p>
                    <a:p>
                      <a:pPr marL="0" marR="0" lvl="0" indent="0" algn="l" rtl="0">
                        <a:spcBef>
                          <a:spcPts val="0"/>
                        </a:spcBef>
                        <a:buSzPct val="25000"/>
                        <a:buNone/>
                      </a:pPr>
                      <a:r>
                        <a:rPr lang="en-US" sz="900" u="none" strike="noStrike" cap="none" baseline="0">
                          <a:latin typeface="Calibri"/>
                          <a:ea typeface="Calibri"/>
                          <a:cs typeface="Calibri"/>
                          <a:sym typeface="Calibri"/>
                        </a:rPr>
                        <a:t>the story line/events</a:t>
                      </a:r>
                    </a:p>
                    <a:p>
                      <a:pPr marL="0" marR="0" lvl="0" indent="0" algn="l" rtl="0">
                        <a:spcBef>
                          <a:spcPts val="0"/>
                        </a:spcBef>
                        <a:buSzPct val="25000"/>
                        <a:buNone/>
                      </a:pPr>
                      <a:r>
                        <a:rPr lang="en-US" sz="900" u="none" strike="noStrike" cap="none" baseline="0">
                          <a:latin typeface="Calibri"/>
                          <a:ea typeface="Calibri"/>
                          <a:cs typeface="Calibri"/>
                          <a:sym typeface="Calibri"/>
                        </a:rPr>
                        <a:t>(character(s), problem,</a:t>
                      </a:r>
                    </a:p>
                    <a:p>
                      <a:pPr marL="0" marR="0" lvl="0" indent="0" algn="l" rtl="0">
                        <a:spcBef>
                          <a:spcPts val="0"/>
                        </a:spcBef>
                        <a:buSzPct val="25000"/>
                        <a:buNone/>
                      </a:pPr>
                      <a:r>
                        <a:rPr lang="en-US" sz="900" u="none" strike="noStrike" cap="none" baseline="0">
                          <a:latin typeface="Calibri"/>
                          <a:ea typeface="Calibri"/>
                          <a:cs typeface="Calibri"/>
                          <a:sym typeface="Calibri"/>
                        </a:rPr>
                        <a:t>or main event)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a beginning, middle, and end, but one or more parts are missing or generic (e.g., once upon a time…; the</a:t>
                      </a:r>
                    </a:p>
                    <a:p>
                      <a:pPr marL="0" marR="0" lvl="0" indent="0" algn="l" rtl="0">
                        <a:spcBef>
                          <a:spcPts val="0"/>
                        </a:spcBef>
                        <a:buSzPct val="25000"/>
                        <a:buNone/>
                      </a:pPr>
                      <a:r>
                        <a:rPr lang="en-US" sz="900" u="none" strike="noStrike" cap="none" baseline="0">
                          <a:latin typeface="Calibri"/>
                          <a:ea typeface="Calibri"/>
                          <a:cs typeface="Calibri"/>
                          <a:sym typeface="Calibri"/>
                        </a:rPr>
                        <a:t>end)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are random, generic</a:t>
                      </a:r>
                    </a:p>
                    <a:p>
                      <a:pPr marL="0" marR="0" lvl="0" indent="0" algn="l" rtl="0">
                        <a:spcBef>
                          <a:spcPts val="0"/>
                        </a:spcBef>
                        <a:buSzPct val="25000"/>
                        <a:buNone/>
                      </a:pPr>
                      <a:r>
                        <a:rPr lang="en-US" sz="900" u="none" strike="noStrike" cap="none" baseline="0">
                          <a:latin typeface="Calibri"/>
                          <a:ea typeface="Calibri"/>
                          <a:cs typeface="Calibri"/>
                          <a:sym typeface="Calibri"/>
                        </a:rPr>
                        <a:t>(e.g., good, nice,</a:t>
                      </a:r>
                    </a:p>
                    <a:p>
                      <a:pPr marL="0" marR="0" lvl="0" indent="0" algn="l" rtl="0">
                        <a:spcBef>
                          <a:spcPts val="0"/>
                        </a:spcBef>
                        <a:buSzPct val="25000"/>
                        <a:buNone/>
                      </a:pPr>
                      <a:r>
                        <a:rPr lang="en-US" sz="900" u="none" strike="noStrike" cap="none" baseline="0">
                          <a:latin typeface="Calibri"/>
                          <a:ea typeface="Calibri"/>
                          <a:cs typeface="Calibri"/>
                          <a:sym typeface="Calibri"/>
                        </a:rPr>
                        <a:t>pretty), or may seem</a:t>
                      </a:r>
                    </a:p>
                    <a:p>
                      <a:pPr marL="0" marR="0" lvl="0" indent="0" algn="l" rtl="0">
                        <a:spcBef>
                          <a:spcPts val="0"/>
                        </a:spcBef>
                        <a:buSzPct val="25000"/>
                        <a:buNone/>
                      </a:pPr>
                      <a:r>
                        <a:rPr lang="en-US" sz="900" u="none" strike="noStrike" cap="none" baseline="0">
                          <a:latin typeface="Calibri"/>
                          <a:ea typeface="Calibri"/>
                          <a:cs typeface="Calibri"/>
                          <a:sym typeface="Calibri"/>
                        </a:rPr>
                        <a:t>irrelevant to story line</a:t>
                      </a:r>
                    </a:p>
                    <a:p>
                      <a:pPr marL="0" marR="0" lvl="0" indent="0" algn="l" rtl="0">
                        <a:spcBef>
                          <a:spcPts val="0"/>
                        </a:spcBef>
                        <a:buSzPct val="25000"/>
                        <a:buNone/>
                      </a:pPr>
                      <a:r>
                        <a:rPr lang="en-US" sz="900" u="none" strike="noStrike" cap="none" baseline="0">
                          <a:latin typeface="Calibri"/>
                          <a:ea typeface="Calibri"/>
                          <a:cs typeface="Calibri"/>
                          <a:sym typeface="Calibri"/>
                        </a:rPr>
                        <a:t>OR</a:t>
                      </a:r>
                    </a:p>
                    <a:p>
                      <a:pPr marL="0" marR="0" lvl="0" indent="0" algn="l" rtl="0">
                        <a:spcBef>
                          <a:spcPts val="0"/>
                        </a:spcBef>
                        <a:buSzPct val="25000"/>
                        <a:buNone/>
                      </a:pPr>
                      <a:r>
                        <a:rPr lang="en-US" sz="900" u="none" strike="noStrike" cap="none" baseline="0">
                          <a:latin typeface="Calibri"/>
                          <a:ea typeface="Calibri"/>
                          <a:cs typeface="Calibri"/>
                          <a:sym typeface="Calibri"/>
                        </a:rPr>
                        <a:t>May identify literary</a:t>
                      </a:r>
                    </a:p>
                    <a:p>
                      <a:pPr marL="0" marR="0" lvl="0" indent="0" algn="l" rtl="0">
                        <a:spcBef>
                          <a:spcPts val="0"/>
                        </a:spcBef>
                        <a:buSzPct val="25000"/>
                        <a:buNone/>
                      </a:pPr>
                      <a:r>
                        <a:rPr lang="en-US" sz="900" u="none" strike="noStrike" cap="none" baseline="0">
                          <a:latin typeface="Calibri"/>
                          <a:ea typeface="Calibri"/>
                          <a:cs typeface="Calibri"/>
                          <a:sym typeface="Calibri"/>
                        </a:rPr>
                        <a:t>elements (characters,</a:t>
                      </a:r>
                    </a:p>
                    <a:p>
                      <a:pPr marL="0" marR="0" lvl="0" indent="0" algn="l" rtl="0">
                        <a:spcBef>
                          <a:spcPts val="0"/>
                        </a:spcBef>
                        <a:buSzPct val="25000"/>
                        <a:buNone/>
                      </a:pPr>
                      <a:r>
                        <a:rPr lang="en-US" sz="900" u="none" strike="noStrike" cap="none" baseline="0">
                          <a:latin typeface="Calibri"/>
                          <a:ea typeface="Calibri"/>
                          <a:cs typeface="Calibri"/>
                          <a:sym typeface="Calibri"/>
                        </a:rPr>
                        <a:t>setting, action) without</a:t>
                      </a:r>
                    </a:p>
                    <a:p>
                      <a:pPr marL="0" marR="0" lvl="0" indent="0" algn="l" rtl="0">
                        <a:spcBef>
                          <a:spcPts val="0"/>
                        </a:spcBef>
                        <a:buSzPct val="25000"/>
                        <a:buNone/>
                      </a:pPr>
                      <a:r>
                        <a:rPr lang="en-US" sz="900" u="none" strike="noStrike" cap="none" baseline="0">
                          <a:latin typeface="Calibri"/>
                          <a:ea typeface="Calibri"/>
                          <a:cs typeface="Calibri"/>
                          <a:sym typeface="Calibri"/>
                        </a:rPr>
                        <a:t>any added description</a:t>
                      </a:r>
                    </a:p>
                    <a:p>
                      <a:pPr marL="0" marR="0" lvl="0" indent="0" algn="l" rtl="0">
                        <a:spcBef>
                          <a:spcPts val="0"/>
                        </a:spcBef>
                        <a:buSzPct val="25000"/>
                        <a:buNone/>
                      </a:pPr>
                      <a:r>
                        <a:rPr lang="en-US" sz="900" u="none" strike="noStrike" cap="none" baseline="0">
                          <a:latin typeface="Calibri"/>
                          <a:ea typeface="Calibri"/>
                          <a:cs typeface="Calibri"/>
                          <a:sym typeface="Calibri"/>
                        </a:rPr>
                        <a:t>or details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or adults(gr 2)</a:t>
                      </a:r>
                    </a:p>
                    <a:p>
                      <a:pPr marL="0" marR="0" lvl="0" indent="0" algn="l" rtl="0">
                        <a:spcBef>
                          <a:spcPts val="0"/>
                        </a:spcBef>
                        <a:buSzPct val="25000"/>
                        <a:buNone/>
                      </a:pPr>
                      <a:r>
                        <a:rPr lang="en-US" sz="900" u="none" strike="noStrike" cap="none" baseline="0">
                          <a:latin typeface="Calibri"/>
                          <a:ea typeface="Calibri"/>
                          <a:cs typeface="Calibri"/>
                          <a:sym typeface="Calibri"/>
                        </a:rPr>
                        <a:t>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mechanics are not used</a:t>
                      </a:r>
                    </a:p>
                    <a:p>
                      <a:pPr marL="0" marR="0" lvl="0" indent="0" algn="l" rtl="0">
                        <a:spcBef>
                          <a:spcPts val="0"/>
                        </a:spcBef>
                        <a:buSzPct val="25000"/>
                        <a:buNone/>
                      </a:pPr>
                      <a:r>
                        <a:rPr lang="en-US" sz="900" u="none" strike="noStrike" cap="none" baseline="0">
                          <a:latin typeface="Calibri"/>
                          <a:ea typeface="Calibri"/>
                          <a:cs typeface="Calibri"/>
                          <a:sym typeface="Calibri"/>
                        </a:rPr>
                        <a:t>or have frequent 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80" name="Shape 180"/>
          <p:cNvSpPr/>
          <p:nvPr/>
        </p:nvSpPr>
        <p:spPr>
          <a:xfrm>
            <a:off x="204103" y="381000"/>
            <a:ext cx="7248671" cy="346227"/>
          </a:xfrm>
          <a:prstGeom prst="rect">
            <a:avLst/>
          </a:prstGeom>
          <a:noFill/>
          <a:ln>
            <a:noFill/>
          </a:ln>
        </p:spPr>
        <p:txBody>
          <a:bodyPr lIns="96868" tIns="48422" rIns="96868" bIns="48422" anchor="t" anchorCtr="0">
            <a:noAutofit/>
          </a:bodyPr>
          <a:lstStyle/>
          <a:p>
            <a:pPr algn="ctr">
              <a:buSzPct val="25000"/>
            </a:pPr>
            <a:r>
              <a:rPr lang="en-US" sz="1600" b="1" dirty="0">
                <a:solidFill>
                  <a:schemeClr val="dk1"/>
                </a:solidFill>
                <a:latin typeface="Calibri"/>
                <a:ea typeface="Calibri"/>
                <a:cs typeface="Calibri"/>
                <a:sym typeface="Calibri"/>
              </a:rPr>
              <a:t> Grades K - 2: Generic 4-Point Narrative Writing Rubric </a:t>
            </a:r>
          </a:p>
        </p:txBody>
      </p:sp>
      <p:sp>
        <p:nvSpPr>
          <p:cNvPr id="182" name="Shape 182"/>
          <p:cNvSpPr txBox="1">
            <a:spLocks noGrp="1"/>
          </p:cNvSpPr>
          <p:nvPr>
            <p:ph type="sldNum" idx="12"/>
          </p:nvPr>
        </p:nvSpPr>
        <p:spPr>
          <a:xfrm>
            <a:off x="7162801" y="9522885"/>
            <a:ext cx="589127" cy="535515"/>
          </a:xfrm>
          <a:prstGeom prst="rect">
            <a:avLst/>
          </a:prstGeom>
          <a:noFill/>
          <a:ln>
            <a:noFill/>
          </a:ln>
        </p:spPr>
        <p:txBody>
          <a:bodyPr lIns="101868" tIns="50922" rIns="101868" bIns="50922" anchor="ctr" anchorCtr="0">
            <a:noAutofit/>
          </a:bodyPr>
          <a:lstStyle/>
          <a:p>
            <a:pPr>
              <a:buSzPct val="25000"/>
            </a:pPr>
            <a:r>
              <a:rPr lang="en-US"/>
              <a:t> </a:t>
            </a:r>
          </a:p>
        </p:txBody>
      </p:sp>
    </p:spTree>
    <p:extLst>
      <p:ext uri="{BB962C8B-B14F-4D97-AF65-F5344CB8AC3E}">
        <p14:creationId xmlns:p14="http://schemas.microsoft.com/office/powerpoint/2010/main" val="336630102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1183122"/>
              </p:ext>
            </p:extLst>
          </p:nvPr>
        </p:nvGraphicFramePr>
        <p:xfrm>
          <a:off x="184752" y="414961"/>
          <a:ext cx="7402900" cy="5809530"/>
        </p:xfrm>
        <a:graphic>
          <a:graphicData uri="http://schemas.openxmlformats.org/drawingml/2006/table">
            <a:tbl>
              <a:tblPr/>
              <a:tblGrid>
                <a:gridCol w="2017429"/>
                <a:gridCol w="777241"/>
                <a:gridCol w="453391"/>
                <a:gridCol w="453391"/>
                <a:gridCol w="388620"/>
                <a:gridCol w="3312828"/>
              </a:tblGrid>
              <a:tr h="649984">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6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a:t>
                      </a:r>
                      <a:r>
                        <a:rPr lang="en-US" sz="1300" kern="1200" dirty="0">
                          <a:effectLst/>
                          <a:latin typeface="Calibri"/>
                          <a:ea typeface="Calibri"/>
                          <a:cs typeface="Times New Roman"/>
                        </a:rPr>
                        <a:t>interpretation.</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191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effectLst/>
                          <a:latin typeface="Calibri"/>
                          <a:ea typeface="Calibri"/>
                          <a:cs typeface="GillSansMT"/>
                        </a:rPr>
                        <a:t>adapt language choices to purpose, task, and audience when speaking and writing</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GillSansMT"/>
                        </a:rPr>
                        <a:t>2</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41043318"/>
              </p:ext>
            </p:extLst>
          </p:nvPr>
        </p:nvGraphicFramePr>
        <p:xfrm>
          <a:off x="184751" y="6360963"/>
          <a:ext cx="7402898" cy="2218398"/>
        </p:xfrm>
        <a:graphic>
          <a:graphicData uri="http://schemas.openxmlformats.org/drawingml/2006/table">
            <a:tbl>
              <a:tblPr firstRow="1" firstCol="1" bandRow="1"/>
              <a:tblGrid>
                <a:gridCol w="925363"/>
                <a:gridCol w="993907"/>
                <a:gridCol w="891090"/>
                <a:gridCol w="736863"/>
                <a:gridCol w="1079589"/>
                <a:gridCol w="1233816"/>
                <a:gridCol w="1542270"/>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2</a:t>
                      </a:r>
                      <a:r>
                        <a:rPr lang="en-US" sz="1700" b="1" baseline="30000" dirty="0" smtClean="0">
                          <a:solidFill>
                            <a:srgbClr val="000000"/>
                          </a:solidFill>
                          <a:effectLst/>
                          <a:latin typeface="Calibri"/>
                          <a:ea typeface="Times New Roman"/>
                          <a:cs typeface="Times New Roman"/>
                        </a:rPr>
                        <a:t>nd</a:t>
                      </a:r>
                      <a:r>
                        <a:rPr lang="en-US" sz="1700" b="1" dirty="0" smtClean="0">
                          <a:solidFill>
                            <a:srgbClr val="000000"/>
                          </a:solidFill>
                          <a:effectLst/>
                          <a:latin typeface="Calibri"/>
                          <a:ea typeface="Times New Roman"/>
                          <a:cs typeface="Times New Roman"/>
                        </a:rPr>
                        <a:t> – 3rd Grade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3</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4</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593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a:t>
                      </a:r>
                      <a:r>
                        <a:rPr lang="en-US" sz="900" baseline="0" dirty="0" smtClean="0">
                          <a:solidFill>
                            <a:srgbClr val="000000"/>
                          </a:solidFill>
                          <a:effectLst/>
                          <a:latin typeface="Calibri"/>
                          <a:ea typeface="Times New Roman"/>
                          <a:cs typeface="Times New Roman"/>
                        </a:rPr>
                        <a:t> an opinion about a familiar topic or story.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…e</a:t>
                      </a:r>
                      <a:r>
                        <a:rPr lang="en-US" sz="900" b="0" i="0" u="none" strike="noStrike" dirty="0" smtClean="0">
                          <a:solidFill>
                            <a:srgbClr val="000000"/>
                          </a:solidFill>
                          <a:effectLst/>
                          <a:latin typeface="Calibri" panose="020F0502020204030204" pitchFamily="34" charset="0"/>
                        </a:rPr>
                        <a:t>xpress an opinion about a familiar topic or story, giving one or more reasons for the opinion.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&amp; giving several reasons for the opinion.</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giving several reasons for the opinion, &amp; providing a concluding statement.</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261866" y="8632793"/>
            <a:ext cx="7299701" cy="1016624"/>
          </a:xfrm>
          <a:prstGeom prst="rect">
            <a:avLst/>
          </a:prstGeom>
          <a:solidFill>
            <a:schemeClr val="bg1"/>
          </a:solid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30440"/>
            <a:ext cx="7480010" cy="401071"/>
          </a:xfrm>
          <a:prstGeom prst="rect">
            <a:avLst/>
          </a:prstGeom>
        </p:spPr>
        <p:txBody>
          <a:bodyPr wrap="square" lIns="92392" tIns="46196" rIns="92392" bIns="46196">
            <a:spAutoFit/>
          </a:bodyPr>
          <a:lstStyle/>
          <a:p>
            <a:pPr algn="ctr"/>
            <a:r>
              <a:rPr lang="en-US" b="1" i="1" dirty="0"/>
              <a:t>ELP </a:t>
            </a:r>
            <a:r>
              <a:rPr lang="en-US" b="1" i="1" dirty="0" smtClean="0"/>
              <a:t>2</a:t>
            </a:r>
            <a:r>
              <a:rPr lang="en-US" b="1" i="1" baseline="30000" dirty="0" smtClean="0"/>
              <a:t>nd</a:t>
            </a:r>
            <a:r>
              <a:rPr lang="en-US" b="1" i="1" dirty="0" smtClean="0"/>
              <a:t> – 3</a:t>
            </a:r>
            <a:r>
              <a:rPr lang="en-US" b="1" i="1" baseline="30000" dirty="0" smtClean="0"/>
              <a:t>rd</a:t>
            </a:r>
            <a:r>
              <a:rPr lang="en-US" b="1" i="1" dirty="0" smtClean="0"/>
              <a:t> Grade Band Standards </a:t>
            </a:r>
            <a:r>
              <a:rPr lang="en-US" b="1" i="1" dirty="0"/>
              <a:t>Organized by </a:t>
            </a:r>
            <a:r>
              <a:rPr lang="en-US" b="1" i="1" dirty="0" smtClean="0"/>
              <a:t>Modality</a:t>
            </a:r>
          </a:p>
        </p:txBody>
      </p:sp>
      <p:sp>
        <p:nvSpPr>
          <p:cNvPr id="2" name="TextBox 1"/>
          <p:cNvSpPr txBox="1"/>
          <p:nvPr/>
        </p:nvSpPr>
        <p:spPr>
          <a:xfrm>
            <a:off x="3950052" y="9831418"/>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1592823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2091932"/>
              </p:ext>
            </p:extLst>
          </p:nvPr>
        </p:nvGraphicFramePr>
        <p:xfrm>
          <a:off x="261863" y="90782"/>
          <a:ext cx="7325784" cy="9337251"/>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dirty="0" smtClean="0">
                          <a:solidFill>
                            <a:srgbClr val="000000"/>
                          </a:solidFill>
                          <a:latin typeface="Calibri"/>
                        </a:rPr>
                        <a:t>Narrative</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C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104813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75619110"/>
              </p:ext>
            </p:extLst>
          </p:nvPr>
        </p:nvGraphicFramePr>
        <p:xfrm>
          <a:off x="385434" y="423318"/>
          <a:ext cx="6822440" cy="7393278"/>
        </p:xfrm>
        <a:graphic>
          <a:graphicData uri="http://schemas.openxmlformats.org/drawingml/2006/table">
            <a:tbl>
              <a:tblPr firstRow="1" bandRow="1">
                <a:tableStyleId>{5940675A-B579-460E-94D1-54222C63F5DA}</a:tableStyleId>
              </a:tblPr>
              <a:tblGrid>
                <a:gridCol w="539750"/>
                <a:gridCol w="6282690"/>
              </a:tblGrid>
              <a:tr h="719682">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3 Pre-Assessment</a:t>
                      </a:r>
                      <a:r>
                        <a:rPr lang="en-US" sz="1500" b="1" baseline="0" dirty="0" smtClean="0">
                          <a:solidFill>
                            <a:schemeClr val="tx1"/>
                          </a:solidFill>
                          <a:effectLst/>
                        </a:rPr>
                        <a: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lnL w="12700" cap="flat" cmpd="sng" algn="ctr">
                      <a:solidFill>
                        <a:schemeClr val="tx1"/>
                      </a:solidFill>
                      <a:prstDash val="solid"/>
                      <a:round/>
                      <a:headEnd type="none" w="med" len="med"/>
                      <a:tailEnd type="none" w="med" len="med"/>
                    </a:lnL>
                  </a:tcPr>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solidFill>
                            <a:schemeClr val="tx1"/>
                          </a:solidFill>
                        </a:rPr>
                        <a:t>Constructed Response</a:t>
                      </a:r>
                      <a:r>
                        <a:rPr lang="en-US" sz="1500" b="1" u="sng" baseline="0" dirty="0" smtClean="0">
                          <a:solidFill>
                            <a:schemeClr val="tx1"/>
                          </a:solidFill>
                        </a:rPr>
                        <a:t> </a:t>
                      </a:r>
                      <a:r>
                        <a:rPr lang="en-US" sz="1500" b="1" u="sng" dirty="0" smtClean="0">
                          <a:solidFill>
                            <a:schemeClr val="tx1"/>
                          </a:solidFill>
                        </a:rPr>
                        <a:t>Research Rubrics</a:t>
                      </a:r>
                      <a:r>
                        <a:rPr lang="en-US" sz="1500" b="1" u="sng" baseline="0" dirty="0" smtClean="0">
                          <a:solidFill>
                            <a:schemeClr val="tx1"/>
                          </a:solidFill>
                        </a:rPr>
                        <a:t> </a:t>
                      </a:r>
                      <a:r>
                        <a:rPr lang="en-US" sz="1500" b="1" u="sng" dirty="0" smtClean="0">
                          <a:solidFill>
                            <a:schemeClr val="tx1"/>
                          </a:solidFill>
                        </a:rPr>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Locate, Select, Interpret and Integrate Information.</a:t>
                      </a:r>
                    </a:p>
                  </a:txBody>
                  <a:tcPr marL="103632" marR="103632" marT="50292" marB="50292">
                    <a:lnL w="12700" cap="flat" cmpd="sng" algn="ctr">
                      <a:solidFill>
                        <a:schemeClr val="tx1"/>
                      </a:solidFill>
                      <a:prstDash val="solid"/>
                      <a:round/>
                      <a:headEnd type="none" w="med" len="med"/>
                      <a:tailEnd type="none" w="med" len="med"/>
                    </a:lnL>
                  </a:tcPr>
                </a:tc>
                <a:tc hMerge="1">
                  <a:txBody>
                    <a:bodyPr/>
                    <a:lstStyle/>
                    <a:p>
                      <a:endParaRPr lang="en-US"/>
                    </a:p>
                  </a:txBody>
                  <a:tcPr/>
                </a:tc>
              </a:tr>
              <a:tr h="56604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Question # 7 RL.2.7  Prompt: How do the pictures in </a:t>
                      </a:r>
                      <a:r>
                        <a:rPr lang="en-US" sz="1600" b="1" i="1" u="sng" dirty="0" smtClean="0">
                          <a:solidFill>
                            <a:schemeClr val="tx1"/>
                          </a:solidFill>
                        </a:rPr>
                        <a:t>Brave Little Seed </a:t>
                      </a:r>
                      <a:r>
                        <a:rPr lang="en-US" sz="1600" b="1" u="none" dirty="0" smtClean="0">
                          <a:solidFill>
                            <a:schemeClr val="tx1"/>
                          </a:solidFill>
                        </a:rPr>
                        <a:t>help </a:t>
                      </a:r>
                      <a:r>
                        <a:rPr lang="en-US" sz="1600" b="1" dirty="0" smtClean="0">
                          <a:solidFill>
                            <a:schemeClr val="tx1"/>
                          </a:solidFill>
                        </a:rPr>
                        <a:t>the reader understand the passage?  Use examples and details from both the passage and the illustrations.</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tcPr>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1421892">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The response gives sufficient evidence</a:t>
                      </a:r>
                      <a:r>
                        <a:rPr lang="en-US" sz="1100" b="1" u="none" dirty="0" smtClean="0">
                          <a:solidFill>
                            <a:schemeClr val="tx1"/>
                          </a:solidFill>
                        </a:rPr>
                        <a:t> </a:t>
                      </a:r>
                      <a:r>
                        <a:rPr lang="en-US" sz="1100" u="none" dirty="0" smtClean="0">
                          <a:solidFill>
                            <a:schemeClr val="tx1"/>
                          </a:solidFill>
                        </a:rPr>
                        <a:t>of </a:t>
                      </a:r>
                      <a:r>
                        <a:rPr lang="en-US" sz="1100" dirty="0" smtClean="0">
                          <a:solidFill>
                            <a:schemeClr val="tx1"/>
                          </a:solidFill>
                        </a:rPr>
                        <a:t>the ability to locate and select</a:t>
                      </a:r>
                      <a:r>
                        <a:rPr lang="en-US" sz="1100" baseline="0" dirty="0" smtClean="0">
                          <a:solidFill>
                            <a:schemeClr val="tx1"/>
                          </a:solidFill>
                        </a:rPr>
                        <a:t> </a:t>
                      </a:r>
                      <a:r>
                        <a:rPr lang="en-US" sz="1100" dirty="0" smtClean="0">
                          <a:solidFill>
                            <a:schemeClr val="tx1"/>
                          </a:solidFill>
                        </a:rPr>
                        <a:t>information about</a:t>
                      </a:r>
                      <a:r>
                        <a:rPr lang="en-US" sz="1100" baseline="0" dirty="0" smtClean="0">
                          <a:solidFill>
                            <a:schemeClr val="tx1"/>
                          </a:solidFill>
                        </a:rPr>
                        <a:t> specific illustrations that support the reader’s understanding of the passage.</a:t>
                      </a:r>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solidFill>
                            <a:schemeClr val="tx1"/>
                          </a:solidFill>
                        </a:rPr>
                        <a:t>T</a:t>
                      </a:r>
                      <a:r>
                        <a:rPr lang="en-US" sz="1100" b="1" i="0" u="sng" dirty="0" smtClean="0">
                          <a:solidFill>
                            <a:schemeClr val="tx1"/>
                          </a:solidFill>
                        </a:rPr>
                        <a:t>he response gives sufficient evidence</a:t>
                      </a:r>
                      <a:r>
                        <a:rPr lang="en-US" sz="1100" b="1" i="0" u="none" dirty="0" smtClean="0">
                          <a:solidFill>
                            <a:schemeClr val="tx1"/>
                          </a:solidFill>
                        </a:rPr>
                        <a:t> </a:t>
                      </a:r>
                      <a:r>
                        <a:rPr lang="en-US" sz="1100" u="none" dirty="0" smtClean="0">
                          <a:solidFill>
                            <a:schemeClr val="tx1"/>
                          </a:solidFill>
                        </a:rPr>
                        <a:t>of </a:t>
                      </a:r>
                      <a:r>
                        <a:rPr lang="en-US" sz="1100" dirty="0" smtClean="0">
                          <a:solidFill>
                            <a:schemeClr val="tx1"/>
                          </a:solidFill>
                        </a:rPr>
                        <a:t>the ability to interpret and integrate the</a:t>
                      </a:r>
                      <a:r>
                        <a:rPr lang="en-US" sz="1100" baseline="0" dirty="0" smtClean="0">
                          <a:solidFill>
                            <a:schemeClr val="tx1"/>
                          </a:solidFill>
                        </a:rPr>
                        <a:t> connections between the story and the illustrations.  An integrative response of both the illustrations and the passage could include that (1) details or examples of what a redwood seed looks like in the illustrations to explain what the seeds in the story probably looked like, (2) details or examples of how the redwood seed in the story probably looked as it was growing, based on the illustrations of a growing seed and (3) how the seed may have looked at the conclusion of the story (such as the illustration of the tall redwood tree).</a:t>
                      </a:r>
                      <a:endParaRPr lang="en-US" sz="1100" b="1" dirty="0" smtClean="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Examples</a:t>
                      </a:r>
                      <a:endParaRPr lang="en-US" sz="1300" b="1" dirty="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946767">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r>
                        <a:rPr lang="en-US" sz="1000" b="0" i="1" dirty="0" smtClean="0">
                          <a:solidFill>
                            <a:schemeClr val="tx1"/>
                          </a:solidFill>
                        </a:rPr>
                        <a:t>The</a:t>
                      </a:r>
                      <a:r>
                        <a:rPr lang="en-US" sz="1000" b="0" i="1" baseline="0" dirty="0" smtClean="0">
                          <a:solidFill>
                            <a:schemeClr val="tx1"/>
                          </a:solidFill>
                        </a:rPr>
                        <a:t> s</a:t>
                      </a:r>
                      <a:r>
                        <a:rPr lang="en-US" sz="1000" b="0" i="1" dirty="0" smtClean="0">
                          <a:solidFill>
                            <a:schemeClr val="tx1"/>
                          </a:solidFill>
                        </a:rPr>
                        <a:t>tudent</a:t>
                      </a:r>
                      <a:r>
                        <a:rPr lang="en-US" sz="1000" b="0" i="1" baseline="0" dirty="0" smtClean="0">
                          <a:solidFill>
                            <a:schemeClr val="tx1"/>
                          </a:solidFill>
                        </a:rPr>
                        <a:t> locates and selects information about how the illustrations help the reader to connect or understand the passage better and integrates the information by giving examples from both the passage and the illustration.</a:t>
                      </a:r>
                    </a:p>
                    <a:p>
                      <a:r>
                        <a:rPr lang="en-US" sz="1100" b="0" i="0" baseline="0" dirty="0" smtClean="0">
                          <a:solidFill>
                            <a:schemeClr val="tx1"/>
                          </a:solidFill>
                        </a:rPr>
                        <a:t>The story is about this little seed who is really brave.  At first the seed hid under the ground.  There is a picture of a seed that shows me what it looks like.  The brave seed was not afraid to grow.  The pictures show what the seed looked like when it grew and grew, just like the story said.  At the end of the story the little seed became a beautiful redwood tree.  This is just like the picture of the beautiful tall redwood tree!</a:t>
                      </a: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900" b="0" i="1" dirty="0" smtClean="0">
                          <a:solidFill>
                            <a:schemeClr val="tx1"/>
                          </a:solidFill>
                        </a:rPr>
                        <a:t>The student locates and selects minimal information about how the illustrations help the reader to connect or understand the passage</a:t>
                      </a:r>
                      <a:r>
                        <a:rPr lang="en-US" sz="900" b="0" i="1" baseline="0" dirty="0" smtClean="0">
                          <a:solidFill>
                            <a:schemeClr val="tx1"/>
                          </a:solidFill>
                        </a:rPr>
                        <a:t> </a:t>
                      </a:r>
                      <a:r>
                        <a:rPr lang="en-US" sz="900" b="0" i="1" dirty="0" smtClean="0">
                          <a:solidFill>
                            <a:schemeClr val="tx1"/>
                          </a:solidFill>
                        </a:rPr>
                        <a:t>better and somewhat integrates the information by giving examples from both the passage and the illustration.</a:t>
                      </a:r>
                    </a:p>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rPr>
                        <a:t>The story has pictures of a seed just like the seed in the story.  This little seed grew</a:t>
                      </a:r>
                      <a:r>
                        <a:rPr lang="en-US" sz="1100" b="0" i="0" baseline="0" dirty="0" smtClean="0">
                          <a:solidFill>
                            <a:schemeClr val="tx1"/>
                          </a:solidFill>
                        </a:rPr>
                        <a:t> because it was really brave.  I am glad it grew.  It was not afraid.  I think the pictures help to understand how it looked too.</a:t>
                      </a:r>
                      <a:endParaRPr lang="en-US" sz="1100" b="0" i="0" dirty="0" smtClean="0">
                        <a:solidFill>
                          <a:schemeClr val="tx1"/>
                        </a:solidFill>
                      </a:endParaRP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r>
                        <a:rPr lang="en-US" sz="1000" i="1" dirty="0" smtClean="0">
                          <a:solidFill>
                            <a:schemeClr val="tx1"/>
                          </a:solidFill>
                        </a:rPr>
                        <a:t>The student does not locates and selects information about how the illustrations help the reader to connect</a:t>
                      </a:r>
                      <a:r>
                        <a:rPr lang="en-US" sz="1000" i="1" baseline="0" dirty="0" smtClean="0">
                          <a:solidFill>
                            <a:schemeClr val="tx1"/>
                          </a:solidFill>
                        </a:rPr>
                        <a:t> or understand the passage better.</a:t>
                      </a:r>
                    </a:p>
                    <a:p>
                      <a:r>
                        <a:rPr lang="en-US" sz="1100" i="0" baseline="0" dirty="0" smtClean="0">
                          <a:solidFill>
                            <a:schemeClr val="tx1"/>
                          </a:solidFill>
                        </a:rPr>
                        <a:t>I see pictures of seeds and a tall tree.</a:t>
                      </a:r>
                      <a:endParaRPr lang="en-US" sz="1100" i="0" dirty="0" smtClean="0">
                        <a:solidFill>
                          <a:schemeClr val="tx1"/>
                        </a:solidFill>
                      </a:endParaRPr>
                    </a:p>
                  </a:txBody>
                  <a:tcPr marL="103632" marR="103632" marT="50292" marB="50292"/>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95855063"/>
              </p:ext>
            </p:extLst>
          </p:nvPr>
        </p:nvGraphicFramePr>
        <p:xfrm>
          <a:off x="5257800" y="8001000"/>
          <a:ext cx="1973262" cy="685800"/>
        </p:xfrm>
        <a:graphic>
          <a:graphicData uri="http://schemas.openxmlformats.org/drawingml/2006/table">
            <a:tbl>
              <a:tblPr firstRow="1" firstCol="1" bandRow="1"/>
              <a:tblGrid>
                <a:gridCol w="1973262"/>
              </a:tblGrid>
              <a:tr h="13716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RL.2.7      DOK </a:t>
                      </a:r>
                      <a:r>
                        <a:rPr lang="en-US" sz="800" b="1" dirty="0">
                          <a:solidFill>
                            <a:srgbClr val="000000"/>
                          </a:solidFill>
                          <a:effectLst/>
                          <a:latin typeface="Calibri"/>
                          <a:ea typeface="Times New Roman"/>
                          <a:cs typeface="Times New Roman"/>
                        </a:rPr>
                        <a:t>2 - APn</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548640">
                <a:tc>
                  <a:txBody>
                    <a:bodyPr/>
                    <a:lstStyle/>
                    <a:p>
                      <a:pPr marL="0" marR="0" algn="l">
                        <a:lnSpc>
                          <a:spcPct val="100000"/>
                        </a:lnSpc>
                        <a:spcBef>
                          <a:spcPts val="0"/>
                        </a:spcBef>
                        <a:spcAft>
                          <a:spcPts val="0"/>
                        </a:spcAft>
                      </a:pPr>
                      <a:r>
                        <a:rPr lang="en-US" sz="800" b="1" dirty="0">
                          <a:effectLst/>
                          <a:latin typeface="Calibri"/>
                          <a:ea typeface="Calibri"/>
                          <a:cs typeface="Times New Roman"/>
                        </a:rPr>
                        <a:t>Obtain and </a:t>
                      </a:r>
                      <a:r>
                        <a:rPr lang="en-US" sz="800" b="1" u="sng" dirty="0">
                          <a:effectLst/>
                          <a:latin typeface="Calibri"/>
                          <a:ea typeface="Calibri"/>
                          <a:cs typeface="Times New Roman"/>
                        </a:rPr>
                        <a:t>interpret</a:t>
                      </a:r>
                      <a:r>
                        <a:rPr lang="en-US" sz="800" b="1" dirty="0">
                          <a:effectLst/>
                          <a:latin typeface="Calibri"/>
                          <a:ea typeface="Calibri"/>
                          <a:cs typeface="Times New Roman"/>
                        </a:rPr>
                        <a:t> information using text features (illustrations, texts, digital texts) for a specific purpose or assignment (new text</a:t>
                      </a:r>
                      <a:r>
                        <a:rPr lang="en-US" sz="800" b="1" dirty="0" smtClean="0">
                          <a:effectLst/>
                          <a:latin typeface="Calibri"/>
                          <a:ea typeface="Calibri"/>
                          <a:cs typeface="Times New Roman"/>
                        </a:rPr>
                        <a:t>).</a:t>
                      </a: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21371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81962" y="990600"/>
            <a:ext cx="2853400" cy="2362540"/>
            <a:chOff x="3962400" y="28651"/>
            <a:chExt cx="2685553" cy="2255152"/>
          </a:xfrm>
        </p:grpSpPr>
        <p:sp>
          <p:nvSpPr>
            <p:cNvPr id="19" name="Trapezoid 18"/>
            <p:cNvSpPr/>
            <p:nvPr/>
          </p:nvSpPr>
          <p:spPr>
            <a:xfrm>
              <a:off x="5009653" y="192137"/>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267200" y="2865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962400" y="152400"/>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2</a:t>
              </a:r>
              <a:r>
                <a:rPr lang="en-US" sz="5700" b="1" baseline="30000" dirty="0">
                  <a:ln w="11430"/>
                  <a:effectLst>
                    <a:outerShdw blurRad="80000" dist="40000" dir="5040000" algn="tl">
                      <a:srgbClr val="000000">
                        <a:alpha val="30000"/>
                      </a:srgbClr>
                    </a:outerShdw>
                  </a:effectLst>
                </a:rPr>
                <a:t>nd</a:t>
              </a:r>
              <a:endParaRPr lang="en-US" sz="5700" b="1" dirty="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4016250043"/>
              </p:ext>
            </p:extLst>
          </p:nvPr>
        </p:nvGraphicFramePr>
        <p:xfrm>
          <a:off x="1209042" y="6441948"/>
          <a:ext cx="5705113"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solidFill>
                            <a:schemeClr val="tx1"/>
                          </a:solidFill>
                        </a:rPr>
                        <a:t>Narrative Writing and Language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6a</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Brief Narrative</a:t>
                      </a:r>
                      <a:r>
                        <a:rPr lang="en-US" sz="1200" b="1" baseline="0" dirty="0" smtClean="0">
                          <a:solidFill>
                            <a:schemeClr val="tx1"/>
                          </a:solidFill>
                        </a:rPr>
                        <a:t> </a:t>
                      </a:r>
                      <a:r>
                        <a:rPr lang="en-US" sz="1200" b="1" dirty="0" smtClean="0">
                          <a:solidFill>
                            <a:schemeClr val="tx1"/>
                          </a:solidFill>
                        </a:rPr>
                        <a:t>Write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W.2.3a,</a:t>
                      </a:r>
                      <a:r>
                        <a:rPr lang="en-US" sz="1200" b="1" baseline="0" dirty="0" smtClean="0">
                          <a:solidFill>
                            <a:schemeClr val="tx1"/>
                          </a:solidFill>
                        </a:rPr>
                        <a:t> W.2.3b,  W2.3c, W.2.3d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6b</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Write-Revise Informational</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W.2.3a,</a:t>
                      </a:r>
                      <a:r>
                        <a:rPr lang="en-US" sz="1200" b="1" baseline="0" dirty="0" smtClean="0">
                          <a:solidFill>
                            <a:schemeClr val="tx1"/>
                          </a:solidFill>
                        </a:rPr>
                        <a:t> W.2.3b,  W.2.3c, W.2.3d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Full Narrative Composition</a:t>
                      </a:r>
                      <a:endParaRPr lang="en-US" sz="1200" b="1"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.2.3</a:t>
                      </a:r>
                      <a:r>
                        <a:rPr lang="pl-PL" sz="1200" b="1" dirty="0" smtClean="0">
                          <a:solidFill>
                            <a:schemeClr val="tx1"/>
                          </a:solidFill>
                        </a:rPr>
                        <a:t>a, W</a:t>
                      </a:r>
                      <a:r>
                        <a:rPr lang="en-US" sz="1200" b="1" dirty="0" smtClean="0">
                          <a:solidFill>
                            <a:schemeClr val="tx1"/>
                          </a:solidFill>
                        </a:rPr>
                        <a:t>.2.3</a:t>
                      </a:r>
                      <a:r>
                        <a:rPr lang="pl-PL" sz="1200" b="1" dirty="0" smtClean="0">
                          <a:solidFill>
                            <a:schemeClr val="tx1"/>
                          </a:solidFill>
                        </a:rPr>
                        <a:t>b, W</a:t>
                      </a:r>
                      <a:r>
                        <a:rPr lang="en-US" sz="1200" b="1" dirty="0" smtClean="0">
                          <a:solidFill>
                            <a:schemeClr val="tx1"/>
                          </a:solidFill>
                        </a:rPr>
                        <a:t>.2.3</a:t>
                      </a:r>
                      <a:r>
                        <a:rPr lang="pl-PL" sz="1200" b="1" dirty="0" smtClean="0">
                          <a:solidFill>
                            <a:schemeClr val="tx1"/>
                          </a:solidFill>
                        </a:rPr>
                        <a:t>c, W</a:t>
                      </a:r>
                      <a:r>
                        <a:rPr lang="en-US" sz="1200" b="1" dirty="0" smtClean="0">
                          <a:solidFill>
                            <a:schemeClr val="tx1"/>
                          </a:solidFill>
                        </a:rPr>
                        <a:t>2.</a:t>
                      </a:r>
                      <a:r>
                        <a:rPr lang="pl-PL" sz="1200" b="1" dirty="0" smtClean="0">
                          <a:solidFill>
                            <a:schemeClr val="tx1"/>
                          </a:solidFill>
                        </a:rPr>
                        <a:t>3</a:t>
                      </a:r>
                      <a:r>
                        <a:rPr lang="en-US" sz="1200" b="1" dirty="0" smtClean="0">
                          <a:solidFill>
                            <a:schemeClr val="tx1"/>
                          </a:solidFill>
                        </a:rPr>
                        <a:t>d</a:t>
                      </a:r>
                      <a:r>
                        <a:rPr lang="pl-PL" sz="1200" b="1" dirty="0" smtClean="0">
                          <a:solidFill>
                            <a:schemeClr val="tx1"/>
                          </a:solidFill>
                        </a:rPr>
                        <a:t>, W</a:t>
                      </a:r>
                      <a:r>
                        <a:rPr lang="en-US" sz="1200" b="1" dirty="0" smtClean="0">
                          <a:solidFill>
                            <a:schemeClr val="tx1"/>
                          </a:solidFill>
                        </a:rPr>
                        <a:t>2.</a:t>
                      </a:r>
                      <a:r>
                        <a:rPr lang="pl-PL" sz="1200" b="1" dirty="0" smtClean="0">
                          <a:solidFill>
                            <a:schemeClr val="tx1"/>
                          </a:solidFill>
                        </a:rPr>
                        <a:t>4, </a:t>
                      </a:r>
                      <a:r>
                        <a:rPr lang="en-US" sz="1200" b="1" dirty="0" smtClean="0">
                          <a:solidFill>
                            <a:schemeClr val="tx1"/>
                          </a:solidFill>
                        </a:rPr>
                        <a:t>     </a:t>
                      </a:r>
                      <a:r>
                        <a:rPr lang="pl-PL" sz="1200" b="1" dirty="0" smtClean="0">
                          <a:solidFill>
                            <a:schemeClr val="tx1"/>
                          </a:solidFill>
                        </a:rPr>
                        <a:t>W</a:t>
                      </a:r>
                      <a:r>
                        <a:rPr lang="en-US" sz="1200" b="1" dirty="0" smtClean="0">
                          <a:solidFill>
                            <a:schemeClr val="tx1"/>
                          </a:solidFill>
                        </a:rPr>
                        <a:t>2.</a:t>
                      </a:r>
                      <a:r>
                        <a:rPr lang="pl-PL" sz="1200" b="1" dirty="0" smtClean="0">
                          <a:solidFill>
                            <a:schemeClr val="tx1"/>
                          </a:solidFill>
                        </a:rPr>
                        <a:t>5, W</a:t>
                      </a:r>
                      <a:r>
                        <a:rPr lang="en-US" sz="1200" b="1" dirty="0" smtClean="0">
                          <a:solidFill>
                            <a:schemeClr val="tx1"/>
                          </a:solidFill>
                        </a:rPr>
                        <a:t>2.</a:t>
                      </a:r>
                      <a:r>
                        <a:rPr lang="pl-PL"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Language-Vocabulary Use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L.2.3a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Edit and Clarify</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L.2.1c</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794105" y="1696450"/>
            <a:ext cx="2840064" cy="87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n-US" sz="2600" b="1" dirty="0">
                <a:solidFill>
                  <a:schemeClr val="accent1">
                    <a:lumMod val="75000"/>
                  </a:schemeClr>
                </a:solidFill>
                <a:latin typeface="Bookman Old Style" pitchFamily="18" charset="0"/>
              </a:rPr>
              <a:t>Quarter Three </a:t>
            </a:r>
            <a:endParaRPr lang="en-US" sz="2600" b="1" dirty="0">
              <a:solidFill>
                <a:srgbClr val="C00000"/>
              </a:solidFill>
              <a:latin typeface="Bookman Old Style" pitchFamily="18" charset="0"/>
            </a:endParaRPr>
          </a:p>
          <a:p>
            <a:r>
              <a:rPr lang="en-US" sz="2400" b="1" dirty="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150206" y="5987143"/>
            <a:ext cx="5718863" cy="392437"/>
          </a:xfrm>
          <a:prstGeom prst="rect">
            <a:avLst/>
          </a:prstGeom>
          <a:noFill/>
        </p:spPr>
        <p:txBody>
          <a:bodyPr wrap="square" lIns="101874" tIns="50938" rIns="101874" bIns="50938" rtlCol="0">
            <a:spAutoFit/>
          </a:bodyPr>
          <a:lstStyle/>
          <a:p>
            <a:pPr algn="ctr"/>
            <a:r>
              <a:rPr lang="en-US" sz="900" b="1" i="1" dirty="0">
                <a:latin typeface="Calibri" panose="020F0502020204030204" pitchFamily="34" charset="0"/>
              </a:rPr>
              <a:t>Note:  There may be more than one standard per target. Standards can have different DOKs per target.</a:t>
            </a:r>
          </a:p>
          <a:p>
            <a:pPr algn="ctr"/>
            <a:r>
              <a:rPr lang="en-US" sz="900" b="1" i="1" dirty="0">
                <a:latin typeface="Calibri" panose="020F0502020204030204" pitchFamily="34" charset="0"/>
              </a:rPr>
              <a:t>  </a:t>
            </a:r>
            <a:r>
              <a:rPr lang="en-US" sz="900" b="1" i="1" dirty="0" smtClean="0">
                <a:latin typeface="Calibri" panose="020F0502020204030204" pitchFamily="34" charset="0"/>
              </a:rPr>
              <a:t>Reading </a:t>
            </a:r>
            <a:r>
              <a:rPr lang="en-US" sz="900" b="1" i="1" dirty="0">
                <a:latin typeface="Calibri" panose="020F0502020204030204" pitchFamily="34" charset="0"/>
              </a:rPr>
              <a:t>standards assessed </a:t>
            </a:r>
            <a:r>
              <a:rPr lang="en-US" sz="900" b="1" i="1" dirty="0" smtClean="0">
                <a:latin typeface="Calibri" panose="020F0502020204030204" pitchFamily="34" charset="0"/>
              </a:rPr>
              <a:t>in this quarter </a:t>
            </a:r>
            <a:r>
              <a:rPr lang="en-US" sz="900" b="1" i="1" dirty="0" smtClean="0">
                <a:effectLst>
                  <a:outerShdw blurRad="38100" dist="38100" dir="2700000" algn="tl">
                    <a:srgbClr val="000000">
                      <a:alpha val="43137"/>
                    </a:srgbClr>
                  </a:outerShdw>
                </a:effectLst>
                <a:latin typeface="Calibri" panose="020F0502020204030204" pitchFamily="34" charset="0"/>
              </a:rPr>
              <a:t>are boxed.</a:t>
            </a:r>
            <a:endParaRPr lang="en-US" sz="900" b="1" i="1" dirty="0">
              <a:effectLst>
                <a:outerShdw blurRad="38100" dist="38100" dir="2700000" algn="tl">
                  <a:srgbClr val="000000">
                    <a:alpha val="43137"/>
                  </a:srgbClr>
                </a:outerShdw>
              </a:effectLst>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321741635"/>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 Grade Three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Word Meanings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RL.2.4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Text Structures/Features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RL.2.7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RL.2.9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803261769"/>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 Grade Three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Word Meanings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RI.2.4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RI.2.8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R.I2.9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11" name="Rectangle 10"/>
          <p:cNvSpPr/>
          <p:nvPr/>
        </p:nvSpPr>
        <p:spPr>
          <a:xfrm>
            <a:off x="5054111" y="7010400"/>
            <a:ext cx="41353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
        <p:nvSpPr>
          <p:cNvPr id="12" name="Rectangle 11"/>
          <p:cNvSpPr/>
          <p:nvPr/>
        </p:nvSpPr>
        <p:spPr>
          <a:xfrm>
            <a:off x="4495799" y="7344674"/>
            <a:ext cx="558311" cy="1991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
        <p:nvSpPr>
          <p:cNvPr id="13" name="Rectangle 12"/>
          <p:cNvSpPr/>
          <p:nvPr/>
        </p:nvSpPr>
        <p:spPr>
          <a:xfrm>
            <a:off x="3886200" y="7678948"/>
            <a:ext cx="2335823"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Tree>
    <p:extLst>
      <p:ext uri="{BB962C8B-B14F-4D97-AF65-F5344CB8AC3E}">
        <p14:creationId xmlns:p14="http://schemas.microsoft.com/office/powerpoint/2010/main" val="140459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44855" y="2394138"/>
            <a:ext cx="207480" cy="40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1" tIns="50941" rIns="101881" bIns="5094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16526038"/>
              </p:ext>
            </p:extLst>
          </p:nvPr>
        </p:nvGraphicFramePr>
        <p:xfrm>
          <a:off x="604521" y="700895"/>
          <a:ext cx="6822440" cy="7126224"/>
        </p:xfrm>
        <a:graphic>
          <a:graphicData uri="http://schemas.openxmlformats.org/drawingml/2006/table">
            <a:tbl>
              <a:tblPr firstRow="1" firstCol="1" bandRow="1"/>
              <a:tblGrid>
                <a:gridCol w="528954"/>
                <a:gridCol w="6293486"/>
              </a:tblGrid>
              <a:tr h="594505">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55249" marR="552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365905">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700" b="1" dirty="0" smtClean="0">
                          <a:effectLst>
                            <a:outerShdw blurRad="38100" dist="38100" dir="2700000" algn="tl">
                              <a:srgbClr val="000000">
                                <a:alpha val="43137"/>
                              </a:srgbClr>
                            </a:outerShdw>
                          </a:effectLst>
                        </a:rPr>
                        <a:t>Quarter 3 Pre-Assessment </a:t>
                      </a:r>
                      <a:r>
                        <a:rPr lang="en-US" sz="1700" b="1" u="sng" dirty="0" smtClean="0">
                          <a:effectLst>
                            <a:outerShdw blurRad="38100" dist="38100" dir="2700000" algn="tl">
                              <a:srgbClr val="000000">
                                <a:alpha val="43137"/>
                              </a:srgbClr>
                            </a:outerShdw>
                          </a:effectLst>
                        </a:rPr>
                        <a:t>Constructed Response</a:t>
                      </a:r>
                      <a:r>
                        <a:rPr lang="en-US" sz="1700" b="1" dirty="0" smtClean="0">
                          <a:effectLst>
                            <a:outerShdw blurRad="38100" dist="38100" dir="2700000" algn="tl">
                              <a:srgbClr val="000000">
                                <a:alpha val="43137"/>
                              </a:srgbClr>
                            </a:outerShdw>
                          </a:effectLst>
                        </a:rPr>
                        <a:t> Answer Key</a:t>
                      </a:r>
                    </a:p>
                  </a:txBody>
                  <a:tcPr marL="55249" marR="55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4696">
                <a:tc gridSpan="2">
                  <a:txBody>
                    <a:bodyPr/>
                    <a:lstStyle/>
                    <a:p>
                      <a:pPr marL="0" marR="0" algn="l">
                        <a:lnSpc>
                          <a:spcPct val="100000"/>
                        </a:lnSpc>
                        <a:spcBef>
                          <a:spcPts val="0"/>
                        </a:spcBef>
                        <a:spcAft>
                          <a:spcPts val="0"/>
                        </a:spcAft>
                      </a:pPr>
                      <a:r>
                        <a:rPr lang="en-US" sz="1500" b="1" kern="1200" dirty="0">
                          <a:solidFill>
                            <a:schemeClr val="tx1"/>
                          </a:solidFill>
                          <a:effectLst/>
                          <a:latin typeface="+mn-lt"/>
                          <a:ea typeface="Times New Roman"/>
                          <a:cs typeface="Times New Roman"/>
                        </a:rPr>
                        <a:t>Standard </a:t>
                      </a:r>
                      <a:r>
                        <a:rPr lang="en-US" sz="1500" b="1" kern="1200" dirty="0" smtClean="0">
                          <a:solidFill>
                            <a:schemeClr val="tx1"/>
                          </a:solidFill>
                          <a:effectLst/>
                          <a:latin typeface="+mn-lt"/>
                          <a:ea typeface="Times New Roman"/>
                          <a:cs typeface="Times New Roman"/>
                        </a:rPr>
                        <a:t>RL.2.1.9:</a:t>
                      </a:r>
                      <a:r>
                        <a:rPr lang="en-US" sz="1500" b="1" u="none" kern="1200" baseline="0" dirty="0" smtClean="0">
                          <a:solidFill>
                            <a:schemeClr val="tx1"/>
                          </a:solidFill>
                          <a:effectLst/>
                          <a:latin typeface="+mn-lt"/>
                          <a:ea typeface="Times New Roman"/>
                          <a:cs typeface="Times New Roman"/>
                        </a:rPr>
                        <a:t>   3-</a:t>
                      </a:r>
                      <a:r>
                        <a:rPr lang="en-US" sz="1500" b="1" u="none" kern="1200" dirty="0" smtClean="0">
                          <a:solidFill>
                            <a:schemeClr val="tx1"/>
                          </a:solidFill>
                          <a:effectLst/>
                          <a:latin typeface="+mn-lt"/>
                          <a:ea typeface="Times New Roman"/>
                          <a:cs typeface="Times New Roman"/>
                        </a:rPr>
                        <a:t> </a:t>
                      </a:r>
                      <a:r>
                        <a:rPr lang="en-US" sz="1500" b="1" u="none" kern="1200" dirty="0">
                          <a:solidFill>
                            <a:schemeClr val="tx1"/>
                          </a:solidFill>
                          <a:effectLst/>
                          <a:latin typeface="+mn-lt"/>
                          <a:ea typeface="Times New Roman"/>
                          <a:cs typeface="Times New Roman"/>
                        </a:rPr>
                        <a:t>Point </a:t>
                      </a:r>
                      <a:r>
                        <a:rPr lang="en-US" sz="1500" b="1" u="sng" kern="1200" dirty="0">
                          <a:solidFill>
                            <a:schemeClr val="tx1"/>
                          </a:solidFill>
                          <a:effectLst/>
                          <a:latin typeface="+mn-lt"/>
                          <a:ea typeface="Times New Roman"/>
                          <a:cs typeface="Times New Roman"/>
                        </a:rPr>
                        <a:t>Reading Constructed Response Rubric</a:t>
                      </a:r>
                      <a:endParaRPr lang="en-US" sz="1500" u="sng" dirty="0">
                        <a:solidFill>
                          <a:schemeClr val="tx1"/>
                        </a:solidFill>
                        <a:effectLst/>
                        <a:latin typeface="+mn-lt"/>
                        <a:ea typeface="Times New Roman"/>
                      </a:endParaRPr>
                    </a:p>
                  </a:txBody>
                  <a:tcPr marL="55249" marR="5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040">
                <a:tc gridSpan="2">
                  <a:txBody>
                    <a:bodyPr/>
                    <a:lstStyle/>
                    <a:p>
                      <a:pPr lvl="0" algn="l">
                        <a:defRPr sz="1800" b="0" i="0"/>
                      </a:pPr>
                      <a:endParaRPr lang="en-US" sz="1500" b="1" kern="1200" dirty="0" smtClean="0">
                        <a:solidFill>
                          <a:srgbClr val="000000"/>
                        </a:solidFill>
                        <a:effectLst/>
                        <a:latin typeface="+mn-lt"/>
                        <a:ea typeface="Times New Roman"/>
                        <a:cs typeface="Arial"/>
                      </a:endParaRPr>
                    </a:p>
                    <a:p>
                      <a:pPr lvl="0" algn="l">
                        <a:defRPr sz="1800" b="0" i="0"/>
                      </a:pPr>
                      <a:r>
                        <a:rPr lang="en-US" sz="1500" b="1" kern="1200" dirty="0" smtClean="0">
                          <a:solidFill>
                            <a:srgbClr val="000000"/>
                          </a:solidFill>
                          <a:effectLst/>
                          <a:latin typeface="+mn-lt"/>
                          <a:ea typeface="Times New Roman"/>
                          <a:cs typeface="Arial"/>
                        </a:rPr>
                        <a:t>Question #8 Prompt: In what ways are the characters in  </a:t>
                      </a:r>
                      <a:r>
                        <a:rPr lang="en-US" sz="1500" b="1" i="1" u="sng" kern="1200" dirty="0" smtClean="0">
                          <a:solidFill>
                            <a:srgbClr val="000000"/>
                          </a:solidFill>
                          <a:effectLst/>
                          <a:latin typeface="+mn-lt"/>
                          <a:ea typeface="Times New Roman"/>
                          <a:cs typeface="Arial"/>
                        </a:rPr>
                        <a:t>Brave Little S</a:t>
                      </a:r>
                      <a:r>
                        <a:rPr lang="en-US" sz="1500" b="1" i="0" u="sng" kern="1200" dirty="0" smtClean="0">
                          <a:solidFill>
                            <a:srgbClr val="000000"/>
                          </a:solidFill>
                          <a:effectLst/>
                          <a:latin typeface="+mn-lt"/>
                          <a:ea typeface="Times New Roman"/>
                          <a:cs typeface="Arial"/>
                        </a:rPr>
                        <a:t>eed</a:t>
                      </a:r>
                      <a:r>
                        <a:rPr lang="en-US" sz="1500" b="1" kern="1200" dirty="0" smtClean="0">
                          <a:solidFill>
                            <a:srgbClr val="000000"/>
                          </a:solidFill>
                          <a:effectLst/>
                          <a:latin typeface="+mn-lt"/>
                          <a:ea typeface="Times New Roman"/>
                          <a:cs typeface="Arial"/>
                        </a:rPr>
                        <a:t> and </a:t>
                      </a:r>
                      <a:r>
                        <a:rPr lang="en-US" sz="1500" b="1" i="1" u="sng" kern="1200" dirty="0" smtClean="0">
                          <a:solidFill>
                            <a:srgbClr val="000000"/>
                          </a:solidFill>
                          <a:effectLst/>
                          <a:latin typeface="+mn-lt"/>
                          <a:ea typeface="Times New Roman"/>
                          <a:cs typeface="Arial"/>
                        </a:rPr>
                        <a:t>Two Little Seabirds</a:t>
                      </a:r>
                      <a:r>
                        <a:rPr lang="en-US" sz="1500" b="1" kern="1200" dirty="0" smtClean="0">
                          <a:solidFill>
                            <a:srgbClr val="000000"/>
                          </a:solidFill>
                          <a:effectLst/>
                          <a:latin typeface="+mn-lt"/>
                          <a:ea typeface="Times New Roman"/>
                          <a:cs typeface="Arial"/>
                        </a:rPr>
                        <a:t> the same?  Use details from both stories</a:t>
                      </a:r>
                      <a:r>
                        <a:rPr lang="en-US" sz="1500" b="1" kern="1200" baseline="0" dirty="0" smtClean="0">
                          <a:solidFill>
                            <a:srgbClr val="000000"/>
                          </a:solidFill>
                          <a:effectLst/>
                          <a:latin typeface="+mn-lt"/>
                          <a:ea typeface="Times New Roman"/>
                          <a:cs typeface="Arial"/>
                        </a:rPr>
                        <a:t> in your answer.</a:t>
                      </a:r>
                    </a:p>
                    <a:p>
                      <a:pPr lvl="0" algn="l">
                        <a:defRPr sz="1800" b="0" i="0"/>
                      </a:pPr>
                      <a:endParaRPr lang="en-US" sz="1500" b="1" kern="1200" dirty="0" smtClean="0">
                        <a:solidFill>
                          <a:srgbClr val="000000"/>
                        </a:solidFill>
                        <a:effectLst/>
                        <a:latin typeface="+mn-lt"/>
                        <a:ea typeface="Times New Roman"/>
                        <a:cs typeface="Arial"/>
                      </a:endParaRPr>
                    </a:p>
                  </a:txBody>
                  <a:tcPr marL="55249" marR="5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803">
                <a:tc gridSpan="2">
                  <a:txBody>
                    <a:bodyPr/>
                    <a:lstStyle/>
                    <a:p>
                      <a:pPr lvl="0" algn="l">
                        <a:defRPr sz="1800" b="0" i="0"/>
                      </a:pPr>
                      <a:r>
                        <a:rPr lang="en-US" sz="1000" u="sng" kern="1200" dirty="0" smtClean="0">
                          <a:solidFill>
                            <a:srgbClr val="000000"/>
                          </a:solidFill>
                          <a:effectLst/>
                          <a:latin typeface="+mn-lt"/>
                          <a:ea typeface="Times New Roman"/>
                          <a:cs typeface="Arial"/>
                        </a:rPr>
                        <a:t>Directions for Scoring Notes</a:t>
                      </a:r>
                      <a:r>
                        <a:rPr lang="en-US" sz="1000" kern="1200" dirty="0" smtClean="0">
                          <a:solidFill>
                            <a:srgbClr val="000000"/>
                          </a:solidFill>
                          <a:effectLst/>
                          <a:latin typeface="+mn-lt"/>
                          <a:ea typeface="Times New Roman"/>
                          <a:cs typeface="Arial"/>
                        </a:rPr>
                        <a:t>:  Write an overview of what students could include in a proficient response with examples from the text.  Be very specific and “lengthy.</a:t>
                      </a:r>
                      <a:r>
                        <a:rPr lang="en-US" sz="1000" u="none" kern="1200" dirty="0" smtClean="0">
                          <a:solidFill>
                            <a:srgbClr val="000000"/>
                          </a:solidFill>
                          <a:effectLst/>
                          <a:latin typeface="+mn-lt"/>
                          <a:ea typeface="Times New Roman"/>
                          <a:cs typeface="Arial"/>
                        </a:rPr>
                        <a:t>”</a:t>
                      </a:r>
                      <a:r>
                        <a:rPr lang="en-US" sz="1000" u="none" dirty="0" smtClean="0"/>
                        <a:t> </a:t>
                      </a:r>
                    </a:p>
                    <a:p>
                      <a:pPr lvl="0" algn="l">
                        <a:defRPr sz="1800" b="0" i="0"/>
                      </a:pPr>
                      <a:r>
                        <a:rPr lang="en-US" sz="1000" u="sng" dirty="0" smtClean="0"/>
                        <a:t>Teacher Language and Scoring Notes:</a:t>
                      </a:r>
                      <a:endParaRPr lang="en-US" sz="1000" b="1" dirty="0" smtClean="0"/>
                    </a:p>
                    <a:p>
                      <a:pPr lvl="0" algn="l">
                        <a:defRPr sz="1800" b="0" i="0"/>
                      </a:pPr>
                      <a:r>
                        <a:rPr lang="en-US" sz="1000" b="1" dirty="0" smtClean="0"/>
                        <a:t>Sufficient Evidence (conclusion or central idea)</a:t>
                      </a:r>
                      <a:r>
                        <a:rPr lang="en-US" sz="1000" b="0" baseline="0" dirty="0" smtClean="0"/>
                        <a:t> would be statements of similarity made by the student in the response.   Similarity “statements” could include (1) both the little seed and the sea birds had hopes, (2) both the little seed and the sea bird(s) did not give up, (3) both the little seed and the sea bird(s) had challenges and (4) both the little seed and the sea bird(s) had good endings because they did not give up. </a:t>
                      </a:r>
                    </a:p>
                    <a:p>
                      <a:pPr lvl="0" algn="l">
                        <a:defRPr sz="1800" b="0" i="0"/>
                      </a:pPr>
                      <a:r>
                        <a:rPr lang="en-US" sz="1000" b="1" dirty="0" smtClean="0"/>
                        <a:t>Specific</a:t>
                      </a:r>
                      <a:r>
                        <a:rPr lang="en-US" sz="1000" b="1" baseline="0" dirty="0" smtClean="0"/>
                        <a:t> </a:t>
                      </a:r>
                      <a:r>
                        <a:rPr lang="en-US" sz="1000" b="1" dirty="0" smtClean="0"/>
                        <a:t>i</a:t>
                      </a:r>
                      <a:r>
                        <a:rPr lang="en-US" sz="1000" b="1" dirty="0" smtClean="0">
                          <a:uFill>
                            <a:solidFill/>
                          </a:uFill>
                        </a:rPr>
                        <a:t>dentifications</a:t>
                      </a:r>
                      <a:r>
                        <a:rPr lang="en-US" sz="1000" b="0" baseline="0" dirty="0" smtClean="0">
                          <a:uFill>
                            <a:solidFill/>
                          </a:uFill>
                        </a:rPr>
                        <a:t> </a:t>
                      </a:r>
                      <a:r>
                        <a:rPr lang="en-US" sz="1000" b="1" dirty="0" smtClean="0"/>
                        <a:t>Full Support</a:t>
                      </a:r>
                      <a:r>
                        <a:rPr lang="en-US" sz="1000" b="1" baseline="0" dirty="0" smtClean="0"/>
                        <a:t> (other details):</a:t>
                      </a:r>
                      <a:r>
                        <a:rPr lang="en-US" sz="1000" b="0" baseline="0" dirty="0" smtClean="0"/>
                        <a:t> Each “similarity statement” (above) should have details to support it as evidence from both stories. Details of support could include for statement #1 above:  the little seed wanted/hoped to be a redwood tree and the little seabirds hoped to make a nest in a redwood tree.  For statement #2 (above) the little seed did not give up trying to be a redwood tree and the seabird did not give up and laid its egg in the redwood tree.  For statement #3 (above) the little seed was attacked by squirrels and the little seabirds were afraid of the loggers.  For statement #4 (above) the little seed became a beautiful tree and the seabirds were happy in their nest.</a:t>
                      </a:r>
                      <a:endParaRPr lang="en-US" sz="1000" dirty="0"/>
                    </a:p>
                  </a:txBody>
                  <a:tcPr marL="55249" marR="5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3</a:t>
                      </a:r>
                      <a:endParaRPr lang="en-US" sz="2600" b="1" dirty="0">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gives a proficient response </a:t>
                      </a:r>
                      <a:r>
                        <a:rPr lang="en-US" sz="1000" i="1" dirty="0" smtClean="0"/>
                        <a:t>by giving specific statements of</a:t>
                      </a:r>
                      <a:r>
                        <a:rPr lang="en-US" sz="1000" i="1" baseline="0" dirty="0" smtClean="0"/>
                        <a:t> how characters from both stories are the same and uses details from both stories to support the statements.</a:t>
                      </a:r>
                    </a:p>
                    <a:p>
                      <a:pPr lvl="0" algn="l">
                        <a:defRPr sz="1800" b="0" i="0"/>
                      </a:pPr>
                      <a:r>
                        <a:rPr lang="en-US" sz="1100" i="0" baseline="0" dirty="0" smtClean="0"/>
                        <a:t>The characters in the stories that are the same are the little seed and the seabird mommy.  They are the same because they both wanted something and tried really hard to make it happen.  The little seed wanted to be a big redwood tree and the seabird wanted to make a nest.  Then they both had trouble but they did not give up.  The little seed got picked on by some squirrels and the seabird had loggers that could cut down her tree!  But they both kept on doing what they wanted and were happy in the end because their dreams came true.</a:t>
                      </a:r>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6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2</a:t>
                      </a:r>
                      <a:endParaRPr lang="en-US" sz="2600" b="1" dirty="0">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n-US" sz="1000" i="1" dirty="0" smtClean="0"/>
                        <a:t>The student gives a partial response by stating giving statements of how characters from both stories are the same and uses partial details from both stories to support the statements.</a:t>
                      </a:r>
                    </a:p>
                    <a:p>
                      <a:pPr lvl="0" algn="l">
                        <a:defRPr sz="1800" b="0" i="0"/>
                      </a:pPr>
                      <a:r>
                        <a:rPr lang="en-US" sz="1100" i="0" dirty="0" smtClean="0"/>
                        <a:t>The</a:t>
                      </a:r>
                      <a:r>
                        <a:rPr lang="en-US" sz="1100" i="0" baseline="0" dirty="0" smtClean="0"/>
                        <a:t> little seed was so brave.  He had rocks thrown at him.  The seabirds were brave too.  They did not let the loggers scare them away.  This is how they are the same.</a:t>
                      </a:r>
                      <a:endParaRPr lang="en-US" sz="1100" i="0" dirty="0" smtClean="0"/>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937">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1</a:t>
                      </a:r>
                      <a:endParaRPr lang="en-US" sz="2600" b="1" dirty="0">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n-US" sz="1000" i="1" dirty="0" smtClean="0"/>
                        <a:t>The student gives a minimal response by giving vague specific statements of how characters from both stories are the same but uses few if any details from both stories to support the statements.</a:t>
                      </a:r>
                    </a:p>
                    <a:p>
                      <a:pPr lvl="0" algn="l">
                        <a:defRPr sz="1800" b="0" i="0"/>
                      </a:pPr>
                      <a:r>
                        <a:rPr lang="en-US" sz="1100" i="0" dirty="0" smtClean="0"/>
                        <a:t>I think the seeds</a:t>
                      </a:r>
                      <a:r>
                        <a:rPr lang="en-US" sz="1100" i="0" baseline="0" dirty="0" smtClean="0"/>
                        <a:t> in the story were too afraid except one that grew into a big tree.  Then I think the seabirds were very lucky to find a new redwood tree to make a nest.  They were both lucky.</a:t>
                      </a:r>
                      <a:endParaRPr lang="en-US" sz="1100" i="0" dirty="0" smtClean="0"/>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143">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0</a:t>
                      </a:r>
                      <a:endParaRPr lang="en-US" sz="2600" b="1" dirty="0">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provides no evidence </a:t>
                      </a:r>
                      <a:r>
                        <a:rPr lang="en-US" sz="1000" i="1" dirty="0" smtClean="0"/>
                        <a:t>of giving specific statements of how characters from both stories are the same.</a:t>
                      </a:r>
                    </a:p>
                    <a:p>
                      <a:pPr lvl="0" algn="l">
                        <a:defRPr sz="1800" b="0" i="0"/>
                      </a:pPr>
                      <a:r>
                        <a:rPr lang="en-US" sz="1100" i="0" dirty="0" smtClean="0"/>
                        <a:t>Seeds grow in the ground.  I think seabirds eat the seeds.</a:t>
                      </a:r>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9438244"/>
              </p:ext>
            </p:extLst>
          </p:nvPr>
        </p:nvGraphicFramePr>
        <p:xfrm>
          <a:off x="4800600" y="8214886"/>
          <a:ext cx="2506662" cy="700515"/>
        </p:xfrm>
        <a:graphic>
          <a:graphicData uri="http://schemas.openxmlformats.org/drawingml/2006/table">
            <a:tbl>
              <a:tblPr firstRow="1" firstCol="1" bandRow="1"/>
              <a:tblGrid>
                <a:gridCol w="2506662"/>
              </a:tblGrid>
              <a:tr h="212835">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RL.2.9           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472966">
                <a:tc>
                  <a:txBody>
                    <a:bodyPr/>
                    <a:lstStyle/>
                    <a:p>
                      <a:pPr marL="0" marR="0" algn="l">
                        <a:lnSpc>
                          <a:spcPct val="100000"/>
                        </a:lnSpc>
                        <a:spcBef>
                          <a:spcPts val="0"/>
                        </a:spcBef>
                        <a:spcAft>
                          <a:spcPts val="0"/>
                        </a:spcAft>
                      </a:pPr>
                      <a:r>
                        <a:rPr lang="en-US" sz="800" b="1" dirty="0">
                          <a:effectLst/>
                          <a:latin typeface="Calibri"/>
                          <a:ea typeface="Calibri"/>
                          <a:cs typeface="Helvetica"/>
                        </a:rPr>
                        <a:t>Synthesize two versions of the same story by comparing and contrasting how specific events are portrayed to be able to reach a conclusion about stories from different cultures</a:t>
                      </a:r>
                      <a:r>
                        <a:rPr lang="en-US" sz="800" dirty="0" smtClean="0">
                          <a:effectLst/>
                          <a:latin typeface="Calibri"/>
                          <a:ea typeface="Calibri"/>
                          <a:cs typeface="Helvetica"/>
                        </a:rPr>
                        <a:t>.</a:t>
                      </a: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997286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48872922"/>
              </p:ext>
            </p:extLst>
          </p:nvPr>
        </p:nvGraphicFramePr>
        <p:xfrm>
          <a:off x="533400" y="76200"/>
          <a:ext cx="6822440" cy="8696525"/>
        </p:xfrm>
        <a:graphic>
          <a:graphicData uri="http://schemas.openxmlformats.org/drawingml/2006/table">
            <a:tbl>
              <a:tblPr firstRow="1" bandRow="1">
                <a:tableStyleId>{5940675A-B579-460E-94D1-54222C63F5DA}</a:tableStyleId>
              </a:tblPr>
              <a:tblGrid>
                <a:gridCol w="539750"/>
                <a:gridCol w="6282690"/>
              </a:tblGrid>
              <a:tr h="83820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3 Pre-Assessment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815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none" dirty="0" smtClean="0">
                          <a:solidFill>
                            <a:schemeClr val="tx1"/>
                          </a:solidFill>
                        </a:rPr>
                        <a:t>Constructed Response</a:t>
                      </a:r>
                      <a:r>
                        <a:rPr lang="en-US" sz="1300" b="1" u="none" baseline="0" dirty="0" smtClean="0">
                          <a:solidFill>
                            <a:schemeClr val="tx1"/>
                          </a:solidFill>
                        </a:rPr>
                        <a:t> </a:t>
                      </a:r>
                      <a:r>
                        <a:rPr lang="en-US" sz="1300" b="1" u="none" dirty="0" smtClean="0">
                          <a:solidFill>
                            <a:schemeClr val="tx1"/>
                          </a:solidFill>
                        </a:rPr>
                        <a:t>Research Rubrics</a:t>
                      </a:r>
                      <a:r>
                        <a:rPr lang="en-US" sz="1300" b="1" u="none" baseline="0" dirty="0" smtClean="0">
                          <a:solidFill>
                            <a:schemeClr val="tx1"/>
                          </a:solidFill>
                        </a:rPr>
                        <a:t> </a:t>
                      </a:r>
                      <a:r>
                        <a:rPr lang="en-US" sz="1300" b="1" u="none" dirty="0" smtClean="0">
                          <a:solidFill>
                            <a:schemeClr val="tx1"/>
                          </a:solidFill>
                        </a:rPr>
                        <a:t>Target</a:t>
                      </a:r>
                      <a:r>
                        <a:rPr lang="en-US" sz="1300" b="1" u="none" baseline="0" dirty="0" smtClean="0">
                          <a:solidFill>
                            <a:schemeClr val="tx1"/>
                          </a:solidFill>
                        </a:rPr>
                        <a:t> 3:</a:t>
                      </a:r>
                      <a:endParaRPr lang="en-US" sz="1300" b="1" u="none" dirty="0" smtClean="0">
                        <a:solidFill>
                          <a:schemeClr val="tx1"/>
                        </a:solidFill>
                      </a:endParaRPr>
                    </a:p>
                    <a:p>
                      <a:pPr marL="231775" indent="-231775" algn="ctr"/>
                      <a:r>
                        <a:rPr lang="en-US" sz="1200" b="1" baseline="0" dirty="0" smtClean="0">
                          <a:solidFill>
                            <a:schemeClr val="tx1"/>
                          </a:solidFill>
                        </a:rPr>
                        <a:t>evidence of the ability to distinguish </a:t>
                      </a:r>
                      <a:r>
                        <a:rPr lang="en-US" sz="1200" b="1" u="none" baseline="0" dirty="0" smtClean="0">
                          <a:solidFill>
                            <a:schemeClr val="tx1"/>
                          </a:solidFill>
                        </a:rPr>
                        <a:t>relevant</a:t>
                      </a:r>
                      <a:r>
                        <a:rPr lang="en-US" sz="1200" b="1" baseline="0" dirty="0" smtClean="0">
                          <a:solidFill>
                            <a:schemeClr val="tx1"/>
                          </a:solidFill>
                        </a:rPr>
                        <a:t> from irrelevant information such as fact from opinion</a:t>
                      </a:r>
                      <a:endParaRPr lang="en-US" sz="1200" b="1" dirty="0" smtClean="0">
                        <a:solidFill>
                          <a:schemeClr val="tx1"/>
                        </a:solidFill>
                      </a:endParaRPr>
                    </a:p>
                  </a:txBody>
                  <a:tcPr marL="103632" marR="103632" marT="50292" marB="50292"/>
                </a:tc>
                <a:tc hMerge="1">
                  <a:txBody>
                    <a:bodyPr/>
                    <a:lstStyle/>
                    <a:p>
                      <a:endParaRPr lang="en-US"/>
                    </a:p>
                  </a:txBody>
                  <a:tcPr/>
                </a:tc>
              </a:tr>
              <a:tr h="49406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#15 RI.2.2.7  Prompt:  In the article, </a:t>
                      </a:r>
                      <a:r>
                        <a:rPr lang="en-US" sz="1400" b="1" i="1" u="sng" dirty="0" smtClean="0">
                          <a:solidFill>
                            <a:schemeClr val="tx1"/>
                          </a:solidFill>
                        </a:rPr>
                        <a:t>Giant Sequoias and Redwoods</a:t>
                      </a:r>
                      <a:r>
                        <a:rPr lang="en-US" sz="1400" b="1" i="1" u="none" dirty="0" smtClean="0">
                          <a:solidFill>
                            <a:schemeClr val="tx1"/>
                          </a:solidFill>
                        </a:rPr>
                        <a:t>,</a:t>
                      </a:r>
                      <a:r>
                        <a:rPr lang="en-US" sz="1400" b="1" baseline="0" dirty="0" smtClean="0">
                          <a:solidFill>
                            <a:schemeClr val="tx1"/>
                          </a:solidFill>
                        </a:rPr>
                        <a:t> what key points does the author want the reader to know? Explain your answer with examples and details from the article.</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361875">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u="sng" baseline="0" dirty="0" smtClean="0">
                          <a:solidFill>
                            <a:schemeClr val="tx1"/>
                          </a:solidFill>
                        </a:rPr>
                        <a:t>The response</a:t>
                      </a:r>
                      <a:r>
                        <a:rPr lang="en-US" sz="1000" b="1" u="none" baseline="0" dirty="0" smtClean="0">
                          <a:solidFill>
                            <a:schemeClr val="tx1"/>
                          </a:solidFill>
                        </a:rPr>
                        <a:t>: </a:t>
                      </a:r>
                      <a:r>
                        <a:rPr lang="en-US" sz="1000" b="0" u="none" baseline="0" dirty="0" smtClean="0">
                          <a:solidFill>
                            <a:schemeClr val="tx1"/>
                          </a:solidFill>
                        </a:rPr>
                        <a:t>gives sufficient evidence of the ability to distinguish relevant from irrelevant information in order to explain the key points the author makes in the article </a:t>
                      </a:r>
                      <a:r>
                        <a:rPr lang="en-US" sz="1000" b="1" i="1" u="sng" baseline="0" dirty="0" smtClean="0">
                          <a:solidFill>
                            <a:schemeClr val="tx1"/>
                          </a:solidFill>
                        </a:rPr>
                        <a:t>Giant Sequoias and Redwoods</a:t>
                      </a:r>
                      <a:r>
                        <a:rPr lang="en-US" sz="1000" b="0" u="none" baseline="0" dirty="0" smtClean="0">
                          <a:solidFill>
                            <a:schemeClr val="tx1"/>
                          </a:solidFill>
                        </a:rPr>
                        <a:t>.  The key points should refer to the purpose of the article – explaining how sequoias and redwoods are different.  This is a DOK-3 question where </a:t>
                      </a:r>
                      <a:r>
                        <a:rPr lang="en-US" sz="1000" b="1" u="none" baseline="0" dirty="0" smtClean="0">
                          <a:solidFill>
                            <a:schemeClr val="tx1"/>
                          </a:solidFill>
                        </a:rPr>
                        <a:t>reasoning and strategic thinking </a:t>
                      </a:r>
                      <a:r>
                        <a:rPr lang="en-US" sz="1000" b="0" u="none" baseline="0" dirty="0" smtClean="0">
                          <a:solidFill>
                            <a:schemeClr val="tx1"/>
                          </a:solidFill>
                        </a:rPr>
                        <a:t>is required (inferencing that the key points are referencing differences in the two types of trees).</a:t>
                      </a:r>
                    </a:p>
                    <a:p>
                      <a:pPr marL="0" marR="0" indent="0" algn="l" defTabSz="1018809" rtl="0" eaLnBrk="1" fontAlgn="auto" latinLnBrk="0" hangingPunct="1">
                        <a:lnSpc>
                          <a:spcPct val="100000"/>
                        </a:lnSpc>
                        <a:spcBef>
                          <a:spcPts val="0"/>
                        </a:spcBef>
                        <a:spcAft>
                          <a:spcPts val="0"/>
                        </a:spcAft>
                        <a:buClrTx/>
                        <a:buSzTx/>
                        <a:buFontTx/>
                        <a:buNone/>
                        <a:tabLst/>
                        <a:defRPr/>
                      </a:pPr>
                      <a:r>
                        <a:rPr lang="en-US" sz="1000" b="0" i="0" u="none" baseline="0" dirty="0" smtClean="0">
                          <a:solidFill>
                            <a:schemeClr val="tx1"/>
                          </a:solidFill>
                        </a:rPr>
                        <a:t>Student response should include: </a:t>
                      </a:r>
                    </a:p>
                    <a:p>
                      <a:pPr marL="228600" marR="0" indent="-228600" algn="l" defTabSz="1018809" rtl="0" eaLnBrk="1" fontAlgn="auto" latinLnBrk="0" hangingPunct="1">
                        <a:lnSpc>
                          <a:spcPct val="100000"/>
                        </a:lnSpc>
                        <a:spcBef>
                          <a:spcPts val="0"/>
                        </a:spcBef>
                        <a:spcAft>
                          <a:spcPts val="0"/>
                        </a:spcAft>
                        <a:buClrTx/>
                        <a:buSzTx/>
                        <a:buFontTx/>
                        <a:buAutoNum type="arabicPeriod"/>
                        <a:tabLst/>
                        <a:defRPr/>
                      </a:pPr>
                      <a:r>
                        <a:rPr lang="en-US" sz="1000" b="0" i="0" u="none" baseline="0" dirty="0" smtClean="0">
                          <a:solidFill>
                            <a:schemeClr val="tx1"/>
                          </a:solidFill>
                        </a:rPr>
                        <a:t>A statement (in some way) that the key points the author is making are about the differences between sequoias and redwoods.</a:t>
                      </a:r>
                    </a:p>
                    <a:p>
                      <a:pPr marL="228600" marR="0" indent="-228600" algn="l" defTabSz="1018809" rtl="0" eaLnBrk="1" fontAlgn="auto" latinLnBrk="0" hangingPunct="1">
                        <a:lnSpc>
                          <a:spcPct val="100000"/>
                        </a:lnSpc>
                        <a:spcBef>
                          <a:spcPts val="0"/>
                        </a:spcBef>
                        <a:spcAft>
                          <a:spcPts val="0"/>
                        </a:spcAft>
                        <a:buClrTx/>
                        <a:buSzTx/>
                        <a:buFontTx/>
                        <a:buAutoNum type="arabicPeriod"/>
                        <a:tabLst/>
                        <a:defRPr/>
                      </a:pPr>
                      <a:r>
                        <a:rPr lang="en-US" sz="1000" b="0" i="0" u="none" baseline="0" dirty="0" smtClean="0">
                          <a:solidFill>
                            <a:schemeClr val="tx1"/>
                          </a:solidFill>
                        </a:rPr>
                        <a:t>Provide relevant details from the article</a:t>
                      </a:r>
                      <a:r>
                        <a:rPr lang="en-US" sz="1000" b="0" i="0" u="none" dirty="0" smtClean="0">
                          <a:solidFill>
                            <a:schemeClr val="tx1"/>
                          </a:solidFill>
                        </a:rPr>
                        <a:t> </a:t>
                      </a:r>
                      <a:r>
                        <a:rPr lang="en-US" sz="1000" b="1" i="1" u="sng" dirty="0" smtClean="0">
                          <a:solidFill>
                            <a:schemeClr val="tx1"/>
                          </a:solidFill>
                        </a:rPr>
                        <a:t>Giant Sequoias and Redwoods</a:t>
                      </a:r>
                      <a:r>
                        <a:rPr lang="en-US" sz="1000" i="1" u="sng" dirty="0" smtClean="0">
                          <a:solidFill>
                            <a:schemeClr val="tx1"/>
                          </a:solidFill>
                        </a:rPr>
                        <a:t> </a:t>
                      </a:r>
                      <a:r>
                        <a:rPr lang="en-US" sz="1000" i="0" dirty="0" smtClean="0">
                          <a:solidFill>
                            <a:schemeClr val="tx1"/>
                          </a:solidFill>
                        </a:rPr>
                        <a:t>that</a:t>
                      </a:r>
                      <a:r>
                        <a:rPr lang="en-US" sz="1000" i="0" baseline="0" dirty="0" smtClean="0">
                          <a:solidFill>
                            <a:schemeClr val="tx1"/>
                          </a:solidFill>
                        </a:rPr>
                        <a:t> support the response statement.</a:t>
                      </a:r>
                      <a:endParaRPr lang="en-US" sz="1000" i="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1000" b="1" i="0" dirty="0" smtClean="0">
                          <a:solidFill>
                            <a:schemeClr val="tx1"/>
                          </a:solidFill>
                        </a:rPr>
                        <a:t>Relevant</a:t>
                      </a:r>
                      <a:r>
                        <a:rPr lang="en-US" sz="1000" b="1" i="0" baseline="0" dirty="0" smtClean="0">
                          <a:solidFill>
                            <a:schemeClr val="tx1"/>
                          </a:solidFill>
                        </a:rPr>
                        <a:t> details </a:t>
                      </a:r>
                      <a:r>
                        <a:rPr lang="en-US" sz="1000" i="0" baseline="0" dirty="0" smtClean="0">
                          <a:solidFill>
                            <a:schemeClr val="tx1"/>
                          </a:solidFill>
                        </a:rPr>
                        <a:t>for the sequoia tree could include: (1) the </a:t>
                      </a:r>
                      <a:r>
                        <a:rPr lang="en-US" sz="1000" b="0" u="none" baseline="0" dirty="0" smtClean="0">
                          <a:solidFill>
                            <a:schemeClr val="tx1"/>
                          </a:solidFill>
                        </a:rPr>
                        <a:t>sequoia tree is the largest tree in the world, (2) it has a huge trunk, (3) its  leaves have scales, (4) it has large cones and seeds, (5) the wood is very rough, (6)  its bark is reddish brown, (7) it grows by itself or in groups, and (8) it grows in central California.</a:t>
                      </a:r>
                    </a:p>
                    <a:p>
                      <a:pPr marL="0" marR="0" indent="0" algn="l" defTabSz="1018809" rtl="0" eaLnBrk="1" fontAlgn="auto" latinLnBrk="0" hangingPunct="1">
                        <a:lnSpc>
                          <a:spcPct val="100000"/>
                        </a:lnSpc>
                        <a:spcBef>
                          <a:spcPts val="0"/>
                        </a:spcBef>
                        <a:spcAft>
                          <a:spcPts val="0"/>
                        </a:spcAft>
                        <a:buClrTx/>
                        <a:buSzTx/>
                        <a:buFontTx/>
                        <a:buNone/>
                        <a:tabLst/>
                        <a:defRPr/>
                      </a:pPr>
                      <a:r>
                        <a:rPr lang="en-US" sz="1000" b="1" u="none" baseline="0" dirty="0" smtClean="0">
                          <a:solidFill>
                            <a:schemeClr val="tx1"/>
                          </a:solidFill>
                        </a:rPr>
                        <a:t>Relevant details </a:t>
                      </a:r>
                      <a:r>
                        <a:rPr lang="en-US" sz="1000" b="0" u="none" baseline="0" dirty="0" smtClean="0">
                          <a:solidFill>
                            <a:schemeClr val="tx1"/>
                          </a:solidFill>
                        </a:rPr>
                        <a:t>for the redwood tree could include: (1) it is the tallest tree in the world, (2) the leaves look like needles, (3) they have cones and seeds but are smaller than a sequoia’s, (3) the wood is rough and dull brown and up to 1 foot thick and (4) can be found in California and near the Pacific Ocean.</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a:t>
                      </a:r>
                      <a:r>
                        <a:rPr lang="en-US" sz="1300" b="1" baseline="0" dirty="0" smtClean="0">
                          <a:solidFill>
                            <a:schemeClr val="tx1"/>
                          </a:solidFill>
                        </a:rPr>
                        <a:t> </a:t>
                      </a:r>
                      <a:r>
                        <a:rPr lang="en-US" sz="1300" b="1" dirty="0" smtClean="0">
                          <a:solidFill>
                            <a:schemeClr val="tx1"/>
                          </a:solidFill>
                        </a:rPr>
                        <a:t>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844586">
                <a:tc>
                  <a:txBody>
                    <a:bodyPr/>
                    <a:lstStyle/>
                    <a:p>
                      <a:pPr algn="ctr"/>
                      <a:r>
                        <a:rPr lang="en-US" sz="1400" b="1" dirty="0" smtClean="0">
                          <a:solidFill>
                            <a:schemeClr val="tx1"/>
                          </a:solidFill>
                        </a:rPr>
                        <a:t>2</a:t>
                      </a:r>
                      <a:endParaRPr lang="en-US" sz="1400" b="1" dirty="0">
                        <a:solidFill>
                          <a:schemeClr val="tx1"/>
                        </a:solidFill>
                      </a:endParaRPr>
                    </a:p>
                  </a:txBody>
                  <a:tcPr marL="103632" marR="103632" marT="50292" marB="50292" anchor="ctr"/>
                </a:tc>
                <a:tc>
                  <a:txBody>
                    <a:bodyPr/>
                    <a:lstStyle/>
                    <a:p>
                      <a:r>
                        <a:rPr lang="en-US" sz="1000" i="1" baseline="0" dirty="0" smtClean="0">
                          <a:solidFill>
                            <a:schemeClr val="tx1"/>
                          </a:solidFill>
                        </a:rPr>
                        <a:t>Student response states what the author’s </a:t>
                      </a:r>
                      <a:r>
                        <a:rPr lang="en-US" sz="1000" b="1" i="1" baseline="0" dirty="0" smtClean="0">
                          <a:solidFill>
                            <a:schemeClr val="tx1"/>
                          </a:solidFill>
                        </a:rPr>
                        <a:t>key points </a:t>
                      </a:r>
                      <a:r>
                        <a:rPr lang="en-US" sz="1000" i="1" baseline="0" dirty="0" smtClean="0">
                          <a:solidFill>
                            <a:schemeClr val="tx1"/>
                          </a:solidFill>
                        </a:rPr>
                        <a:t>are establishing and gives sufficient examples and details from the article to support the statement.</a:t>
                      </a:r>
                    </a:p>
                    <a:p>
                      <a:r>
                        <a:rPr lang="en-US" sz="1100" i="0" baseline="0" dirty="0" smtClean="0">
                          <a:solidFill>
                            <a:schemeClr val="tx1"/>
                          </a:solidFill>
                        </a:rPr>
                        <a:t>The author wants the reader to know all about sequoia trees and redwood trees.  He tells about how they are the same and different so we can understand more about both kinds of trees.  One example the author explains is that the sequoia tree is the largest tree in the world and the redwood tree is the tallest tree in the world.   Also, the sequoia has a huge trunk.  It takes many people to circle an entire trunk! The redwood tree is not so wide as a sequoia but it is tall.  Some sequoias are taller than the Statue of Liberty! Another example the author tells the reader is that  the leaves  on a sequoia tree have scales.  Its cones are very large and so are its seeds.  But the leaves on a redwood tree look like needles and its cones are smaller than a sequoia’s cones.  These are just a few examples that show that the author’s key points are about how the two trees are the same and different.</a:t>
                      </a:r>
                    </a:p>
                  </a:txBody>
                  <a:tcPr marL="103632" marR="103632" marT="50292" marB="50292"/>
                </a:tc>
              </a:tr>
              <a:tr h="616277">
                <a:tc>
                  <a:txBody>
                    <a:bodyPr/>
                    <a:lstStyle/>
                    <a:p>
                      <a:pPr algn="ctr"/>
                      <a:r>
                        <a:rPr lang="en-US" sz="1400" b="1" dirty="0" smtClean="0">
                          <a:solidFill>
                            <a:schemeClr val="tx1"/>
                          </a:solidFill>
                        </a:rPr>
                        <a:t>1</a:t>
                      </a:r>
                      <a:endParaRPr lang="en-US" sz="1400" b="1" dirty="0">
                        <a:solidFill>
                          <a:schemeClr val="tx1"/>
                        </a:solidFill>
                      </a:endParaRPr>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baseline="0" dirty="0" smtClean="0">
                          <a:solidFill>
                            <a:schemeClr val="tx1"/>
                          </a:solidFill>
                        </a:rPr>
                        <a:t>Student response vaguely states what the author’s key points are establishing but gives few examples and details.</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rPr>
                        <a:t>The story is about redwood trees and sequoia trees.  It tells about both kinds of trees.  The redwood tree is a tall tree and the sequoia tree is very, very fat.  So fat a car can go through it!</a:t>
                      </a:r>
                    </a:p>
                  </a:txBody>
                  <a:tcPr marL="103632" marR="103632" marT="50292" marB="50292"/>
                </a:tc>
              </a:tr>
              <a:tr h="472440">
                <a:tc>
                  <a:txBody>
                    <a:bodyPr/>
                    <a:lstStyle/>
                    <a:p>
                      <a:pPr algn="ctr"/>
                      <a:r>
                        <a:rPr lang="en-US" sz="1400" b="1" dirty="0" smtClean="0">
                          <a:solidFill>
                            <a:schemeClr val="tx1"/>
                          </a:solidFill>
                        </a:rPr>
                        <a:t>0</a:t>
                      </a:r>
                      <a:endParaRPr lang="en-US" sz="1400" b="1" dirty="0">
                        <a:solidFill>
                          <a:schemeClr val="tx1"/>
                        </a:solidFill>
                      </a:endParaRPr>
                    </a:p>
                  </a:txBody>
                  <a:tcPr marL="103632" marR="103632" marT="50292" marB="50292" anchor="ctr"/>
                </a:tc>
                <a:tc>
                  <a:txBody>
                    <a:bodyPr/>
                    <a:lstStyle/>
                    <a:p>
                      <a:r>
                        <a:rPr lang="en-US" sz="1000" i="1" baseline="0" dirty="0" smtClean="0">
                          <a:solidFill>
                            <a:schemeClr val="tx1"/>
                          </a:solidFill>
                        </a:rPr>
                        <a:t>Student response does not support the prompt.</a:t>
                      </a:r>
                    </a:p>
                    <a:p>
                      <a:r>
                        <a:rPr lang="en-US" sz="1100" i="0" baseline="0" dirty="0" smtClean="0">
                          <a:solidFill>
                            <a:schemeClr val="tx1"/>
                          </a:solidFill>
                        </a:rPr>
                        <a:t>I could make a tree house in a tree as big as the sequoia tree!</a:t>
                      </a:r>
                    </a:p>
                  </a:txBody>
                  <a:tcPr marL="103632" marR="103632" marT="50292" marB="50292"/>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28609055"/>
              </p:ext>
            </p:extLst>
          </p:nvPr>
        </p:nvGraphicFramePr>
        <p:xfrm>
          <a:off x="4572001" y="8859583"/>
          <a:ext cx="2667000" cy="749808"/>
        </p:xfrm>
        <a:graphic>
          <a:graphicData uri="http://schemas.openxmlformats.org/drawingml/2006/table">
            <a:tbl>
              <a:tblPr/>
              <a:tblGrid>
                <a:gridCol w="2667000"/>
              </a:tblGrid>
              <a:tr h="120869">
                <a:tc>
                  <a:txBody>
                    <a:bodyPr/>
                    <a:lstStyle/>
                    <a:p>
                      <a:pPr marL="0" marR="0" algn="l">
                        <a:lnSpc>
                          <a:spcPct val="115000"/>
                        </a:lnSpc>
                        <a:spcBef>
                          <a:spcPts val="0"/>
                        </a:spcBef>
                        <a:spcAft>
                          <a:spcPts val="0"/>
                        </a:spcAft>
                      </a:pPr>
                      <a:r>
                        <a:rPr lang="en-US" sz="800" b="1" i="1" dirty="0" smtClean="0">
                          <a:solidFill>
                            <a:srgbClr val="000000"/>
                          </a:solidFill>
                          <a:latin typeface="+mn-lt"/>
                          <a:ea typeface="Times New Roman"/>
                          <a:cs typeface="Times New Roman"/>
                        </a:rPr>
                        <a:t>Research Target 3</a:t>
                      </a:r>
                      <a:endParaRPr lang="en-US" sz="1200" dirty="0">
                        <a:latin typeface="+mn-lt"/>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64931">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800" b="1" u="sng" dirty="0" smtClean="0">
                          <a:latin typeface="+mn-lt"/>
                        </a:rPr>
                        <a:t>Target 3</a:t>
                      </a:r>
                    </a:p>
                    <a:p>
                      <a:pPr marL="0" marR="0" indent="0" algn="l" defTabSz="914318" rtl="0" eaLnBrk="1" fontAlgn="auto" latinLnBrk="0" hangingPunct="1">
                        <a:lnSpc>
                          <a:spcPct val="100000"/>
                        </a:lnSpc>
                        <a:spcBef>
                          <a:spcPts val="0"/>
                        </a:spcBef>
                        <a:spcAft>
                          <a:spcPts val="0"/>
                        </a:spcAft>
                        <a:buClrTx/>
                        <a:buSzTx/>
                        <a:buFontTx/>
                        <a:buNone/>
                        <a:tabLst/>
                        <a:defRPr/>
                      </a:pPr>
                      <a:r>
                        <a:rPr lang="en-US" sz="800" b="0" u="none" dirty="0" smtClean="0">
                          <a:latin typeface="+mn-lt"/>
                        </a:rPr>
                        <a:t>Evidence of the ability to distinguish relevant from irrelevant information such as fact from opinion.</a:t>
                      </a:r>
                    </a:p>
                    <a:p>
                      <a:pPr marL="231775" indent="-231775" algn="l"/>
                      <a:r>
                        <a:rPr lang="en-US" sz="800" b="1" u="sng" baseline="0" dirty="0" smtClean="0">
                          <a:latin typeface="+mn-lt"/>
                          <a:ea typeface="+mn-ea"/>
                          <a:cs typeface="+mn-cs"/>
                        </a:rPr>
                        <a:t>Toward RI.2.8</a:t>
                      </a:r>
                    </a:p>
                    <a:p>
                      <a:pPr marL="231775" indent="-231775" algn="l"/>
                      <a:r>
                        <a:rPr lang="en-US" sz="800" dirty="0" smtClean="0"/>
                        <a:t>Locate reasons to support points the author makes.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210435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13586921"/>
              </p:ext>
            </p:extLst>
          </p:nvPr>
        </p:nvGraphicFramePr>
        <p:xfrm>
          <a:off x="404813" y="319315"/>
          <a:ext cx="6822440" cy="8654506"/>
        </p:xfrm>
        <a:graphic>
          <a:graphicData uri="http://schemas.openxmlformats.org/drawingml/2006/table">
            <a:tbl>
              <a:tblPr firstRow="1" bandRow="1">
                <a:tableStyleId>{5940675A-B579-460E-94D1-54222C63F5DA}</a:tableStyleId>
              </a:tblPr>
              <a:tblGrid>
                <a:gridCol w="539750"/>
                <a:gridCol w="6282690"/>
              </a:tblGrid>
              <a:tr h="89887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3 Pre-Assessment</a:t>
                      </a:r>
                      <a:r>
                        <a:rPr lang="en-US" sz="1500" b="1" baseline="0" dirty="0" smtClean="0">
                          <a:solidFill>
                            <a:schemeClr val="tx1"/>
                          </a:solidFill>
                          <a:effectLst/>
                        </a:rPr>
                        <a: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r>
              <a:tr h="519684">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chemeClr val="tx1"/>
                          </a:solidFill>
                          <a:effectLst/>
                          <a:uLnTx/>
                          <a:uFillTx/>
                          <a:latin typeface="+mn-lt"/>
                          <a:ea typeface="+mn-ea"/>
                          <a:cs typeface="+mn-cs"/>
                        </a:rPr>
                        <a:t>Constructed Response Research Rubrics Target 4:</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Ability to cite evidence to support opinions and ideas.</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r>
              <a:tr h="441451">
                <a:tc gridSpan="2">
                  <a:txBody>
                    <a:bodyPr/>
                    <a:lstStyle/>
                    <a:p>
                      <a:pPr marL="117475" marR="0" lvl="0" indent="0" algn="l" defTabSz="914400" rtl="0" eaLnBrk="1" fontAlgn="base"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117475" marR="0" lvl="0" indent="0" algn="l" defTabSz="914400" rtl="0" eaLnBrk="1" fontAlgn="base" latinLnBrk="0" hangingPunct="1">
                        <a:lnSpc>
                          <a:spcPct val="100000"/>
                        </a:lnSpc>
                        <a:spcBef>
                          <a:spcPts val="0"/>
                        </a:spcBef>
                        <a:spcAft>
                          <a:spcPts val="0"/>
                        </a:spcAft>
                        <a:buClrTx/>
                        <a:buSzTx/>
                        <a:buFontTx/>
                        <a:buNone/>
                        <a:tabLst/>
                        <a:defRPr/>
                      </a:pPr>
                      <a:r>
                        <a:rPr lang="en-US" sz="1400" b="1" dirty="0" smtClean="0">
                          <a:solidFill>
                            <a:schemeClr val="tx1"/>
                          </a:solidFill>
                        </a:rPr>
                        <a:t>Question # 16  RI.2.7 Prompt:  You have read two articles</a:t>
                      </a:r>
                      <a:r>
                        <a:rPr lang="en-US" sz="1400" b="1" baseline="0" dirty="0" smtClean="0">
                          <a:solidFill>
                            <a:schemeClr val="tx1"/>
                          </a:solidFill>
                        </a:rPr>
                        <a:t> about trees.</a:t>
                      </a:r>
                      <a:r>
                        <a:rPr lang="en-US" sz="1400" b="1" dirty="0" smtClean="0">
                          <a:solidFill>
                            <a:schemeClr val="tx1"/>
                          </a:solidFill>
                        </a:rPr>
                        <a:t>  Explain the most important points the author makes in</a:t>
                      </a:r>
                      <a:r>
                        <a:rPr lang="en-US" sz="1400" b="1" baseline="0" dirty="0" smtClean="0">
                          <a:solidFill>
                            <a:schemeClr val="tx1"/>
                          </a:solidFill>
                        </a:rPr>
                        <a:t> each</a:t>
                      </a:r>
                      <a:r>
                        <a:rPr lang="en-US" sz="1400" b="1" dirty="0" smtClean="0">
                          <a:solidFill>
                            <a:schemeClr val="tx1"/>
                          </a:solidFill>
                        </a:rPr>
                        <a:t> article.</a:t>
                      </a:r>
                      <a:r>
                        <a:rPr lang="en-US" sz="1400" b="1" baseline="0" dirty="0" smtClean="0">
                          <a:solidFill>
                            <a:schemeClr val="tx1"/>
                          </a:solidFill>
                        </a:rPr>
                        <a:t>  Then summarize how the articles are the same and different.  Use details from both articles in your answer.</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US"/>
                    </a:p>
                  </a:txBody>
                  <a:tcPr/>
                </a:tc>
              </a:tr>
              <a:tr h="1856813">
                <a:tc gridSpan="2">
                  <a:txBody>
                    <a:bodyPr/>
                    <a:lstStyle/>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response</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gives sufficient evidence of the ability to identify important points the authors make in each article and support</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those points with evidence from each article.</a:t>
                      </a:r>
                    </a:p>
                    <a:p>
                      <a:pPr marL="231775" marR="0" lvl="0" indent="-231775"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Important points for the article </a:t>
                      </a:r>
                      <a:r>
                        <a:rPr lang="en-US" sz="1000" b="1" i="1" u="sng" dirty="0" smtClean="0"/>
                        <a:t>Giant Sequoias and Redwoods</a:t>
                      </a:r>
                      <a:r>
                        <a:rPr lang="en-US" sz="1000" i="1" dirty="0" smtClean="0"/>
                        <a:t> </a:t>
                      </a:r>
                      <a:r>
                        <a:rPr lang="en-US" sz="1000" dirty="0" smtClean="0"/>
                        <a:t>explain</a:t>
                      </a:r>
                      <a:r>
                        <a:rPr lang="en-US" sz="1000" baseline="0" dirty="0" smtClean="0"/>
                        <a:t> how sequoias and redwoods are different.</a:t>
                      </a:r>
                    </a:p>
                    <a:p>
                      <a:pPr marL="231775" marR="0" lvl="0" indent="-231775"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Important points for the article </a:t>
                      </a:r>
                      <a:r>
                        <a:rPr kumimoji="0" lang="en-US" sz="1000" b="1" i="1" u="sng" strike="noStrike" kern="1200" cap="none" spc="0" normalizeH="0" baseline="0" noProof="0" dirty="0" smtClean="0">
                          <a:ln>
                            <a:noFill/>
                          </a:ln>
                          <a:solidFill>
                            <a:schemeClr val="tx1"/>
                          </a:solidFill>
                          <a:effectLst/>
                          <a:uLnTx/>
                          <a:uFillTx/>
                          <a:latin typeface="+mn-lt"/>
                          <a:ea typeface="+mn-ea"/>
                          <a:cs typeface="+mn-cs"/>
                        </a:rPr>
                        <a:t>The Largest Living Thing</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are important facts about sequoias.</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Evidence to support the important points from </a:t>
                      </a:r>
                      <a:r>
                        <a:rPr kumimoji="0" lang="en-US" sz="1000" b="1" i="1" u="sng" strike="noStrike" kern="1200" cap="none" spc="0" normalizeH="0" baseline="0" noProof="0" dirty="0" smtClean="0">
                          <a:ln>
                            <a:noFill/>
                          </a:ln>
                          <a:solidFill>
                            <a:schemeClr val="tx1"/>
                          </a:solidFill>
                          <a:effectLst/>
                          <a:uLnTx/>
                          <a:uFillTx/>
                          <a:latin typeface="+mn-lt"/>
                          <a:ea typeface="+mn-ea"/>
                          <a:cs typeface="+mn-cs"/>
                        </a:rPr>
                        <a:t>Giant Sequoias and Redwoods</a:t>
                      </a:r>
                      <a:r>
                        <a:rPr kumimoji="0" lang="en-US" sz="10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could include (1) redwoods are described in this</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article, and (specific details could include…), (2) The redwood tree  is the tallest tree in the world, (3) some are taller than the</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Statue of  Liberty, (4) redwood trees have a slender trunk, (5) The leaves on a redwood tree look more like needles, </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(6) redwood trees have cones and seeds too but they are smaller than a sequoias, (7) redwoods grow near the Pacific Ocean in</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northern California ,(8) its  wood is not as rough as a sequoia, and (9) it  is dull brown.  Evidence to support the important points </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from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The Largest Living Thing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could include (1) sequoias grow in higher elevations of California and are only found in California. </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(2) they need dry heat to grow, (3) the bark is rough and reddish brown and 3 feet thick, (4) the bark protects the tree from</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fires, (5) sequoias are the widest and heaviest tree and (6) are the largest tree in the world.  Students may also mention other</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details from either article that support specific points.</a:t>
                      </a:r>
                      <a:endParaRPr kumimoji="0" lang="en-US" sz="1000" b="1" i="1" u="none" strike="noStrike" kern="1200" cap="none" spc="0" normalizeH="0" baseline="0" noProof="0" dirty="0" smtClean="0">
                        <a:ln>
                          <a:noFill/>
                        </a:ln>
                        <a:solidFill>
                          <a:schemeClr val="tx1"/>
                        </a:solidFill>
                        <a:effectLst/>
                        <a:uLnTx/>
                        <a:uFillTx/>
                        <a:latin typeface="+mn-lt"/>
                        <a:ea typeface="+mn-ea"/>
                        <a:cs typeface="+mn-cs"/>
                      </a:endParaRP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sz="1200" baseline="0" dirty="0" smtClean="0"/>
                    </a:p>
                  </a:txBody>
                  <a:tcPr marL="97536" marR="97536" marT="50292" marB="50292"/>
                </a:tc>
              </a:tr>
              <a:tr h="301752">
                <a:tc gridSpan="2">
                  <a:txBody>
                    <a:bodyPr/>
                    <a:lstStyle/>
                    <a:p>
                      <a:pPr algn="ctr">
                        <a:spcBef>
                          <a:spcPts val="0"/>
                        </a:spcBef>
                        <a:spcAft>
                          <a:spcPts val="0"/>
                        </a:spcAft>
                      </a:pPr>
                      <a:r>
                        <a:rPr lang="en-US" sz="1300" b="1" dirty="0" smtClean="0">
                          <a:solidFill>
                            <a:schemeClr val="tx1"/>
                          </a:solidFill>
                        </a:rPr>
                        <a:t>Student Language</a:t>
                      </a:r>
                      <a:r>
                        <a:rPr lang="en-US" sz="1300" b="1" baseline="0" dirty="0" smtClean="0">
                          <a:solidFill>
                            <a:schemeClr val="tx1"/>
                          </a:solidFill>
                        </a:rPr>
                        <a:t> </a:t>
                      </a:r>
                      <a:r>
                        <a:rPr lang="en-US" sz="1300" b="1" dirty="0" smtClean="0">
                          <a:solidFill>
                            <a:schemeClr val="tx1"/>
                          </a:solidFill>
                        </a:rPr>
                        <a:t>Response Example</a:t>
                      </a:r>
                      <a:endParaRPr lang="en-US" sz="1300" b="1" dirty="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US" sz="1000" dirty="0"/>
                    </a:p>
                  </a:txBody>
                  <a:tcPr/>
                </a:tc>
              </a:tr>
              <a:tr h="639571">
                <a:tc>
                  <a:txBody>
                    <a:bodyPr/>
                    <a:lstStyle/>
                    <a:p>
                      <a:pPr algn="ctr">
                        <a:spcBef>
                          <a:spcPts val="0"/>
                        </a:spcBef>
                        <a:spcAft>
                          <a:spcPts val="0"/>
                        </a:spcAft>
                      </a:pPr>
                      <a:r>
                        <a:rPr lang="en-US" sz="2000" b="1" dirty="0" smtClean="0">
                          <a:solidFill>
                            <a:schemeClr val="tx1"/>
                          </a:solidFill>
                        </a:rPr>
                        <a:t>2</a:t>
                      </a:r>
                      <a:endParaRPr lang="en-US"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pPr>
                        <a:spcBef>
                          <a:spcPts val="0"/>
                        </a:spcBef>
                        <a:spcAft>
                          <a:spcPts val="0"/>
                        </a:spcAft>
                      </a:pPr>
                      <a:r>
                        <a:rPr lang="en-US" sz="1000" i="1" dirty="0" smtClean="0">
                          <a:solidFill>
                            <a:schemeClr val="tx1"/>
                          </a:solidFill>
                        </a:rPr>
                        <a:t>The response provides</a:t>
                      </a:r>
                      <a:r>
                        <a:rPr lang="en-US" sz="1000" i="1" baseline="0" dirty="0" smtClean="0">
                          <a:solidFill>
                            <a:schemeClr val="tx1"/>
                          </a:solidFill>
                        </a:rPr>
                        <a:t> stated important points and sufficient details to support those points from each article (students do not have to mention all details – but only those that support the stated important points), and summarizes with how the articles are the same and different.</a:t>
                      </a:r>
                    </a:p>
                    <a:p>
                      <a:pPr>
                        <a:spcBef>
                          <a:spcPts val="0"/>
                        </a:spcBef>
                        <a:spcAft>
                          <a:spcPts val="0"/>
                        </a:spcAft>
                      </a:pPr>
                      <a:r>
                        <a:rPr lang="en-US" sz="1100" i="0" baseline="0" dirty="0" smtClean="0">
                          <a:solidFill>
                            <a:schemeClr val="tx1"/>
                          </a:solidFill>
                        </a:rPr>
                        <a:t>Article 1 explains how redwood and sequoias are different.  Some examples of how sequoias and redwood are different is their size.  Redwoods are the tallest tree in the world, but sequoias are the largest and widest.  Another difference between the two trees is their bark.  Sequoias have a very rough bark and redwoods do not have as rough a bark. Article 2 explains facts only about sequoias. Some facts about sequoias are where they grow.  Sequoias grow only in California where there is dry heat.  Another fact is sequoias rough bark protects it from insects and fires.   These articles are the same because they both explain facts about sequoias but they are different because article 2 only has information about sequoias.</a:t>
                      </a:r>
                      <a:endParaRPr lang="en-US" sz="1100" i="0" dirty="0" smtClean="0">
                        <a:solidFill>
                          <a:schemeClr val="tx1"/>
                        </a:solidFill>
                      </a:endParaRPr>
                    </a:p>
                  </a:txBody>
                  <a:tcPr marL="103632" marR="103632" marT="50292" marB="50292">
                    <a:lnR w="12700" cap="flat" cmpd="sng" algn="ctr">
                      <a:solidFill>
                        <a:schemeClr val="tx1"/>
                      </a:solidFill>
                      <a:prstDash val="solid"/>
                      <a:round/>
                      <a:headEnd type="none" w="med" len="med"/>
                      <a:tailEnd type="none" w="med" len="med"/>
                    </a:lnR>
                  </a:tcPr>
                </a:tc>
              </a:tr>
              <a:tr h="614680">
                <a:tc>
                  <a:txBody>
                    <a:bodyPr/>
                    <a:lstStyle/>
                    <a:p>
                      <a:pPr algn="ctr">
                        <a:spcBef>
                          <a:spcPts val="0"/>
                        </a:spcBef>
                        <a:spcAft>
                          <a:spcPts val="0"/>
                        </a:spcAft>
                      </a:pPr>
                      <a:r>
                        <a:rPr lang="en-US" sz="2000" b="1" dirty="0" smtClean="0">
                          <a:solidFill>
                            <a:schemeClr val="tx1"/>
                          </a:solidFill>
                        </a:rPr>
                        <a:t>1</a:t>
                      </a:r>
                      <a:endParaRPr lang="en-US"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pPr>
                        <a:spcBef>
                          <a:spcPts val="0"/>
                        </a:spcBef>
                        <a:spcAft>
                          <a:spcPts val="0"/>
                        </a:spcAft>
                      </a:pPr>
                      <a:r>
                        <a:rPr lang="en-US" sz="1000" i="1" dirty="0" smtClean="0">
                          <a:solidFill>
                            <a:schemeClr val="tx1"/>
                          </a:solidFill>
                        </a:rPr>
                        <a:t>The response provides</a:t>
                      </a:r>
                      <a:r>
                        <a:rPr lang="en-US" sz="1000" i="1" baseline="0" dirty="0" smtClean="0">
                          <a:solidFill>
                            <a:schemeClr val="tx1"/>
                          </a:solidFill>
                        </a:rPr>
                        <a:t> partial or minimal details to support stated important points from each article and attempts a summary of how the articles are the same and different.</a:t>
                      </a:r>
                    </a:p>
                    <a:p>
                      <a:pPr>
                        <a:spcBef>
                          <a:spcPts val="0"/>
                        </a:spcBef>
                        <a:spcAft>
                          <a:spcPts val="0"/>
                        </a:spcAft>
                      </a:pPr>
                      <a:r>
                        <a:rPr lang="en-US" sz="1100" i="0" baseline="0" dirty="0" smtClean="0">
                          <a:solidFill>
                            <a:schemeClr val="tx1"/>
                          </a:solidFill>
                        </a:rPr>
                        <a:t>One article is about both trees.  It tells how they are different in size and different in other ways too.  The other article is about sequoias like General Sherman.  They are both good articles.  I think they are the same because they both care about trees and trees are different too.</a:t>
                      </a:r>
                    </a:p>
                  </a:txBody>
                  <a:tcPr marL="103632" marR="103632" marT="50292" marB="50292">
                    <a:lnR w="12700" cap="flat" cmpd="sng" algn="ctr">
                      <a:solidFill>
                        <a:schemeClr val="tx1"/>
                      </a:solidFill>
                      <a:prstDash val="solid"/>
                      <a:round/>
                      <a:headEnd type="none" w="med" len="med"/>
                      <a:tailEnd type="none" w="med" len="med"/>
                    </a:lnR>
                  </a:tcPr>
                </a:tc>
              </a:tr>
              <a:tr h="472440">
                <a:tc>
                  <a:txBody>
                    <a:bodyPr/>
                    <a:lstStyle/>
                    <a:p>
                      <a:pPr algn="ctr">
                        <a:spcBef>
                          <a:spcPts val="0"/>
                        </a:spcBef>
                        <a:spcAft>
                          <a:spcPts val="0"/>
                        </a:spcAft>
                      </a:pPr>
                      <a:r>
                        <a:rPr lang="en-US" sz="2000" b="1" dirty="0" smtClean="0">
                          <a:solidFill>
                            <a:schemeClr val="tx1"/>
                          </a:solidFill>
                        </a:rPr>
                        <a:t>0</a:t>
                      </a:r>
                      <a:endParaRPr lang="en-US"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000" i="1" baseline="0" dirty="0" smtClean="0">
                          <a:solidFill>
                            <a:schemeClr val="tx1"/>
                          </a:solidFill>
                        </a:rPr>
                        <a:t>The response does not provide stated important points from each article.</a:t>
                      </a:r>
                    </a:p>
                    <a:p>
                      <a:pPr>
                        <a:spcBef>
                          <a:spcPts val="0"/>
                        </a:spcBef>
                        <a:spcAft>
                          <a:spcPts val="0"/>
                        </a:spcAft>
                      </a:pPr>
                      <a:r>
                        <a:rPr lang="en-US" sz="1100" i="0" baseline="0" dirty="0" smtClean="0">
                          <a:solidFill>
                            <a:schemeClr val="tx1"/>
                          </a:solidFill>
                        </a:rPr>
                        <a:t>Redwood trees are famous all over the world because they are so tall.  I learned a lot about them in the stories.</a:t>
                      </a:r>
                    </a:p>
                  </a:txBody>
                  <a:tcPr marL="103632" marR="103632" marT="50292" marB="5029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25158085"/>
              </p:ext>
            </p:extLst>
          </p:nvPr>
        </p:nvGraphicFramePr>
        <p:xfrm>
          <a:off x="4038600" y="8927592"/>
          <a:ext cx="3124200" cy="749808"/>
        </p:xfrm>
        <a:graphic>
          <a:graphicData uri="http://schemas.openxmlformats.org/drawingml/2006/table">
            <a:tbl>
              <a:tblPr/>
              <a:tblGrid>
                <a:gridCol w="3124200"/>
              </a:tblGrid>
              <a:tr h="140208">
                <a:tc>
                  <a:txBody>
                    <a:bodyPr/>
                    <a:lstStyle/>
                    <a:p>
                      <a:pPr marL="0" marR="0" algn="ctr">
                        <a:lnSpc>
                          <a:spcPct val="100000"/>
                        </a:lnSpc>
                        <a:spcBef>
                          <a:spcPts val="0"/>
                        </a:spcBef>
                        <a:spcAft>
                          <a:spcPts val="0"/>
                        </a:spcAft>
                      </a:pPr>
                      <a:r>
                        <a:rPr lang="en-US" sz="800" b="1" i="1" dirty="0" smtClean="0">
                          <a:solidFill>
                            <a:srgbClr val="000000"/>
                          </a:solidFill>
                          <a:latin typeface="Calibri"/>
                          <a:ea typeface="Times New Roman"/>
                          <a:cs typeface="Times New Roman"/>
                        </a:rPr>
                        <a:t>Research Target 4</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1" u="sng" dirty="0" smtClean="0"/>
                        <a:t>Research Target </a:t>
                      </a:r>
                      <a:r>
                        <a:rPr lang="en-US" sz="800" b="1" u="sng" baseline="0" dirty="0" smtClean="0"/>
                        <a:t> 4:</a:t>
                      </a:r>
                    </a:p>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t>Ability to cite evidence to support opinions and ideas</a:t>
                      </a:r>
                      <a:endParaRPr lang="en-US" sz="800" b="0" u="none"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sz="800" b="1" u="sng" dirty="0" smtClean="0">
                          <a:solidFill>
                            <a:srgbClr val="000000"/>
                          </a:solidFill>
                          <a:latin typeface="+mn-lt"/>
                          <a:ea typeface="Times New Roman"/>
                          <a:cs typeface="Times New Roman"/>
                        </a:rPr>
                        <a:t>Toward     RI.2.9:</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effectLst/>
                          <a:latin typeface="+mn-lt"/>
                          <a:ea typeface="Times New Roman"/>
                          <a:cs typeface="Times New Roman"/>
                        </a:rPr>
                        <a:t>Completes a Venn diagram to compare and contrast important points in two texts on the same topic.  </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87512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13585780"/>
              </p:ext>
            </p:extLst>
          </p:nvPr>
        </p:nvGraphicFramePr>
        <p:xfrm>
          <a:off x="323850" y="399143"/>
          <a:ext cx="7043738" cy="8333376"/>
        </p:xfrm>
        <a:graphic>
          <a:graphicData uri="http://schemas.openxmlformats.org/drawingml/2006/table">
            <a:tbl>
              <a:tblPr firstRow="1" bandRow="1">
                <a:tableStyleId>{5940675A-B579-460E-94D1-54222C63F5DA}</a:tableStyleId>
              </a:tblPr>
              <a:tblGrid>
                <a:gridCol w="566738"/>
                <a:gridCol w="6477000"/>
              </a:tblGrid>
              <a:tr h="515257">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in a specific area, while the reading rubrics are assessing comprehension.  </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24104">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chemeClr val="tx1"/>
                          </a:solidFill>
                          <a:effectLst/>
                          <a:uLnTx/>
                          <a:uFillTx/>
                          <a:latin typeface="+mn-lt"/>
                          <a:ea typeface="+mn-ea"/>
                          <a:cs typeface="+mn-cs"/>
                        </a:rPr>
                        <a:t>Quarter 3 Pre-Assessment </a:t>
                      </a:r>
                      <a:r>
                        <a:rPr kumimoji="0" lang="en-US" sz="15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500" b="1" i="0" u="none" strike="noStrike" kern="1200" cap="none" spc="0" normalizeH="0" baseline="0" noProof="0" dirty="0" smtClean="0">
                          <a:ln>
                            <a:noFill/>
                          </a:ln>
                          <a:solidFill>
                            <a:schemeClr val="tx1"/>
                          </a:solidFill>
                          <a:effectLst/>
                          <a:uLnTx/>
                          <a:uFillTx/>
                          <a:latin typeface="+mn-lt"/>
                          <a:ea typeface="+mn-ea"/>
                          <a:cs typeface="+mn-cs"/>
                        </a:rPr>
                        <a:t> Answer Key </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27453">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rPr>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Standard W2.3.c  Target: 1a</a:t>
                      </a:r>
                      <a:br>
                        <a:rPr lang="en-US" sz="1200" dirty="0" smtClean="0">
                          <a:solidFill>
                            <a:schemeClr val="tx1"/>
                          </a:solidFill>
                        </a:rPr>
                      </a:br>
                      <a:r>
                        <a:rPr lang="en-US" sz="1200" dirty="0" smtClean="0">
                          <a:solidFill>
                            <a:schemeClr val="tx1"/>
                          </a:solidFill>
                        </a:rPr>
                        <a:t>In your concluding statement, </a:t>
                      </a:r>
                      <a:r>
                        <a:rPr lang="en-US" sz="1200" b="0" u="none" kern="1200" dirty="0" smtClean="0">
                          <a:solidFill>
                            <a:schemeClr val="tx1"/>
                          </a:solidFill>
                          <a:effectLst/>
                          <a:latin typeface="+mn-lt"/>
                          <a:ea typeface="+mn-ea"/>
                          <a:cs typeface="+mn-cs"/>
                        </a:rPr>
                        <a:t>use temporal words to signal event order.</a:t>
                      </a:r>
                      <a:endParaRPr lang="en-US" sz="1200" b="0" u="none" dirty="0" smtClean="0">
                        <a:solidFill>
                          <a:schemeClr val="tx1"/>
                        </a:solidFill>
                      </a:endParaRP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451830">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W.2.3: Write narratives in which they </a:t>
                      </a:r>
                      <a:r>
                        <a:rPr lang="en-US" sz="1200" b="0" kern="1200" dirty="0" smtClean="0">
                          <a:solidFill>
                            <a:schemeClr val="tx1"/>
                          </a:solidFill>
                          <a:effectLst/>
                          <a:latin typeface="+mn-lt"/>
                          <a:ea typeface="+mn-ea"/>
                          <a:cs typeface="+mn-cs"/>
                        </a:rPr>
                        <a:t>recount a well-elaborated event or short sequence of events</a:t>
                      </a:r>
                      <a:r>
                        <a:rPr lang="en-US" sz="1200" kern="1200" dirty="0" smtClean="0">
                          <a:solidFill>
                            <a:schemeClr val="tx1"/>
                          </a:solidFill>
                          <a:effectLst/>
                          <a:latin typeface="+mn-lt"/>
                          <a:ea typeface="+mn-ea"/>
                          <a:cs typeface="+mn-cs"/>
                        </a:rPr>
                        <a:t>, include </a:t>
                      </a:r>
                      <a:r>
                        <a:rPr lang="en-US" sz="1200" b="0" kern="1200" dirty="0" smtClean="0">
                          <a:solidFill>
                            <a:schemeClr val="tx1"/>
                          </a:solidFill>
                          <a:effectLst/>
                          <a:latin typeface="+mn-lt"/>
                          <a:ea typeface="+mn-ea"/>
                          <a:cs typeface="+mn-cs"/>
                        </a:rPr>
                        <a:t>details to describe actions, thoughts, and feelings, </a:t>
                      </a:r>
                      <a:r>
                        <a:rPr lang="en-US" sz="1200" b="1" kern="1200" dirty="0" smtClean="0">
                          <a:solidFill>
                            <a:schemeClr val="tx1"/>
                          </a:solidFill>
                          <a:effectLst/>
                          <a:latin typeface="+mn-lt"/>
                          <a:ea typeface="+mn-ea"/>
                          <a:cs typeface="+mn-cs"/>
                        </a:rPr>
                        <a:t>use temporal words to signal event order, and provide a sense of closure.</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454041">
                <a:tc gridSpan="2">
                  <a:txBody>
                    <a:bodyPr/>
                    <a:lstStyle/>
                    <a:p>
                      <a:pPr marL="401638" marR="0" indent="-346075" algn="l" defTabSz="1018809" rtl="0" eaLnBrk="1" fontAlgn="auto" latinLnBrk="0" hangingPunct="1">
                        <a:lnSpc>
                          <a:spcPct val="100000"/>
                        </a:lnSpc>
                        <a:spcBef>
                          <a:spcPts val="0"/>
                        </a:spcBef>
                        <a:spcAft>
                          <a:spcPts val="0"/>
                        </a:spcAft>
                        <a:buClrTx/>
                        <a:buSzTx/>
                        <a:buFont typeface="+mj-lt"/>
                        <a:buAutoNum type="arabicPeriod" startAt="17"/>
                        <a:tabLst/>
                        <a:defRPr/>
                      </a:pPr>
                      <a:r>
                        <a:rPr lang="en-US" sz="1200" b="1" dirty="0" smtClean="0">
                          <a:solidFill>
                            <a:schemeClr val="tx1"/>
                          </a:solidFill>
                        </a:rPr>
                        <a:t>Read the story below. Write a</a:t>
                      </a:r>
                      <a:r>
                        <a:rPr lang="en-US" sz="1200" b="1" baseline="0" dirty="0" smtClean="0">
                          <a:solidFill>
                            <a:schemeClr val="tx1"/>
                          </a:solidFill>
                        </a:rPr>
                        <a:t> conclusion</a:t>
                      </a:r>
                      <a:r>
                        <a:rPr lang="en-US" sz="1200" b="1" dirty="0" smtClean="0">
                          <a:solidFill>
                            <a:schemeClr val="tx1"/>
                          </a:solidFill>
                        </a:rPr>
                        <a:t> for the story that tells what might happen next.</a:t>
                      </a:r>
                      <a:endParaRPr lang="en-US" sz="1200" b="1" i="0" u="sng" kern="1200" dirty="0" smtClean="0">
                        <a:solidFill>
                          <a:schemeClr val="tx1"/>
                        </a:solidFill>
                        <a:effectLst/>
                        <a:latin typeface="+mn-lt"/>
                        <a:ea typeface="Times New Roman"/>
                        <a:cs typeface="Times New Roman"/>
                      </a:endParaRPr>
                    </a:p>
                    <a:p>
                      <a:pPr marL="55563" marR="0" indent="0" algn="l" defTabSz="1018809" rtl="0" eaLnBrk="1" fontAlgn="auto" latinLnBrk="0" hangingPunct="1">
                        <a:lnSpc>
                          <a:spcPct val="100000"/>
                        </a:lnSpc>
                        <a:spcBef>
                          <a:spcPts val="0"/>
                        </a:spcBef>
                        <a:spcAft>
                          <a:spcPts val="0"/>
                        </a:spcAft>
                        <a:buClrTx/>
                        <a:buSzTx/>
                        <a:buFont typeface="+mj-lt"/>
                        <a:buNone/>
                        <a:tabLst/>
                        <a:defRPr/>
                      </a:pPr>
                      <a:endParaRPr lang="en-US" sz="12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200" b="1" i="0" u="sng" kern="1200" dirty="0" smtClean="0">
                          <a:solidFill>
                            <a:schemeClr val="tx1"/>
                          </a:solidFill>
                          <a:effectLst/>
                          <a:latin typeface="+mn-lt"/>
                          <a:ea typeface="Times New Roman"/>
                          <a:cs typeface="Times New Roman"/>
                        </a:rPr>
                        <a:t>Two Murrelets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500" b="1" i="0" kern="1200" dirty="0" smtClean="0">
                          <a:solidFill>
                            <a:schemeClr val="tx1"/>
                          </a:solidFill>
                          <a:effectLst/>
                          <a:latin typeface="+mn-lt"/>
                          <a:ea typeface="Times New Roman"/>
                          <a:cs typeface="Times New Roman"/>
                        </a:rPr>
                        <a:t>       </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200" b="0" i="0" kern="1200" dirty="0" smtClean="0">
                          <a:solidFill>
                            <a:schemeClr val="tx1"/>
                          </a:solidFill>
                          <a:effectLst/>
                          <a:latin typeface="+mn-lt"/>
                          <a:ea typeface="Times New Roman"/>
                          <a:cs typeface="Times New Roman"/>
                        </a:rPr>
                        <a:t>      Two murrelets</a:t>
                      </a:r>
                      <a:r>
                        <a:rPr lang="en-US" sz="1200" b="0" i="0" kern="1200" baseline="0" dirty="0" smtClean="0">
                          <a:solidFill>
                            <a:schemeClr val="tx1"/>
                          </a:solidFill>
                          <a:effectLst/>
                          <a:latin typeface="+mn-lt"/>
                          <a:ea typeface="Times New Roman"/>
                          <a:cs typeface="Times New Roman"/>
                        </a:rPr>
                        <a:t> in an </a:t>
                      </a:r>
                      <a:r>
                        <a:rPr lang="en-US" sz="1200" b="0" i="0" kern="1200" dirty="0" smtClean="0">
                          <a:solidFill>
                            <a:schemeClr val="tx1"/>
                          </a:solidFill>
                          <a:effectLst/>
                          <a:latin typeface="+mn-lt"/>
                          <a:ea typeface="Times New Roman"/>
                          <a:cs typeface="Times New Roman"/>
                        </a:rPr>
                        <a:t>Oregon forest close to the ocean,</a:t>
                      </a:r>
                      <a:r>
                        <a:rPr lang="en-US" sz="1200" b="0" i="0" kern="1200" baseline="0" dirty="0" smtClean="0">
                          <a:solidFill>
                            <a:schemeClr val="tx1"/>
                          </a:solidFill>
                          <a:effectLst/>
                          <a:latin typeface="+mn-lt"/>
                          <a:ea typeface="Times New Roman"/>
                          <a:cs typeface="Times New Roman"/>
                        </a:rPr>
                        <a:t> found an old redwood tree. </a:t>
                      </a:r>
                      <a:r>
                        <a:rPr lang="en-US" sz="1200" b="0" i="0" kern="1200" dirty="0" smtClean="0">
                          <a:solidFill>
                            <a:schemeClr val="tx1"/>
                          </a:solidFill>
                          <a:effectLst/>
                          <a:latin typeface="+mn-lt"/>
                          <a:ea typeface="Times New Roman"/>
                          <a:cs typeface="Times New Roman"/>
                        </a:rPr>
                        <a:t>The two seabirds made</a:t>
                      </a:r>
                      <a:endParaRPr lang="en-US" sz="1200" b="0" i="0" kern="1200" baseline="0" dirty="0" smtClean="0">
                        <a:solidFill>
                          <a:schemeClr val="tx1"/>
                        </a:solidFill>
                        <a:effectLst/>
                        <a:latin typeface="+mn-lt"/>
                        <a:ea typeface="Times New Roman"/>
                        <a:cs typeface="Times New Roman"/>
                      </a:endParaRP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chemeClr val="tx1"/>
                          </a:solidFill>
                          <a:effectLst/>
                          <a:latin typeface="+mn-lt"/>
                          <a:ea typeface="Times New Roman"/>
                          <a:cs typeface="Times New Roman"/>
                        </a:rPr>
                        <a:t>       a nest in the redwood. They laid one egg and it soon hatched.  Then, as the baby murrelet got bigger, it  wanted to explore the redwood tree.</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endParaRPr lang="en-US" sz="1200" b="0" i="0" kern="1200" baseline="0" dirty="0" smtClean="0">
                        <a:solidFill>
                          <a:schemeClr val="tx1"/>
                        </a:solidFill>
                        <a:effectLst/>
                        <a:latin typeface="+mn-lt"/>
                        <a:ea typeface="Times New Roman"/>
                        <a:cs typeface="Times New Roman"/>
                      </a:endParaRPr>
                    </a:p>
                  </a:txBody>
                  <a:tcPr marL="102012" marR="102012" marT="51090" marB="510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292173">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Teacher</a:t>
                      </a:r>
                      <a:r>
                        <a:rPr lang="en-US" sz="1300" b="1" baseline="0" dirty="0" smtClean="0">
                          <a:solidFill>
                            <a:schemeClr val="tx1"/>
                          </a:solidFill>
                        </a:rPr>
                        <a:t> /Rubric Language Response</a:t>
                      </a:r>
                      <a:endParaRPr lang="en-US" sz="1300" b="1" dirty="0" smtClean="0">
                        <a:solidFill>
                          <a:schemeClr val="tx1"/>
                        </a:solidFill>
                      </a:endParaRP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1505567">
                <a:tc gridSpan="2">
                  <a:txBody>
                    <a:bodyPr/>
                    <a:lstStyle/>
                    <a:p>
                      <a:pPr lvl="0" algn="l">
                        <a:defRPr sz="1800" b="0" i="0"/>
                      </a:pPr>
                      <a:r>
                        <a:rPr lang="en-US" sz="1200" u="sng" kern="1200" dirty="0" smtClean="0">
                          <a:solidFill>
                            <a:schemeClr val="tx1"/>
                          </a:solidFill>
                          <a:effectLst/>
                          <a:latin typeface="+mn-lt"/>
                          <a:ea typeface="+mn-ea"/>
                          <a:cs typeface="+mn-cs"/>
                        </a:rPr>
                        <a:t>Directions</a:t>
                      </a:r>
                      <a:r>
                        <a:rPr lang="en-US" sz="1200" u="sng" kern="1200" baseline="0" dirty="0" smtClean="0">
                          <a:solidFill>
                            <a:schemeClr val="tx1"/>
                          </a:solidFill>
                          <a:effectLst/>
                          <a:latin typeface="+mn-lt"/>
                          <a:ea typeface="+mn-ea"/>
                          <a:cs typeface="+mn-cs"/>
                        </a:rPr>
                        <a:t> for Scoring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Times New Roman"/>
                          <a:cs typeface="Arial"/>
                        </a:rPr>
                        <a:t>Write an overview of what students could include in a proficient response with examples from the text.  Be very specific and “lengthy.”</a:t>
                      </a:r>
                      <a:r>
                        <a:rPr lang="en-US" sz="1200" u="none" dirty="0" smtClean="0">
                          <a:solidFill>
                            <a:schemeClr val="tx1"/>
                          </a:solidFill>
                        </a:rPr>
                        <a:t> </a:t>
                      </a:r>
                    </a:p>
                    <a:p>
                      <a:pPr lvl="0" algn="l">
                        <a:defRPr sz="1800" b="0" i="0"/>
                      </a:pPr>
                      <a:r>
                        <a:rPr lang="en-US" sz="1200" u="sng" dirty="0" smtClean="0">
                          <a:solidFill>
                            <a:schemeClr val="tx1"/>
                          </a:solidFill>
                        </a:rPr>
                        <a:t>T</a:t>
                      </a:r>
                      <a:r>
                        <a:rPr lang="en-US" sz="1200" u="sng" dirty="0" smtClean="0">
                          <a:solidFill>
                            <a:schemeClr val="tx1"/>
                          </a:solidFill>
                          <a:latin typeface="+mn-lt"/>
                        </a:rPr>
                        <a:t>eacher Language and Scoring Notes</a:t>
                      </a:r>
                      <a:r>
                        <a:rPr lang="en-US" sz="1200" dirty="0" smtClean="0">
                          <a:solidFill>
                            <a:schemeClr val="tx1"/>
                          </a:solidFill>
                          <a:latin typeface="+mn-lt"/>
                        </a:rPr>
                        <a:t>:</a:t>
                      </a:r>
                      <a:endParaRPr lang="en-US" sz="1200" b="1" dirty="0" smtClean="0">
                        <a:solidFill>
                          <a:schemeClr val="tx1"/>
                        </a:solidFill>
                        <a:latin typeface="+mn-lt"/>
                      </a:endParaRPr>
                    </a:p>
                    <a:p>
                      <a:pPr lvl="0" algn="l">
                        <a:defRPr sz="1800" b="0" i="0"/>
                      </a:pPr>
                      <a:r>
                        <a:rPr lang="en-US" sz="1200" b="1" dirty="0" smtClean="0">
                          <a:solidFill>
                            <a:schemeClr val="tx1"/>
                          </a:solidFill>
                          <a:latin typeface="+mn-lt"/>
                        </a:rPr>
                        <a:t>The student response </a:t>
                      </a:r>
                      <a:r>
                        <a:rPr lang="en-US" sz="1200" b="0" dirty="0" smtClean="0">
                          <a:solidFill>
                            <a:schemeClr val="tx1"/>
                          </a:solidFill>
                          <a:latin typeface="+mn-lt"/>
                        </a:rPr>
                        <a:t>should provide a conclusion (1-2 sentences) that logically follow</a:t>
                      </a:r>
                      <a:r>
                        <a:rPr lang="en-US" sz="1200" b="0" baseline="0" dirty="0" smtClean="0">
                          <a:solidFill>
                            <a:schemeClr val="tx1"/>
                          </a:solidFill>
                          <a:latin typeface="+mn-lt"/>
                        </a:rPr>
                        <a:t> </a:t>
                      </a:r>
                      <a:r>
                        <a:rPr lang="en-US" sz="1200" b="0" dirty="0" smtClean="0">
                          <a:solidFill>
                            <a:schemeClr val="tx1"/>
                          </a:solidFill>
                          <a:latin typeface="+mn-lt"/>
                        </a:rPr>
                        <a:t>and support</a:t>
                      </a:r>
                      <a:r>
                        <a:rPr lang="en-US" sz="1200" b="0" baseline="0" dirty="0" smtClean="0">
                          <a:solidFill>
                            <a:schemeClr val="tx1"/>
                          </a:solidFill>
                          <a:latin typeface="+mn-lt"/>
                        </a:rPr>
                        <a:t> </a:t>
                      </a:r>
                      <a:r>
                        <a:rPr lang="en-US" sz="1200" b="0" dirty="0" smtClean="0">
                          <a:solidFill>
                            <a:schemeClr val="tx1"/>
                          </a:solidFill>
                          <a:latin typeface="+mn-lt"/>
                        </a:rPr>
                        <a:t>the preceding information about the</a:t>
                      </a:r>
                      <a:r>
                        <a:rPr lang="en-US" sz="1200" b="0" baseline="0" dirty="0" smtClean="0">
                          <a:solidFill>
                            <a:schemeClr val="tx1"/>
                          </a:solidFill>
                          <a:latin typeface="+mn-lt"/>
                        </a:rPr>
                        <a:t> two </a:t>
                      </a:r>
                      <a:r>
                        <a:rPr lang="en-US" sz="1200" b="0" baseline="0" dirty="0" err="1" smtClean="0">
                          <a:solidFill>
                            <a:schemeClr val="tx1"/>
                          </a:solidFill>
                          <a:latin typeface="+mn-lt"/>
                        </a:rPr>
                        <a:t>murrelets</a:t>
                      </a:r>
                      <a:r>
                        <a:rPr lang="en-US" sz="1200" b="0" baseline="0" dirty="0" smtClean="0">
                          <a:solidFill>
                            <a:schemeClr val="tx1"/>
                          </a:solidFill>
                          <a:latin typeface="+mn-lt"/>
                        </a:rPr>
                        <a:t>. The student will show that they recognize event sequence from the beginning of the story to the ending by using temporal words to signal event order. </a:t>
                      </a:r>
                      <a:r>
                        <a:rPr lang="en-US" sz="1200" b="1" baseline="0" dirty="0" smtClean="0">
                          <a:solidFill>
                            <a:schemeClr val="tx1"/>
                          </a:solidFill>
                          <a:latin typeface="+mn-lt"/>
                        </a:rPr>
                        <a:t>This is the central focus of the brief write.</a:t>
                      </a:r>
                      <a:r>
                        <a:rPr lang="en-US" sz="1200" b="0" baseline="0" dirty="0" smtClean="0">
                          <a:solidFill>
                            <a:schemeClr val="tx1"/>
                          </a:solidFill>
                          <a:latin typeface="+mn-lt"/>
                        </a:rPr>
                        <a:t>  These words may include but are not limited to: (1) then, (2) but, (3) finally, (4) next, (5) and so, and (6) now (etc..).   The conclusion should make sense and support the preceding information about the </a:t>
                      </a:r>
                      <a:r>
                        <a:rPr lang="en-US" sz="1200" b="1" i="1" u="sng" baseline="0" dirty="0" smtClean="0">
                          <a:solidFill>
                            <a:schemeClr val="tx1"/>
                          </a:solidFill>
                          <a:latin typeface="+mn-lt"/>
                        </a:rPr>
                        <a:t>Two </a:t>
                      </a:r>
                      <a:r>
                        <a:rPr lang="en-US" sz="1200" b="1" i="1" u="sng" baseline="0" dirty="0" err="1" smtClean="0">
                          <a:solidFill>
                            <a:schemeClr val="tx1"/>
                          </a:solidFill>
                          <a:latin typeface="+mn-lt"/>
                        </a:rPr>
                        <a:t>Murrelets</a:t>
                      </a:r>
                      <a:r>
                        <a:rPr lang="en-US" sz="1200" b="1" i="1" u="sng" baseline="0" dirty="0" smtClean="0">
                          <a:solidFill>
                            <a:schemeClr val="tx1"/>
                          </a:solidFill>
                          <a:latin typeface="+mn-lt"/>
                        </a:rPr>
                        <a:t> </a:t>
                      </a:r>
                      <a:r>
                        <a:rPr lang="en-US" sz="1200" b="0" dirty="0" smtClean="0">
                          <a:solidFill>
                            <a:schemeClr val="tx1"/>
                          </a:solidFill>
                          <a:latin typeface="+mn-lt"/>
                        </a:rPr>
                        <a:t>transitioning from the beginning to the end using specific temporal words to signal event order</a:t>
                      </a:r>
                      <a:r>
                        <a:rPr lang="en-US" sz="1200" b="0" baseline="0" dirty="0" smtClean="0">
                          <a:solidFill>
                            <a:schemeClr val="tx1"/>
                          </a:solidFill>
                          <a:latin typeface="+mn-lt"/>
                        </a:rPr>
                        <a:t> .</a:t>
                      </a:r>
                      <a:endParaRPr lang="en-US" sz="1200" b="0" dirty="0" smtClean="0">
                        <a:solidFill>
                          <a:schemeClr val="tx1"/>
                        </a:solidFill>
                        <a:uFill>
                          <a:solidFill/>
                        </a:uFill>
                        <a:latin typeface="+mn-lt"/>
                      </a:endParaRP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93769">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Student Language Response Examples for a Brief</a:t>
                      </a:r>
                      <a:r>
                        <a:rPr lang="en-US" sz="1300" b="1" baseline="0" dirty="0" smtClean="0">
                          <a:solidFill>
                            <a:schemeClr val="tx1"/>
                          </a:solidFill>
                        </a:rPr>
                        <a:t> Write</a:t>
                      </a:r>
                      <a:endParaRPr lang="en-US" sz="1300" b="1" dirty="0" smtClean="0">
                        <a:solidFill>
                          <a:schemeClr val="tx1"/>
                        </a:solidFill>
                      </a:endParaRPr>
                    </a:p>
                  </a:txBody>
                  <a:tcPr marL="102012" marR="102012" marT="51090" marB="510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771144">
                <a:tc>
                  <a:txBody>
                    <a:bodyPr/>
                    <a:lstStyle/>
                    <a:p>
                      <a:pPr algn="ctr"/>
                      <a:r>
                        <a:rPr lang="en-US" sz="1500" b="1" i="0" baseline="0" dirty="0" smtClean="0">
                          <a:solidFill>
                            <a:schemeClr val="tx1"/>
                          </a:solidFill>
                        </a:rPr>
                        <a:t>2</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The brief write</a:t>
                      </a:r>
                      <a:r>
                        <a:rPr lang="en-US" sz="1000" b="0" i="1" baseline="0" dirty="0" smtClean="0">
                          <a:solidFill>
                            <a:schemeClr val="tx1"/>
                          </a:solidFill>
                        </a:rPr>
                        <a:t> </a:t>
                      </a:r>
                      <a:r>
                        <a:rPr lang="en-US" sz="1000" b="0" i="1" dirty="0" smtClean="0">
                          <a:solidFill>
                            <a:schemeClr val="tx1"/>
                          </a:solidFill>
                        </a:rPr>
                        <a:t>transitions from a beginning to a conclusion using temporal transitioning</a:t>
                      </a:r>
                      <a:r>
                        <a:rPr lang="en-US" sz="1000" b="0" i="1" baseline="0" dirty="0" smtClean="0">
                          <a:solidFill>
                            <a:schemeClr val="tx1"/>
                          </a:solidFill>
                        </a:rPr>
                        <a:t> words to signal an event order that </a:t>
                      </a:r>
                      <a:r>
                        <a:rPr lang="en-US" sz="1000" b="0" i="1" dirty="0" smtClean="0">
                          <a:solidFill>
                            <a:schemeClr val="tx1"/>
                          </a:solidFill>
                        </a:rPr>
                        <a:t>follows logically from the preceding</a:t>
                      </a:r>
                      <a:r>
                        <a:rPr lang="en-US" sz="1000" b="0" i="1" baseline="0" dirty="0" smtClean="0">
                          <a:solidFill>
                            <a:schemeClr val="tx1"/>
                          </a:solidFill>
                        </a:rPr>
                        <a:t> </a:t>
                      </a:r>
                      <a:r>
                        <a:rPr lang="en-US" sz="1000" b="0" i="1" dirty="0" smtClean="0">
                          <a:solidFill>
                            <a:schemeClr val="tx1"/>
                          </a:solidFill>
                        </a:rPr>
                        <a:t>information.</a:t>
                      </a:r>
                    </a:p>
                    <a:p>
                      <a:pPr marL="0" marR="0" indent="0" algn="l" defTabSz="966612"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rPr>
                        <a:t>Then</a:t>
                      </a:r>
                      <a:r>
                        <a:rPr lang="en-US" sz="1200" b="0" i="0" dirty="0" smtClean="0">
                          <a:solidFill>
                            <a:schemeClr val="tx1"/>
                          </a:solidFill>
                        </a:rPr>
                        <a:t>,</a:t>
                      </a:r>
                      <a:r>
                        <a:rPr lang="en-US" sz="1200" b="0" i="0" baseline="0" dirty="0" smtClean="0">
                          <a:solidFill>
                            <a:schemeClr val="tx1"/>
                          </a:solidFill>
                        </a:rPr>
                        <a:t> the baby murrelet went to explore the redwood tree.  It could not fly much yet, </a:t>
                      </a:r>
                    </a:p>
                    <a:p>
                      <a:pPr marL="0" marR="0" indent="0" algn="l" defTabSz="966612" rtl="0" eaLnBrk="1" fontAlgn="auto" latinLnBrk="0" hangingPunct="1">
                        <a:lnSpc>
                          <a:spcPct val="100000"/>
                        </a:lnSpc>
                        <a:spcBef>
                          <a:spcPts val="0"/>
                        </a:spcBef>
                        <a:spcAft>
                          <a:spcPts val="0"/>
                        </a:spcAft>
                        <a:buClrTx/>
                        <a:buSzTx/>
                        <a:buFontTx/>
                        <a:buNone/>
                        <a:tabLst/>
                        <a:defRPr/>
                      </a:pPr>
                      <a:r>
                        <a:rPr lang="en-US" sz="1200" b="1" i="0" baseline="0" dirty="0" smtClean="0">
                          <a:solidFill>
                            <a:schemeClr val="tx1"/>
                          </a:solidFill>
                        </a:rPr>
                        <a:t>so</a:t>
                      </a:r>
                      <a:r>
                        <a:rPr lang="en-US" sz="1200" b="0" i="0" baseline="0" dirty="0" smtClean="0">
                          <a:solidFill>
                            <a:schemeClr val="tx1"/>
                          </a:solidFill>
                        </a:rPr>
                        <a:t> it hopped all around its nest.  It did not go far from the mommy and daddy murrelets.</a:t>
                      </a:r>
                    </a:p>
                    <a:p>
                      <a:pPr marL="0" marR="0" indent="0" algn="l" defTabSz="966612" rtl="0" eaLnBrk="1" fontAlgn="auto" latinLnBrk="0" hangingPunct="1">
                        <a:lnSpc>
                          <a:spcPct val="100000"/>
                        </a:lnSpc>
                        <a:spcBef>
                          <a:spcPts val="0"/>
                        </a:spcBef>
                        <a:spcAft>
                          <a:spcPts val="0"/>
                        </a:spcAft>
                        <a:buClrTx/>
                        <a:buSzTx/>
                        <a:buFontTx/>
                        <a:buNone/>
                        <a:tabLst/>
                        <a:defRPr/>
                      </a:pPr>
                      <a:r>
                        <a:rPr lang="en-US" sz="1200" b="1" i="0" baseline="0" dirty="0" smtClean="0">
                          <a:solidFill>
                            <a:schemeClr val="tx1"/>
                          </a:solidFill>
                        </a:rPr>
                        <a:t>Now</a:t>
                      </a:r>
                      <a:r>
                        <a:rPr lang="en-US" sz="1200" b="0" i="0" baseline="0" dirty="0" smtClean="0">
                          <a:solidFill>
                            <a:schemeClr val="tx1"/>
                          </a:solidFill>
                        </a:rPr>
                        <a:t> the baby knows more about its tree and is happy.</a:t>
                      </a:r>
                      <a:endParaRPr lang="en-US" sz="1200" b="0" i="0" dirty="0" smtClean="0">
                        <a:solidFill>
                          <a:schemeClr val="tx1"/>
                        </a:solidFill>
                      </a:endParaRPr>
                    </a:p>
                  </a:txBody>
                  <a:tcPr marL="103632" marR="103632" marT="50292" marB="5029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521">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solidFill>
                            <a:schemeClr val="tx1"/>
                          </a:solidFill>
                        </a:rPr>
                        <a:t>1</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The brief write transitions from a beginning to  a conclusion using at</a:t>
                      </a:r>
                      <a:r>
                        <a:rPr lang="en-US" sz="1000" b="0" i="1" baseline="0" dirty="0" smtClean="0">
                          <a:solidFill>
                            <a:schemeClr val="tx1"/>
                          </a:solidFill>
                        </a:rPr>
                        <a:t> least one </a:t>
                      </a:r>
                      <a:r>
                        <a:rPr lang="en-US" sz="1000" b="0" i="1" dirty="0" smtClean="0">
                          <a:solidFill>
                            <a:schemeClr val="tx1"/>
                          </a:solidFill>
                        </a:rPr>
                        <a:t>temporal transitioning word to signal an event order but vaguely</a:t>
                      </a:r>
                      <a:r>
                        <a:rPr lang="en-US" sz="1000" b="0" i="1" baseline="0" dirty="0" smtClean="0">
                          <a:solidFill>
                            <a:schemeClr val="tx1"/>
                          </a:solidFill>
                        </a:rPr>
                        <a:t> or somewhat </a:t>
                      </a:r>
                      <a:r>
                        <a:rPr lang="en-US" sz="1000" b="0" i="1" dirty="0" smtClean="0">
                          <a:solidFill>
                            <a:schemeClr val="tx1"/>
                          </a:solidFill>
                        </a:rPr>
                        <a:t>follows logically from the preceding information.</a:t>
                      </a:r>
                    </a:p>
                    <a:p>
                      <a:pPr marL="0" marR="0" indent="0" algn="l" defTabSz="966612"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rPr>
                        <a:t>So next </a:t>
                      </a:r>
                      <a:r>
                        <a:rPr lang="en-US" sz="1200" b="0" i="0" dirty="0" smtClean="0">
                          <a:solidFill>
                            <a:schemeClr val="tx1"/>
                          </a:solidFill>
                        </a:rPr>
                        <a:t>it went looking all around the tree.  It saw leaves and branches.  It got scared and went home.</a:t>
                      </a:r>
                    </a:p>
                  </a:txBody>
                  <a:tcPr marL="103632" marR="103632" marT="50292" marB="5029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864">
                <a:tc>
                  <a:txBody>
                    <a:bodyPr/>
                    <a:lstStyle/>
                    <a:p>
                      <a:pPr algn="ctr"/>
                      <a:r>
                        <a:rPr lang="en-US" sz="1500" b="1" i="0" dirty="0" smtClean="0">
                          <a:solidFill>
                            <a:schemeClr val="tx1"/>
                          </a:solidFill>
                        </a:rPr>
                        <a:t>0</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brief write does not show transitions from a beginning to  a conclusion.</a:t>
                      </a:r>
                    </a:p>
                    <a:p>
                      <a:r>
                        <a:rPr kumimoji="0" lang="en-US" sz="1200" b="0" i="0" u="none" strike="noStrike" kern="1200" cap="none" spc="0" normalizeH="0" baseline="0" noProof="0" dirty="0" smtClean="0">
                          <a:ln>
                            <a:noFill/>
                          </a:ln>
                          <a:solidFill>
                            <a:schemeClr val="tx1"/>
                          </a:solidFill>
                          <a:effectLst/>
                          <a:uLnTx/>
                          <a:uFillTx/>
                          <a:latin typeface="+mn-lt"/>
                          <a:ea typeface="+mn-ea"/>
                          <a:cs typeface="+mn-cs"/>
                        </a:rPr>
                        <a:t>Baby birds like nice warm nests and trees too.</a:t>
                      </a:r>
                    </a:p>
                  </a:txBody>
                  <a:tcPr marL="103632" marR="103632" marT="50292" marB="5029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043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09470" y="5048535"/>
            <a:ext cx="7239000" cy="4555093"/>
            <a:chOff x="381000" y="3866614"/>
            <a:chExt cx="7239000" cy="4555093"/>
          </a:xfrm>
        </p:grpSpPr>
        <p:grpSp>
          <p:nvGrpSpPr>
            <p:cNvPr id="38" name="Group 37"/>
            <p:cNvGrpSpPr/>
            <p:nvPr/>
          </p:nvGrpSpPr>
          <p:grpSpPr>
            <a:xfrm>
              <a:off x="381000" y="3866614"/>
              <a:ext cx="7239000" cy="4555093"/>
              <a:chOff x="381000" y="3743742"/>
              <a:chExt cx="7239000" cy="4555093"/>
            </a:xfrm>
          </p:grpSpPr>
          <p:sp>
            <p:nvSpPr>
              <p:cNvPr id="6" name="Rectangle 5"/>
              <p:cNvSpPr/>
              <p:nvPr/>
            </p:nvSpPr>
            <p:spPr>
              <a:xfrm>
                <a:off x="381000" y="3743742"/>
                <a:ext cx="7239000" cy="4555093"/>
              </a:xfrm>
              <a:prstGeom prst="rect">
                <a:avLst/>
              </a:prstGeom>
            </p:spPr>
            <p:txBody>
              <a:bodyPr wrap="square">
                <a:spAutoFit/>
              </a:bodyPr>
              <a:lstStyle/>
              <a:p>
                <a:r>
                  <a:rPr lang="en-US" sz="1200" b="1" u="sng" dirty="0"/>
                  <a:t>Performance Task</a:t>
                </a:r>
                <a:r>
                  <a:rPr lang="en-US" sz="1200" dirty="0"/>
                  <a:t>:</a:t>
                </a:r>
              </a:p>
              <a:p>
                <a:r>
                  <a:rPr lang="en-US" sz="900" dirty="0"/>
                  <a:t>You are going to write a narrative story.  This means it has a beginning, middle and an ending.  This is a make believe story.  In your story you will write about a character who is going to go on a trip to learn about redwood trees.  You will use details to help you write your story from all of the passages you have read.  Then, you will tell the following:</a:t>
                </a:r>
              </a:p>
              <a:p>
                <a:endParaRPr lang="en-US" sz="200" dirty="0"/>
              </a:p>
              <a:p>
                <a:pPr marL="361417" indent="-361417">
                  <a:buAutoNum type="arabicPeriod"/>
                </a:pPr>
                <a:r>
                  <a:rPr lang="en-US" sz="900" dirty="0"/>
                  <a:t>Where is the setting?  Who is the character?</a:t>
                </a:r>
              </a:p>
              <a:p>
                <a:pPr marL="361417" indent="-361417">
                  <a:buAutoNum type="arabicPeriod"/>
                </a:pPr>
                <a:r>
                  <a:rPr lang="en-US" sz="900" dirty="0"/>
                  <a:t>What happened along the way?</a:t>
                </a:r>
              </a:p>
              <a:p>
                <a:pPr marL="361417" indent="-361417">
                  <a:buAutoNum type="arabicPeriod"/>
                </a:pPr>
                <a:r>
                  <a:rPr lang="en-US" sz="900" dirty="0"/>
                  <a:t>What did the character see, hear and feel?</a:t>
                </a:r>
              </a:p>
              <a:p>
                <a:pPr marL="361417" indent="-361417">
                  <a:buAutoNum type="arabicPeriod"/>
                </a:pPr>
                <a:r>
                  <a:rPr lang="en-US" sz="900" dirty="0"/>
                  <a:t>What did the character learn about redwood trees on the trip</a:t>
                </a:r>
                <a:r>
                  <a:rPr lang="en-US" sz="900" dirty="0" smtClean="0"/>
                  <a:t>?</a:t>
                </a:r>
                <a:endParaRPr lang="en-US" sz="1200" dirty="0"/>
              </a:p>
              <a:p>
                <a:r>
                  <a:rPr lang="en-US" sz="1100" b="1" u="sng" dirty="0"/>
                  <a:t>Exemplar Student Writing Sample</a:t>
                </a:r>
                <a:r>
                  <a:rPr lang="en-US" sz="1100" b="1" dirty="0"/>
                  <a:t>:</a:t>
                </a:r>
              </a:p>
              <a:p>
                <a:endParaRPr lang="en-US" sz="1100" dirty="0"/>
              </a:p>
              <a:p>
                <a:endParaRPr lang="en-US" sz="1100" dirty="0"/>
              </a:p>
              <a:p>
                <a:r>
                  <a:rPr lang="en-US" sz="1050" dirty="0" smtClean="0"/>
                  <a:t>Hi, my name is Marv.  I am in second grade and guess what?  We are going on a trip!  The whole family.  </a:t>
                </a:r>
                <a:r>
                  <a:rPr lang="en-US" sz="1050" b="1" dirty="0" smtClean="0">
                    <a:effectLst>
                      <a:outerShdw blurRad="38100" dist="38100" dir="2700000" algn="tl">
                        <a:srgbClr val="000000">
                          <a:alpha val="43137"/>
                        </a:srgbClr>
                      </a:outerShdw>
                    </a:effectLst>
                  </a:rPr>
                  <a:t>First</a:t>
                </a:r>
                <a:r>
                  <a:rPr lang="en-US" sz="1050" dirty="0" smtClean="0"/>
                  <a:t> we will pack our suitcases.  Where are we going?  We are going to California to see redwood trees.  We will learn a lot about them.  I am so excited to learn more about these gigantic and tall trees.  I will tell you all about what I see.</a:t>
                </a:r>
                <a:endParaRPr lang="en-US" sz="1050" dirty="0">
                  <a:ea typeface="Calibri"/>
                  <a:cs typeface="Times New Roman"/>
                </a:endParaRPr>
              </a:p>
              <a:p>
                <a:endParaRPr lang="en-US" sz="1100" dirty="0" smtClean="0">
                  <a:ea typeface="Calibri"/>
                  <a:cs typeface="Times New Roman"/>
                </a:endParaRPr>
              </a:p>
              <a:p>
                <a:endParaRPr lang="en-US" sz="1100" dirty="0">
                  <a:ea typeface="Calibri"/>
                  <a:cs typeface="Times New Roman"/>
                </a:endParaRPr>
              </a:p>
              <a:p>
                <a:r>
                  <a:rPr lang="en-US" sz="1050" dirty="0" smtClean="0">
                    <a:ea typeface="Calibri"/>
                    <a:cs typeface="Times New Roman"/>
                  </a:rPr>
                  <a:t>We drove and drove in our car until we got to California.  </a:t>
                </a:r>
                <a:r>
                  <a:rPr lang="en-US" sz="1050" b="1" dirty="0" smtClean="0">
                    <a:effectLst>
                      <a:outerShdw blurRad="38100" dist="38100" dir="2700000" algn="tl">
                        <a:srgbClr val="000000">
                          <a:alpha val="43137"/>
                        </a:srgbClr>
                      </a:outerShdw>
                    </a:effectLst>
                    <a:ea typeface="Calibri"/>
                    <a:cs typeface="Times New Roman"/>
                  </a:rPr>
                  <a:t>After</a:t>
                </a:r>
                <a:r>
                  <a:rPr lang="en-US" sz="1050" dirty="0" smtClean="0">
                    <a:ea typeface="Calibri"/>
                    <a:cs typeface="Times New Roman"/>
                  </a:rPr>
                  <a:t> we got there the first thing I said was, “I want to see the redwoods!”  </a:t>
                </a:r>
                <a:r>
                  <a:rPr lang="en-US" sz="1050" b="1" dirty="0" smtClean="0">
                    <a:effectLst>
                      <a:outerShdw blurRad="38100" dist="38100" dir="2700000" algn="tl">
                        <a:srgbClr val="000000">
                          <a:alpha val="43137"/>
                        </a:srgbClr>
                      </a:outerShdw>
                    </a:effectLst>
                    <a:ea typeface="Calibri"/>
                    <a:cs typeface="Times New Roman"/>
                  </a:rPr>
                  <a:t>Then </a:t>
                </a:r>
                <a:r>
                  <a:rPr lang="en-US" sz="1050" dirty="0" smtClean="0">
                    <a:ea typeface="Calibri"/>
                    <a:cs typeface="Times New Roman"/>
                  </a:rPr>
                  <a:t>we drove to a big forest.  We had on our hiking boots and walked and walked in the forest.  I yelled “Oh my goodness!” when I saw my first redwood.  It was bigger than our car!  We all touched its rough bark we looked like tiny ants next to it.  It was that huge!!  It was so tall I couldn’t see the top of it.  </a:t>
                </a:r>
                <a:r>
                  <a:rPr lang="en-US" sz="1050" b="1" dirty="0" smtClean="0">
                    <a:effectLst>
                      <a:outerShdw blurRad="38100" dist="38100" dir="2700000" algn="tl">
                        <a:srgbClr val="000000">
                          <a:alpha val="43137"/>
                        </a:srgbClr>
                      </a:outerShdw>
                    </a:effectLst>
                    <a:ea typeface="Calibri"/>
                    <a:cs typeface="Times New Roman"/>
                  </a:rPr>
                  <a:t>Also</a:t>
                </a:r>
                <a:r>
                  <a:rPr lang="en-US" sz="1050" dirty="0" smtClean="0">
                    <a:ea typeface="Calibri"/>
                    <a:cs typeface="Times New Roman"/>
                  </a:rPr>
                  <a:t>, as we got closer to the beach we saw these little seabirds.  Dad said they are called murrelets and lay eggs only in redwoods.  We were lucky to see them!  Did you know that redwoods start as a tiny little seed just like all plants, but they grow into the biggest and most beautiful trees.  Some are hundreds of years old!</a:t>
                </a:r>
              </a:p>
              <a:p>
                <a:endParaRPr lang="en-US" sz="1050" dirty="0" smtClean="0">
                  <a:ea typeface="Calibri"/>
                  <a:cs typeface="Times New Roman"/>
                </a:endParaRPr>
              </a:p>
              <a:p>
                <a:endParaRPr lang="en-US" sz="1100" dirty="0">
                  <a:ea typeface="Calibri"/>
                  <a:cs typeface="Times New Roman"/>
                </a:endParaRPr>
              </a:p>
              <a:p>
                <a:endParaRPr lang="en-US" sz="1050" b="1" dirty="0" smtClean="0">
                  <a:effectLst>
                    <a:outerShdw blurRad="38100" dist="38100" dir="2700000" algn="tl">
                      <a:srgbClr val="000000">
                        <a:alpha val="43137"/>
                      </a:srgbClr>
                    </a:outerShdw>
                  </a:effectLst>
                  <a:ea typeface="Calibri"/>
                  <a:cs typeface="Times New Roman"/>
                </a:endParaRPr>
              </a:p>
              <a:p>
                <a:r>
                  <a:rPr lang="en-US" sz="1050" b="1" dirty="0" smtClean="0">
                    <a:effectLst>
                      <a:outerShdw blurRad="38100" dist="38100" dir="2700000" algn="tl">
                        <a:srgbClr val="000000">
                          <a:alpha val="43137"/>
                        </a:srgbClr>
                      </a:outerShdw>
                    </a:effectLst>
                    <a:ea typeface="Calibri"/>
                    <a:cs typeface="Times New Roman"/>
                  </a:rPr>
                  <a:t>Finally</a:t>
                </a:r>
                <a:r>
                  <a:rPr lang="en-US" sz="1050" b="1" dirty="0">
                    <a:effectLst>
                      <a:outerShdw blurRad="38100" dist="38100" dir="2700000" algn="tl">
                        <a:srgbClr val="000000">
                          <a:alpha val="43137"/>
                        </a:srgbClr>
                      </a:outerShdw>
                    </a:effectLst>
                    <a:ea typeface="Calibri"/>
                    <a:cs typeface="Times New Roman"/>
                  </a:rPr>
                  <a:t>, </a:t>
                </a:r>
                <a:r>
                  <a:rPr lang="en-US" sz="1050" dirty="0">
                    <a:ea typeface="Calibri"/>
                    <a:cs typeface="Times New Roman"/>
                  </a:rPr>
                  <a:t>It was time to go home.  </a:t>
                </a:r>
                <a:r>
                  <a:rPr lang="en-US" sz="1050" dirty="0" smtClean="0">
                    <a:ea typeface="Calibri"/>
                    <a:cs typeface="Times New Roman"/>
                  </a:rPr>
                  <a:t>I was sad to go but happy  that I could tell my best friend what I saw and learned.  We all got into the car. We had lots of pictures of us and the redwood trees.  It was great.  I fell asleep on the long trip home.  </a:t>
                </a:r>
                <a:r>
                  <a:rPr lang="en-US" sz="1050" b="1" dirty="0" smtClean="0">
                    <a:effectLst>
                      <a:outerShdw blurRad="38100" dist="38100" dir="2700000" algn="tl">
                        <a:srgbClr val="000000">
                          <a:alpha val="43137"/>
                        </a:srgbClr>
                      </a:outerShdw>
                    </a:effectLst>
                    <a:ea typeface="Calibri"/>
                    <a:cs typeface="Times New Roman"/>
                  </a:rPr>
                  <a:t>Afterwards, </a:t>
                </a:r>
                <a:r>
                  <a:rPr lang="en-US" sz="1050" dirty="0" smtClean="0">
                    <a:ea typeface="Calibri"/>
                    <a:cs typeface="Times New Roman"/>
                  </a:rPr>
                  <a:t>we all got out of the car and helped unpack and I called my best friend to tell him all about my trip!</a:t>
                </a:r>
                <a:endParaRPr lang="en-US" sz="1050" dirty="0">
                  <a:ea typeface="Calibri"/>
                  <a:cs typeface="Times New Roman"/>
                </a:endParaRPr>
              </a:p>
            </p:txBody>
          </p:sp>
          <p:sp>
            <p:nvSpPr>
              <p:cNvPr id="7" name="TextBox 6"/>
              <p:cNvSpPr txBox="1"/>
              <p:nvPr/>
            </p:nvSpPr>
            <p:spPr>
              <a:xfrm>
                <a:off x="3829130" y="7423018"/>
                <a:ext cx="3433965" cy="261610"/>
              </a:xfrm>
              <a:prstGeom prst="rect">
                <a:avLst/>
              </a:prstGeom>
              <a:solidFill>
                <a:schemeClr val="bg2"/>
              </a:solidFill>
              <a:ln w="9525">
                <a:solidFill>
                  <a:schemeClr val="tx1"/>
                </a:solidFill>
              </a:ln>
            </p:spPr>
            <p:txBody>
              <a:bodyPr wrap="square" rtlCol="0">
                <a:spAutoFit/>
              </a:bodyPr>
              <a:lstStyle/>
              <a:p>
                <a:r>
                  <a:rPr lang="en-US" sz="1100" b="1" i="1" dirty="0"/>
                  <a:t>Elaborates with concrete, sensory details and dialogue. </a:t>
                </a:r>
              </a:p>
            </p:txBody>
          </p:sp>
          <p:sp>
            <p:nvSpPr>
              <p:cNvPr id="10" name="TextBox 9"/>
              <p:cNvSpPr txBox="1"/>
              <p:nvPr/>
            </p:nvSpPr>
            <p:spPr>
              <a:xfrm>
                <a:off x="402410" y="5203054"/>
                <a:ext cx="2591103" cy="261610"/>
              </a:xfrm>
              <a:prstGeom prst="rect">
                <a:avLst/>
              </a:prstGeom>
              <a:solidFill>
                <a:schemeClr val="bg2"/>
              </a:solidFill>
              <a:ln w="9525">
                <a:solidFill>
                  <a:schemeClr val="tx1"/>
                </a:solidFill>
              </a:ln>
            </p:spPr>
            <p:txBody>
              <a:bodyPr wrap="square" rtlCol="0">
                <a:spAutoFit/>
              </a:bodyPr>
              <a:lstStyle/>
              <a:p>
                <a:r>
                  <a:rPr lang="en-US" sz="1100" b="1" i="1" dirty="0"/>
                  <a:t>Engages reader  and Establishes storyline</a:t>
                </a:r>
              </a:p>
            </p:txBody>
          </p:sp>
          <p:sp>
            <p:nvSpPr>
              <p:cNvPr id="11" name="TextBox 10"/>
              <p:cNvSpPr txBox="1"/>
              <p:nvPr/>
            </p:nvSpPr>
            <p:spPr>
              <a:xfrm>
                <a:off x="4591130" y="5990776"/>
                <a:ext cx="2406596" cy="261610"/>
              </a:xfrm>
              <a:prstGeom prst="rect">
                <a:avLst/>
              </a:prstGeom>
              <a:solidFill>
                <a:schemeClr val="bg2"/>
              </a:solidFill>
              <a:ln w="9525">
                <a:solidFill>
                  <a:schemeClr val="tx1"/>
                </a:solidFill>
              </a:ln>
            </p:spPr>
            <p:txBody>
              <a:bodyPr wrap="square" rtlCol="0">
                <a:spAutoFit/>
              </a:bodyPr>
              <a:lstStyle/>
              <a:p>
                <a:r>
                  <a:rPr lang="en-US" sz="1100" b="1" i="1" dirty="0"/>
                  <a:t>Uses topic vocabulary from texts.</a:t>
                </a:r>
              </a:p>
            </p:txBody>
          </p:sp>
          <p:sp>
            <p:nvSpPr>
              <p:cNvPr id="9" name="TextBox 8"/>
              <p:cNvSpPr txBox="1"/>
              <p:nvPr/>
            </p:nvSpPr>
            <p:spPr>
              <a:xfrm>
                <a:off x="403702" y="5990776"/>
                <a:ext cx="2824568" cy="261610"/>
              </a:xfrm>
              <a:prstGeom prst="rect">
                <a:avLst/>
              </a:prstGeom>
              <a:solidFill>
                <a:schemeClr val="bg2"/>
              </a:solidFill>
              <a:ln w="9525">
                <a:solidFill>
                  <a:schemeClr val="tx1"/>
                </a:solidFill>
              </a:ln>
            </p:spPr>
            <p:txBody>
              <a:bodyPr wrap="square" rtlCol="0">
                <a:spAutoFit/>
              </a:bodyPr>
              <a:lstStyle/>
              <a:p>
                <a:r>
                  <a:rPr lang="en-US" sz="1100" b="1" i="1" dirty="0"/>
                  <a:t>Transitional words move story in event order.</a:t>
                </a:r>
              </a:p>
            </p:txBody>
          </p:sp>
        </p:grpSp>
        <p:sp>
          <p:nvSpPr>
            <p:cNvPr id="39" name="TextBox 38"/>
            <p:cNvSpPr txBox="1"/>
            <p:nvPr/>
          </p:nvSpPr>
          <p:spPr>
            <a:xfrm>
              <a:off x="410160" y="7555518"/>
              <a:ext cx="2409664" cy="261610"/>
            </a:xfrm>
            <a:prstGeom prst="rect">
              <a:avLst/>
            </a:prstGeom>
            <a:solidFill>
              <a:schemeClr val="bg2"/>
            </a:solidFill>
            <a:ln w="9525">
              <a:solidFill>
                <a:schemeClr val="tx1"/>
              </a:solidFill>
            </a:ln>
          </p:spPr>
          <p:txBody>
            <a:bodyPr wrap="square" rtlCol="0">
              <a:spAutoFit/>
            </a:bodyPr>
            <a:lstStyle/>
            <a:p>
              <a:r>
                <a:rPr lang="en-US" sz="1100" b="1" i="1" dirty="0"/>
                <a:t>Has a clear and logical conclusion.</a:t>
              </a:r>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72659982"/>
              </p:ext>
            </p:extLst>
          </p:nvPr>
        </p:nvGraphicFramePr>
        <p:xfrm>
          <a:off x="161925" y="158088"/>
          <a:ext cx="7458558" cy="4899828"/>
        </p:xfrm>
        <a:graphic>
          <a:graphicData uri="http://schemas.openxmlformats.org/drawingml/2006/table">
            <a:tbl>
              <a:tblPr firstRow="1" bandRow="1">
                <a:tableStyleId>{5940675A-B579-460E-94D1-54222C63F5DA}</a:tableStyleId>
              </a:tblPr>
              <a:tblGrid>
                <a:gridCol w="809625"/>
                <a:gridCol w="1295400"/>
                <a:gridCol w="1214438"/>
                <a:gridCol w="1363244"/>
                <a:gridCol w="1421536"/>
                <a:gridCol w="1354315"/>
              </a:tblGrid>
              <a:tr h="508078">
                <a:tc gridSpan="6">
                  <a:txBody>
                    <a:bodyPr/>
                    <a:lstStyle/>
                    <a:p>
                      <a:pPr marL="0" marR="0" algn="l">
                        <a:lnSpc>
                          <a:spcPct val="100000"/>
                        </a:lnSpc>
                        <a:spcBef>
                          <a:spcPts val="0"/>
                        </a:spcBef>
                        <a:spcAft>
                          <a:spcPts val="0"/>
                        </a:spcAft>
                      </a:pPr>
                      <a:r>
                        <a:rPr lang="en-US" sz="900" b="1" dirty="0" smtClean="0"/>
                        <a:t>W.2.3</a:t>
                      </a:r>
                    </a:p>
                    <a:p>
                      <a:pPr marL="0" marR="0" algn="l">
                        <a:lnSpc>
                          <a:spcPct val="100000"/>
                        </a:lnSpc>
                        <a:spcBef>
                          <a:spcPts val="0"/>
                        </a:spcBef>
                        <a:spcAft>
                          <a:spcPts val="0"/>
                        </a:spcAft>
                      </a:pPr>
                      <a:r>
                        <a:rPr lang="en-US" sz="900" dirty="0" smtClean="0"/>
                        <a:t>Write narratives in which they </a:t>
                      </a:r>
                      <a:r>
                        <a:rPr lang="en-US" sz="900" b="1" dirty="0" smtClean="0"/>
                        <a:t>recount a well-elaborated event </a:t>
                      </a:r>
                      <a:r>
                        <a:rPr lang="en-US" sz="900" dirty="0" smtClean="0"/>
                        <a:t>or short </a:t>
                      </a:r>
                      <a:r>
                        <a:rPr lang="en-US" sz="900" b="1" dirty="0" smtClean="0"/>
                        <a:t>sequence of events</a:t>
                      </a:r>
                      <a:r>
                        <a:rPr lang="en-US" sz="900" dirty="0" smtClean="0"/>
                        <a:t>, include </a:t>
                      </a:r>
                      <a:r>
                        <a:rPr lang="en-US" sz="900" b="1" dirty="0" smtClean="0"/>
                        <a:t>details to describe actions, thoughts, and feelings</a:t>
                      </a:r>
                      <a:r>
                        <a:rPr lang="en-US" sz="900" dirty="0" smtClean="0"/>
                        <a:t>, use </a:t>
                      </a:r>
                      <a:r>
                        <a:rPr lang="en-US" sz="900" b="1" dirty="0" smtClean="0"/>
                        <a:t>temporal words to signal event order</a:t>
                      </a:r>
                      <a:r>
                        <a:rPr lang="en-US" sz="900" dirty="0" smtClean="0"/>
                        <a:t>, and </a:t>
                      </a:r>
                      <a:r>
                        <a:rPr lang="en-US" sz="900" b="1" dirty="0" smtClean="0"/>
                        <a:t>provide a sense of closure</a:t>
                      </a:r>
                      <a:r>
                        <a:rPr lang="en-US" sz="900" dirty="0" smtClean="0"/>
                        <a:t>.</a:t>
                      </a:r>
                      <a:endParaRPr lang="en-US" sz="900" b="1" dirty="0" smtClean="0"/>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593">
                <a:tc gridSpan="6">
                  <a:txBody>
                    <a:bodyPr/>
                    <a:lstStyle/>
                    <a:p>
                      <a:pPr marL="0" marR="0" algn="ctr">
                        <a:lnSpc>
                          <a:spcPct val="100000"/>
                        </a:lnSpc>
                        <a:spcBef>
                          <a:spcPts val="0"/>
                        </a:spcBef>
                        <a:spcAft>
                          <a:spcPts val="0"/>
                        </a:spcAft>
                      </a:pPr>
                      <a:r>
                        <a:rPr lang="en-US" sz="1300" kern="1200" dirty="0" smtClean="0">
                          <a:effectLst/>
                        </a:rPr>
                        <a:t>Narrative </a:t>
                      </a:r>
                      <a:r>
                        <a:rPr lang="en-US" sz="1300" kern="1200" dirty="0">
                          <a:effectLst/>
                        </a:rPr>
                        <a:t>Full Composition </a:t>
                      </a:r>
                      <a:r>
                        <a:rPr lang="en-US" sz="1300" kern="1200" dirty="0" smtClean="0">
                          <a:effectLst/>
                        </a:rPr>
                        <a:t>Performance Task Score “4” Example</a:t>
                      </a:r>
                      <a:endParaRPr lang="en-US" sz="900" dirty="0">
                        <a:effectLst/>
                        <a:latin typeface="Calibri"/>
                        <a:ea typeface="Calibri"/>
                        <a:cs typeface="Times New Roman"/>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1222">
                <a:tc rowSpan="2">
                  <a:txBody>
                    <a:bodyPr/>
                    <a:lstStyle/>
                    <a:p>
                      <a:pPr marL="0" marR="0" algn="ctr">
                        <a:lnSpc>
                          <a:spcPct val="100000"/>
                        </a:lnSpc>
                        <a:spcBef>
                          <a:spcPts val="0"/>
                        </a:spcBef>
                        <a:spcAft>
                          <a:spcPts val="0"/>
                        </a:spcAft>
                      </a:pPr>
                      <a:r>
                        <a:rPr lang="en-US" sz="1500" b="1" kern="1200" dirty="0">
                          <a:effectLst/>
                        </a:rPr>
                        <a:t>score</a:t>
                      </a:r>
                      <a:endParaRPr lang="en-US" sz="900" b="1" dirty="0">
                        <a:effectLst/>
                        <a:latin typeface="Calibri"/>
                        <a:ea typeface="Calibri"/>
                        <a:cs typeface="Times New Roman"/>
                      </a:endParaRPr>
                    </a:p>
                  </a:txBody>
                  <a:tcPr marL="97155" marR="77004" marT="38502" marB="38502" anchor="ctr"/>
                </a:tc>
                <a:tc gridSpan="2">
                  <a:txBody>
                    <a:bodyPr/>
                    <a:lstStyle/>
                    <a:p>
                      <a:pPr marL="0" marR="0" algn="ctr">
                        <a:lnSpc>
                          <a:spcPct val="100000"/>
                        </a:lnSpc>
                        <a:spcBef>
                          <a:spcPts val="0"/>
                        </a:spcBef>
                        <a:spcAft>
                          <a:spcPts val="0"/>
                        </a:spcAft>
                      </a:pPr>
                      <a:r>
                        <a:rPr lang="en-US" sz="1000" b="1" kern="1200" dirty="0">
                          <a:effectLst/>
                        </a:rPr>
                        <a:t>Statement of Purpose/Focus and Organization</a:t>
                      </a:r>
                      <a:endParaRPr lang="en-US" sz="900" b="1" dirty="0">
                        <a:effectLst/>
                        <a:latin typeface="Calibri"/>
                        <a:ea typeface="Calibri"/>
                        <a:cs typeface="Times New Roman"/>
                      </a:endParaRPr>
                    </a:p>
                  </a:txBody>
                  <a:tcPr marL="97155" marR="77004" marT="38502" marB="3850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b="1" kern="1200" dirty="0">
                          <a:effectLst/>
                        </a:rPr>
                        <a:t>Development: Language and Elaboration</a:t>
                      </a:r>
                      <a:endParaRPr lang="en-US" sz="900" b="1" dirty="0">
                        <a:effectLst/>
                      </a:endParaRPr>
                    </a:p>
                    <a:p>
                      <a:pPr marL="0" marR="0" algn="ctr">
                        <a:lnSpc>
                          <a:spcPct val="100000"/>
                        </a:lnSpc>
                        <a:spcBef>
                          <a:spcPts val="0"/>
                        </a:spcBef>
                        <a:spcAft>
                          <a:spcPts val="0"/>
                        </a:spcAft>
                      </a:pPr>
                      <a:r>
                        <a:rPr lang="en-US" sz="1000" b="1" kern="1200" dirty="0">
                          <a:effectLst/>
                        </a:rPr>
                        <a:t>of Evidence</a:t>
                      </a:r>
                      <a:endParaRPr lang="en-US" sz="900" b="1" dirty="0">
                        <a:effectLst/>
                        <a:latin typeface="Calibri"/>
                        <a:ea typeface="Calibri"/>
                        <a:cs typeface="Times New Roman"/>
                      </a:endParaRPr>
                    </a:p>
                  </a:txBody>
                  <a:tcPr marL="97155" marR="77004" marT="38502" marB="3850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b="1" dirty="0" smtClean="0">
                          <a:effectLst/>
                          <a:latin typeface="Calibri"/>
                          <a:ea typeface="Calibri"/>
                          <a:cs typeface="Times New Roman"/>
                        </a:rPr>
                        <a:t>Conventions</a:t>
                      </a:r>
                      <a:endParaRPr lang="en-US" sz="900" b="1" dirty="0">
                        <a:effectLst/>
                        <a:latin typeface="Calibri"/>
                        <a:ea typeface="Calibri"/>
                        <a:cs typeface="Times New Roman"/>
                      </a:endParaRPr>
                    </a:p>
                  </a:txBody>
                  <a:tcPr marL="97155" marR="77004" marT="38502" marB="38502" anchor="ctr">
                    <a:solidFill>
                      <a:schemeClr val="accent6">
                        <a:lumMod val="40000"/>
                        <a:lumOff val="60000"/>
                      </a:schemeClr>
                    </a:solidFill>
                  </a:tcPr>
                </a:tc>
              </a:tr>
              <a:tr h="431222">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580606">
                <a:tc>
                  <a:txBody>
                    <a:bodyPr/>
                    <a:lstStyle/>
                    <a:p>
                      <a:pPr marL="0" marR="0" algn="ctr">
                        <a:lnSpc>
                          <a:spcPct val="100000"/>
                        </a:lnSpc>
                        <a:spcBef>
                          <a:spcPts val="0"/>
                        </a:spcBef>
                        <a:spcAft>
                          <a:spcPts val="0"/>
                        </a:spcAft>
                      </a:pPr>
                      <a:r>
                        <a:rPr lang="en-US" sz="1700" b="1" dirty="0" smtClean="0">
                          <a:effectLst/>
                          <a:latin typeface="Calibri"/>
                          <a:ea typeface="Calibri"/>
                          <a:cs typeface="Times New Roman"/>
                        </a:rPr>
                        <a:t>4</a:t>
                      </a:r>
                    </a:p>
                    <a:p>
                      <a:pPr marL="0" marR="0" algn="ctr">
                        <a:lnSpc>
                          <a:spcPct val="100000"/>
                        </a:lnSpc>
                        <a:spcBef>
                          <a:spcPts val="0"/>
                        </a:spcBef>
                        <a:spcAft>
                          <a:spcPts val="0"/>
                        </a:spcAft>
                      </a:pPr>
                      <a:r>
                        <a:rPr lang="en-US" sz="1700" b="1" dirty="0" smtClean="0">
                          <a:effectLst/>
                          <a:latin typeface="Calibri"/>
                          <a:ea typeface="Calibri"/>
                          <a:cs typeface="Times New Roman"/>
                        </a:rPr>
                        <a:t>Rubric</a:t>
                      </a:r>
                    </a:p>
                    <a:p>
                      <a:pPr marL="0" marR="0" algn="ctr">
                        <a:lnSpc>
                          <a:spcPct val="100000"/>
                        </a:lnSpc>
                        <a:spcBef>
                          <a:spcPts val="0"/>
                        </a:spcBef>
                        <a:spcAft>
                          <a:spcPts val="0"/>
                        </a:spcAft>
                      </a:pPr>
                      <a:endParaRPr lang="en-US" sz="1700" b="1" dirty="0">
                        <a:effectLst/>
                        <a:latin typeface="Calibri"/>
                        <a:ea typeface="Calibri"/>
                        <a:cs typeface="Times New Roman"/>
                      </a:endParaRPr>
                    </a:p>
                  </a:txBody>
                  <a:tcPr marL="97155" marR="77004" marT="38502" marB="38502" anchor="ctr"/>
                </a:tc>
                <a:tc>
                  <a:txBody>
                    <a:bodyPr/>
                    <a:lstStyle/>
                    <a:p>
                      <a:pPr algn="l">
                        <a:lnSpc>
                          <a:spcPct val="100000"/>
                        </a:lnSpc>
                      </a:pPr>
                      <a:r>
                        <a:rPr lang="en-US" sz="900" baseline="0" dirty="0" smtClean="0">
                          <a:latin typeface="+mn-lt"/>
                        </a:rPr>
                        <a:t>Beginning establishes</a:t>
                      </a:r>
                    </a:p>
                    <a:p>
                      <a:pPr algn="l">
                        <a:lnSpc>
                          <a:spcPct val="100000"/>
                        </a:lnSpc>
                      </a:pPr>
                      <a:r>
                        <a:rPr lang="en-US" sz="900" baseline="0" dirty="0" smtClean="0">
                          <a:latin typeface="+mn-lt"/>
                        </a:rPr>
                        <a:t>engaging context for story line/events (e.g., asks a question; starts with action or feelings)</a:t>
                      </a:r>
                    </a:p>
                    <a:p>
                      <a:pPr algn="l">
                        <a:lnSpc>
                          <a:spcPct val="100000"/>
                        </a:lnSpc>
                      </a:pPr>
                      <a:r>
                        <a:rPr lang="en-US" sz="900" baseline="0" dirty="0" smtClean="0">
                          <a:latin typeface="+mn-lt"/>
                        </a:rPr>
                        <a:t>Effectively presents</a:t>
                      </a:r>
                    </a:p>
                    <a:p>
                      <a:pPr algn="l">
                        <a:lnSpc>
                          <a:spcPct val="100000"/>
                        </a:lnSpc>
                      </a:pPr>
                      <a:r>
                        <a:rPr lang="en-US" sz="900" baseline="0" dirty="0" smtClean="0">
                          <a:latin typeface="+mn-lt"/>
                        </a:rPr>
                        <a:t>and maintains focus</a:t>
                      </a:r>
                    </a:p>
                    <a:p>
                      <a:pPr algn="l">
                        <a:lnSpc>
                          <a:spcPct val="100000"/>
                        </a:lnSpc>
                      </a:pPr>
                      <a:r>
                        <a:rPr lang="en-US" sz="900" baseline="0" dirty="0" smtClean="0">
                          <a:latin typeface="+mn-lt"/>
                        </a:rPr>
                        <a:t>(controlling idea) of</a:t>
                      </a:r>
                    </a:p>
                    <a:p>
                      <a:pPr algn="l">
                        <a:lnSpc>
                          <a:spcPct val="100000"/>
                        </a:lnSpc>
                      </a:pPr>
                      <a:r>
                        <a:rPr lang="en-US" sz="900" baseline="0" dirty="0" smtClean="0">
                          <a:latin typeface="+mn-lt"/>
                        </a:rPr>
                        <a:t>story line</a:t>
                      </a:r>
                      <a:endParaRPr lang="en-US" sz="900" dirty="0">
                        <a:effectLst/>
                        <a:latin typeface="+mn-lt"/>
                        <a:ea typeface="Calibri"/>
                        <a:cs typeface="Times New Roman"/>
                      </a:endParaRPr>
                    </a:p>
                  </a:txBody>
                  <a:tcPr marL="97155" marR="0" marT="0" marB="0"/>
                </a:tc>
                <a:tc>
                  <a:txBody>
                    <a:bodyPr/>
                    <a:lstStyle/>
                    <a:p>
                      <a:pPr algn="l">
                        <a:lnSpc>
                          <a:spcPct val="100000"/>
                        </a:lnSpc>
                      </a:pPr>
                      <a:r>
                        <a:rPr lang="en-US" sz="900" baseline="0" dirty="0" smtClean="0">
                          <a:latin typeface="+mn-lt"/>
                        </a:rPr>
                        <a:t>Has a beginning, middle, and an ending with a sense of closure(e.g., a lesson learned –next time…; he never</a:t>
                      </a:r>
                    </a:p>
                    <a:p>
                      <a:pPr algn="l">
                        <a:lnSpc>
                          <a:spcPct val="100000"/>
                        </a:lnSpc>
                      </a:pPr>
                      <a:r>
                        <a:rPr lang="en-US" sz="900" baseline="0" dirty="0" smtClean="0">
                          <a:latin typeface="+mn-lt"/>
                        </a:rPr>
                        <a:t>did that again)</a:t>
                      </a:r>
                    </a:p>
                    <a:p>
                      <a:pPr algn="l">
                        <a:lnSpc>
                          <a:spcPct val="100000"/>
                        </a:lnSpc>
                      </a:pPr>
                      <a:r>
                        <a:rPr lang="en-US" sz="900" baseline="0" dirty="0" smtClean="0">
                          <a:latin typeface="+mn-lt"/>
                        </a:rPr>
                        <a:t>Variety of transitions</a:t>
                      </a:r>
                    </a:p>
                    <a:p>
                      <a:pPr algn="l">
                        <a:lnSpc>
                          <a:spcPct val="100000"/>
                        </a:lnSpc>
                      </a:pPr>
                      <a:r>
                        <a:rPr lang="en-US" sz="900" baseline="0" dirty="0" smtClean="0">
                          <a:latin typeface="+mn-lt"/>
                        </a:rPr>
                        <a:t>used appropriately</a:t>
                      </a:r>
                    </a:p>
                    <a:p>
                      <a:pPr algn="l">
                        <a:lnSpc>
                          <a:spcPct val="100000"/>
                        </a:lnSpc>
                      </a:pPr>
                      <a:r>
                        <a:rPr lang="en-US" sz="900" baseline="0" dirty="0" smtClean="0">
                          <a:latin typeface="+mn-lt"/>
                        </a:rPr>
                        <a:t>Chronology is logical</a:t>
                      </a:r>
                      <a:endParaRPr lang="en-US" sz="900" dirty="0">
                        <a:solidFill>
                          <a:srgbClr val="000000"/>
                        </a:solidFill>
                        <a:latin typeface="+mn-lt"/>
                        <a:ea typeface="Calibri"/>
                        <a:cs typeface="Franklin Gothic Book"/>
                      </a:endParaRPr>
                    </a:p>
                  </a:txBody>
                  <a:tcPr marL="97155" marR="0" marT="0" marB="0"/>
                </a:tc>
                <a:tc>
                  <a:txBody>
                    <a:bodyPr/>
                    <a:lstStyle/>
                    <a:p>
                      <a:pPr algn="l">
                        <a:lnSpc>
                          <a:spcPct val="100000"/>
                        </a:lnSpc>
                      </a:pPr>
                      <a:r>
                        <a:rPr lang="en-US" sz="900" baseline="0" dirty="0" smtClean="0">
                          <a:latin typeface="+mn-lt"/>
                        </a:rPr>
                        <a:t>Relevant, concrete details create vivid images or ideas</a:t>
                      </a:r>
                    </a:p>
                    <a:p>
                      <a:pPr algn="l">
                        <a:lnSpc>
                          <a:spcPct val="100000"/>
                        </a:lnSpc>
                      </a:pPr>
                      <a:r>
                        <a:rPr lang="en-US" sz="900" baseline="0" dirty="0" smtClean="0">
                          <a:latin typeface="+mn-lt"/>
                        </a:rPr>
                        <a:t>Effective use of</a:t>
                      </a:r>
                    </a:p>
                    <a:p>
                      <a:pPr algn="l">
                        <a:lnSpc>
                          <a:spcPct val="100000"/>
                        </a:lnSpc>
                      </a:pPr>
                      <a:r>
                        <a:rPr lang="en-US" sz="900" baseline="0" dirty="0" smtClean="0">
                          <a:latin typeface="+mn-lt"/>
                        </a:rPr>
                        <a:t>dialogue, sensory and concrete details, strong verbs to advance the action; or to how characters’ motivation, development, growth, or change</a:t>
                      </a:r>
                      <a:endParaRPr lang="en-US" sz="900" dirty="0">
                        <a:solidFill>
                          <a:srgbClr val="000000"/>
                        </a:solidFill>
                        <a:latin typeface="+mn-lt"/>
                        <a:ea typeface="Calibri"/>
                        <a:cs typeface="Franklin Gothic Book"/>
                      </a:endParaRPr>
                    </a:p>
                  </a:txBody>
                  <a:tcPr marL="97155" marR="0" marT="0" marB="0"/>
                </a:tc>
                <a:tc>
                  <a:txBody>
                    <a:bodyPr/>
                    <a:lstStyle/>
                    <a:p>
                      <a:pPr algn="l">
                        <a:lnSpc>
                          <a:spcPct val="100000"/>
                        </a:lnSpc>
                      </a:pPr>
                      <a:r>
                        <a:rPr lang="en-US" sz="900" baseline="0" dirty="0" smtClean="0">
                          <a:latin typeface="+mn-lt"/>
                        </a:rPr>
                        <a:t>Maintains consistent</a:t>
                      </a:r>
                    </a:p>
                    <a:p>
                      <a:pPr algn="l">
                        <a:lnSpc>
                          <a:spcPct val="100000"/>
                        </a:lnSpc>
                      </a:pPr>
                      <a:r>
                        <a:rPr lang="en-US" sz="900" baseline="0" dirty="0" smtClean="0">
                          <a:latin typeface="+mn-lt"/>
                        </a:rPr>
                        <a:t>narrator’s voice</a:t>
                      </a:r>
                    </a:p>
                    <a:p>
                      <a:pPr algn="l">
                        <a:lnSpc>
                          <a:spcPct val="100000"/>
                        </a:lnSpc>
                      </a:pPr>
                      <a:r>
                        <a:rPr lang="en-US" sz="900" baseline="0" dirty="0" smtClean="0">
                          <a:latin typeface="+mn-lt"/>
                        </a:rPr>
                        <a:t>Uses precise language and sentence variety (simple, compound, with phrases)</a:t>
                      </a:r>
                    </a:p>
                    <a:p>
                      <a:pPr algn="l">
                        <a:lnSpc>
                          <a:spcPct val="100000"/>
                        </a:lnSpc>
                      </a:pPr>
                      <a:r>
                        <a:rPr lang="en-US" sz="900" baseline="0" dirty="0" smtClean="0">
                          <a:latin typeface="+mn-lt"/>
                        </a:rPr>
                        <a:t>May use figurative</a:t>
                      </a:r>
                    </a:p>
                    <a:p>
                      <a:pPr algn="l">
                        <a:lnSpc>
                          <a:spcPct val="100000"/>
                        </a:lnSpc>
                      </a:pPr>
                      <a:r>
                        <a:rPr lang="en-US" sz="900" baseline="0" dirty="0" smtClean="0">
                          <a:latin typeface="+mn-lt"/>
                        </a:rPr>
                        <a:t>language (e.g., imagery)</a:t>
                      </a:r>
                      <a:endParaRPr lang="en-US" sz="900" dirty="0">
                        <a:solidFill>
                          <a:srgbClr val="000000"/>
                        </a:solidFill>
                        <a:latin typeface="+mn-lt"/>
                        <a:ea typeface="Calibri"/>
                        <a:cs typeface="Franklin Gothic Book"/>
                      </a:endParaRPr>
                    </a:p>
                  </a:txBody>
                  <a:tcPr marL="97155" marR="0" marT="0" marB="0"/>
                </a:tc>
                <a:tc>
                  <a:txBody>
                    <a:bodyPr/>
                    <a:lstStyle/>
                    <a:p>
                      <a:pPr algn="l">
                        <a:lnSpc>
                          <a:spcPct val="100000"/>
                        </a:lnSpc>
                      </a:pPr>
                      <a:r>
                        <a:rPr lang="en-US" sz="900" baseline="0" dirty="0" smtClean="0">
                          <a:latin typeface="+mn-lt"/>
                        </a:rPr>
                        <a:t>Edits with support from peers, adults, resources</a:t>
                      </a:r>
                    </a:p>
                    <a:p>
                      <a:pPr algn="l">
                        <a:lnSpc>
                          <a:spcPct val="100000"/>
                        </a:lnSpc>
                      </a:pPr>
                      <a:r>
                        <a:rPr lang="en-US" sz="900" baseline="0" dirty="0" smtClean="0">
                          <a:latin typeface="+mn-lt"/>
                        </a:rPr>
                        <a:t>Has few or no errors in</a:t>
                      </a:r>
                    </a:p>
                    <a:p>
                      <a:pPr algn="l">
                        <a:lnSpc>
                          <a:spcPct val="100000"/>
                        </a:lnSpc>
                      </a:pPr>
                      <a:r>
                        <a:rPr lang="en-US" sz="900" baseline="0" dirty="0" smtClean="0">
                          <a:latin typeface="+mn-lt"/>
                        </a:rPr>
                        <a:t>grammar, word usage,</a:t>
                      </a:r>
                    </a:p>
                    <a:p>
                      <a:pPr algn="l">
                        <a:lnSpc>
                          <a:spcPct val="100000"/>
                        </a:lnSpc>
                      </a:pPr>
                      <a:r>
                        <a:rPr lang="en-US" sz="900" baseline="0" dirty="0" smtClean="0">
                          <a:latin typeface="+mn-lt"/>
                        </a:rPr>
                        <a:t>mechanics as appropriate to grade (e.g., uses conventional</a:t>
                      </a:r>
                    </a:p>
                    <a:p>
                      <a:pPr algn="l">
                        <a:lnSpc>
                          <a:spcPct val="100000"/>
                        </a:lnSpc>
                      </a:pPr>
                      <a:r>
                        <a:rPr lang="en-US" sz="900" baseline="0" dirty="0" smtClean="0">
                          <a:latin typeface="+mn-lt"/>
                        </a:rPr>
                        <a:t>spelling for words with</a:t>
                      </a:r>
                    </a:p>
                    <a:p>
                      <a:pPr algn="l">
                        <a:lnSpc>
                          <a:spcPct val="100000"/>
                        </a:lnSpc>
                      </a:pPr>
                      <a:r>
                        <a:rPr lang="en-US" sz="900" baseline="0" dirty="0" smtClean="0">
                          <a:latin typeface="+mn-lt"/>
                        </a:rPr>
                        <a:t>common patterns)</a:t>
                      </a:r>
                      <a:endParaRPr lang="en-US" sz="900" dirty="0">
                        <a:solidFill>
                          <a:srgbClr val="000000"/>
                        </a:solidFill>
                        <a:latin typeface="+mn-lt"/>
                        <a:ea typeface="Calibri"/>
                        <a:cs typeface="Franklin Gothic Book"/>
                      </a:endParaRPr>
                    </a:p>
                  </a:txBody>
                  <a:tcPr marL="97155" marR="0" marT="0" marB="0"/>
                </a:tc>
              </a:tr>
              <a:tr h="1673576">
                <a:tc>
                  <a:txBody>
                    <a:bodyPr/>
                    <a:lstStyle/>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Student Scoring</a:t>
                      </a:r>
                    </a:p>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Explanation</a:t>
                      </a:r>
                      <a:endParaRPr lang="en-US" sz="900" b="1" dirty="0">
                        <a:effectLst>
                          <a:outerShdw blurRad="38100" dist="38100" dir="2700000" algn="tl">
                            <a:srgbClr val="000000">
                              <a:alpha val="43137"/>
                            </a:srgbClr>
                          </a:outerShdw>
                        </a:effectLst>
                        <a:latin typeface="Calibri"/>
                        <a:ea typeface="Calibri"/>
                        <a:cs typeface="Times New Roman"/>
                      </a:endParaRPr>
                    </a:p>
                  </a:txBody>
                  <a:tcPr marL="97155" marR="77004" marT="38502" marB="38502" anchor="ctr"/>
                </a:tc>
                <a:tc>
                  <a:txBody>
                    <a:bodyPr/>
                    <a:lstStyle/>
                    <a:p>
                      <a:pPr marL="0" marR="0">
                        <a:lnSpc>
                          <a:spcPct val="100000"/>
                        </a:lnSpc>
                        <a:spcBef>
                          <a:spcPts val="0"/>
                        </a:spcBef>
                        <a:spcAft>
                          <a:spcPts val="0"/>
                        </a:spcAft>
                      </a:pPr>
                      <a:r>
                        <a:rPr lang="en-US" sz="1000" dirty="0">
                          <a:effectLst/>
                        </a:rPr>
                        <a:t>The </a:t>
                      </a:r>
                      <a:r>
                        <a:rPr lang="en-US" sz="1000" dirty="0" smtClean="0">
                          <a:effectLst/>
                        </a:rPr>
                        <a:t>student</a:t>
                      </a:r>
                      <a:r>
                        <a:rPr lang="en-US" sz="1000" baseline="0" dirty="0" smtClean="0">
                          <a:effectLst/>
                        </a:rPr>
                        <a:t> establishes the story line  with a character and his feelings and </a:t>
                      </a:r>
                      <a:r>
                        <a:rPr lang="en-US" sz="1000" dirty="0" smtClean="0">
                          <a:effectLst/>
                        </a:rPr>
                        <a:t>engages the reader with</a:t>
                      </a:r>
                      <a:r>
                        <a:rPr lang="en-US" sz="1000" baseline="0" dirty="0" smtClean="0">
                          <a:effectLst/>
                        </a:rPr>
                        <a:t> an event that is consistent throughout.</a:t>
                      </a:r>
                      <a:endParaRPr lang="en-US" sz="900" dirty="0">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1000" dirty="0">
                          <a:effectLst/>
                        </a:rPr>
                        <a:t>The student </a:t>
                      </a:r>
                      <a:r>
                        <a:rPr lang="en-US" sz="1000" dirty="0" smtClean="0">
                          <a:effectLst/>
                        </a:rPr>
                        <a:t>has</a:t>
                      </a:r>
                      <a:r>
                        <a:rPr lang="en-US" sz="1000" baseline="0" dirty="0" smtClean="0">
                          <a:effectLst/>
                        </a:rPr>
                        <a:t> a beginning, middle and an ending in sequential order that moves forward with transitional words.</a:t>
                      </a:r>
                      <a:endParaRPr lang="en-US" sz="900" dirty="0">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1000" dirty="0">
                          <a:effectLst/>
                        </a:rPr>
                        <a:t>The </a:t>
                      </a:r>
                      <a:r>
                        <a:rPr lang="en-US" sz="1000" dirty="0" smtClean="0">
                          <a:effectLst/>
                        </a:rPr>
                        <a:t>student elaborates on the topic of redwood trees by using concrete details and some sensory words as well as dialogue</a:t>
                      </a:r>
                      <a:r>
                        <a:rPr lang="en-US" sz="1000" baseline="0" dirty="0" smtClean="0">
                          <a:effectLst/>
                        </a:rPr>
                        <a:t> to advance the action in the story.</a:t>
                      </a:r>
                      <a:endParaRPr lang="en-US" sz="900" dirty="0">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1000" dirty="0">
                          <a:effectLst/>
                        </a:rPr>
                        <a:t>The student’s voice is knowledgeable about the information.  The student knows uses </a:t>
                      </a:r>
                      <a:r>
                        <a:rPr lang="en-US" sz="1000" b="1" dirty="0">
                          <a:effectLst/>
                        </a:rPr>
                        <a:t>precise </a:t>
                      </a:r>
                      <a:r>
                        <a:rPr lang="en-US" sz="1000" b="1" dirty="0" smtClean="0">
                          <a:effectLst/>
                        </a:rPr>
                        <a:t>vocabulary </a:t>
                      </a:r>
                      <a:r>
                        <a:rPr lang="en-US" sz="1000" b="0" dirty="0" smtClean="0">
                          <a:effectLst/>
                        </a:rPr>
                        <a:t>(murrelets, redwoods, seabirds, California</a:t>
                      </a:r>
                      <a:r>
                        <a:rPr lang="en-US" sz="1000" b="0" baseline="0" dirty="0" smtClean="0">
                          <a:effectLst/>
                        </a:rPr>
                        <a:t>…) and a </a:t>
                      </a:r>
                      <a:r>
                        <a:rPr lang="en-US" sz="1000" b="1" dirty="0" smtClean="0">
                          <a:effectLst/>
                        </a:rPr>
                        <a:t>variety </a:t>
                      </a:r>
                      <a:r>
                        <a:rPr lang="en-US" sz="1000" b="1" dirty="0">
                          <a:effectLst/>
                        </a:rPr>
                        <a:t>of sentence structures</a:t>
                      </a:r>
                      <a:r>
                        <a:rPr lang="en-US" sz="1000" dirty="0">
                          <a:effectLst/>
                        </a:rPr>
                        <a:t>.</a:t>
                      </a:r>
                      <a:endParaRPr lang="en-US" sz="900" dirty="0">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1000" dirty="0">
                          <a:effectLst/>
                        </a:rPr>
                        <a:t>The student has few or no errors in grammar, word usage, or mechanics as appropriate to grade</a:t>
                      </a:r>
                      <a:r>
                        <a:rPr lang="en-US" sz="1000" dirty="0" smtClean="0">
                          <a:effectLst/>
                        </a:rPr>
                        <a:t>.  </a:t>
                      </a:r>
                      <a:r>
                        <a:rPr lang="en-US" sz="1000" b="1" i="1" dirty="0" smtClean="0">
                          <a:effectLst/>
                        </a:rPr>
                        <a:t>The student is beginning to use </a:t>
                      </a:r>
                      <a:r>
                        <a:rPr lang="en-US" sz="1000" b="1" i="1" u="sng" dirty="0" smtClean="0">
                          <a:effectLst/>
                        </a:rPr>
                        <a:t>some </a:t>
                      </a:r>
                      <a:r>
                        <a:rPr lang="en-US" sz="1000" b="1" i="1" dirty="0" smtClean="0">
                          <a:effectLst/>
                        </a:rPr>
                        <a:t>quotes for dialogue</a:t>
                      </a:r>
                      <a:r>
                        <a:rPr lang="en-US" sz="1000" b="1" i="1" baseline="0" dirty="0" smtClean="0">
                          <a:effectLst/>
                        </a:rPr>
                        <a:t> effectively.</a:t>
                      </a:r>
                      <a:endParaRPr lang="en-US" sz="900" b="1" dirty="0">
                        <a:effectLst/>
                        <a:latin typeface="Calibri"/>
                        <a:ea typeface="Calibri"/>
                        <a:cs typeface="Times New Roman"/>
                      </a:endParaRPr>
                    </a:p>
                  </a:txBody>
                  <a:tcPr marL="97155" marR="77004" marT="38502" marB="38502"/>
                </a:tc>
              </a:tr>
            </a:tbl>
          </a:graphicData>
        </a:graphic>
      </p:graphicFrame>
      <p:sp>
        <p:nvSpPr>
          <p:cNvPr id="21" name="TextBox 20"/>
          <p:cNvSpPr txBox="1"/>
          <p:nvPr/>
        </p:nvSpPr>
        <p:spPr>
          <a:xfrm>
            <a:off x="4061258" y="5937966"/>
            <a:ext cx="2877197" cy="605151"/>
          </a:xfrm>
          <a:prstGeom prst="rect">
            <a:avLst/>
          </a:prstGeom>
          <a:solidFill>
            <a:schemeClr val="bg2"/>
          </a:solidFill>
          <a:ln w="9525">
            <a:solidFill>
              <a:schemeClr val="tx1"/>
            </a:solidFill>
          </a:ln>
        </p:spPr>
        <p:txBody>
          <a:bodyPr wrap="square" lIns="96378" tIns="48189" rIns="96378" bIns="48189" rtlCol="0">
            <a:spAutoFit/>
          </a:bodyPr>
          <a:lstStyle/>
          <a:p>
            <a:r>
              <a:rPr lang="en-US" sz="1100" b="1" i="1" dirty="0"/>
              <a:t>Conventions for grammar and mechanics are </a:t>
            </a:r>
            <a:r>
              <a:rPr lang="en-US" sz="1100" b="1" i="1" dirty="0" smtClean="0"/>
              <a:t>used </a:t>
            </a:r>
            <a:r>
              <a:rPr lang="en-US" sz="1100" b="1" i="1" dirty="0"/>
              <a:t>appropriately throughout.  Dialogue is in the beginning stages.</a:t>
            </a:r>
          </a:p>
        </p:txBody>
      </p:sp>
    </p:spTree>
    <p:extLst>
      <p:ext uri="{BB962C8B-B14F-4D97-AF65-F5344CB8AC3E}">
        <p14:creationId xmlns:p14="http://schemas.microsoft.com/office/powerpoint/2010/main" val="2676859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323850" y="319315"/>
            <a:ext cx="7043738" cy="40303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369" tIns="48185" rIns="96369" bIns="48185">
            <a:spAutoFit/>
          </a:bodyPr>
          <a:lstStyle/>
          <a:p>
            <a:pPr algn="ctr"/>
            <a:r>
              <a:rPr lang="en-US" b="1" dirty="0">
                <a:effectLst>
                  <a:outerShdw blurRad="38100" dist="38100" dir="2700000" algn="tl">
                    <a:srgbClr val="000000">
                      <a:alpha val="43137"/>
                    </a:srgbClr>
                  </a:outerShdw>
                </a:effectLst>
              </a:rPr>
              <a:t>Quarter </a:t>
            </a:r>
            <a:r>
              <a:rPr lang="en-US" b="1" dirty="0" smtClean="0">
                <a:effectLst>
                  <a:outerShdw blurRad="38100" dist="38100" dir="2700000" algn="tl">
                    <a:srgbClr val="000000">
                      <a:alpha val="43137"/>
                    </a:srgbClr>
                  </a:outerShdw>
                </a:effectLst>
              </a:rPr>
              <a:t>3 Pre-Assessment Selected </a:t>
            </a:r>
            <a:r>
              <a:rPr lang="en-US" b="1" dirty="0">
                <a:effectLst>
                  <a:outerShdw blurRad="38100" dist="38100" dir="2700000" algn="tl">
                    <a:srgbClr val="000000">
                      <a:alpha val="43137"/>
                    </a:srgbClr>
                  </a:outerShdw>
                </a:effectLst>
              </a:rPr>
              <a:t>Response </a:t>
            </a:r>
            <a:r>
              <a:rPr lang="en-US" b="1" dirty="0" smtClean="0">
                <a:effectLst>
                  <a:outerShdw blurRad="38100" dist="38100" dir="2700000" algn="tl">
                    <a:srgbClr val="000000">
                      <a:alpha val="43137"/>
                    </a:srgbClr>
                  </a:outerShdw>
                </a:effectLst>
              </a:rPr>
              <a:t>Answer/Points Key</a:t>
            </a:r>
          </a:p>
        </p:txBody>
      </p:sp>
      <p:graphicFrame>
        <p:nvGraphicFramePr>
          <p:cNvPr id="3" name="Table 2"/>
          <p:cNvGraphicFramePr>
            <a:graphicFrameLocks noGrp="1"/>
          </p:cNvGraphicFramePr>
          <p:nvPr>
            <p:extLst>
              <p:ext uri="{D42A27DB-BD31-4B8C-83A1-F6EECF244321}">
                <p14:modId xmlns:p14="http://schemas.microsoft.com/office/powerpoint/2010/main" val="919855715"/>
              </p:ext>
            </p:extLst>
          </p:nvPr>
        </p:nvGraphicFramePr>
        <p:xfrm>
          <a:off x="323850" y="909250"/>
          <a:ext cx="7043739" cy="8026942"/>
        </p:xfrm>
        <a:graphic>
          <a:graphicData uri="http://schemas.openxmlformats.org/drawingml/2006/table">
            <a:tbl>
              <a:tblPr firstRow="1" bandRow="1">
                <a:effectLst>
                  <a:innerShdw blurRad="114300">
                    <a:prstClr val="black"/>
                  </a:innerShdw>
                </a:effectLst>
                <a:tableStyleId>{5C22544A-7EE6-4342-B048-85BDC9FD1C3A}</a:tableStyleId>
              </a:tblPr>
              <a:tblGrid>
                <a:gridCol w="5600109"/>
                <a:gridCol w="721815"/>
                <a:gridCol w="721815"/>
              </a:tblGrid>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a:t>
                      </a:r>
                      <a:r>
                        <a:rPr lang="en-US" sz="1300" b="1" u="none" dirty="0" smtClean="0">
                          <a:solidFill>
                            <a:schemeClr val="tx1"/>
                          </a:solidFill>
                          <a:effectLst>
                            <a:outerShdw blurRad="38100" dist="38100" dir="2700000" algn="tl">
                              <a:srgbClr val="000000">
                                <a:alpha val="43137"/>
                              </a:srgbClr>
                            </a:outerShdw>
                          </a:effectLst>
                        </a:rPr>
                        <a:t>  </a:t>
                      </a:r>
                      <a:r>
                        <a:rPr lang="en-US" sz="1300" b="0" u="none" dirty="0" smtClean="0">
                          <a:solidFill>
                            <a:schemeClr val="tx1"/>
                          </a:solidFill>
                          <a:effectLst/>
                        </a:rPr>
                        <a:t>What does </a:t>
                      </a:r>
                      <a:r>
                        <a:rPr lang="en-US" sz="1300" b="0" i="1" u="none" dirty="0" err="1" smtClean="0">
                          <a:solidFill>
                            <a:schemeClr val="tx1"/>
                          </a:solidFill>
                          <a:effectLst/>
                        </a:rPr>
                        <a:t>murrelets</a:t>
                      </a:r>
                      <a:r>
                        <a:rPr lang="en-US" sz="1300" b="0" i="1" u="none" baseline="0" dirty="0" smtClean="0">
                          <a:solidFill>
                            <a:schemeClr val="tx1"/>
                          </a:solidFill>
                          <a:effectLst/>
                        </a:rPr>
                        <a:t> are very rare birds </a:t>
                      </a:r>
                      <a:r>
                        <a:rPr lang="en-US" sz="1300" b="0" i="0" u="none" baseline="0" dirty="0" smtClean="0">
                          <a:solidFill>
                            <a:schemeClr val="tx1"/>
                          </a:solidFill>
                          <a:effectLst/>
                        </a:rPr>
                        <a:t>mean</a:t>
                      </a:r>
                      <a:r>
                        <a:rPr lang="en-US" sz="1300" b="0" u="none" dirty="0" smtClean="0">
                          <a:solidFill>
                            <a:schemeClr val="tx1"/>
                          </a:solidFill>
                          <a:effectLst/>
                        </a:rPr>
                        <a:t>? </a:t>
                      </a:r>
                      <a:r>
                        <a:rPr lang="en-US" sz="1300" b="0" u="none" baseline="0" dirty="0" smtClean="0">
                          <a:solidFill>
                            <a:schemeClr val="tx1"/>
                          </a:solidFill>
                          <a:effectLst/>
                        </a:rPr>
                        <a:t> </a:t>
                      </a:r>
                      <a:r>
                        <a:rPr lang="en-US" sz="1200" b="0" u="none" baseline="0" dirty="0" smtClean="0">
                          <a:solidFill>
                            <a:schemeClr val="tx1"/>
                          </a:solidFill>
                          <a:effectLst/>
                        </a:rPr>
                        <a:t>Toward </a:t>
                      </a:r>
                      <a:r>
                        <a:rPr lang="en-US" sz="1200" b="0" dirty="0" smtClean="0">
                          <a:solidFill>
                            <a:schemeClr val="tx1"/>
                          </a:solidFill>
                          <a:effectLst/>
                          <a:latin typeface="+mn-lt"/>
                        </a:rPr>
                        <a:t>RL.2.4</a:t>
                      </a:r>
                      <a:endParaRPr lang="en-US" sz="12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D</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2</a:t>
                      </a:r>
                      <a:r>
                        <a:rPr lang="en-US" sz="1300" b="1" u="none" dirty="0" smtClean="0">
                          <a:solidFill>
                            <a:schemeClr val="tx1"/>
                          </a:solidFill>
                          <a:effectLst>
                            <a:outerShdw blurRad="38100" dist="38100" dir="2700000" algn="tl">
                              <a:srgbClr val="000000">
                                <a:alpha val="43137"/>
                              </a:srgbClr>
                            </a:outerShdw>
                          </a:effectLst>
                        </a:rPr>
                        <a:t>  </a:t>
                      </a:r>
                      <a:r>
                        <a:rPr lang="en-US" sz="1300" b="0" u="none" dirty="0" smtClean="0">
                          <a:solidFill>
                            <a:schemeClr val="tx1"/>
                          </a:solidFill>
                          <a:effectLst/>
                        </a:rPr>
                        <a:t>What is a logger? </a:t>
                      </a:r>
                      <a:r>
                        <a:rPr lang="en-US" sz="1300" b="0" u="none" baseline="0" dirty="0" smtClean="0">
                          <a:solidFill>
                            <a:schemeClr val="tx1"/>
                          </a:solidFill>
                          <a:effectLst/>
                        </a:rPr>
                        <a:t> </a:t>
                      </a:r>
                      <a:r>
                        <a:rPr lang="en-US" sz="1200" b="0" u="none" baseline="0" dirty="0" smtClean="0">
                          <a:solidFill>
                            <a:schemeClr val="tx1"/>
                          </a:solidFill>
                          <a:effectLst/>
                        </a:rPr>
                        <a:t>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RL.2.4</a:t>
                      </a: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3</a:t>
                      </a:r>
                      <a:r>
                        <a:rPr lang="en-US" sz="1300" b="0" i="0" u="none" dirty="0" smtClean="0">
                          <a:solidFill>
                            <a:schemeClr val="tx1"/>
                          </a:solidFill>
                          <a:effectLst>
                            <a:outerShdw blurRad="38100" dist="38100" dir="2700000" algn="tl">
                              <a:srgbClr val="000000">
                                <a:alpha val="43137"/>
                              </a:srgbClr>
                            </a:outerShdw>
                          </a:effectLst>
                        </a:rPr>
                        <a:t>  </a:t>
                      </a:r>
                      <a:r>
                        <a:rPr lang="en-US" sz="1300" b="0" i="0" u="none" dirty="0" smtClean="0">
                          <a:solidFill>
                            <a:schemeClr val="tx1"/>
                          </a:solidFill>
                          <a:effectLst/>
                        </a:rPr>
                        <a:t>How many eggs do murrelets lay at a time?  </a:t>
                      </a:r>
                      <a:r>
                        <a:rPr lang="en-US" sz="1200" b="0" u="none" baseline="0" dirty="0" smtClean="0">
                          <a:solidFill>
                            <a:schemeClr val="tx1"/>
                          </a:solidFill>
                          <a:effectLst/>
                        </a:rPr>
                        <a:t>Toward </a:t>
                      </a:r>
                      <a:r>
                        <a:rPr lang="en-US" sz="1200" b="0" dirty="0" smtClean="0">
                          <a:latin typeface="+mn-lt"/>
                        </a:rPr>
                        <a:t>RL.2.7</a:t>
                      </a: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A</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03349">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4</a:t>
                      </a:r>
                      <a:r>
                        <a:rPr lang="en-US" sz="1300" b="1" u="none" dirty="0" smtClean="0">
                          <a:solidFill>
                            <a:schemeClr val="tx1"/>
                          </a:solidFill>
                          <a:effectLst>
                            <a:outerShdw blurRad="38100" dist="38100" dir="2700000" algn="tl">
                              <a:srgbClr val="000000">
                                <a:alpha val="43137"/>
                              </a:srgbClr>
                            </a:outerShdw>
                          </a:effectLst>
                        </a:rPr>
                        <a:t>  </a:t>
                      </a:r>
                      <a:r>
                        <a:rPr lang="en-US" sz="1300" b="0" u="none" dirty="0" smtClean="0">
                          <a:solidFill>
                            <a:schemeClr val="tx1"/>
                          </a:solidFill>
                          <a:effectLst/>
                        </a:rPr>
                        <a:t>What made it safe for the murrelets to make their nest in the old redwood tree each year?  </a:t>
                      </a:r>
                      <a:r>
                        <a:rPr lang="en-US" sz="1200" b="0" u="none" baseline="0" dirty="0" smtClean="0">
                          <a:solidFill>
                            <a:schemeClr val="tx1"/>
                          </a:solidFill>
                          <a:effectLst/>
                        </a:rPr>
                        <a:t>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RL.2.7</a:t>
                      </a: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D</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6121">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n-US" sz="1300" b="1" u="sng" dirty="0" smtClean="0">
                          <a:solidFill>
                            <a:schemeClr val="tx1"/>
                          </a:solidFill>
                          <a:effectLst>
                            <a:outerShdw blurRad="38100" dist="38100" dir="2700000" algn="tl">
                              <a:srgbClr val="000000">
                                <a:alpha val="43137"/>
                              </a:srgbClr>
                            </a:outerShdw>
                          </a:effectLst>
                        </a:rPr>
                        <a:t>Question 5</a:t>
                      </a:r>
                      <a:r>
                        <a:rPr lang="en-US" sz="1300" b="1" u="none" dirty="0" smtClean="0">
                          <a:solidFill>
                            <a:schemeClr val="tx1"/>
                          </a:solidFill>
                          <a:effectLst>
                            <a:outerShdw blurRad="38100" dist="38100" dir="2700000" algn="tl">
                              <a:srgbClr val="000000">
                                <a:alpha val="43137"/>
                              </a:srgbClr>
                            </a:outerShdw>
                          </a:effectLst>
                        </a:rPr>
                        <a:t>  </a:t>
                      </a:r>
                      <a:r>
                        <a:rPr lang="en-US" sz="1300" b="0" u="none" dirty="0" smtClean="0">
                          <a:solidFill>
                            <a:schemeClr val="tx1"/>
                          </a:solidFill>
                          <a:effectLst/>
                        </a:rPr>
                        <a:t>What information</a:t>
                      </a:r>
                      <a:r>
                        <a:rPr lang="en-US" sz="1300" b="0" u="none" baseline="0" dirty="0" smtClean="0">
                          <a:solidFill>
                            <a:schemeClr val="tx1"/>
                          </a:solidFill>
                          <a:effectLst/>
                        </a:rPr>
                        <a:t> is</a:t>
                      </a:r>
                      <a:r>
                        <a:rPr lang="en-US" sz="1300" b="0" u="none" dirty="0" smtClean="0">
                          <a:solidFill>
                            <a:schemeClr val="tx1"/>
                          </a:solidFill>
                          <a:effectLst/>
                        </a:rPr>
                        <a:t> in both stories?  </a:t>
                      </a:r>
                      <a:r>
                        <a:rPr lang="en-US" sz="1200" b="0" u="none" baseline="0" dirty="0" smtClean="0">
                          <a:solidFill>
                            <a:schemeClr val="tx1"/>
                          </a:solidFill>
                          <a:effectLst/>
                        </a:rPr>
                        <a:t>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RL.2.9</a:t>
                      </a: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lvl="0" indent="0">
                        <a:buNone/>
                        <a:defRPr sz="1800"/>
                      </a:pPr>
                      <a:r>
                        <a:rPr lang="en-US" sz="1300" b="1" u="sng" dirty="0" smtClean="0">
                          <a:solidFill>
                            <a:schemeClr val="tx1"/>
                          </a:solidFill>
                          <a:effectLst>
                            <a:outerShdw blurRad="38100" dist="38100" dir="2700000" algn="tl">
                              <a:srgbClr val="000000">
                                <a:alpha val="43137"/>
                              </a:srgbClr>
                            </a:outerShdw>
                          </a:effectLst>
                        </a:rPr>
                        <a:t>Question 6</a:t>
                      </a:r>
                      <a:r>
                        <a:rPr lang="en-US" sz="1300" b="1" u="none" dirty="0" smtClean="0">
                          <a:solidFill>
                            <a:schemeClr val="tx1"/>
                          </a:solidFill>
                          <a:effectLst>
                            <a:outerShdw blurRad="38100" dist="38100" dir="2700000" algn="tl">
                              <a:srgbClr val="000000">
                                <a:alpha val="43137"/>
                              </a:srgbClr>
                            </a:outerShdw>
                          </a:effectLst>
                        </a:rPr>
                        <a:t>  </a:t>
                      </a:r>
                      <a:r>
                        <a:rPr lang="en-US" sz="1300" b="0" u="none" dirty="0" smtClean="0">
                          <a:solidFill>
                            <a:schemeClr val="tx1"/>
                          </a:solidFill>
                          <a:effectLst/>
                          <a:latin typeface="+mn-lt"/>
                        </a:rPr>
                        <a:t>Which details about redwood trees are found in both stories?   </a:t>
                      </a:r>
                    </a:p>
                    <a:p>
                      <a:pPr marL="0" lvl="0" indent="0">
                        <a:buNone/>
                        <a:defRPr sz="1800"/>
                      </a:pPr>
                      <a:r>
                        <a:rPr lang="en-US" sz="1200" b="0" u="none" baseline="0" dirty="0" smtClean="0">
                          <a:solidFill>
                            <a:schemeClr val="tx1"/>
                          </a:solidFill>
                          <a:effectLst/>
                          <a:latin typeface="+mn-lt"/>
                        </a:rPr>
                        <a:t>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RL.2.9</a:t>
                      </a: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5124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7</a:t>
                      </a:r>
                      <a:r>
                        <a:rPr lang="en-US" sz="1300" b="1" u="none" dirty="0" smtClean="0">
                          <a:solidFill>
                            <a:schemeClr val="tx1"/>
                          </a:solidFill>
                          <a:effectLst>
                            <a:outerShdw blurRad="38100" dist="38100" dir="2700000" algn="tl">
                              <a:srgbClr val="000000">
                                <a:alpha val="43137"/>
                              </a:srgbClr>
                            </a:outerShdw>
                          </a:effectLst>
                        </a:rPr>
                        <a:t>                                        </a:t>
                      </a:r>
                      <a:r>
                        <a:rPr lang="en-US" sz="1300" b="1" u="sng" dirty="0" smtClean="0">
                          <a:solidFill>
                            <a:schemeClr val="tx1"/>
                          </a:solidFill>
                          <a:effectLst>
                            <a:outerShdw blurRad="38100" dist="38100" dir="2700000" algn="tl">
                              <a:srgbClr val="000000">
                                <a:alpha val="43137"/>
                              </a:srgbClr>
                            </a:outerShdw>
                          </a:effectLst>
                        </a:rPr>
                        <a:t>Literature</a:t>
                      </a:r>
                      <a:r>
                        <a:rPr lang="en-US" sz="1300" b="1" u="sng" baseline="0" dirty="0" smtClean="0">
                          <a:solidFill>
                            <a:schemeClr val="tx1"/>
                          </a:solidFill>
                          <a:effectLst>
                            <a:outerShdw blurRad="38100" dist="38100" dir="2700000" algn="tl">
                              <a:srgbClr val="000000">
                                <a:alpha val="43137"/>
                              </a:srgbClr>
                            </a:outerShdw>
                          </a:effectLst>
                        </a:rPr>
                        <a:t> Text Constructed Response</a:t>
                      </a:r>
                      <a:endParaRPr lang="en-US" sz="1300" b="0" u="none" baseline="0" dirty="0" smtClean="0">
                        <a:solidFill>
                          <a:schemeClr val="tx1"/>
                        </a:solidFill>
                        <a:effectLst/>
                      </a:endParaRPr>
                    </a:p>
                  </a:txBody>
                  <a:tcPr marL="97155" marR="97155" marT="47897" marB="47897" anchor="ctr">
                    <a:solidFill>
                      <a:schemeClr val="bg1">
                        <a:lumMod val="85000"/>
                      </a:schemeClr>
                    </a:solidFill>
                  </a:tcPr>
                </a:tc>
                <a:tc>
                  <a:txBody>
                    <a:bodyPr/>
                    <a:lstStyle/>
                    <a:p>
                      <a:pPr algn="ctr"/>
                      <a:endParaRPr lang="en-US" sz="8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5124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8</a:t>
                      </a:r>
                      <a:r>
                        <a:rPr lang="en-US" sz="1300" b="1" u="none" dirty="0" smtClean="0">
                          <a:solidFill>
                            <a:schemeClr val="tx1"/>
                          </a:solidFill>
                          <a:effectLst>
                            <a:outerShdw blurRad="38100" dist="38100" dir="2700000" algn="tl">
                              <a:srgbClr val="000000">
                                <a:alpha val="43137"/>
                              </a:srgbClr>
                            </a:outerShdw>
                          </a:effectLst>
                        </a:rPr>
                        <a:t>                                        </a:t>
                      </a:r>
                      <a:r>
                        <a:rPr lang="en-US" sz="1300" b="1" u="sng" dirty="0" smtClean="0">
                          <a:solidFill>
                            <a:schemeClr val="tx1"/>
                          </a:solidFill>
                          <a:effectLst>
                            <a:outerShdw blurRad="38100" dist="38100" dir="2700000" algn="tl">
                              <a:srgbClr val="000000">
                                <a:alpha val="43137"/>
                              </a:srgbClr>
                            </a:outerShdw>
                          </a:effectLst>
                        </a:rPr>
                        <a:t>Literature</a:t>
                      </a:r>
                      <a:r>
                        <a:rPr lang="en-US" sz="1300" b="1" u="sng" baseline="0" dirty="0" smtClean="0">
                          <a:solidFill>
                            <a:schemeClr val="tx1"/>
                          </a:solidFill>
                          <a:effectLst>
                            <a:outerShdw blurRad="38100" dist="38100" dir="2700000" algn="tl">
                              <a:srgbClr val="000000">
                                <a:alpha val="43137"/>
                              </a:srgbClr>
                            </a:outerShdw>
                          </a:effectLst>
                        </a:rPr>
                        <a:t> Text Constructed Response</a:t>
                      </a:r>
                      <a:endParaRPr lang="en-US" sz="1300" b="0" u="none" dirty="0" smtClean="0">
                        <a:solidFill>
                          <a:schemeClr val="tx1"/>
                        </a:solidFill>
                        <a:effectLst/>
                      </a:endParaRPr>
                    </a:p>
                  </a:txBody>
                  <a:tcPr marL="97155" marR="97155" marT="47897" marB="47897" anchor="ctr">
                    <a:solidFill>
                      <a:schemeClr val="bg2"/>
                    </a:solidFill>
                  </a:tcPr>
                </a:tc>
                <a:tc>
                  <a:txBody>
                    <a:bodyPr/>
                    <a:lstStyle/>
                    <a:p>
                      <a:pPr algn="ctr"/>
                      <a:endParaRPr lang="en-US" sz="8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9402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9</a:t>
                      </a:r>
                      <a:r>
                        <a:rPr lang="en-US" sz="1300" b="0"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What information is </a:t>
                      </a:r>
                      <a:r>
                        <a:rPr lang="en-US" sz="1200" b="0" i="1" dirty="0" smtClean="0">
                          <a:latin typeface="+mn-lt"/>
                          <a:cs typeface="Helvetica" pitchFamily="34" charset="0"/>
                        </a:rPr>
                        <a:t>retold</a:t>
                      </a:r>
                      <a:r>
                        <a:rPr lang="en-US" sz="1200" b="0" dirty="0" smtClean="0">
                          <a:latin typeface="+mn-lt"/>
                          <a:cs typeface="Helvetica" pitchFamily="34" charset="0"/>
                        </a:rPr>
                        <a:t> in picture 1 of </a:t>
                      </a:r>
                      <a:r>
                        <a:rPr lang="en-US" sz="1200" b="0" i="1" u="sng" dirty="0" smtClean="0">
                          <a:latin typeface="+mn-lt"/>
                          <a:cs typeface="Helvetica" pitchFamily="34" charset="0"/>
                        </a:rPr>
                        <a:t>Giant Sequoias and Redwoods</a:t>
                      </a:r>
                      <a:r>
                        <a:rPr lang="en-US" sz="1200" b="0" i="1" dirty="0" smtClean="0">
                          <a:latin typeface="+mn-lt"/>
                          <a:cs typeface="Helvetica" pitchFamily="34" charset="0"/>
                        </a:rPr>
                        <a:t>?</a:t>
                      </a:r>
                      <a:r>
                        <a:rPr lang="en-US" sz="1200" b="0" dirty="0" smtClean="0">
                          <a:latin typeface="+mn-lt"/>
                          <a:cs typeface="Helvetica" pitchFamily="34" charset="0"/>
                        </a:rPr>
                        <a:t> </a:t>
                      </a:r>
                      <a:r>
                        <a:rPr lang="en-US" sz="1200" b="0" baseline="0" dirty="0" smtClean="0">
                          <a:latin typeface="+mn-lt"/>
                          <a:cs typeface="Helvetica" pitchFamily="34" charset="0"/>
                        </a:rPr>
                        <a:t>  </a:t>
                      </a:r>
                      <a:r>
                        <a:rPr lang="en-US" sz="1100" b="0" u="none" baseline="0" dirty="0" smtClean="0">
                          <a:solidFill>
                            <a:schemeClr val="tx1"/>
                          </a:solidFill>
                          <a:effectLst/>
                          <a:latin typeface="+mn-lt"/>
                        </a:rPr>
                        <a:t>Toward </a:t>
                      </a:r>
                      <a:r>
                        <a:rPr lang="en-US" sz="1100" b="0" baseline="0" dirty="0" smtClean="0">
                          <a:solidFill>
                            <a:srgbClr val="000000"/>
                          </a:solidFill>
                          <a:latin typeface="+mn-lt"/>
                          <a:ea typeface="Times New Roman"/>
                          <a:cs typeface="Times New Roman"/>
                        </a:rPr>
                        <a:t>RI.2.4 DOK-1APg</a:t>
                      </a:r>
                      <a:endParaRPr lang="en-US" sz="1100" b="0" dirty="0" smtClean="0">
                        <a:latin typeface="+mn-lt"/>
                        <a:ea typeface="Calibri"/>
                        <a:cs typeface="Times New Roman"/>
                      </a:endParaRPr>
                    </a:p>
                  </a:txBody>
                  <a:tcPr marL="97155" marR="97155" marT="47897" marB="47897">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A</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solidFill>
                      <a:schemeClr val="bg1">
                        <a:lumMod val="85000"/>
                      </a:schemeClr>
                    </a:solidFill>
                  </a:tcPr>
                </a:tc>
              </a:tr>
              <a:tr h="287383">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10</a:t>
                      </a:r>
                      <a:r>
                        <a:rPr lang="en-US" sz="1300" b="0" u="none"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What does the word </a:t>
                      </a:r>
                      <a:r>
                        <a:rPr lang="en-US" sz="1200" b="0" u="sng" dirty="0" smtClean="0">
                          <a:latin typeface="+mn-lt"/>
                          <a:cs typeface="Helvetica" pitchFamily="34" charset="0"/>
                        </a:rPr>
                        <a:t>elevations</a:t>
                      </a:r>
                      <a:r>
                        <a:rPr lang="en-US" sz="1200" b="0" dirty="0" smtClean="0">
                          <a:latin typeface="+mn-lt"/>
                          <a:cs typeface="Helvetica" pitchFamily="34" charset="0"/>
                        </a:rPr>
                        <a:t> mean as used in the sentence below?</a:t>
                      </a:r>
                      <a:r>
                        <a:rPr lang="en-US" sz="1200" b="0" baseline="0" dirty="0" smtClean="0">
                          <a:latin typeface="+mn-lt"/>
                          <a:cs typeface="Helvetica" pitchFamily="34" charset="0"/>
                        </a:rPr>
                        <a:t> </a:t>
                      </a:r>
                      <a:r>
                        <a:rPr lang="en-US" sz="1100" b="0" u="none" baseline="0" dirty="0" smtClean="0">
                          <a:solidFill>
                            <a:schemeClr val="tx1"/>
                          </a:solidFill>
                          <a:effectLst/>
                          <a:latin typeface="+mn-lt"/>
                        </a:rPr>
                        <a:t>Toward RI.2.4  </a:t>
                      </a:r>
                      <a:r>
                        <a:rPr lang="en-US" sz="1100" b="0" dirty="0" smtClean="0">
                          <a:solidFill>
                            <a:srgbClr val="000000"/>
                          </a:solidFill>
                          <a:latin typeface="+mn-lt"/>
                          <a:ea typeface="Times New Roman"/>
                          <a:cs typeface="Times New Roman"/>
                        </a:rPr>
                        <a:t>DOK-2 </a:t>
                      </a:r>
                      <a:r>
                        <a:rPr lang="en-US" sz="1100" b="0" dirty="0" err="1" smtClean="0">
                          <a:solidFill>
                            <a:srgbClr val="000000"/>
                          </a:solidFill>
                          <a:latin typeface="+mn-lt"/>
                          <a:ea typeface="Times New Roman"/>
                          <a:cs typeface="Times New Roman"/>
                        </a:rPr>
                        <a:t>APn</a:t>
                      </a:r>
                      <a:endParaRPr lang="en-US" sz="1100" b="0" dirty="0" smtClean="0">
                        <a:latin typeface="+mn-lt"/>
                        <a:ea typeface="Calibri"/>
                        <a:cs typeface="Times New Roman"/>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A</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1329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11</a:t>
                      </a:r>
                      <a:r>
                        <a:rPr lang="en-US" sz="1300" b="0" u="none" dirty="0" smtClean="0">
                          <a:solidFill>
                            <a:schemeClr val="tx1"/>
                          </a:solidFill>
                          <a:effectLst/>
                        </a:rPr>
                        <a:t>   </a:t>
                      </a:r>
                      <a:r>
                        <a:rPr lang="en-US" sz="1200" b="0" u="none" dirty="0" smtClean="0">
                          <a:solidFill>
                            <a:schemeClr val="tx1"/>
                          </a:solidFill>
                          <a:effectLst/>
                          <a:latin typeface="+mn-lt"/>
                        </a:rPr>
                        <a:t>What evidence from the article, </a:t>
                      </a:r>
                      <a:r>
                        <a:rPr lang="en-US" sz="1200" b="0" u="sng" dirty="0" smtClean="0">
                          <a:solidFill>
                            <a:schemeClr val="tx1"/>
                          </a:solidFill>
                          <a:effectLst/>
                          <a:latin typeface="+mn-lt"/>
                        </a:rPr>
                        <a:t>Giant Sequoias and Redwoods  </a:t>
                      </a:r>
                      <a:r>
                        <a:rPr lang="en-US" sz="1200" b="0" u="none" dirty="0" smtClean="0">
                          <a:solidFill>
                            <a:schemeClr val="tx1"/>
                          </a:solidFill>
                          <a:effectLst/>
                          <a:latin typeface="+mn-lt"/>
                        </a:rPr>
                        <a:t>supports that sequoia trees are very wide?</a:t>
                      </a:r>
                      <a:r>
                        <a:rPr lang="en-US" sz="1200" b="0" u="none" baseline="0" dirty="0" smtClean="0">
                          <a:solidFill>
                            <a:schemeClr val="tx1"/>
                          </a:solidFill>
                          <a:effectLst/>
                          <a:latin typeface="+mn-lt"/>
                        </a:rPr>
                        <a:t>  </a:t>
                      </a:r>
                      <a:r>
                        <a:rPr lang="en-US" sz="1100" b="0" u="none" baseline="0" dirty="0" smtClean="0">
                          <a:solidFill>
                            <a:schemeClr val="tx1"/>
                          </a:solidFill>
                          <a:effectLst/>
                          <a:latin typeface="+mn-lt"/>
                        </a:rPr>
                        <a:t>Toward </a:t>
                      </a:r>
                      <a:r>
                        <a:rPr lang="en-US" sz="1100" b="0" dirty="0" smtClean="0">
                          <a:latin typeface="+mn-lt"/>
                          <a:ea typeface="Calibri"/>
                          <a:cs typeface="Times New Roman"/>
                        </a:rPr>
                        <a:t>RI.2.8 DOK-2 Cl</a:t>
                      </a: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D</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095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12</a:t>
                      </a:r>
                      <a:r>
                        <a:rPr lang="en-US" sz="1300" b="0" u="none"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According to the article, </a:t>
                      </a:r>
                      <a:r>
                        <a:rPr lang="en-US" sz="1200" b="0" i="1" u="sng" dirty="0" smtClean="0">
                          <a:latin typeface="+mn-lt"/>
                          <a:cs typeface="Helvetica" pitchFamily="34" charset="0"/>
                        </a:rPr>
                        <a:t>Giant Sequoias and Redwoods</a:t>
                      </a:r>
                      <a:r>
                        <a:rPr lang="en-US" sz="1200" b="0" dirty="0" smtClean="0">
                          <a:latin typeface="+mn-lt"/>
                          <a:cs typeface="Helvetica" pitchFamily="34" charset="0"/>
                        </a:rPr>
                        <a:t>, why is  the bark of a sequoia tree important?  </a:t>
                      </a:r>
                      <a:r>
                        <a:rPr lang="en-US" sz="1100" b="0" u="none" baseline="0" dirty="0" smtClean="0">
                          <a:solidFill>
                            <a:schemeClr val="tx1"/>
                          </a:solidFill>
                          <a:effectLst/>
                          <a:latin typeface="+mn-lt"/>
                        </a:rPr>
                        <a:t>Toward </a:t>
                      </a:r>
                      <a:r>
                        <a:rPr lang="en-US" sz="1100" b="0" dirty="0" smtClean="0">
                          <a:solidFill>
                            <a:srgbClr val="000000"/>
                          </a:solidFill>
                          <a:latin typeface="+mn-lt"/>
                          <a:ea typeface="Times New Roman"/>
                          <a:cs typeface="Times New Roman"/>
                        </a:rPr>
                        <a:t>RI.2.8 </a:t>
                      </a:r>
                      <a:r>
                        <a:rPr lang="en-US" sz="1100" b="0" baseline="0" dirty="0" smtClean="0">
                          <a:solidFill>
                            <a:schemeClr val="dk1"/>
                          </a:solidFill>
                          <a:latin typeface="+mn-lt"/>
                          <a:ea typeface="Times New Roman"/>
                          <a:cs typeface="Times New Roman"/>
                        </a:rPr>
                        <a:t> </a:t>
                      </a:r>
                      <a:r>
                        <a:rPr lang="en-US" sz="1100" b="0" dirty="0" smtClean="0">
                          <a:solidFill>
                            <a:srgbClr val="000000"/>
                          </a:solidFill>
                          <a:latin typeface="+mn-lt"/>
                          <a:ea typeface="Times New Roman"/>
                          <a:cs typeface="Times New Roman"/>
                        </a:rPr>
                        <a:t>DOK-3 CU</a:t>
                      </a:r>
                      <a:endParaRPr lang="en-US" sz="1100" b="0" dirty="0" smtClean="0">
                        <a:latin typeface="+mn-lt"/>
                        <a:ea typeface="Calibri"/>
                        <a:cs typeface="Times New Roman"/>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36077">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a:t>
                      </a:r>
                      <a:r>
                        <a:rPr lang="en-US" sz="1300" b="1" u="sng" baseline="0" dirty="0" smtClean="0">
                          <a:solidFill>
                            <a:schemeClr val="tx1"/>
                          </a:solidFill>
                          <a:effectLst>
                            <a:outerShdw blurRad="38100" dist="38100" dir="2700000" algn="tl">
                              <a:srgbClr val="000000">
                                <a:alpha val="43137"/>
                              </a:srgbClr>
                            </a:outerShdw>
                          </a:effectLst>
                        </a:rPr>
                        <a:t> 13</a:t>
                      </a:r>
                      <a:r>
                        <a:rPr lang="en-US" sz="1300" b="1" u="none" baseline="0"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Which detail below, </a:t>
                      </a:r>
                      <a:r>
                        <a:rPr lang="en-US" sz="1200" b="0" smtClean="0">
                          <a:latin typeface="+mn-lt"/>
                          <a:cs typeface="Helvetica" pitchFamily="34" charset="0"/>
                        </a:rPr>
                        <a:t>is found </a:t>
                      </a:r>
                      <a:r>
                        <a:rPr lang="en-US" sz="1200" b="0" u="sng" smtClean="0">
                          <a:latin typeface="+mn-lt"/>
                          <a:cs typeface="Helvetica" pitchFamily="34" charset="0"/>
                        </a:rPr>
                        <a:t>only</a:t>
                      </a:r>
                      <a:r>
                        <a:rPr lang="en-US" sz="1200" b="0" u="none" baseline="0" smtClean="0">
                          <a:latin typeface="+mn-lt"/>
                          <a:cs typeface="Helvetica" pitchFamily="34" charset="0"/>
                        </a:rPr>
                        <a:t> </a:t>
                      </a:r>
                      <a:r>
                        <a:rPr lang="en-US" sz="1200" b="0" smtClean="0">
                          <a:latin typeface="+mn-lt"/>
                          <a:cs typeface="Helvetica" pitchFamily="34" charset="0"/>
                        </a:rPr>
                        <a:t>in </a:t>
                      </a:r>
                      <a:r>
                        <a:rPr lang="en-US" sz="1200" b="0" dirty="0" smtClean="0">
                          <a:latin typeface="+mn-lt"/>
                          <a:cs typeface="Helvetica" pitchFamily="34" charset="0"/>
                        </a:rPr>
                        <a:t>the article, “</a:t>
                      </a:r>
                      <a:r>
                        <a:rPr lang="en-US" sz="1200" b="0" i="1" u="sng" dirty="0" smtClean="0">
                          <a:latin typeface="+mn-lt"/>
                          <a:cs typeface="Helvetica" pitchFamily="34" charset="0"/>
                        </a:rPr>
                        <a:t>The Largest Living Thing</a:t>
                      </a:r>
                      <a:r>
                        <a:rPr lang="en-US" sz="1200" b="0" dirty="0" smtClean="0">
                          <a:latin typeface="+mn-lt"/>
                          <a:cs typeface="Helvetica" pitchFamily="34" charset="0"/>
                        </a:rPr>
                        <a:t>!”</a:t>
                      </a:r>
                      <a:r>
                        <a:rPr lang="en-US" sz="1200" b="0" baseline="0" dirty="0" smtClean="0">
                          <a:latin typeface="+mn-lt"/>
                          <a:cs typeface="Helvetica" pitchFamily="34" charset="0"/>
                        </a:rPr>
                        <a:t> </a:t>
                      </a:r>
                      <a:r>
                        <a:rPr lang="en-US" sz="1100" b="0" u="none" baseline="0" dirty="0" smtClean="0">
                          <a:solidFill>
                            <a:schemeClr val="tx1"/>
                          </a:solidFill>
                          <a:effectLst/>
                          <a:latin typeface="+mn-lt"/>
                        </a:rPr>
                        <a:t>Toward RI.2.9  </a:t>
                      </a:r>
                      <a:r>
                        <a:rPr kumimoji="0" lang="en-US" sz="1100" b="0" i="0" u="none" strike="noStrike" kern="1200" cap="none" spc="0" normalizeH="0" baseline="0" noProof="0" dirty="0" smtClean="0">
                          <a:ln>
                            <a:noFill/>
                          </a:ln>
                          <a:solidFill>
                            <a:srgbClr val="000000"/>
                          </a:solidFill>
                          <a:effectLst/>
                          <a:uLnTx/>
                          <a:uFillTx/>
                          <a:latin typeface="+mn-lt"/>
                          <a:ea typeface="Times New Roman"/>
                          <a:cs typeface="Times New Roman"/>
                        </a:rPr>
                        <a:t>DOK-2 </a:t>
                      </a:r>
                      <a:r>
                        <a:rPr kumimoji="0" lang="en-US" sz="1100" b="0" i="0" u="none" strike="noStrike" kern="1200" cap="none" spc="0" normalizeH="0" baseline="0" noProof="0" dirty="0" err="1" smtClean="0">
                          <a:ln>
                            <a:noFill/>
                          </a:ln>
                          <a:solidFill>
                            <a:srgbClr val="000000"/>
                          </a:solidFill>
                          <a:effectLst/>
                          <a:uLnTx/>
                          <a:uFillTx/>
                          <a:latin typeface="+mn-lt"/>
                          <a:ea typeface="Times New Roman"/>
                          <a:cs typeface="Times New Roman"/>
                        </a:rPr>
                        <a:t>Ck</a:t>
                      </a:r>
                      <a:endParaRPr lang="en-US" sz="1100" b="0" dirty="0" smtClean="0">
                        <a:latin typeface="+mn-lt"/>
                        <a:cs typeface="Helvetica" pitchFamily="34" charset="0"/>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36077">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a:t>
                      </a:r>
                      <a:r>
                        <a:rPr lang="en-US" sz="1300" b="1" u="sng" baseline="0" dirty="0" smtClean="0">
                          <a:solidFill>
                            <a:schemeClr val="tx1"/>
                          </a:solidFill>
                          <a:effectLst>
                            <a:outerShdw blurRad="38100" dist="38100" dir="2700000" algn="tl">
                              <a:srgbClr val="000000">
                                <a:alpha val="43137"/>
                              </a:srgbClr>
                            </a:outerShdw>
                          </a:effectLst>
                        </a:rPr>
                        <a:t> 14</a:t>
                      </a:r>
                      <a:r>
                        <a:rPr lang="en-US" sz="1300" b="1" u="none" baseline="0"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What key details about the bark of a Giant Sequoia does the author</a:t>
                      </a:r>
                      <a:r>
                        <a:rPr lang="en-US" sz="1200" b="0" baseline="0" dirty="0" smtClean="0">
                          <a:latin typeface="+mn-lt"/>
                          <a:cs typeface="Helvetica" pitchFamily="34" charset="0"/>
                        </a:rPr>
                        <a:t> </a:t>
                      </a:r>
                      <a:r>
                        <a:rPr lang="en-US" sz="1200" b="0" dirty="0" smtClean="0">
                          <a:latin typeface="+mn-lt"/>
                          <a:cs typeface="Helvetica" pitchFamily="34" charset="0"/>
                        </a:rPr>
                        <a:t>provide in both articles? </a:t>
                      </a:r>
                      <a:r>
                        <a:rPr lang="en-US" sz="1200" b="0" baseline="0" dirty="0" smtClean="0">
                          <a:latin typeface="+mn-lt"/>
                          <a:cs typeface="Helvetica" pitchFamily="34" charset="0"/>
                        </a:rPr>
                        <a:t> </a:t>
                      </a:r>
                      <a:r>
                        <a:rPr lang="en-US" sz="1100" b="0" u="none" baseline="0" dirty="0" smtClean="0">
                          <a:solidFill>
                            <a:schemeClr val="tx1"/>
                          </a:solidFill>
                          <a:effectLst/>
                          <a:latin typeface="+mn-lt"/>
                        </a:rPr>
                        <a:t>Toward</a:t>
                      </a:r>
                      <a:r>
                        <a:rPr lang="en-US" sz="1100" b="0" u="none" baseline="0" dirty="0" smtClean="0">
                          <a:solidFill>
                            <a:schemeClr val="tx1"/>
                          </a:solidFill>
                          <a:effectLst>
                            <a:outerShdw blurRad="38100" dist="38100" dir="2700000" algn="tl">
                              <a:srgbClr val="000000">
                                <a:alpha val="43137"/>
                              </a:srgbClr>
                            </a:outerShdw>
                          </a:effectLst>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RI.2.7</a:t>
                      </a:r>
                      <a:r>
                        <a:rPr kumimoji="0" lang="en-US" sz="1100" b="0" i="0" u="none" strike="noStrike" kern="1200" cap="none" spc="0" normalizeH="0" baseline="0" noProof="0" dirty="0" smtClean="0">
                          <a:ln>
                            <a:noFill/>
                          </a:ln>
                          <a:solidFill>
                            <a:schemeClr val="dk1"/>
                          </a:solidFill>
                          <a:effectLst/>
                          <a:uLnTx/>
                          <a:uFillTx/>
                          <a:latin typeface="+mn-lt"/>
                          <a:ea typeface="+mn-ea"/>
                          <a:cs typeface="Times New Roman"/>
                        </a:rPr>
                        <a:t> </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DOK-2ANp</a:t>
                      </a:r>
                      <a:endParaRPr lang="en-US" sz="1100" b="0" dirty="0" smtClean="0">
                        <a:latin typeface="+mn-lt"/>
                        <a:cs typeface="Helvetica" pitchFamily="34" charset="0"/>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831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15</a:t>
                      </a:r>
                      <a:r>
                        <a:rPr lang="en-US" sz="1300" b="1" u="none" dirty="0" smtClean="0">
                          <a:solidFill>
                            <a:schemeClr val="tx1"/>
                          </a:solidFill>
                          <a:effectLst>
                            <a:outerShdw blurRad="38100" dist="38100" dir="2700000" algn="tl">
                              <a:srgbClr val="000000">
                                <a:alpha val="43137"/>
                              </a:srgbClr>
                            </a:outerShdw>
                          </a:effectLst>
                        </a:rPr>
                        <a:t>                                </a:t>
                      </a:r>
                      <a:r>
                        <a:rPr lang="en-US" sz="1300" b="1" u="none" dirty="0" smtClean="0">
                          <a:solidFill>
                            <a:schemeClr val="tx1"/>
                          </a:solidFill>
                          <a:effectLst/>
                        </a:rPr>
                        <a:t>  </a:t>
                      </a:r>
                      <a:r>
                        <a:rPr lang="en-US" sz="1300" b="1" u="sng" dirty="0" smtClean="0">
                          <a:solidFill>
                            <a:schemeClr val="tx1"/>
                          </a:solidFill>
                          <a:effectLst>
                            <a:outerShdw blurRad="38100" dist="38100" dir="2700000" algn="tl">
                              <a:srgbClr val="000000">
                                <a:alpha val="43137"/>
                              </a:srgbClr>
                            </a:outerShdw>
                          </a:effectLst>
                        </a:rPr>
                        <a:t>Informational Text Constructed</a:t>
                      </a:r>
                      <a:r>
                        <a:rPr lang="en-US" sz="1300" b="1" u="sng" baseline="0" dirty="0" smtClean="0">
                          <a:solidFill>
                            <a:schemeClr val="tx1"/>
                          </a:solidFill>
                          <a:effectLst>
                            <a:outerShdw blurRad="38100" dist="38100" dir="2700000" algn="tl">
                              <a:srgbClr val="000000">
                                <a:alpha val="43137"/>
                              </a:srgbClr>
                            </a:outerShdw>
                          </a:effectLst>
                        </a:rPr>
                        <a:t> Response</a:t>
                      </a:r>
                      <a:r>
                        <a:rPr lang="en-US" sz="1300" b="0" i="1" u="none" baseline="0" dirty="0" smtClean="0">
                          <a:solidFill>
                            <a:schemeClr val="tx1"/>
                          </a:solidFill>
                          <a:effectLst/>
                        </a:rPr>
                        <a:t>          </a:t>
                      </a:r>
                      <a:endParaRPr lang="en-US" sz="1300" b="0" i="1" u="none" dirty="0" smtClean="0">
                        <a:solidFill>
                          <a:schemeClr val="tx1"/>
                        </a:solidFill>
                        <a:effectLst/>
                      </a:endParaRPr>
                    </a:p>
                  </a:txBody>
                  <a:tcPr marL="97155" marR="97155" marT="47897" marB="47897" anchor="ctr">
                    <a:solidFill>
                      <a:schemeClr val="bg1">
                        <a:lumMod val="85000"/>
                      </a:schemeClr>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831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16</a:t>
                      </a:r>
                      <a:r>
                        <a:rPr lang="en-US" sz="1300" b="1" u="none" dirty="0" smtClean="0">
                          <a:solidFill>
                            <a:schemeClr val="tx1"/>
                          </a:solidFill>
                          <a:effectLst>
                            <a:outerShdw blurRad="38100" dist="38100" dir="2700000" algn="tl">
                              <a:srgbClr val="000000">
                                <a:alpha val="43137"/>
                              </a:srgbClr>
                            </a:outerShdw>
                          </a:effectLst>
                        </a:rPr>
                        <a:t>                                  </a:t>
                      </a:r>
                      <a:r>
                        <a:rPr lang="en-US" sz="1300" b="1" u="sng" dirty="0" smtClean="0">
                          <a:solidFill>
                            <a:schemeClr val="tx1"/>
                          </a:solidFill>
                          <a:effectLst>
                            <a:outerShdw blurRad="38100" dist="38100" dir="2700000" algn="tl">
                              <a:srgbClr val="000000">
                                <a:alpha val="43137"/>
                              </a:srgbClr>
                            </a:outerShdw>
                          </a:effectLst>
                        </a:rPr>
                        <a:t>Informational Text Constructed Response</a:t>
                      </a:r>
                    </a:p>
                  </a:txBody>
                  <a:tcPr marL="97155" marR="97155" marT="47897" marB="47897" anchor="ctr">
                    <a:solidFill>
                      <a:schemeClr val="bg2"/>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Write</a:t>
                      </a:r>
                      <a:r>
                        <a:rPr lang="en-US" sz="1300" b="1" u="sng" baseline="0" dirty="0" smtClean="0">
                          <a:solidFill>
                            <a:schemeClr val="tx1"/>
                          </a:solidFill>
                          <a:effectLst>
                            <a:outerShdw blurRad="38100" dist="38100" dir="2700000" algn="tl">
                              <a:srgbClr val="000000">
                                <a:alpha val="43137"/>
                              </a:srgbClr>
                            </a:outerShdw>
                          </a:effectLst>
                        </a:rPr>
                        <a:t> and Revise</a:t>
                      </a:r>
                      <a:endParaRPr lang="en-US" sz="13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17</a:t>
                      </a:r>
                      <a:r>
                        <a:rPr lang="en-US" sz="1300" b="1" u="none" dirty="0" smtClean="0">
                          <a:solidFill>
                            <a:schemeClr val="tx1"/>
                          </a:solidFill>
                          <a:effectLst>
                            <a:outerShdw blurRad="38100" dist="38100" dir="2700000" algn="tl">
                              <a:srgbClr val="000000">
                                <a:alpha val="43137"/>
                              </a:srgbClr>
                            </a:outerShdw>
                          </a:effectLst>
                        </a:rPr>
                        <a:t>                                                     </a:t>
                      </a:r>
                      <a:r>
                        <a:rPr lang="en-US" sz="1300" b="1" u="sng" baseline="0" dirty="0" smtClean="0">
                          <a:solidFill>
                            <a:schemeClr val="tx1"/>
                          </a:solidFill>
                          <a:effectLst>
                            <a:outerShdw blurRad="38100" dist="38100" dir="2700000" algn="tl">
                              <a:srgbClr val="000000">
                                <a:alpha val="43137"/>
                              </a:srgbClr>
                            </a:outerShdw>
                          </a:effectLst>
                        </a:rPr>
                        <a:t>Brief Write</a:t>
                      </a:r>
                      <a:endParaRPr lang="en-US" sz="13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18</a:t>
                      </a:r>
                      <a:r>
                        <a:rPr lang="en-US" sz="13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latin typeface="+mn-lt"/>
                        </a:rPr>
                        <a:t> Which sentence would best replace the underlined sentence? W.2.3b</a:t>
                      </a:r>
                      <a:endParaRPr lang="en-US" sz="12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19</a:t>
                      </a:r>
                      <a:r>
                        <a:rPr lang="en-US" sz="1300" b="0" u="none" dirty="0" smtClean="0">
                          <a:solidFill>
                            <a:schemeClr val="tx1"/>
                          </a:solidFill>
                          <a:effectLst/>
                        </a:rPr>
                        <a:t>  </a:t>
                      </a:r>
                      <a:r>
                        <a:rPr lang="en-US" sz="1200" b="0" dirty="0" smtClean="0">
                          <a:latin typeface="+mn-lt"/>
                          <a:cs typeface="Helvetica" pitchFamily="34" charset="0"/>
                        </a:rPr>
                        <a:t>Which word could be used to replace </a:t>
                      </a:r>
                      <a:r>
                        <a:rPr lang="en-US" sz="1200" b="1" u="sng" dirty="0" smtClean="0">
                          <a:latin typeface="+mn-lt"/>
                          <a:cs typeface="Helvetica" pitchFamily="34" charset="0"/>
                        </a:rPr>
                        <a:t>provides</a:t>
                      </a:r>
                      <a:r>
                        <a:rPr lang="en-US" sz="1200" b="0" dirty="0" smtClean="0">
                          <a:latin typeface="+mn-lt"/>
                          <a:cs typeface="Helvetica" pitchFamily="34" charset="0"/>
                        </a:rPr>
                        <a:t>?  L2.3a</a:t>
                      </a: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20</a:t>
                      </a:r>
                      <a:r>
                        <a:rPr lang="en-US" sz="1300" b="0" u="none" dirty="0" smtClean="0">
                          <a:solidFill>
                            <a:schemeClr val="tx1"/>
                          </a:solidFill>
                          <a:effectLst/>
                        </a:rPr>
                        <a:t>  </a:t>
                      </a:r>
                      <a:r>
                        <a:rPr lang="en-US" sz="1200" b="0" dirty="0" smtClean="0">
                          <a:latin typeface="+mn-lt"/>
                        </a:rPr>
                        <a:t>Which is the correct way to write this sentence?</a:t>
                      </a:r>
                      <a:r>
                        <a:rPr lang="en-US" sz="1200" b="0" baseline="0" dirty="0" smtClean="0">
                          <a:latin typeface="+mn-lt"/>
                        </a:rPr>
                        <a:t> </a:t>
                      </a:r>
                      <a:r>
                        <a:rPr lang="en-US" sz="1300" b="0" u="none" baseline="0" dirty="0" smtClean="0">
                          <a:latin typeface="+mn-lt"/>
                        </a:rPr>
                        <a:t>L2.2.1c</a:t>
                      </a:r>
                      <a:endParaRPr lang="en-US" sz="1200" b="1" dirty="0" smtClean="0">
                        <a:latin typeface="Helvetica" pitchFamily="34" charset="0"/>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868757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80247" y="2613816"/>
            <a:ext cx="2853400" cy="2362540"/>
            <a:chOff x="3962400" y="28651"/>
            <a:chExt cx="2685553" cy="2255152"/>
          </a:xfrm>
        </p:grpSpPr>
        <p:sp>
          <p:nvSpPr>
            <p:cNvPr id="26" name="Trapezoid 25"/>
            <p:cNvSpPr/>
            <p:nvPr/>
          </p:nvSpPr>
          <p:spPr>
            <a:xfrm>
              <a:off x="5009653" y="192137"/>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267200" y="2865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62400" y="152400"/>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2</a:t>
              </a:r>
              <a:r>
                <a:rPr lang="en-US" sz="5700" b="1" baseline="30000" dirty="0">
                  <a:ln w="11430"/>
                  <a:effectLst>
                    <a:outerShdw blurRad="80000" dist="40000" dir="5040000" algn="tl">
                      <a:srgbClr val="000000">
                        <a:alpha val="30000"/>
                      </a:srgbClr>
                    </a:outerShdw>
                  </a:effectLst>
                </a:rPr>
                <a:t>nd</a:t>
              </a:r>
              <a:endParaRPr lang="en-US" sz="5700" b="1" dirty="0">
                <a:ln w="11430"/>
                <a:effectLst>
                  <a:outerShdw blurRad="80000" dist="40000" dir="5040000" algn="tl">
                    <a:srgbClr val="000000">
                      <a:alpha val="30000"/>
                    </a:srgbClr>
                  </a:outerShdw>
                </a:effectLst>
              </a:endParaRPr>
            </a:p>
          </p:txBody>
        </p:sp>
      </p:grpSp>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26</a:t>
            </a:fld>
            <a:endParaRPr lang="en-US" dirty="0"/>
          </a:p>
        </p:txBody>
      </p:sp>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09625" y="1923432"/>
            <a:ext cx="5968354" cy="6117145"/>
            <a:chOff x="762000" y="1836003"/>
            <a:chExt cx="5617274" cy="5839093"/>
          </a:xfrm>
        </p:grpSpPr>
        <p:grpSp>
          <p:nvGrpSpPr>
            <p:cNvPr id="16" name="Group 15"/>
            <p:cNvGrpSpPr/>
            <p:nvPr/>
          </p:nvGrpSpPr>
          <p:grpSpPr>
            <a:xfrm>
              <a:off x="762000" y="1836003"/>
              <a:ext cx="5492088" cy="5123021"/>
              <a:chOff x="762000" y="468669"/>
              <a:chExt cx="5492088" cy="5123021"/>
            </a:xfrm>
          </p:grpSpPr>
          <p:sp>
            <p:nvSpPr>
              <p:cNvPr id="17" name="TextBox 16"/>
              <p:cNvSpPr txBox="1"/>
              <p:nvPr/>
            </p:nvSpPr>
            <p:spPr>
              <a:xfrm>
                <a:off x="767688" y="3001333"/>
                <a:ext cx="5486400" cy="2590357"/>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Student Copy</a:t>
                </a:r>
              </a:p>
              <a:p>
                <a:r>
                  <a:rPr lang="en-US" sz="3400" b="1" dirty="0">
                    <a:effectLst>
                      <a:outerShdw blurRad="38100" dist="38100" dir="2700000" algn="tl">
                        <a:srgbClr val="000000">
                          <a:alpha val="43137"/>
                        </a:srgbClr>
                      </a:outerShdw>
                    </a:effectLst>
                  </a:rPr>
                  <a:t>Pre-Assessment Quarter </a:t>
                </a:r>
                <a:r>
                  <a:rPr lang="en-US" sz="3400" b="1" i="1" dirty="0" smtClean="0">
                    <a:effectLst>
                      <a:outerShdw blurRad="38100" dist="38100" dir="2700000" algn="tl">
                        <a:srgbClr val="000000">
                          <a:alpha val="43137"/>
                        </a:srgbClr>
                      </a:outerShdw>
                    </a:effectLst>
                  </a:rPr>
                  <a:t>3</a:t>
                </a:r>
                <a:endParaRPr lang="en-US" sz="3400" b="1" i="1" dirty="0">
                  <a:effectLst>
                    <a:outerShdw blurRad="38100" dist="38100" dir="2700000" algn="tl">
                      <a:srgbClr val="000000">
                        <a:alpha val="43137"/>
                      </a:srgbClr>
                    </a:outerShdw>
                  </a:effectLst>
                </a:endParaRPr>
              </a:p>
              <a:p>
                <a:endParaRPr lang="en-US" sz="3400" b="1" dirty="0">
                  <a:effectLst>
                    <a:outerShdw blurRad="38100" dist="38100" dir="2700000" algn="tl">
                      <a:srgbClr val="000000">
                        <a:alpha val="43137"/>
                      </a:srgbClr>
                    </a:outerShdw>
                  </a:effectLst>
                </a:endParaRPr>
              </a:p>
              <a:p>
                <a:r>
                  <a:rPr lang="en-US" sz="3400" b="1" dirty="0">
                    <a:effectLst>
                      <a:outerShdw blurRad="38100" dist="38100" dir="2700000" algn="tl">
                        <a:srgbClr val="000000">
                          <a:alpha val="43137"/>
                        </a:srgbClr>
                      </a:outerShdw>
                    </a:effectLst>
                  </a:rPr>
                  <a:t>Name____________________</a:t>
                </a: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762000" y="468669"/>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 name="TextBox 1"/>
            <p:cNvSpPr txBox="1"/>
            <p:nvPr/>
          </p:nvSpPr>
          <p:spPr>
            <a:xfrm>
              <a:off x="789024" y="6705600"/>
              <a:ext cx="5590250" cy="969496"/>
            </a:xfrm>
            <a:prstGeom prst="rect">
              <a:avLst/>
            </a:prstGeom>
            <a:noFill/>
          </p:spPr>
          <p:txBody>
            <a:bodyPr wrap="square" rtlCol="0">
              <a:spAutoFit/>
            </a:bodyPr>
            <a:lstStyle/>
            <a:p>
              <a:r>
                <a:rPr lang="en-US" dirty="0" smtClean="0"/>
                <a:t>Directions:</a:t>
              </a:r>
            </a:p>
            <a:p>
              <a:r>
                <a:rPr lang="en-US" dirty="0" smtClean="0"/>
                <a:t>Read each story.</a:t>
              </a:r>
            </a:p>
            <a:p>
              <a:r>
                <a:rPr lang="en-US" dirty="0" smtClean="0"/>
                <a:t>Then answer the questions about the story.</a:t>
              </a:r>
              <a:endParaRPr lang="en-US" dirty="0"/>
            </a:p>
          </p:txBody>
        </p:sp>
      </p:grpSp>
    </p:spTree>
    <p:extLst>
      <p:ext uri="{BB962C8B-B14F-4D97-AF65-F5344CB8AC3E}">
        <p14:creationId xmlns:p14="http://schemas.microsoft.com/office/powerpoint/2010/main" val="2223886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TextBox 4"/>
          <p:cNvSpPr txBox="1"/>
          <p:nvPr/>
        </p:nvSpPr>
        <p:spPr>
          <a:xfrm>
            <a:off x="161925" y="304800"/>
            <a:ext cx="7448550" cy="3477869"/>
          </a:xfrm>
          <a:prstGeom prst="rect">
            <a:avLst/>
          </a:prstGeom>
          <a:noFill/>
        </p:spPr>
        <p:txBody>
          <a:bodyPr wrap="square" lIns="91433" tIns="45717" rIns="91433" bIns="45717" rtlCol="0">
            <a:spAutoFit/>
          </a:bodyPr>
          <a:lstStyle/>
          <a:p>
            <a:r>
              <a:rPr lang="en-US" b="1" u="sng" dirty="0"/>
              <a:t>Student Directions</a:t>
            </a:r>
            <a:r>
              <a:rPr lang="en-US" b="1" dirty="0" smtClean="0"/>
              <a:t>: (2 Parts)</a:t>
            </a:r>
          </a:p>
          <a:p>
            <a:endParaRPr lang="en-US" u="sng" dirty="0"/>
          </a:p>
          <a:p>
            <a:r>
              <a:rPr lang="en-US" b="1" u="sng" dirty="0"/>
              <a:t>Part 1</a:t>
            </a:r>
            <a:r>
              <a:rPr lang="en-US" b="1" dirty="0"/>
              <a:t> </a:t>
            </a:r>
            <a:r>
              <a:rPr lang="en-US" b="1" dirty="0" smtClean="0"/>
              <a:t>:</a:t>
            </a:r>
            <a:endParaRPr lang="en-US" b="1" dirty="0"/>
          </a:p>
          <a:p>
            <a:r>
              <a:rPr lang="en-US" dirty="0"/>
              <a:t>You will read </a:t>
            </a:r>
            <a:r>
              <a:rPr lang="en-US" dirty="0" smtClean="0"/>
              <a:t>several literary and informational </a:t>
            </a:r>
            <a:r>
              <a:rPr lang="en-US" dirty="0"/>
              <a:t>texts </a:t>
            </a:r>
            <a:r>
              <a:rPr lang="en-US" dirty="0" smtClean="0"/>
              <a:t>about Redwood and Sequoia trees.</a:t>
            </a:r>
            <a:endParaRPr lang="en-US" dirty="0"/>
          </a:p>
          <a:p>
            <a:pPr marL="342876" indent="-342876">
              <a:buAutoNum type="arabicPeriod"/>
            </a:pPr>
            <a:r>
              <a:rPr lang="en-US" dirty="0"/>
              <a:t>Read </a:t>
            </a:r>
            <a:r>
              <a:rPr lang="en-US" dirty="0" smtClean="0"/>
              <a:t>all texts</a:t>
            </a:r>
            <a:r>
              <a:rPr lang="en-US" dirty="0"/>
              <a:t>.</a:t>
            </a:r>
          </a:p>
          <a:p>
            <a:pPr marL="342876" indent="-342876">
              <a:buAutoNum type="arabicPeriod"/>
            </a:pPr>
            <a:endParaRPr lang="en-US" dirty="0"/>
          </a:p>
          <a:p>
            <a:pPr marL="342876" indent="-342876">
              <a:buAutoNum type="arabicPeriod" startAt="2"/>
            </a:pPr>
            <a:r>
              <a:rPr lang="en-US" dirty="0"/>
              <a:t>Take notes about the texts.</a:t>
            </a:r>
          </a:p>
          <a:p>
            <a:pPr marL="342876" indent="-342876">
              <a:buAutoNum type="arabicPeriod" startAt="2"/>
            </a:pPr>
            <a:endParaRPr lang="en-US" dirty="0"/>
          </a:p>
          <a:p>
            <a:pPr marL="342876" indent="-342876">
              <a:buAutoNum type="arabicPeriod" startAt="2"/>
            </a:pPr>
            <a:r>
              <a:rPr lang="en-US" dirty="0"/>
              <a:t>Answer the questions.</a:t>
            </a:r>
          </a:p>
          <a:p>
            <a:endParaRPr lang="en-US" b="1" u="sng" dirty="0"/>
          </a:p>
        </p:txBody>
      </p:sp>
    </p:spTree>
    <p:extLst>
      <p:ext uri="{BB962C8B-B14F-4D97-AF65-F5344CB8AC3E}">
        <p14:creationId xmlns:p14="http://schemas.microsoft.com/office/powerpoint/2010/main" val="2414803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grpSp>
        <p:nvGrpSpPr>
          <p:cNvPr id="7" name="Group 6"/>
          <p:cNvGrpSpPr/>
          <p:nvPr/>
        </p:nvGrpSpPr>
        <p:grpSpPr>
          <a:xfrm>
            <a:off x="355968" y="770176"/>
            <a:ext cx="7226710" cy="8059797"/>
            <a:chOff x="355968" y="770176"/>
            <a:chExt cx="7226710" cy="8059797"/>
          </a:xfrm>
        </p:grpSpPr>
        <p:sp>
          <p:nvSpPr>
            <p:cNvPr id="2" name="Rectangle 1"/>
            <p:cNvSpPr/>
            <p:nvPr/>
          </p:nvSpPr>
          <p:spPr>
            <a:xfrm>
              <a:off x="355968" y="1905000"/>
              <a:ext cx="5029200" cy="6924973"/>
            </a:xfrm>
            <a:prstGeom prst="rect">
              <a:avLst/>
            </a:prstGeom>
          </p:spPr>
          <p:txBody>
            <a:bodyPr wrap="square">
              <a:spAutoFit/>
            </a:bodyPr>
            <a:lstStyle/>
            <a:p>
              <a:pPr algn="ctr"/>
              <a:r>
                <a:rPr lang="en-US" sz="1400" b="1" u="sng" dirty="0"/>
                <a:t>Brave Little </a:t>
              </a:r>
              <a:r>
                <a:rPr lang="en-US" sz="1400" b="1" u="sng" dirty="0" smtClean="0"/>
                <a:t>Seed</a:t>
              </a:r>
            </a:p>
            <a:p>
              <a:pPr algn="ctr"/>
              <a:r>
                <a:rPr lang="en-US" sz="1000" i="1" dirty="0" smtClean="0"/>
                <a:t>Retold by Lane Roberts</a:t>
              </a:r>
              <a:endParaRPr lang="en-US" sz="1000" i="1" dirty="0"/>
            </a:p>
            <a:p>
              <a:r>
                <a:rPr lang="en-US" sz="1400" dirty="0"/>
                <a:t> </a:t>
              </a:r>
            </a:p>
            <a:p>
              <a:r>
                <a:rPr lang="en-US" sz="1400" dirty="0"/>
                <a:t>Once upon a time there were four redwood seeds who were good friends.  One day the wind blew them to a new part of the forest.  The seeds hid under the ground. They hoped to become beautiful redwood trees</a:t>
              </a:r>
              <a:r>
                <a:rPr lang="en-US" sz="1400" dirty="0" smtClean="0"/>
                <a:t>.</a:t>
              </a:r>
            </a:p>
            <a:p>
              <a:endParaRPr lang="en-US" sz="1400" dirty="0"/>
            </a:p>
            <a:p>
              <a:r>
                <a:rPr lang="en-US" sz="1400" dirty="0"/>
                <a:t>One day some squirrels were playing near the seeds.   When the first seed began to grow the squirrels threw a rock at it.  They threw so many rocks the seed almost split </a:t>
              </a:r>
              <a:r>
                <a:rPr lang="en-US" sz="1400" dirty="0" smtClean="0"/>
                <a:t>in two</a:t>
              </a:r>
              <a:r>
                <a:rPr lang="en-US" sz="1400" dirty="0"/>
                <a:t>. The first seed told the other seeds. The other seeds said they would wait for the squirrels to go away before they would try to grow</a:t>
              </a:r>
              <a:r>
                <a:rPr lang="en-US" sz="1400" dirty="0" smtClean="0"/>
                <a:t>.</a:t>
              </a:r>
            </a:p>
            <a:p>
              <a:endParaRPr lang="en-US" sz="1400" dirty="0"/>
            </a:p>
            <a:p>
              <a:r>
                <a:rPr lang="en-US" sz="1400" dirty="0"/>
                <a:t>The first seed did not want to wait.  It tried again to grow.  It was hit with rocks and bent over. The other seeds said, “stop trying to grow!”  But the little seed did not quit trying.   Each time it tried to grow the squirrels would throw rocks at it.  </a:t>
              </a:r>
              <a:endParaRPr lang="en-US" sz="1400" dirty="0" smtClean="0"/>
            </a:p>
            <a:p>
              <a:endParaRPr lang="en-US" sz="1400" dirty="0"/>
            </a:p>
            <a:p>
              <a:r>
                <a:rPr lang="en-US" sz="1400" dirty="0"/>
                <a:t>But, this made the seed try even harder to grow.  </a:t>
              </a:r>
              <a:r>
                <a:rPr lang="en-US" sz="1400" dirty="0" smtClean="0"/>
                <a:t>Many times the </a:t>
              </a:r>
              <a:r>
                <a:rPr lang="en-US" sz="1400" dirty="0"/>
                <a:t>little seed was hit by rocks.  Time after time the little seed bent over</a:t>
              </a:r>
              <a:r>
                <a:rPr lang="en-US" sz="1400" dirty="0" smtClean="0"/>
                <a:t>.</a:t>
              </a:r>
            </a:p>
            <a:p>
              <a:endParaRPr lang="en-US" sz="1400" dirty="0"/>
            </a:p>
            <a:p>
              <a:r>
                <a:rPr lang="en-US" sz="1400" dirty="0"/>
                <a:t>And then, one day, it was hit by a rock and it did not bend over!  Each time it had been hit by a rock it had grown stronger.  The seed’s trunk had become very strong.  It stayed in the woods and grew and grew and grew.  It became the biggest and most beautiful redwood tree in the forest. </a:t>
              </a:r>
              <a:endParaRPr lang="en-US" sz="1400" dirty="0" smtClean="0"/>
            </a:p>
            <a:p>
              <a:endParaRPr lang="en-US" sz="1400" dirty="0"/>
            </a:p>
            <a:p>
              <a:r>
                <a:rPr lang="en-US" sz="1400" dirty="0"/>
                <a:t>The other seeds are still under the ground somewhere in the forest.  They never tried to come out and </a:t>
              </a:r>
              <a:r>
                <a:rPr lang="en-US" sz="1400" dirty="0" smtClean="0"/>
                <a:t>they never </a:t>
              </a:r>
              <a:r>
                <a:rPr lang="en-US" sz="1400" dirty="0"/>
                <a:t>grew.  </a:t>
              </a:r>
            </a:p>
            <a:p>
              <a:r>
                <a:rPr lang="en-US" sz="1400" dirty="0"/>
                <a:t> </a:t>
              </a:r>
            </a:p>
          </p:txBody>
        </p:sp>
        <p:grpSp>
          <p:nvGrpSpPr>
            <p:cNvPr id="6" name="Group 5"/>
            <p:cNvGrpSpPr/>
            <p:nvPr/>
          </p:nvGrpSpPr>
          <p:grpSpPr>
            <a:xfrm>
              <a:off x="535954" y="770176"/>
              <a:ext cx="4858833" cy="879255"/>
              <a:chOff x="370073" y="6408977"/>
              <a:chExt cx="4858833" cy="879255"/>
            </a:xfrm>
          </p:grpSpPr>
          <p:pic>
            <p:nvPicPr>
              <p:cNvPr id="2050" name="Picture 2" descr="http://t1.gstatic.com/images?q=tbn:ANd9GcS4DdFvqyUPb5dvK9g0yNIFoBdtttIRk4IJ5nB-GX7AQK80sM-sZB0vTOYB"/>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9522" r="11058" b="8329"/>
              <a:stretch/>
            </p:blipFill>
            <p:spPr bwMode="auto">
              <a:xfrm>
                <a:off x="2254370" y="6465874"/>
                <a:ext cx="900634" cy="7959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RxKJlprVitzxZUK1ppsfTfl1F7BE52UuQSLsDwGZEbLslMW5TJD79wsDw"/>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5635" t="8474" r="6214" b="1362"/>
              <a:stretch/>
            </p:blipFill>
            <p:spPr bwMode="auto">
              <a:xfrm>
                <a:off x="1066800" y="6465874"/>
                <a:ext cx="992397" cy="79598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0073" y="6408977"/>
                <a:ext cx="535625" cy="879255"/>
                <a:chOff x="3821502" y="3055004"/>
                <a:chExt cx="691550" cy="1215071"/>
              </a:xfrm>
            </p:grpSpPr>
            <p:pic>
              <p:nvPicPr>
                <p:cNvPr id="2054" name="Picture 6" descr="The Redwoods of Coast and Sierr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158" t="29918" r="54516" b="11003"/>
                <a:stretch/>
              </p:blipFill>
              <p:spPr bwMode="auto">
                <a:xfrm>
                  <a:off x="3821502" y="3055004"/>
                  <a:ext cx="674298" cy="121507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360652" y="3055004"/>
                  <a:ext cx="152400" cy="145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6" name="Picture 8" descr="Growing Future Giants From Tiny Seeds | Save the Redwoods League"/>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28038" t="24355" r="24302" b="13285"/>
              <a:stretch/>
            </p:blipFill>
            <p:spPr bwMode="auto">
              <a:xfrm>
                <a:off x="3352800" y="6467450"/>
                <a:ext cx="930088" cy="8107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aby Redwood Tree in front of parent, Redwood Forest, Yosemite, California"/>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32152" t="14163" r="19546" b="13967"/>
              <a:stretch/>
            </p:blipFill>
            <p:spPr bwMode="auto">
              <a:xfrm>
                <a:off x="4373234" y="6461584"/>
                <a:ext cx="855672" cy="8266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8 Jaw Dropping Photographs of California's Giant Redwoods and ..."/>
            <p:cNvPicPr>
              <a:picLocks noChangeAspect="1" noChangeArrowheads="1"/>
            </p:cNvPicPr>
            <p:nvPr/>
          </p:nvPicPr>
          <p:blipFill rotWithShape="1">
            <a:blip r:embed="rId7" cstate="print">
              <a:grayscl/>
              <a:extLst>
                <a:ext uri="{28A0092B-C50C-407E-A947-70E740481C1C}">
                  <a14:useLocalDpi xmlns:a14="http://schemas.microsoft.com/office/drawing/2010/main" val="0"/>
                </a:ext>
              </a:extLst>
            </a:blip>
            <a:srcRect l="16444" r="17240" b="4383"/>
            <a:stretch/>
          </p:blipFill>
          <p:spPr bwMode="auto">
            <a:xfrm>
              <a:off x="5554325" y="797885"/>
              <a:ext cx="2028353" cy="583151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381000" y="152400"/>
            <a:ext cx="1524000" cy="400110"/>
          </a:xfrm>
          <a:prstGeom prst="rect">
            <a:avLst/>
          </a:prstGeom>
          <a:noFill/>
        </p:spPr>
        <p:txBody>
          <a:bodyPr wrap="square" rtlCol="0">
            <a:spAutoFit/>
          </a:bodyPr>
          <a:lstStyle/>
          <a:p>
            <a:r>
              <a:rPr lang="en-US" sz="1000" dirty="0" smtClean="0"/>
              <a:t>Grade Equivalent: 2.4</a:t>
            </a:r>
          </a:p>
          <a:p>
            <a:r>
              <a:rPr lang="en-US" sz="1000" dirty="0" smtClean="0"/>
              <a:t>Lexile:  590</a:t>
            </a:r>
            <a:endParaRPr lang="en-US" sz="1000" dirty="0"/>
          </a:p>
        </p:txBody>
      </p:sp>
    </p:spTree>
    <p:extLst>
      <p:ext uri="{BB962C8B-B14F-4D97-AF65-F5344CB8AC3E}">
        <p14:creationId xmlns:p14="http://schemas.microsoft.com/office/powerpoint/2010/main" val="295450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Rectangle 4"/>
          <p:cNvSpPr/>
          <p:nvPr/>
        </p:nvSpPr>
        <p:spPr>
          <a:xfrm>
            <a:off x="381000" y="925251"/>
            <a:ext cx="7086600" cy="5786199"/>
          </a:xfrm>
          <a:prstGeom prst="rect">
            <a:avLst/>
          </a:prstGeom>
        </p:spPr>
        <p:txBody>
          <a:bodyPr wrap="square">
            <a:spAutoFit/>
          </a:bodyPr>
          <a:lstStyle/>
          <a:p>
            <a:pPr algn="ctr"/>
            <a:r>
              <a:rPr lang="en-US" sz="1400" b="1" u="sng" dirty="0" smtClean="0"/>
              <a:t>Two Little Seabirds</a:t>
            </a:r>
          </a:p>
          <a:p>
            <a:pPr algn="ctr"/>
            <a:r>
              <a:rPr lang="en-US" sz="1000" i="1" dirty="0" smtClean="0"/>
              <a:t>Elizabeth Yeo</a:t>
            </a:r>
          </a:p>
          <a:p>
            <a:pPr algn="ctr"/>
            <a:endParaRPr lang="en-US" sz="1000" i="1" dirty="0"/>
          </a:p>
          <a:p>
            <a:r>
              <a:rPr lang="en-US" sz="1400" dirty="0"/>
              <a:t>Two murrelets lived in an Oregon forest close to the ocean.  Murrelets are very rare seabirds.  The two seabirds hoped to make a nest in an old redwood tree.</a:t>
            </a:r>
          </a:p>
          <a:p>
            <a:r>
              <a:rPr lang="en-US" sz="1400" dirty="0"/>
              <a:t> </a:t>
            </a:r>
          </a:p>
          <a:p>
            <a:r>
              <a:rPr lang="en-US" sz="1400" dirty="0"/>
              <a:t>One day they found the biggest and oldest redwood tree in the forest.  It was just right for making a nest.  The first seabird was afraid. Loggers were cutting down trees near the redwood.  She told the second seabird so they looked for a new tree.</a:t>
            </a:r>
          </a:p>
          <a:p>
            <a:r>
              <a:rPr lang="en-US" sz="1400" dirty="0"/>
              <a:t> </a:t>
            </a:r>
          </a:p>
          <a:p>
            <a:r>
              <a:rPr lang="en-US" sz="1400" dirty="0"/>
              <a:t>But, the seabirds could not find another redwood tree as nice. The first seabird was tired of looking.  She said, “I will make the nest in the oldest redwood.”  But the second seabird said, “If we make a nest and the </a:t>
            </a:r>
            <a:r>
              <a:rPr lang="en-US" sz="1400" b="1" dirty="0"/>
              <a:t>loggers</a:t>
            </a:r>
            <a:r>
              <a:rPr lang="en-US" sz="1400" dirty="0"/>
              <a:t> cut it down, our egg will never hatch.”  Murrelets only lay one egg at a time.</a:t>
            </a:r>
          </a:p>
          <a:p>
            <a:r>
              <a:rPr lang="en-US" sz="1400" dirty="0"/>
              <a:t> </a:t>
            </a:r>
          </a:p>
          <a:p>
            <a:r>
              <a:rPr lang="en-US" sz="1400" dirty="0"/>
              <a:t>But the first seabird did not listen. She made a nest in the biggest and oldest redwood tree.   It was in the highest branches, hidden by moss.  </a:t>
            </a:r>
            <a:r>
              <a:rPr lang="en-US" sz="1400" dirty="0" smtClean="0"/>
              <a:t>The </a:t>
            </a:r>
            <a:r>
              <a:rPr lang="en-US" sz="1400" dirty="0"/>
              <a:t>two seabirds took turns caring for the egg and flying to the sea to get fish.</a:t>
            </a:r>
          </a:p>
          <a:p>
            <a:r>
              <a:rPr lang="en-US" sz="1400" dirty="0"/>
              <a:t> </a:t>
            </a:r>
          </a:p>
          <a:p>
            <a:r>
              <a:rPr lang="en-US" sz="1400" dirty="0"/>
              <a:t>The loggers still cut down trees around their nest.  And then, one day a logger looked up and saw the old redwood and the </a:t>
            </a:r>
            <a:r>
              <a:rPr lang="en-US" sz="1400" dirty="0" err="1" smtClean="0"/>
              <a:t>murrelets’</a:t>
            </a:r>
            <a:r>
              <a:rPr lang="en-US" sz="1400" dirty="0" smtClean="0"/>
              <a:t> </a:t>
            </a:r>
            <a:r>
              <a:rPr lang="en-US" sz="1400" dirty="0"/>
              <a:t>nest.   He  knew that the seabirds were rare.  He also knew they would come back to the same tree each year, if it was safe.</a:t>
            </a:r>
          </a:p>
          <a:p>
            <a:r>
              <a:rPr lang="en-US" sz="1400" dirty="0"/>
              <a:t> </a:t>
            </a:r>
          </a:p>
          <a:p>
            <a:r>
              <a:rPr lang="en-US" sz="1400" dirty="0"/>
              <a:t>Soon all of the loggers left.  This made the two seabirds very happy.  Then one day the second seabird saw a sign below the old redwood tree.  He was glad they had made their nest in the old redwood after all.</a:t>
            </a:r>
          </a:p>
          <a:p>
            <a:endParaRPr lang="en-US" sz="1400" dirty="0"/>
          </a:p>
        </p:txBody>
      </p:sp>
      <p:pic>
        <p:nvPicPr>
          <p:cNvPr id="1025" name="Picture 1" descr="http://wdfw.wa.gov/conservation/research/projects/seabird/marbled_murrelet_population/graphics/marbled_murrelet.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13505" t="15944"/>
          <a:stretch/>
        </p:blipFill>
        <p:spPr bwMode="auto">
          <a:xfrm>
            <a:off x="1600200" y="478766"/>
            <a:ext cx="1352909" cy="936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29933" y="6977062"/>
            <a:ext cx="6603618" cy="2809875"/>
            <a:chOff x="629933" y="6977062"/>
            <a:chExt cx="6603618" cy="2809875"/>
          </a:xfrm>
        </p:grpSpPr>
        <p:grpSp>
          <p:nvGrpSpPr>
            <p:cNvPr id="6" name="Group 5"/>
            <p:cNvGrpSpPr/>
            <p:nvPr/>
          </p:nvGrpSpPr>
          <p:grpSpPr>
            <a:xfrm>
              <a:off x="629933" y="6977062"/>
              <a:ext cx="1630906" cy="2809875"/>
              <a:chOff x="1620328" y="4953000"/>
              <a:chExt cx="1630906" cy="2809875"/>
            </a:xfrm>
          </p:grpSpPr>
          <p:pic>
            <p:nvPicPr>
              <p:cNvPr id="1029" name="Picture 5" descr="http://t2.gstatic.com/images?q=tbn:ANd9GcT6WCsptvVCRLAbHXS6TfBCvK71Zqo7VXahGXipbl_4Rm6SOHgodRW6vS1j"/>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620328" y="4953000"/>
                <a:ext cx="1630906" cy="2809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t0.gstatic.com/images?q=tbn:ANd9GcS6E-DaUYp0o1hOgXK18KYabolwAjPo2GG9PyTwVkYbJUYstrrV6lqqsd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57" t="11293" r="14177" b="11557"/>
              <a:stretch/>
            </p:blipFill>
            <p:spPr bwMode="auto">
              <a:xfrm>
                <a:off x="2186821" y="6858000"/>
                <a:ext cx="497919" cy="7069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2200" y="7564923"/>
                <a:ext cx="152400" cy="197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descr="Fake Marbled Murrelet Eggs Cause Jays to Vomit | BirdNote"/>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11563" t="47705" r="11883" b="7471"/>
            <a:stretch/>
          </p:blipFill>
          <p:spPr bwMode="auto">
            <a:xfrm>
              <a:off x="4267200" y="7369118"/>
              <a:ext cx="1294846" cy="1109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descr="http://www.californiampas.org/pages/resources/mpalist/images/murlett.jpg"/>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b="3678"/>
            <a:stretch/>
          </p:blipFill>
          <p:spPr bwMode="auto">
            <a:xfrm>
              <a:off x="5715000" y="7360492"/>
              <a:ext cx="1518551" cy="1109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5" name="Picture 11" descr="Marbled murrelet nest. Photo by Tom Hamer"/>
            <p:cNvPicPr>
              <a:picLocks noChangeAspect="1" noChangeArrowheads="1"/>
            </p:cNvPicPr>
            <p:nvPr/>
          </p:nvPicPr>
          <p:blipFill rotWithShape="1">
            <a:blip r:embed="rId7" cstate="print">
              <a:grayscl/>
              <a:extLst>
                <a:ext uri="{28A0092B-C50C-407E-A947-70E740481C1C}">
                  <a14:useLocalDpi xmlns:a14="http://schemas.microsoft.com/office/drawing/2010/main" val="0"/>
                </a:ext>
              </a:extLst>
            </a:blip>
            <a:srcRect l="12717" t="10836" r="11509" b="9359"/>
            <a:stretch/>
          </p:blipFill>
          <p:spPr bwMode="auto">
            <a:xfrm>
              <a:off x="2595833" y="7369118"/>
              <a:ext cx="1520754" cy="1109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31139" y="8479795"/>
              <a:ext cx="4566967" cy="261610"/>
            </a:xfrm>
            <a:prstGeom prst="rect">
              <a:avLst/>
            </a:prstGeom>
            <a:noFill/>
          </p:spPr>
          <p:txBody>
            <a:bodyPr wrap="square" rtlCol="0">
              <a:spAutoFit/>
            </a:bodyPr>
            <a:lstStyle/>
            <a:p>
              <a:r>
                <a:rPr lang="en-US" sz="1100" i="1" dirty="0" smtClean="0"/>
                <a:t>The murrelet lays one egg.  When it hatches the baby seabird is fed fish.</a:t>
              </a:r>
              <a:endParaRPr lang="en-US" sz="1100" i="1" dirty="0"/>
            </a:p>
          </p:txBody>
        </p:sp>
      </p:grpSp>
      <p:sp>
        <p:nvSpPr>
          <p:cNvPr id="15" name="TextBox 14"/>
          <p:cNvSpPr txBox="1"/>
          <p:nvPr/>
        </p:nvSpPr>
        <p:spPr>
          <a:xfrm>
            <a:off x="381000" y="152400"/>
            <a:ext cx="1524000" cy="400110"/>
          </a:xfrm>
          <a:prstGeom prst="rect">
            <a:avLst/>
          </a:prstGeom>
          <a:noFill/>
        </p:spPr>
        <p:txBody>
          <a:bodyPr wrap="square" rtlCol="0">
            <a:spAutoFit/>
          </a:bodyPr>
          <a:lstStyle/>
          <a:p>
            <a:r>
              <a:rPr lang="en-US" sz="1000" dirty="0" smtClean="0"/>
              <a:t>Grade Equivalent: 3.2</a:t>
            </a:r>
          </a:p>
          <a:p>
            <a:r>
              <a:rPr lang="en-US" sz="1000" dirty="0" smtClean="0"/>
              <a:t>Lexile:  680</a:t>
            </a:r>
            <a:endParaRPr lang="en-US" sz="1000" dirty="0"/>
          </a:p>
        </p:txBody>
      </p:sp>
    </p:spTree>
    <p:extLst>
      <p:ext uri="{BB962C8B-B14F-4D97-AF65-F5344CB8AC3E}">
        <p14:creationId xmlns:p14="http://schemas.microsoft.com/office/powerpoint/2010/main" val="63496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60590284"/>
              </p:ext>
            </p:extLst>
          </p:nvPr>
        </p:nvGraphicFramePr>
        <p:xfrm>
          <a:off x="1036320" y="670560"/>
          <a:ext cx="5440680" cy="6169152"/>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Tree>
    <p:extLst>
      <p:ext uri="{BB962C8B-B14F-4D97-AF65-F5344CB8AC3E}">
        <p14:creationId xmlns:p14="http://schemas.microsoft.com/office/powerpoint/2010/main" val="2568969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30</a:t>
            </a:fld>
            <a:endParaRPr>
              <a:solidFill>
                <a:srgbClr val="888888"/>
              </a:solidFill>
            </a:endParaRPr>
          </a:p>
        </p:txBody>
      </p:sp>
      <p:sp>
        <p:nvSpPr>
          <p:cNvPr id="72" name="Shape 72"/>
          <p:cNvSpPr/>
          <p:nvPr/>
        </p:nvSpPr>
        <p:spPr>
          <a:xfrm>
            <a:off x="572038" y="4724400"/>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77" name="Shape 77"/>
          <p:cNvSpPr/>
          <p:nvPr/>
        </p:nvSpPr>
        <p:spPr>
          <a:xfrm>
            <a:off x="714750" y="988540"/>
            <a:ext cx="6571876" cy="2318868"/>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numCol="1" anchor="t">
            <a:spAutoFit/>
          </a:bodyPr>
          <a:lstStyle/>
          <a:p>
            <a:pPr marL="342900" lvl="0" indent="-342900">
              <a:buAutoNum type="arabicPeriod"/>
              <a:defRPr sz="1800"/>
            </a:pPr>
            <a:r>
              <a:rPr lang="en-US" sz="1600" b="1" dirty="0" smtClean="0">
                <a:latin typeface="Helvetica" panose="020B0604020202020204" pitchFamily="34" charset="0"/>
                <a:cs typeface="Helvetica" panose="020B0604020202020204" pitchFamily="34" charset="0"/>
                <a:sym typeface="Helvetica"/>
              </a:rPr>
              <a:t>What does </a:t>
            </a:r>
            <a:r>
              <a:rPr lang="en-US" sz="1600" b="1" i="1" dirty="0" err="1" smtClean="0">
                <a:latin typeface="Helvetica" panose="020B0604020202020204" pitchFamily="34" charset="0"/>
                <a:cs typeface="Helvetica" panose="020B0604020202020204" pitchFamily="34" charset="0"/>
                <a:sym typeface="Helvetica"/>
              </a:rPr>
              <a:t>murrelets</a:t>
            </a:r>
            <a:r>
              <a:rPr lang="en-US" sz="1600" b="1" i="1" dirty="0" smtClean="0">
                <a:latin typeface="Helvetica" panose="020B0604020202020204" pitchFamily="34" charset="0"/>
                <a:cs typeface="Helvetica" panose="020B0604020202020204" pitchFamily="34" charset="0"/>
                <a:sym typeface="Helvetica"/>
              </a:rPr>
              <a:t> are very rare birds </a:t>
            </a:r>
            <a:r>
              <a:rPr lang="en-US" sz="1600" b="1" dirty="0" smtClean="0">
                <a:latin typeface="Helvetica" panose="020B0604020202020204" pitchFamily="34" charset="0"/>
                <a:cs typeface="Helvetica" panose="020B0604020202020204" pitchFamily="34" charset="0"/>
                <a:sym typeface="Helvetica"/>
              </a:rPr>
              <a:t>mean</a:t>
            </a:r>
            <a:r>
              <a:rPr sz="1600" b="1" dirty="0" smtClean="0">
                <a:latin typeface="Helvetica" panose="020B0604020202020204" pitchFamily="34" charset="0"/>
                <a:cs typeface="Helvetica" panose="020B0604020202020204" pitchFamily="34" charset="0"/>
                <a:sym typeface="Helvetica"/>
              </a:rPr>
              <a:t>? </a:t>
            </a:r>
            <a:endParaRPr lang="en-US" sz="1600" b="1" dirty="0" smtClean="0">
              <a:latin typeface="Helvetica" panose="020B0604020202020204" pitchFamily="34" charset="0"/>
              <a:cs typeface="Helvetica" panose="020B0604020202020204" pitchFamily="34" charset="0"/>
              <a:sym typeface="Helvetica"/>
            </a:endParaRPr>
          </a:p>
          <a:p>
            <a:pPr marL="342900" lvl="0" indent="-342900">
              <a:buAutoNum type="arabicPeriod"/>
              <a:defRPr sz="1800"/>
            </a:pPr>
            <a:endParaRPr sz="1600" b="1"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600" dirty="0" err="1" smtClean="0">
                <a:latin typeface="Helvetica" panose="020B0604020202020204" pitchFamily="34" charset="0"/>
                <a:cs typeface="Helvetica" panose="020B0604020202020204" pitchFamily="34" charset="0"/>
                <a:sym typeface="Helvetica"/>
              </a:rPr>
              <a:t>Murrelets</a:t>
            </a:r>
            <a:r>
              <a:rPr lang="en-US" sz="1600" dirty="0" smtClean="0">
                <a:latin typeface="Helvetica" panose="020B0604020202020204" pitchFamily="34" charset="0"/>
                <a:cs typeface="Helvetica" panose="020B0604020202020204" pitchFamily="34" charset="0"/>
                <a:sym typeface="Helvetica"/>
              </a:rPr>
              <a:t> live in Oregon forests.</a:t>
            </a:r>
          </a:p>
          <a:p>
            <a:pPr marL="548592"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600" dirty="0" err="1" smtClean="0">
                <a:latin typeface="Helvetica" panose="020B0604020202020204" pitchFamily="34" charset="0"/>
                <a:cs typeface="Helvetica" panose="020B0604020202020204" pitchFamily="34" charset="0"/>
                <a:sym typeface="Helvetica"/>
              </a:rPr>
              <a:t>Murrelets</a:t>
            </a:r>
            <a:r>
              <a:rPr lang="en-US" sz="1600" dirty="0" smtClean="0">
                <a:latin typeface="Helvetica" panose="020B0604020202020204" pitchFamily="34" charset="0"/>
                <a:cs typeface="Helvetica" panose="020B0604020202020204" pitchFamily="34" charset="0"/>
                <a:sym typeface="Helvetica"/>
              </a:rPr>
              <a:t> are seabirds.</a:t>
            </a:r>
          </a:p>
          <a:p>
            <a:pPr marL="548592"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600" dirty="0" err="1" smtClean="0">
                <a:latin typeface="Helvetica" panose="020B0604020202020204" pitchFamily="34" charset="0"/>
                <a:cs typeface="Helvetica" panose="020B0604020202020204" pitchFamily="34" charset="0"/>
                <a:sym typeface="Helvetica"/>
              </a:rPr>
              <a:t>Murrelets</a:t>
            </a:r>
            <a:r>
              <a:rPr lang="en-US" sz="1600" dirty="0" smtClean="0">
                <a:latin typeface="Helvetica" panose="020B0604020202020204" pitchFamily="34" charset="0"/>
                <a:cs typeface="Helvetica" panose="020B0604020202020204" pitchFamily="34" charset="0"/>
                <a:sym typeface="Helvetica"/>
              </a:rPr>
              <a:t> nest in redwood trees.</a:t>
            </a:r>
          </a:p>
          <a:p>
            <a:pPr marL="548592"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Murrelets are not seen very often.</a:t>
            </a:r>
            <a:endParaRPr sz="1600" dirty="0">
              <a:latin typeface="Helvetica" panose="020B0604020202020204" pitchFamily="34" charset="0"/>
              <a:cs typeface="Helvetica" panose="020B0604020202020204" pitchFamily="34" charset="0"/>
              <a:sym typeface="Helvetica"/>
            </a:endParaRPr>
          </a:p>
        </p:txBody>
      </p:sp>
      <p:sp>
        <p:nvSpPr>
          <p:cNvPr id="78" name="Shape 78"/>
          <p:cNvSpPr/>
          <p:nvPr/>
        </p:nvSpPr>
        <p:spPr>
          <a:xfrm>
            <a:off x="670953" y="1513113"/>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9" name="Shape 79"/>
          <p:cNvSpPr/>
          <p:nvPr/>
        </p:nvSpPr>
        <p:spPr>
          <a:xfrm>
            <a:off x="670953" y="2037686"/>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0" name="Shape 80"/>
          <p:cNvSpPr/>
          <p:nvPr/>
        </p:nvSpPr>
        <p:spPr>
          <a:xfrm>
            <a:off x="670953" y="2931986"/>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670953" y="2546509"/>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745258" y="5096009"/>
            <a:ext cx="6622330" cy="281131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a:spAutoFit/>
          </a:bodyPr>
          <a:lstStyle/>
          <a:p>
            <a:pPr marL="401638" lvl="0" indent="-401638">
              <a:buAutoNum type="arabicPeriod" startAt="2"/>
              <a:defRPr sz="1800"/>
            </a:pPr>
            <a:r>
              <a:rPr lang="en-US" sz="1600" b="1" dirty="0" smtClean="0">
                <a:latin typeface="Helvetica" panose="020B0604020202020204" pitchFamily="34" charset="0"/>
                <a:cs typeface="Helvetica" panose="020B0604020202020204" pitchFamily="34" charset="0"/>
                <a:sym typeface="Helvetica"/>
              </a:rPr>
              <a:t>What is a logger</a:t>
            </a:r>
            <a:r>
              <a:rPr sz="1600" b="1" dirty="0" smtClean="0">
                <a:latin typeface="Helvetica" panose="020B0604020202020204" pitchFamily="34" charset="0"/>
                <a:cs typeface="Helvetica" panose="020B0604020202020204" pitchFamily="34" charset="0"/>
                <a:sym typeface="Helvetica"/>
              </a:rPr>
              <a:t>? </a:t>
            </a:r>
            <a:endParaRPr lang="en-US" sz="1600" b="1" dirty="0" smtClean="0">
              <a:latin typeface="Helvetica" panose="020B0604020202020204" pitchFamily="34" charset="0"/>
              <a:cs typeface="Helvetica" panose="020B0604020202020204" pitchFamily="34" charset="0"/>
              <a:sym typeface="Helvetica"/>
            </a:endParaRPr>
          </a:p>
          <a:p>
            <a:pPr marL="401638" lvl="0" indent="-401638">
              <a:buAutoNum type="arabicPeriod" startAt="2"/>
              <a:defRPr sz="1800"/>
            </a:pPr>
            <a:endParaRPr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a nest in an old redwood tree</a:t>
            </a:r>
          </a:p>
          <a:p>
            <a:pPr marL="911650"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someone who cuts down trees</a:t>
            </a:r>
            <a:endParaRPr lang="en-US" sz="1600" dirty="0" smtClean="0">
              <a:solidFill>
                <a:srgbClr val="FF0000"/>
              </a:solidFill>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large tree branches with thick moss</a:t>
            </a:r>
          </a:p>
          <a:p>
            <a:pPr marL="911650"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a sign just below an old redwood tree</a:t>
            </a:r>
          </a:p>
          <a:p>
            <a:pPr marL="911650" indent="-304322">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8" name="Shape 89"/>
          <p:cNvSpPr/>
          <p:nvPr/>
        </p:nvSpPr>
        <p:spPr>
          <a:xfrm>
            <a:off x="990600" y="5685295"/>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990600" y="6128656"/>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990600" y="6635857"/>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990600" y="7040472"/>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3107669539"/>
              </p:ext>
            </p:extLst>
          </p:nvPr>
        </p:nvGraphicFramePr>
        <p:xfrm>
          <a:off x="5791200" y="3505200"/>
          <a:ext cx="1371600" cy="731520"/>
        </p:xfrm>
        <a:graphic>
          <a:graphicData uri="http://schemas.openxmlformats.org/drawingml/2006/table">
            <a:tbl>
              <a:tblPr firstRow="1" firstCol="1" bandRow="1"/>
              <a:tblGrid>
                <a:gridCol w="1371600"/>
              </a:tblGrid>
              <a:tr h="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RL.2.4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491364">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Concept Development</a:t>
                      </a:r>
                      <a:r>
                        <a:rPr lang="en-US" sz="800" b="1" dirty="0">
                          <a:solidFill>
                            <a:srgbClr val="000000"/>
                          </a:solidFill>
                          <a:effectLst/>
                          <a:latin typeface="Calibri"/>
                          <a:ea typeface="Times New Roman"/>
                          <a:cs typeface="Times New Roman"/>
                        </a:rPr>
                        <a:t>: Understands that words and phrases can add meaning and rhythm to a story and given an example. </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38274259"/>
              </p:ext>
            </p:extLst>
          </p:nvPr>
        </p:nvGraphicFramePr>
        <p:xfrm>
          <a:off x="5486400" y="8305800"/>
          <a:ext cx="1820862" cy="761999"/>
        </p:xfrm>
        <a:graphic>
          <a:graphicData uri="http://schemas.openxmlformats.org/drawingml/2006/table">
            <a:tbl>
              <a:tblPr firstRow="1" firstCol="1" bandRow="1"/>
              <a:tblGrid>
                <a:gridCol w="1820862"/>
              </a:tblGrid>
              <a:tr h="151484">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RL.2.4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APm</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610515">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context to identify how words and phrases give meaning and rhythm to a story, poem or song (e.g., why does the author use the words _____?)</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91118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31</a:t>
            </a:fld>
            <a:endParaRPr>
              <a:solidFill>
                <a:srgbClr val="888888"/>
              </a:solidFill>
            </a:endParaRPr>
          </a:p>
        </p:txBody>
      </p:sp>
      <p:sp>
        <p:nvSpPr>
          <p:cNvPr id="119" name="Shape 119"/>
          <p:cNvSpPr/>
          <p:nvPr/>
        </p:nvSpPr>
        <p:spPr>
          <a:xfrm>
            <a:off x="410116" y="4789714"/>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120" name="Shape 120"/>
          <p:cNvSpPr/>
          <p:nvPr/>
        </p:nvSpPr>
        <p:spPr>
          <a:xfrm>
            <a:off x="516732" y="5275087"/>
            <a:ext cx="6493668" cy="273436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numCol="1" anchor="t">
            <a:spAutoFit/>
          </a:bodyPr>
          <a:lstStyle/>
          <a:p>
            <a:pPr marL="342900" indent="-342900">
              <a:buAutoNum type="arabicPeriod" startAt="4"/>
              <a:defRPr sz="1800"/>
            </a:pPr>
            <a:r>
              <a:rPr lang="en-US" sz="1800" b="1" dirty="0" smtClean="0">
                <a:latin typeface="Helvetica" panose="020B0604020202020204" pitchFamily="34" charset="0"/>
                <a:cs typeface="Helvetica" panose="020B0604020202020204" pitchFamily="34" charset="0"/>
                <a:sym typeface="Helvetica"/>
              </a:rPr>
              <a:t>What made it safe for the murrelets to make their nest in the old redwood tree each year</a:t>
            </a:r>
            <a:r>
              <a:rPr sz="1800" b="1" dirty="0" smtClean="0">
                <a:latin typeface="Helvetica" panose="020B0604020202020204" pitchFamily="34" charset="0"/>
                <a:cs typeface="Helvetica" panose="020B0604020202020204" pitchFamily="34" charset="0"/>
                <a:sym typeface="Helvetica"/>
              </a:rPr>
              <a:t>?</a:t>
            </a:r>
            <a:r>
              <a:rPr lang="en-US" sz="1800" b="1" dirty="0" smtClean="0">
                <a:latin typeface="Helvetica" panose="020B0604020202020204" pitchFamily="34" charset="0"/>
                <a:cs typeface="Helvetica" panose="020B0604020202020204" pitchFamily="34" charset="0"/>
                <a:sym typeface="Helvetica"/>
              </a:rPr>
              <a:t>         </a:t>
            </a:r>
            <a:r>
              <a:rPr sz="1800" b="1" dirty="0" smtClean="0">
                <a:latin typeface="Helvetica" panose="020B0604020202020204" pitchFamily="34" charset="0"/>
                <a:cs typeface="Helvetica" panose="020B0604020202020204" pitchFamily="34" charset="0"/>
                <a:sym typeface="Helvetica"/>
              </a:rPr>
              <a:t> </a:t>
            </a:r>
            <a:endParaRPr lang="en-US" sz="1800" b="1" dirty="0" smtClean="0">
              <a:latin typeface="Helvetica" panose="020B0604020202020204" pitchFamily="34" charset="0"/>
              <a:cs typeface="Helvetica" panose="020B0604020202020204" pitchFamily="34" charset="0"/>
              <a:sym typeface="Helvetica"/>
            </a:endParaRPr>
          </a:p>
          <a:p>
            <a:pPr marL="342900" indent="-342900">
              <a:buAutoNum type="arabicPeriod" startAt="4"/>
              <a:defRPr sz="1800"/>
            </a:pPr>
            <a:endParaRPr sz="16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It was in an Oregon forest close to the ocean.</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It was perfect for making a nest.</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The large tree branches had thick moss.</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A sign protecting the tree</a:t>
            </a:r>
            <a:r>
              <a:rPr lang="en-US" sz="1700" dirty="0" smtClean="0">
                <a:solidFill>
                  <a:srgbClr val="FF0000"/>
                </a:solidFill>
                <a:latin typeface="Helvetica" panose="020B0604020202020204" pitchFamily="34" charset="0"/>
                <a:cs typeface="Helvetica" panose="020B0604020202020204" pitchFamily="34" charset="0"/>
                <a:sym typeface="Helvetica"/>
              </a:rPr>
              <a:t>.</a:t>
            </a:r>
          </a:p>
        </p:txBody>
      </p:sp>
      <p:sp>
        <p:nvSpPr>
          <p:cNvPr id="121" name="Shape 121"/>
          <p:cNvSpPr/>
          <p:nvPr/>
        </p:nvSpPr>
        <p:spPr>
          <a:xfrm>
            <a:off x="593091" y="6160900"/>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593091" y="7239136"/>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593091" y="6721860"/>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6" name="Shape 126"/>
          <p:cNvSpPr/>
          <p:nvPr/>
        </p:nvSpPr>
        <p:spPr>
          <a:xfrm>
            <a:off x="404814" y="614272"/>
            <a:ext cx="6986586" cy="319603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a:spAutoFit/>
          </a:bodyPr>
          <a:lstStyle/>
          <a:p>
            <a:pPr lvl="0">
              <a:defRPr sz="1800"/>
            </a:pPr>
            <a:r>
              <a:rPr lang="en-US" sz="1600" b="1" dirty="0">
                <a:latin typeface="Helvetica" panose="020B0604020202020204" pitchFamily="34" charset="0"/>
                <a:cs typeface="Helvetica" panose="020B0604020202020204" pitchFamily="34" charset="0"/>
                <a:sym typeface="Helvetica"/>
              </a:rPr>
              <a:t>3</a:t>
            </a:r>
            <a:r>
              <a:rPr sz="1600" b="1" dirty="0" smtClean="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How many eggs do murrelets lay at a time</a:t>
            </a:r>
            <a:r>
              <a:rPr sz="1800" b="1" dirty="0" smtClean="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  </a:t>
            </a:r>
          </a:p>
          <a:p>
            <a:pPr lvl="0">
              <a:defRPr sz="1800"/>
            </a:pPr>
            <a:r>
              <a:rPr lang="en-US" sz="1600" b="1" i="1" dirty="0">
                <a:latin typeface="Helvetica" panose="020B0604020202020204" pitchFamily="34" charset="0"/>
                <a:cs typeface="Helvetica" panose="020B0604020202020204" pitchFamily="34" charset="0"/>
                <a:sym typeface="Helvetica"/>
              </a:rPr>
              <a:t> </a:t>
            </a:r>
            <a:r>
              <a:rPr lang="en-US" sz="1600" b="1" i="1" dirty="0" smtClean="0">
                <a:latin typeface="Helvetica" panose="020B0604020202020204" pitchFamily="34" charset="0"/>
                <a:cs typeface="Helvetica" panose="020B0604020202020204" pitchFamily="34" charset="0"/>
                <a:sym typeface="Helvetica"/>
              </a:rPr>
              <a:t>     </a:t>
            </a:r>
          </a:p>
          <a:p>
            <a:pPr lvl="0">
              <a:defRPr sz="1800"/>
            </a:pPr>
            <a:endParaRPr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one</a:t>
            </a:r>
          </a:p>
          <a:p>
            <a:pPr marL="911650"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six</a:t>
            </a:r>
          </a:p>
          <a:p>
            <a:pPr marL="911650"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Three</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two</a:t>
            </a:r>
          </a:p>
          <a:p>
            <a:pPr marL="911650"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7" name="Shape 127"/>
          <p:cNvSpPr/>
          <p:nvPr/>
        </p:nvSpPr>
        <p:spPr>
          <a:xfrm>
            <a:off x="636902" y="2474763"/>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636903" y="1969588"/>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9" name="Shape 129"/>
          <p:cNvSpPr/>
          <p:nvPr/>
        </p:nvSpPr>
        <p:spPr>
          <a:xfrm>
            <a:off x="631347" y="2964869"/>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636903" y="1510559"/>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16" name="Table 15"/>
          <p:cNvGraphicFramePr>
            <a:graphicFrameLocks noGrp="1"/>
          </p:cNvGraphicFramePr>
          <p:nvPr>
            <p:extLst>
              <p:ext uri="{D42A27DB-BD31-4B8C-83A1-F6EECF244321}">
                <p14:modId xmlns:p14="http://schemas.microsoft.com/office/powerpoint/2010/main" val="345785386"/>
              </p:ext>
            </p:extLst>
          </p:nvPr>
        </p:nvGraphicFramePr>
        <p:xfrm>
          <a:off x="5856442" y="3810000"/>
          <a:ext cx="1534958" cy="685800"/>
        </p:xfrm>
        <a:graphic>
          <a:graphicData uri="http://schemas.openxmlformats.org/drawingml/2006/table">
            <a:tbl>
              <a:tblPr firstRow="1" firstCol="1" bandRow="1"/>
              <a:tblGrid>
                <a:gridCol w="1534958"/>
              </a:tblGrid>
              <a:tr h="197376">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RL.2.7   DOK </a:t>
                      </a:r>
                      <a:r>
                        <a:rPr lang="en-US" sz="800" b="1" dirty="0">
                          <a:solidFill>
                            <a:srgbClr val="000000"/>
                          </a:solidFill>
                          <a:effectLst/>
                          <a:latin typeface="Calibri"/>
                          <a:ea typeface="Times New Roman"/>
                          <a:cs typeface="Times New Roman"/>
                        </a:rPr>
                        <a:t>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88424">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Answers who, what, when, where, why and how questions about the plot of a </a:t>
                      </a:r>
                      <a:r>
                        <a:rPr lang="en-US" sz="800" b="1" dirty="0" smtClean="0">
                          <a:effectLst/>
                          <a:latin typeface="Calibri"/>
                          <a:ea typeface="Times New Roman"/>
                          <a:cs typeface="Times New Roman"/>
                        </a:rPr>
                        <a:t>story.</a:t>
                      </a: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699120806"/>
              </p:ext>
            </p:extLst>
          </p:nvPr>
        </p:nvGraphicFramePr>
        <p:xfrm>
          <a:off x="5748341" y="8534400"/>
          <a:ext cx="1566859" cy="762000"/>
        </p:xfrm>
        <a:graphic>
          <a:graphicData uri="http://schemas.openxmlformats.org/drawingml/2006/table">
            <a:tbl>
              <a:tblPr firstRow="1" firstCol="1" bandRow="1"/>
              <a:tblGrid>
                <a:gridCol w="1566859"/>
              </a:tblGrid>
              <a:tr h="144026">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RL.2.7 DOK </a:t>
                      </a:r>
                      <a:r>
                        <a:rPr lang="en-US" sz="800" b="1" dirty="0">
                          <a:solidFill>
                            <a:srgbClr val="000000"/>
                          </a:solidFill>
                          <a:effectLst/>
                          <a:latin typeface="Calibri"/>
                          <a:ea typeface="Times New Roman"/>
                          <a:cs typeface="Times New Roman"/>
                        </a:rPr>
                        <a:t>2 - Cl</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17974">
                <a:tc>
                  <a:txBody>
                    <a:bodyPr/>
                    <a:lstStyle/>
                    <a:p>
                      <a:pPr marL="0" marR="0" algn="l">
                        <a:lnSpc>
                          <a:spcPct val="115000"/>
                        </a:lnSpc>
                        <a:spcBef>
                          <a:spcPts val="0"/>
                        </a:spcBef>
                        <a:spcAft>
                          <a:spcPts val="0"/>
                        </a:spcAft>
                      </a:pPr>
                      <a:r>
                        <a:rPr lang="en-US" sz="800" b="1" dirty="0">
                          <a:effectLst/>
                          <a:latin typeface="Calibri"/>
                          <a:ea typeface="Calibri"/>
                          <a:cs typeface="Calibri"/>
                        </a:rPr>
                        <a:t>Use information gained from the illustrations and words in a print or digital text to answer questions about a central idea (plot). </a:t>
                      </a:r>
                      <a:endParaRPr lang="en-US" sz="800" b="1" dirty="0" smtClean="0">
                        <a:effectLst/>
                        <a:latin typeface="Calibri"/>
                        <a:ea typeface="Calibri"/>
                        <a:cs typeface="Calibri"/>
                      </a:endParaRP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1" name="Shape 123"/>
          <p:cNvSpPr/>
          <p:nvPr/>
        </p:nvSpPr>
        <p:spPr>
          <a:xfrm>
            <a:off x="593091" y="7681018"/>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9028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591271" y="992966"/>
            <a:ext cx="6571457" cy="2657422"/>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numCol="1" anchor="t">
            <a:spAutoFit/>
          </a:bodyPr>
          <a:lstStyle/>
          <a:p>
            <a:pPr>
              <a:defRPr sz="1800"/>
            </a:pPr>
            <a:r>
              <a:rPr lang="en-US" sz="1800" b="1" dirty="0" smtClean="0">
                <a:latin typeface="Helvetica" panose="020B0604020202020204" pitchFamily="34" charset="0"/>
                <a:cs typeface="Helvetica" panose="020B0604020202020204" pitchFamily="34" charset="0"/>
                <a:sym typeface="Helvetica"/>
              </a:rPr>
              <a:t>5.  What information is in both stories</a:t>
            </a:r>
            <a:r>
              <a:rPr sz="1800" b="1" dirty="0" smtClean="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         </a:t>
            </a:r>
            <a:endParaRPr lang="en-US" sz="1800" b="1" dirty="0">
              <a:latin typeface="Helvetica" panose="020B0604020202020204" pitchFamily="34" charset="0"/>
              <a:cs typeface="Helvetica" panose="020B0604020202020204" pitchFamily="34" charset="0"/>
              <a:sym typeface="Helvetica"/>
            </a:endParaRPr>
          </a:p>
          <a:p>
            <a:pPr lvl="0">
              <a:defRPr sz="1800"/>
            </a:pPr>
            <a:r>
              <a:rPr lang="en-US" sz="1100" b="1" i="1" dirty="0">
                <a:latin typeface="Helvetica" panose="020B0604020202020204" pitchFamily="34" charset="0"/>
                <a:cs typeface="Helvetica" panose="020B0604020202020204" pitchFamily="34" charset="0"/>
                <a:sym typeface="Helvetica"/>
              </a:rPr>
              <a:t>             </a:t>
            </a:r>
            <a:endParaRPr lang="en-US" sz="1100" b="1" i="1" dirty="0" smtClean="0">
              <a:latin typeface="Helvetica" panose="020B0604020202020204" pitchFamily="34" charset="0"/>
              <a:cs typeface="Helvetica" panose="020B0604020202020204" pitchFamily="34" charset="0"/>
              <a:sym typeface="Helvetica"/>
            </a:endParaRPr>
          </a:p>
          <a:p>
            <a:pPr lvl="0">
              <a:defRPr sz="1800"/>
            </a:pPr>
            <a:endParaRPr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a:latin typeface="Helvetica" panose="020B0604020202020204" pitchFamily="34" charset="0"/>
                <a:cs typeface="Helvetica" panose="020B0604020202020204" pitchFamily="34" charset="0"/>
                <a:sym typeface="Helvetica"/>
              </a:rPr>
              <a:t>B</a:t>
            </a:r>
            <a:r>
              <a:rPr lang="en-US" sz="1700" dirty="0" smtClean="0">
                <a:latin typeface="Helvetica" panose="020B0604020202020204" pitchFamily="34" charset="0"/>
                <a:cs typeface="Helvetica" panose="020B0604020202020204" pitchFamily="34" charset="0"/>
                <a:sym typeface="Helvetica"/>
              </a:rPr>
              <a:t>oth stories have information about </a:t>
            </a:r>
            <a:r>
              <a:rPr lang="en-US" sz="1700" dirty="0" err="1" smtClean="0">
                <a:latin typeface="Helvetica" panose="020B0604020202020204" pitchFamily="34" charset="0"/>
                <a:cs typeface="Helvetica" panose="020B0604020202020204" pitchFamily="34" charset="0"/>
                <a:sym typeface="Helvetica"/>
              </a:rPr>
              <a:t>murrelets</a:t>
            </a:r>
            <a:r>
              <a:rPr lang="en-US" sz="1700" dirty="0" smtClean="0">
                <a:latin typeface="Helvetica" panose="020B0604020202020204" pitchFamily="34" charset="0"/>
                <a:cs typeface="Helvetica" panose="020B0604020202020204" pitchFamily="34" charset="0"/>
                <a:sym typeface="Helvetica"/>
              </a:rPr>
              <a:t>.</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a:latin typeface="Helvetica" panose="020B0604020202020204" pitchFamily="34" charset="0"/>
                <a:cs typeface="Helvetica" panose="020B0604020202020204" pitchFamily="34" charset="0"/>
                <a:sym typeface="Helvetica"/>
              </a:rPr>
              <a:t>B</a:t>
            </a:r>
            <a:r>
              <a:rPr lang="en-US" sz="1700" dirty="0" smtClean="0">
                <a:latin typeface="Helvetica" panose="020B0604020202020204" pitchFamily="34" charset="0"/>
                <a:cs typeface="Helvetica" panose="020B0604020202020204" pitchFamily="34" charset="0"/>
                <a:sym typeface="Helvetica"/>
              </a:rPr>
              <a:t>oth stories have information about squirrels.</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a:latin typeface="Helvetica" panose="020B0604020202020204" pitchFamily="34" charset="0"/>
                <a:cs typeface="Helvetica" panose="020B0604020202020204" pitchFamily="34" charset="0"/>
                <a:sym typeface="Helvetica"/>
              </a:rPr>
              <a:t>B</a:t>
            </a:r>
            <a:r>
              <a:rPr lang="en-US" sz="1700" dirty="0" smtClean="0">
                <a:latin typeface="Helvetica" panose="020B0604020202020204" pitchFamily="34" charset="0"/>
                <a:cs typeface="Helvetica" panose="020B0604020202020204" pitchFamily="34" charset="0"/>
                <a:sym typeface="Helvetica"/>
              </a:rPr>
              <a:t>oth stories have information about redwoods.</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a:latin typeface="Helvetica" panose="020B0604020202020204" pitchFamily="34" charset="0"/>
                <a:cs typeface="Helvetica" panose="020B0604020202020204" pitchFamily="34" charset="0"/>
                <a:sym typeface="Helvetica"/>
              </a:rPr>
              <a:t>B</a:t>
            </a:r>
            <a:r>
              <a:rPr lang="en-US" sz="1700" dirty="0" smtClean="0">
                <a:latin typeface="Helvetica" panose="020B0604020202020204" pitchFamily="34" charset="0"/>
                <a:cs typeface="Helvetica" panose="020B0604020202020204" pitchFamily="34" charset="0"/>
                <a:sym typeface="Helvetica"/>
              </a:rPr>
              <a:t>oth stories have information about  loggers.</a:t>
            </a:r>
            <a:endParaRPr sz="17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32</a:t>
            </a:fld>
            <a:endParaRPr>
              <a:solidFill>
                <a:srgbClr val="888888"/>
              </a:solidFill>
            </a:endParaRPr>
          </a:p>
        </p:txBody>
      </p:sp>
      <p:sp>
        <p:nvSpPr>
          <p:cNvPr id="103" name="Shape 103"/>
          <p:cNvSpPr/>
          <p:nvPr/>
        </p:nvSpPr>
        <p:spPr>
          <a:xfrm>
            <a:off x="448142" y="4731657"/>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110" name="Shape 110"/>
          <p:cNvSpPr/>
          <p:nvPr/>
        </p:nvSpPr>
        <p:spPr>
          <a:xfrm>
            <a:off x="728662" y="5210629"/>
            <a:ext cx="5976937" cy="301136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a:spAutoFit/>
          </a:bodyPr>
          <a:lstStyle/>
          <a:p>
            <a:pPr marL="342900" lvl="0" indent="-342900">
              <a:buAutoNum type="arabicPeriod" startAt="6"/>
              <a:defRPr sz="1800"/>
            </a:pPr>
            <a:r>
              <a:rPr sz="1800" b="1" dirty="0" smtClean="0">
                <a:latin typeface="Helvetica" panose="020B0604020202020204" pitchFamily="34" charset="0"/>
                <a:cs typeface="Helvetica" panose="020B0604020202020204" pitchFamily="34" charset="0"/>
                <a:sym typeface="Helvetica"/>
              </a:rPr>
              <a:t>Wh</a:t>
            </a:r>
            <a:r>
              <a:rPr lang="en-US" sz="1800" b="1" dirty="0" smtClean="0">
                <a:latin typeface="Helvetica" panose="020B0604020202020204" pitchFamily="34" charset="0"/>
                <a:cs typeface="Helvetica" panose="020B0604020202020204" pitchFamily="34" charset="0"/>
                <a:sym typeface="Helvetica"/>
              </a:rPr>
              <a:t>ich details about redwood trees are found in both stories</a:t>
            </a:r>
            <a:r>
              <a:rPr sz="1800" b="1" dirty="0" smtClean="0">
                <a:latin typeface="Helvetica" panose="020B0604020202020204" pitchFamily="34" charset="0"/>
                <a:cs typeface="Helvetica" panose="020B0604020202020204" pitchFamily="34" charset="0"/>
                <a:sym typeface="Helvetica"/>
              </a:rPr>
              <a:t>? </a:t>
            </a:r>
            <a:r>
              <a:rPr lang="en-US" sz="1800" i="1" dirty="0" smtClean="0">
                <a:latin typeface="Helvetica" panose="020B0604020202020204" pitchFamily="34" charset="0"/>
                <a:cs typeface="Helvetica" panose="020B0604020202020204" pitchFamily="34" charset="0"/>
                <a:sym typeface="Helvetica"/>
              </a:rPr>
              <a:t> </a:t>
            </a:r>
            <a:endParaRPr lang="en-US" sz="1100" i="1" dirty="0">
              <a:latin typeface="Helvetica" panose="020B0604020202020204" pitchFamily="34" charset="0"/>
              <a:cs typeface="Helvetica" panose="020B0604020202020204" pitchFamily="34" charset="0"/>
              <a:sym typeface="Helvetica"/>
            </a:endParaRPr>
          </a:p>
          <a:p>
            <a:pPr marL="342900" lvl="0" indent="-342900">
              <a:buAutoNum type="arabicPeriod" startAt="6"/>
              <a:defRPr sz="1800"/>
            </a:pPr>
            <a:endParaRPr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Redwood seeds hide under the ground.</a:t>
            </a:r>
          </a:p>
          <a:p>
            <a:pPr marL="911650"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Redwood trees grow in the forest.</a:t>
            </a:r>
          </a:p>
          <a:p>
            <a:pPr marL="911650"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Redwood trees have large branches with thick moss.</a:t>
            </a:r>
          </a:p>
          <a:p>
            <a:pPr marL="911650"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Redwood seeds bend over.</a:t>
            </a:r>
            <a:endParaRPr sz="17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762000" y="28194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762000" y="22860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3" name="Shape 113"/>
          <p:cNvSpPr/>
          <p:nvPr/>
        </p:nvSpPr>
        <p:spPr>
          <a:xfrm>
            <a:off x="762000" y="33528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762000" y="17526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111"/>
          <p:cNvSpPr/>
          <p:nvPr/>
        </p:nvSpPr>
        <p:spPr>
          <a:xfrm>
            <a:off x="990600" y="71628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990600" y="66294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990600" y="60960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40" name="Shape 111"/>
          <p:cNvSpPr/>
          <p:nvPr/>
        </p:nvSpPr>
        <p:spPr>
          <a:xfrm>
            <a:off x="990599" y="7867048"/>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3244622195"/>
              </p:ext>
            </p:extLst>
          </p:nvPr>
        </p:nvGraphicFramePr>
        <p:xfrm>
          <a:off x="5105400" y="3805999"/>
          <a:ext cx="1744662" cy="701040"/>
        </p:xfrm>
        <a:graphic>
          <a:graphicData uri="http://schemas.openxmlformats.org/drawingml/2006/table">
            <a:tbl>
              <a:tblPr firstRow="1" firstCol="1" bandRow="1"/>
              <a:tblGrid>
                <a:gridCol w="1744662"/>
              </a:tblGrid>
              <a:tr h="13716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RL.2.9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Ck</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548640">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Identifies details that are the same and different in two versions of the same story and explain why (makes generalizations).</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06140513"/>
              </p:ext>
            </p:extLst>
          </p:nvPr>
        </p:nvGraphicFramePr>
        <p:xfrm>
          <a:off x="5029200" y="8610600"/>
          <a:ext cx="2278062" cy="701040"/>
        </p:xfrm>
        <a:graphic>
          <a:graphicData uri="http://schemas.openxmlformats.org/drawingml/2006/table">
            <a:tbl>
              <a:tblPr firstRow="1" firstCol="1" bandRow="1"/>
              <a:tblGrid>
                <a:gridCol w="2278062"/>
              </a:tblGrid>
              <a:tr h="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RL.2.9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0">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Compares and contrasts literary elements (characters, setting, events, challenges, and conclusion) between two or more versions of the same story.</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61049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33</a:t>
            </a:fld>
            <a:endParaRPr>
              <a:solidFill>
                <a:srgbClr val="888888"/>
              </a:solidFill>
            </a:endParaRPr>
          </a:p>
        </p:txBody>
      </p:sp>
      <p:graphicFrame>
        <p:nvGraphicFramePr>
          <p:cNvPr id="135" name="Table 135"/>
          <p:cNvGraphicFramePr/>
          <p:nvPr>
            <p:extLst>
              <p:ext uri="{D42A27DB-BD31-4B8C-83A1-F6EECF244321}">
                <p14:modId xmlns:p14="http://schemas.microsoft.com/office/powerpoint/2010/main" val="2002988894"/>
              </p:ext>
            </p:extLst>
          </p:nvPr>
        </p:nvGraphicFramePr>
        <p:xfrm>
          <a:off x="457200" y="4724400"/>
          <a:ext cx="7043739" cy="3257436"/>
        </p:xfrm>
        <a:graphic>
          <a:graphicData uri="http://schemas.openxmlformats.org/drawingml/2006/table">
            <a:tbl>
              <a:tblPr/>
              <a:tblGrid>
                <a:gridCol w="7043739"/>
              </a:tblGrid>
              <a:tr h="174404">
                <a:tc>
                  <a:txBody>
                    <a:bodyPr/>
                    <a:lstStyle/>
                    <a:p>
                      <a:pPr marL="338138" marR="0" lvl="0" indent="-338138" algn="l" defTabSz="1018809" rtl="0" eaLnBrk="1" fontAlgn="auto" latinLnBrk="0" hangingPunct="1">
                        <a:lnSpc>
                          <a:spcPct val="115000"/>
                        </a:lnSpc>
                        <a:spcBef>
                          <a:spcPts val="0"/>
                        </a:spcBef>
                        <a:spcAft>
                          <a:spcPts val="0"/>
                        </a:spcAft>
                        <a:buClrTx/>
                        <a:buSzTx/>
                        <a:buFontTx/>
                        <a:buNone/>
                        <a:tabLst/>
                        <a:defRPr sz="1800" b="0" i="0"/>
                      </a:pPr>
                      <a:r>
                        <a:rPr lang="en-US" sz="1900" b="1" dirty="0" smtClean="0">
                          <a:latin typeface="Helvetica" panose="020B0604020202020204" pitchFamily="34" charset="0"/>
                          <a:cs typeface="Helvetica" panose="020B0604020202020204" pitchFamily="34" charset="0"/>
                        </a:rPr>
                        <a:t>8</a:t>
                      </a:r>
                      <a:r>
                        <a:rPr sz="1900" b="1" dirty="0" smtClean="0">
                          <a:latin typeface="Helvetica" panose="020B0604020202020204" pitchFamily="34" charset="0"/>
                          <a:cs typeface="Helvetica" panose="020B0604020202020204" pitchFamily="34" charset="0"/>
                        </a:rPr>
                        <a:t>. </a:t>
                      </a:r>
                      <a:r>
                        <a:rPr sz="2000"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In what ways are the characters in  </a:t>
                      </a:r>
                      <a:r>
                        <a:rPr lang="en-US" sz="1600" b="1" i="1" u="sng" dirty="0" smtClean="0">
                          <a:latin typeface="Helvetica" panose="020B0604020202020204" pitchFamily="34" charset="0"/>
                          <a:cs typeface="Helvetica" panose="020B0604020202020204" pitchFamily="34" charset="0"/>
                        </a:rPr>
                        <a:t>Brave Little Seed</a:t>
                      </a:r>
                      <a:r>
                        <a:rPr lang="en-US" sz="1600" b="1" i="1" u="none"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and </a:t>
                      </a:r>
                      <a:r>
                        <a:rPr lang="en-US" sz="1600" b="1" i="1" u="sng" dirty="0" smtClean="0">
                          <a:latin typeface="Helvetica" panose="020B0604020202020204" pitchFamily="34" charset="0"/>
                          <a:cs typeface="Helvetica" panose="020B0604020202020204" pitchFamily="34" charset="0"/>
                        </a:rPr>
                        <a:t>Two Little Seabirds</a:t>
                      </a:r>
                      <a:r>
                        <a:rPr lang="en-US" sz="1600" b="1" i="1" u="none"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the same? </a:t>
                      </a:r>
                      <a:r>
                        <a:rPr lang="en-US" sz="1600" b="1" baseline="0" dirty="0" smtClean="0">
                          <a:latin typeface="Helvetica" panose="020B0604020202020204" pitchFamily="34" charset="0"/>
                          <a:cs typeface="Helvetica" panose="020B0604020202020204" pitchFamily="34" charset="0"/>
                        </a:rPr>
                        <a:t> Give examples of events from both stories.</a:t>
                      </a:r>
                      <a:endParaRPr lang="en-US" sz="1600" b="1" dirty="0" smtClean="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miter lim="400000"/>
                    </a:lnT>
                    <a:lnB w="12700" cap="flat" cmpd="sng" algn="ctr">
                      <a:solidFill>
                        <a:schemeClr val="tx1"/>
                      </a:solidFill>
                      <a:prstDash val="solid"/>
                      <a:round/>
                      <a:headEnd type="none" w="med" len="med"/>
                      <a:tailEnd type="none" w="med" len="med"/>
                    </a:lnB>
                  </a:tcPr>
                </a:tc>
              </a:tr>
              <a:tr h="158424">
                <a:tc>
                  <a:txBody>
                    <a:bodyPr/>
                    <a:lstStyle/>
                    <a:p>
                      <a:pPr lvl="0" algn="l">
                        <a:defRPr sz="1800" b="0" i="0"/>
                      </a:pPr>
                      <a:r>
                        <a:rPr sz="1400" dirty="0">
                          <a:latin typeface="Helvetica" panose="020B0604020202020204" pitchFamily="34" charset="0"/>
                          <a:cs typeface="Helvetica" panose="020B0604020202020204" pitchFamily="34" charset="0"/>
                        </a:rPr>
                        <a:t> </a:t>
                      </a: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136944">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chemeClr val="tx1"/>
                      </a:solidFill>
                      <a:prstDash val="solid"/>
                      <a:round/>
                      <a:headEnd type="none" w="med" len="med"/>
                      <a:tailEnd type="none" w="med" len="med"/>
                    </a:lnB>
                  </a:tcPr>
                </a:tc>
              </a:tr>
            </a:tbl>
          </a:graphicData>
        </a:graphic>
      </p:graphicFrame>
      <p:graphicFrame>
        <p:nvGraphicFramePr>
          <p:cNvPr id="136" name="Table 136"/>
          <p:cNvGraphicFramePr/>
          <p:nvPr>
            <p:extLst>
              <p:ext uri="{D42A27DB-BD31-4B8C-83A1-F6EECF244321}">
                <p14:modId xmlns:p14="http://schemas.microsoft.com/office/powerpoint/2010/main" val="2316310815"/>
              </p:ext>
            </p:extLst>
          </p:nvPr>
        </p:nvGraphicFramePr>
        <p:xfrm>
          <a:off x="533400" y="266340"/>
          <a:ext cx="6858000" cy="3194880"/>
        </p:xfrm>
        <a:graphic>
          <a:graphicData uri="http://schemas.openxmlformats.org/drawingml/2006/table">
            <a:tbl>
              <a:tblPr/>
              <a:tblGrid>
                <a:gridCol w="6858000"/>
              </a:tblGrid>
              <a:tr h="876660">
                <a:tc>
                  <a:txBody>
                    <a:bodyPr/>
                    <a:lstStyle/>
                    <a:p>
                      <a:pPr marL="342900" lvl="0" indent="-342900" algn="l">
                        <a:buAutoNum type="arabicPeriod" startAt="7"/>
                        <a:defRPr sz="1800" b="0" i="0"/>
                      </a:pPr>
                      <a:r>
                        <a:rPr lang="en-US" sz="1600" b="1" baseline="0" dirty="0" smtClean="0">
                          <a:latin typeface="Helvetica" panose="020B0604020202020204" pitchFamily="34" charset="0"/>
                          <a:cs typeface="Helvetica" panose="020B0604020202020204" pitchFamily="34" charset="0"/>
                        </a:rPr>
                        <a:t>How do the pictures in </a:t>
                      </a:r>
                      <a:r>
                        <a:rPr lang="en-US" sz="1600" b="1" i="1" u="sng" baseline="0" dirty="0" smtClean="0">
                          <a:latin typeface="Helvetica" panose="020B0604020202020204" pitchFamily="34" charset="0"/>
                          <a:cs typeface="Helvetica" panose="020B0604020202020204" pitchFamily="34" charset="0"/>
                        </a:rPr>
                        <a:t>Brave Little Seed</a:t>
                      </a:r>
                      <a:r>
                        <a:rPr lang="en-US" sz="1600" b="1" i="1" u="none" baseline="0" dirty="0" smtClean="0">
                          <a:latin typeface="Helvetica" panose="020B0604020202020204" pitchFamily="34" charset="0"/>
                          <a:cs typeface="Helvetica" panose="020B0604020202020204" pitchFamily="34" charset="0"/>
                        </a:rPr>
                        <a:t> </a:t>
                      </a:r>
                      <a:r>
                        <a:rPr lang="en-US" sz="1600" b="1" baseline="0" dirty="0" smtClean="0">
                          <a:latin typeface="Helvetica" panose="020B0604020202020204" pitchFamily="34" charset="0"/>
                          <a:cs typeface="Helvetica" panose="020B0604020202020204" pitchFamily="34" charset="0"/>
                        </a:rPr>
                        <a:t>help the reader understand the passage? Use examples and details from both  the text and the illustrations.</a:t>
                      </a:r>
                    </a:p>
                    <a:p>
                      <a:pPr marL="228600" lvl="0" indent="-228600" algn="r">
                        <a:buNone/>
                        <a:defRPr sz="1800" b="0" i="0"/>
                      </a:pPr>
                      <a:r>
                        <a:rPr sz="1000" dirty="0" smtClean="0">
                          <a:latin typeface="Helvetica" panose="020B0604020202020204" pitchFamily="34" charset="0"/>
                          <a:cs typeface="Helvetica" panose="020B0604020202020204" pitchFamily="34" charset="0"/>
                        </a:rPr>
                        <a:t>RL.2</a:t>
                      </a:r>
                      <a:r>
                        <a:rPr sz="1000" dirty="0">
                          <a:latin typeface="Helvetica" panose="020B0604020202020204" pitchFamily="34" charset="0"/>
                          <a:cs typeface="Helvetica" panose="020B0604020202020204" pitchFamily="34" charset="0"/>
                        </a:rPr>
                        <a:t>. </a:t>
                      </a:r>
                      <a:r>
                        <a:rPr lang="en-US" sz="1000" dirty="0" smtClean="0">
                          <a:latin typeface="Helvetica" panose="020B0604020202020204" pitchFamily="34" charset="0"/>
                          <a:cs typeface="Helvetica" panose="020B0604020202020204" pitchFamily="34" charset="0"/>
                        </a:rPr>
                        <a:t>7 </a:t>
                      </a:r>
                      <a:r>
                        <a:rPr sz="1000" dirty="0" smtClean="0">
                          <a:latin typeface="Helvetica" panose="020B0604020202020204" pitchFamily="34" charset="0"/>
                          <a:cs typeface="Helvetica" panose="020B0604020202020204" pitchFamily="34" charset="0"/>
                        </a:rPr>
                        <a:t>(</a:t>
                      </a:r>
                      <a:r>
                        <a:rPr sz="1000" dirty="0">
                          <a:latin typeface="Helvetica" panose="020B0604020202020204" pitchFamily="34" charset="0"/>
                          <a:cs typeface="Helvetica" panose="020B0604020202020204" pitchFamily="34" charset="0"/>
                        </a:rPr>
                        <a:t>Teacher Only) Final Score_____</a:t>
                      </a:r>
                    </a:p>
                  </a:txBody>
                  <a:tcPr marL="51816" marR="51816" marT="51090" marB="51090" horzOverflow="overflow">
                    <a:lnL w="12700">
                      <a:miter lim="400000"/>
                    </a:lnL>
                    <a:lnR w="12700">
                      <a:miter lim="400000"/>
                    </a:lnR>
                    <a:lnT w="12700">
                      <a:miter lim="400000"/>
                    </a:lnT>
                    <a:lnB w="12700" cap="flat" cmpd="sng" algn="ctr">
                      <a:solidFill>
                        <a:schemeClr val="tx1"/>
                      </a:solidFill>
                      <a:prstDash val="solid"/>
                      <a:round/>
                      <a:headEnd type="none" w="med" len="med"/>
                      <a:tailEnd type="none" w="med" len="med"/>
                    </a:lnB>
                  </a:tcPr>
                </a:tc>
              </a:tr>
              <a:tr h="157622">
                <a:tc>
                  <a:txBody>
                    <a:bodyPr/>
                    <a:lstStyle/>
                    <a:p>
                      <a:pPr lvl="0" algn="l">
                        <a:defRPr sz="1800" b="0" i="0"/>
                      </a:pPr>
                      <a:r>
                        <a:rPr sz="1400" dirty="0">
                          <a:latin typeface="Helvetica" panose="020B0604020202020204" pitchFamily="34" charset="0"/>
                          <a:cs typeface="Helvetica" panose="020B0604020202020204" pitchFamily="34" charset="0"/>
                        </a:rPr>
                        <a:t> </a:t>
                      </a: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roun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42">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26519968"/>
              </p:ext>
            </p:extLst>
          </p:nvPr>
        </p:nvGraphicFramePr>
        <p:xfrm>
          <a:off x="5334000" y="3505200"/>
          <a:ext cx="2057400" cy="560832"/>
        </p:xfrm>
        <a:graphic>
          <a:graphicData uri="http://schemas.openxmlformats.org/drawingml/2006/table">
            <a:tbl>
              <a:tblPr firstRow="1" firstCol="1" bandRow="1"/>
              <a:tblGrid>
                <a:gridCol w="2057400"/>
              </a:tblGrid>
              <a:tr h="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RL.2.7</a:t>
                      </a:r>
                      <a:r>
                        <a:rPr lang="en-US" sz="800" b="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APn</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381000">
                <a:tc>
                  <a:txBody>
                    <a:bodyPr/>
                    <a:lstStyle/>
                    <a:p>
                      <a:pPr marL="0" marR="0" algn="l">
                        <a:lnSpc>
                          <a:spcPct val="115000"/>
                        </a:lnSpc>
                        <a:spcBef>
                          <a:spcPts val="0"/>
                        </a:spcBef>
                        <a:spcAft>
                          <a:spcPts val="0"/>
                        </a:spcAft>
                      </a:pPr>
                      <a:r>
                        <a:rPr lang="en-US" sz="800" b="1" dirty="0">
                          <a:effectLst/>
                          <a:latin typeface="Calibri"/>
                          <a:ea typeface="Calibri"/>
                          <a:cs typeface="Times New Roman"/>
                        </a:rPr>
                        <a:t>Obtain and </a:t>
                      </a:r>
                      <a:r>
                        <a:rPr lang="en-US" sz="800" b="1" u="sng" dirty="0">
                          <a:effectLst/>
                          <a:latin typeface="Calibri"/>
                          <a:ea typeface="Calibri"/>
                          <a:cs typeface="Times New Roman"/>
                        </a:rPr>
                        <a:t>interpret</a:t>
                      </a:r>
                      <a:r>
                        <a:rPr lang="en-US" sz="800" b="1" dirty="0">
                          <a:effectLst/>
                          <a:latin typeface="Calibri"/>
                          <a:ea typeface="Calibri"/>
                          <a:cs typeface="Times New Roman"/>
                        </a:rPr>
                        <a:t> information using text features (illustrations, texts, digital texts) for a specific purpose or </a:t>
                      </a:r>
                      <a:r>
                        <a:rPr lang="en-US" sz="800" b="1" dirty="0" smtClean="0">
                          <a:effectLst/>
                          <a:latin typeface="Calibri"/>
                          <a:ea typeface="Calibri"/>
                          <a:cs typeface="Times New Roman"/>
                        </a:rPr>
                        <a:t>assignment.</a:t>
                      </a: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29909641"/>
              </p:ext>
            </p:extLst>
          </p:nvPr>
        </p:nvGraphicFramePr>
        <p:xfrm>
          <a:off x="524413" y="8458200"/>
          <a:ext cx="2133600" cy="748330"/>
        </p:xfrm>
        <a:graphic>
          <a:graphicData uri="http://schemas.openxmlformats.org/drawingml/2006/table">
            <a:tbl>
              <a:tblPr firstRow="1" firstCol="1" bandRow="1"/>
              <a:tblGrid>
                <a:gridCol w="2133600"/>
              </a:tblGrid>
              <a:tr h="7620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RL.2.9    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608122">
                <a:tc>
                  <a:txBody>
                    <a:bodyPr/>
                    <a:lstStyle/>
                    <a:p>
                      <a:pPr marL="0" marR="0" algn="l">
                        <a:lnSpc>
                          <a:spcPct val="115000"/>
                        </a:lnSpc>
                        <a:spcBef>
                          <a:spcPts val="0"/>
                        </a:spcBef>
                        <a:spcAft>
                          <a:spcPts val="0"/>
                        </a:spcAft>
                      </a:pPr>
                      <a:r>
                        <a:rPr lang="en-US" sz="800" b="1" dirty="0">
                          <a:effectLst/>
                          <a:latin typeface="Calibri"/>
                          <a:ea typeface="Calibri"/>
                          <a:cs typeface="Helvetica"/>
                        </a:rPr>
                        <a:t>Synthesize two versions of the same story by comparing and contrasting how specific events are portrayed to be able to reach a conclusion about stories from different cultures</a:t>
                      </a:r>
                      <a:r>
                        <a:rPr lang="en-US" sz="800" dirty="0">
                          <a:effectLst/>
                          <a:latin typeface="Calibri"/>
                          <a:ea typeface="Calibri"/>
                          <a:cs typeface="Helvetica"/>
                        </a:rPr>
                        <a:t>.</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7" name="Shape 103"/>
          <p:cNvSpPr/>
          <p:nvPr/>
        </p:nvSpPr>
        <p:spPr>
          <a:xfrm>
            <a:off x="524413" y="4419600"/>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Tree>
    <p:extLst>
      <p:ext uri="{BB962C8B-B14F-4D97-AF65-F5344CB8AC3E}">
        <p14:creationId xmlns:p14="http://schemas.microsoft.com/office/powerpoint/2010/main" val="331341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3" name="Rectangle 2"/>
          <p:cNvSpPr/>
          <p:nvPr/>
        </p:nvSpPr>
        <p:spPr>
          <a:xfrm>
            <a:off x="609600" y="754558"/>
            <a:ext cx="6400800" cy="1231106"/>
          </a:xfrm>
          <a:prstGeom prst="rect">
            <a:avLst/>
          </a:prstGeom>
        </p:spPr>
        <p:txBody>
          <a:bodyPr wrap="square">
            <a:spAutoFit/>
          </a:bodyPr>
          <a:lstStyle/>
          <a:p>
            <a:pPr algn="ctr"/>
            <a:r>
              <a:rPr lang="en-US" sz="1800" b="1" u="sng" dirty="0"/>
              <a:t>Giant Sequoias and Redwoods</a:t>
            </a:r>
            <a:r>
              <a:rPr lang="en-US" sz="1800" dirty="0"/>
              <a:t>  </a:t>
            </a:r>
          </a:p>
          <a:p>
            <a:pPr algn="ctr"/>
            <a:r>
              <a:rPr lang="en-US" sz="1400" i="1" dirty="0" smtClean="0"/>
              <a:t>Article Adapted </a:t>
            </a:r>
            <a:r>
              <a:rPr lang="en-US" sz="1400" i="1" dirty="0"/>
              <a:t>by: Dr. Orobsllih    </a:t>
            </a:r>
            <a:endParaRPr lang="en-US" sz="1400" i="1" dirty="0" smtClean="0"/>
          </a:p>
          <a:p>
            <a:pPr algn="ctr"/>
            <a:endParaRPr lang="en-US" sz="1400" i="1" dirty="0"/>
          </a:p>
          <a:p>
            <a:pPr eaLnBrk="0" fontAlgn="base" hangingPunct="0"/>
            <a:r>
              <a:rPr lang="en-US" sz="1400" dirty="0"/>
              <a:t>Many people get the sequoia and redwood trees mixed up. They are not the same. How can you tell the difference?</a:t>
            </a:r>
          </a:p>
        </p:txBody>
      </p:sp>
      <p:sp>
        <p:nvSpPr>
          <p:cNvPr id="25" name="Rectangle 10"/>
          <p:cNvSpPr>
            <a:spLocks noChangeArrowheads="1"/>
          </p:cNvSpPr>
          <p:nvPr/>
        </p:nvSpPr>
        <p:spPr bwMode="auto">
          <a:xfrm>
            <a:off x="152400" y="152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4" name="Group 43"/>
          <p:cNvGrpSpPr/>
          <p:nvPr/>
        </p:nvGrpSpPr>
        <p:grpSpPr>
          <a:xfrm>
            <a:off x="609600" y="2083408"/>
            <a:ext cx="5889491" cy="1898255"/>
            <a:chOff x="609600" y="2083408"/>
            <a:chExt cx="5889491" cy="1898255"/>
          </a:xfrm>
        </p:grpSpPr>
        <p:grpSp>
          <p:nvGrpSpPr>
            <p:cNvPr id="38" name="Group 37"/>
            <p:cNvGrpSpPr/>
            <p:nvPr/>
          </p:nvGrpSpPr>
          <p:grpSpPr>
            <a:xfrm>
              <a:off x="609600" y="2109048"/>
              <a:ext cx="2496820" cy="1872615"/>
              <a:chOff x="609600" y="2506747"/>
              <a:chExt cx="2496820" cy="1872615"/>
            </a:xfrm>
          </p:grpSpPr>
          <p:pic>
            <p:nvPicPr>
              <p:cNvPr id="16" name="Picture 15" descr="https://encrypted-tbn1.gstatic.com/images?q=tbn:ANd9GcSS6sjt7z-DnKkwdvUhlr0hskyb5TxjfqPE2O2JYYA3SEWcTywq"/>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06747"/>
                <a:ext cx="2496820" cy="1872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 Box 15"/>
              <p:cNvSpPr txBox="1"/>
              <p:nvPr/>
            </p:nvSpPr>
            <p:spPr>
              <a:xfrm>
                <a:off x="609600" y="2506747"/>
                <a:ext cx="2496820" cy="18466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1000"/>
                  </a:spcAft>
                </a:pPr>
                <a:r>
                  <a:rPr lang="en-US" sz="1200" b="1" dirty="0">
                    <a:effectLst/>
                    <a:ea typeface="Calibri"/>
                    <a:cs typeface="Times New Roman"/>
                  </a:rPr>
                  <a:t>1. </a:t>
                </a:r>
                <a:r>
                  <a:rPr lang="en-US" sz="1200" b="1" dirty="0" smtClean="0">
                    <a:effectLst/>
                    <a:ea typeface="Calibri"/>
                    <a:cs typeface="Times New Roman"/>
                  </a:rPr>
                  <a:t>a wide </a:t>
                </a:r>
                <a:r>
                  <a:rPr lang="en-US" sz="1200" b="1" dirty="0">
                    <a:effectLst/>
                    <a:ea typeface="Calibri"/>
                    <a:cs typeface="Times New Roman"/>
                  </a:rPr>
                  <a:t>sequoia </a:t>
                </a:r>
                <a:r>
                  <a:rPr lang="en-US" sz="1200" b="1" dirty="0" smtClean="0">
                    <a:effectLst/>
                    <a:ea typeface="Calibri"/>
                    <a:cs typeface="Times New Roman"/>
                  </a:rPr>
                  <a:t>tree</a:t>
                </a:r>
                <a:endParaRPr lang="en-US" sz="1200" b="1" dirty="0">
                  <a:effectLst/>
                  <a:ea typeface="Calibri"/>
                  <a:cs typeface="Times New Roman"/>
                </a:endParaRPr>
              </a:p>
            </p:txBody>
          </p:sp>
        </p:grpSp>
        <p:sp>
          <p:nvSpPr>
            <p:cNvPr id="26" name="Rectangle 12"/>
            <p:cNvSpPr>
              <a:spLocks noChangeArrowheads="1"/>
            </p:cNvSpPr>
            <p:nvPr/>
          </p:nvSpPr>
          <p:spPr bwMode="auto">
            <a:xfrm>
              <a:off x="3162830" y="2083408"/>
              <a:ext cx="33362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sequoia tree is the largest tree in the world. The sequoia tree has a huge trunk. Some sequoia trees are so wide a car can drive through them.</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42"/>
          <p:cNvGrpSpPr/>
          <p:nvPr/>
        </p:nvGrpSpPr>
        <p:grpSpPr>
          <a:xfrm>
            <a:off x="2150738" y="3386786"/>
            <a:ext cx="4910455" cy="2326203"/>
            <a:chOff x="2099945" y="3397647"/>
            <a:chExt cx="4910455" cy="2326203"/>
          </a:xfrm>
        </p:grpSpPr>
        <p:grpSp>
          <p:nvGrpSpPr>
            <p:cNvPr id="17" name="Group 16"/>
            <p:cNvGrpSpPr/>
            <p:nvPr/>
          </p:nvGrpSpPr>
          <p:grpSpPr>
            <a:xfrm>
              <a:off x="5060156" y="3397647"/>
              <a:ext cx="1950244" cy="2313305"/>
              <a:chOff x="0" y="0"/>
              <a:chExt cx="1850834" cy="2467779"/>
            </a:xfrm>
          </p:grpSpPr>
          <p:grpSp>
            <p:nvGrpSpPr>
              <p:cNvPr id="18" name="Group 17"/>
              <p:cNvGrpSpPr/>
              <p:nvPr/>
            </p:nvGrpSpPr>
            <p:grpSpPr>
              <a:xfrm>
                <a:off x="0" y="0"/>
                <a:ext cx="1850834" cy="2467779"/>
                <a:chOff x="0" y="0"/>
                <a:chExt cx="1850834" cy="2467779"/>
              </a:xfrm>
            </p:grpSpPr>
            <p:pic>
              <p:nvPicPr>
                <p:cNvPr id="21" name="Picture 20" descr="https://encrypted-tbn1.gstatic.com/images?q=tbn:ANd9GcRLyRtjLfQS7TCszHOoFpV3z9WRvd8Bf-74VJMQswWi4ayAaQJ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50834" cy="2467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rc_mi" descr="http://newunderthesunblog.files.wordpress.com/2013/07/hyperion.jpg"/>
                <p:cNvPicPr>
                  <a:picLocks noChangeAspect="1"/>
                </p:cNvPicPr>
                <p:nvPr/>
              </p:nvPicPr>
              <p:blipFill rotWithShape="1">
                <a:blip r:embed="rId4" cstate="print">
                  <a:extLst>
                    <a:ext uri="{28A0092B-C50C-407E-A947-70E740481C1C}">
                      <a14:useLocalDpi xmlns:a14="http://schemas.microsoft.com/office/drawing/2010/main" val="0"/>
                    </a:ext>
                  </a:extLst>
                </a:blip>
                <a:srcRect l="35560" r="23327" b="12054"/>
                <a:stretch/>
              </p:blipFill>
              <p:spPr bwMode="auto">
                <a:xfrm>
                  <a:off x="0" y="0"/>
                  <a:ext cx="925417" cy="2467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sp>
            <p:nvSpPr>
              <p:cNvPr id="19" name="Rectangle 18"/>
              <p:cNvSpPr/>
              <p:nvPr/>
            </p:nvSpPr>
            <p:spPr>
              <a:xfrm>
                <a:off x="13204" y="0"/>
                <a:ext cx="699747" cy="352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b="1">
                    <a:solidFill>
                      <a:srgbClr val="0D0D0D"/>
                    </a:solidFill>
                    <a:effectLst/>
                    <a:ea typeface="Calibri"/>
                    <a:cs typeface="Times New Roman"/>
                  </a:rPr>
                  <a:t>305 ft.</a:t>
                </a:r>
                <a:endParaRPr lang="en-US" sz="1100">
                  <a:effectLst/>
                  <a:ea typeface="Calibri"/>
                  <a:cs typeface="Times New Roman"/>
                </a:endParaRPr>
              </a:p>
            </p:txBody>
          </p:sp>
          <p:sp>
            <p:nvSpPr>
              <p:cNvPr id="20" name="Rectangle 19"/>
              <p:cNvSpPr/>
              <p:nvPr/>
            </p:nvSpPr>
            <p:spPr>
              <a:xfrm>
                <a:off x="1024097" y="2191698"/>
                <a:ext cx="718668" cy="275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a:solidFill>
                      <a:srgbClr val="0D0D0D"/>
                    </a:solidFill>
                    <a:effectLst/>
                    <a:ea typeface="Calibri"/>
                    <a:cs typeface="Times New Roman"/>
                  </a:rPr>
                  <a:t>379  ft.</a:t>
                </a:r>
                <a:endParaRPr lang="en-US" sz="1100">
                  <a:effectLst/>
                  <a:ea typeface="Calibri"/>
                  <a:cs typeface="Times New Roman"/>
                </a:endParaRPr>
              </a:p>
            </p:txBody>
          </p:sp>
        </p:grpSp>
        <p:sp>
          <p:nvSpPr>
            <p:cNvPr id="27" name="Rectangle 15"/>
            <p:cNvSpPr>
              <a:spLocks noChangeArrowheads="1"/>
            </p:cNvSpPr>
            <p:nvPr/>
          </p:nvSpPr>
          <p:spPr bwMode="auto">
            <a:xfrm>
              <a:off x="2099945" y="4554299"/>
              <a:ext cx="289687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cs typeface="Arial" pitchFamily="34" charset="0"/>
                </a:rPr>
                <a:t>The redwood tree </a:t>
              </a:r>
              <a:r>
                <a:rPr kumimoji="0" lang="en-US" altLang="en-US" sz="1400" b="0" i="0" u="none" strike="noStrike" cap="none" normalizeH="0" dirty="0" smtClean="0">
                  <a:ln>
                    <a:noFill/>
                  </a:ln>
                  <a:solidFill>
                    <a:schemeClr val="tx1"/>
                  </a:solidFill>
                  <a:effectLst/>
                  <a:cs typeface="Arial" pitchFamily="34" charset="0"/>
                </a:rPr>
                <a:t> </a:t>
              </a:r>
              <a:r>
                <a:rPr kumimoji="0" lang="en-US" altLang="en-US" sz="1400" b="0" i="0" u="none" strike="noStrike" cap="none" normalizeH="0" baseline="0" dirty="0" smtClean="0">
                  <a:ln>
                    <a:noFill/>
                  </a:ln>
                  <a:solidFill>
                    <a:schemeClr val="tx1"/>
                  </a:solidFill>
                  <a:effectLst/>
                  <a:ea typeface="Calibri" pitchFamily="34" charset="0"/>
                  <a:cs typeface="Times New Roman" pitchFamily="18" charset="0"/>
                </a:rPr>
                <a:t>is the tallest tree </a:t>
              </a:r>
              <a:r>
                <a:rPr lang="en-US" altLang="en-US" sz="1400" dirty="0">
                  <a:cs typeface="Arial" pitchFamily="34" charset="0"/>
                </a:rPr>
                <a:t> </a:t>
              </a:r>
              <a:r>
                <a:rPr kumimoji="0" lang="en-US" altLang="en-US" sz="1400" b="0" i="0" u="none" strike="noStrike" cap="none" normalizeH="0" baseline="0" dirty="0" smtClean="0">
                  <a:ln>
                    <a:noFill/>
                  </a:ln>
                  <a:solidFill>
                    <a:schemeClr val="tx1"/>
                  </a:solidFill>
                  <a:effectLst/>
                  <a:ea typeface="Calibri" pitchFamily="34" charset="0"/>
                  <a:cs typeface="Times New Roman" pitchFamily="18" charset="0"/>
                </a:rPr>
                <a:t>in the world. Many </a:t>
              </a:r>
              <a:r>
                <a:rPr lang="en-US" altLang="en-US" sz="1400" dirty="0">
                  <a:cs typeface="Arial" pitchFamily="34" charset="0"/>
                </a:rPr>
                <a:t> </a:t>
              </a:r>
              <a:r>
                <a:rPr kumimoji="0" lang="en-US" altLang="en-US" sz="1400" b="0" i="0" u="none" strike="noStrike" cap="none" normalizeH="0" baseline="0" dirty="0" smtClean="0">
                  <a:ln>
                    <a:noFill/>
                  </a:ln>
                  <a:solidFill>
                    <a:schemeClr val="tx1"/>
                  </a:solidFill>
                  <a:effectLst/>
                  <a:ea typeface="Calibri" pitchFamily="34" charset="0"/>
                  <a:cs typeface="Times New Roman" pitchFamily="18" charset="0"/>
                </a:rPr>
                <a:t>redwoods are taller </a:t>
              </a:r>
              <a:r>
                <a:rPr lang="en-US" altLang="en-US" sz="1400" dirty="0">
                  <a:cs typeface="Arial" pitchFamily="34" charset="0"/>
                </a:rPr>
                <a:t> </a:t>
              </a:r>
              <a:r>
                <a:rPr kumimoji="0" lang="en-US" altLang="en-US" sz="1400" b="0" i="0" u="none" strike="noStrike" cap="none" normalizeH="0" baseline="0" dirty="0" smtClean="0">
                  <a:ln>
                    <a:noFill/>
                  </a:ln>
                  <a:solidFill>
                    <a:schemeClr val="tx1"/>
                  </a:solidFill>
                  <a:effectLst/>
                  <a:ea typeface="Calibri" pitchFamily="34" charset="0"/>
                  <a:cs typeface="Times New Roman" pitchFamily="18" charset="0"/>
                </a:rPr>
                <a:t>than the Statue of </a:t>
              </a:r>
              <a:r>
                <a:rPr lang="en-US" altLang="en-US" sz="1400" dirty="0">
                  <a:cs typeface="Arial" pitchFamily="34" charset="0"/>
                </a:rPr>
                <a:t> </a:t>
              </a:r>
              <a:r>
                <a:rPr kumimoji="0" lang="en-US" altLang="en-US" sz="1400" b="0" i="0" u="none" strike="noStrike" cap="none" normalizeH="0" baseline="0" dirty="0" smtClean="0">
                  <a:ln>
                    <a:noFill/>
                  </a:ln>
                  <a:solidFill>
                    <a:schemeClr val="tx1"/>
                  </a:solidFill>
                  <a:effectLst/>
                  <a:ea typeface="Calibri" pitchFamily="34" charset="0"/>
                  <a:cs typeface="Times New Roman" pitchFamily="18" charset="0"/>
                </a:rPr>
                <a:t>Liberty! The redwood</a:t>
              </a:r>
              <a:r>
                <a:rPr lang="en-US" altLang="en-US" sz="1400" dirty="0">
                  <a:cs typeface="Arial" pitchFamily="34" charset="0"/>
                </a:rPr>
                <a:t> </a:t>
              </a:r>
              <a:r>
                <a:rPr kumimoji="0" lang="en-US" altLang="en-US" sz="1400" b="0" i="0" u="none" strike="noStrike" cap="none" normalizeH="0" baseline="0" dirty="0" smtClean="0">
                  <a:ln>
                    <a:noFill/>
                  </a:ln>
                  <a:solidFill>
                    <a:schemeClr val="tx1"/>
                  </a:solidFill>
                  <a:effectLst/>
                  <a:ea typeface="Calibri" pitchFamily="34" charset="0"/>
                  <a:cs typeface="Times New Roman" pitchFamily="18" charset="0"/>
                </a:rPr>
                <a:t>tree is tall but has a </a:t>
              </a:r>
              <a:r>
                <a:rPr lang="en-US" altLang="en-US" sz="1400" dirty="0">
                  <a:cs typeface="Arial" pitchFamily="34" charset="0"/>
                </a:rPr>
                <a:t> </a:t>
              </a:r>
              <a:r>
                <a:rPr kumimoji="0" lang="en-US" altLang="en-US" sz="1400" b="0" i="0" u="none" strike="noStrike" cap="none" normalizeH="0" baseline="0" dirty="0" smtClean="0">
                  <a:ln>
                    <a:noFill/>
                  </a:ln>
                  <a:solidFill>
                    <a:schemeClr val="tx1"/>
                  </a:solidFill>
                  <a:effectLst/>
                  <a:ea typeface="Calibri" pitchFamily="34" charset="0"/>
                  <a:cs typeface="Times New Roman" pitchFamily="18" charset="0"/>
                </a:rPr>
                <a:t>thin trunk.</a:t>
              </a:r>
              <a:r>
                <a:rPr kumimoji="0" lang="en-US" altLang="en-US" sz="1400" b="0" i="0" u="none" strike="noStrike" cap="none" normalizeH="0" baseline="0" dirty="0" smtClean="0">
                  <a:ln>
                    <a:noFill/>
                  </a:ln>
                  <a:solidFill>
                    <a:srgbClr val="0000FF"/>
                  </a:solidFill>
                  <a:effectLst/>
                  <a:ea typeface="Calibri" pitchFamily="34" charset="0"/>
                  <a:cs typeface="Arial" pitchFamily="34" charset="0"/>
                </a:rPr>
                <a:t> </a:t>
              </a:r>
              <a:endParaRPr kumimoji="0" lang="en-US" altLang="en-US" sz="1400" b="0" i="0" u="none" strike="noStrike" cap="none" normalizeH="0" baseline="0" dirty="0" smtClean="0">
                <a:ln>
                  <a:noFill/>
                </a:ln>
                <a:solidFill>
                  <a:schemeClr val="tx1"/>
                </a:solidFill>
                <a:effectLst/>
                <a:cs typeface="Arial" pitchFamily="34" charset="0"/>
              </a:endParaRPr>
            </a:p>
          </p:txBody>
        </p:sp>
      </p:grpSp>
      <p:sp>
        <p:nvSpPr>
          <p:cNvPr id="36" name="Rectangle 22"/>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6" name="Group 45"/>
          <p:cNvGrpSpPr/>
          <p:nvPr/>
        </p:nvGrpSpPr>
        <p:grpSpPr>
          <a:xfrm>
            <a:off x="538287" y="6170711"/>
            <a:ext cx="4437493" cy="1538883"/>
            <a:chOff x="538287" y="6174000"/>
            <a:chExt cx="4437493" cy="1538883"/>
          </a:xfrm>
        </p:grpSpPr>
        <p:grpSp>
          <p:nvGrpSpPr>
            <p:cNvPr id="42" name="Group 41"/>
            <p:cNvGrpSpPr/>
            <p:nvPr/>
          </p:nvGrpSpPr>
          <p:grpSpPr>
            <a:xfrm>
              <a:off x="538287" y="6174000"/>
              <a:ext cx="4437493" cy="1169551"/>
              <a:chOff x="644434" y="6368678"/>
              <a:chExt cx="4437493" cy="1169551"/>
            </a:xfrm>
          </p:grpSpPr>
          <p:sp>
            <p:nvSpPr>
              <p:cNvPr id="29" name="Rectangle 28"/>
              <p:cNvSpPr/>
              <p:nvPr/>
            </p:nvSpPr>
            <p:spPr>
              <a:xfrm>
                <a:off x="2275135" y="6368678"/>
                <a:ext cx="2806792" cy="1169551"/>
              </a:xfrm>
              <a:prstGeom prst="rect">
                <a:avLst/>
              </a:prstGeom>
            </p:spPr>
            <p:txBody>
              <a:bodyPr wrap="square">
                <a:spAutoFit/>
              </a:bodyPr>
              <a:lstStyle/>
              <a:p>
                <a:r>
                  <a:rPr lang="en-US" sz="1400" b="1" u="sng" dirty="0" smtClean="0"/>
                  <a:t>Sequoia Leaves</a:t>
                </a:r>
                <a:r>
                  <a:rPr lang="en-US" sz="1400" b="1" u="sng" dirty="0"/>
                  <a:t>, Cones and Seeds</a:t>
                </a:r>
                <a:endParaRPr lang="en-US" sz="1400" dirty="0"/>
              </a:p>
              <a:p>
                <a:r>
                  <a:rPr lang="en-US" sz="1400" dirty="0"/>
                  <a:t>Leaves on the sequoia have scales. </a:t>
                </a:r>
                <a:r>
                  <a:rPr lang="en-US" sz="1400" dirty="0" smtClean="0"/>
                  <a:t> The </a:t>
                </a:r>
                <a:r>
                  <a:rPr lang="en-US" sz="1400" dirty="0"/>
                  <a:t>sequoia cones and seeds </a:t>
                </a:r>
                <a:r>
                  <a:rPr lang="en-US" sz="1400" dirty="0" smtClean="0"/>
                  <a:t>are much </a:t>
                </a:r>
                <a:r>
                  <a:rPr lang="en-US" sz="1400" dirty="0"/>
                  <a:t>larger than a redwood’s </a:t>
                </a:r>
                <a:r>
                  <a:rPr lang="en-US" sz="1400" dirty="0" smtClean="0"/>
                  <a:t>cones and </a:t>
                </a:r>
                <a:r>
                  <a:rPr lang="en-US" sz="1400" dirty="0"/>
                  <a:t>seeds.</a:t>
                </a:r>
              </a:p>
            </p:txBody>
          </p:sp>
          <p:grpSp>
            <p:nvGrpSpPr>
              <p:cNvPr id="39" name="Group 38"/>
              <p:cNvGrpSpPr/>
              <p:nvPr/>
            </p:nvGrpSpPr>
            <p:grpSpPr>
              <a:xfrm>
                <a:off x="644434" y="6477000"/>
                <a:ext cx="1612451" cy="952908"/>
                <a:chOff x="-116995" y="7985591"/>
                <a:chExt cx="1612451" cy="952908"/>
              </a:xfrm>
            </p:grpSpPr>
            <p:pic>
              <p:nvPicPr>
                <p:cNvPr id="31" name="Picture 30" descr="https://encrypted-tbn1.gstatic.com/images?q=tbn:ANd9GcQWt-vsXzDVdQkweIppahinxUylEszGx5FOvGcqS4Gm5gXXACWQm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995" y="7985591"/>
                  <a:ext cx="1612451" cy="952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32" descr="https://encrypted-tbn2.gstatic.com/images?q=tbn:ANd9GcQKRlPcI7wyksPaJTSh5wW2n_Ks0d2TcCOxHgq225R7JtqJ9Ac0hQ"/>
                <p:cNvPicPr>
                  <a:picLocks noChangeAspect="1"/>
                </p:cNvPicPr>
                <p:nvPr/>
              </p:nvPicPr>
              <p:blipFill rotWithShape="1">
                <a:blip r:embed="rId6" cstate="print">
                  <a:extLst>
                    <a:ext uri="{28A0092B-C50C-407E-A947-70E740481C1C}">
                      <a14:useLocalDpi xmlns:a14="http://schemas.microsoft.com/office/drawing/2010/main" val="0"/>
                    </a:ext>
                  </a:extLst>
                </a:blip>
                <a:srcRect l="4202" t="68363" r="67647"/>
                <a:stretch/>
              </p:blipFill>
              <p:spPr bwMode="auto">
                <a:xfrm rot="6693631">
                  <a:off x="353878" y="8167003"/>
                  <a:ext cx="620834" cy="864406"/>
                </a:xfrm>
                <a:prstGeom prst="rect">
                  <a:avLst/>
                </a:prstGeom>
                <a:noFill/>
                <a:ln>
                  <a:noFill/>
                </a:ln>
                <a:extLst>
                  <a:ext uri="{53640926-AAD7-44D8-BBD7-CCE9431645EC}">
                    <a14:shadowObscured xmlns:a14="http://schemas.microsoft.com/office/drawing/2010/main"/>
                  </a:ext>
                </a:extLst>
              </p:spPr>
            </p:pic>
          </p:grpSp>
        </p:grpSp>
        <p:sp>
          <p:nvSpPr>
            <p:cNvPr id="45" name="Text Box 18"/>
            <p:cNvSpPr txBox="1"/>
            <p:nvPr/>
          </p:nvSpPr>
          <p:spPr>
            <a:xfrm>
              <a:off x="2776752" y="7343551"/>
              <a:ext cx="1950243" cy="369332"/>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169863" marR="0" indent="-169863">
                <a:spcBef>
                  <a:spcPts val="0"/>
                </a:spcBef>
                <a:spcAft>
                  <a:spcPts val="1000"/>
                </a:spcAft>
              </a:pPr>
              <a:r>
                <a:rPr lang="en-US" sz="1200" b="1" dirty="0" smtClean="0">
                  <a:effectLst/>
                  <a:latin typeface="Calibri"/>
                  <a:ea typeface="Calibri"/>
                  <a:cs typeface="Times New Roman"/>
                </a:rPr>
                <a:t>3. </a:t>
              </a:r>
              <a:r>
                <a:rPr lang="en-US" sz="1200" b="1" dirty="0" smtClean="0">
                  <a:ea typeface="Calibri"/>
                  <a:cs typeface="Times New Roman"/>
                </a:rPr>
                <a:t> </a:t>
              </a:r>
              <a:r>
                <a:rPr lang="en-US" sz="1200" b="1" dirty="0">
                  <a:ea typeface="Calibri"/>
                  <a:cs typeface="Times New Roman"/>
                </a:rPr>
                <a:t>Large sequoia cones and seeds </a:t>
              </a:r>
              <a:r>
                <a:rPr lang="en-US" sz="1200" b="1" dirty="0" smtClean="0">
                  <a:effectLst/>
                  <a:latin typeface="Calibri"/>
                  <a:ea typeface="Calibri"/>
                  <a:cs typeface="Times New Roman"/>
                </a:rPr>
                <a:t>.</a:t>
              </a:r>
              <a:endParaRPr lang="en-US" sz="1200" b="1" dirty="0">
                <a:effectLst/>
                <a:latin typeface="Calibri"/>
                <a:ea typeface="Calibri"/>
                <a:cs typeface="Times New Roman"/>
              </a:endParaRPr>
            </a:p>
          </p:txBody>
        </p:sp>
      </p:grpSp>
      <p:grpSp>
        <p:nvGrpSpPr>
          <p:cNvPr id="41" name="Group 40"/>
          <p:cNvGrpSpPr/>
          <p:nvPr/>
        </p:nvGrpSpPr>
        <p:grpSpPr>
          <a:xfrm>
            <a:off x="2309201" y="7858594"/>
            <a:ext cx="4057282" cy="1169551"/>
            <a:chOff x="1314361" y="7858594"/>
            <a:chExt cx="4057282" cy="1169551"/>
          </a:xfrm>
        </p:grpSpPr>
        <p:grpSp>
          <p:nvGrpSpPr>
            <p:cNvPr id="40" name="Group 39"/>
            <p:cNvGrpSpPr/>
            <p:nvPr/>
          </p:nvGrpSpPr>
          <p:grpSpPr>
            <a:xfrm>
              <a:off x="4199708" y="7981354"/>
              <a:ext cx="1171935" cy="924032"/>
              <a:chOff x="3548380" y="8148018"/>
              <a:chExt cx="1171935" cy="924032"/>
            </a:xfrm>
          </p:grpSpPr>
          <p:pic>
            <p:nvPicPr>
              <p:cNvPr id="32" name="irc_mi" descr="http://pad2.whstatic.com/images/thumb/2/21/Identify-a-Redwood-Tree-Step-5.jpg/670px-Identify-a-Redwood-Tree-Step-5.jpg"/>
              <p:cNvPicPr>
                <a:picLocks noChangeAspect="1"/>
              </p:cNvPicPr>
              <p:nvPr/>
            </p:nvPicPr>
            <p:blipFill rotWithShape="1">
              <a:blip r:embed="rId7" cstate="print">
                <a:extLst>
                  <a:ext uri="{28A0092B-C50C-407E-A947-70E740481C1C}">
                    <a14:useLocalDpi xmlns:a14="http://schemas.microsoft.com/office/drawing/2010/main" val="0"/>
                  </a:ext>
                </a:extLst>
              </a:blip>
              <a:srcRect l="47486" t="16236" b="22404"/>
              <a:stretch/>
            </p:blipFill>
            <p:spPr bwMode="auto">
              <a:xfrm>
                <a:off x="3548380" y="8148018"/>
                <a:ext cx="1171935" cy="924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34" name="Picture 33" descr="https://encrypted-tbn2.gstatic.com/images?q=tbn:ANd9GcQKRlPcI7wyksPaJTSh5wW2n_Ks0d2TcCOxHgq225R7JtqJ9Ac0hQ"/>
              <p:cNvPicPr>
                <a:picLocks noChangeAspect="1"/>
              </p:cNvPicPr>
              <p:nvPr/>
            </p:nvPicPr>
            <p:blipFill rotWithShape="1">
              <a:blip r:embed="rId8" cstate="print">
                <a:extLst>
                  <a:ext uri="{28A0092B-C50C-407E-A947-70E740481C1C}">
                    <a14:useLocalDpi xmlns:a14="http://schemas.microsoft.com/office/drawing/2010/main" val="0"/>
                  </a:ext>
                </a:extLst>
              </a:blip>
              <a:srcRect l="40336" t="43773" r="33193" b="35095"/>
              <a:stretch/>
            </p:blipFill>
            <p:spPr bwMode="auto">
              <a:xfrm>
                <a:off x="3932552" y="8389855"/>
                <a:ext cx="573501" cy="440359"/>
              </a:xfrm>
              <a:prstGeom prst="rect">
                <a:avLst/>
              </a:prstGeom>
              <a:noFill/>
              <a:ln>
                <a:noFill/>
              </a:ln>
              <a:extLst>
                <a:ext uri="{53640926-AAD7-44D8-BBD7-CCE9431645EC}">
                  <a14:shadowObscured xmlns:a14="http://schemas.microsoft.com/office/drawing/2010/main"/>
                </a:ext>
              </a:extLst>
            </p:spPr>
          </p:pic>
        </p:grpSp>
        <p:sp>
          <p:nvSpPr>
            <p:cNvPr id="37" name="Rectangle 24"/>
            <p:cNvSpPr>
              <a:spLocks noChangeArrowheads="1"/>
            </p:cNvSpPr>
            <p:nvPr/>
          </p:nvSpPr>
          <p:spPr bwMode="auto">
            <a:xfrm>
              <a:off x="1314361" y="7858594"/>
              <a:ext cx="288534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400" b="1" u="sng" dirty="0" smtClean="0"/>
                <a:t>Redwood </a:t>
              </a:r>
              <a:r>
                <a:rPr lang="en-US" sz="1400" b="1" u="sng" dirty="0"/>
                <a:t>Leaves, Cones and Seeds</a:t>
              </a:r>
              <a:endParaRPr lang="en-US"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leaves on a redwood tree look more like needles.</a:t>
              </a:r>
              <a:r>
                <a:rPr lang="en-US" altLang="en-US" sz="1400" dirty="0">
                  <a:latin typeface="Arial" pitchFamily="34" charset="0"/>
                  <a:cs typeface="Arial" pitchFamily="34" charset="0"/>
                </a:rPr>
                <a:t> </a:t>
              </a: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Redwood trees have cones and seeds too but they are smaller</a:t>
              </a:r>
              <a:r>
                <a:rPr lang="en-US" altLang="en-US" sz="1400" dirty="0">
                  <a:latin typeface="Arial" pitchFamily="34" charset="0"/>
                  <a:cs typeface="Arial" pitchFamily="34" charset="0"/>
                </a:rPr>
                <a:t> </a:t>
              </a: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than a sequoia’s.</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TextBox 1"/>
          <p:cNvSpPr txBox="1"/>
          <p:nvPr/>
        </p:nvSpPr>
        <p:spPr>
          <a:xfrm>
            <a:off x="304800" y="197841"/>
            <a:ext cx="2674673" cy="400110"/>
          </a:xfrm>
          <a:prstGeom prst="rect">
            <a:avLst/>
          </a:prstGeom>
          <a:noFill/>
        </p:spPr>
        <p:txBody>
          <a:bodyPr wrap="square" rtlCol="0">
            <a:spAutoFit/>
          </a:bodyPr>
          <a:lstStyle/>
          <a:p>
            <a:r>
              <a:rPr lang="en-US" sz="1000" dirty="0" smtClean="0"/>
              <a:t>Grade Equivalent:  3.2</a:t>
            </a:r>
          </a:p>
          <a:p>
            <a:r>
              <a:rPr lang="en-US" sz="1000" dirty="0" smtClean="0"/>
              <a:t>Lexile Level:  670</a:t>
            </a:r>
            <a:endParaRPr lang="en-US" sz="1000" dirty="0"/>
          </a:p>
        </p:txBody>
      </p:sp>
      <p:sp>
        <p:nvSpPr>
          <p:cNvPr id="5" name="Rectangle 4"/>
          <p:cNvSpPr/>
          <p:nvPr/>
        </p:nvSpPr>
        <p:spPr>
          <a:xfrm>
            <a:off x="5091360" y="5745188"/>
            <a:ext cx="2037938" cy="5489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2. The Statue of Liberty and redwood tree are about the same height.</a:t>
            </a:r>
            <a:endParaRPr lang="en-US" sz="1200" b="1" dirty="0">
              <a:solidFill>
                <a:schemeClr val="tx1"/>
              </a:solidFill>
            </a:endParaRPr>
          </a:p>
        </p:txBody>
      </p:sp>
      <p:sp>
        <p:nvSpPr>
          <p:cNvPr id="6" name="Rectangle 5"/>
          <p:cNvSpPr/>
          <p:nvPr/>
        </p:nvSpPr>
        <p:spPr>
          <a:xfrm>
            <a:off x="538287" y="7231941"/>
            <a:ext cx="1630701" cy="437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3.  large sequoia cones and seeds</a:t>
            </a:r>
            <a:endParaRPr lang="en-US" sz="1200" b="1" dirty="0">
              <a:solidFill>
                <a:schemeClr val="tx1"/>
              </a:solidFill>
            </a:endParaRPr>
          </a:p>
        </p:txBody>
      </p:sp>
      <p:sp>
        <p:nvSpPr>
          <p:cNvPr id="7" name="Rectangle 6"/>
          <p:cNvSpPr/>
          <p:nvPr/>
        </p:nvSpPr>
        <p:spPr>
          <a:xfrm>
            <a:off x="4992254" y="8902362"/>
            <a:ext cx="1588412" cy="49340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4. redwood cones and seeds</a:t>
            </a:r>
            <a:endParaRPr lang="en-US" sz="1200" b="1" dirty="0">
              <a:solidFill>
                <a:schemeClr val="tx1"/>
              </a:solidFill>
            </a:endParaRPr>
          </a:p>
        </p:txBody>
      </p:sp>
    </p:spTree>
    <p:extLst>
      <p:ext uri="{BB962C8B-B14F-4D97-AF65-F5344CB8AC3E}">
        <p14:creationId xmlns:p14="http://schemas.microsoft.com/office/powerpoint/2010/main" val="3672309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2" name="Rectangle 1"/>
          <p:cNvSpPr/>
          <p:nvPr/>
        </p:nvSpPr>
        <p:spPr>
          <a:xfrm>
            <a:off x="533400" y="914400"/>
            <a:ext cx="6172200" cy="1815882"/>
          </a:xfrm>
          <a:prstGeom prst="rect">
            <a:avLst/>
          </a:prstGeom>
        </p:spPr>
        <p:txBody>
          <a:bodyPr wrap="square">
            <a:spAutoFit/>
          </a:bodyPr>
          <a:lstStyle/>
          <a:p>
            <a:r>
              <a:rPr lang="en-US" sz="1400" b="1" u="sng" dirty="0"/>
              <a:t>Tree Bark</a:t>
            </a:r>
            <a:endParaRPr lang="en-US" sz="1400" dirty="0"/>
          </a:p>
          <a:p>
            <a:r>
              <a:rPr lang="en-US" sz="1400" dirty="0"/>
              <a:t>The wood of the giant sequoia is very rough. The bark of the giant sequoia is bright reddish brown.</a:t>
            </a:r>
          </a:p>
          <a:p>
            <a:r>
              <a:rPr lang="en-US" sz="1400" dirty="0"/>
              <a:t> </a:t>
            </a:r>
          </a:p>
          <a:p>
            <a:r>
              <a:rPr lang="en-US" sz="1400" dirty="0"/>
              <a:t>The wood of the redwood is rough, but not as </a:t>
            </a:r>
            <a:r>
              <a:rPr lang="en-US" sz="1400" b="1" dirty="0"/>
              <a:t>rough</a:t>
            </a:r>
            <a:r>
              <a:rPr lang="en-US" sz="1400" dirty="0"/>
              <a:t> as a giant sequoia. The bark of the redwood is really dull brown. The bark of a redwood can be up to 1 foot thick.</a:t>
            </a:r>
          </a:p>
          <a:p>
            <a:r>
              <a:rPr lang="en-US" sz="1400" dirty="0"/>
              <a:t> </a:t>
            </a:r>
          </a:p>
        </p:txBody>
      </p:sp>
      <p:sp>
        <p:nvSpPr>
          <p:cNvPr id="3" name="Rectangle 2"/>
          <p:cNvSpPr/>
          <p:nvPr/>
        </p:nvSpPr>
        <p:spPr>
          <a:xfrm>
            <a:off x="533400" y="304800"/>
            <a:ext cx="2324100" cy="461665"/>
          </a:xfrm>
          <a:prstGeom prst="rect">
            <a:avLst/>
          </a:prstGeom>
        </p:spPr>
        <p:txBody>
          <a:bodyPr wrap="square">
            <a:spAutoFit/>
          </a:bodyPr>
          <a:lstStyle/>
          <a:p>
            <a:r>
              <a:rPr lang="en-US" sz="1200" b="1" u="sng" dirty="0"/>
              <a:t>Giant Sequoias and Redwoods</a:t>
            </a:r>
            <a:r>
              <a:rPr lang="en-US" sz="1200" dirty="0"/>
              <a:t>  </a:t>
            </a:r>
          </a:p>
          <a:p>
            <a:r>
              <a:rPr lang="en-US" sz="1200" i="1" dirty="0" smtClean="0"/>
              <a:t>Continued…</a:t>
            </a:r>
            <a:endParaRPr lang="en-US" sz="1200" i="1" dirty="0"/>
          </a:p>
        </p:txBody>
      </p:sp>
      <p:grpSp>
        <p:nvGrpSpPr>
          <p:cNvPr id="6" name="Group 5"/>
          <p:cNvGrpSpPr/>
          <p:nvPr/>
        </p:nvGrpSpPr>
        <p:grpSpPr>
          <a:xfrm>
            <a:off x="1695450" y="2730282"/>
            <a:ext cx="3811271" cy="1784350"/>
            <a:chOff x="0" y="0"/>
            <a:chExt cx="3811553" cy="1784426"/>
          </a:xfrm>
        </p:grpSpPr>
        <p:pic>
          <p:nvPicPr>
            <p:cNvPr id="7" name="Picture 6" descr="http://www.shannontech.com/ParkVision/Redwood/rw-081.jpg"/>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05918" y="0"/>
              <a:ext cx="1861850" cy="1399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s://encrypted-tbn1.gstatic.com/images?q=tbn:ANd9GcSRClSfyISxc8CS0Kahkp405i60f8VlFrbEa06B01BszaeIddDPMw"/>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0081" r="58992" b="8716"/>
            <a:stretch/>
          </p:blipFill>
          <p:spPr bwMode="auto">
            <a:xfrm>
              <a:off x="0" y="0"/>
              <a:ext cx="1905918" cy="1399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Rectangle 8"/>
            <p:cNvSpPr/>
            <p:nvPr/>
          </p:nvSpPr>
          <p:spPr>
            <a:xfrm>
              <a:off x="0" y="1443209"/>
              <a:ext cx="190563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smtClean="0">
                  <a:solidFill>
                    <a:schemeClr val="tx1"/>
                  </a:solidFill>
                  <a:ea typeface="Calibri"/>
                  <a:cs typeface="Times New Roman"/>
                </a:rPr>
                <a:t>Sequoia Tree</a:t>
              </a:r>
              <a:endParaRPr lang="en-US" sz="1400" dirty="0">
                <a:solidFill>
                  <a:schemeClr val="tx1"/>
                </a:solidFill>
                <a:effectLst/>
                <a:ea typeface="Calibri"/>
                <a:cs typeface="Times New Roman"/>
              </a:endParaRPr>
            </a:p>
          </p:txBody>
        </p:sp>
        <p:sp>
          <p:nvSpPr>
            <p:cNvPr id="10" name="Rectangle 9"/>
            <p:cNvSpPr/>
            <p:nvPr/>
          </p:nvSpPr>
          <p:spPr>
            <a:xfrm>
              <a:off x="1905918" y="1454226"/>
              <a:ext cx="190563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smtClean="0">
                  <a:solidFill>
                    <a:schemeClr val="tx1"/>
                  </a:solidFill>
                  <a:ea typeface="Calibri"/>
                  <a:cs typeface="Times New Roman"/>
                </a:rPr>
                <a:t>Redwood Tree</a:t>
              </a:r>
              <a:endParaRPr lang="en-US" sz="1400" dirty="0">
                <a:solidFill>
                  <a:schemeClr val="tx1"/>
                </a:solidFill>
                <a:effectLst/>
                <a:ea typeface="Calibri"/>
                <a:cs typeface="Times New Roman"/>
              </a:endParaRPr>
            </a:p>
          </p:txBody>
        </p:sp>
      </p:grpSp>
      <p:sp>
        <p:nvSpPr>
          <p:cNvPr id="11" name="Rectangle 5"/>
          <p:cNvSpPr>
            <a:spLocks noChangeArrowheads="1"/>
          </p:cNvSpPr>
          <p:nvPr/>
        </p:nvSpPr>
        <p:spPr bwMode="auto">
          <a:xfrm>
            <a:off x="484865" y="4692076"/>
            <a:ext cx="643556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Habitat</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Both sequoia and redwood trees are only found in the state of California.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lvl="0" defTabSz="914400" eaLnBrk="0" fontAlgn="base" hangingPunct="0">
              <a:spcBef>
                <a:spcPct val="0"/>
              </a:spcBef>
              <a:spcAft>
                <a:spcPct val="0"/>
              </a:spcAft>
            </a:pPr>
            <a:r>
              <a:rPr lang="en-US" altLang="en-US" sz="1400" dirty="0">
                <a:latin typeface="Calibri" pitchFamily="34" charset="0"/>
                <a:ea typeface="Calibri" pitchFamily="34" charset="0"/>
                <a:cs typeface="Times New Roman" pitchFamily="18" charset="0"/>
              </a:rPr>
              <a:t>The giant sequoia grows by itself or in groups. It grows in central California. </a:t>
            </a:r>
            <a:endParaRPr lang="en-US" altLang="en-US" sz="1400" dirty="0" smtClean="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endParaRPr lang="en-US" altLang="en-US" sz="1400"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altLang="en-US" sz="1400" dirty="0" smtClean="0">
                <a:latin typeface="Calibri" pitchFamily="34" charset="0"/>
                <a:ea typeface="Calibri" pitchFamily="34" charset="0"/>
                <a:cs typeface="Times New Roman" pitchFamily="18" charset="0"/>
              </a:rPr>
              <a:t>The </a:t>
            </a:r>
            <a:r>
              <a:rPr lang="en-US" altLang="en-US" sz="1400" dirty="0">
                <a:latin typeface="Calibri" pitchFamily="34" charset="0"/>
                <a:ea typeface="Calibri" pitchFamily="34" charset="0"/>
                <a:cs typeface="Times New Roman" pitchFamily="18" charset="0"/>
              </a:rPr>
              <a:t>redwood grows near the Pacific Ocean in </a:t>
            </a:r>
            <a:r>
              <a:rPr lang="en-US" altLang="en-US" sz="1400" dirty="0" smtClean="0">
                <a:latin typeface="Calibri" pitchFamily="34" charset="0"/>
                <a:ea typeface="Calibri" pitchFamily="34" charset="0"/>
                <a:cs typeface="Times New Roman" pitchFamily="18" charset="0"/>
              </a:rPr>
              <a:t>the north part of California </a:t>
            </a:r>
            <a:r>
              <a:rPr lang="en-US" altLang="en-US" sz="1400" dirty="0">
                <a:latin typeface="Calibri" pitchFamily="34" charset="0"/>
                <a:ea typeface="Calibri" pitchFamily="34" charset="0"/>
                <a:cs typeface="Times New Roman" pitchFamily="18" charset="0"/>
              </a:rPr>
              <a:t>in groups all along the coast.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1353821" y="6629400"/>
            <a:ext cx="4152900" cy="2566670"/>
            <a:chOff x="0" y="0"/>
            <a:chExt cx="4660135" cy="2875402"/>
          </a:xfrm>
        </p:grpSpPr>
        <p:pic>
          <p:nvPicPr>
            <p:cNvPr id="13" name="irc_mi" descr="http://static.ddmcdn.com/gif/redwood-national-park-ga-map.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2872" y="0"/>
              <a:ext cx="2622014" cy="2875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ight Arrow 13"/>
            <p:cNvSpPr/>
            <p:nvPr/>
          </p:nvSpPr>
          <p:spPr>
            <a:xfrm>
              <a:off x="0" y="638978"/>
              <a:ext cx="1751682" cy="506776"/>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chemeClr val="tx1"/>
                  </a:solidFill>
                  <a:effectLst/>
                  <a:ea typeface="Calibri"/>
                  <a:cs typeface="Times New Roman"/>
                </a:rPr>
                <a:t>Redwood Trees</a:t>
              </a:r>
              <a:endParaRPr lang="en-US" sz="1200" dirty="0">
                <a:solidFill>
                  <a:schemeClr val="tx1"/>
                </a:solidFill>
                <a:effectLst/>
                <a:ea typeface="Calibri"/>
                <a:cs typeface="Times New Roman"/>
              </a:endParaRPr>
            </a:p>
          </p:txBody>
        </p:sp>
        <p:sp>
          <p:nvSpPr>
            <p:cNvPr id="15" name="Right Arrow 14"/>
            <p:cNvSpPr/>
            <p:nvPr/>
          </p:nvSpPr>
          <p:spPr>
            <a:xfrm flipH="1">
              <a:off x="2765233" y="1299990"/>
              <a:ext cx="1894902" cy="5838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chemeClr val="tx1"/>
                  </a:solidFill>
                  <a:effectLst/>
                  <a:ea typeface="Calibri"/>
                  <a:cs typeface="Times New Roman"/>
                </a:rPr>
                <a:t>Sequoia Trees</a:t>
              </a:r>
              <a:endParaRPr lang="en-US" sz="1200" dirty="0">
                <a:solidFill>
                  <a:schemeClr val="tx1"/>
                </a:solidFill>
                <a:effectLst/>
                <a:ea typeface="Calibri"/>
                <a:cs typeface="Times New Roman"/>
              </a:endParaRPr>
            </a:p>
          </p:txBody>
        </p:sp>
      </p:grpSp>
    </p:spTree>
    <p:extLst>
      <p:ext uri="{BB962C8B-B14F-4D97-AF65-F5344CB8AC3E}">
        <p14:creationId xmlns:p14="http://schemas.microsoft.com/office/powerpoint/2010/main" val="1212164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5" name="Rectangle 2"/>
          <p:cNvSpPr>
            <a:spLocks noChangeArrowheads="1"/>
          </p:cNvSpPr>
          <p:nvPr/>
        </p:nvSpPr>
        <p:spPr bwMode="auto">
          <a:xfrm>
            <a:off x="533400" y="1159624"/>
            <a:ext cx="64770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en-US" altLang="en-US" sz="1600" b="1" i="0" u="sng" strike="noStrike" cap="none" normalizeH="0" baseline="0" dirty="0" smtClean="0">
                <a:ln>
                  <a:noFill/>
                </a:ln>
                <a:effectLst/>
                <a:latin typeface="OsloRegular"/>
                <a:ea typeface="Times New Roman" pitchFamily="18" charset="0"/>
                <a:cs typeface="Helvetica" pitchFamily="34" charset="0"/>
              </a:rPr>
              <a:t>The Largest </a:t>
            </a:r>
            <a:r>
              <a:rPr lang="en-US" altLang="en-US" sz="1600" b="1" u="sng" dirty="0">
                <a:latin typeface="OsloRegular"/>
                <a:ea typeface="Times New Roman" pitchFamily="18" charset="0"/>
                <a:cs typeface="Helvetica" pitchFamily="34" charset="0"/>
              </a:rPr>
              <a:t>L</a:t>
            </a:r>
            <a:r>
              <a:rPr kumimoji="0" lang="en-US" altLang="en-US" sz="1600" b="1" i="0" u="sng" strike="noStrike" cap="none" normalizeH="0" baseline="0" dirty="0" smtClean="0">
                <a:ln>
                  <a:noFill/>
                </a:ln>
                <a:effectLst/>
                <a:latin typeface="OsloRegular"/>
                <a:ea typeface="Times New Roman" pitchFamily="18" charset="0"/>
                <a:cs typeface="Helvetica" pitchFamily="34" charset="0"/>
              </a:rPr>
              <a:t>iving </a:t>
            </a:r>
            <a:r>
              <a:rPr lang="en-US" altLang="en-US" sz="1600" b="1" u="sng" dirty="0">
                <a:latin typeface="OsloRegular"/>
                <a:ea typeface="Times New Roman" pitchFamily="18" charset="0"/>
                <a:cs typeface="Helvetica" pitchFamily="34" charset="0"/>
              </a:rPr>
              <a:t>T</a:t>
            </a:r>
            <a:r>
              <a:rPr kumimoji="0" lang="en-US" altLang="en-US" sz="1600" b="1" i="0" u="sng" strike="noStrike" cap="none" normalizeH="0" baseline="0" dirty="0" smtClean="0">
                <a:ln>
                  <a:noFill/>
                </a:ln>
                <a:effectLst/>
                <a:latin typeface="OsloRegular"/>
                <a:ea typeface="Times New Roman" pitchFamily="18" charset="0"/>
                <a:cs typeface="Helvetica" pitchFamily="34" charset="0"/>
              </a:rPr>
              <a:t>hing!</a:t>
            </a:r>
            <a:endParaRPr kumimoji="0" lang="en-US" altLang="en-US" sz="14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Helvetica" pitchFamily="34" charset="0"/>
                <a:ea typeface="Times New Roman" pitchFamily="18" charset="0"/>
                <a:cs typeface="Times New Roman" pitchFamily="18" charset="0"/>
              </a:rPr>
              <a:t> </a:t>
            </a:r>
            <a:r>
              <a:rPr kumimoji="0" lang="en-US" altLang="en-US" sz="1000" b="0" i="1" u="none" strike="noStrike" cap="none" normalizeH="0" baseline="0" dirty="0" smtClean="0">
                <a:ln>
                  <a:noFill/>
                </a:ln>
                <a:solidFill>
                  <a:schemeClr val="tx1"/>
                </a:solidFill>
                <a:effectLst/>
                <a:latin typeface="Helvetica" pitchFamily="34" charset="0"/>
                <a:ea typeface="Times New Roman" pitchFamily="18" charset="0"/>
                <a:cs typeface="Times New Roman" pitchFamily="18" charset="0"/>
              </a:rPr>
              <a:t>Article Written by: Dr. Orobsllih    </a:t>
            </a:r>
          </a:p>
          <a:p>
            <a:pPr marL="0" marR="0" lvl="0" indent="0" algn="ctr"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altLang="en-US" sz="1400" b="1" u="sng" dirty="0" smtClean="0">
                <a:latin typeface="Helvetica" pitchFamily="34" charset="0"/>
                <a:ea typeface="Times New Roman" pitchFamily="18" charset="0"/>
                <a:cs typeface="Times New Roman" pitchFamily="18" charset="0"/>
              </a:rPr>
              <a:t>1</a:t>
            </a:r>
          </a:p>
          <a:p>
            <a:pPr eaLnBrk="0" fontAlgn="base" hangingPunct="0">
              <a:lnSpc>
                <a:spcPct val="150000"/>
              </a:lnSpc>
            </a:pPr>
            <a:r>
              <a:rPr lang="en-US" sz="1400" dirty="0">
                <a:solidFill>
                  <a:srgbClr val="000000"/>
                </a:solidFill>
                <a:latin typeface="Helvetica"/>
                <a:ea typeface="Times New Roman"/>
                <a:cs typeface="Times New Roman"/>
              </a:rPr>
              <a:t>Giant sequoias grow in high </a:t>
            </a:r>
            <a:r>
              <a:rPr lang="en-US" sz="1400" b="1" dirty="0">
                <a:solidFill>
                  <a:srgbClr val="000000"/>
                </a:solidFill>
                <a:latin typeface="Helvetica"/>
                <a:ea typeface="Times New Roman"/>
                <a:cs typeface="Times New Roman"/>
              </a:rPr>
              <a:t>elevations. </a:t>
            </a:r>
            <a:r>
              <a:rPr lang="en-US" sz="1200" dirty="0">
                <a:latin typeface="Times New Roman"/>
                <a:ea typeface="Times New Roman"/>
              </a:rPr>
              <a:t>  </a:t>
            </a:r>
            <a:r>
              <a:rPr lang="en-US" sz="1400" dirty="0" smtClean="0">
                <a:solidFill>
                  <a:srgbClr val="000000"/>
                </a:solidFill>
                <a:latin typeface="Helvetica"/>
                <a:ea typeface="Times New Roman"/>
                <a:cs typeface="Times New Roman"/>
              </a:rPr>
              <a:t>It </a:t>
            </a:r>
            <a:r>
              <a:rPr lang="en-US" sz="1400" dirty="0">
                <a:solidFill>
                  <a:srgbClr val="000000"/>
                </a:solidFill>
                <a:latin typeface="Helvetica"/>
                <a:ea typeface="Times New Roman"/>
                <a:cs typeface="Times New Roman"/>
              </a:rPr>
              <a:t>is very dry.  This  helps the sequoia cones open.  After the cones </a:t>
            </a:r>
            <a:r>
              <a:rPr lang="en-US" sz="1400" dirty="0" smtClean="0">
                <a:solidFill>
                  <a:srgbClr val="000000"/>
                </a:solidFill>
                <a:latin typeface="Helvetica"/>
                <a:ea typeface="Times New Roman"/>
                <a:cs typeface="Times New Roman"/>
              </a:rPr>
              <a:t>open, </a:t>
            </a:r>
            <a:r>
              <a:rPr lang="en-US" sz="1400" dirty="0">
                <a:solidFill>
                  <a:srgbClr val="000000"/>
                </a:solidFill>
                <a:latin typeface="Helvetica"/>
                <a:ea typeface="Times New Roman"/>
                <a:cs typeface="Times New Roman"/>
              </a:rPr>
              <a:t>seeds fall to the ground.  Soon new trees grow. Giant sequoias are only found in California. </a:t>
            </a:r>
            <a:endParaRPr lang="en-US" sz="1200" dirty="0">
              <a:latin typeface="Times New Roman"/>
              <a:ea typeface="Times New Roman"/>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400" dirty="0">
              <a:latin typeface="Helvetica" pitchFamily="34" charset="0"/>
              <a:ea typeface="Times New Roman" pitchFamily="18" charset="0"/>
              <a:cs typeface="Times New Roman" pitchFamily="18" charset="0"/>
            </a:endParaRPr>
          </a:p>
          <a:p>
            <a:pPr lvl="0" defTabSz="914400" eaLnBrk="0" fontAlgn="base" hangingPunct="0">
              <a:lnSpc>
                <a:spcPct val="150000"/>
              </a:lnSpc>
              <a:spcBef>
                <a:spcPct val="0"/>
              </a:spcBef>
              <a:spcAft>
                <a:spcPct val="0"/>
              </a:spcAft>
            </a:pPr>
            <a:r>
              <a:rPr lang="en-US" altLang="en-US" sz="1400" b="1" u="sng" dirty="0" smtClean="0">
                <a:latin typeface="Helvetica" pitchFamily="34" charset="0"/>
                <a:ea typeface="Times New Roman" pitchFamily="18" charset="0"/>
                <a:cs typeface="Times New Roman" pitchFamily="18" charset="0"/>
              </a:rPr>
              <a:t>2</a:t>
            </a:r>
            <a:endParaRPr lang="en-US" sz="1200" dirty="0">
              <a:latin typeface="Times New Roman"/>
              <a:ea typeface="Times New Roman"/>
            </a:endParaRPr>
          </a:p>
          <a:p>
            <a:pPr eaLnBrk="0" fontAlgn="base" hangingPunct="0">
              <a:lnSpc>
                <a:spcPct val="150000"/>
              </a:lnSpc>
            </a:pPr>
            <a:r>
              <a:rPr lang="en-US" sz="1400" dirty="0">
                <a:solidFill>
                  <a:srgbClr val="000000"/>
                </a:solidFill>
                <a:latin typeface="Helvetica"/>
                <a:ea typeface="Times New Roman"/>
                <a:cs typeface="Times New Roman"/>
              </a:rPr>
              <a:t>The bark of the sequoia is rough. It looks reddish brown. The bark of  the  Giant Sequoia can grow three feet  thick. It protects the trees from insects and fire. </a:t>
            </a:r>
            <a:endParaRPr lang="en-US" sz="1200" dirty="0">
              <a:latin typeface="Times New Roman"/>
              <a:ea typeface="Times New Roman"/>
            </a:endParaRPr>
          </a:p>
          <a:p>
            <a:pPr eaLnBrk="0" fontAlgn="base" hangingPunct="0">
              <a:lnSpc>
                <a:spcPct val="150000"/>
              </a:lnSpc>
            </a:pPr>
            <a:endParaRPr lang="en-US" altLang="en-US" sz="1400" dirty="0" smtClean="0">
              <a:latin typeface="Helvetica" pitchFamily="34" charset="0"/>
              <a:ea typeface="Times New Roman" pitchFamily="18" charset="0"/>
              <a:cs typeface="Times New Roman" pitchFamily="18" charset="0"/>
            </a:endParaRPr>
          </a:p>
          <a:p>
            <a:pPr lvl="0" defTabSz="914400" eaLnBrk="0" fontAlgn="base" hangingPunct="0">
              <a:lnSpc>
                <a:spcPct val="150000"/>
              </a:lnSpc>
              <a:spcBef>
                <a:spcPct val="0"/>
              </a:spcBef>
              <a:spcAft>
                <a:spcPct val="0"/>
              </a:spcAft>
            </a:pPr>
            <a:r>
              <a:rPr lang="en-US" altLang="en-US" sz="1400" b="1" u="sng" dirty="0" smtClean="0">
                <a:latin typeface="Helvetica" pitchFamily="34" charset="0"/>
                <a:ea typeface="Times New Roman" pitchFamily="18" charset="0"/>
                <a:cs typeface="Times New Roman" pitchFamily="18" charset="0"/>
              </a:rPr>
              <a:t>3</a:t>
            </a:r>
          </a:p>
          <a:p>
            <a:pPr eaLnBrk="0" fontAlgn="base" hangingPunct="0">
              <a:lnSpc>
                <a:spcPct val="150000"/>
              </a:lnSpc>
            </a:pPr>
            <a:r>
              <a:rPr lang="en-US" sz="1400" dirty="0">
                <a:solidFill>
                  <a:srgbClr val="000000"/>
                </a:solidFill>
                <a:latin typeface="Helvetica"/>
                <a:ea typeface="Times New Roman"/>
                <a:cs typeface="Times New Roman"/>
              </a:rPr>
              <a:t>Sequoias are the biggest  tree.  General Sherman is a big sequoia tree.  It is so big and tall it is called the largest living tree.  It is also the largest living thing!</a:t>
            </a:r>
            <a:endParaRPr lang="en-US" sz="1200" dirty="0">
              <a:latin typeface="Times New Roman"/>
              <a:ea typeface="Times New Roman"/>
            </a:endParaRPr>
          </a:p>
          <a:p>
            <a:pPr marL="0" marR="0" lvl="0" indent="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25"/>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67200" y="6400800"/>
            <a:ext cx="2209800" cy="2822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197841"/>
            <a:ext cx="2674673" cy="400110"/>
          </a:xfrm>
          <a:prstGeom prst="rect">
            <a:avLst/>
          </a:prstGeom>
          <a:noFill/>
        </p:spPr>
        <p:txBody>
          <a:bodyPr wrap="square" rtlCol="0">
            <a:spAutoFit/>
          </a:bodyPr>
          <a:lstStyle/>
          <a:p>
            <a:r>
              <a:rPr lang="en-US" sz="1000" dirty="0" smtClean="0"/>
              <a:t>Grade Equivalent:  3.8</a:t>
            </a:r>
          </a:p>
          <a:p>
            <a:r>
              <a:rPr lang="en-US" sz="1000" dirty="0" smtClean="0"/>
              <a:t>Lexile Level:  590</a:t>
            </a:r>
            <a:endParaRPr lang="en-US" sz="1000" dirty="0"/>
          </a:p>
        </p:txBody>
      </p:sp>
    </p:spTree>
    <p:extLst>
      <p:ext uri="{BB962C8B-B14F-4D97-AF65-F5344CB8AC3E}">
        <p14:creationId xmlns:p14="http://schemas.microsoft.com/office/powerpoint/2010/main" val="2031905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7022" y="5257800"/>
            <a:ext cx="6363378" cy="3293209"/>
          </a:xfrm>
          <a:prstGeom prst="rect">
            <a:avLst/>
          </a:prstGeom>
          <a:noFill/>
        </p:spPr>
        <p:txBody>
          <a:bodyPr wrap="square">
            <a:spAutoFit/>
          </a:bodyPr>
          <a:lstStyle/>
          <a:p>
            <a:pPr marL="361417" indent="-361417"/>
            <a:r>
              <a:rPr lang="en-US" sz="1600" b="1" dirty="0">
                <a:latin typeface="Helvetica" pitchFamily="34" charset="0"/>
                <a:cs typeface="Helvetica" pitchFamily="34" charset="0"/>
              </a:rPr>
              <a:t>10. </a:t>
            </a:r>
            <a:r>
              <a:rPr lang="en-US" sz="1600" b="1" dirty="0" smtClean="0">
                <a:latin typeface="Helvetica" pitchFamily="34" charset="0"/>
                <a:cs typeface="Helvetica" pitchFamily="34" charset="0"/>
              </a:rPr>
              <a:t>What does the word </a:t>
            </a:r>
            <a:r>
              <a:rPr lang="en-US" sz="1600" b="1" u="sng" dirty="0" smtClean="0">
                <a:latin typeface="Helvetica" pitchFamily="34" charset="0"/>
                <a:cs typeface="Helvetica" pitchFamily="34" charset="0"/>
              </a:rPr>
              <a:t>elevations</a:t>
            </a:r>
            <a:r>
              <a:rPr lang="en-US" sz="1600" b="1" dirty="0" smtClean="0">
                <a:latin typeface="Helvetica" pitchFamily="34" charset="0"/>
                <a:cs typeface="Helvetica" pitchFamily="34" charset="0"/>
              </a:rPr>
              <a:t> mean as used in the sentence below?</a:t>
            </a:r>
            <a:endParaRPr lang="en-US" sz="1600" b="1" dirty="0">
              <a:latin typeface="Helvetica" pitchFamily="34" charset="0"/>
              <a:cs typeface="Helvetica" pitchFamily="34" charset="0"/>
            </a:endParaRPr>
          </a:p>
          <a:p>
            <a:endParaRPr lang="en-US" sz="1600" dirty="0">
              <a:latin typeface="Helvetica" pitchFamily="34" charset="0"/>
              <a:cs typeface="Helvetica" pitchFamily="34" charset="0"/>
            </a:endParaRPr>
          </a:p>
          <a:p>
            <a:pPr marL="473523"/>
            <a:r>
              <a:rPr lang="en-US" sz="1600" dirty="0" smtClean="0">
                <a:latin typeface="Helvetica" pitchFamily="34" charset="0"/>
                <a:cs typeface="Helvetica" pitchFamily="34" charset="0"/>
              </a:rPr>
              <a:t>Giant sequoias grow mostly in the higher elevations of </a:t>
            </a:r>
          </a:p>
          <a:p>
            <a:pPr marL="473523"/>
            <a:r>
              <a:rPr lang="en-US" sz="1600" dirty="0" smtClean="0">
                <a:latin typeface="Helvetica" pitchFamily="34" charset="0"/>
                <a:cs typeface="Helvetica" pitchFamily="34" charset="0"/>
              </a:rPr>
              <a:t>central California.</a:t>
            </a: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cs typeface="Helvetica" pitchFamily="34" charset="0"/>
              </a:rPr>
              <a:t>places that are up higher than others</a:t>
            </a:r>
            <a:endParaRPr lang="en-US" sz="1600" dirty="0">
              <a:latin typeface="Helvetica" pitchFamily="34" charset="0"/>
              <a:cs typeface="Helvetica" pitchFamily="34" charset="0"/>
            </a:endParaRP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cs typeface="Helvetica" pitchFamily="34" charset="0"/>
              </a:rPr>
              <a:t>places that are down lower than others</a:t>
            </a:r>
            <a:endParaRPr lang="en-US" sz="1600" dirty="0">
              <a:latin typeface="Helvetica" pitchFamily="34" charset="0"/>
              <a:cs typeface="Helvetica" pitchFamily="34" charset="0"/>
            </a:endParaRP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cs typeface="Helvetica" pitchFamily="34" charset="0"/>
              </a:rPr>
              <a:t>places near California</a:t>
            </a:r>
            <a:endParaRPr lang="en-US" sz="1600" dirty="0">
              <a:latin typeface="Helvetica" pitchFamily="34" charset="0"/>
              <a:cs typeface="Helvetica" pitchFamily="34" charset="0"/>
            </a:endParaRP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cs typeface="Helvetica" pitchFamily="34" charset="0"/>
              </a:rPr>
              <a:t>places near </a:t>
            </a:r>
            <a:r>
              <a:rPr lang="en-US" sz="1600" dirty="0">
                <a:latin typeface="Helvetica" pitchFamily="34" charset="0"/>
                <a:cs typeface="Helvetica" pitchFamily="34" charset="0"/>
              </a:rPr>
              <a:t>the Pacific Ocean</a:t>
            </a:r>
          </a:p>
        </p:txBody>
      </p:sp>
      <p:sp>
        <p:nvSpPr>
          <p:cNvPr id="23" name="Rectangle 22"/>
          <p:cNvSpPr/>
          <p:nvPr/>
        </p:nvSpPr>
        <p:spPr>
          <a:xfrm>
            <a:off x="481012" y="846289"/>
            <a:ext cx="6453188" cy="2811311"/>
          </a:xfrm>
          <a:prstGeom prst="rect">
            <a:avLst/>
          </a:prstGeom>
        </p:spPr>
        <p:txBody>
          <a:bodyPr wrap="square" lIns="101881" tIns="50941" rIns="101881" bIns="50941">
            <a:spAutoFit/>
          </a:bodyPr>
          <a:lstStyle/>
          <a:p>
            <a:pPr marL="361417" indent="-361417">
              <a:buAutoNum type="arabicPeriod" startAt="9"/>
            </a:pPr>
            <a:r>
              <a:rPr lang="en-US" sz="1600" b="1" dirty="0" smtClean="0">
                <a:latin typeface="Helvetica" pitchFamily="34" charset="0"/>
                <a:cs typeface="Helvetica" pitchFamily="34" charset="0"/>
              </a:rPr>
              <a:t>What information is </a:t>
            </a:r>
            <a:r>
              <a:rPr lang="en-US" sz="1600" b="1" i="1" dirty="0" smtClean="0">
                <a:latin typeface="Helvetica" pitchFamily="34" charset="0"/>
                <a:cs typeface="Helvetica" pitchFamily="34" charset="0"/>
              </a:rPr>
              <a:t>retold</a:t>
            </a:r>
            <a:r>
              <a:rPr lang="en-US" sz="1600" b="1" dirty="0" smtClean="0">
                <a:solidFill>
                  <a:srgbClr val="C00000"/>
                </a:solidFill>
                <a:latin typeface="Helvetica" pitchFamily="34" charset="0"/>
                <a:cs typeface="Helvetica" pitchFamily="34" charset="0"/>
              </a:rPr>
              <a:t> </a:t>
            </a:r>
            <a:r>
              <a:rPr lang="en-US" sz="1600" b="1" dirty="0" smtClean="0">
                <a:latin typeface="Helvetica" pitchFamily="34" charset="0"/>
                <a:cs typeface="Helvetica" pitchFamily="34" charset="0"/>
              </a:rPr>
              <a:t>in picture 1 of </a:t>
            </a:r>
            <a:r>
              <a:rPr lang="en-US" sz="1600" b="1" i="1" u="sng" dirty="0" smtClean="0">
                <a:latin typeface="Helvetica" pitchFamily="34" charset="0"/>
                <a:cs typeface="Helvetica" pitchFamily="34" charset="0"/>
              </a:rPr>
              <a:t>Giant </a:t>
            </a:r>
            <a:r>
              <a:rPr lang="en-US" sz="1600" b="1" i="1" u="sng" dirty="0">
                <a:latin typeface="Helvetica" pitchFamily="34" charset="0"/>
                <a:cs typeface="Helvetica" pitchFamily="34" charset="0"/>
              </a:rPr>
              <a:t>Sequoias and </a:t>
            </a:r>
            <a:r>
              <a:rPr lang="en-US" sz="1600" b="1" i="1" u="sng" dirty="0" smtClean="0">
                <a:latin typeface="Helvetica" pitchFamily="34" charset="0"/>
                <a:cs typeface="Helvetica" pitchFamily="34" charset="0"/>
              </a:rPr>
              <a:t>Redwoods</a:t>
            </a:r>
            <a:r>
              <a:rPr lang="en-US" sz="1600" b="1" i="1" dirty="0">
                <a:latin typeface="Helvetica" pitchFamily="34" charset="0"/>
                <a:cs typeface="Helvetica" pitchFamily="34" charset="0"/>
              </a:rPr>
              <a:t>?</a:t>
            </a:r>
            <a:r>
              <a:rPr lang="en-US" sz="1600" b="1" dirty="0" smtClean="0">
                <a:latin typeface="Helvetica" pitchFamily="34" charset="0"/>
                <a:cs typeface="Helvetica" pitchFamily="34" charset="0"/>
              </a:rPr>
              <a:t> </a:t>
            </a:r>
          </a:p>
          <a:p>
            <a:pPr marL="361417" indent="-361417">
              <a:buAutoNum type="arabicPeriod" startAt="9"/>
            </a:pPr>
            <a:endParaRPr lang="en-US" sz="1600" b="1" dirty="0">
              <a:latin typeface="Helvetica" pitchFamily="34" charset="0"/>
              <a:cs typeface="Helvetica" pitchFamily="34" charset="0"/>
            </a:endParaRPr>
          </a:p>
          <a:p>
            <a:pPr marL="816423" indent="-342900">
              <a:buAutoNum type="alphaUcPeriod"/>
            </a:pPr>
            <a:r>
              <a:rPr lang="en-US" sz="1600" dirty="0" smtClean="0">
                <a:latin typeface="Helvetica" pitchFamily="34" charset="0"/>
                <a:cs typeface="Helvetica" pitchFamily="34" charset="0"/>
              </a:rPr>
              <a:t>how wide </a:t>
            </a:r>
            <a:r>
              <a:rPr lang="en-US" sz="1600" dirty="0">
                <a:latin typeface="Helvetica" pitchFamily="34" charset="0"/>
                <a:cs typeface="Helvetica" pitchFamily="34" charset="0"/>
              </a:rPr>
              <a:t>a sequoia tree’s trunk </a:t>
            </a:r>
            <a:r>
              <a:rPr lang="en-US" sz="1600" dirty="0" smtClean="0">
                <a:latin typeface="Helvetica" pitchFamily="34" charset="0"/>
                <a:cs typeface="Helvetica" pitchFamily="34" charset="0"/>
              </a:rPr>
              <a:t>is</a:t>
            </a:r>
            <a:endParaRPr lang="en-US" sz="1600" dirty="0">
              <a:latin typeface="Helvetica" pitchFamily="34" charset="0"/>
              <a:cs typeface="Helvetica" pitchFamily="34" charset="0"/>
            </a:endParaRPr>
          </a:p>
          <a:p>
            <a:pPr marL="816423" indent="-342900">
              <a:buAutoNum type="alphaUcPeriod"/>
            </a:pPr>
            <a:endParaRPr lang="en-US" sz="1600" dirty="0" smtClean="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cs typeface="Helvetica" pitchFamily="34" charset="0"/>
              </a:rPr>
              <a:t>how tall a sequoia tree is</a:t>
            </a: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cs typeface="Helvetica" pitchFamily="34" charset="0"/>
              </a:rPr>
              <a:t>the differences in cone sizes</a:t>
            </a: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cs typeface="Helvetica" pitchFamily="34" charset="0"/>
              </a:rPr>
              <a:t>where </a:t>
            </a:r>
            <a:r>
              <a:rPr lang="en-US" sz="1600" dirty="0">
                <a:latin typeface="Helvetica" pitchFamily="34" charset="0"/>
                <a:cs typeface="Helvetica" pitchFamily="34" charset="0"/>
              </a:rPr>
              <a:t>in California the redwoods and sequoias are </a:t>
            </a:r>
            <a:r>
              <a:rPr lang="en-US" sz="1600" dirty="0" smtClean="0">
                <a:latin typeface="Helvetica" pitchFamily="34" charset="0"/>
                <a:cs typeface="Helvetica" pitchFamily="34" charset="0"/>
              </a:rPr>
              <a:t>located </a:t>
            </a:r>
          </a:p>
          <a:p>
            <a:pPr marL="834940" indent="-361417">
              <a:buFont typeface="+mj-lt"/>
              <a:buAutoNum type="alphaUcPeriod"/>
            </a:pPr>
            <a:endParaRPr lang="en-US" sz="1600" dirty="0">
              <a:latin typeface="Helvetica" pitchFamily="34" charset="0"/>
              <a:cs typeface="Helvetica" pitchFamily="34" charset="0"/>
            </a:endParaRPr>
          </a:p>
        </p:txBody>
      </p:sp>
      <p:sp>
        <p:nvSpPr>
          <p:cNvPr id="14" name="Oval 13"/>
          <p:cNvSpPr/>
          <p:nvPr/>
        </p:nvSpPr>
        <p:spPr>
          <a:xfrm>
            <a:off x="704966" y="2135569"/>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cxnSp>
        <p:nvCxnSpPr>
          <p:cNvPr id="11" name="Straight Connector 10"/>
          <p:cNvCxnSpPr/>
          <p:nvPr/>
        </p:nvCxnSpPr>
        <p:spPr>
          <a:xfrm>
            <a:off x="471418" y="4747924"/>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91707" y="2573488"/>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691707" y="3106888"/>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811380" y="6784661"/>
            <a:ext cx="275105"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01446" y="7218677"/>
            <a:ext cx="275105"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91695" y="7741191"/>
            <a:ext cx="275105"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807255" y="8202999"/>
            <a:ext cx="275105"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704966" y="1665514"/>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02262978"/>
              </p:ext>
            </p:extLst>
          </p:nvPr>
        </p:nvGraphicFramePr>
        <p:xfrm>
          <a:off x="5398697" y="3810000"/>
          <a:ext cx="1697249" cy="636753"/>
        </p:xfrm>
        <a:graphic>
          <a:graphicData uri="http://schemas.openxmlformats.org/drawingml/2006/table">
            <a:tbl>
              <a:tblPr firstRow="1" firstCol="1" bandRow="1"/>
              <a:tblGrid>
                <a:gridCol w="1697249"/>
              </a:tblGrid>
              <a:tr h="149073">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RI.2.4     DOK </a:t>
                      </a:r>
                      <a:r>
                        <a:rPr lang="en-US" sz="800" b="1" dirty="0">
                          <a:solidFill>
                            <a:srgbClr val="000000"/>
                          </a:solidFill>
                          <a:effectLst/>
                          <a:latin typeface="Calibri"/>
                          <a:ea typeface="Times New Roman"/>
                          <a:cs typeface="Times New Roman"/>
                        </a:rPr>
                        <a:t>1 - </a:t>
                      </a:r>
                      <a:r>
                        <a:rPr lang="en-US" sz="800" b="1" dirty="0" err="1">
                          <a:solidFill>
                            <a:srgbClr val="000000"/>
                          </a:solidFill>
                          <a:effectLst/>
                          <a:latin typeface="Calibri"/>
                          <a:ea typeface="Times New Roman"/>
                          <a:cs typeface="Times New Roman"/>
                        </a:rPr>
                        <a:t>APg</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71504">
                <a:tc>
                  <a:txBody>
                    <a:bodyPr/>
                    <a:lstStyle/>
                    <a:p>
                      <a:pPr marL="0" marR="0" algn="l">
                        <a:lnSpc>
                          <a:spcPct val="100000"/>
                        </a:lnSpc>
                        <a:spcBef>
                          <a:spcPts val="0"/>
                        </a:spcBef>
                        <a:spcAft>
                          <a:spcPts val="0"/>
                        </a:spcAft>
                      </a:pPr>
                      <a:r>
                        <a:rPr lang="en-US" sz="800" b="1" u="sng" dirty="0">
                          <a:effectLst/>
                          <a:latin typeface="Calibri"/>
                          <a:ea typeface="Calibri"/>
                          <a:cs typeface="Helvetica"/>
                        </a:rPr>
                        <a:t>2.4b</a:t>
                      </a:r>
                      <a:r>
                        <a:rPr lang="en-US" sz="800" b="1" dirty="0">
                          <a:effectLst/>
                          <a:latin typeface="Calibri"/>
                          <a:ea typeface="Calibri"/>
                          <a:cs typeface="Helvetica"/>
                        </a:rPr>
                        <a:t> Determine the meaning of the new word formed when a known prefix is added to a known word (e.g., </a:t>
                      </a:r>
                      <a:r>
                        <a:rPr lang="en-US" sz="800" b="1" i="1" dirty="0">
                          <a:effectLst/>
                          <a:latin typeface="Calibri"/>
                          <a:ea typeface="Calibri"/>
                          <a:cs typeface="Helvetica"/>
                        </a:rPr>
                        <a:t>happy/unhappy, tell/retell</a:t>
                      </a:r>
                      <a:r>
                        <a:rPr lang="en-US" sz="800" b="1" dirty="0" smtClean="0">
                          <a:effectLst/>
                          <a:latin typeface="Calibri"/>
                          <a:ea typeface="Calibri"/>
                          <a:cs typeface="Helvetica"/>
                        </a:rPr>
                        <a:t>).</a:t>
                      </a: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93839173"/>
              </p:ext>
            </p:extLst>
          </p:nvPr>
        </p:nvGraphicFramePr>
        <p:xfrm>
          <a:off x="5189538" y="8763000"/>
          <a:ext cx="1820862" cy="636753"/>
        </p:xfrm>
        <a:graphic>
          <a:graphicData uri="http://schemas.openxmlformats.org/drawingml/2006/table">
            <a:tbl>
              <a:tblPr firstRow="1" firstCol="1" bandRow="1"/>
              <a:tblGrid>
                <a:gridCol w="1820862"/>
              </a:tblGrid>
              <a:tr h="149073">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a:t>
                      </a:r>
                      <a:r>
                        <a:rPr lang="en-US" sz="800" b="1" baseline="0" dirty="0" smtClean="0">
                          <a:solidFill>
                            <a:srgbClr val="000000"/>
                          </a:solidFill>
                          <a:effectLst/>
                          <a:latin typeface="Calibri"/>
                          <a:ea typeface="Times New Roman"/>
                          <a:cs typeface="Times New Roman"/>
                        </a:rPr>
                        <a:t> RI.2.4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APn</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73853">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Use context to identify and determine the meaning of words and phrases.  </a:t>
                      </a:r>
                      <a:r>
                        <a:rPr lang="en-US" sz="800" b="1" dirty="0">
                          <a:effectLst/>
                          <a:latin typeface="Helvetica"/>
                          <a:ea typeface="Calibri"/>
                          <a:cs typeface="Helvetica"/>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L.2.4a</a:t>
                      </a:r>
                      <a:r>
                        <a:rPr lang="en-US" sz="800" b="1" dirty="0">
                          <a:effectLst/>
                          <a:latin typeface="Calibri"/>
                          <a:ea typeface="Calibri"/>
                          <a:cs typeface="Helvetica"/>
                        </a:rPr>
                        <a:t> Use sentence-level context as a clue to the meaning of a word or phrase</a:t>
                      </a:r>
                      <a:r>
                        <a:rPr lang="en-US" sz="800" b="1" dirty="0" smtClean="0">
                          <a:effectLst/>
                          <a:latin typeface="Calibri"/>
                          <a:ea typeface="Calibri"/>
                          <a:cs typeface="Helvetica"/>
                        </a:rPr>
                        <a:t>.</a:t>
                      </a: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Rectangle 2"/>
          <p:cNvSpPr/>
          <p:nvPr/>
        </p:nvSpPr>
        <p:spPr>
          <a:xfrm>
            <a:off x="1086485" y="5926778"/>
            <a:ext cx="5085715" cy="663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62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2375" y="838200"/>
            <a:ext cx="6133225" cy="2565089"/>
          </a:xfrm>
          <a:prstGeom prst="rect">
            <a:avLst/>
          </a:prstGeom>
        </p:spPr>
        <p:txBody>
          <a:bodyPr wrap="square" lIns="101881" tIns="50941" rIns="101881" bIns="50941">
            <a:spAutoFit/>
          </a:bodyPr>
          <a:lstStyle/>
          <a:p>
            <a:pPr marL="457200" indent="-396875"/>
            <a:r>
              <a:rPr lang="en-US" sz="1600" b="1" dirty="0" smtClean="0">
                <a:latin typeface="Helvetica" pitchFamily="34" charset="0"/>
                <a:cs typeface="Helvetica" pitchFamily="34" charset="0"/>
              </a:rPr>
              <a:t>11.  What </a:t>
            </a:r>
            <a:r>
              <a:rPr lang="en-US" sz="1600" b="1" dirty="0">
                <a:latin typeface="Helvetica" pitchFamily="34" charset="0"/>
                <a:cs typeface="Helvetica" pitchFamily="34" charset="0"/>
              </a:rPr>
              <a:t>evidence from the article, </a:t>
            </a:r>
            <a:r>
              <a:rPr lang="en-US" sz="1600" b="1" i="1" u="sng" dirty="0">
                <a:latin typeface="Helvetica" pitchFamily="34" charset="0"/>
                <a:cs typeface="Helvetica" pitchFamily="34" charset="0"/>
              </a:rPr>
              <a:t>Giant Sequoias and Redwoods</a:t>
            </a:r>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supports </a:t>
            </a:r>
            <a:r>
              <a:rPr lang="en-US" sz="1600" b="1" dirty="0">
                <a:latin typeface="Helvetica" pitchFamily="34" charset="0"/>
                <a:cs typeface="Helvetica" pitchFamily="34" charset="0"/>
              </a:rPr>
              <a:t>that sequoia trees are very wide?</a:t>
            </a:r>
            <a:endParaRPr lang="en-US" sz="1600" b="1" dirty="0" smtClean="0">
              <a:latin typeface="Helvetica" pitchFamily="34" charset="0"/>
              <a:cs typeface="Helvetica" pitchFamily="34" charset="0"/>
            </a:endParaRPr>
          </a:p>
          <a:p>
            <a:pPr marL="361417" indent="-361417">
              <a:buFont typeface="+mj-lt"/>
              <a:buAutoNum type="arabi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rPr>
              <a:t>The </a:t>
            </a:r>
            <a:r>
              <a:rPr lang="en-US" sz="1600" dirty="0">
                <a:latin typeface="Helvetica" pitchFamily="34" charset="0"/>
              </a:rPr>
              <a:t>giant sequoia grows by itself.</a:t>
            </a:r>
            <a:endParaRPr lang="en-US" sz="1600" dirty="0">
              <a:latin typeface="Helvetica" pitchFamily="34" charset="0"/>
              <a:cs typeface="Helvetica" pitchFamily="34" charset="0"/>
            </a:endParaRPr>
          </a:p>
          <a:p>
            <a:pPr marL="950281" indent="-342900">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a:latin typeface="Helvetica" pitchFamily="34" charset="0"/>
              </a:rPr>
              <a:t>It has a slender trunk</a:t>
            </a:r>
            <a:r>
              <a:rPr lang="en-US" sz="1600" dirty="0" smtClean="0">
                <a:latin typeface="Helvetica" pitchFamily="34" charset="0"/>
              </a:rPr>
              <a:t>.</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a:latin typeface="Helvetica" pitchFamily="34" charset="0"/>
              </a:rPr>
              <a:t>Sequoia cones and seeds are much larger</a:t>
            </a:r>
            <a:r>
              <a:rPr lang="en-US" sz="1600" dirty="0" smtClean="0">
                <a:latin typeface="Helvetica" pitchFamily="34" charset="0"/>
              </a:rPr>
              <a:t>.</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a:latin typeface="Helvetica" pitchFamily="34" charset="0"/>
              </a:rPr>
              <a:t>A car can drive through </a:t>
            </a:r>
            <a:r>
              <a:rPr lang="en-US" sz="1600" dirty="0" smtClean="0">
                <a:latin typeface="Helvetica" pitchFamily="34" charset="0"/>
              </a:rPr>
              <a:t>them.</a:t>
            </a:r>
            <a:endParaRPr lang="en-US" sz="1600" dirty="0">
              <a:latin typeface="Helvetica" pitchFamily="34" charset="0"/>
              <a:cs typeface="Helvetica" pitchFamily="34" charset="0"/>
            </a:endParaRPr>
          </a:p>
        </p:txBody>
      </p:sp>
      <p:sp>
        <p:nvSpPr>
          <p:cNvPr id="20" name="Rectangle 19"/>
          <p:cNvSpPr/>
          <p:nvPr/>
        </p:nvSpPr>
        <p:spPr>
          <a:xfrm>
            <a:off x="478836" y="5265889"/>
            <a:ext cx="6074364" cy="3057532"/>
          </a:xfrm>
          <a:prstGeom prst="rect">
            <a:avLst/>
          </a:prstGeom>
          <a:noFill/>
        </p:spPr>
        <p:txBody>
          <a:bodyPr wrap="square" lIns="101881" tIns="50941" rIns="101881" bIns="50941">
            <a:spAutoFit/>
          </a:bodyPr>
          <a:lstStyle/>
          <a:p>
            <a:pPr marL="396875" indent="-396875"/>
            <a:r>
              <a:rPr lang="en-US" sz="1600" b="1" dirty="0" smtClean="0">
                <a:latin typeface="Helvetica" pitchFamily="34" charset="0"/>
                <a:cs typeface="Helvetica" pitchFamily="34" charset="0"/>
              </a:rPr>
              <a:t>12.  According </a:t>
            </a:r>
            <a:r>
              <a:rPr lang="en-US" sz="1600" b="1" dirty="0">
                <a:latin typeface="Helvetica" pitchFamily="34" charset="0"/>
                <a:cs typeface="Helvetica" pitchFamily="34" charset="0"/>
              </a:rPr>
              <a:t>to the article, </a:t>
            </a:r>
            <a:r>
              <a:rPr lang="en-US" sz="1600" b="1" i="1" u="sng" dirty="0">
                <a:latin typeface="Helvetica" pitchFamily="34" charset="0"/>
                <a:cs typeface="Helvetica" pitchFamily="34" charset="0"/>
              </a:rPr>
              <a:t>Giant Sequoias and </a:t>
            </a:r>
            <a:r>
              <a:rPr lang="en-US" sz="1600" b="1" i="1" u="sng" dirty="0" smtClean="0">
                <a:latin typeface="Helvetica" pitchFamily="34" charset="0"/>
                <a:cs typeface="Helvetica" pitchFamily="34" charset="0"/>
              </a:rPr>
              <a:t>Redwoods</a:t>
            </a:r>
            <a:r>
              <a:rPr lang="en-US" sz="1600" b="1" dirty="0" smtClean="0">
                <a:latin typeface="Helvetica" pitchFamily="34" charset="0"/>
                <a:cs typeface="Helvetica" pitchFamily="34" charset="0"/>
              </a:rPr>
              <a:t>, why </a:t>
            </a:r>
            <a:r>
              <a:rPr lang="en-US" sz="1600" b="1" dirty="0">
                <a:latin typeface="Helvetica" pitchFamily="34" charset="0"/>
                <a:cs typeface="Helvetica" pitchFamily="34" charset="0"/>
              </a:rPr>
              <a:t>is </a:t>
            </a:r>
            <a:r>
              <a:rPr lang="en-US" sz="1600" b="1" dirty="0" smtClean="0">
                <a:latin typeface="Helvetica" pitchFamily="34" charset="0"/>
                <a:cs typeface="Helvetica" pitchFamily="34" charset="0"/>
              </a:rPr>
              <a:t> the </a:t>
            </a:r>
            <a:r>
              <a:rPr lang="en-US" sz="1600" b="1" dirty="0">
                <a:latin typeface="Helvetica" pitchFamily="34" charset="0"/>
                <a:cs typeface="Helvetica" pitchFamily="34" charset="0"/>
              </a:rPr>
              <a:t>bark of a sequoia tree important</a:t>
            </a:r>
            <a:r>
              <a:rPr lang="en-US" sz="1600" b="1" dirty="0" smtClean="0">
                <a:latin typeface="Helvetica" pitchFamily="34" charset="0"/>
                <a:cs typeface="Helvetica" pitchFamily="34" charset="0"/>
              </a:rPr>
              <a:t>? </a:t>
            </a:r>
            <a:endParaRPr lang="en-US" sz="1600" b="1" dirty="0">
              <a:latin typeface="Helvetica" pitchFamily="34" charset="0"/>
              <a:cs typeface="Helvetica" pitchFamily="34" charset="0"/>
            </a:endParaRPr>
          </a:p>
          <a:p>
            <a:pPr marL="304527" indent="-304527"/>
            <a:r>
              <a:rPr lang="en-US" sz="1600" b="1" dirty="0">
                <a:latin typeface="Helvetica" pitchFamily="34" charset="0"/>
                <a:cs typeface="Helvetica" pitchFamily="34" charset="0"/>
              </a:rPr>
              <a:t>   </a:t>
            </a:r>
            <a:endParaRPr lang="en-US" sz="1600" dirty="0">
              <a:latin typeface="Helvetica" pitchFamily="34" charset="0"/>
              <a:cs typeface="Helvetica" pitchFamily="34" charset="0"/>
            </a:endParaRPr>
          </a:p>
          <a:p>
            <a:pPr marL="800100" indent="-284163">
              <a:buFont typeface="+mj-lt"/>
              <a:buAutoNum type="alphaUcPeriod"/>
            </a:pPr>
            <a:r>
              <a:rPr lang="en-US" sz="1600" dirty="0" smtClean="0">
                <a:latin typeface="Helvetica" pitchFamily="34" charset="0"/>
                <a:cs typeface="Helvetica" pitchFamily="34" charset="0"/>
              </a:rPr>
              <a:t>The </a:t>
            </a:r>
            <a:r>
              <a:rPr lang="en-US" sz="1600" dirty="0">
                <a:latin typeface="Helvetica" pitchFamily="34" charset="0"/>
                <a:cs typeface="Helvetica" pitchFamily="34" charset="0"/>
              </a:rPr>
              <a:t>dry heat of the mountains helps the sequoia cones </a:t>
            </a:r>
            <a:r>
              <a:rPr lang="en-US" sz="1600" dirty="0" smtClean="0">
                <a:latin typeface="Helvetica" pitchFamily="34" charset="0"/>
                <a:cs typeface="Helvetica" pitchFamily="34" charset="0"/>
              </a:rPr>
              <a:t>  open.</a:t>
            </a:r>
          </a:p>
          <a:p>
            <a:pPr marL="722833" indent="-239272">
              <a:buFont typeface="+mj-lt"/>
              <a:buAutoNum type="alphaUcPeriod"/>
            </a:pPr>
            <a:endParaRPr lang="en-US" sz="1600" dirty="0">
              <a:latin typeface="Helvetica" pitchFamily="34" charset="0"/>
              <a:cs typeface="Helvetica" pitchFamily="34" charset="0"/>
            </a:endParaRPr>
          </a:p>
          <a:p>
            <a:pPr marL="722833" indent="-239272">
              <a:buFont typeface="+mj-lt"/>
              <a:buAutoNum type="alphaUcPeriod"/>
            </a:pPr>
            <a:r>
              <a:rPr lang="en-US" sz="1600" dirty="0" smtClean="0">
                <a:latin typeface="Helvetica" pitchFamily="34" charset="0"/>
                <a:cs typeface="Helvetica" pitchFamily="34" charset="0"/>
              </a:rPr>
              <a:t>The </a:t>
            </a:r>
            <a:r>
              <a:rPr lang="en-US" sz="1600" dirty="0">
                <a:latin typeface="Helvetica" pitchFamily="34" charset="0"/>
                <a:cs typeface="Helvetica" pitchFamily="34" charset="0"/>
              </a:rPr>
              <a:t>thick bark provides </a:t>
            </a:r>
            <a:r>
              <a:rPr lang="en-US" sz="1600" dirty="0" smtClean="0">
                <a:latin typeface="Helvetica" pitchFamily="34" charset="0"/>
                <a:cs typeface="Helvetica" pitchFamily="34" charset="0"/>
              </a:rPr>
              <a:t>insect </a:t>
            </a:r>
            <a:r>
              <a:rPr lang="en-US" sz="1600" dirty="0">
                <a:latin typeface="Helvetica" pitchFamily="34" charset="0"/>
                <a:cs typeface="Helvetica" pitchFamily="34" charset="0"/>
              </a:rPr>
              <a:t>and fire </a:t>
            </a:r>
            <a:r>
              <a:rPr lang="en-US" sz="1600" dirty="0" smtClean="0">
                <a:latin typeface="Helvetica" pitchFamily="34" charset="0"/>
                <a:cs typeface="Helvetica" pitchFamily="34" charset="0"/>
              </a:rPr>
              <a:t>protection for </a:t>
            </a:r>
            <a:r>
              <a:rPr lang="en-US" sz="1600" dirty="0">
                <a:latin typeface="Helvetica" pitchFamily="34" charset="0"/>
                <a:cs typeface="Helvetica" pitchFamily="34" charset="0"/>
              </a:rPr>
              <a:t>the </a:t>
            </a:r>
            <a:r>
              <a:rPr lang="en-US" sz="1600" dirty="0" smtClean="0">
                <a:latin typeface="Helvetica" pitchFamily="34" charset="0"/>
                <a:cs typeface="Helvetica" pitchFamily="34" charset="0"/>
              </a:rPr>
              <a:t>      trees.</a:t>
            </a:r>
          </a:p>
          <a:p>
            <a:pPr marL="722833" indent="-239272">
              <a:buFont typeface="+mj-lt"/>
              <a:buAutoNum type="alphaUcPeriod"/>
            </a:pPr>
            <a:endParaRPr lang="en-US" sz="1600" dirty="0">
              <a:latin typeface="Helvetica" pitchFamily="34" charset="0"/>
              <a:cs typeface="Helvetica" pitchFamily="34" charset="0"/>
            </a:endParaRPr>
          </a:p>
          <a:p>
            <a:pPr marL="722833" indent="-239272">
              <a:buFont typeface="+mj-lt"/>
              <a:buAutoNum type="alphaUcPeriod"/>
            </a:pPr>
            <a:r>
              <a:rPr lang="en-US" sz="1600" dirty="0">
                <a:latin typeface="Helvetica" pitchFamily="34" charset="0"/>
                <a:cs typeface="Helvetica" pitchFamily="34" charset="0"/>
              </a:rPr>
              <a:t> The thick bark provides protection from </a:t>
            </a:r>
            <a:r>
              <a:rPr lang="en-US" sz="1600" dirty="0" smtClean="0">
                <a:latin typeface="Helvetica" pitchFamily="34" charset="0"/>
                <a:cs typeface="Helvetica" pitchFamily="34" charset="0"/>
              </a:rPr>
              <a:t>bears.</a:t>
            </a:r>
          </a:p>
          <a:p>
            <a:pPr marL="722833" indent="-239272">
              <a:buFont typeface="+mj-lt"/>
              <a:buAutoNum type="alphaUcPeriod"/>
            </a:pPr>
            <a:endParaRPr lang="en-US" sz="1600" dirty="0">
              <a:latin typeface="Helvetica" pitchFamily="34" charset="0"/>
              <a:cs typeface="Helvetica" pitchFamily="34" charset="0"/>
            </a:endParaRPr>
          </a:p>
          <a:p>
            <a:pPr marL="722833" indent="-239272">
              <a:buFont typeface="+mj-lt"/>
              <a:buAutoNum type="alphaUcPeriod"/>
            </a:pPr>
            <a:r>
              <a:rPr lang="en-US" sz="1600" dirty="0">
                <a:latin typeface="Helvetica" pitchFamily="34" charset="0"/>
                <a:cs typeface="Helvetica" pitchFamily="34" charset="0"/>
              </a:rPr>
              <a:t> </a:t>
            </a:r>
            <a:r>
              <a:rPr lang="en-US" sz="1600" dirty="0">
                <a:latin typeface="Helvetica" pitchFamily="34" charset="0"/>
              </a:rPr>
              <a:t>General Sherman weighs 2.7 million </a:t>
            </a:r>
            <a:r>
              <a:rPr lang="en-US" sz="1600" dirty="0" smtClean="0">
                <a:latin typeface="Helvetica" pitchFamily="34" charset="0"/>
              </a:rPr>
              <a:t>pounds.</a:t>
            </a:r>
          </a:p>
        </p:txBody>
      </p:sp>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cxnSp>
        <p:nvCxnSpPr>
          <p:cNvPr id="10" name="Straight Connector 9"/>
          <p:cNvCxnSpPr/>
          <p:nvPr/>
        </p:nvCxnSpPr>
        <p:spPr>
          <a:xfrm>
            <a:off x="478836" y="4419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57262" y="1601281"/>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57262" y="212092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55640" y="26261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57262" y="303532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25517" y="60476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7" name="Oval 26"/>
          <p:cNvSpPr/>
          <p:nvPr/>
        </p:nvSpPr>
        <p:spPr>
          <a:xfrm>
            <a:off x="728662" y="67822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8" name="Oval 27"/>
          <p:cNvSpPr/>
          <p:nvPr/>
        </p:nvSpPr>
        <p:spPr>
          <a:xfrm>
            <a:off x="744292" y="74481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9" name="Oval 28"/>
          <p:cNvSpPr/>
          <p:nvPr/>
        </p:nvSpPr>
        <p:spPr>
          <a:xfrm>
            <a:off x="727900" y="7950783"/>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25735579"/>
              </p:ext>
            </p:extLst>
          </p:nvPr>
        </p:nvGraphicFramePr>
        <p:xfrm>
          <a:off x="5334000" y="3733800"/>
          <a:ext cx="1524000" cy="411480"/>
        </p:xfrm>
        <a:graphic>
          <a:graphicData uri="http://schemas.openxmlformats.org/drawingml/2006/table">
            <a:tbl>
              <a:tblPr firstRow="1" firstCol="1" bandRow="1"/>
              <a:tblGrid>
                <a:gridCol w="1524000"/>
              </a:tblGrid>
              <a:tr h="85283">
                <a:tc>
                  <a:txBody>
                    <a:bodyPr/>
                    <a:lstStyle/>
                    <a:p>
                      <a:pPr marL="0" marR="0" algn="ctr">
                        <a:lnSpc>
                          <a:spcPct val="100000"/>
                        </a:lnSpc>
                        <a:spcBef>
                          <a:spcPts val="0"/>
                        </a:spcBef>
                        <a:spcAft>
                          <a:spcPts val="0"/>
                        </a:spcAft>
                      </a:pPr>
                      <a:r>
                        <a:rPr lang="en-US" sz="900" b="1" dirty="0" smtClean="0">
                          <a:solidFill>
                            <a:srgbClr val="000000"/>
                          </a:solidFill>
                          <a:effectLst/>
                          <a:latin typeface="Calibri"/>
                          <a:ea typeface="Times New Roman"/>
                          <a:cs typeface="Times New Roman"/>
                        </a:rPr>
                        <a:t>Toward</a:t>
                      </a:r>
                      <a:r>
                        <a:rPr lang="en-US" sz="900" b="1" baseline="0" dirty="0" smtClean="0">
                          <a:solidFill>
                            <a:srgbClr val="000000"/>
                          </a:solidFill>
                          <a:effectLst/>
                          <a:latin typeface="Calibri"/>
                          <a:ea typeface="Times New Roman"/>
                          <a:cs typeface="Times New Roman"/>
                        </a:rPr>
                        <a:t> RI.2.8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2 - Cl</a:t>
                      </a:r>
                      <a:endParaRPr lang="en-US" sz="900" dirty="0">
                        <a:effectLst/>
                        <a:latin typeface="Calibri"/>
                        <a:ea typeface="Calibri"/>
                        <a:cs typeface="Times New Roman"/>
                      </a:endParaRPr>
                    </a:p>
                  </a:txBody>
                  <a:tcPr marL="34934" marR="3493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264120">
                <a:tc>
                  <a:txBody>
                    <a:bodyPr/>
                    <a:lstStyle/>
                    <a:p>
                      <a:pPr marL="0" marR="0" algn="l">
                        <a:lnSpc>
                          <a:spcPct val="100000"/>
                        </a:lnSpc>
                        <a:spcBef>
                          <a:spcPts val="0"/>
                        </a:spcBef>
                        <a:spcAft>
                          <a:spcPts val="0"/>
                        </a:spcAft>
                      </a:pPr>
                      <a:r>
                        <a:rPr lang="en-US" sz="900" b="0" dirty="0">
                          <a:effectLst/>
                          <a:latin typeface="Calibri"/>
                          <a:ea typeface="Times New Roman"/>
                          <a:cs typeface="Times New Roman"/>
                        </a:rPr>
                        <a:t>Locate reasons to support points the author makes</a:t>
                      </a:r>
                      <a:r>
                        <a:rPr lang="en-US" sz="900" b="0" dirty="0" smtClean="0">
                          <a:effectLst/>
                          <a:latin typeface="Calibri"/>
                          <a:ea typeface="Times New Roman"/>
                          <a:cs typeface="Times New Roman"/>
                        </a:rPr>
                        <a:t>.</a:t>
                      </a:r>
                      <a:endParaRPr lang="en-US" sz="900" b="0" dirty="0">
                        <a:effectLst>
                          <a:outerShdw blurRad="38100" dist="38100" dir="2700000" algn="tl">
                            <a:srgbClr val="000000">
                              <a:alpha val="43137"/>
                            </a:srgbClr>
                          </a:outerShdw>
                        </a:effectLst>
                        <a:latin typeface="Calibri"/>
                        <a:ea typeface="Calibri"/>
                        <a:cs typeface="Times New Roman"/>
                      </a:endParaRPr>
                    </a:p>
                  </a:txBody>
                  <a:tcPr marL="34934" marR="3493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65403529"/>
              </p:ext>
            </p:extLst>
          </p:nvPr>
        </p:nvGraphicFramePr>
        <p:xfrm>
          <a:off x="5029200" y="8763000"/>
          <a:ext cx="1524000" cy="490553"/>
        </p:xfrm>
        <a:graphic>
          <a:graphicData uri="http://schemas.openxmlformats.org/drawingml/2006/table">
            <a:tbl>
              <a:tblPr firstRow="1" firstCol="1" bandRow="1"/>
              <a:tblGrid>
                <a:gridCol w="1524000"/>
              </a:tblGrid>
              <a:tr h="123807">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RI.2.8     DOK </a:t>
                      </a:r>
                      <a:r>
                        <a:rPr lang="en-US" sz="800" b="1" dirty="0">
                          <a:solidFill>
                            <a:srgbClr val="000000"/>
                          </a:solidFill>
                          <a:effectLst/>
                          <a:latin typeface="Calibri"/>
                          <a:ea typeface="Times New Roman"/>
                          <a:cs typeface="Times New Roman"/>
                        </a:rPr>
                        <a:t>3 - Cu</a:t>
                      </a:r>
                      <a:endParaRPr lang="en-US" sz="800" dirty="0">
                        <a:effectLst/>
                        <a:latin typeface="Calibri"/>
                        <a:ea typeface="Calibri"/>
                        <a:cs typeface="Times New Roman"/>
                      </a:endParaRPr>
                    </a:p>
                  </a:txBody>
                  <a:tcPr marL="34934" marR="3493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66746">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Answers a question that requires students to connect reasons to supporting points in a new text</a:t>
                      </a:r>
                      <a:r>
                        <a:rPr lang="en-US" sz="800" b="1" dirty="0" smtClean="0">
                          <a:effectLst/>
                          <a:latin typeface="Calibri"/>
                          <a:ea typeface="Times New Roman"/>
                          <a:cs typeface="Times New Roman"/>
                        </a:rPr>
                        <a:t>.</a:t>
                      </a:r>
                    </a:p>
                  </a:txBody>
                  <a:tcPr marL="34934" marR="3493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Tree>
    <p:extLst>
      <p:ext uri="{BB962C8B-B14F-4D97-AF65-F5344CB8AC3E}">
        <p14:creationId xmlns:p14="http://schemas.microsoft.com/office/powerpoint/2010/main" val="394992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84442" y="752468"/>
            <a:ext cx="5897358" cy="3057532"/>
          </a:xfrm>
          <a:prstGeom prst="rect">
            <a:avLst/>
          </a:prstGeom>
          <a:noFill/>
        </p:spPr>
        <p:txBody>
          <a:bodyPr wrap="square" lIns="101881" tIns="50941" rIns="101881" bIns="50941">
            <a:spAutoFit/>
          </a:bodyPr>
          <a:lstStyle/>
          <a:p>
            <a:pPr marL="361417" indent="-361417"/>
            <a:r>
              <a:rPr lang="en-US" sz="1600" b="1" dirty="0" smtClean="0">
                <a:latin typeface="Helvetica" pitchFamily="34" charset="0"/>
                <a:cs typeface="Helvetica" pitchFamily="34" charset="0"/>
              </a:rPr>
              <a:t>13. </a:t>
            </a:r>
            <a:r>
              <a:rPr lang="en-US" sz="1600" b="1" dirty="0">
                <a:latin typeface="Helvetica" pitchFamily="34" charset="0"/>
                <a:cs typeface="Helvetica" pitchFamily="34" charset="0"/>
              </a:rPr>
              <a:t>Which detail </a:t>
            </a:r>
            <a:r>
              <a:rPr lang="en-US" sz="1600" b="1" dirty="0" smtClean="0">
                <a:latin typeface="Helvetica" pitchFamily="34" charset="0"/>
                <a:cs typeface="Helvetica" pitchFamily="34" charset="0"/>
              </a:rPr>
              <a:t>below, is found </a:t>
            </a:r>
            <a:r>
              <a:rPr lang="en-US" sz="1600" b="1" i="1" dirty="0" smtClean="0">
                <a:latin typeface="Helvetica" pitchFamily="34" charset="0"/>
                <a:cs typeface="Helvetica" pitchFamily="34" charset="0"/>
              </a:rPr>
              <a:t>only</a:t>
            </a:r>
            <a:r>
              <a:rPr lang="en-US" sz="1600" b="1" dirty="0" smtClean="0">
                <a:latin typeface="Helvetica" pitchFamily="34" charset="0"/>
                <a:cs typeface="Helvetica" pitchFamily="34" charset="0"/>
              </a:rPr>
              <a:t> in </a:t>
            </a:r>
            <a:r>
              <a:rPr lang="en-US" sz="1600" b="1" dirty="0">
                <a:latin typeface="Helvetica" pitchFamily="34" charset="0"/>
                <a:cs typeface="Helvetica" pitchFamily="34" charset="0"/>
              </a:rPr>
              <a:t>the </a:t>
            </a:r>
            <a:r>
              <a:rPr lang="en-US" sz="1600" b="1" dirty="0" smtClean="0">
                <a:latin typeface="Helvetica" pitchFamily="34" charset="0"/>
                <a:cs typeface="Helvetica" pitchFamily="34" charset="0"/>
              </a:rPr>
              <a:t>article, </a:t>
            </a:r>
            <a:r>
              <a:rPr lang="en-US" sz="1600" b="1" i="1" u="sng" dirty="0" smtClean="0">
                <a:latin typeface="Helvetica" pitchFamily="34" charset="0"/>
                <a:cs typeface="Helvetica" pitchFamily="34" charset="0"/>
              </a:rPr>
              <a:t>The Largest </a:t>
            </a:r>
            <a:r>
              <a:rPr lang="en-US" sz="1600" b="1" i="1" u="sng" dirty="0">
                <a:latin typeface="Helvetica" pitchFamily="34" charset="0"/>
                <a:cs typeface="Helvetica" pitchFamily="34" charset="0"/>
              </a:rPr>
              <a:t>L</a:t>
            </a:r>
            <a:r>
              <a:rPr lang="en-US" sz="1600" b="1" i="1" u="sng" dirty="0" smtClean="0">
                <a:latin typeface="Helvetica" pitchFamily="34" charset="0"/>
                <a:cs typeface="Helvetica" pitchFamily="34" charset="0"/>
              </a:rPr>
              <a:t>iving </a:t>
            </a:r>
            <a:r>
              <a:rPr lang="en-US" sz="1600" b="1" i="1" u="sng" dirty="0">
                <a:latin typeface="Helvetica" pitchFamily="34" charset="0"/>
                <a:cs typeface="Helvetica" pitchFamily="34" charset="0"/>
              </a:rPr>
              <a:t>T</a:t>
            </a:r>
            <a:r>
              <a:rPr lang="en-US" sz="1600" b="1" i="1" u="sng" dirty="0" smtClean="0">
                <a:latin typeface="Helvetica" pitchFamily="34" charset="0"/>
                <a:cs typeface="Helvetica" pitchFamily="34" charset="0"/>
              </a:rPr>
              <a:t>hing</a:t>
            </a:r>
            <a:r>
              <a:rPr lang="en-US" sz="1600" b="1" dirty="0" smtClean="0">
                <a:latin typeface="Helvetica" pitchFamily="34" charset="0"/>
                <a:cs typeface="Helvetica" pitchFamily="34" charset="0"/>
              </a:rPr>
              <a:t>!?</a:t>
            </a:r>
          </a:p>
          <a:p>
            <a:pPr marL="361417" indent="-361417"/>
            <a:endParaRPr lang="en-US" sz="1600" dirty="0">
              <a:latin typeface="Helvetica" pitchFamily="34" charset="0"/>
              <a:cs typeface="Helvetica" pitchFamily="34" charset="0"/>
            </a:endParaRPr>
          </a:p>
          <a:p>
            <a:pPr marL="834940" indent="-361417">
              <a:buAutoNum type="alphaUcPeriod"/>
            </a:pPr>
            <a:r>
              <a:rPr lang="en-US" sz="1600" dirty="0">
                <a:latin typeface="Helvetica" pitchFamily="34" charset="0"/>
              </a:rPr>
              <a:t>The bark is reddish brown</a:t>
            </a:r>
            <a:r>
              <a:rPr lang="en-US" sz="1600" dirty="0" smtClean="0">
                <a:latin typeface="Helvetica" pitchFamily="34" charset="0"/>
              </a:rPr>
              <a:t>.</a:t>
            </a:r>
          </a:p>
          <a:p>
            <a:pPr marL="834940" indent="-361417">
              <a:buAutoNum type="alphaUcPeriod"/>
            </a:pPr>
            <a:endParaRPr lang="en-US" sz="1600" dirty="0">
              <a:latin typeface="Helvetica" pitchFamily="34" charset="0"/>
            </a:endParaRPr>
          </a:p>
          <a:p>
            <a:pPr marL="834940" indent="-361417">
              <a:buAutoNum type="alphaUcPeriod"/>
            </a:pPr>
            <a:r>
              <a:rPr lang="en-US" sz="1600" dirty="0" smtClean="0">
                <a:latin typeface="Helvetica" pitchFamily="34" charset="0"/>
              </a:rPr>
              <a:t>The </a:t>
            </a:r>
            <a:r>
              <a:rPr lang="en-US" sz="1600" dirty="0">
                <a:latin typeface="Helvetica" pitchFamily="34" charset="0"/>
              </a:rPr>
              <a:t>bark can grow up to 3 feet thick</a:t>
            </a:r>
            <a:r>
              <a:rPr lang="en-US" sz="1600" dirty="0" smtClean="0">
                <a:latin typeface="Helvetica" pitchFamily="34" charset="0"/>
              </a:rPr>
              <a:t>.</a:t>
            </a:r>
          </a:p>
          <a:p>
            <a:pPr marL="834940" indent="-361417">
              <a:buAutoNum type="alphaUcPeriod"/>
            </a:pPr>
            <a:endParaRPr lang="en-US" sz="1600" dirty="0">
              <a:latin typeface="Helvetica" pitchFamily="34" charset="0"/>
            </a:endParaRPr>
          </a:p>
          <a:p>
            <a:pPr marL="834940" indent="-361417">
              <a:buAutoNum type="alphaUcPeriod"/>
            </a:pPr>
            <a:r>
              <a:rPr lang="en-US" sz="1600" dirty="0">
                <a:latin typeface="Helvetica" pitchFamily="34" charset="0"/>
              </a:rPr>
              <a:t>The bark is rough</a:t>
            </a:r>
            <a:r>
              <a:rPr lang="en-US" sz="1600" dirty="0" smtClean="0">
                <a:latin typeface="Helvetica" pitchFamily="34" charset="0"/>
              </a:rPr>
              <a:t>.</a:t>
            </a:r>
          </a:p>
          <a:p>
            <a:pPr marL="834940" indent="-361417">
              <a:buAutoNum type="alphaUcPeriod"/>
            </a:pPr>
            <a:endParaRPr lang="en-US" sz="1600" dirty="0">
              <a:latin typeface="Helvetica" pitchFamily="34" charset="0"/>
            </a:endParaRPr>
          </a:p>
          <a:p>
            <a:pPr marL="834940" indent="-361417">
              <a:buAutoNum type="alphaUcPeriod"/>
            </a:pPr>
            <a:r>
              <a:rPr lang="en-US" sz="1600" dirty="0">
                <a:latin typeface="Helvetica" pitchFamily="34" charset="0"/>
              </a:rPr>
              <a:t>They have slender trunks.</a:t>
            </a:r>
          </a:p>
          <a:p>
            <a:pPr marL="834940" indent="-361417">
              <a:buAutoNum type="alphaUcPeriod"/>
            </a:pPr>
            <a:endParaRPr lang="en-US" sz="1600" dirty="0">
              <a:latin typeface="Helvetica" pitchFamily="34" charset="0"/>
              <a:cs typeface="Helvetica" pitchFamily="34" charset="0"/>
            </a:endParaRPr>
          </a:p>
          <a:p>
            <a:pPr marL="834940" indent="-361417">
              <a:buAutoNum type="alphaUcPeriod"/>
            </a:pP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cxnSp>
        <p:nvCxnSpPr>
          <p:cNvPr id="10" name="Straight Connector 9"/>
          <p:cNvCxnSpPr/>
          <p:nvPr/>
        </p:nvCxnSpPr>
        <p:spPr>
          <a:xfrm>
            <a:off x="430046" y="4724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15953" y="1539075"/>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3" name="Oval 12"/>
          <p:cNvSpPr/>
          <p:nvPr/>
        </p:nvSpPr>
        <p:spPr>
          <a:xfrm>
            <a:off x="1013815" y="2467977"/>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4" name="Oval 13"/>
          <p:cNvSpPr/>
          <p:nvPr/>
        </p:nvSpPr>
        <p:spPr>
          <a:xfrm>
            <a:off x="1000662" y="2034460"/>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6" name="Oval 15"/>
          <p:cNvSpPr/>
          <p:nvPr/>
        </p:nvSpPr>
        <p:spPr>
          <a:xfrm>
            <a:off x="1013815" y="3011447"/>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86222228"/>
              </p:ext>
            </p:extLst>
          </p:nvPr>
        </p:nvGraphicFramePr>
        <p:xfrm>
          <a:off x="5334000" y="3832698"/>
          <a:ext cx="1619213" cy="563880"/>
        </p:xfrm>
        <a:graphic>
          <a:graphicData uri="http://schemas.openxmlformats.org/drawingml/2006/table">
            <a:tbl>
              <a:tblPr firstRow="1" firstCol="1" bandRow="1"/>
              <a:tblGrid>
                <a:gridCol w="1619213"/>
              </a:tblGrid>
              <a:tr h="152400">
                <a:tc>
                  <a:txBody>
                    <a:bodyPr/>
                    <a:lstStyle/>
                    <a:p>
                      <a:pPr marL="0" marR="0" algn="ctr">
                        <a:lnSpc>
                          <a:spcPct val="100000"/>
                        </a:lnSpc>
                        <a:spcBef>
                          <a:spcPts val="0"/>
                        </a:spcBef>
                        <a:spcAft>
                          <a:spcPts val="0"/>
                        </a:spcAft>
                      </a:pPr>
                      <a:r>
                        <a:rPr lang="en-US" sz="900" b="1" dirty="0" smtClean="0">
                          <a:solidFill>
                            <a:srgbClr val="000000"/>
                          </a:solidFill>
                          <a:effectLst/>
                          <a:latin typeface="Calibri"/>
                          <a:ea typeface="Times New Roman"/>
                          <a:cs typeface="Times New Roman"/>
                        </a:rPr>
                        <a:t>Toward RI.2.9</a:t>
                      </a:r>
                      <a:r>
                        <a:rPr lang="en-US" sz="900" b="1" baseline="0" dirty="0" smtClean="0">
                          <a:solidFill>
                            <a:srgbClr val="000000"/>
                          </a:solidFill>
                          <a:effectLst/>
                          <a:latin typeface="Calibri"/>
                          <a:ea typeface="Times New Roman"/>
                          <a:cs typeface="Times New Roman"/>
                        </a:rPr>
                        <a:t>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2 - </a:t>
                      </a:r>
                      <a:r>
                        <a:rPr lang="en-US" sz="900" b="1" dirty="0" err="1">
                          <a:solidFill>
                            <a:srgbClr val="000000"/>
                          </a:solidFill>
                          <a:effectLst/>
                          <a:latin typeface="Calibri"/>
                          <a:ea typeface="Times New Roman"/>
                          <a:cs typeface="Times New Roman"/>
                        </a:rPr>
                        <a:t>Ck</a:t>
                      </a:r>
                      <a:endParaRPr lang="en-US" sz="900" dirty="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124936">
                <a:tc>
                  <a:txBody>
                    <a:bodyPr/>
                    <a:lstStyle/>
                    <a:p>
                      <a:pPr marL="0" marR="0" algn="l">
                        <a:lnSpc>
                          <a:spcPct val="100000"/>
                        </a:lnSpc>
                        <a:spcBef>
                          <a:spcPts val="0"/>
                        </a:spcBef>
                        <a:spcAft>
                          <a:spcPts val="0"/>
                        </a:spcAft>
                      </a:pPr>
                      <a:r>
                        <a:rPr lang="en-US" sz="900" b="0" dirty="0">
                          <a:solidFill>
                            <a:srgbClr val="000000"/>
                          </a:solidFill>
                          <a:effectLst/>
                          <a:latin typeface="Calibri"/>
                          <a:ea typeface="Times New Roman"/>
                          <a:cs typeface="Times New Roman"/>
                        </a:rPr>
                        <a:t>Identifies the most important points in two texts on the same topic</a:t>
                      </a:r>
                      <a:r>
                        <a:rPr lang="en-US" sz="900" b="0" dirty="0" smtClean="0">
                          <a:solidFill>
                            <a:srgbClr val="000000"/>
                          </a:solidFill>
                          <a:effectLst/>
                          <a:latin typeface="Calibri"/>
                          <a:ea typeface="Times New Roman"/>
                          <a:cs typeface="Times New Roman"/>
                        </a:rPr>
                        <a:t>.</a:t>
                      </a: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0020575"/>
              </p:ext>
            </p:extLst>
          </p:nvPr>
        </p:nvGraphicFramePr>
        <p:xfrm>
          <a:off x="5281281" y="8610600"/>
          <a:ext cx="1897062" cy="518160"/>
        </p:xfrm>
        <a:graphic>
          <a:graphicData uri="http://schemas.openxmlformats.org/drawingml/2006/table">
            <a:tbl>
              <a:tblPr firstRow="1" firstCol="1" bandRow="1"/>
              <a:tblGrid>
                <a:gridCol w="1897062"/>
              </a:tblGrid>
              <a:tr h="15240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RI.2.9</a:t>
                      </a:r>
                      <a:r>
                        <a:rPr lang="en-US" sz="800" b="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274319">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Categorizes or lists important points from two texts on the same topic using a graphic organizer (teacher has provided categories</a:t>
                      </a:r>
                      <a:r>
                        <a:rPr lang="en-US" sz="800" b="1" dirty="0" smtClean="0">
                          <a:solidFill>
                            <a:srgbClr val="000000"/>
                          </a:solidFill>
                          <a:effectLst/>
                          <a:latin typeface="Calibri"/>
                          <a:ea typeface="Times New Roman"/>
                          <a:cs typeface="Times New Roman"/>
                        </a:rPr>
                        <a:t>)</a:t>
                      </a: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
        <p:nvSpPr>
          <p:cNvPr id="20" name="Rectangle 19"/>
          <p:cNvSpPr/>
          <p:nvPr/>
        </p:nvSpPr>
        <p:spPr>
          <a:xfrm>
            <a:off x="540575" y="5248268"/>
            <a:ext cx="6241225" cy="3057532"/>
          </a:xfrm>
          <a:prstGeom prst="rect">
            <a:avLst/>
          </a:prstGeom>
        </p:spPr>
        <p:txBody>
          <a:bodyPr wrap="square" lIns="101881" tIns="50941" rIns="101881" bIns="50941">
            <a:spAutoFit/>
          </a:bodyPr>
          <a:lstStyle/>
          <a:p>
            <a:pPr marL="361417" indent="-361417"/>
            <a:r>
              <a:rPr lang="en-US" sz="1600" b="1" dirty="0" smtClean="0">
                <a:latin typeface="Helvetica" pitchFamily="34" charset="0"/>
                <a:cs typeface="Helvetica" pitchFamily="34" charset="0"/>
              </a:rPr>
              <a:t>14. </a:t>
            </a:r>
            <a:r>
              <a:rPr lang="en-US" sz="1600" b="1" dirty="0">
                <a:latin typeface="Helvetica" pitchFamily="34" charset="0"/>
                <a:cs typeface="Helvetica" pitchFamily="34" charset="0"/>
              </a:rPr>
              <a:t>What key details about the bark of a Giant Sequoia </a:t>
            </a:r>
            <a:r>
              <a:rPr lang="en-US" sz="1600" b="1" dirty="0" smtClean="0">
                <a:latin typeface="Helvetica" pitchFamily="34" charset="0"/>
                <a:cs typeface="Helvetica" pitchFamily="34" charset="0"/>
              </a:rPr>
              <a:t>does the author </a:t>
            </a:r>
            <a:r>
              <a:rPr lang="en-US" sz="1600" b="1" dirty="0">
                <a:latin typeface="Helvetica" pitchFamily="34" charset="0"/>
                <a:cs typeface="Helvetica" pitchFamily="34" charset="0"/>
              </a:rPr>
              <a:t>provide </a:t>
            </a:r>
            <a:r>
              <a:rPr lang="en-US" sz="1600" b="1" dirty="0" smtClean="0">
                <a:latin typeface="Helvetica" pitchFamily="34" charset="0"/>
                <a:cs typeface="Helvetica" pitchFamily="34" charset="0"/>
              </a:rPr>
              <a:t>in both articles? </a:t>
            </a:r>
          </a:p>
          <a:p>
            <a:pPr marL="361417" indent="-361417"/>
            <a:endParaRPr lang="en-US" sz="1600" dirty="0">
              <a:latin typeface="Helvetica" pitchFamily="34" charset="0"/>
              <a:cs typeface="Helvetica" pitchFamily="34" charset="0"/>
            </a:endParaRPr>
          </a:p>
          <a:p>
            <a:pPr marL="834940" indent="-361417">
              <a:buFont typeface="+mj-lt"/>
              <a:buAutoNum type="alphaUcPeriod"/>
            </a:pPr>
            <a:r>
              <a:rPr lang="en-US" sz="1600" dirty="0" smtClean="0">
                <a:latin typeface="Helvetica" pitchFamily="34" charset="0"/>
              </a:rPr>
              <a:t>The bark </a:t>
            </a:r>
            <a:r>
              <a:rPr lang="en-US" sz="1600" dirty="0">
                <a:latin typeface="Helvetica" pitchFamily="34" charset="0"/>
              </a:rPr>
              <a:t>of a giant sequoia can grow up to 3 feet thick</a:t>
            </a:r>
            <a:r>
              <a:rPr lang="en-US" sz="1600" dirty="0" smtClean="0">
                <a:latin typeface="Helvetica" pitchFamily="34" charset="0"/>
              </a:rPr>
              <a:t>.</a:t>
            </a:r>
          </a:p>
          <a:p>
            <a:pPr marL="834940" indent="-361417">
              <a:buFont typeface="+mj-lt"/>
              <a:buAutoNum type="alphaUcPeriod"/>
            </a:pPr>
            <a:endParaRPr lang="en-US" sz="1600" dirty="0">
              <a:latin typeface="Helvetica" pitchFamily="34" charset="0"/>
            </a:endParaRPr>
          </a:p>
          <a:p>
            <a:pPr marL="834940" indent="-361417">
              <a:buFont typeface="+mj-lt"/>
              <a:buAutoNum type="alphaUcPeriod"/>
            </a:pPr>
            <a:r>
              <a:rPr lang="en-US" sz="1600" dirty="0">
                <a:latin typeface="Helvetica" pitchFamily="34" charset="0"/>
                <a:cs typeface="Helvetica" pitchFamily="34" charset="0"/>
              </a:rPr>
              <a:t>The bark of a sequoia is reddish brown and rough</a:t>
            </a:r>
            <a:r>
              <a:rPr lang="en-US" sz="1600" dirty="0" smtClean="0">
                <a:latin typeface="Helvetica" pitchFamily="34" charset="0"/>
                <a:cs typeface="Helvetica" pitchFamily="34" charset="0"/>
              </a:rPr>
              <a:t>.</a:t>
            </a:r>
            <a:endParaRPr lang="en-US" sz="1600" dirty="0">
              <a:latin typeface="Helvetica" pitchFamily="34" charset="0"/>
            </a:endParaRPr>
          </a:p>
          <a:p>
            <a:pPr marL="834940" indent="-361417">
              <a:buFont typeface="+mj-lt"/>
              <a:buAutoNum type="alphaUcPeriod"/>
            </a:pPr>
            <a:endParaRPr lang="en-US" sz="1600" dirty="0">
              <a:latin typeface="Helvetica" pitchFamily="34" charset="0"/>
            </a:endParaRPr>
          </a:p>
          <a:p>
            <a:pPr marL="834940" indent="-361417">
              <a:buFont typeface="+mj-lt"/>
              <a:buAutoNum type="alphaUcPeriod"/>
            </a:pPr>
            <a:r>
              <a:rPr lang="en-US" sz="1600" dirty="0" smtClean="0">
                <a:latin typeface="Helvetica" pitchFamily="34" charset="0"/>
              </a:rPr>
              <a:t>The </a:t>
            </a:r>
            <a:r>
              <a:rPr lang="en-US" sz="1600" dirty="0">
                <a:latin typeface="Helvetica" pitchFamily="34" charset="0"/>
              </a:rPr>
              <a:t>sequoia bark is rougher than redwood bark.</a:t>
            </a:r>
          </a:p>
          <a:p>
            <a:pPr marL="816423" indent="-342900">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r>
              <a:rPr lang="en-US" sz="1600" dirty="0">
                <a:latin typeface="Helvetica" pitchFamily="34" charset="0"/>
                <a:cs typeface="Helvetica" pitchFamily="34" charset="0"/>
              </a:rPr>
              <a:t>The thick bark of a sequoia </a:t>
            </a:r>
            <a:r>
              <a:rPr lang="en-US" sz="1600" dirty="0" smtClean="0">
                <a:latin typeface="Helvetica" pitchFamily="34" charset="0"/>
                <a:cs typeface="Helvetica" pitchFamily="34" charset="0"/>
              </a:rPr>
              <a:t>gives </a:t>
            </a:r>
            <a:r>
              <a:rPr lang="en-US" sz="1600" dirty="0">
                <a:latin typeface="Helvetica" pitchFamily="34" charset="0"/>
                <a:cs typeface="Helvetica" pitchFamily="34" charset="0"/>
              </a:rPr>
              <a:t>insect and fire protection for the tree.</a:t>
            </a:r>
          </a:p>
          <a:p>
            <a:pPr marL="834940" indent="-361417">
              <a:buAutoNum type="alphaUcPeriod"/>
            </a:pPr>
            <a:endParaRPr lang="en-US" sz="1600" dirty="0">
              <a:latin typeface="Helvetica" pitchFamily="34" charset="0"/>
              <a:cs typeface="Helvetica" pitchFamily="34" charset="0"/>
            </a:endParaRPr>
          </a:p>
        </p:txBody>
      </p:sp>
      <p:sp>
        <p:nvSpPr>
          <p:cNvPr id="15" name="Oval 14"/>
          <p:cNvSpPr/>
          <p:nvPr/>
        </p:nvSpPr>
        <p:spPr>
          <a:xfrm>
            <a:off x="809016" y="6008914"/>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7" name="Oval 16"/>
          <p:cNvSpPr/>
          <p:nvPr/>
        </p:nvSpPr>
        <p:spPr>
          <a:xfrm>
            <a:off x="809016" y="6542314"/>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8" name="Oval 17"/>
          <p:cNvSpPr/>
          <p:nvPr/>
        </p:nvSpPr>
        <p:spPr>
          <a:xfrm>
            <a:off x="779832" y="6978434"/>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1" name="Oval 20"/>
          <p:cNvSpPr/>
          <p:nvPr/>
        </p:nvSpPr>
        <p:spPr>
          <a:xfrm>
            <a:off x="791180" y="7463194"/>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Tree>
    <p:extLst>
      <p:ext uri="{BB962C8B-B14F-4D97-AF65-F5344CB8AC3E}">
        <p14:creationId xmlns:p14="http://schemas.microsoft.com/office/powerpoint/2010/main" val="12262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7162800" cy="10336438"/>
          </a:xfrm>
          <a:prstGeom prst="rect">
            <a:avLst/>
          </a:prstGeom>
          <a:noFill/>
        </p:spPr>
        <p:txBody>
          <a:bodyPr wrap="square" lIns="101873" tIns="50936" rIns="101873" bIns="50936" rtlCol="0">
            <a:spAutoFit/>
          </a:bodyPr>
          <a:lstStyle/>
          <a:p>
            <a:pPr algn="ctr"/>
            <a:r>
              <a:rPr lang="en-US" sz="1700" b="1" u="sng" dirty="0" smtClean="0"/>
              <a:t>Performance Task:  Optional</a:t>
            </a:r>
          </a:p>
          <a:p>
            <a:endParaRPr lang="en-US" sz="1700" b="1" u="sng" dirty="0"/>
          </a:p>
          <a:p>
            <a:r>
              <a:rPr lang="en-US" sz="1700" b="1" u="sng" dirty="0" smtClean="0"/>
              <a:t>Background</a:t>
            </a:r>
            <a:endParaRPr lang="en-US" sz="1700" b="1" u="sng" dirty="0"/>
          </a:p>
          <a:p>
            <a:endParaRPr lang="en-US" sz="1300" dirty="0"/>
          </a:p>
          <a:p>
            <a:r>
              <a:rPr lang="en-US" sz="1300" dirty="0"/>
              <a:t>This is a pre-assessment to measure the task of writing an </a:t>
            </a:r>
            <a:r>
              <a:rPr lang="en-US" sz="1300" b="1" dirty="0"/>
              <a:t>informational </a:t>
            </a:r>
            <a:r>
              <a:rPr lang="en-US" sz="1300" b="1" dirty="0" smtClean="0"/>
              <a:t> piece</a:t>
            </a:r>
            <a:r>
              <a:rPr lang="en-US" sz="1300" dirty="0" smtClean="0"/>
              <a:t>. </a:t>
            </a:r>
            <a:r>
              <a:rPr lang="en-US" sz="1300" dirty="0"/>
              <a:t>Full compositions are always part of a Performance Task.   A complete performance task would have:</a:t>
            </a:r>
          </a:p>
          <a:p>
            <a:endParaRPr lang="en-US" sz="1300" dirty="0"/>
          </a:p>
          <a:p>
            <a:r>
              <a:rPr lang="en-US" sz="1300" b="1" i="1" dirty="0"/>
              <a:t>Part 1</a:t>
            </a:r>
          </a:p>
          <a:p>
            <a:pPr marL="181691" indent="-181691">
              <a:buFont typeface="Arial" panose="020B0604020202020204" pitchFamily="34" charset="0"/>
              <a:buChar char="•"/>
            </a:pPr>
            <a:r>
              <a:rPr lang="en-US" sz="1300" dirty="0"/>
              <a:t>A Classroom Activity (30 Minutes)</a:t>
            </a:r>
          </a:p>
          <a:p>
            <a:r>
              <a:rPr lang="en-US" sz="1300" b="1" i="1" dirty="0"/>
              <a:t>Activity should </a:t>
            </a:r>
            <a:r>
              <a:rPr lang="en-US" sz="1300" b="1" i="1" dirty="0" smtClean="0"/>
              <a:t>include… (group activity)</a:t>
            </a:r>
          </a:p>
          <a:p>
            <a:r>
              <a:rPr lang="en-US" sz="1300" dirty="0" smtClean="0"/>
              <a:t>…vocabulary or language from either text that students are unfamiliar with.  The activity may also include an internet search or a read aloud about life cycles that are not directly pre-teaching any part of the assessment.</a:t>
            </a:r>
          </a:p>
          <a:p>
            <a:r>
              <a:rPr lang="en-US" sz="1300" dirty="0" smtClean="0"/>
              <a:t>(35 </a:t>
            </a:r>
            <a:r>
              <a:rPr lang="en-US" sz="1300" dirty="0"/>
              <a:t>minutes – Independent work)</a:t>
            </a:r>
          </a:p>
          <a:p>
            <a:pPr marL="181691" indent="-181691">
              <a:buFont typeface="Arial" panose="020B0604020202020204" pitchFamily="34" charset="0"/>
              <a:buChar char="•"/>
            </a:pPr>
            <a:r>
              <a:rPr lang="en-US" sz="1300" dirty="0"/>
              <a:t>Passages or </a:t>
            </a:r>
            <a:r>
              <a:rPr lang="en-US" sz="1300" dirty="0" smtClean="0"/>
              <a:t>Stimuli </a:t>
            </a:r>
            <a:r>
              <a:rPr lang="en-US" sz="1300" dirty="0"/>
              <a:t>to Read </a:t>
            </a:r>
          </a:p>
          <a:p>
            <a:pPr marL="181691" indent="-181691">
              <a:buFont typeface="Arial" panose="020B0604020202020204" pitchFamily="34" charset="0"/>
              <a:buChar char="•"/>
            </a:pPr>
            <a:r>
              <a:rPr lang="en-US" sz="1300" dirty="0"/>
              <a:t>3 Research Questions </a:t>
            </a:r>
          </a:p>
          <a:p>
            <a:pPr marL="181691" indent="-181691">
              <a:buFont typeface="Arial" panose="020B0604020202020204" pitchFamily="34" charset="0"/>
              <a:buChar char="•"/>
            </a:pPr>
            <a:r>
              <a:rPr lang="en-US" sz="1300" dirty="0"/>
              <a:t>There may be other constructed response questions.</a:t>
            </a:r>
          </a:p>
          <a:p>
            <a:r>
              <a:rPr lang="en-US" sz="1300" b="1" i="1" dirty="0"/>
              <a:t>Part 2</a:t>
            </a:r>
          </a:p>
          <a:p>
            <a:pPr marL="181691" indent="-181691">
              <a:buFont typeface="Arial" panose="020B0604020202020204" pitchFamily="34" charset="0"/>
              <a:buChar char="•"/>
            </a:pPr>
            <a:r>
              <a:rPr lang="en-US" sz="1300" dirty="0" smtClean="0"/>
              <a:t>An Informational Composition </a:t>
            </a:r>
            <a:r>
              <a:rPr lang="en-US" sz="1300" dirty="0"/>
              <a:t>(70 Minutes)</a:t>
            </a:r>
          </a:p>
          <a:p>
            <a:pPr marL="181691" indent="-181691">
              <a:buFont typeface="Arial" panose="020B0604020202020204" pitchFamily="34" charset="0"/>
              <a:buChar char="•"/>
            </a:pPr>
            <a:endParaRPr lang="en-US" sz="1300" dirty="0"/>
          </a:p>
          <a:p>
            <a:r>
              <a:rPr lang="en-US" sz="1300" dirty="0"/>
              <a:t>Students should have access to spell-check resources but no grammar-check resources.  Students can refer back to their passages, notes and 3 research questions and any other constructed responses, as often they’d like.</a:t>
            </a:r>
          </a:p>
          <a:p>
            <a:endParaRPr lang="en-US" sz="1300" dirty="0"/>
          </a:p>
          <a:p>
            <a:r>
              <a:rPr lang="en-US" sz="1700" b="1" u="sng" dirty="0"/>
              <a:t>Directions</a:t>
            </a:r>
          </a:p>
          <a:p>
            <a:r>
              <a:rPr lang="en-US" sz="1200" b="1" dirty="0"/>
              <a:t>30 minutes</a:t>
            </a:r>
          </a:p>
          <a:p>
            <a:pPr marL="242253" indent="-242253">
              <a:buAutoNum type="arabicPeriod"/>
            </a:pPr>
            <a:r>
              <a:rPr lang="en-US" sz="1300" dirty="0"/>
              <a:t>You may wish to have a 30 minute classroom activity.  The purpose of a PT activity is to </a:t>
            </a:r>
          </a:p>
          <a:p>
            <a:r>
              <a:rPr lang="en-US" sz="1300" dirty="0"/>
              <a:t>       insure that all students are familiar with the concepts of the topic and know and </a:t>
            </a:r>
          </a:p>
          <a:p>
            <a:r>
              <a:rPr lang="en-US" sz="1300" dirty="0"/>
              <a:t>       understand key terms (vocabulary) that are at the upper end of their grade level (words</a:t>
            </a:r>
          </a:p>
          <a:p>
            <a:r>
              <a:rPr lang="en-US" sz="1300" dirty="0"/>
              <a:t>       they would not normally know or are unfamiliar to their background or culture).</a:t>
            </a:r>
          </a:p>
          <a:p>
            <a:r>
              <a:rPr lang="en-US" sz="1300" dirty="0"/>
              <a:t>       The classroom activity </a:t>
            </a:r>
            <a:r>
              <a:rPr lang="en-US" sz="1300" b="1" dirty="0" smtClean="0"/>
              <a:t>does not </a:t>
            </a:r>
            <a:r>
              <a:rPr lang="en-US" sz="1300" dirty="0" smtClean="0"/>
              <a:t>pre-teach </a:t>
            </a:r>
            <a:r>
              <a:rPr lang="en-US" sz="1300" dirty="0"/>
              <a:t>any of the content that will be assessed!</a:t>
            </a:r>
          </a:p>
          <a:p>
            <a:r>
              <a:rPr lang="en-US" sz="1200" b="1" dirty="0"/>
              <a:t>35 minutes</a:t>
            </a:r>
          </a:p>
          <a:p>
            <a:pPr marL="242253" indent="-242253">
              <a:buAutoNum type="arabicPeriod" startAt="2"/>
            </a:pPr>
            <a:r>
              <a:rPr lang="en-US" sz="1300" dirty="0"/>
              <a:t>Students read the passages independently.  If you have students who can not read</a:t>
            </a:r>
          </a:p>
          <a:p>
            <a:r>
              <a:rPr lang="en-US" sz="1300" dirty="0"/>
              <a:t>       the passages you may read them to those students but please make note of the</a:t>
            </a:r>
          </a:p>
          <a:p>
            <a:pPr marL="245618"/>
            <a:r>
              <a:rPr lang="en-US" sz="1300" dirty="0"/>
              <a:t>accommodation.   Remind students to take notes as they read.  During an actual SBAC   assessment students are allowed to keep their notes as a reference.</a:t>
            </a:r>
          </a:p>
          <a:p>
            <a:pPr marL="245618" indent="-245618">
              <a:buFont typeface="+mj-lt"/>
              <a:buAutoNum type="arabicPeriod" startAt="3"/>
            </a:pPr>
            <a:r>
              <a:rPr lang="en-US" sz="1300" dirty="0"/>
              <a:t>Students answer the 3 research questions or other constructed response questions. Students should also refer to their answers when writing their full opinion piece.</a:t>
            </a:r>
          </a:p>
          <a:p>
            <a:r>
              <a:rPr lang="en-US" sz="1200" b="1" dirty="0"/>
              <a:t>15 minute break</a:t>
            </a:r>
          </a:p>
          <a:p>
            <a:r>
              <a:rPr lang="en-US" sz="1200" b="1" dirty="0"/>
              <a:t>70 Minutes</a:t>
            </a:r>
          </a:p>
          <a:p>
            <a:r>
              <a:rPr lang="en-US" sz="1300" dirty="0"/>
              <a:t>4.     Students write their full composition </a:t>
            </a:r>
            <a:r>
              <a:rPr lang="en-US" sz="1300" dirty="0" smtClean="0"/>
              <a:t>(informational </a:t>
            </a:r>
            <a:r>
              <a:rPr lang="en-US" sz="1300" dirty="0"/>
              <a:t>piece).</a:t>
            </a:r>
          </a:p>
          <a:p>
            <a:endParaRPr lang="en-US" sz="1300" dirty="0"/>
          </a:p>
          <a:p>
            <a:r>
              <a:rPr lang="en-US" sz="1600" b="1" u="sng" dirty="0" smtClean="0"/>
              <a:t>Scoring</a:t>
            </a:r>
            <a:endParaRPr lang="en-US" sz="1600" b="1" u="sng" dirty="0"/>
          </a:p>
          <a:p>
            <a:r>
              <a:rPr lang="en-US" sz="1300" dirty="0"/>
              <a:t>An Informational Rubric is provided.  Students receive three scores:</a:t>
            </a:r>
          </a:p>
          <a:p>
            <a:endParaRPr lang="en-US" sz="1300" dirty="0"/>
          </a:p>
          <a:p>
            <a:pPr marL="242253" indent="-242253">
              <a:buAutoNum type="arabicPeriod"/>
            </a:pPr>
            <a:r>
              <a:rPr lang="en-US" sz="1300" dirty="0"/>
              <a:t>Organization and Purpose</a:t>
            </a:r>
          </a:p>
          <a:p>
            <a:pPr marL="242253" indent="-242253">
              <a:buAutoNum type="arabicPeriod"/>
            </a:pPr>
            <a:r>
              <a:rPr lang="en-US" sz="1300" dirty="0"/>
              <a:t>Evidence and Elaboration</a:t>
            </a:r>
          </a:p>
          <a:p>
            <a:pPr marL="242253" indent="-242253">
              <a:buAutoNum type="arabicPeriod"/>
            </a:pPr>
            <a:r>
              <a:rPr lang="en-US" sz="13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1542550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557963" y="9372466"/>
            <a:ext cx="842011" cy="3008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40</a:t>
            </a:fld>
            <a:endParaRPr>
              <a:solidFill>
                <a:srgbClr val="888888"/>
              </a:solidFill>
            </a:endParaRPr>
          </a:p>
        </p:txBody>
      </p:sp>
      <p:graphicFrame>
        <p:nvGraphicFramePr>
          <p:cNvPr id="136" name="Table 136"/>
          <p:cNvGraphicFramePr/>
          <p:nvPr>
            <p:extLst>
              <p:ext uri="{D42A27DB-BD31-4B8C-83A1-F6EECF244321}">
                <p14:modId xmlns:p14="http://schemas.microsoft.com/office/powerpoint/2010/main" val="1132115224"/>
              </p:ext>
            </p:extLst>
          </p:nvPr>
        </p:nvGraphicFramePr>
        <p:xfrm>
          <a:off x="457200" y="319320"/>
          <a:ext cx="7043739" cy="3795480"/>
        </p:xfrm>
        <a:graphic>
          <a:graphicData uri="http://schemas.openxmlformats.org/drawingml/2006/table">
            <a:tbl>
              <a:tblPr/>
              <a:tblGrid>
                <a:gridCol w="7043739"/>
              </a:tblGrid>
              <a:tr h="535171">
                <a:tc>
                  <a:txBody>
                    <a:bodyPr/>
                    <a:lstStyle/>
                    <a:p>
                      <a:pPr marL="282575" lvl="0" indent="-282575" algn="l">
                        <a:buNone/>
                        <a:defRPr sz="1800" b="0" i="0"/>
                      </a:pPr>
                      <a:r>
                        <a:rPr lang="en-US" sz="1400" b="1" baseline="0" dirty="0" smtClean="0">
                          <a:solidFill>
                            <a:schemeClr val="tx1"/>
                          </a:solidFill>
                          <a:latin typeface="Helvetica" panose="020B0604020202020204" pitchFamily="34" charset="0"/>
                          <a:cs typeface="Helvetica" panose="020B0604020202020204" pitchFamily="34" charset="0"/>
                        </a:rPr>
                        <a:t>15. </a:t>
                      </a:r>
                      <a:r>
                        <a:rPr lang="en-US" sz="1400" b="1" dirty="0" smtClean="0">
                          <a:solidFill>
                            <a:schemeClr val="tx1"/>
                          </a:solidFill>
                          <a:latin typeface="Helvetica" pitchFamily="34" charset="0"/>
                          <a:cs typeface="Helvetica" pitchFamily="34" charset="0"/>
                        </a:rPr>
                        <a:t>In the article, </a:t>
                      </a:r>
                      <a:r>
                        <a:rPr lang="en-US" sz="1400" b="1" i="1" u="sng" dirty="0" smtClean="0">
                          <a:solidFill>
                            <a:schemeClr val="tx1"/>
                          </a:solidFill>
                          <a:latin typeface="Helvetica" pitchFamily="34" charset="0"/>
                          <a:cs typeface="Helvetica" pitchFamily="34" charset="0"/>
                        </a:rPr>
                        <a:t>Giant Sequoias and Redwoods,</a:t>
                      </a:r>
                      <a:r>
                        <a:rPr lang="en-US" sz="1400" b="1" i="1" u="none" dirty="0" smtClean="0">
                          <a:solidFill>
                            <a:schemeClr val="tx1"/>
                          </a:solidFill>
                          <a:latin typeface="Helvetica" pitchFamily="34" charset="0"/>
                          <a:cs typeface="Helvetica" pitchFamily="34" charset="0"/>
                        </a:rPr>
                        <a:t> </a:t>
                      </a:r>
                      <a:r>
                        <a:rPr lang="en-US" sz="1400" b="1" dirty="0" smtClean="0">
                          <a:solidFill>
                            <a:schemeClr val="tx1"/>
                          </a:solidFill>
                          <a:latin typeface="Helvetica" pitchFamily="34" charset="0"/>
                          <a:cs typeface="Helvetica" pitchFamily="34" charset="0"/>
                        </a:rPr>
                        <a:t>what key points does the author want the reader to know? Explain your answer with examples and details from the article.</a:t>
                      </a:r>
                    </a:p>
                    <a:p>
                      <a:pPr marL="0" lvl="0" indent="0" algn="l">
                        <a:buNone/>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miter lim="400000"/>
                    </a:lnT>
                    <a:lnB w="12700" cap="flat" cmpd="sng" algn="ctr">
                      <a:solidFill>
                        <a:schemeClr val="tx1"/>
                      </a:solidFill>
                      <a:prstDash val="solid"/>
                      <a:round/>
                      <a:headEnd type="none" w="med" len="med"/>
                      <a:tailEnd type="none" w="med" len="med"/>
                    </a:lnB>
                  </a:tcPr>
                </a:tc>
              </a:tr>
              <a:tr h="22860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round/>
                    </a:lnB>
                  </a:tcPr>
                </a:tc>
              </a:tr>
              <a:tr h="2635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9856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5734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1612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17490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098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87970217"/>
              </p:ext>
            </p:extLst>
          </p:nvPr>
        </p:nvGraphicFramePr>
        <p:xfrm>
          <a:off x="5875338" y="4235819"/>
          <a:ext cx="1516062" cy="548640"/>
        </p:xfrm>
        <a:graphic>
          <a:graphicData uri="http://schemas.openxmlformats.org/drawingml/2006/table">
            <a:tbl>
              <a:tblPr firstRow="1" firstCol="1" bandRow="1"/>
              <a:tblGrid>
                <a:gridCol w="1516062"/>
              </a:tblGrid>
              <a:tr h="122821">
                <a:tc>
                  <a:txBody>
                    <a:bodyPr/>
                    <a:lstStyle/>
                    <a:p>
                      <a:pPr marL="0" marR="0" algn="ctr">
                        <a:lnSpc>
                          <a:spcPct val="100000"/>
                        </a:lnSpc>
                        <a:spcBef>
                          <a:spcPts val="0"/>
                        </a:spcBef>
                        <a:spcAft>
                          <a:spcPts val="0"/>
                        </a:spcAft>
                      </a:pPr>
                      <a:r>
                        <a:rPr lang="en-US" sz="900" b="1" dirty="0" smtClean="0">
                          <a:solidFill>
                            <a:srgbClr val="000000"/>
                          </a:solidFill>
                          <a:effectLst/>
                          <a:latin typeface="Calibri"/>
                          <a:ea typeface="Times New Roman"/>
                          <a:cs typeface="Times New Roman"/>
                        </a:rPr>
                        <a:t>Toward RI.2.8       DOK </a:t>
                      </a:r>
                      <a:r>
                        <a:rPr lang="en-US" sz="900" b="1" dirty="0">
                          <a:solidFill>
                            <a:srgbClr val="000000"/>
                          </a:solidFill>
                          <a:effectLst/>
                          <a:latin typeface="Calibri"/>
                          <a:ea typeface="Times New Roman"/>
                          <a:cs typeface="Times New Roman"/>
                        </a:rPr>
                        <a:t>3 - EVC</a:t>
                      </a:r>
                      <a:endParaRPr lang="en-US" sz="900" dirty="0">
                        <a:effectLst/>
                        <a:latin typeface="Calibri"/>
                        <a:ea typeface="Calibri"/>
                        <a:cs typeface="Times New Roman"/>
                      </a:endParaRPr>
                    </a:p>
                  </a:txBody>
                  <a:tcPr marL="34934" marR="3493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258814">
                <a:tc>
                  <a:txBody>
                    <a:bodyPr/>
                    <a:lstStyle/>
                    <a:p>
                      <a:pPr marL="0" marR="0" algn="l">
                        <a:lnSpc>
                          <a:spcPct val="100000"/>
                        </a:lnSpc>
                        <a:spcBef>
                          <a:spcPts val="0"/>
                        </a:spcBef>
                        <a:spcAft>
                          <a:spcPts val="0"/>
                        </a:spcAft>
                      </a:pPr>
                      <a:r>
                        <a:rPr lang="en-US" sz="900" b="0" dirty="0">
                          <a:effectLst/>
                          <a:latin typeface="Calibri"/>
                          <a:ea typeface="Calibri"/>
                          <a:cs typeface="Helvetica"/>
                        </a:rPr>
                        <a:t>Cites evidence to explain logically an author’s reason for making a specific point</a:t>
                      </a:r>
                      <a:r>
                        <a:rPr lang="en-US" sz="900" b="0" dirty="0" smtClean="0">
                          <a:effectLst/>
                          <a:latin typeface="Calibri"/>
                          <a:ea typeface="Calibri"/>
                          <a:cs typeface="Helvetica"/>
                        </a:rPr>
                        <a:t>.</a:t>
                      </a:r>
                    </a:p>
                  </a:txBody>
                  <a:tcPr marL="34934" marR="3493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31750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557963" y="9372466"/>
            <a:ext cx="842011" cy="3008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41</a:t>
            </a:fld>
            <a:endParaRPr>
              <a:solidFill>
                <a:srgbClr val="888888"/>
              </a:solidFill>
            </a:endParaRPr>
          </a:p>
        </p:txBody>
      </p:sp>
      <p:graphicFrame>
        <p:nvGraphicFramePr>
          <p:cNvPr id="135" name="Table 135"/>
          <p:cNvGraphicFramePr/>
          <p:nvPr>
            <p:extLst>
              <p:ext uri="{D42A27DB-BD31-4B8C-83A1-F6EECF244321}">
                <p14:modId xmlns:p14="http://schemas.microsoft.com/office/powerpoint/2010/main" val="1926176690"/>
              </p:ext>
            </p:extLst>
          </p:nvPr>
        </p:nvGraphicFramePr>
        <p:xfrm>
          <a:off x="386452" y="228600"/>
          <a:ext cx="7043739" cy="8920836"/>
        </p:xfrm>
        <a:graphic>
          <a:graphicData uri="http://schemas.openxmlformats.org/drawingml/2006/table">
            <a:tbl>
              <a:tblPr/>
              <a:tblGrid>
                <a:gridCol w="7043739"/>
              </a:tblGrid>
              <a:tr h="722880">
                <a:tc>
                  <a:txBody>
                    <a:bodyPr/>
                    <a:lstStyle/>
                    <a:p>
                      <a:pPr marL="342900" marR="0" lvl="0" indent="-342900" algn="l" defTabSz="1018809" rtl="0" eaLnBrk="1" fontAlgn="auto" latinLnBrk="0" hangingPunct="1">
                        <a:lnSpc>
                          <a:spcPct val="115000"/>
                        </a:lnSpc>
                        <a:spcBef>
                          <a:spcPts val="0"/>
                        </a:spcBef>
                        <a:spcAft>
                          <a:spcPts val="0"/>
                        </a:spcAft>
                        <a:buClrTx/>
                        <a:buSzTx/>
                        <a:buFontTx/>
                        <a:buAutoNum type="arabicPeriod" startAt="16"/>
                        <a:tabLst/>
                        <a:defRPr sz="1800" b="0" i="0"/>
                      </a:pPr>
                      <a:r>
                        <a:rPr lang="en-US" sz="1400" b="1" dirty="0" smtClean="0">
                          <a:solidFill>
                            <a:schemeClr val="tx1"/>
                          </a:solidFill>
                          <a:latin typeface="+mn-lt"/>
                          <a:cs typeface="Helvetica" panose="020B0604020202020204" pitchFamily="34" charset="0"/>
                        </a:rPr>
                        <a:t>This question</a:t>
                      </a:r>
                      <a:r>
                        <a:rPr lang="en-US" sz="1400" b="1" baseline="0" dirty="0" smtClean="0">
                          <a:solidFill>
                            <a:schemeClr val="tx1"/>
                          </a:solidFill>
                          <a:latin typeface="+mn-lt"/>
                          <a:cs typeface="Helvetica" panose="020B0604020202020204" pitchFamily="34" charset="0"/>
                        </a:rPr>
                        <a:t> has two parts.</a:t>
                      </a:r>
                      <a:endParaRPr lang="en-US" sz="1400" b="1" dirty="0" smtClean="0">
                        <a:solidFill>
                          <a:schemeClr val="tx1"/>
                        </a:solidFill>
                        <a:latin typeface="+mn-lt"/>
                        <a:cs typeface="Helvetica" panose="020B0604020202020204" pitchFamily="34" charset="0"/>
                      </a:endParaRPr>
                    </a:p>
                    <a:p>
                      <a:pPr marL="0" marR="0" lvl="0" indent="0" algn="l" defTabSz="1018809" rtl="0" eaLnBrk="1" fontAlgn="auto" latinLnBrk="0" hangingPunct="1">
                        <a:lnSpc>
                          <a:spcPct val="115000"/>
                        </a:lnSpc>
                        <a:spcBef>
                          <a:spcPts val="0"/>
                        </a:spcBef>
                        <a:spcAft>
                          <a:spcPts val="0"/>
                        </a:spcAft>
                        <a:buClrTx/>
                        <a:buSzTx/>
                        <a:buFontTx/>
                        <a:buNone/>
                        <a:tabLst/>
                        <a:defRPr sz="1800" b="0" i="0"/>
                      </a:pPr>
                      <a:r>
                        <a:rPr lang="en-US" sz="1400" b="1" u="sng" dirty="0" smtClean="0">
                          <a:solidFill>
                            <a:schemeClr val="tx1"/>
                          </a:solidFill>
                          <a:latin typeface="+mn-lt"/>
                          <a:cs typeface="Helvetica" panose="020B0604020202020204" pitchFamily="34" charset="0"/>
                        </a:rPr>
                        <a:t>Part 1</a:t>
                      </a:r>
                      <a:r>
                        <a:rPr lang="en-US" sz="1400" b="1" u="none" dirty="0" smtClean="0">
                          <a:solidFill>
                            <a:schemeClr val="tx1"/>
                          </a:solidFill>
                          <a:latin typeface="+mn-lt"/>
                          <a:cs typeface="Helvetica" panose="020B0604020202020204" pitchFamily="34" charset="0"/>
                        </a:rPr>
                        <a:t>:</a:t>
                      </a:r>
                      <a:r>
                        <a:rPr lang="en-US" sz="1400" b="1" u="none" baseline="0" dirty="0" smtClean="0">
                          <a:solidFill>
                            <a:schemeClr val="tx1"/>
                          </a:solidFill>
                          <a:latin typeface="+mn-lt"/>
                          <a:cs typeface="Helvetica" panose="020B0604020202020204" pitchFamily="34" charset="0"/>
                        </a:rPr>
                        <a:t>  </a:t>
                      </a:r>
                      <a:r>
                        <a:rPr lang="en-US" sz="1400" b="1" dirty="0" smtClean="0">
                          <a:solidFill>
                            <a:schemeClr val="tx1"/>
                          </a:solidFill>
                          <a:latin typeface="+mn-lt"/>
                          <a:cs typeface="Helvetica" panose="020B0604020202020204" pitchFamily="34" charset="0"/>
                        </a:rPr>
                        <a:t>Write</a:t>
                      </a:r>
                      <a:r>
                        <a:rPr lang="en-US" sz="1400" b="1" baseline="0" dirty="0" smtClean="0">
                          <a:solidFill>
                            <a:schemeClr val="tx1"/>
                          </a:solidFill>
                          <a:latin typeface="+mn-lt"/>
                          <a:cs typeface="Helvetica" panose="020B0604020202020204" pitchFamily="34" charset="0"/>
                        </a:rPr>
                        <a:t> details to show how the two articles you read are different.  Then write details to show how they are the same</a:t>
                      </a:r>
                      <a:r>
                        <a:rPr lang="en-US" sz="1400" b="1" baseline="0" dirty="0" smtClean="0">
                          <a:solidFill>
                            <a:schemeClr val="tx1"/>
                          </a:solidFill>
                          <a:latin typeface="Helvetica" panose="020B0604020202020204" pitchFamily="34" charset="0"/>
                          <a:cs typeface="Helvetica" panose="020B0604020202020204" pitchFamily="34" charset="0"/>
                        </a:rPr>
                        <a:t>.</a:t>
                      </a: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117475" lvl="0" defTabSz="914400" fontAlgn="base">
                        <a:spcBef>
                          <a:spcPct val="0"/>
                        </a:spcBef>
                        <a:spcAft>
                          <a:spcPct val="0"/>
                        </a:spcAft>
                      </a:pPr>
                      <a:endParaRPr lang="en-US" sz="1400" b="1" u="sng" dirty="0" smtClean="0">
                        <a:solidFill>
                          <a:schemeClr val="tx1"/>
                        </a:solidFill>
                      </a:endParaRPr>
                    </a:p>
                    <a:p>
                      <a:pPr marL="117475" lvl="0" defTabSz="914400" fontAlgn="base">
                        <a:spcBef>
                          <a:spcPct val="0"/>
                        </a:spcBef>
                        <a:spcAft>
                          <a:spcPct val="0"/>
                        </a:spcAft>
                      </a:pPr>
                      <a:r>
                        <a:rPr lang="en-US" sz="1400" b="1" u="sng" dirty="0" smtClean="0">
                          <a:solidFill>
                            <a:schemeClr val="tx1"/>
                          </a:solidFill>
                        </a:rPr>
                        <a:t>Part </a:t>
                      </a:r>
                      <a:r>
                        <a:rPr lang="en-US" sz="1400" b="1" u="none" dirty="0" smtClean="0">
                          <a:solidFill>
                            <a:schemeClr val="tx1"/>
                          </a:solidFill>
                        </a:rPr>
                        <a:t>2:</a:t>
                      </a:r>
                      <a:r>
                        <a:rPr lang="en-US" sz="1400" b="1" u="none" baseline="0" dirty="0" smtClean="0">
                          <a:solidFill>
                            <a:schemeClr val="tx1"/>
                          </a:solidFill>
                        </a:rPr>
                        <a:t> </a:t>
                      </a:r>
                      <a:r>
                        <a:rPr lang="en-US" sz="1400" b="1" u="none" dirty="0" smtClean="0">
                          <a:solidFill>
                            <a:schemeClr val="tx1"/>
                          </a:solidFill>
                        </a:rPr>
                        <a:t>You</a:t>
                      </a:r>
                      <a:r>
                        <a:rPr lang="en-US" sz="1400" b="1" dirty="0" smtClean="0">
                          <a:solidFill>
                            <a:schemeClr val="tx1"/>
                          </a:solidFill>
                        </a:rPr>
                        <a:t> have read two articles</a:t>
                      </a:r>
                      <a:r>
                        <a:rPr lang="en-US" sz="1400" b="1" baseline="0" dirty="0" smtClean="0">
                          <a:solidFill>
                            <a:schemeClr val="tx1"/>
                          </a:solidFill>
                        </a:rPr>
                        <a:t> about trees.</a:t>
                      </a:r>
                      <a:r>
                        <a:rPr lang="en-US" sz="1400" b="1" dirty="0" smtClean="0">
                          <a:solidFill>
                            <a:schemeClr val="tx1"/>
                          </a:solidFill>
                        </a:rPr>
                        <a:t>  Explain the most important points the author makes in</a:t>
                      </a:r>
                      <a:r>
                        <a:rPr lang="en-US" sz="1400" b="1" baseline="0" dirty="0" smtClean="0">
                          <a:solidFill>
                            <a:schemeClr val="tx1"/>
                          </a:solidFill>
                        </a:rPr>
                        <a:t> each</a:t>
                      </a:r>
                      <a:r>
                        <a:rPr lang="en-US" sz="1400" b="1" dirty="0" smtClean="0">
                          <a:solidFill>
                            <a:schemeClr val="tx1"/>
                          </a:solidFill>
                        </a:rPr>
                        <a:t> article.</a:t>
                      </a:r>
                      <a:r>
                        <a:rPr lang="en-US" sz="1400" b="1" baseline="0" dirty="0" smtClean="0">
                          <a:solidFill>
                            <a:schemeClr val="tx1"/>
                          </a:solidFill>
                        </a:rPr>
                        <a:t> Then summarize how the articles are the same and different. Use details from both articles in your answer.</a:t>
                      </a:r>
                      <a:endParaRPr lang="en-US" sz="1400" i="1" dirty="0" smtClean="0">
                        <a:solidFill>
                          <a:schemeClr val="tx1"/>
                        </a:solidFill>
                      </a:endParaRPr>
                    </a:p>
                  </a:txBody>
                  <a:tcPr marL="51816" marR="51816" marT="51090" marB="51090" horzOverflow="overflow">
                    <a:lnL w="12700">
                      <a:miter lim="400000"/>
                    </a:lnL>
                    <a:lnR w="12700">
                      <a:miter lim="400000"/>
                    </a:lnR>
                    <a:lnT w="12700">
                      <a:miter lim="400000"/>
                    </a:lnT>
                    <a:lnB w="12700" cap="flat" cmpd="sng" algn="ctr">
                      <a:solidFill>
                        <a:schemeClr val="tx1"/>
                      </a:solidFill>
                      <a:prstDash val="solid"/>
                      <a:round/>
                      <a:headEnd type="none" w="med" len="med"/>
                      <a:tailEnd type="none" w="med" len="med"/>
                    </a:lnB>
                  </a:tcPr>
                </a:tc>
              </a:tr>
              <a:tr h="228600">
                <a:tc>
                  <a:txBody>
                    <a:bodyPr/>
                    <a:lstStyle/>
                    <a:p>
                      <a:pPr lvl="0" algn="l">
                        <a:defRPr sz="1800" b="0" i="0"/>
                      </a:pPr>
                      <a:r>
                        <a:rPr sz="1300" dirty="0">
                          <a:solidFill>
                            <a:srgbClr val="0070C0"/>
                          </a:solidFill>
                          <a:latin typeface="Helvetica" panose="020B0604020202020204" pitchFamily="34" charset="0"/>
                          <a:cs typeface="Helvetica" panose="020B0604020202020204" pitchFamily="34" charset="0"/>
                        </a:rPr>
                        <a:t> </a:t>
                      </a: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round/>
                    </a:lnB>
                  </a:tcPr>
                </a:tc>
              </a:tr>
              <a:tr h="22003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5501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8999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17257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0755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chemeClr val="tx1"/>
                      </a:solidFill>
                      <a:prstDash val="solid"/>
                      <a:round/>
                      <a:headEnd type="none" w="med" len="med"/>
                      <a:tailEnd type="none" w="med" len="med"/>
                    </a:lnB>
                  </a:tcPr>
                </a:tc>
              </a:tr>
            </a:tbl>
          </a:graphicData>
        </a:graphic>
      </p:graphicFrame>
      <p:grpSp>
        <p:nvGrpSpPr>
          <p:cNvPr id="11" name="Group 10"/>
          <p:cNvGrpSpPr/>
          <p:nvPr/>
        </p:nvGrpSpPr>
        <p:grpSpPr>
          <a:xfrm>
            <a:off x="533400" y="990600"/>
            <a:ext cx="6400801" cy="4016829"/>
            <a:chOff x="1139189" y="762000"/>
            <a:chExt cx="4960621" cy="3124200"/>
          </a:xfrm>
        </p:grpSpPr>
        <p:grpSp>
          <p:nvGrpSpPr>
            <p:cNvPr id="13" name="Group 12"/>
            <p:cNvGrpSpPr/>
            <p:nvPr/>
          </p:nvGrpSpPr>
          <p:grpSpPr>
            <a:xfrm>
              <a:off x="1139189" y="1066800"/>
              <a:ext cx="4960621" cy="2819400"/>
              <a:chOff x="1139189" y="914400"/>
              <a:chExt cx="4960621" cy="2819400"/>
            </a:xfrm>
          </p:grpSpPr>
          <p:grpSp>
            <p:nvGrpSpPr>
              <p:cNvPr id="15" name="Group 14"/>
              <p:cNvGrpSpPr/>
              <p:nvPr/>
            </p:nvGrpSpPr>
            <p:grpSpPr>
              <a:xfrm>
                <a:off x="1139189" y="914400"/>
                <a:ext cx="4960621" cy="2819400"/>
                <a:chOff x="999807" y="914400"/>
                <a:chExt cx="4547236" cy="2530231"/>
              </a:xfrm>
            </p:grpSpPr>
            <p:sp>
              <p:nvSpPr>
                <p:cNvPr id="22" name="Oval 21"/>
                <p:cNvSpPr/>
                <p:nvPr/>
              </p:nvSpPr>
              <p:spPr>
                <a:xfrm>
                  <a:off x="2330450" y="914400"/>
                  <a:ext cx="3216593" cy="2530231"/>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r>
                    <a:rPr lang="en-US" sz="1200" b="1" dirty="0" smtClean="0">
                      <a:solidFill>
                        <a:schemeClr val="tx1"/>
                      </a:solidFill>
                    </a:rPr>
                    <a:t>             </a:t>
                  </a:r>
                </a:p>
              </p:txBody>
            </p:sp>
            <p:sp>
              <p:nvSpPr>
                <p:cNvPr id="23" name="Oval 22"/>
                <p:cNvSpPr/>
                <p:nvPr/>
              </p:nvSpPr>
              <p:spPr>
                <a:xfrm>
                  <a:off x="999807" y="914400"/>
                  <a:ext cx="3267607" cy="2530231"/>
                </a:xfrm>
                <a:prstGeom prst="ellipse">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endParaRPr lang="en-US" sz="1200" dirty="0" smtClean="0">
                    <a:solidFill>
                      <a:schemeClr val="tx1"/>
                    </a:solidFill>
                  </a:endParaRPr>
                </a:p>
              </p:txBody>
            </p:sp>
          </p:grpSp>
          <p:sp>
            <p:nvSpPr>
              <p:cNvPr id="16" name="TextBox 14"/>
              <p:cNvSpPr txBox="1"/>
              <p:nvPr/>
            </p:nvSpPr>
            <p:spPr>
              <a:xfrm>
                <a:off x="1447800" y="914400"/>
                <a:ext cx="2209800" cy="239382"/>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a:r>
                  <a:rPr lang="en-US" sz="1400" b="1" i="1" u="sng" dirty="0"/>
                  <a:t>Giant Sequoias and </a:t>
                </a:r>
                <a:r>
                  <a:rPr lang="en-US" sz="1400" b="1" i="1" u="sng" dirty="0" smtClean="0"/>
                  <a:t>Redwoods</a:t>
                </a:r>
                <a:r>
                  <a:rPr lang="en-US" sz="1400" i="1" dirty="0" smtClean="0"/>
                  <a:t>  </a:t>
                </a:r>
                <a:endParaRPr lang="en-US" sz="1400" i="1" dirty="0"/>
              </a:p>
            </p:txBody>
          </p:sp>
          <p:sp>
            <p:nvSpPr>
              <p:cNvPr id="17" name="TextBox 15"/>
              <p:cNvSpPr txBox="1"/>
              <p:nvPr/>
            </p:nvSpPr>
            <p:spPr>
              <a:xfrm>
                <a:off x="3733800" y="914400"/>
                <a:ext cx="2286000" cy="239382"/>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a:r>
                  <a:rPr lang="en-US" sz="1400" b="1" i="1" u="sng" dirty="0" smtClean="0"/>
                  <a:t>The Largest Living Thing</a:t>
                </a:r>
                <a:r>
                  <a:rPr lang="en-US" sz="1400" b="1" i="1" dirty="0" smtClean="0"/>
                  <a:t>!</a:t>
                </a:r>
                <a:endParaRPr lang="en-US" sz="1400" b="1" i="1" dirty="0"/>
              </a:p>
            </p:txBody>
          </p:sp>
          <p:cxnSp>
            <p:nvCxnSpPr>
              <p:cNvPr id="18" name="Straight Arrow Connector 17"/>
              <p:cNvCxnSpPr>
                <a:stCxn id="21" idx="0"/>
              </p:cNvCxnSpPr>
              <p:nvPr/>
            </p:nvCxnSpPr>
            <p:spPr>
              <a:xfrm>
                <a:off x="2514600" y="1219200"/>
                <a:ext cx="1143000" cy="609600"/>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0" idx="0"/>
              </p:cNvCxnSpPr>
              <p:nvPr/>
            </p:nvCxnSpPr>
            <p:spPr>
              <a:xfrm flipH="1">
                <a:off x="3657600" y="1219200"/>
                <a:ext cx="1046252" cy="609600"/>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4627652" y="1219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a:solidFill>
                    <a:schemeClr val="tx1"/>
                  </a:solidFill>
                </a:endParaRPr>
              </a:p>
            </p:txBody>
          </p:sp>
          <p:sp>
            <p:nvSpPr>
              <p:cNvPr id="21" name="Down Arrow 20"/>
              <p:cNvSpPr/>
              <p:nvPr/>
            </p:nvSpPr>
            <p:spPr>
              <a:xfrm>
                <a:off x="2438400" y="1219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a:solidFill>
                    <a:schemeClr val="tx1"/>
                  </a:solidFill>
                </a:endParaRPr>
              </a:p>
            </p:txBody>
          </p:sp>
          <p:sp>
            <p:nvSpPr>
              <p:cNvPr id="27" name="TextBox 15"/>
              <p:cNvSpPr txBox="1"/>
              <p:nvPr/>
            </p:nvSpPr>
            <p:spPr>
              <a:xfrm>
                <a:off x="2792730" y="1481667"/>
                <a:ext cx="1712595" cy="239382"/>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a:r>
                  <a:rPr lang="en-US" sz="1400" b="1" u="sng" dirty="0" smtClean="0"/>
                  <a:t>The Same</a:t>
                </a:r>
                <a:endParaRPr lang="en-US" sz="1400" b="1" dirty="0"/>
              </a:p>
            </p:txBody>
          </p:sp>
        </p:grpSp>
        <p:sp>
          <p:nvSpPr>
            <p:cNvPr id="14" name="TextBox 30"/>
            <p:cNvSpPr txBox="1"/>
            <p:nvPr/>
          </p:nvSpPr>
          <p:spPr>
            <a:xfrm>
              <a:off x="2286000" y="762000"/>
              <a:ext cx="2819400" cy="263320"/>
            </a:xfrm>
            <a:prstGeom prst="rect">
              <a:avLst/>
            </a:prstGeom>
            <a:noFill/>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a:r>
                <a:rPr lang="en-US" sz="1600" b="1" u="sng" dirty="0" smtClean="0"/>
                <a:t>Important Points</a:t>
              </a:r>
              <a:endParaRPr lang="en-US" sz="1600" b="1" u="sng" dirty="0"/>
            </a:p>
          </p:txBody>
        </p:sp>
      </p:grpSp>
      <p:graphicFrame>
        <p:nvGraphicFramePr>
          <p:cNvPr id="2" name="Table 1"/>
          <p:cNvGraphicFramePr>
            <a:graphicFrameLocks noGrp="1"/>
          </p:cNvGraphicFramePr>
          <p:nvPr>
            <p:extLst>
              <p:ext uri="{D42A27DB-BD31-4B8C-83A1-F6EECF244321}">
                <p14:modId xmlns:p14="http://schemas.microsoft.com/office/powerpoint/2010/main" val="2960739490"/>
              </p:ext>
            </p:extLst>
          </p:nvPr>
        </p:nvGraphicFramePr>
        <p:xfrm>
          <a:off x="533400" y="2111832"/>
          <a:ext cx="1949245" cy="2383968"/>
        </p:xfrm>
        <a:graphic>
          <a:graphicData uri="http://schemas.openxmlformats.org/drawingml/2006/table">
            <a:tbl>
              <a:tblPr firstRow="1" bandRow="1">
                <a:tableStyleId>{5940675A-B579-460E-94D1-54222C63F5DA}</a:tableStyleId>
              </a:tblPr>
              <a:tblGrid>
                <a:gridCol w="1949245"/>
              </a:tblGrid>
              <a:tr h="397328">
                <a:tc>
                  <a:txBody>
                    <a:bodyPr/>
                    <a:lstStyle/>
                    <a:p>
                      <a:endParaRPr lang="en-US" sz="1200" dirty="0"/>
                    </a:p>
                  </a:txBody>
                  <a:tcPr>
                    <a:solidFill>
                      <a:schemeClr val="bg1"/>
                    </a:solidFill>
                  </a:tcPr>
                </a:tc>
              </a:tr>
              <a:tr h="397328">
                <a:tc>
                  <a:txBody>
                    <a:bodyPr/>
                    <a:lstStyle/>
                    <a:p>
                      <a:endParaRPr lang="en-US" sz="1200" dirty="0"/>
                    </a:p>
                  </a:txBody>
                  <a:tcPr>
                    <a:solidFill>
                      <a:schemeClr val="bg1"/>
                    </a:solidFill>
                  </a:tcPr>
                </a:tc>
              </a:tr>
              <a:tr h="397328">
                <a:tc>
                  <a:txBody>
                    <a:bodyPr/>
                    <a:lstStyle/>
                    <a:p>
                      <a:endParaRPr lang="en-US" sz="1200" dirty="0"/>
                    </a:p>
                  </a:txBody>
                  <a:tcPr>
                    <a:solidFill>
                      <a:schemeClr val="bg1"/>
                    </a:solidFill>
                  </a:tcPr>
                </a:tc>
              </a:tr>
              <a:tr h="397328">
                <a:tc>
                  <a:txBody>
                    <a:bodyPr/>
                    <a:lstStyle/>
                    <a:p>
                      <a:endParaRPr lang="en-US" sz="1200" dirty="0"/>
                    </a:p>
                  </a:txBody>
                  <a:tcPr>
                    <a:solidFill>
                      <a:schemeClr val="bg1"/>
                    </a:solidFill>
                  </a:tcPr>
                </a:tc>
              </a:tr>
              <a:tr h="397328">
                <a:tc>
                  <a:txBody>
                    <a:bodyPr/>
                    <a:lstStyle/>
                    <a:p>
                      <a:endParaRPr lang="en-US" sz="1200" dirty="0"/>
                    </a:p>
                  </a:txBody>
                  <a:tcPr>
                    <a:solidFill>
                      <a:schemeClr val="bg1"/>
                    </a:solidFill>
                  </a:tcPr>
                </a:tc>
              </a:tr>
              <a:tr h="397328">
                <a:tc>
                  <a:txBody>
                    <a:bodyPr/>
                    <a:lstStyle/>
                    <a:p>
                      <a:endParaRPr lang="en-US" sz="1200" dirty="0"/>
                    </a:p>
                  </a:txBody>
                  <a:tcPr>
                    <a:solidFill>
                      <a:schemeClr val="bg1"/>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295164511"/>
              </p:ext>
            </p:extLst>
          </p:nvPr>
        </p:nvGraphicFramePr>
        <p:xfrm>
          <a:off x="2743200" y="2667000"/>
          <a:ext cx="2133601" cy="2209800"/>
        </p:xfrm>
        <a:graphic>
          <a:graphicData uri="http://schemas.openxmlformats.org/drawingml/2006/table">
            <a:tbl>
              <a:tblPr firstRow="1" bandRow="1">
                <a:tableStyleId>{5940675A-B579-460E-94D1-54222C63F5DA}</a:tableStyleId>
              </a:tblPr>
              <a:tblGrid>
                <a:gridCol w="2133601"/>
              </a:tblGrid>
              <a:tr h="486185">
                <a:tc>
                  <a:txBody>
                    <a:bodyPr/>
                    <a:lstStyle/>
                    <a:p>
                      <a:endParaRPr lang="en-US" sz="1200" dirty="0"/>
                    </a:p>
                  </a:txBody>
                  <a:tcPr>
                    <a:solidFill>
                      <a:schemeClr val="bg1"/>
                    </a:solidFill>
                  </a:tcPr>
                </a:tc>
              </a:tr>
              <a:tr h="350053">
                <a:tc>
                  <a:txBody>
                    <a:bodyPr/>
                    <a:lstStyle/>
                    <a:p>
                      <a:endParaRPr lang="en-US" sz="1200" dirty="0"/>
                    </a:p>
                  </a:txBody>
                  <a:tcPr>
                    <a:solidFill>
                      <a:schemeClr val="bg1"/>
                    </a:solidFill>
                  </a:tcPr>
                </a:tc>
              </a:tr>
              <a:tr h="323403">
                <a:tc>
                  <a:txBody>
                    <a:bodyPr/>
                    <a:lstStyle/>
                    <a:p>
                      <a:endParaRPr lang="en-US" sz="1200" dirty="0"/>
                    </a:p>
                  </a:txBody>
                  <a:tcPr>
                    <a:solidFill>
                      <a:schemeClr val="bg1"/>
                    </a:solidFill>
                  </a:tcPr>
                </a:tc>
              </a:tr>
              <a:tr h="350053">
                <a:tc>
                  <a:txBody>
                    <a:bodyPr/>
                    <a:lstStyle/>
                    <a:p>
                      <a:endParaRPr lang="en-US" sz="1200" dirty="0"/>
                    </a:p>
                  </a:txBody>
                  <a:tcPr>
                    <a:solidFill>
                      <a:schemeClr val="bg1"/>
                    </a:solidFill>
                  </a:tcPr>
                </a:tc>
              </a:tr>
              <a:tr h="350053">
                <a:tc>
                  <a:txBody>
                    <a:bodyPr/>
                    <a:lstStyle/>
                    <a:p>
                      <a:endParaRPr lang="en-US" sz="1200" dirty="0"/>
                    </a:p>
                  </a:txBody>
                  <a:tcPr>
                    <a:solidFill>
                      <a:schemeClr val="bg1"/>
                    </a:solidFill>
                  </a:tcPr>
                </a:tc>
              </a:tr>
              <a:tr h="350053">
                <a:tc>
                  <a:txBody>
                    <a:bodyPr/>
                    <a:lstStyle/>
                    <a:p>
                      <a:endParaRPr lang="en-US" sz="1200" dirty="0"/>
                    </a:p>
                  </a:txBody>
                  <a:tcP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045083306"/>
              </p:ext>
            </p:extLst>
          </p:nvPr>
        </p:nvGraphicFramePr>
        <p:xfrm>
          <a:off x="5231861" y="2111831"/>
          <a:ext cx="2007139" cy="2536368"/>
        </p:xfrm>
        <a:graphic>
          <a:graphicData uri="http://schemas.openxmlformats.org/drawingml/2006/table">
            <a:tbl>
              <a:tblPr firstRow="1" bandRow="1">
                <a:tableStyleId>{5940675A-B579-460E-94D1-54222C63F5DA}</a:tableStyleId>
              </a:tblPr>
              <a:tblGrid>
                <a:gridCol w="2007139"/>
              </a:tblGrid>
              <a:tr h="422728">
                <a:tc>
                  <a:txBody>
                    <a:bodyPr/>
                    <a:lstStyle/>
                    <a:p>
                      <a:endParaRPr lang="en-US" sz="1200" dirty="0"/>
                    </a:p>
                  </a:txBody>
                  <a:tcPr>
                    <a:solidFill>
                      <a:schemeClr val="bg1"/>
                    </a:solidFill>
                  </a:tcPr>
                </a:tc>
              </a:tr>
              <a:tr h="422728">
                <a:tc>
                  <a:txBody>
                    <a:bodyPr/>
                    <a:lstStyle/>
                    <a:p>
                      <a:endParaRPr lang="en-US" sz="1200" dirty="0"/>
                    </a:p>
                  </a:txBody>
                  <a:tcPr>
                    <a:solidFill>
                      <a:schemeClr val="bg1"/>
                    </a:solidFill>
                  </a:tcPr>
                </a:tc>
              </a:tr>
              <a:tr h="422728">
                <a:tc>
                  <a:txBody>
                    <a:bodyPr/>
                    <a:lstStyle/>
                    <a:p>
                      <a:endParaRPr lang="en-US" sz="1200" dirty="0"/>
                    </a:p>
                  </a:txBody>
                  <a:tcPr>
                    <a:solidFill>
                      <a:schemeClr val="bg1"/>
                    </a:solidFill>
                  </a:tcPr>
                </a:tc>
              </a:tr>
              <a:tr h="422728">
                <a:tc>
                  <a:txBody>
                    <a:bodyPr/>
                    <a:lstStyle/>
                    <a:p>
                      <a:endParaRPr lang="en-US" sz="1200" dirty="0"/>
                    </a:p>
                  </a:txBody>
                  <a:tcPr>
                    <a:solidFill>
                      <a:schemeClr val="bg1"/>
                    </a:solidFill>
                  </a:tcPr>
                </a:tc>
              </a:tr>
              <a:tr h="422728">
                <a:tc>
                  <a:txBody>
                    <a:bodyPr/>
                    <a:lstStyle/>
                    <a:p>
                      <a:endParaRPr lang="en-US" sz="1200" dirty="0"/>
                    </a:p>
                  </a:txBody>
                  <a:tcPr>
                    <a:solidFill>
                      <a:schemeClr val="bg1"/>
                    </a:solidFill>
                  </a:tcPr>
                </a:tc>
              </a:tr>
              <a:tr h="422728">
                <a:tc>
                  <a:txBody>
                    <a:bodyPr/>
                    <a:lstStyle/>
                    <a:p>
                      <a:endParaRPr lang="en-US" sz="1200" dirty="0"/>
                    </a:p>
                  </a:txBody>
                  <a:tcPr>
                    <a:solidFill>
                      <a:schemeClr val="bg1"/>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67120927"/>
              </p:ext>
            </p:extLst>
          </p:nvPr>
        </p:nvGraphicFramePr>
        <p:xfrm>
          <a:off x="381000" y="9296400"/>
          <a:ext cx="2819400" cy="487680"/>
        </p:xfrm>
        <a:graphic>
          <a:graphicData uri="http://schemas.openxmlformats.org/drawingml/2006/table">
            <a:tbl>
              <a:tblPr/>
              <a:tblGrid>
                <a:gridCol w="2819400"/>
              </a:tblGrid>
              <a:tr h="101346">
                <a:tc>
                  <a:txBody>
                    <a:bodyPr/>
                    <a:lstStyle/>
                    <a:p>
                      <a:pPr marL="0" marR="0" algn="ctr">
                        <a:lnSpc>
                          <a:spcPct val="100000"/>
                        </a:lnSpc>
                        <a:spcBef>
                          <a:spcPts val="0"/>
                        </a:spcBef>
                        <a:spcAft>
                          <a:spcPts val="0"/>
                        </a:spcAft>
                      </a:pPr>
                      <a:r>
                        <a:rPr lang="en-US" sz="800" b="1" dirty="0" smtClean="0">
                          <a:latin typeface="Calibri"/>
                          <a:ea typeface="Calibri"/>
                          <a:cs typeface="Times New Roman"/>
                        </a:rPr>
                        <a:t>RL.2.9 DOK-3 </a:t>
                      </a:r>
                      <a:r>
                        <a:rPr lang="en-US" sz="800" b="1" dirty="0" err="1" smtClean="0">
                          <a:latin typeface="Calibri"/>
                          <a:ea typeface="Calibri"/>
                          <a:cs typeface="Times New Roman"/>
                        </a:rPr>
                        <a:t>ANy</a:t>
                      </a:r>
                      <a:endParaRPr lang="en-US" sz="800" b="1"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406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1" u="sng" dirty="0" smtClean="0">
                          <a:solidFill>
                            <a:srgbClr val="000000"/>
                          </a:solidFill>
                          <a:latin typeface="+mn-lt"/>
                          <a:ea typeface="Times New Roman"/>
                          <a:cs typeface="Times New Roman"/>
                        </a:rPr>
                        <a:t>Toward     RI.2.9:</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effectLst/>
                          <a:latin typeface="+mn-lt"/>
                          <a:ea typeface="Times New Roman"/>
                          <a:cs typeface="Times New Roman"/>
                        </a:rPr>
                        <a:t>Completes a Venn diagram to compare and contrast important points in two texts on the same topic.  </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09488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797232730"/>
              </p:ext>
            </p:extLst>
          </p:nvPr>
        </p:nvGraphicFramePr>
        <p:xfrm>
          <a:off x="304800" y="152400"/>
          <a:ext cx="7043738" cy="5028180"/>
        </p:xfrm>
        <a:graphic>
          <a:graphicData uri="http://schemas.openxmlformats.org/drawingml/2006/table">
            <a:tbl>
              <a:tblPr firstRow="1" bandRow="1">
                <a:tableStyleId>{5940675A-B579-460E-94D1-54222C63F5DA}</a:tableStyleId>
              </a:tblPr>
              <a:tblGrid>
                <a:gridCol w="7043738"/>
              </a:tblGrid>
              <a:tr h="2592832">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700" b="1" dirty="0" smtClean="0">
                          <a:solidFill>
                            <a:schemeClr val="tx1"/>
                          </a:solidFill>
                        </a:rPr>
                        <a:t>17.  Read the story below. Write an ending for the story that tells what might happen next.</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7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700" b="1" i="0" u="sng" kern="1200" dirty="0" smtClean="0">
                          <a:solidFill>
                            <a:schemeClr val="tx1"/>
                          </a:solidFill>
                          <a:effectLst/>
                          <a:latin typeface="+mn-lt"/>
                          <a:ea typeface="Times New Roman"/>
                          <a:cs typeface="Times New Roman"/>
                        </a:rPr>
                        <a:t>Two Murrelets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800" b="1" i="0" kern="1200" dirty="0" smtClean="0">
                          <a:solidFill>
                            <a:schemeClr val="tx1"/>
                          </a:solidFill>
                          <a:effectLst/>
                          <a:latin typeface="+mn-lt"/>
                          <a:ea typeface="Times New Roman"/>
                          <a:cs typeface="Times New Roman"/>
                        </a:rPr>
                        <a:t>       </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700" b="0" i="0" kern="1200" dirty="0" smtClean="0">
                          <a:solidFill>
                            <a:schemeClr val="tx1"/>
                          </a:solidFill>
                          <a:effectLst/>
                          <a:latin typeface="+mn-lt"/>
                          <a:ea typeface="Times New Roman"/>
                          <a:cs typeface="Times New Roman"/>
                        </a:rPr>
                        <a:t>      Two murrelets</a:t>
                      </a:r>
                      <a:r>
                        <a:rPr lang="en-US" sz="1700" b="0" i="0" kern="1200" baseline="0" dirty="0" smtClean="0">
                          <a:solidFill>
                            <a:schemeClr val="tx1"/>
                          </a:solidFill>
                          <a:effectLst/>
                          <a:latin typeface="+mn-lt"/>
                          <a:ea typeface="Times New Roman"/>
                          <a:cs typeface="Times New Roman"/>
                        </a:rPr>
                        <a:t> in an </a:t>
                      </a:r>
                      <a:r>
                        <a:rPr lang="en-US" sz="1700" b="0" i="0" kern="1200" dirty="0" smtClean="0">
                          <a:solidFill>
                            <a:schemeClr val="tx1"/>
                          </a:solidFill>
                          <a:effectLst/>
                          <a:latin typeface="+mn-lt"/>
                          <a:ea typeface="Times New Roman"/>
                          <a:cs typeface="Times New Roman"/>
                        </a:rPr>
                        <a:t>Oregon forest close to the ocean,</a:t>
                      </a:r>
                      <a:r>
                        <a:rPr lang="en-US" sz="1700" b="0" i="0" kern="1200" baseline="0" dirty="0" smtClean="0">
                          <a:solidFill>
                            <a:schemeClr val="tx1"/>
                          </a:solidFill>
                          <a:effectLst/>
                          <a:latin typeface="+mn-lt"/>
                          <a:ea typeface="Times New Roman"/>
                          <a:cs typeface="Times New Roman"/>
                        </a:rPr>
                        <a:t> found an old redwood tree. </a:t>
                      </a:r>
                      <a:r>
                        <a:rPr lang="en-US" sz="1700" b="0" i="0" kern="1200" dirty="0" smtClean="0">
                          <a:solidFill>
                            <a:schemeClr val="tx1"/>
                          </a:solidFill>
                          <a:effectLst/>
                          <a:latin typeface="+mn-lt"/>
                          <a:ea typeface="Times New Roman"/>
                          <a:cs typeface="Times New Roman"/>
                        </a:rPr>
                        <a:t>The two seabirds made</a:t>
                      </a:r>
                      <a:r>
                        <a:rPr lang="en-US" sz="1700" b="0" i="0" kern="1200" baseline="0" dirty="0" smtClean="0">
                          <a:solidFill>
                            <a:schemeClr val="tx1"/>
                          </a:solidFill>
                          <a:effectLst/>
                          <a:latin typeface="+mn-lt"/>
                          <a:ea typeface="Times New Roman"/>
                          <a:cs typeface="Times New Roman"/>
                        </a:rPr>
                        <a:t> a nest in the redwood. They laid one egg and it soon hatched.  Then, as the baby murrelet got</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700" b="0" i="0" kern="1200" baseline="0" dirty="0" smtClean="0">
                          <a:solidFill>
                            <a:schemeClr val="tx1"/>
                          </a:solidFill>
                          <a:effectLst/>
                          <a:latin typeface="+mn-lt"/>
                          <a:ea typeface="Times New Roman"/>
                          <a:cs typeface="Times New Roman"/>
                        </a:rPr>
                        <a:t>      bigger, it wanted to explore the redwood tree.</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endParaRPr lang="en-US" sz="1700" b="1" baseline="0" dirty="0" smtClean="0">
                        <a:solidFill>
                          <a:schemeClr val="tx1"/>
                        </a:solidFill>
                      </a:endParaRPr>
                    </a:p>
                    <a:p>
                      <a:pPr marL="0" marR="0" indent="0" algn="r" defTabSz="1018809" rtl="0" eaLnBrk="1" fontAlgn="auto" latinLnBrk="0" hangingPunct="1">
                        <a:lnSpc>
                          <a:spcPct val="100000"/>
                        </a:lnSpc>
                        <a:spcBef>
                          <a:spcPts val="0"/>
                        </a:spcBef>
                        <a:spcAft>
                          <a:spcPts val="0"/>
                        </a:spcAft>
                        <a:buClrTx/>
                        <a:buSzTx/>
                        <a:buFont typeface="+mj-lt"/>
                        <a:buNone/>
                        <a:tabLst/>
                        <a:defRPr/>
                      </a:pPr>
                      <a:r>
                        <a:rPr lang="en-US" sz="1000" b="0" i="1" dirty="0" smtClean="0">
                          <a:solidFill>
                            <a:schemeClr val="tx1"/>
                          </a:solidFill>
                          <a:latin typeface="+mn-lt"/>
                          <a:cs typeface="Helvetica" pitchFamily="34" charset="0"/>
                        </a:rPr>
                        <a:t>Write a Brief</a:t>
                      </a:r>
                      <a:r>
                        <a:rPr lang="en-US" sz="1000" b="0" i="1" baseline="0" dirty="0" smtClean="0">
                          <a:solidFill>
                            <a:schemeClr val="tx1"/>
                          </a:solidFill>
                          <a:latin typeface="+mn-lt"/>
                          <a:cs typeface="Helvetica" pitchFamily="34" charset="0"/>
                        </a:rPr>
                        <a:t> Text, W.2.3c Temporal Words Target 1a </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n-US" sz="1700" dirty="0" smtClean="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n-US" sz="170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n-US" sz="170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n-US" sz="170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n-US" sz="170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n-US" sz="170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descr="https://encrypted-tbn1.gstatic.com/images?q=tbn:ANd9GcQ7KlCuja3VqFJih0KweJMnUnBPy4lK1fVRCADXKHpHVBqUpoQy"/>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17116" r="10623"/>
          <a:stretch/>
        </p:blipFill>
        <p:spPr bwMode="auto">
          <a:xfrm>
            <a:off x="1752600" y="6019800"/>
            <a:ext cx="379973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82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51904" y="5715000"/>
            <a:ext cx="6127987" cy="3826963"/>
          </a:xfrm>
          <a:prstGeom prst="rect">
            <a:avLst/>
          </a:prstGeom>
        </p:spPr>
        <p:txBody>
          <a:bodyPr wrap="square" lIns="101872" tIns="50936" rIns="101872" bIns="50936">
            <a:spAutoFit/>
          </a:bodyPr>
          <a:lstStyle/>
          <a:p>
            <a:pPr marL="400050" indent="-400050"/>
            <a:r>
              <a:rPr lang="en-US" sz="1600" b="1" dirty="0" smtClean="0">
                <a:latin typeface="Helvetica" panose="020B0604020202020204" pitchFamily="34" charset="0"/>
                <a:cs typeface="Helvetica" pitchFamily="34" charset="0"/>
              </a:rPr>
              <a:t>19. Read the sentence below.</a:t>
            </a:r>
          </a:p>
          <a:p>
            <a:pPr marL="400050" indent="-400050"/>
            <a:endParaRPr lang="en-US" sz="1600" b="1" dirty="0">
              <a:latin typeface="Helvetica" panose="020B0604020202020204" pitchFamily="34" charset="0"/>
              <a:cs typeface="Helvetica" pitchFamily="34" charset="0"/>
            </a:endParaRPr>
          </a:p>
          <a:p>
            <a:pPr marL="400050" indent="-400050"/>
            <a:r>
              <a:rPr lang="en-US" sz="1600" dirty="0" smtClean="0">
                <a:latin typeface="Helvetica" panose="020B0604020202020204" pitchFamily="34" charset="0"/>
                <a:cs typeface="Helvetica" pitchFamily="34" charset="0"/>
              </a:rPr>
              <a:t>   The </a:t>
            </a:r>
            <a:r>
              <a:rPr lang="en-US" sz="1600" dirty="0">
                <a:latin typeface="Helvetica" panose="020B0604020202020204" pitchFamily="34" charset="0"/>
                <a:cs typeface="Helvetica" pitchFamily="34" charset="0"/>
              </a:rPr>
              <a:t>thick bark </a:t>
            </a:r>
            <a:r>
              <a:rPr lang="en-US" sz="1600" i="1" u="sng" dirty="0">
                <a:latin typeface="Helvetica" panose="020B0604020202020204" pitchFamily="34" charset="0"/>
                <a:cs typeface="Helvetica" pitchFamily="34" charset="0"/>
              </a:rPr>
              <a:t>provides</a:t>
            </a:r>
            <a:r>
              <a:rPr lang="en-US" sz="1600" dirty="0">
                <a:latin typeface="Helvetica" panose="020B0604020202020204" pitchFamily="34" charset="0"/>
                <a:cs typeface="Helvetica" pitchFamily="34" charset="0"/>
              </a:rPr>
              <a:t> insect and fire protection for the trees.         </a:t>
            </a:r>
          </a:p>
          <a:p>
            <a:pPr marL="400050" indent="-400050"/>
            <a:endParaRPr lang="en-US" sz="900" b="1" dirty="0">
              <a:latin typeface="Helvetica" panose="020B0604020202020204" pitchFamily="34" charset="0"/>
              <a:cs typeface="Helvetica" pitchFamily="34" charset="0"/>
            </a:endParaRPr>
          </a:p>
          <a:p>
            <a:pPr marL="400050" indent="-400050"/>
            <a:r>
              <a:rPr lang="en-US" sz="1600" b="1" dirty="0">
                <a:latin typeface="Helvetica" panose="020B0604020202020204" pitchFamily="34" charset="0"/>
                <a:cs typeface="Helvetica" pitchFamily="34" charset="0"/>
              </a:rPr>
              <a:t>      </a:t>
            </a:r>
            <a:endParaRPr lang="en-US" sz="1600" b="1" dirty="0" smtClean="0">
              <a:latin typeface="Helvetica" panose="020B0604020202020204" pitchFamily="34" charset="0"/>
              <a:cs typeface="Helvetica" pitchFamily="34" charset="0"/>
            </a:endParaRPr>
          </a:p>
          <a:p>
            <a:pPr marL="400050" indent="-400050"/>
            <a:r>
              <a:rPr lang="en-US" sz="1600" b="1" dirty="0">
                <a:latin typeface="Helvetica" panose="020B0604020202020204" pitchFamily="34" charset="0"/>
                <a:cs typeface="Helvetica" pitchFamily="34" charset="0"/>
              </a:rPr>
              <a:t> </a:t>
            </a:r>
            <a:r>
              <a:rPr lang="en-US" sz="1600" b="1" dirty="0" smtClean="0">
                <a:latin typeface="Helvetica" panose="020B0604020202020204" pitchFamily="34" charset="0"/>
                <a:cs typeface="Helvetica" pitchFamily="34" charset="0"/>
              </a:rPr>
              <a:t>     Which </a:t>
            </a:r>
            <a:r>
              <a:rPr lang="en-US" sz="1600" b="1" dirty="0">
                <a:latin typeface="Helvetica" panose="020B0604020202020204" pitchFamily="34" charset="0"/>
                <a:cs typeface="Helvetica" pitchFamily="34" charset="0"/>
              </a:rPr>
              <a:t>word could be used </a:t>
            </a:r>
            <a:r>
              <a:rPr lang="en-US" sz="1600" b="1" dirty="0" smtClean="0">
                <a:latin typeface="Helvetica" panose="020B0604020202020204" pitchFamily="34" charset="0"/>
                <a:cs typeface="Helvetica" pitchFamily="34" charset="0"/>
              </a:rPr>
              <a:t>in place of </a:t>
            </a:r>
            <a:r>
              <a:rPr lang="en-US" sz="1600" b="1" i="1" u="sng" dirty="0">
                <a:latin typeface="Helvetica" panose="020B0604020202020204" pitchFamily="34" charset="0"/>
                <a:cs typeface="Helvetica" pitchFamily="34" charset="0"/>
              </a:rPr>
              <a:t>provides</a:t>
            </a:r>
            <a:r>
              <a:rPr lang="en-US" sz="1600" b="1" dirty="0" smtClean="0">
                <a:latin typeface="Helvetica" panose="020B0604020202020204" pitchFamily="34" charset="0"/>
                <a:cs typeface="Helvetica" pitchFamily="34" charset="0"/>
              </a:rPr>
              <a:t>? </a:t>
            </a:r>
            <a:endParaRPr lang="en-US" sz="1600" b="1" dirty="0">
              <a:latin typeface="Helvetica" panose="020B0604020202020204" pitchFamily="34" charset="0"/>
              <a:cs typeface="Helvetica" pitchFamily="34" charset="0"/>
            </a:endParaRPr>
          </a:p>
          <a:p>
            <a:pPr marL="400050" indent="-400050" algn="r"/>
            <a:r>
              <a:rPr lang="en-US" sz="900" b="1" dirty="0" smtClean="0">
                <a:latin typeface="Helvetica" panose="020B0604020202020204" pitchFamily="34" charset="0"/>
                <a:cs typeface="Helvetica" pitchFamily="34" charset="0"/>
              </a:rPr>
              <a:t>         </a:t>
            </a:r>
            <a:r>
              <a:rPr lang="en-US" sz="900" i="1" dirty="0" smtClean="0">
                <a:latin typeface="Helvetica" panose="020B0604020202020204" pitchFamily="34" charset="0"/>
                <a:cs typeface="Helvetica" panose="020B0604020202020204" pitchFamily="34" charset="0"/>
              </a:rPr>
              <a:t>Language </a:t>
            </a:r>
            <a:r>
              <a:rPr lang="en-US" sz="900" i="1" dirty="0">
                <a:latin typeface="Helvetica" panose="020B0604020202020204" pitchFamily="34" charset="0"/>
                <a:cs typeface="Helvetica" panose="020B0604020202020204" pitchFamily="34" charset="0"/>
              </a:rPr>
              <a:t>and </a:t>
            </a:r>
            <a:r>
              <a:rPr lang="en-US" sz="900" i="1" dirty="0" smtClean="0">
                <a:latin typeface="Helvetica" panose="020B0604020202020204" pitchFamily="34" charset="0"/>
                <a:cs typeface="Helvetica" panose="020B0604020202020204" pitchFamily="34" charset="0"/>
              </a:rPr>
              <a:t>Vocabulary: L.3a Audience Writing Target 8</a:t>
            </a:r>
            <a:endParaRPr lang="en-US" sz="900" i="1" dirty="0">
              <a:latin typeface="Helvetica" panose="020B0604020202020204" pitchFamily="34" charset="0"/>
              <a:cs typeface="Helvetica" panose="020B0604020202020204" pitchFamily="34" charset="0"/>
            </a:endParaRPr>
          </a:p>
          <a:p>
            <a:pPr>
              <a:tabLst>
                <a:tab pos="1425575" algn="l"/>
              </a:tabLst>
            </a:pPr>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a:t>
            </a:r>
          </a:p>
          <a:p>
            <a:pPr marL="844904" indent="-361384">
              <a:buFont typeface="+mj-lt"/>
              <a:buAutoNum type="alphaUcPeriod"/>
            </a:pPr>
            <a:r>
              <a:rPr lang="en-US" sz="1600" dirty="0" smtClean="0">
                <a:latin typeface="Helvetica" panose="020B0604020202020204" pitchFamily="34" charset="0"/>
                <a:cs typeface="Helvetica" panose="020B0604020202020204" pitchFamily="34" charset="0"/>
              </a:rPr>
              <a:t>helps</a:t>
            </a:r>
            <a:endParaRPr lang="en-US" sz="1600" dirty="0">
              <a:latin typeface="Helvetica" pitchFamily="34" charset="0"/>
              <a:cs typeface="Helvetica" pitchFamily="34" charset="0"/>
            </a:endParaRPr>
          </a:p>
          <a:p>
            <a:pPr marL="844904" indent="-361384">
              <a:buFont typeface="+mj-lt"/>
              <a:buAutoNum type="alphaUcPeriod"/>
            </a:pPr>
            <a:endParaRPr lang="en-US" sz="1600" dirty="0">
              <a:latin typeface="Helvetica" pitchFamily="34" charset="0"/>
              <a:cs typeface="Helvetica" pitchFamily="34" charset="0"/>
            </a:endParaRPr>
          </a:p>
          <a:p>
            <a:pPr marL="844904" indent="-361384">
              <a:buFont typeface="+mj-lt"/>
              <a:buAutoNum type="alphaUcPeriod"/>
            </a:pPr>
            <a:r>
              <a:rPr lang="en-US" sz="1600" dirty="0" smtClean="0">
                <a:latin typeface="Helvetica" pitchFamily="34" charset="0"/>
                <a:cs typeface="Helvetica" pitchFamily="34" charset="0"/>
              </a:rPr>
              <a:t>gives</a:t>
            </a:r>
            <a:endParaRPr lang="en-US" sz="1600" dirty="0">
              <a:latin typeface="Helvetica" pitchFamily="34" charset="0"/>
              <a:cs typeface="Helvetica" pitchFamily="34" charset="0"/>
            </a:endParaRPr>
          </a:p>
          <a:p>
            <a:pPr marL="844904" indent="-361384">
              <a:buFont typeface="+mj-lt"/>
              <a:buAutoNum type="alphaUcPeriod"/>
            </a:pPr>
            <a:endParaRPr lang="en-US" sz="1600" dirty="0">
              <a:latin typeface="Helvetica" pitchFamily="34" charset="0"/>
              <a:cs typeface="Helvetica" pitchFamily="34" charset="0"/>
            </a:endParaRPr>
          </a:p>
          <a:p>
            <a:pPr marL="844904" indent="-361384">
              <a:buFont typeface="+mj-lt"/>
              <a:buAutoNum type="alphaUcPeriod"/>
            </a:pPr>
            <a:r>
              <a:rPr lang="en-US" sz="1600" dirty="0">
                <a:latin typeface="Helvetica" pitchFamily="34" charset="0"/>
                <a:cs typeface="Helvetica" pitchFamily="34" charset="0"/>
              </a:rPr>
              <a:t>t</a:t>
            </a:r>
            <a:r>
              <a:rPr lang="en-US" sz="1600" dirty="0" smtClean="0">
                <a:latin typeface="Helvetica" pitchFamily="34" charset="0"/>
                <a:cs typeface="Helvetica" pitchFamily="34" charset="0"/>
              </a:rPr>
              <a:t>akes</a:t>
            </a:r>
            <a:endParaRPr lang="en-US" sz="1600" dirty="0">
              <a:latin typeface="Helvetica" pitchFamily="34" charset="0"/>
              <a:cs typeface="Helvetica" pitchFamily="34" charset="0"/>
            </a:endParaRPr>
          </a:p>
          <a:p>
            <a:pPr marL="483520"/>
            <a:endParaRPr lang="en-US" sz="1600" dirty="0">
              <a:latin typeface="Helvetica" pitchFamily="34" charset="0"/>
              <a:cs typeface="Helvetica" pitchFamily="34" charset="0"/>
            </a:endParaRPr>
          </a:p>
          <a:p>
            <a:pPr marL="483520"/>
            <a:r>
              <a:rPr lang="en-US" sz="1600" dirty="0" smtClean="0">
                <a:latin typeface="Helvetica" pitchFamily="34" charset="0"/>
                <a:cs typeface="Helvetica" pitchFamily="34" charset="0"/>
              </a:rPr>
              <a:t>D.   runs</a:t>
            </a:r>
          </a:p>
          <a:p>
            <a:pPr marL="483520"/>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5" name="Rectangle 4"/>
          <p:cNvSpPr/>
          <p:nvPr/>
        </p:nvSpPr>
        <p:spPr>
          <a:xfrm>
            <a:off x="547688" y="381000"/>
            <a:ext cx="6767512" cy="5084998"/>
          </a:xfrm>
          <a:prstGeom prst="rect">
            <a:avLst/>
          </a:prstGeom>
          <a:noFill/>
        </p:spPr>
        <p:txBody>
          <a:bodyPr wrap="square" lIns="101869" tIns="50935" rIns="101869" bIns="50935">
            <a:spAutoFit/>
          </a:bodyPr>
          <a:lstStyle/>
          <a:p>
            <a:pPr marL="400050" indent="-400050"/>
            <a:r>
              <a:rPr lang="en-US" sz="1600" b="1" dirty="0">
                <a:latin typeface="Helvetica" panose="020B0604020202020204" pitchFamily="34" charset="0"/>
                <a:ea typeface="Times New Roman"/>
                <a:cs typeface="Helvetica" panose="020B0604020202020204" pitchFamily="34" charset="0"/>
              </a:rPr>
              <a:t> </a:t>
            </a:r>
            <a:r>
              <a:rPr lang="en-US" sz="1600" b="1" dirty="0" smtClean="0">
                <a:latin typeface="Helvetica" panose="020B0604020202020204" pitchFamily="34" charset="0"/>
                <a:ea typeface="Times New Roman"/>
                <a:cs typeface="Helvetica" panose="020B0604020202020204" pitchFamily="34" charset="0"/>
              </a:rPr>
              <a:t>18. A </a:t>
            </a:r>
            <a:r>
              <a:rPr lang="en-US" sz="1600" b="1" dirty="0">
                <a:latin typeface="Helvetica" panose="020B0604020202020204" pitchFamily="34" charset="0"/>
                <a:ea typeface="Times New Roman"/>
                <a:cs typeface="Helvetica" panose="020B0604020202020204" pitchFamily="34" charset="0"/>
              </a:rPr>
              <a:t>student is </a:t>
            </a:r>
            <a:r>
              <a:rPr lang="en-US" sz="1600" b="1" dirty="0" smtClean="0">
                <a:latin typeface="Helvetica" panose="020B0604020202020204" pitchFamily="34" charset="0"/>
                <a:ea typeface="Times New Roman"/>
                <a:cs typeface="Helvetica" panose="020B0604020202020204" pitchFamily="34" charset="0"/>
              </a:rPr>
              <a:t>writing a story for her class to </a:t>
            </a:r>
            <a:r>
              <a:rPr lang="en-US" sz="1600" b="1" u="sng" dirty="0" smtClean="0">
                <a:latin typeface="Helvetica" panose="020B0604020202020204" pitchFamily="34" charset="0"/>
                <a:ea typeface="Times New Roman"/>
                <a:cs typeface="Helvetica" panose="020B0604020202020204" pitchFamily="34" charset="0"/>
              </a:rPr>
              <a:t>describe</a:t>
            </a:r>
            <a:r>
              <a:rPr lang="en-US" sz="1600" b="1" dirty="0" smtClean="0">
                <a:latin typeface="Helvetica" panose="020B0604020202020204" pitchFamily="34" charset="0"/>
                <a:ea typeface="Times New Roman"/>
                <a:cs typeface="Helvetica" panose="020B0604020202020204" pitchFamily="34" charset="0"/>
              </a:rPr>
              <a:t> a tree she saw.  She wants to revise the story.  Read the story in the box below.</a:t>
            </a:r>
            <a:endParaRPr lang="en-US" sz="1600" i="1" dirty="0" smtClean="0">
              <a:latin typeface="Helvetica" panose="020B0604020202020204" pitchFamily="34" charset="0"/>
              <a:ea typeface="Times New Roman"/>
              <a:cs typeface="Helvetica" panose="020B0604020202020204" pitchFamily="34" charset="0"/>
            </a:endParaRPr>
          </a:p>
          <a:p>
            <a:pPr lvl="0" algn="r">
              <a:defRPr/>
            </a:pPr>
            <a:r>
              <a:rPr lang="en-US" sz="1000" i="1" dirty="0" smtClean="0">
                <a:cs typeface="Helvetica" pitchFamily="34" charset="0"/>
              </a:rPr>
              <a:t>Revise a </a:t>
            </a:r>
            <a:r>
              <a:rPr lang="en-US" sz="1000" i="1" dirty="0">
                <a:cs typeface="Helvetica" pitchFamily="34" charset="0"/>
              </a:rPr>
              <a:t>Text, </a:t>
            </a:r>
            <a:r>
              <a:rPr lang="en-US" sz="1000" i="1" dirty="0" smtClean="0">
                <a:cs typeface="Helvetica" pitchFamily="34" charset="0"/>
              </a:rPr>
              <a:t>W.2.3b sensory elaboration in details, Writing </a:t>
            </a:r>
            <a:r>
              <a:rPr lang="en-US" sz="1000" i="1" dirty="0">
                <a:cs typeface="Helvetica" pitchFamily="34" charset="0"/>
              </a:rPr>
              <a:t>Target </a:t>
            </a:r>
            <a:r>
              <a:rPr lang="en-US" sz="1000" i="1" dirty="0" smtClean="0">
                <a:cs typeface="Helvetica" pitchFamily="34" charset="0"/>
              </a:rPr>
              <a:t>1b</a:t>
            </a:r>
            <a:endParaRPr lang="en-US" sz="1000" u="sng" dirty="0">
              <a:ea typeface="Times New Roman"/>
              <a:cs typeface="Times New Roman"/>
            </a:endParaRPr>
          </a:p>
          <a:p>
            <a:pPr marL="400050" indent="-400050"/>
            <a:endParaRPr lang="en-US" sz="1000" dirty="0" smtClean="0">
              <a:latin typeface="Helvetica" panose="020B0604020202020204" pitchFamily="34" charset="0"/>
              <a:cs typeface="Helvetica" panose="020B0604020202020204" pitchFamily="34" charset="0"/>
            </a:endParaRPr>
          </a:p>
          <a:p>
            <a:pPr lvl="0" defTabSz="914400" eaLnBrk="0" fontAlgn="base" hangingPunct="0">
              <a:spcBef>
                <a:spcPct val="0"/>
              </a:spcBef>
              <a:spcAft>
                <a:spcPct val="0"/>
              </a:spcAft>
            </a:pPr>
            <a:r>
              <a:rPr lang="en-US" altLang="en-US" sz="1600" dirty="0" smtClean="0">
                <a:latin typeface="Helvetica" pitchFamily="34" charset="0"/>
                <a:ea typeface="Times New Roman" pitchFamily="18" charset="0"/>
                <a:cs typeface="Times New Roman" pitchFamily="18" charset="0"/>
              </a:rPr>
              <a:t>I went to see a famous </a:t>
            </a:r>
            <a:r>
              <a:rPr lang="en-US" altLang="en-US" sz="1600" dirty="0">
                <a:latin typeface="Helvetica" pitchFamily="34" charset="0"/>
                <a:ea typeface="Times New Roman" pitchFamily="18" charset="0"/>
                <a:cs typeface="Times New Roman" pitchFamily="18" charset="0"/>
              </a:rPr>
              <a:t>sequoia, known as General </a:t>
            </a:r>
            <a:r>
              <a:rPr lang="en-US" altLang="en-US" sz="1600" dirty="0" smtClean="0">
                <a:latin typeface="Helvetica" pitchFamily="34" charset="0"/>
                <a:ea typeface="Times New Roman" pitchFamily="18" charset="0"/>
                <a:cs typeface="Times New Roman" pitchFamily="18" charset="0"/>
              </a:rPr>
              <a:t>Sherman. When I saw it I was surprised. </a:t>
            </a:r>
            <a:r>
              <a:rPr lang="en-US" altLang="en-US" sz="1600" b="1" u="sng" dirty="0" smtClean="0">
                <a:latin typeface="Helvetica" pitchFamily="34" charset="0"/>
                <a:ea typeface="Times New Roman" pitchFamily="18" charset="0"/>
                <a:cs typeface="Times New Roman" pitchFamily="18" charset="0"/>
              </a:rPr>
              <a:t>______________</a:t>
            </a:r>
            <a:r>
              <a:rPr lang="en-US" altLang="en-US" sz="1600" b="1" dirty="0" smtClean="0">
                <a:latin typeface="Helvetica" pitchFamily="34" charset="0"/>
                <a:ea typeface="Times New Roman" pitchFamily="18" charset="0"/>
                <a:cs typeface="Times New Roman" pitchFamily="18" charset="0"/>
              </a:rPr>
              <a:t>. </a:t>
            </a:r>
            <a:r>
              <a:rPr lang="en-US" altLang="en-US" sz="1600" dirty="0" smtClean="0">
                <a:latin typeface="Helvetica" pitchFamily="34" charset="0"/>
                <a:ea typeface="Times New Roman" pitchFamily="18" charset="0"/>
                <a:cs typeface="Times New Roman" pitchFamily="18" charset="0"/>
              </a:rPr>
              <a:t>It weighs </a:t>
            </a:r>
            <a:r>
              <a:rPr lang="en-US" altLang="en-US" sz="1600" dirty="0">
                <a:latin typeface="Helvetica" pitchFamily="34" charset="0"/>
                <a:ea typeface="Times New Roman" pitchFamily="18" charset="0"/>
                <a:cs typeface="Times New Roman" pitchFamily="18" charset="0"/>
              </a:rPr>
              <a:t>2.7 million pounds </a:t>
            </a:r>
            <a:r>
              <a:rPr lang="en-US" altLang="en-US" sz="1600" dirty="0" smtClean="0">
                <a:latin typeface="Helvetica" pitchFamily="34" charset="0"/>
                <a:ea typeface="Times New Roman" pitchFamily="18" charset="0"/>
                <a:cs typeface="Times New Roman" pitchFamily="18" charset="0"/>
              </a:rPr>
              <a:t>and stands </a:t>
            </a:r>
            <a:r>
              <a:rPr lang="en-US" altLang="en-US" sz="1600" dirty="0">
                <a:latin typeface="Helvetica" pitchFamily="34" charset="0"/>
                <a:ea typeface="Times New Roman" pitchFamily="18" charset="0"/>
                <a:cs typeface="Times New Roman" pitchFamily="18" charset="0"/>
              </a:rPr>
              <a:t>275 feet tall!  </a:t>
            </a:r>
            <a:r>
              <a:rPr lang="en-US" altLang="en-US" sz="1600" dirty="0" smtClean="0">
                <a:latin typeface="Helvetica" pitchFamily="34" charset="0"/>
                <a:ea typeface="Times New Roman" pitchFamily="18" charset="0"/>
                <a:cs typeface="Times New Roman" pitchFamily="18" charset="0"/>
              </a:rPr>
              <a:t>It is the largest </a:t>
            </a:r>
            <a:r>
              <a:rPr lang="en-US" altLang="en-US" sz="1600" dirty="0">
                <a:latin typeface="Helvetica" pitchFamily="34" charset="0"/>
                <a:ea typeface="Times New Roman" pitchFamily="18" charset="0"/>
                <a:cs typeface="Times New Roman" pitchFamily="18" charset="0"/>
              </a:rPr>
              <a:t>living </a:t>
            </a:r>
            <a:r>
              <a:rPr lang="en-US" altLang="en-US" sz="1600" dirty="0" smtClean="0">
                <a:latin typeface="Helvetica" pitchFamily="34" charset="0"/>
                <a:ea typeface="Times New Roman" pitchFamily="18" charset="0"/>
                <a:cs typeface="Times New Roman" pitchFamily="18" charset="0"/>
              </a:rPr>
              <a:t>tree. Now that is some tree!</a:t>
            </a:r>
          </a:p>
          <a:p>
            <a:pPr lvl="0" defTabSz="914400" eaLnBrk="0" fontAlgn="base" hangingPunct="0">
              <a:spcBef>
                <a:spcPct val="0"/>
              </a:spcBef>
              <a:spcAft>
                <a:spcPct val="0"/>
              </a:spcAft>
            </a:pPr>
            <a:endParaRPr lang="en-US" sz="1600" b="1" dirty="0">
              <a:latin typeface="Helvetica" pitchFamily="34" charset="0"/>
              <a:ea typeface="Times New Roman"/>
              <a:cs typeface="Times New Roman" pitchFamily="18" charset="0"/>
            </a:endParaRPr>
          </a:p>
          <a:p>
            <a:pPr lvl="0" defTabSz="914400" eaLnBrk="0" fontAlgn="base" hangingPunct="0">
              <a:spcBef>
                <a:spcPct val="0"/>
              </a:spcBef>
              <a:spcAft>
                <a:spcPct val="0"/>
              </a:spcAft>
            </a:pPr>
            <a:endParaRPr lang="en-US" sz="900" b="1" dirty="0">
              <a:latin typeface="Helvetica" panose="020B0604020202020204" pitchFamily="34" charset="0"/>
              <a:ea typeface="Times New Roman"/>
              <a:cs typeface="Helvetica" panose="020B0604020202020204" pitchFamily="34" charset="0"/>
            </a:endParaRPr>
          </a:p>
          <a:p>
            <a:pPr marL="282575">
              <a:lnSpc>
                <a:spcPct val="115000"/>
              </a:lnSpc>
            </a:pPr>
            <a:r>
              <a:rPr lang="en-US" sz="1600" b="1" dirty="0" smtClean="0">
                <a:latin typeface="Helvetica" panose="020B0604020202020204" pitchFamily="34" charset="0"/>
                <a:ea typeface="Times New Roman"/>
                <a:cs typeface="Helvetica" panose="020B0604020202020204" pitchFamily="34" charset="0"/>
              </a:rPr>
              <a:t>Which sentence could be added in the blank to describe General Sherman?</a:t>
            </a:r>
          </a:p>
          <a:p>
            <a:pPr marL="627063" indent="-339725">
              <a:lnSpc>
                <a:spcPct val="115000"/>
              </a:lnSpc>
            </a:pPr>
            <a:endParaRPr lang="en-US" sz="900" b="1"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a:pPr>
            <a:r>
              <a:rPr lang="en-US" sz="1600" dirty="0" smtClean="0">
                <a:latin typeface="Helvetica" panose="020B0604020202020204" pitchFamily="34" charset="0"/>
                <a:ea typeface="Times New Roman"/>
                <a:cs typeface="Helvetica" panose="020B0604020202020204" pitchFamily="34" charset="0"/>
              </a:rPr>
              <a:t>The giant sequoia was amazing.</a:t>
            </a:r>
          </a:p>
          <a:p>
            <a:pPr marL="627063" indent="-339725">
              <a:lnSpc>
                <a:spcPct val="115000"/>
              </a:lnSpc>
              <a:buFont typeface="+mj-lt"/>
              <a:buAutoNum type="alphaUcPeriod"/>
            </a:pPr>
            <a:endParaRPr lang="en-US" sz="800" dirty="0" smtClean="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I had never seen anything like it.</a:t>
            </a:r>
          </a:p>
          <a:p>
            <a:pPr marL="627063" indent="-339725">
              <a:lnSpc>
                <a:spcPct val="115000"/>
              </a:lnSpc>
              <a:buFont typeface="+mj-lt"/>
              <a:buAutoNum type="alphaUcPeriod" startAt="2"/>
            </a:pPr>
            <a:endParaRPr lang="en-US" sz="800" dirty="0" smtClean="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General Sherman was enormous, had a rough bark and was a beautiful bright red brown.</a:t>
            </a:r>
          </a:p>
          <a:p>
            <a:pPr marL="627063" indent="-339725">
              <a:lnSpc>
                <a:spcPct val="115000"/>
              </a:lnSpc>
              <a:buFont typeface="+mj-lt"/>
              <a:buAutoNum type="alphaUcPeriod" startAt="2"/>
            </a:pPr>
            <a:endParaRPr lang="en-US" sz="800"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We could see General Sherman from our car.</a:t>
            </a:r>
            <a:endParaRPr lang="en-US" sz="1600"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910992" y="8409106"/>
            <a:ext cx="23540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910992" y="8975534"/>
            <a:ext cx="23540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901692" y="7497857"/>
            <a:ext cx="23540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910992" y="7974328"/>
            <a:ext cx="23540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0" name="Rectangle 9"/>
          <p:cNvSpPr/>
          <p:nvPr/>
        </p:nvSpPr>
        <p:spPr>
          <a:xfrm>
            <a:off x="568264" y="1371600"/>
            <a:ext cx="6760985" cy="1066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cxnSp>
        <p:nvCxnSpPr>
          <p:cNvPr id="12" name="Straight Connector 11"/>
          <p:cNvCxnSpPr/>
          <p:nvPr/>
        </p:nvCxnSpPr>
        <p:spPr>
          <a:xfrm>
            <a:off x="372015" y="5486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43762" y="396701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4" name="Oval 13"/>
          <p:cNvSpPr/>
          <p:nvPr/>
        </p:nvSpPr>
        <p:spPr>
          <a:xfrm>
            <a:off x="556167" y="439364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5" name="Oval 14"/>
          <p:cNvSpPr/>
          <p:nvPr/>
        </p:nvSpPr>
        <p:spPr>
          <a:xfrm>
            <a:off x="568265" y="507150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6" name="Oval 15"/>
          <p:cNvSpPr/>
          <p:nvPr/>
        </p:nvSpPr>
        <p:spPr>
          <a:xfrm>
            <a:off x="543762" y="354038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 name="Rectangle 1"/>
          <p:cNvSpPr/>
          <p:nvPr/>
        </p:nvSpPr>
        <p:spPr>
          <a:xfrm>
            <a:off x="910992" y="6165554"/>
            <a:ext cx="5642208" cy="425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134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9600" y="499914"/>
            <a:ext cx="6400800" cy="3462486"/>
          </a:xfrm>
          <a:prstGeom prst="rect">
            <a:avLst/>
          </a:prstGeom>
          <a:noFill/>
        </p:spPr>
        <p:txBody>
          <a:bodyPr wrap="square" rtlCol="0">
            <a:spAutoFit/>
          </a:bodyPr>
          <a:lstStyle/>
          <a:p>
            <a:pPr marL="461963" lvl="0" indent="-461963"/>
            <a:r>
              <a:rPr lang="en-US" sz="1600" b="1" dirty="0" smtClean="0">
                <a:latin typeface="Helvetica" pitchFamily="34" charset="0"/>
              </a:rPr>
              <a:t>20. Read the sentence below</a:t>
            </a:r>
            <a:r>
              <a:rPr lang="en-US" sz="1400" b="1" dirty="0" smtClean="0">
                <a:latin typeface="Helvetica" pitchFamily="34" charset="0"/>
              </a:rPr>
              <a:t>. </a:t>
            </a:r>
          </a:p>
          <a:p>
            <a:pPr marL="461963" lvl="0" indent="-461963" algn="r"/>
            <a:r>
              <a:rPr lang="en-US" sz="900" i="1" dirty="0" smtClean="0">
                <a:latin typeface="Helvetica" pitchFamily="34" charset="0"/>
              </a:rPr>
              <a:t>Edit and Clarify L.2.1c  Reflexive Pronouns Target 9</a:t>
            </a:r>
            <a:endParaRPr lang="en-US" sz="900" i="1" dirty="0">
              <a:latin typeface="Helvetica" pitchFamily="34" charset="0"/>
            </a:endParaRPr>
          </a:p>
          <a:p>
            <a:pPr marL="461963" lvl="0" indent="-461963" algn="r"/>
            <a:endParaRPr lang="en-US" sz="900" b="1" i="1" dirty="0">
              <a:latin typeface="Helvetica" pitchFamily="34" charset="0"/>
            </a:endParaRPr>
          </a:p>
          <a:p>
            <a:pPr marL="461963" lvl="0" indent="-461963" algn="r"/>
            <a:endParaRPr lang="en-US" sz="900" b="1" i="1" dirty="0">
              <a:latin typeface="Helvetica" pitchFamily="34" charset="0"/>
            </a:endParaRPr>
          </a:p>
          <a:p>
            <a:pPr marL="461963" lvl="0" indent="-461963" algn="ctr"/>
            <a:r>
              <a:rPr lang="en-US" sz="1600" dirty="0" smtClean="0">
                <a:latin typeface="Helvetica" pitchFamily="34" charset="0"/>
              </a:rPr>
              <a:t>The boy tried to climb the giant redwood tree all by him.</a:t>
            </a:r>
          </a:p>
          <a:p>
            <a:endParaRPr lang="en-US" sz="1600" b="1" dirty="0" smtClean="0">
              <a:latin typeface="Helvetica" pitchFamily="34" charset="0"/>
            </a:endParaRPr>
          </a:p>
          <a:p>
            <a:r>
              <a:rPr lang="en-US" sz="1600" b="1" dirty="0" smtClean="0">
                <a:latin typeface="Helvetica" pitchFamily="34" charset="0"/>
              </a:rPr>
              <a:t>       Which is the correct way to write this sentence?</a:t>
            </a:r>
          </a:p>
          <a:p>
            <a:pPr marL="344488"/>
            <a:endParaRPr lang="en-US" sz="1600" b="1" dirty="0" smtClean="0">
              <a:latin typeface="Helvetica" pitchFamily="34" charset="0"/>
            </a:endParaRPr>
          </a:p>
          <a:p>
            <a:r>
              <a:rPr lang="en-US" sz="1600" dirty="0" smtClean="0">
                <a:latin typeface="Helvetica" pitchFamily="34" charset="0"/>
              </a:rPr>
              <a:t>       A. </a:t>
            </a:r>
            <a:r>
              <a:rPr lang="en-US" sz="1600" dirty="0">
                <a:latin typeface="Helvetica" pitchFamily="34" charset="0"/>
              </a:rPr>
              <a:t>The boy tried to climb the giant redwood tree all by </a:t>
            </a:r>
            <a:r>
              <a:rPr lang="en-US" sz="1600" dirty="0" smtClean="0">
                <a:latin typeface="Helvetica" pitchFamily="34" charset="0"/>
              </a:rPr>
              <a:t>hiself.</a:t>
            </a:r>
          </a:p>
          <a:p>
            <a:endParaRPr lang="en-US" sz="1600" dirty="0">
              <a:latin typeface="Helvetica" pitchFamily="34" charset="0"/>
            </a:endParaRPr>
          </a:p>
          <a:p>
            <a:r>
              <a:rPr lang="en-US" sz="1600" dirty="0">
                <a:latin typeface="Helvetica" pitchFamily="34" charset="0"/>
              </a:rPr>
              <a:t> </a:t>
            </a:r>
            <a:r>
              <a:rPr lang="en-US" sz="1600" dirty="0" smtClean="0">
                <a:latin typeface="Helvetica" pitchFamily="34" charset="0"/>
              </a:rPr>
              <a:t>      B. </a:t>
            </a:r>
            <a:r>
              <a:rPr lang="en-US" sz="1600" dirty="0">
                <a:latin typeface="Helvetica" pitchFamily="34" charset="0"/>
              </a:rPr>
              <a:t>The boy tried to climb the giant redwood tree all by </a:t>
            </a:r>
            <a:r>
              <a:rPr lang="en-US" sz="1600" dirty="0" smtClean="0">
                <a:latin typeface="Helvetica" pitchFamily="34" charset="0"/>
              </a:rPr>
              <a:t>him self.</a:t>
            </a:r>
          </a:p>
          <a:p>
            <a:endParaRPr lang="en-US" sz="1600" dirty="0">
              <a:latin typeface="Helvetica" pitchFamily="34" charset="0"/>
            </a:endParaRPr>
          </a:p>
          <a:p>
            <a:r>
              <a:rPr lang="en-US" sz="1600" dirty="0" smtClean="0">
                <a:latin typeface="Helvetica" pitchFamily="34" charset="0"/>
              </a:rPr>
              <a:t>       C. </a:t>
            </a:r>
            <a:r>
              <a:rPr lang="en-US" sz="1600" dirty="0">
                <a:latin typeface="Helvetica" pitchFamily="34" charset="0"/>
              </a:rPr>
              <a:t>The boy tried to climb the giant redwood tree all by </a:t>
            </a:r>
            <a:r>
              <a:rPr lang="en-US" sz="1600" dirty="0" smtClean="0">
                <a:latin typeface="Helvetica" pitchFamily="34" charset="0"/>
              </a:rPr>
              <a:t>himself.</a:t>
            </a:r>
          </a:p>
          <a:p>
            <a:endParaRPr lang="en-US" sz="1600" dirty="0">
              <a:latin typeface="Helvetica" pitchFamily="34" charset="0"/>
            </a:endParaRPr>
          </a:p>
          <a:p>
            <a:r>
              <a:rPr lang="en-US" sz="1600" dirty="0" smtClean="0">
                <a:latin typeface="Helvetica" pitchFamily="34" charset="0"/>
              </a:rPr>
              <a:t>       D. </a:t>
            </a:r>
            <a:r>
              <a:rPr lang="en-US" sz="1600" dirty="0">
                <a:latin typeface="Helvetica" pitchFamily="34" charset="0"/>
              </a:rPr>
              <a:t>The boy tried to climb the giant redwood tree all by </a:t>
            </a:r>
            <a:r>
              <a:rPr lang="en-US" sz="1600" dirty="0" smtClean="0">
                <a:latin typeface="Helvetica" pitchFamily="34" charset="0"/>
              </a:rPr>
              <a:t>hims.</a:t>
            </a:r>
          </a:p>
        </p:txBody>
      </p:sp>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12" name="Oval 11"/>
          <p:cNvSpPr/>
          <p:nvPr/>
        </p:nvSpPr>
        <p:spPr>
          <a:xfrm>
            <a:off x="747710" y="3569847"/>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3" name="Oval 12"/>
          <p:cNvSpPr/>
          <p:nvPr/>
        </p:nvSpPr>
        <p:spPr>
          <a:xfrm>
            <a:off x="747711" y="2158873"/>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4" name="Oval 13"/>
          <p:cNvSpPr/>
          <p:nvPr/>
        </p:nvSpPr>
        <p:spPr>
          <a:xfrm>
            <a:off x="734991" y="2618470"/>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9" name="Oval 18"/>
          <p:cNvSpPr/>
          <p:nvPr/>
        </p:nvSpPr>
        <p:spPr>
          <a:xfrm>
            <a:off x="734990" y="3115426"/>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2" name="Rectangle 1"/>
          <p:cNvSpPr/>
          <p:nvPr/>
        </p:nvSpPr>
        <p:spPr>
          <a:xfrm>
            <a:off x="1181100" y="1143000"/>
            <a:ext cx="5257800" cy="3810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5675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6" name="TextBox 5"/>
          <p:cNvSpPr txBox="1"/>
          <p:nvPr/>
        </p:nvSpPr>
        <p:spPr>
          <a:xfrm>
            <a:off x="161925" y="304800"/>
            <a:ext cx="7448550" cy="5262973"/>
          </a:xfrm>
          <a:prstGeom prst="rect">
            <a:avLst/>
          </a:prstGeom>
          <a:noFill/>
        </p:spPr>
        <p:txBody>
          <a:bodyPr wrap="square" lIns="91433" tIns="45717" rIns="91433" bIns="45717" rtlCol="0">
            <a:spAutoFit/>
          </a:bodyPr>
          <a:lstStyle/>
          <a:p>
            <a:r>
              <a:rPr lang="en-US" sz="1800" b="1" u="sng" dirty="0"/>
              <a:t>Student </a:t>
            </a:r>
            <a:r>
              <a:rPr lang="en-US" sz="1800" b="1" u="sng" dirty="0" smtClean="0"/>
              <a:t>Directions</a:t>
            </a:r>
            <a:endParaRPr lang="en-US" sz="1400" b="1" u="sng" dirty="0" smtClean="0"/>
          </a:p>
          <a:p>
            <a:endParaRPr lang="en-US" sz="1400" b="1" u="sng" dirty="0"/>
          </a:p>
          <a:p>
            <a:r>
              <a:rPr lang="en-US" sz="1400" b="1" u="sng" dirty="0" smtClean="0"/>
              <a:t> </a:t>
            </a:r>
            <a:r>
              <a:rPr lang="en-US" sz="1600" b="1" u="sng" dirty="0" smtClean="0"/>
              <a:t>Part </a:t>
            </a:r>
            <a:r>
              <a:rPr lang="en-US" sz="1600" b="1" u="sng" dirty="0"/>
              <a:t>2 </a:t>
            </a:r>
            <a:r>
              <a:rPr lang="en-US" sz="1600" b="1" u="sng" dirty="0" smtClean="0"/>
              <a:t>:</a:t>
            </a:r>
            <a:r>
              <a:rPr lang="en-US" sz="1600" b="1" dirty="0" smtClean="0"/>
              <a:t> Performance Task</a:t>
            </a:r>
            <a:endParaRPr lang="en-US" sz="1600" b="1" dirty="0"/>
          </a:p>
          <a:p>
            <a:r>
              <a:rPr lang="en-US" sz="1600" dirty="0"/>
              <a:t>You are going to write a narrative story.  This means it has a beginning, middle and an ending.  This is a make believe story.  In your story you will write about a character who is going to </a:t>
            </a:r>
            <a:r>
              <a:rPr lang="en-US" sz="1600" dirty="0" smtClean="0"/>
              <a:t>go on a trip to learn about redwood trees.  You </a:t>
            </a:r>
            <a:r>
              <a:rPr lang="en-US" sz="1600" dirty="0"/>
              <a:t>will use details to help you write your story from </a:t>
            </a:r>
            <a:r>
              <a:rPr lang="en-US" sz="1600" dirty="0" smtClean="0"/>
              <a:t>the </a:t>
            </a:r>
            <a:r>
              <a:rPr lang="en-US" sz="1600" dirty="0"/>
              <a:t>passages you have read.  Then, you will tell the following:</a:t>
            </a:r>
          </a:p>
          <a:p>
            <a:endParaRPr lang="en-US" sz="800" dirty="0"/>
          </a:p>
          <a:p>
            <a:pPr marL="361417" indent="-361417">
              <a:buAutoNum type="arabicPeriod"/>
            </a:pPr>
            <a:r>
              <a:rPr lang="en-US" sz="1600" dirty="0"/>
              <a:t>Where is the setting?  Who is the character?</a:t>
            </a:r>
          </a:p>
          <a:p>
            <a:pPr marL="361417" indent="-361417">
              <a:buAutoNum type="arabicPeriod"/>
            </a:pPr>
            <a:r>
              <a:rPr lang="en-US" sz="1600" dirty="0"/>
              <a:t>What happened along the way?</a:t>
            </a:r>
          </a:p>
          <a:p>
            <a:pPr marL="361417" indent="-361417">
              <a:buAutoNum type="arabicPeriod"/>
            </a:pPr>
            <a:r>
              <a:rPr lang="en-US" sz="1600" dirty="0"/>
              <a:t>What did the character see, hear and feel?</a:t>
            </a:r>
          </a:p>
          <a:p>
            <a:pPr marL="361417" indent="-361417">
              <a:buAutoNum type="arabicPeriod"/>
            </a:pPr>
            <a:r>
              <a:rPr lang="en-US" sz="1600" dirty="0"/>
              <a:t>What did the character learn about </a:t>
            </a:r>
            <a:r>
              <a:rPr lang="en-US" sz="1600" dirty="0" smtClean="0"/>
              <a:t>redwood trees on the trip?</a:t>
            </a:r>
            <a:endParaRPr lang="en-US" sz="1600" dirty="0"/>
          </a:p>
          <a:p>
            <a:pPr marL="361417" indent="-361417">
              <a:buAutoNum type="arabicPeriod"/>
            </a:pPr>
            <a:endParaRPr lang="en-US" sz="1600" dirty="0"/>
          </a:p>
          <a:p>
            <a:r>
              <a:rPr lang="en-US" sz="1600" b="1" dirty="0" smtClean="0"/>
              <a:t>Remember to</a:t>
            </a:r>
            <a:r>
              <a:rPr lang="en-US" sz="1600" dirty="0" smtClean="0"/>
              <a:t>:</a:t>
            </a:r>
            <a:endParaRPr lang="en-US" sz="1600" dirty="0"/>
          </a:p>
          <a:p>
            <a:pPr marL="342876" indent="-342876">
              <a:buAutoNum type="arabicPeriod"/>
            </a:pPr>
            <a:r>
              <a:rPr lang="en-US" sz="1600" dirty="0"/>
              <a:t>Plan your writing.  You may use your notes and answers.</a:t>
            </a:r>
          </a:p>
          <a:p>
            <a:pPr marL="342876" indent="-342876">
              <a:buAutoNum type="arabicPeriod"/>
            </a:pPr>
            <a:endParaRPr lang="en-US" sz="800" dirty="0"/>
          </a:p>
          <a:p>
            <a:pPr marL="342876" indent="-342876">
              <a:buAutoNum type="arabicPeriod"/>
            </a:pPr>
            <a:r>
              <a:rPr lang="en-US" sz="1600" dirty="0" smtClean="0"/>
              <a:t>Write, </a:t>
            </a:r>
            <a:r>
              <a:rPr lang="en-US" sz="1600" dirty="0"/>
              <a:t>Revise and Edit your </a:t>
            </a:r>
            <a:r>
              <a:rPr lang="en-US" sz="1600" dirty="0" smtClean="0"/>
              <a:t>rough </a:t>
            </a:r>
            <a:r>
              <a:rPr lang="en-US" sz="1600" dirty="0"/>
              <a:t>draft.</a:t>
            </a:r>
          </a:p>
          <a:p>
            <a:pPr marL="342876" indent="-342876">
              <a:buAutoNum type="arabicPeriod"/>
            </a:pPr>
            <a:endParaRPr lang="en-US" sz="800" dirty="0"/>
          </a:p>
          <a:p>
            <a:pPr marL="342876" indent="-342876">
              <a:buAutoNum type="arabicPeriod"/>
            </a:pPr>
            <a:r>
              <a:rPr lang="en-US" sz="1600" dirty="0"/>
              <a:t>Write a final draft about the character who is going on a </a:t>
            </a:r>
            <a:r>
              <a:rPr lang="en-US" sz="1600" dirty="0" smtClean="0"/>
              <a:t>trip to learn </a:t>
            </a:r>
            <a:r>
              <a:rPr lang="en-US" sz="1600" dirty="0"/>
              <a:t>more about </a:t>
            </a:r>
            <a:r>
              <a:rPr lang="en-US" sz="1600" dirty="0" smtClean="0"/>
              <a:t>redwood trees.</a:t>
            </a:r>
            <a:endParaRPr lang="en-US" sz="1600" dirty="0"/>
          </a:p>
          <a:p>
            <a:pPr marL="342876" indent="-342876">
              <a:buAutoNum type="arabicPeriod"/>
            </a:pPr>
            <a:endParaRPr lang="en-US" sz="800" dirty="0"/>
          </a:p>
          <a:p>
            <a:pPr algn="ctr"/>
            <a:r>
              <a:rPr lang="en-US" sz="1600" b="1" u="sng" dirty="0"/>
              <a:t>How You Will be Scored</a:t>
            </a:r>
          </a:p>
          <a:p>
            <a:r>
              <a:rPr lang="en-US" sz="1600" b="1" dirty="0"/>
              <a:t>	</a:t>
            </a:r>
            <a:endParaRPr lang="en-US" sz="1200" b="1" dirty="0"/>
          </a:p>
        </p:txBody>
      </p:sp>
      <p:graphicFrame>
        <p:nvGraphicFramePr>
          <p:cNvPr id="7" name="Table 6"/>
          <p:cNvGraphicFramePr>
            <a:graphicFrameLocks noGrp="1"/>
          </p:cNvGraphicFramePr>
          <p:nvPr>
            <p:extLst>
              <p:ext uri="{D42A27DB-BD31-4B8C-83A1-F6EECF244321}">
                <p14:modId xmlns:p14="http://schemas.microsoft.com/office/powerpoint/2010/main" val="2315542316"/>
              </p:ext>
            </p:extLst>
          </p:nvPr>
        </p:nvGraphicFramePr>
        <p:xfrm>
          <a:off x="1376363" y="5827486"/>
          <a:ext cx="5019675" cy="2368730"/>
        </p:xfrm>
        <a:graphic>
          <a:graphicData uri="http://schemas.openxmlformats.org/drawingml/2006/table">
            <a:tbl>
              <a:tblPr firstRow="1" bandRow="1">
                <a:tableStyleId>{5940675A-B579-460E-94D1-54222C63F5DA}</a:tableStyleId>
              </a:tblPr>
              <a:tblGrid>
                <a:gridCol w="1781175"/>
                <a:gridCol w="3238500"/>
              </a:tblGrid>
              <a:tr h="478971">
                <a:tc>
                  <a:txBody>
                    <a:bodyPr/>
                    <a:lstStyle/>
                    <a:p>
                      <a:pPr algn="r"/>
                      <a:r>
                        <a:rPr lang="en-US" sz="1000" b="0" dirty="0" smtClean="0"/>
                        <a:t>Purpose</a:t>
                      </a:r>
                      <a:endParaRPr lang="en-US" sz="1000" b="0" dirty="0"/>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Did you tell what happened?  Did you tell about a character and setting?</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478971">
                <a:tc>
                  <a:txBody>
                    <a:bodyPr/>
                    <a:lstStyle/>
                    <a:p>
                      <a:pPr algn="r"/>
                      <a:r>
                        <a:rPr lang="en-US" sz="1000" b="0" dirty="0" smtClean="0"/>
                        <a:t>Organization</a:t>
                      </a:r>
                      <a:endParaRPr lang="en-US" sz="1000" b="0" dirty="0"/>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n-US" sz="1300" b="1" dirty="0" smtClean="0"/>
                        <a:t>Did you tell what happened from beginning to end?</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0" dirty="0" smtClean="0"/>
                        <a:t>Elaboration:</a:t>
                      </a:r>
                    </a:p>
                    <a:p>
                      <a:pPr algn="r"/>
                      <a:r>
                        <a:rPr lang="en-US" sz="1000" b="0" dirty="0" smtClean="0"/>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n-US" sz="1300" b="1" dirty="0" smtClean="0"/>
                        <a:t>Did you use details from all of the passages?</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78971">
                <a:tc>
                  <a:txBody>
                    <a:bodyPr/>
                    <a:lstStyle/>
                    <a:p>
                      <a:pPr algn="r"/>
                      <a:r>
                        <a:rPr lang="en-US" sz="1000" b="0" dirty="0" smtClean="0"/>
                        <a:t>Elaboration:</a:t>
                      </a:r>
                    </a:p>
                    <a:p>
                      <a:pPr algn="r"/>
                      <a:r>
                        <a:rPr lang="en-US" sz="1000" b="0" dirty="0" smtClean="0"/>
                        <a:t>of language and vocabulary</a:t>
                      </a:r>
                      <a:endParaRPr lang="en-US" sz="1000" b="0" dirty="0"/>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n-US" sz="1300" b="1" dirty="0" smtClean="0"/>
                        <a:t>Did you use describing words to show what the character saw,</a:t>
                      </a:r>
                      <a:r>
                        <a:rPr lang="en-US" sz="1300" b="1" baseline="0" dirty="0" smtClean="0"/>
                        <a:t> </a:t>
                      </a:r>
                      <a:r>
                        <a:rPr lang="en-US" sz="1300" b="1" dirty="0" smtClean="0"/>
                        <a:t>heard and felt?</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478971">
                <a:tc>
                  <a:txBody>
                    <a:bodyPr/>
                    <a:lstStyle/>
                    <a:p>
                      <a:pPr algn="r"/>
                      <a:r>
                        <a:rPr lang="en-US" sz="1000" b="0" dirty="0" smtClean="0"/>
                        <a:t>Conventions</a:t>
                      </a:r>
                      <a:endParaRPr lang="en-US" sz="1000" b="0" dirty="0"/>
                    </a:p>
                  </a:txBody>
                  <a:tcPr marL="97155" marR="97155" marT="47897" marB="47897" anchor="ctr">
                    <a:solidFill>
                      <a:schemeClr val="accent6">
                        <a:lumMod val="20000"/>
                        <a:lumOff val="80000"/>
                      </a:schemeClr>
                    </a:solidFill>
                  </a:tcPr>
                </a:tc>
                <a:tc>
                  <a:txBody>
                    <a:bodyPr/>
                    <a:lstStyle/>
                    <a:p>
                      <a:r>
                        <a:rPr lang="en-US" sz="1300" b="1" dirty="0" smtClean="0"/>
                        <a:t>Did you follow rules for capitals, punctuation and spelling?</a:t>
                      </a: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495716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38794744"/>
              </p:ext>
            </p:extLst>
          </p:nvPr>
        </p:nvGraphicFramePr>
        <p:xfrm>
          <a:off x="566738" y="381000"/>
          <a:ext cx="6638925" cy="7528560"/>
        </p:xfrm>
        <a:graphic>
          <a:graphicData uri="http://schemas.openxmlformats.org/drawingml/2006/table">
            <a:tbl>
              <a:tblPr firstRow="1" bandRow="1">
                <a:tableStyleId>{5940675A-B579-460E-94D1-54222C63F5DA}</a:tableStyleId>
              </a:tblPr>
              <a:tblGrid>
                <a:gridCol w="6638925"/>
              </a:tblGrid>
              <a:tr h="370840">
                <a:tc>
                  <a:txBody>
                    <a:bodyPr/>
                    <a:lstStyle/>
                    <a:p>
                      <a:endParaRPr lang="en-US"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pPr algn="ctr"/>
                      <a:endParaRPr lang="en-US" b="1" u="sng"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22645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32578375"/>
              </p:ext>
            </p:extLst>
          </p:nvPr>
        </p:nvGraphicFramePr>
        <p:xfrm>
          <a:off x="566738" y="381000"/>
          <a:ext cx="6638925" cy="7528560"/>
        </p:xfrm>
        <a:graphic>
          <a:graphicData uri="http://schemas.openxmlformats.org/drawingml/2006/table">
            <a:tbl>
              <a:tblPr firstRow="1" bandRow="1">
                <a:tableStyleId>{5940675A-B579-460E-94D1-54222C63F5DA}</a:tableStyleId>
              </a:tblPr>
              <a:tblGrid>
                <a:gridCol w="6638925"/>
              </a:tblGrid>
              <a:tr h="370840">
                <a:tc>
                  <a:txBody>
                    <a:bodyPr/>
                    <a:lstStyle/>
                    <a:p>
                      <a:endParaRPr lang="en-US"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12986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3024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89931872"/>
              </p:ext>
            </p:extLst>
          </p:nvPr>
        </p:nvGraphicFramePr>
        <p:xfrm>
          <a:off x="533400" y="4191000"/>
          <a:ext cx="6400799" cy="3346266"/>
        </p:xfrm>
        <a:graphic>
          <a:graphicData uri="http://schemas.openxmlformats.org/drawingml/2006/table">
            <a:tbl>
              <a:tblPr firstRow="1" bandRow="1">
                <a:tableStyleId>{5940675A-B579-460E-94D1-54222C63F5DA}</a:tableStyleId>
              </a:tblPr>
              <a:tblGrid>
                <a:gridCol w="761999"/>
                <a:gridCol w="4038600"/>
                <a:gridCol w="685800"/>
                <a:gridCol w="457200"/>
                <a:gridCol w="457200"/>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u="none" dirty="0" smtClean="0">
                          <a:solidFill>
                            <a:schemeClr val="tx1"/>
                          </a:solidFill>
                          <a:latin typeface="+mn-lt"/>
                          <a:ea typeface="Times New Roman"/>
                          <a:cs typeface="Times New Roman"/>
                        </a:rPr>
                        <a:t>I can use prefixes</a:t>
                      </a:r>
                      <a:r>
                        <a:rPr lang="en-US" sz="1000" b="1" u="none" baseline="0" dirty="0" smtClean="0">
                          <a:solidFill>
                            <a:schemeClr val="tx1"/>
                          </a:solidFill>
                          <a:latin typeface="+mn-lt"/>
                          <a:ea typeface="Times New Roman"/>
                          <a:cs typeface="Times New Roman"/>
                        </a:rPr>
                        <a:t> </a:t>
                      </a:r>
                      <a:r>
                        <a:rPr lang="en-US" sz="1000" b="1" u="none" dirty="0" smtClean="0">
                          <a:solidFill>
                            <a:schemeClr val="tx1"/>
                          </a:solidFill>
                          <a:latin typeface="+mn-lt"/>
                          <a:ea typeface="Times New Roman"/>
                          <a:cs typeface="Times New Roman"/>
                        </a:rPr>
                        <a:t>to figure out what a word</a:t>
                      </a:r>
                      <a:r>
                        <a:rPr lang="en-US" sz="1000" b="1" u="none" baseline="0" dirty="0" smtClean="0">
                          <a:solidFill>
                            <a:schemeClr val="tx1"/>
                          </a:solidFill>
                          <a:latin typeface="+mn-lt"/>
                          <a:ea typeface="Times New Roman"/>
                          <a:cs typeface="Times New Roman"/>
                        </a:rPr>
                        <a:t> means. </a:t>
                      </a:r>
                      <a:r>
                        <a:rPr kumimoji="0" lang="en-US" sz="1000" b="1" i="0" u="none" strike="noStrike" kern="1200" cap="none" spc="0" normalizeH="0" baseline="0" noProof="0" dirty="0" smtClean="0">
                          <a:ln>
                            <a:noFill/>
                          </a:ln>
                          <a:solidFill>
                            <a:schemeClr val="tx1"/>
                          </a:solidFill>
                          <a:effectLst/>
                          <a:uLnTx/>
                          <a:uFillTx/>
                          <a:latin typeface="+mn-lt"/>
                          <a:ea typeface="Times New Roman"/>
                          <a:cs typeface="Times New Roman"/>
                        </a:rPr>
                        <a:t>DOK-2 </a:t>
                      </a:r>
                      <a:r>
                        <a:rPr kumimoji="0" lang="en-US" sz="1000" b="1" i="0" u="none" strike="noStrike" kern="1200" cap="none" spc="0" normalizeH="0" baseline="0" noProof="0" dirty="0" err="1" smtClean="0">
                          <a:ln>
                            <a:noFill/>
                          </a:ln>
                          <a:solidFill>
                            <a:schemeClr val="tx1"/>
                          </a:solidFill>
                          <a:effectLst/>
                          <a:uLnTx/>
                          <a:uFillTx/>
                          <a:latin typeface="+mn-lt"/>
                          <a:ea typeface="Times New Roman"/>
                          <a:cs typeface="Times New Roman"/>
                        </a:rPr>
                        <a:t>APg</a:t>
                      </a:r>
                      <a:r>
                        <a:rPr kumimoji="0" lang="en-US" sz="1000" b="1" i="0" u="none" strike="noStrike" kern="1200" cap="none" spc="0" normalizeH="0" baseline="0" noProof="0" dirty="0" smtClean="0">
                          <a:ln>
                            <a:noFill/>
                          </a:ln>
                          <a:solidFill>
                            <a:schemeClr val="tx1"/>
                          </a:solidFill>
                          <a:effectLst/>
                          <a:uLnTx/>
                          <a:uFillTx/>
                          <a:latin typeface="+mn-lt"/>
                          <a:ea typeface="Times New Roman"/>
                          <a:cs typeface="Times New Roman"/>
                        </a:rPr>
                        <a:t> RI.2.4</a:t>
                      </a:r>
                      <a:endPar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388499">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latin typeface="+mn-lt"/>
                          <a:ea typeface="Calibri"/>
                          <a:cs typeface="Helvetica"/>
                        </a:rPr>
                        <a:t>I can use clues from other words in a</a:t>
                      </a:r>
                      <a:r>
                        <a:rPr lang="en-US" sz="1000" b="1" baseline="0" dirty="0" smtClean="0">
                          <a:solidFill>
                            <a:schemeClr val="tx1"/>
                          </a:solidFill>
                          <a:effectLst/>
                          <a:latin typeface="+mn-lt"/>
                          <a:ea typeface="Calibri"/>
                          <a:cs typeface="Helvetica"/>
                        </a:rPr>
                        <a:t> sentence to help me know what a word means.  DOK-2 </a:t>
                      </a:r>
                      <a:r>
                        <a:rPr lang="en-US" sz="1000" b="1" baseline="0" dirty="0" err="1" smtClean="0">
                          <a:solidFill>
                            <a:schemeClr val="tx1"/>
                          </a:solidFill>
                          <a:effectLst/>
                          <a:latin typeface="+mn-lt"/>
                          <a:ea typeface="Calibri"/>
                          <a:cs typeface="Helvetica"/>
                        </a:rPr>
                        <a:t>Apn</a:t>
                      </a:r>
                      <a:r>
                        <a:rPr lang="en-US" sz="1000" b="1" baseline="0" dirty="0" smtClean="0">
                          <a:solidFill>
                            <a:schemeClr val="tx1"/>
                          </a:solidFill>
                          <a:effectLst/>
                          <a:latin typeface="+mn-lt"/>
                          <a:ea typeface="Calibri"/>
                          <a:cs typeface="Helvetica"/>
                        </a:rPr>
                        <a:t> </a:t>
                      </a:r>
                      <a:r>
                        <a:rPr lang="en-US" sz="1000" b="1" i="1" dirty="0" smtClean="0">
                          <a:solidFill>
                            <a:schemeClr val="tx1"/>
                          </a:solidFill>
                          <a:latin typeface="+mn-lt"/>
                          <a:ea typeface="Times New Roman"/>
                          <a:cs typeface="Times New Roman"/>
                        </a:rPr>
                        <a:t>RI.2.4</a:t>
                      </a:r>
                      <a:endParaRPr lang="en-US" sz="10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4385">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Times New Roman"/>
                          <a:cs typeface="Times New Roman"/>
                        </a:rPr>
                        <a:t>I can find reasons to explain about points I read.   DOK-1  Cl </a:t>
                      </a:r>
                      <a:r>
                        <a:rPr lang="en-US" sz="1000" b="1" i="0" baseline="0" dirty="0" smtClean="0">
                          <a:solidFill>
                            <a:schemeClr val="tx1"/>
                          </a:solidFill>
                          <a:latin typeface="+mn-lt"/>
                          <a:ea typeface="Times New Roman"/>
                          <a:cs typeface="Times New Roman"/>
                        </a:rPr>
                        <a:t>RI.2.8</a:t>
                      </a:r>
                      <a:endParaRPr lang="en-US" sz="1000" b="1" i="0" dirty="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Times New Roman"/>
                          <a:cs typeface="Times New Roman"/>
                        </a:rPr>
                        <a:t>I can connect reasons to supporting points in a new text.  DOK-3 Cu </a:t>
                      </a:r>
                      <a:r>
                        <a:rPr lang="en-US" sz="1000" b="1" i="1" baseline="0" dirty="0" smtClean="0">
                          <a:solidFill>
                            <a:schemeClr val="tx1"/>
                          </a:solidFill>
                          <a:latin typeface="+mn-lt"/>
                          <a:ea typeface="Times New Roman"/>
                          <a:cs typeface="Times New Roman"/>
                        </a:rPr>
                        <a:t>RI.2.8</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7046">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Times New Roman"/>
                          <a:cs typeface="Times New Roman"/>
                        </a:rPr>
                        <a:t>I can Identify</a:t>
                      </a:r>
                      <a:r>
                        <a:rPr lang="en-US" sz="1000" b="1" baseline="0" dirty="0" smtClean="0">
                          <a:solidFill>
                            <a:schemeClr val="tx1"/>
                          </a:solidFill>
                          <a:effectLst/>
                          <a:latin typeface="+mn-lt"/>
                          <a:ea typeface="Times New Roman"/>
                          <a:cs typeface="Times New Roman"/>
                        </a:rPr>
                        <a:t> </a:t>
                      </a:r>
                      <a:r>
                        <a:rPr lang="en-US" sz="1000" b="1" dirty="0" smtClean="0">
                          <a:solidFill>
                            <a:schemeClr val="tx1"/>
                          </a:solidFill>
                          <a:effectLst/>
                          <a:latin typeface="+mn-lt"/>
                          <a:ea typeface="Times New Roman"/>
                          <a:cs typeface="Times New Roman"/>
                        </a:rPr>
                        <a:t>the most important points in two texts about the same topic.</a:t>
                      </a:r>
                      <a:endParaRPr lang="en-US" sz="1000" b="1" dirty="0" smtClean="0">
                        <a:solidFill>
                          <a:schemeClr val="tx1"/>
                        </a:solidFill>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1" i="1" baseline="0" dirty="0" smtClean="0">
                          <a:solidFill>
                            <a:schemeClr val="tx1"/>
                          </a:solidFill>
                          <a:latin typeface="+mn-lt"/>
                          <a:ea typeface="Times New Roman"/>
                          <a:cs typeface="Times New Roman"/>
                        </a:rPr>
                        <a:t>DOK-2 </a:t>
                      </a:r>
                      <a:r>
                        <a:rPr lang="en-US" sz="1000" b="1" i="1" baseline="0" dirty="0" err="1" smtClean="0">
                          <a:solidFill>
                            <a:schemeClr val="tx1"/>
                          </a:solidFill>
                          <a:latin typeface="+mn-lt"/>
                          <a:ea typeface="Times New Roman"/>
                          <a:cs typeface="Times New Roman"/>
                        </a:rPr>
                        <a:t>Ck</a:t>
                      </a:r>
                      <a:r>
                        <a:rPr lang="en-US" sz="1000" b="1" i="1" baseline="0" dirty="0" smtClean="0">
                          <a:solidFill>
                            <a:schemeClr val="tx1"/>
                          </a:solidFill>
                          <a:latin typeface="+mn-lt"/>
                          <a:ea typeface="Times New Roman"/>
                          <a:cs typeface="Times New Roman"/>
                        </a:rPr>
                        <a:t> RI.2.9</a:t>
                      </a:r>
                      <a:endParaRPr lang="en-US" sz="1000" b="1"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9547">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Times New Roman"/>
                          <a:cs typeface="Times New Roman"/>
                        </a:rPr>
                        <a:t>I can identify lists</a:t>
                      </a:r>
                      <a:r>
                        <a:rPr lang="en-US" sz="1000" b="1" baseline="0" dirty="0" smtClean="0">
                          <a:solidFill>
                            <a:schemeClr val="tx1"/>
                          </a:solidFill>
                          <a:effectLst/>
                          <a:latin typeface="+mn-lt"/>
                          <a:ea typeface="Times New Roman"/>
                          <a:cs typeface="Times New Roman"/>
                        </a:rPr>
                        <a:t> with the most </a:t>
                      </a:r>
                      <a:r>
                        <a:rPr lang="en-US" sz="1000" b="1" dirty="0" smtClean="0">
                          <a:solidFill>
                            <a:schemeClr val="tx1"/>
                          </a:solidFill>
                          <a:effectLst/>
                          <a:latin typeface="+mn-lt"/>
                          <a:ea typeface="Times New Roman"/>
                          <a:cs typeface="Times New Roman"/>
                        </a:rPr>
                        <a:t>important points from two texts on the same topic.</a:t>
                      </a:r>
                      <a:endParaRPr lang="en-US" sz="1000" b="1" dirty="0" smtClean="0">
                        <a:solidFill>
                          <a:schemeClr val="tx1"/>
                        </a:solidFill>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1" i="1" baseline="0" dirty="0" smtClean="0">
                          <a:solidFill>
                            <a:schemeClr val="tx1"/>
                          </a:solidFill>
                          <a:latin typeface="+mn-lt"/>
                          <a:ea typeface="Times New Roman"/>
                          <a:cs typeface="Times New Roman"/>
                        </a:rPr>
                        <a:t>DOK-2 ANpRI.2.9</a:t>
                      </a:r>
                      <a:endParaRPr lang="en-US" sz="1000" b="1"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98248">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Calibri"/>
                          <a:cs typeface="Helvetica"/>
                        </a:rPr>
                        <a:t>I </a:t>
                      </a:r>
                      <a:r>
                        <a:rPr kumimoji="0" lang="en-US" sz="1000" b="1" i="0" u="none" strike="noStrike" kern="1200" cap="none" spc="0" normalizeH="0" baseline="0" noProof="0" smtClean="0">
                          <a:ln>
                            <a:noFill/>
                          </a:ln>
                          <a:solidFill>
                            <a:schemeClr val="tx1"/>
                          </a:solidFill>
                          <a:effectLst/>
                          <a:uLnTx/>
                          <a:uFillTx/>
                          <a:latin typeface="+mn-lt"/>
                          <a:ea typeface="Calibri"/>
                          <a:cs typeface="Helvetica"/>
                        </a:rPr>
                        <a:t>can cite </a:t>
                      </a:r>
                      <a:r>
                        <a:rPr kumimoji="0" lang="en-US" sz="1000" b="1" i="0" u="none" strike="noStrike" kern="1200" cap="none" spc="0" normalizeH="0" baseline="0" noProof="0" dirty="0" smtClean="0">
                          <a:ln>
                            <a:noFill/>
                          </a:ln>
                          <a:solidFill>
                            <a:schemeClr val="tx1"/>
                          </a:solidFill>
                          <a:effectLst/>
                          <a:uLnTx/>
                          <a:uFillTx/>
                          <a:latin typeface="+mn-lt"/>
                          <a:ea typeface="Calibri"/>
                          <a:cs typeface="Helvetica"/>
                        </a:rPr>
                        <a:t>the best evidence to explain an author’s reason for making a specific point.  DOK-3 </a:t>
                      </a:r>
                      <a:r>
                        <a:rPr kumimoji="0" lang="en-US" sz="1000" b="1" i="0" u="none" strike="noStrike" kern="1200" cap="none" spc="0" normalizeH="0" baseline="0" noProof="0" dirty="0" err="1" smtClean="0">
                          <a:ln>
                            <a:noFill/>
                          </a:ln>
                          <a:solidFill>
                            <a:schemeClr val="tx1"/>
                          </a:solidFill>
                          <a:effectLst/>
                          <a:uLnTx/>
                          <a:uFillTx/>
                          <a:latin typeface="+mn-lt"/>
                          <a:ea typeface="Calibri"/>
                          <a:cs typeface="Helvetica"/>
                        </a:rPr>
                        <a:t>Evc</a:t>
                      </a:r>
                      <a:r>
                        <a:rPr kumimoji="0" lang="en-US" sz="1000" b="1" i="0" u="none" strike="noStrike" kern="1200" cap="none" spc="0" normalizeH="0" baseline="0" noProof="0" dirty="0" smtClean="0">
                          <a:ln>
                            <a:noFill/>
                          </a:ln>
                          <a:solidFill>
                            <a:schemeClr val="tx1"/>
                          </a:solidFill>
                          <a:effectLst/>
                          <a:uLnTx/>
                          <a:uFillTx/>
                          <a:latin typeface="+mn-lt"/>
                          <a:ea typeface="Calibri"/>
                          <a:cs typeface="Helvetica"/>
                        </a:rPr>
                        <a:t> </a:t>
                      </a:r>
                      <a:r>
                        <a:rPr lang="en-US" sz="1000" b="1" i="0" baseline="0" dirty="0" smtClean="0">
                          <a:solidFill>
                            <a:schemeClr val="tx1"/>
                          </a:solidFill>
                          <a:latin typeface="+mn-lt"/>
                          <a:ea typeface="Times New Roman"/>
                          <a:cs typeface="Times New Roman"/>
                        </a:rPr>
                        <a:t>RI.2.8</a:t>
                      </a:r>
                      <a:endParaRPr lang="en-US" sz="1000" b="1" i="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252308">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Times New Roman"/>
                          <a:cs typeface="Times New Roman"/>
                        </a:rPr>
                        <a:t>I can select</a:t>
                      </a:r>
                      <a:r>
                        <a:rPr lang="en-US" sz="1000" b="1" baseline="0" dirty="0" smtClean="0">
                          <a:solidFill>
                            <a:schemeClr val="tx1"/>
                          </a:solidFill>
                          <a:effectLst/>
                          <a:latin typeface="+mn-lt"/>
                          <a:ea typeface="Times New Roman"/>
                          <a:cs typeface="Times New Roman"/>
                        </a:rPr>
                        <a:t> the correct information </a:t>
                      </a:r>
                      <a:r>
                        <a:rPr lang="en-US" sz="1000" b="1" dirty="0" smtClean="0">
                          <a:solidFill>
                            <a:schemeClr val="tx1"/>
                          </a:solidFill>
                          <a:effectLst/>
                          <a:latin typeface="+mn-lt"/>
                          <a:ea typeface="Times New Roman"/>
                          <a:cs typeface="Times New Roman"/>
                        </a:rPr>
                        <a:t>needed to complete a Venn Diagram of important points in two texts on the same topic. </a:t>
                      </a:r>
                      <a:r>
                        <a:rPr lang="en-US" sz="1000" b="1" baseline="0" dirty="0" smtClean="0">
                          <a:solidFill>
                            <a:schemeClr val="tx1"/>
                          </a:solidFill>
                          <a:effectLst/>
                          <a:latin typeface="+mn-lt"/>
                          <a:ea typeface="Times New Roman"/>
                          <a:cs typeface="Times New Roman"/>
                        </a:rPr>
                        <a:t> </a:t>
                      </a:r>
                      <a:r>
                        <a:rPr lang="en-US" sz="1000" b="1" i="0" dirty="0" smtClean="0">
                          <a:solidFill>
                            <a:schemeClr val="tx1"/>
                          </a:solidFill>
                          <a:latin typeface="+mn-lt"/>
                          <a:ea typeface="+mn-ea"/>
                          <a:cs typeface="+mn-cs"/>
                        </a:rPr>
                        <a:t>DOK-3</a:t>
                      </a:r>
                      <a:r>
                        <a:rPr lang="en-US" sz="1000" b="1" i="0" baseline="0" dirty="0" smtClean="0">
                          <a:solidFill>
                            <a:schemeClr val="tx1"/>
                          </a:solidFill>
                          <a:latin typeface="+mn-lt"/>
                          <a:ea typeface="+mn-ea"/>
                          <a:cs typeface="+mn-cs"/>
                        </a:rPr>
                        <a:t>  Any </a:t>
                      </a:r>
                      <a:r>
                        <a:rPr lang="en-US" sz="1000" b="1" i="0" dirty="0" smtClean="0">
                          <a:solidFill>
                            <a:schemeClr val="tx1"/>
                          </a:solidFill>
                          <a:latin typeface="+mn-lt"/>
                          <a:ea typeface="+mn-ea"/>
                          <a:cs typeface="+mn-cs"/>
                        </a:rPr>
                        <a:t> RI.2.9</a:t>
                      </a:r>
                      <a:endParaRPr lang="en-US" sz="1000" b="1" i="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i="0" dirty="0" smtClean="0">
                          <a:effectLst>
                            <a:outerShdw blurRad="38100" dist="38100" dir="2700000" algn="tl">
                              <a:srgbClr val="000000">
                                <a:alpha val="43137"/>
                              </a:srgbClr>
                            </a:outerShdw>
                          </a:effectLst>
                        </a:rPr>
                        <a:t>2</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22077302"/>
              </p:ext>
            </p:extLst>
          </p:nvPr>
        </p:nvGraphicFramePr>
        <p:xfrm>
          <a:off x="533401" y="658240"/>
          <a:ext cx="6400801" cy="3452946"/>
        </p:xfrm>
        <a:graphic>
          <a:graphicData uri="http://schemas.openxmlformats.org/drawingml/2006/table">
            <a:tbl>
              <a:tblPr firstRow="1" bandRow="1">
                <a:tableStyleId>{5940675A-B579-460E-94D1-54222C63F5DA}</a:tableStyleId>
              </a:tblPr>
              <a:tblGrid>
                <a:gridCol w="761999"/>
                <a:gridCol w="3429000"/>
                <a:gridCol w="609600"/>
                <a:gridCol w="685802"/>
                <a:gridCol w="457200"/>
                <a:gridCol w="457200"/>
              </a:tblGrid>
              <a:tr h="319314">
                <a:tc gridSpan="6">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209006">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u="none" dirty="0" smtClean="0">
                          <a:solidFill>
                            <a:schemeClr val="tx1"/>
                          </a:solidFill>
                          <a:effectLst/>
                          <a:latin typeface="+mn-lt"/>
                          <a:ea typeface="Times New Roman"/>
                          <a:cs typeface="Times New Roman"/>
                        </a:rPr>
                        <a:t>I  can give an example of how words</a:t>
                      </a:r>
                      <a:r>
                        <a:rPr lang="en-US" sz="1000" b="1" u="none" baseline="0" dirty="0" smtClean="0">
                          <a:solidFill>
                            <a:schemeClr val="tx1"/>
                          </a:solidFill>
                          <a:effectLst/>
                          <a:latin typeface="+mn-lt"/>
                          <a:ea typeface="Times New Roman"/>
                          <a:cs typeface="Times New Roman"/>
                        </a:rPr>
                        <a:t> and phrases add meaning and rhythm to a story, song or poem. </a:t>
                      </a:r>
                      <a:r>
                        <a:rPr kumimoji="0" lang="en-US" sz="1000" b="0" i="1" u="none" strike="noStrike" kern="1200" cap="none" spc="0" normalizeH="0" baseline="0" noProof="0" dirty="0" smtClean="0">
                          <a:ln>
                            <a:noFill/>
                          </a:ln>
                          <a:solidFill>
                            <a:schemeClr val="tx1"/>
                          </a:solidFill>
                          <a:effectLst/>
                          <a:uLnTx/>
                          <a:uFillTx/>
                          <a:latin typeface="+mn-lt"/>
                          <a:ea typeface="Calibri"/>
                          <a:cs typeface="Times New Roman"/>
                        </a:rPr>
                        <a:t>RL.2.4</a:t>
                      </a:r>
                      <a:endPar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89412">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Times New Roman"/>
                          <a:cs typeface="Times New Roman"/>
                        </a:rPr>
                        <a:t>I can use context to understand  how</a:t>
                      </a:r>
                      <a:r>
                        <a:rPr lang="en-US" sz="1000" b="1" baseline="0" dirty="0" smtClean="0">
                          <a:solidFill>
                            <a:schemeClr val="tx1"/>
                          </a:solidFill>
                          <a:effectLst/>
                          <a:latin typeface="+mn-lt"/>
                          <a:ea typeface="Times New Roman"/>
                          <a:cs typeface="Times New Roman"/>
                        </a:rPr>
                        <a:t> words or </a:t>
                      </a:r>
                      <a:r>
                        <a:rPr lang="en-US" sz="1000" b="1" u="none" baseline="0" dirty="0" smtClean="0">
                          <a:solidFill>
                            <a:schemeClr val="tx1"/>
                          </a:solidFill>
                          <a:effectLst/>
                          <a:latin typeface="+mn-lt"/>
                          <a:ea typeface="Times New Roman"/>
                          <a:cs typeface="Times New Roman"/>
                        </a:rPr>
                        <a:t>phrases add meaning and rhythm to a story, song or poem.</a:t>
                      </a:r>
                      <a:r>
                        <a:rPr lang="en-US" sz="1000" b="0" baseline="0" dirty="0" smtClean="0">
                          <a:solidFill>
                            <a:schemeClr val="tx1"/>
                          </a:solidFill>
                          <a:effectLst/>
                          <a:latin typeface="+mn-lt"/>
                          <a:ea typeface="Times New Roman"/>
                          <a:cs typeface="Times New Roman"/>
                        </a:rPr>
                        <a:t> </a:t>
                      </a:r>
                      <a:r>
                        <a:rPr lang="en-US" sz="1000" b="0" i="1" dirty="0" smtClean="0">
                          <a:solidFill>
                            <a:schemeClr val="tx1"/>
                          </a:solidFill>
                          <a:effectLst/>
                          <a:latin typeface="+mn-lt"/>
                          <a:ea typeface="Calibri"/>
                          <a:cs typeface="Times New Roman"/>
                        </a:rPr>
                        <a:t>RL.2.4</a:t>
                      </a:r>
                      <a:endParaRPr lang="en-US" sz="10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69818">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Times New Roman"/>
                          <a:cs typeface="Times New Roman"/>
                        </a:rPr>
                        <a:t>I can answer</a:t>
                      </a:r>
                      <a:r>
                        <a:rPr lang="en-US" sz="1000" b="1" baseline="0" dirty="0" smtClean="0">
                          <a:solidFill>
                            <a:schemeClr val="tx1"/>
                          </a:solidFill>
                          <a:effectLst/>
                          <a:latin typeface="+mn-lt"/>
                          <a:ea typeface="Times New Roman"/>
                          <a:cs typeface="Times New Roman"/>
                        </a:rPr>
                        <a:t> </a:t>
                      </a:r>
                      <a:r>
                        <a:rPr lang="en-US" sz="1000" b="1" dirty="0" smtClean="0">
                          <a:solidFill>
                            <a:schemeClr val="tx1"/>
                          </a:solidFill>
                          <a:effectLst/>
                          <a:latin typeface="+mn-lt"/>
                          <a:ea typeface="Times New Roman"/>
                          <a:cs typeface="Times New Roman"/>
                        </a:rPr>
                        <a:t> who, what, when, where, why and how questions about the plot of a story read.</a:t>
                      </a:r>
                      <a:r>
                        <a:rPr lang="en-US" sz="1000" b="1" baseline="0" dirty="0" smtClean="0">
                          <a:solidFill>
                            <a:schemeClr val="tx1"/>
                          </a:solidFill>
                          <a:effectLst/>
                          <a:latin typeface="+mn-lt"/>
                          <a:ea typeface="Times New Roman"/>
                          <a:cs typeface="Times New Roman"/>
                        </a:rPr>
                        <a:t> </a:t>
                      </a:r>
                      <a:r>
                        <a:rPr lang="en-US" sz="1000" b="0" i="1" baseline="0" dirty="0" smtClean="0">
                          <a:solidFill>
                            <a:schemeClr val="tx1"/>
                          </a:solidFill>
                          <a:effectLst/>
                          <a:latin typeface="+mn-lt"/>
                          <a:ea typeface="Times New Roman"/>
                          <a:cs typeface="Times New Roman"/>
                        </a:rPr>
                        <a:t>RL.2.7</a:t>
                      </a:r>
                      <a:endParaRPr lang="en-US" sz="1000" b="0" i="1" dirty="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26424">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Calibri"/>
                          <a:cs typeface="Calibri"/>
                        </a:rPr>
                        <a:t>I can use illustrations and words in a print or digital text to answer questions about a central idea (plot). </a:t>
                      </a:r>
                      <a:r>
                        <a:rPr lang="en-US" sz="1000" b="1" baseline="0" dirty="0" smtClean="0">
                          <a:solidFill>
                            <a:schemeClr val="tx1"/>
                          </a:solidFill>
                          <a:effectLst/>
                          <a:latin typeface="+mn-lt"/>
                          <a:ea typeface="Calibri"/>
                          <a:cs typeface="Calibri"/>
                        </a:rPr>
                        <a:t> </a:t>
                      </a:r>
                      <a:r>
                        <a:rPr lang="en-US" sz="1000" b="0" i="1" dirty="0" smtClean="0">
                          <a:solidFill>
                            <a:schemeClr val="tx1"/>
                          </a:solidFill>
                          <a:effectLst/>
                          <a:latin typeface="+mn-lt"/>
                          <a:ea typeface="Calibri"/>
                          <a:cs typeface="Times New Roman"/>
                        </a:rPr>
                        <a:t>RL.2.7</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683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Times New Roman"/>
                          <a:cs typeface="Times New Roman"/>
                        </a:rPr>
                        <a:t>I can find and explain which details are the same and different in two versions of the same story .</a:t>
                      </a:r>
                      <a:r>
                        <a:rPr lang="en-US" sz="1000" b="0" i="1" baseline="0" dirty="0" smtClean="0">
                          <a:solidFill>
                            <a:schemeClr val="tx1"/>
                          </a:solidFill>
                          <a:effectLst/>
                          <a:latin typeface="+mn-lt"/>
                          <a:ea typeface="Times New Roman"/>
                          <a:cs typeface="Times New Roman"/>
                        </a:rPr>
                        <a:t>RL.2.9</a:t>
                      </a:r>
                      <a:endParaRPr lang="en-US" sz="1000" b="0" i="1" dirty="0" smtClean="0">
                        <a:solidFill>
                          <a:schemeClr val="tx1"/>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63436">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Times New Roman"/>
                          <a:cs typeface="Times New Roman"/>
                        </a:rPr>
                        <a:t>I can compare and </a:t>
                      </a:r>
                      <a:r>
                        <a:rPr lang="en-US" sz="1000" b="1" dirty="0" smtClean="0">
                          <a:solidFill>
                            <a:schemeClr val="tx1"/>
                          </a:solidFill>
                          <a:effectLst/>
                          <a:latin typeface="+mn-lt"/>
                          <a:ea typeface="Times New Roman"/>
                          <a:cs typeface="Times New Roman"/>
                        </a:rPr>
                        <a:t>contrast</a:t>
                      </a:r>
                      <a:r>
                        <a:rPr lang="en-US" sz="1000" b="1" baseline="0" dirty="0" smtClean="0">
                          <a:solidFill>
                            <a:schemeClr val="tx1"/>
                          </a:solidFill>
                          <a:effectLst/>
                          <a:latin typeface="+mn-lt"/>
                          <a:ea typeface="Times New Roman"/>
                          <a:cs typeface="Times New Roman"/>
                        </a:rPr>
                        <a:t> </a:t>
                      </a:r>
                      <a:r>
                        <a:rPr lang="en-US" sz="1000" b="1" dirty="0" smtClean="0">
                          <a:solidFill>
                            <a:schemeClr val="tx1"/>
                          </a:solidFill>
                          <a:effectLst/>
                          <a:latin typeface="+mn-lt"/>
                          <a:ea typeface="Times New Roman"/>
                          <a:cs typeface="Times New Roman"/>
                        </a:rPr>
                        <a:t> </a:t>
                      </a:r>
                      <a:r>
                        <a:rPr lang="en-US" sz="1000" b="1" dirty="0" smtClean="0">
                          <a:solidFill>
                            <a:schemeClr val="tx1"/>
                          </a:solidFill>
                          <a:effectLst/>
                          <a:latin typeface="+mn-lt"/>
                          <a:ea typeface="Times New Roman"/>
                          <a:cs typeface="Times New Roman"/>
                        </a:rPr>
                        <a:t>literary elements in two or more versions of the same story.</a:t>
                      </a:r>
                      <a:r>
                        <a:rPr lang="en-US" sz="1000" b="0" baseline="0" dirty="0" smtClean="0">
                          <a:solidFill>
                            <a:schemeClr val="tx1"/>
                          </a:solidFill>
                          <a:effectLst/>
                          <a:latin typeface="+mn-lt"/>
                          <a:ea typeface="Times New Roman"/>
                          <a:cs typeface="Times New Roman"/>
                        </a:rPr>
                        <a:t> </a:t>
                      </a:r>
                      <a:r>
                        <a:rPr lang="en-US" sz="1000" b="0" i="1" baseline="0" dirty="0" smtClean="0">
                          <a:solidFill>
                            <a:schemeClr val="tx1"/>
                          </a:solidFill>
                          <a:effectLst/>
                          <a:latin typeface="+mn-lt"/>
                          <a:ea typeface="Calibri"/>
                          <a:cs typeface="Calibri"/>
                        </a:rPr>
                        <a:t>RL.2.9</a:t>
                      </a:r>
                      <a:endParaRPr lang="en-US" sz="1000" b="0" i="1" dirty="0" smtClean="0">
                        <a:solidFill>
                          <a:schemeClr val="tx1"/>
                        </a:solidFill>
                        <a:effectLst/>
                        <a:latin typeface="+mn-lt"/>
                        <a:ea typeface="Calibri"/>
                        <a:cs typeface="Calibri"/>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7642">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Calibri"/>
                          <a:cs typeface="Times New Roman"/>
                        </a:rPr>
                        <a:t>I can find and use text features for a specific purpose .</a:t>
                      </a:r>
                      <a:r>
                        <a:rPr lang="en-US" sz="1000" b="1" baseline="0" dirty="0" smtClean="0">
                          <a:solidFill>
                            <a:schemeClr val="tx1"/>
                          </a:solidFill>
                          <a:effectLst/>
                          <a:latin typeface="+mn-lt"/>
                          <a:ea typeface="Calibri"/>
                          <a:cs typeface="Times New Roman"/>
                        </a:rPr>
                        <a:t> </a:t>
                      </a:r>
                      <a:r>
                        <a:rPr lang="en-US" sz="1000" b="0" i="1" baseline="0" dirty="0" smtClean="0">
                          <a:solidFill>
                            <a:schemeClr val="tx1"/>
                          </a:solidFill>
                          <a:effectLst/>
                          <a:latin typeface="+mn-lt"/>
                          <a:ea typeface="Calibri"/>
                          <a:cs typeface="Times New Roman"/>
                        </a:rPr>
                        <a:t>RL.2.7</a:t>
                      </a:r>
                      <a:endParaRPr lang="en-US" sz="1000" b="0" i="1"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88499">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ea typeface="Calibri"/>
                          <a:cs typeface="Helvetica"/>
                        </a:rPr>
                        <a:t>I can compare and contrast specific events in two versions</a:t>
                      </a:r>
                      <a:r>
                        <a:rPr lang="en-US" sz="1000" b="1" baseline="0" dirty="0" smtClean="0">
                          <a:solidFill>
                            <a:schemeClr val="tx1"/>
                          </a:solidFill>
                          <a:effectLst/>
                          <a:latin typeface="+mn-lt"/>
                          <a:ea typeface="Calibri"/>
                          <a:cs typeface="Helvetica"/>
                        </a:rPr>
                        <a:t> </a:t>
                      </a:r>
                      <a:r>
                        <a:rPr lang="en-US" sz="1000" b="1" dirty="0" smtClean="0">
                          <a:solidFill>
                            <a:schemeClr val="tx1"/>
                          </a:solidFill>
                          <a:effectLst/>
                          <a:latin typeface="+mn-lt"/>
                          <a:ea typeface="Calibri"/>
                          <a:cs typeface="Helvetica"/>
                        </a:rPr>
                        <a:t>of the same story. </a:t>
                      </a:r>
                      <a:r>
                        <a:rPr lang="en-US" sz="1000" b="0" i="1" baseline="0" dirty="0" smtClean="0">
                          <a:solidFill>
                            <a:schemeClr val="tx1"/>
                          </a:solidFill>
                          <a:effectLst/>
                          <a:latin typeface="+mn-lt"/>
                          <a:ea typeface="Calibri"/>
                          <a:cs typeface="Times New Roman"/>
                        </a:rPr>
                        <a:t>RL.2.9</a:t>
                      </a:r>
                      <a:endParaRPr lang="en-US" sz="1000" b="0" i="1" dirty="0" smtClean="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solidFill>
                            <a:schemeClr val="tx1"/>
                          </a:solidFill>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33400" y="126324"/>
            <a:ext cx="6476999" cy="528206"/>
          </a:xfrm>
          <a:prstGeom prst="rect">
            <a:avLst/>
          </a:prstGeom>
          <a:noFill/>
        </p:spPr>
        <p:txBody>
          <a:bodyPr wrap="square" lIns="96378" tIns="48189" rIns="96378" bIns="48189" rtlCol="0">
            <a:spAutoFit/>
          </a:bodyPr>
          <a:lstStyle/>
          <a:p>
            <a:r>
              <a:rPr lang="en-US" sz="1400" b="1" dirty="0" smtClean="0"/>
              <a:t>Color </a:t>
            </a:r>
            <a:r>
              <a:rPr lang="en-US" sz="1400" b="1" dirty="0"/>
              <a:t>the box green if your answer was </a:t>
            </a:r>
            <a:r>
              <a:rPr lang="en-US" sz="1400" b="1" dirty="0" smtClean="0"/>
              <a:t>correct. Color </a:t>
            </a:r>
            <a:r>
              <a:rPr lang="en-US" sz="1400" b="1" dirty="0"/>
              <a:t>the box red if your answer was not correct</a:t>
            </a:r>
            <a:r>
              <a:rPr lang="en-US" sz="1400" b="1" dirty="0" smtClean="0"/>
              <a:t>. </a:t>
            </a:r>
            <a:r>
              <a:rPr lang="en-US" sz="1400" b="1" dirty="0" smtClean="0">
                <a:solidFill>
                  <a:srgbClr val="C00000"/>
                </a:solidFill>
              </a:rPr>
              <a:t>  </a:t>
            </a:r>
            <a:endParaRPr lang="en-US" sz="1400" b="1" dirty="0">
              <a:solidFill>
                <a:srgbClr val="C00000"/>
              </a:solidFill>
            </a:endParaRPr>
          </a:p>
        </p:txBody>
      </p:sp>
      <p:sp>
        <p:nvSpPr>
          <p:cNvPr id="6" name="Curved Down Arrow 5"/>
          <p:cNvSpPr/>
          <p:nvPr/>
        </p:nvSpPr>
        <p:spPr>
          <a:xfrm rot="950843">
            <a:off x="6095324" y="4302252"/>
            <a:ext cx="844935" cy="2164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
        <p:nvSpPr>
          <p:cNvPr id="7" name="Curved Down Arrow 6"/>
          <p:cNvSpPr/>
          <p:nvPr/>
        </p:nvSpPr>
        <p:spPr>
          <a:xfrm rot="1021836">
            <a:off x="5809192" y="756838"/>
            <a:ext cx="877810" cy="254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07508756"/>
              </p:ext>
            </p:extLst>
          </p:nvPr>
        </p:nvGraphicFramePr>
        <p:xfrm>
          <a:off x="533400" y="7645471"/>
          <a:ext cx="6400800" cy="1574729"/>
        </p:xfrm>
        <a:graphic>
          <a:graphicData uri="http://schemas.openxmlformats.org/drawingml/2006/table">
            <a:tbl>
              <a:tblPr firstRow="1" bandRow="1">
                <a:tableStyleId>{5940675A-B579-460E-94D1-54222C63F5DA}</a:tableStyleId>
              </a:tblPr>
              <a:tblGrid>
                <a:gridCol w="533400"/>
                <a:gridCol w="4011704"/>
                <a:gridCol w="579470"/>
                <a:gridCol w="563531"/>
                <a:gridCol w="712695"/>
              </a:tblGrid>
              <a:tr h="15240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chemeClr val="tx1"/>
                          </a:solidFill>
                          <a:effectLst/>
                          <a:latin typeface="+mn-lt"/>
                          <a:ea typeface="Times New Roman"/>
                          <a:cs typeface="Times New Roman"/>
                        </a:rPr>
                        <a:t>Write a conclusion to the story. W.2.3c  (Brief Write)</a:t>
                      </a:r>
                      <a:endParaRPr lang="en-US" sz="1100" b="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dirty="0" smtClean="0">
                          <a:solidFill>
                            <a:schemeClr val="tx1"/>
                          </a:solidFill>
                          <a:latin typeface="+mn-lt"/>
                          <a:ea typeface="Times New Roman"/>
                          <a:cs typeface="Helvetica" panose="020B0604020202020204" pitchFamily="34" charset="0"/>
                        </a:rPr>
                        <a:t>Which sentence would best replace the underlined sentence?</a:t>
                      </a:r>
                      <a:r>
                        <a:rPr lang="en-US" sz="1100" b="0" baseline="0" dirty="0" smtClean="0">
                          <a:solidFill>
                            <a:schemeClr val="tx1"/>
                          </a:solidFill>
                          <a:latin typeface="+mn-lt"/>
                          <a:ea typeface="Times New Roman"/>
                          <a:cs typeface="Helvetica" panose="020B0604020202020204" pitchFamily="34" charset="0"/>
                        </a:rPr>
                        <a:t> </a:t>
                      </a:r>
                      <a:r>
                        <a:rPr lang="en-US" sz="1100" b="0" dirty="0" smtClean="0">
                          <a:solidFill>
                            <a:schemeClr val="tx1"/>
                          </a:solidFill>
                          <a:latin typeface="+mn-lt"/>
                          <a:ea typeface="Times New Roman"/>
                          <a:cs typeface="Helvetica" panose="020B0604020202020204" pitchFamily="34" charset="0"/>
                        </a:rPr>
                        <a:t> </a:t>
                      </a:r>
                      <a:r>
                        <a:rPr lang="en-US" sz="1100" b="0" dirty="0" smtClean="0">
                          <a:solidFill>
                            <a:schemeClr val="tx1"/>
                          </a:solidFill>
                          <a:latin typeface="+mn-lt"/>
                          <a:cs typeface="Helvetica" panose="020B0604020202020204" pitchFamily="34" charset="0"/>
                        </a:rPr>
                        <a:t>W.2.3b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rPr>
                        <a:t> Which word could be used to replace provides? </a:t>
                      </a:r>
                      <a:r>
                        <a:rPr lang="en-US" sz="1100" b="0" dirty="0" smtClean="0">
                          <a:solidFill>
                            <a:schemeClr val="tx1"/>
                          </a:solidFill>
                          <a:latin typeface="+mn-lt"/>
                          <a:cs typeface="Helvetica" panose="020B0604020202020204" pitchFamily="34" charset="0"/>
                        </a:rPr>
                        <a:t>L.2.3a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cs typeface="Helvetica" panose="020B0604020202020204" pitchFamily="34" charset="0"/>
                        </a:rPr>
                        <a:t>Which is the correct way to write this sentence?</a:t>
                      </a:r>
                      <a:r>
                        <a:rPr lang="en-US" sz="1100" b="0" baseline="0" dirty="0" smtClean="0">
                          <a:solidFill>
                            <a:schemeClr val="tx1"/>
                          </a:solidFill>
                          <a:latin typeface="+mn-lt"/>
                          <a:cs typeface="Helvetica" panose="020B0604020202020204" pitchFamily="34" charset="0"/>
                        </a:rPr>
                        <a:t> </a:t>
                      </a:r>
                      <a:r>
                        <a:rPr kumimoji="0" lang="en-US" sz="10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L.21c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92371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409083" y="251460"/>
            <a:ext cx="6873239" cy="9090180"/>
          </a:xfrm>
          <a:prstGeom prst="rect">
            <a:avLst/>
          </a:prstGeom>
          <a:noFill/>
          <a:ln>
            <a:noFill/>
          </a:ln>
        </p:spPr>
        <p:txBody>
          <a:bodyPr lIns="100568" tIns="50270" rIns="100568" bIns="50270" anchor="t" anchorCtr="0">
            <a:noAutofit/>
          </a:bodyPr>
          <a:lstStyle/>
          <a:p>
            <a:pPr algn="ctr" defTabSz="1005840">
              <a:buSzPct val="25000"/>
            </a:pPr>
            <a:r>
              <a:rPr lang="en-US" sz="1540" b="1" kern="0">
                <a:solidFill>
                  <a:srgbClr val="000000"/>
                </a:solidFill>
                <a:latin typeface="Calibri"/>
                <a:ea typeface="Calibri"/>
                <a:cs typeface="Calibri"/>
                <a:sym typeface="Calibri"/>
                <a:rtl val="0"/>
              </a:rPr>
              <a:t>Finding Facts</a:t>
            </a:r>
          </a:p>
          <a:p>
            <a:pPr algn="ctr" defTabSz="1005840"/>
            <a:endParaRPr sz="1540" b="1" kern="0">
              <a:solidFill>
                <a:srgbClr val="000000"/>
              </a:solidFill>
              <a:latin typeface="Calibri"/>
              <a:ea typeface="Calibri"/>
              <a:cs typeface="Calibri"/>
              <a:sym typeface="Calibri"/>
              <a:rtl val="0"/>
            </a:endParaRPr>
          </a:p>
          <a:p>
            <a:pPr defTabSz="1005840">
              <a:buSzPct val="25000"/>
            </a:pPr>
            <a:r>
              <a:rPr lang="en-US" sz="1100" i="1" kern="0">
                <a:solidFill>
                  <a:srgbClr val="000000"/>
                </a:solidFill>
                <a:latin typeface="Calibri"/>
                <a:ea typeface="Calibri"/>
                <a:cs typeface="Calibri"/>
                <a:sym typeface="Calibri"/>
                <a:rtl val="0"/>
              </a:rPr>
              <a:t>This classroom pre-activity follows the Smarter Balanced Assessment Consortium general design of contextual elements, resources, learning goals, key terms and purpose [</a:t>
            </a:r>
            <a:r>
              <a:rPr lang="en-US" sz="1100" i="1" u="sng" kern="0">
                <a:solidFill>
                  <a:srgbClr val="0000FF"/>
                </a:solidFill>
                <a:latin typeface="Calibri"/>
                <a:ea typeface="Calibri"/>
                <a:cs typeface="Calibri"/>
                <a:sym typeface="Calibri"/>
                <a:hlinkClick r:id="rId3"/>
                <a:rtl val="0"/>
              </a:rPr>
              <a:t>http://oaksportal.org/resources/</a:t>
            </a:r>
            <a:r>
              <a:rPr lang="en-US" sz="1100" i="1" kern="0">
                <a:solidFill>
                  <a:srgbClr val="000000"/>
                </a:solidFill>
                <a:latin typeface="Calibri"/>
                <a:ea typeface="Calibri"/>
                <a:cs typeface="Calibri"/>
                <a:sym typeface="Calibri"/>
                <a:rtl val="0"/>
              </a:rPr>
              <a:t>]</a:t>
            </a:r>
          </a:p>
          <a:p>
            <a:pPr defTabSz="1005840">
              <a:buSzPct val="25000"/>
            </a:pPr>
            <a:r>
              <a:rPr lang="en-US" sz="1100" i="1" kern="0">
                <a:solidFill>
                  <a:srgbClr val="000000"/>
                </a:solidFill>
                <a:latin typeface="Calibri"/>
                <a:ea typeface="Calibri"/>
                <a:cs typeface="Calibri"/>
                <a:sym typeface="Calibri"/>
                <a:rtl val="0"/>
              </a:rPr>
              <a:t>The content within each of these was written by…… Gretchen Erlandsen and Anna Wooley</a:t>
            </a:r>
          </a:p>
          <a:p>
            <a:pPr defTabSz="1005840"/>
            <a:endParaRPr sz="1100" i="1" kern="0">
              <a:solidFill>
                <a:srgbClr val="000000"/>
              </a:solidFill>
              <a:latin typeface="Calibri"/>
              <a:ea typeface="Calibri"/>
              <a:cs typeface="Calibri"/>
              <a:sym typeface="Calibri"/>
              <a:rtl val="0"/>
            </a:endParaRPr>
          </a:p>
          <a:p>
            <a:pPr defTabSz="1005840">
              <a:buSzPct val="25000"/>
            </a:pPr>
            <a:r>
              <a:rPr lang="en-US" sz="1320" kern="0">
                <a:solidFill>
                  <a:srgbClr val="000000"/>
                </a:solidFill>
                <a:latin typeface="Calibri"/>
                <a:ea typeface="Calibri"/>
                <a:cs typeface="Calibri"/>
                <a:sym typeface="Calibri"/>
                <a:rtl val="0"/>
              </a:rPr>
              <a:t>The Classroom Activity introduces students to the context of a performance task, so they are not disadvantaged in demonstrating the skills the task intends to assess. </a:t>
            </a:r>
          </a:p>
          <a:p>
            <a:pPr defTabSz="1005840"/>
            <a:endParaRPr sz="660" kern="0">
              <a:solidFill>
                <a:srgbClr val="000000"/>
              </a:solidFill>
              <a:latin typeface="Calibri"/>
              <a:ea typeface="Calibri"/>
              <a:cs typeface="Calibri"/>
              <a:sym typeface="Calibri"/>
              <a:rtl val="0"/>
            </a:endParaRPr>
          </a:p>
          <a:p>
            <a:pPr defTabSz="1005840">
              <a:buSzPct val="25000"/>
            </a:pPr>
            <a:r>
              <a:rPr lang="en-US" sz="1320" kern="0">
                <a:solidFill>
                  <a:srgbClr val="000000"/>
                </a:solidFill>
                <a:latin typeface="Calibri"/>
                <a:ea typeface="Calibri"/>
                <a:cs typeface="Calibri"/>
                <a:sym typeface="Calibri"/>
                <a:rtl val="0"/>
              </a:rPr>
              <a:t>Contextual elements include:</a:t>
            </a:r>
          </a:p>
          <a:p>
            <a:pPr defTabSz="1005840"/>
            <a:endParaRPr sz="550" kern="0">
              <a:solidFill>
                <a:srgbClr val="000000"/>
              </a:solidFill>
              <a:latin typeface="Calibri"/>
              <a:ea typeface="Calibri"/>
              <a:cs typeface="Calibri"/>
              <a:sym typeface="Calibri"/>
              <a:rtl val="0"/>
            </a:endParaRPr>
          </a:p>
          <a:p>
            <a:pPr marL="251460" indent="-251460" defTabSz="1005840">
              <a:buClr>
                <a:srgbClr val="000000"/>
              </a:buClr>
              <a:buSzPct val="100000"/>
              <a:buFont typeface="Calibri"/>
              <a:buAutoNum type="arabicPeriod"/>
            </a:pPr>
            <a:r>
              <a:rPr lang="en-US" sz="1320" kern="0">
                <a:solidFill>
                  <a:srgbClr val="000000"/>
                </a:solidFill>
                <a:latin typeface="Calibri"/>
                <a:ea typeface="Calibri"/>
                <a:cs typeface="Calibri"/>
                <a:sym typeface="Calibri"/>
                <a:rtl val="0"/>
              </a:rPr>
              <a:t>an </a:t>
            </a:r>
            <a:r>
              <a:rPr lang="en-US" sz="1320" b="1" kern="0">
                <a:solidFill>
                  <a:srgbClr val="000000"/>
                </a:solidFill>
                <a:latin typeface="Calibri"/>
                <a:ea typeface="Calibri"/>
                <a:cs typeface="Calibri"/>
                <a:sym typeface="Calibri"/>
                <a:rtl val="0"/>
              </a:rPr>
              <a:t>understanding of the setting or situation </a:t>
            </a:r>
            <a:r>
              <a:rPr lang="en-US" sz="1320" kern="0">
                <a:solidFill>
                  <a:srgbClr val="000000"/>
                </a:solidFill>
                <a:latin typeface="Calibri"/>
                <a:ea typeface="Calibri"/>
                <a:cs typeface="Calibri"/>
                <a:sym typeface="Calibri"/>
                <a:rtl val="0"/>
              </a:rPr>
              <a:t>in which the task is placed</a:t>
            </a:r>
          </a:p>
          <a:p>
            <a:pPr marL="251460" indent="-251460" defTabSz="1005840">
              <a:buClr>
                <a:srgbClr val="000000"/>
              </a:buClr>
              <a:buSzPct val="100000"/>
              <a:buFont typeface="Calibri"/>
              <a:buAutoNum type="arabicPeriod"/>
            </a:pPr>
            <a:r>
              <a:rPr lang="en-US" sz="1320" kern="0">
                <a:solidFill>
                  <a:srgbClr val="000000"/>
                </a:solidFill>
                <a:latin typeface="Calibri"/>
                <a:ea typeface="Calibri"/>
                <a:cs typeface="Calibri"/>
                <a:sym typeface="Calibri"/>
                <a:rtl val="0"/>
              </a:rPr>
              <a:t>potentially </a:t>
            </a:r>
            <a:r>
              <a:rPr lang="en-US" sz="1320" b="1" kern="0">
                <a:solidFill>
                  <a:srgbClr val="000000"/>
                </a:solidFill>
                <a:latin typeface="Calibri"/>
                <a:ea typeface="Calibri"/>
                <a:cs typeface="Calibri"/>
                <a:sym typeface="Calibri"/>
                <a:rtl val="0"/>
              </a:rPr>
              <a:t>unfamiliar concepts </a:t>
            </a:r>
            <a:r>
              <a:rPr lang="en-US" sz="1320" kern="0">
                <a:solidFill>
                  <a:srgbClr val="000000"/>
                </a:solidFill>
                <a:latin typeface="Calibri"/>
                <a:ea typeface="Calibri"/>
                <a:cs typeface="Calibri"/>
                <a:sym typeface="Calibri"/>
                <a:rtl val="0"/>
              </a:rPr>
              <a:t>that are associated with the scenario</a:t>
            </a:r>
          </a:p>
          <a:p>
            <a:pPr marL="251460" indent="-251460" defTabSz="1005840">
              <a:buClr>
                <a:srgbClr val="000000"/>
              </a:buClr>
              <a:buSzPct val="100000"/>
              <a:buFont typeface="Calibri"/>
              <a:buAutoNum type="arabicPeriod"/>
            </a:pPr>
            <a:r>
              <a:rPr lang="en-US" sz="1320" b="1" kern="0">
                <a:solidFill>
                  <a:srgbClr val="000000"/>
                </a:solidFill>
                <a:latin typeface="Calibri"/>
                <a:ea typeface="Calibri"/>
                <a:cs typeface="Calibri"/>
                <a:sym typeface="Calibri"/>
                <a:rtl val="0"/>
              </a:rPr>
              <a:t>key terms or vocabulary </a:t>
            </a:r>
            <a:r>
              <a:rPr lang="en-US" sz="1320" kern="0">
                <a:solidFill>
                  <a:srgbClr val="000000"/>
                </a:solidFill>
                <a:latin typeface="Calibri"/>
                <a:ea typeface="Calibri"/>
                <a:cs typeface="Calibri"/>
                <a:sym typeface="Calibri"/>
                <a:rtl val="0"/>
              </a:rPr>
              <a:t>students will need to understand in order to meaningfully engage with and complete the performance task</a:t>
            </a:r>
          </a:p>
          <a:p>
            <a:pPr defTabSz="1005840"/>
            <a:endParaRPr sz="550" kern="0">
              <a:solidFill>
                <a:srgbClr val="000000"/>
              </a:solidFill>
              <a:latin typeface="Calibri"/>
              <a:ea typeface="Calibri"/>
              <a:cs typeface="Calibri"/>
              <a:sym typeface="Calibri"/>
              <a:rtl val="0"/>
            </a:endParaRPr>
          </a:p>
          <a:p>
            <a:pPr defTabSz="1005840">
              <a:buSzPct val="25000"/>
            </a:pPr>
            <a:r>
              <a:rPr lang="en-US" sz="1320" kern="0">
                <a:solidFill>
                  <a:srgbClr val="000000"/>
                </a:solidFill>
                <a:latin typeface="Calibri"/>
                <a:ea typeface="Calibri"/>
                <a:cs typeface="Calibri"/>
                <a:sym typeface="Calibri"/>
                <a:rtl val="0"/>
              </a:rPr>
              <a:t>The Classroom Activity is also intended to generate student interest in further exploration of the key idea(s). The Classroom Activity should be easy to implement with clear instructions. </a:t>
            </a:r>
          </a:p>
          <a:p>
            <a:pPr defTabSz="1005840"/>
            <a:endParaRPr sz="550" kern="0">
              <a:solidFill>
                <a:srgbClr val="000000"/>
              </a:solidFill>
              <a:latin typeface="Calibri"/>
              <a:ea typeface="Calibri"/>
              <a:cs typeface="Calibri"/>
              <a:sym typeface="Calibri"/>
              <a:rtl val="0"/>
            </a:endParaRPr>
          </a:p>
          <a:p>
            <a:pPr defTabSz="1005840">
              <a:buSzPct val="25000"/>
            </a:pPr>
            <a:r>
              <a:rPr lang="en-US" sz="1320" kern="0">
                <a:solidFill>
                  <a:srgbClr val="000000"/>
                </a:solidFill>
                <a:latin typeface="Calibri"/>
                <a:ea typeface="Calibri"/>
                <a:cs typeface="Calibri"/>
                <a:sym typeface="Calibri"/>
                <a:rtl val="0"/>
              </a:rPr>
              <a:t>Please read through the entire Classroom Activity before beginning the activity with students to ensure any classroom preparation can be completed in advance. Throughout the activity, it is permissible to pause and ask students if they have any questions.</a:t>
            </a:r>
          </a:p>
          <a:p>
            <a:pPr defTabSz="1005840"/>
            <a:endParaRPr sz="550"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Resources needed:</a:t>
            </a:r>
          </a:p>
          <a:p>
            <a:pPr defTabSz="1005840"/>
            <a:endParaRPr sz="550" b="1" kern="0">
              <a:solidFill>
                <a:srgbClr val="000000"/>
              </a:solidFill>
              <a:latin typeface="Calibri"/>
              <a:ea typeface="Calibri"/>
              <a:cs typeface="Calibri"/>
              <a:sym typeface="Calibri"/>
              <a:rtl val="0"/>
            </a:endParaRPr>
          </a:p>
          <a:p>
            <a:pPr defTabSz="1005840"/>
            <a:r>
              <a:rPr lang="en-US" sz="1320" kern="0">
                <a:solidFill>
                  <a:srgbClr val="000000"/>
                </a:solidFill>
                <a:latin typeface="Calibri"/>
                <a:ea typeface="Calibri"/>
                <a:cs typeface="Calibri"/>
                <a:sym typeface="Calibri"/>
                <a:rtl val="0"/>
              </a:rPr>
              <a:t>Article from World Book Kids: http://www.worldbookonline.com/kids/home#article/ar831491</a:t>
            </a:r>
          </a:p>
          <a:p>
            <a:pPr defTabSz="1005840"/>
            <a:r>
              <a:rPr lang="en-US" sz="1320" kern="0">
                <a:solidFill>
                  <a:srgbClr val="000000"/>
                </a:solidFill>
                <a:latin typeface="Calibri"/>
                <a:ea typeface="Calibri"/>
                <a:cs typeface="Calibri"/>
                <a:sym typeface="Calibri"/>
                <a:rtl val="0"/>
              </a:rPr>
              <a:t>Spanish version: </a:t>
            </a:r>
            <a:r>
              <a:rPr lang="en-US" sz="1320" u="sng" kern="0">
                <a:solidFill>
                  <a:srgbClr val="0000FF"/>
                </a:solidFill>
                <a:latin typeface="Calibri"/>
                <a:ea typeface="Calibri"/>
                <a:cs typeface="Calibri"/>
                <a:sym typeface="Calibri"/>
                <a:hlinkClick r:id="rId4"/>
                <a:rtl val="0"/>
              </a:rPr>
              <a:t>http://www.worldbookonline.com/eeh/article?id=ar831491&amp;st=sapo</a:t>
            </a:r>
          </a:p>
          <a:p>
            <a:pPr defTabSz="1005840"/>
            <a:endParaRPr sz="1320" kern="0">
              <a:solidFill>
                <a:srgbClr val="000000"/>
              </a:solidFill>
              <a:latin typeface="Calibri"/>
              <a:ea typeface="Calibri"/>
              <a:cs typeface="Calibri"/>
              <a:sym typeface="Calibri"/>
              <a:rtl val="0"/>
            </a:endParaRPr>
          </a:p>
          <a:p>
            <a:pPr defTabSz="1005840"/>
            <a:r>
              <a:rPr lang="en-US" sz="1320" kern="0">
                <a:solidFill>
                  <a:srgbClr val="000000"/>
                </a:solidFill>
                <a:latin typeface="Calibri"/>
                <a:ea typeface="Calibri"/>
                <a:cs typeface="Calibri"/>
                <a:sym typeface="Calibri"/>
                <a:rtl val="0"/>
              </a:rPr>
              <a:t>Students will need a paper copy of the article</a:t>
            </a:r>
          </a:p>
          <a:p>
            <a:pPr defTabSz="1005840"/>
            <a:r>
              <a:rPr lang="en-US" sz="1320" kern="0">
                <a:solidFill>
                  <a:srgbClr val="000000"/>
                </a:solidFill>
                <a:latin typeface="Calibri"/>
                <a:ea typeface="Calibri"/>
                <a:cs typeface="Calibri"/>
                <a:sym typeface="Calibri"/>
                <a:rtl val="0"/>
              </a:rPr>
              <a:t>Highlighters for each student</a:t>
            </a:r>
          </a:p>
          <a:p>
            <a:pPr defTabSz="1005840"/>
            <a:r>
              <a:rPr lang="en-US" sz="1320" kern="0">
                <a:solidFill>
                  <a:srgbClr val="000000"/>
                </a:solidFill>
                <a:latin typeface="Calibri"/>
                <a:ea typeface="Calibri"/>
                <a:cs typeface="Calibri"/>
                <a:sym typeface="Calibri"/>
                <a:rtl val="0"/>
              </a:rPr>
              <a:t>Writing paper</a:t>
            </a:r>
          </a:p>
          <a:p>
            <a:pPr defTabSz="1005840"/>
            <a:r>
              <a:rPr lang="en-US" sz="1320" kern="0">
                <a:solidFill>
                  <a:srgbClr val="000000"/>
                </a:solidFill>
                <a:latin typeface="Calibri"/>
                <a:ea typeface="Calibri"/>
                <a:cs typeface="Calibri"/>
                <a:sym typeface="Calibri"/>
                <a:rtl val="0"/>
              </a:rPr>
              <a:t>pencils</a:t>
            </a:r>
          </a:p>
          <a:p>
            <a:pPr defTabSz="1005840"/>
            <a:endParaRPr sz="550"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Learning Goals</a:t>
            </a:r>
            <a:r>
              <a:rPr lang="en-US" sz="1320" kern="0">
                <a:solidFill>
                  <a:srgbClr val="000000"/>
                </a:solidFill>
                <a:latin typeface="Calibri"/>
                <a:ea typeface="Calibri"/>
                <a:cs typeface="Calibri"/>
                <a:sym typeface="Calibri"/>
                <a:rtl val="0"/>
              </a:rPr>
              <a:t>:</a:t>
            </a:r>
          </a:p>
          <a:p>
            <a:pPr defTabSz="1005840"/>
            <a:endParaRPr sz="550" kern="0">
              <a:solidFill>
                <a:srgbClr val="000000"/>
              </a:solidFill>
              <a:latin typeface="Calibri"/>
              <a:ea typeface="Calibri"/>
              <a:cs typeface="Calibri"/>
              <a:sym typeface="Calibri"/>
              <a:rtl val="0"/>
            </a:endParaRPr>
          </a:p>
          <a:p>
            <a:pPr defTabSz="1005840"/>
            <a:r>
              <a:rPr lang="en-US" sz="1320" kern="0">
                <a:solidFill>
                  <a:srgbClr val="000000"/>
                </a:solidFill>
                <a:latin typeface="Calibri"/>
                <a:ea typeface="Calibri"/>
                <a:cs typeface="Calibri"/>
                <a:sym typeface="Calibri"/>
                <a:rtl val="0"/>
              </a:rPr>
              <a:t>Students will be able to closely read and cite information from an informational text to use  in their narrative. </a:t>
            </a:r>
          </a:p>
          <a:p>
            <a:pPr defTabSz="1005840"/>
            <a:endParaRPr sz="1320" kern="0">
              <a:solidFill>
                <a:srgbClr val="000000"/>
              </a:solidFill>
              <a:latin typeface="Calibri"/>
              <a:ea typeface="Calibri"/>
              <a:cs typeface="Calibri"/>
              <a:sym typeface="Calibri"/>
              <a:rtl val="0"/>
            </a:endParaRPr>
          </a:p>
          <a:p>
            <a:pPr marL="188595" indent="-6985" defTabSz="1005840"/>
            <a:endParaRPr sz="550" kern="0">
              <a:solidFill>
                <a:srgbClr val="000000"/>
              </a:solidFill>
              <a:latin typeface="Calibri"/>
              <a:ea typeface="Calibri"/>
              <a:cs typeface="Calibri"/>
              <a:sym typeface="Calibri"/>
              <a:rtl val="0"/>
            </a:endParaRPr>
          </a:p>
          <a:p>
            <a:pPr defTabSz="1005840">
              <a:buSzPct val="25000"/>
            </a:pPr>
            <a:r>
              <a:rPr lang="en-US" sz="1320" kern="0">
                <a:solidFill>
                  <a:srgbClr val="000000"/>
                </a:solidFill>
                <a:latin typeface="Calibri"/>
                <a:ea typeface="Calibri"/>
                <a:cs typeface="Calibri"/>
                <a:sym typeface="Calibri"/>
                <a:rtl val="0"/>
              </a:rPr>
              <a:t>Students will understand the key terms:</a:t>
            </a:r>
          </a:p>
          <a:p>
            <a:pPr defTabSz="1005840">
              <a:buSzPct val="25000"/>
            </a:pPr>
            <a:r>
              <a:rPr lang="en-US" sz="1100" i="1" kern="0">
                <a:solidFill>
                  <a:srgbClr val="000000"/>
                </a:solidFill>
                <a:latin typeface="Calibri"/>
                <a:ea typeface="Calibri"/>
                <a:cs typeface="Calibri"/>
                <a:sym typeface="Calibri"/>
                <a:rtl val="0"/>
              </a:rPr>
              <a:t>Note: Definitions are provided here for the convenience of facilitators. Students are expected to understand these key terms in the context of the task, not memorize the definitions</a:t>
            </a:r>
            <a:r>
              <a:rPr lang="en-US" sz="1320" kern="0">
                <a:solidFill>
                  <a:srgbClr val="000000"/>
                </a:solidFill>
                <a:latin typeface="Calibri"/>
                <a:ea typeface="Calibri"/>
                <a:cs typeface="Calibri"/>
                <a:sym typeface="Calibri"/>
                <a:rtl val="0"/>
              </a:rPr>
              <a:t>. </a:t>
            </a:r>
          </a:p>
          <a:p>
            <a:pPr defTabSz="1005840"/>
            <a:endParaRPr sz="550" b="1" kern="0">
              <a:solidFill>
                <a:srgbClr val="000000"/>
              </a:solidFill>
              <a:latin typeface="Calibri"/>
              <a:ea typeface="Calibri"/>
              <a:cs typeface="Calibri"/>
              <a:sym typeface="Calibri"/>
              <a:rtl val="0"/>
            </a:endParaRPr>
          </a:p>
          <a:p>
            <a:pPr defTabSz="1005840"/>
            <a:r>
              <a:rPr lang="en-US" sz="1320" kern="0">
                <a:solidFill>
                  <a:srgbClr val="000000"/>
                </a:solidFill>
                <a:latin typeface="Calibri"/>
                <a:ea typeface="Calibri"/>
                <a:cs typeface="Calibri"/>
                <a:sym typeface="Calibri"/>
                <a:rtl val="0"/>
              </a:rPr>
              <a:t>Cite</a:t>
            </a:r>
          </a:p>
          <a:p>
            <a:pPr defTabSz="1005840"/>
            <a:r>
              <a:rPr lang="en-US" sz="1320" kern="0">
                <a:solidFill>
                  <a:srgbClr val="000000"/>
                </a:solidFill>
                <a:latin typeface="Calibri"/>
                <a:ea typeface="Calibri"/>
                <a:cs typeface="Calibri"/>
                <a:sym typeface="Calibri"/>
                <a:rtl val="0"/>
              </a:rPr>
              <a:t>Important facts</a:t>
            </a:r>
          </a:p>
          <a:p>
            <a:pPr marL="188595" indent="-104775" defTabSz="1005840">
              <a:buClr>
                <a:srgbClr val="000000"/>
              </a:buClr>
            </a:pPr>
            <a:endParaRPr sz="1320" b="1" kern="0">
              <a:solidFill>
                <a:srgbClr val="000000"/>
              </a:solidFill>
              <a:latin typeface="Calibri"/>
              <a:ea typeface="Calibri"/>
              <a:cs typeface="Calibri"/>
              <a:sym typeface="Calibri"/>
              <a:rtl val="0"/>
            </a:endParaRPr>
          </a:p>
          <a:p>
            <a:pPr defTabSz="1005840">
              <a:buSzPct val="25000"/>
            </a:pPr>
            <a:r>
              <a:rPr lang="en-US" sz="1320" kern="0">
                <a:solidFill>
                  <a:srgbClr val="000000"/>
                </a:solidFill>
                <a:latin typeface="Calibri"/>
                <a:ea typeface="Calibri"/>
                <a:cs typeface="Calibri"/>
                <a:sym typeface="Calibri"/>
                <a:rtl val="0"/>
              </a:rPr>
              <a:t>Purpose: The facilitator’s goal is to show students how to find important facts and how to cite them.</a:t>
            </a:r>
          </a:p>
          <a:p>
            <a:pPr defTabSz="1005840"/>
            <a:endParaRPr sz="1320" kern="0">
              <a:solidFill>
                <a:srgbClr val="000000"/>
              </a:solidFill>
              <a:latin typeface="Calibri"/>
              <a:ea typeface="Calibri"/>
              <a:cs typeface="Calibri"/>
              <a:sym typeface="Calibri"/>
              <a:rtl val="0"/>
            </a:endParaRPr>
          </a:p>
          <a:p>
            <a:pPr defTabSz="1005840">
              <a:buSzPct val="25000"/>
            </a:pPr>
            <a:r>
              <a:rPr lang="en-US" sz="990" kern="0">
                <a:solidFill>
                  <a:srgbClr val="000000"/>
                </a:solidFill>
                <a:latin typeface="Calibri"/>
                <a:ea typeface="Calibri"/>
                <a:cs typeface="Calibri"/>
                <a:sym typeface="Calibri"/>
                <a:rtl val="0"/>
              </a:rPr>
              <a:t>*Facilitators can decide whether they want to display ancillary materials using an overhead projector or computer/Smartboard, or whether they want to produce them as a handout for students.</a:t>
            </a:r>
          </a:p>
        </p:txBody>
      </p:sp>
    </p:spTree>
    <p:extLst>
      <p:ext uri="{BB962C8B-B14F-4D97-AF65-F5344CB8AC3E}">
        <p14:creationId xmlns:p14="http://schemas.microsoft.com/office/powerpoint/2010/main" val="196348305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409073" y="251460"/>
            <a:ext cx="6873239" cy="9388500"/>
          </a:xfrm>
          <a:prstGeom prst="rect">
            <a:avLst/>
          </a:prstGeom>
          <a:noFill/>
          <a:ln>
            <a:noFill/>
          </a:ln>
        </p:spPr>
        <p:txBody>
          <a:bodyPr lIns="100568" tIns="50270" rIns="100568" bIns="50270" anchor="t" anchorCtr="0">
            <a:noAutofit/>
          </a:bodyPr>
          <a:lstStyle/>
          <a:p>
            <a:pPr defTabSz="1005840">
              <a:buSzPct val="25000"/>
            </a:pPr>
            <a:r>
              <a:rPr lang="en-US" sz="1540" b="1" kern="0">
                <a:solidFill>
                  <a:srgbClr val="000000"/>
                </a:solidFill>
                <a:latin typeface="Calibri"/>
                <a:ea typeface="Calibri"/>
                <a:cs typeface="Calibri"/>
                <a:sym typeface="Calibri"/>
                <a:rtl val="0"/>
              </a:rPr>
              <a:t>Title </a:t>
            </a:r>
            <a:r>
              <a:rPr lang="en-US" sz="1320" i="1" kern="0">
                <a:solidFill>
                  <a:srgbClr val="000000"/>
                </a:solidFill>
                <a:latin typeface="Calibri"/>
                <a:ea typeface="Calibri"/>
                <a:cs typeface="Calibri"/>
                <a:sym typeface="Calibri"/>
                <a:rtl val="0"/>
              </a:rPr>
              <a:t>continued…</a:t>
            </a:r>
          </a:p>
          <a:p>
            <a:pPr defTabSz="1005840"/>
            <a:endParaRPr sz="1320" i="1" kern="0">
              <a:solidFill>
                <a:srgbClr val="000000"/>
              </a:solidFill>
              <a:latin typeface="Calibri"/>
              <a:ea typeface="Calibri"/>
              <a:cs typeface="Calibri"/>
              <a:sym typeface="Calibri"/>
              <a:rtl val="0"/>
            </a:endParaRPr>
          </a:p>
          <a:p>
            <a:pPr defTabSz="1005840">
              <a:buClr>
                <a:srgbClr val="000000"/>
              </a:buClr>
              <a:buSzPct val="25000"/>
            </a:pPr>
            <a:r>
              <a:rPr lang="en-US" sz="1320" b="1" kern="0">
                <a:solidFill>
                  <a:srgbClr val="000000"/>
                </a:solidFill>
                <a:latin typeface="Calibri"/>
                <a:ea typeface="Calibri"/>
                <a:cs typeface="Calibri"/>
                <a:sym typeface="Calibri"/>
                <a:rtl val="0"/>
              </a:rPr>
              <a:t>Facilitator says: “Think about what you already know about frogs and toads. Share with your partner your ideas.”</a:t>
            </a:r>
          </a:p>
          <a:p>
            <a:pPr defTabSz="1005840">
              <a:buClr>
                <a:srgbClr val="000000"/>
              </a:buClr>
            </a:pPr>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Student responses (unscripted)</a:t>
            </a:r>
          </a:p>
          <a:p>
            <a:pPr defTabSz="1005840">
              <a:buSzPct val="25000"/>
            </a:pPr>
            <a:r>
              <a:rPr lang="en-US" sz="1320" b="1" kern="0">
                <a:solidFill>
                  <a:srgbClr val="000000"/>
                </a:solidFill>
                <a:latin typeface="Calibri"/>
                <a:ea typeface="Calibri"/>
                <a:cs typeface="Calibri"/>
                <a:sym typeface="Calibri"/>
                <a:rtl val="0"/>
              </a:rPr>
              <a:t>“Frogs start as tadpoles.”</a:t>
            </a:r>
          </a:p>
          <a:p>
            <a:pPr defTabSz="1005840">
              <a:buSzPct val="25000"/>
            </a:pPr>
            <a:r>
              <a:rPr lang="en-US" sz="1320" b="1" kern="0">
                <a:solidFill>
                  <a:srgbClr val="000000"/>
                </a:solidFill>
                <a:latin typeface="Calibri"/>
                <a:ea typeface="Calibri"/>
                <a:cs typeface="Calibri"/>
                <a:sym typeface="Calibri"/>
                <a:rtl val="0"/>
              </a:rPr>
              <a:t>“Toads are big.”</a:t>
            </a:r>
          </a:p>
          <a:p>
            <a:pPr defTabSz="1005840">
              <a:buSzPct val="25000"/>
            </a:pPr>
            <a:r>
              <a:rPr lang="en-US" sz="1320" b="1" kern="0">
                <a:solidFill>
                  <a:srgbClr val="000000"/>
                </a:solidFill>
                <a:latin typeface="Calibri"/>
                <a:ea typeface="Calibri"/>
                <a:cs typeface="Calibri"/>
                <a:sym typeface="Calibri"/>
                <a:rtl val="0"/>
              </a:rPr>
              <a:t>“Toads have warts.”</a:t>
            </a:r>
          </a:p>
          <a:p>
            <a:pPr defTabSz="1005840">
              <a:buSzPct val="25000"/>
            </a:pPr>
            <a:r>
              <a:rPr lang="en-US" sz="1320" b="1" kern="0">
                <a:solidFill>
                  <a:srgbClr val="000000"/>
                </a:solidFill>
                <a:latin typeface="Calibri"/>
                <a:ea typeface="Calibri"/>
                <a:cs typeface="Calibri"/>
                <a:sym typeface="Calibri"/>
                <a:rtl val="0"/>
              </a:rPr>
              <a:t>“Frogs can jump.”</a:t>
            </a:r>
          </a:p>
          <a:p>
            <a:pPr defTabSz="1005840"/>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Facilitator says: “Today we are going to read an informational article on frogs and toads. We are going to find and highlight important facts on toads, only, that we could use in a narrative. The first thing we will do is look at the article and read it all the way through one time before we do any highlighting.</a:t>
            </a:r>
          </a:p>
          <a:p>
            <a:pPr defTabSz="1005840"/>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Discussion question: “Why is it important to read the article all the way through once before looking for and highlighting facts?”</a:t>
            </a:r>
          </a:p>
          <a:p>
            <a:pPr defTabSz="1005840"/>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Allow students to pair share ideas.</a:t>
            </a:r>
          </a:p>
          <a:p>
            <a:pPr defTabSz="1005840"/>
            <a:endParaRPr sz="1320" b="1" kern="0">
              <a:solidFill>
                <a:srgbClr val="000000"/>
              </a:solidFill>
              <a:latin typeface="Calibri"/>
              <a:ea typeface="Calibri"/>
              <a:cs typeface="Calibri"/>
              <a:sym typeface="Calibri"/>
              <a:rtl val="0"/>
            </a:endParaRPr>
          </a:p>
          <a:p>
            <a:pPr defTabSz="1005840">
              <a:buClr>
                <a:srgbClr val="000000"/>
              </a:buClr>
              <a:buSzPct val="25000"/>
            </a:pPr>
            <a:r>
              <a:rPr lang="en-US" sz="1320" b="1" kern="0">
                <a:solidFill>
                  <a:srgbClr val="000000"/>
                </a:solidFill>
                <a:latin typeface="Calibri"/>
                <a:ea typeface="Calibri"/>
                <a:cs typeface="Calibri"/>
                <a:sym typeface="Calibri"/>
                <a:rtl val="0"/>
              </a:rPr>
              <a:t>Possible student responses (unscripted)</a:t>
            </a:r>
          </a:p>
          <a:p>
            <a:pPr defTabSz="1005840">
              <a:buSzPct val="25000"/>
            </a:pPr>
            <a:r>
              <a:rPr lang="en-US" sz="1320" b="1" kern="0">
                <a:solidFill>
                  <a:srgbClr val="000000"/>
                </a:solidFill>
                <a:latin typeface="Calibri"/>
                <a:ea typeface="Calibri"/>
                <a:cs typeface="Calibri"/>
                <a:sym typeface="Calibri"/>
                <a:rtl val="0"/>
              </a:rPr>
              <a:t>“So we know what the article is about.”</a:t>
            </a:r>
          </a:p>
          <a:p>
            <a:pPr defTabSz="1005840">
              <a:buSzPct val="25000"/>
            </a:pPr>
            <a:r>
              <a:rPr lang="en-US" sz="1320" b="1" kern="0">
                <a:solidFill>
                  <a:srgbClr val="000000"/>
                </a:solidFill>
                <a:latin typeface="Calibri"/>
                <a:ea typeface="Calibri"/>
                <a:cs typeface="Calibri"/>
                <a:sym typeface="Calibri"/>
                <a:rtl val="0"/>
              </a:rPr>
              <a:t>“Help us understand frogs.”</a:t>
            </a:r>
          </a:p>
          <a:p>
            <a:pPr defTabSz="1005840">
              <a:buSzPct val="25000"/>
            </a:pPr>
            <a:r>
              <a:rPr lang="en-US" sz="1320" b="1" kern="0">
                <a:solidFill>
                  <a:srgbClr val="000000"/>
                </a:solidFill>
                <a:latin typeface="Calibri"/>
                <a:ea typeface="Calibri"/>
                <a:cs typeface="Calibri"/>
                <a:sym typeface="Calibri"/>
                <a:rtl val="0"/>
              </a:rPr>
              <a:t>“So we can learn new things.”</a:t>
            </a:r>
          </a:p>
          <a:p>
            <a:pPr defTabSz="1005840"/>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[Facilitator may need to guide discussion]</a:t>
            </a:r>
          </a:p>
          <a:p>
            <a:pPr defTabSz="1005840"/>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Facilitator says: [Pass out article to students and put a copy on the ELMO or Smart Board] </a:t>
            </a:r>
          </a:p>
          <a:p>
            <a:pPr defTabSz="1005840">
              <a:buSzPct val="25000"/>
            </a:pPr>
            <a:r>
              <a:rPr lang="en-US" sz="1320" b="1" kern="0">
                <a:solidFill>
                  <a:srgbClr val="000000"/>
                </a:solidFill>
                <a:latin typeface="Calibri"/>
                <a:ea typeface="Calibri"/>
                <a:cs typeface="Calibri"/>
                <a:sym typeface="Calibri"/>
                <a:rtl val="0"/>
              </a:rPr>
              <a:t>[Read the article through one time while students follow along]</a:t>
            </a:r>
          </a:p>
          <a:p>
            <a:pPr defTabSz="1005840"/>
            <a:endParaRPr sz="1320" b="1" kern="0">
              <a:solidFill>
                <a:srgbClr val="000000"/>
              </a:solidFill>
              <a:latin typeface="Calibri"/>
              <a:ea typeface="Calibri"/>
              <a:cs typeface="Calibri"/>
              <a:sym typeface="Calibri"/>
              <a:rtl val="0"/>
            </a:endParaRPr>
          </a:p>
          <a:p>
            <a:pPr defTabSz="1005840">
              <a:buClr>
                <a:srgbClr val="000000"/>
              </a:buClr>
              <a:buSzPct val="25000"/>
            </a:pPr>
            <a:r>
              <a:rPr lang="en-US" sz="1320" b="1" kern="0">
                <a:solidFill>
                  <a:srgbClr val="000000"/>
                </a:solidFill>
                <a:latin typeface="Calibri"/>
                <a:ea typeface="Calibri"/>
                <a:cs typeface="Calibri"/>
                <a:sym typeface="Calibri"/>
                <a:rtl val="0"/>
              </a:rPr>
              <a:t>Facilitator says: How do we know if fact from the article is important and should be highlighted?</a:t>
            </a:r>
          </a:p>
          <a:p>
            <a:pPr defTabSz="1005840"/>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Possible student responses (unscripted)</a:t>
            </a:r>
          </a:p>
          <a:p>
            <a:pPr defTabSz="1005840">
              <a:buSzPct val="25000"/>
            </a:pPr>
            <a:r>
              <a:rPr lang="en-US" sz="1320" b="1" kern="0">
                <a:solidFill>
                  <a:srgbClr val="000000"/>
                </a:solidFill>
                <a:latin typeface="Calibri"/>
                <a:ea typeface="Calibri"/>
                <a:cs typeface="Calibri"/>
                <a:sym typeface="Calibri"/>
                <a:rtl val="0"/>
              </a:rPr>
              <a:t>“It tells about what the toad looks like.”</a:t>
            </a:r>
          </a:p>
          <a:p>
            <a:pPr defTabSz="1005840">
              <a:buSzPct val="25000"/>
            </a:pPr>
            <a:r>
              <a:rPr lang="en-US" sz="1320" b="1" kern="0">
                <a:solidFill>
                  <a:srgbClr val="000000"/>
                </a:solidFill>
                <a:latin typeface="Calibri"/>
                <a:ea typeface="Calibri"/>
                <a:cs typeface="Calibri"/>
                <a:sym typeface="Calibri"/>
                <a:rtl val="0"/>
              </a:rPr>
              <a:t>“It teaches us something new.”</a:t>
            </a:r>
          </a:p>
          <a:p>
            <a:pPr defTabSz="1005840">
              <a:buSzPct val="25000"/>
            </a:pPr>
            <a:r>
              <a:rPr lang="en-US" sz="1320" b="1" kern="0">
                <a:solidFill>
                  <a:srgbClr val="000000"/>
                </a:solidFill>
                <a:latin typeface="Calibri"/>
                <a:ea typeface="Calibri"/>
                <a:cs typeface="Calibri"/>
                <a:sym typeface="Calibri"/>
                <a:rtl val="0"/>
              </a:rPr>
              <a:t>“It’s important if it helps the story make sense.”</a:t>
            </a:r>
          </a:p>
          <a:p>
            <a:pPr defTabSz="1005840">
              <a:buSzPct val="25000"/>
            </a:pPr>
            <a:r>
              <a:rPr lang="en-US" sz="1320" b="1" kern="0">
                <a:solidFill>
                  <a:srgbClr val="000000"/>
                </a:solidFill>
                <a:latin typeface="Calibri"/>
                <a:ea typeface="Calibri"/>
                <a:cs typeface="Calibri"/>
                <a:sym typeface="Calibri"/>
                <a:rtl val="0"/>
              </a:rPr>
              <a:t>“It sounds cool.”</a:t>
            </a:r>
          </a:p>
          <a:p>
            <a:pPr defTabSz="1005840"/>
            <a:endParaRPr sz="1320" b="1" kern="0">
              <a:solidFill>
                <a:srgbClr val="000000"/>
              </a:solidFill>
              <a:latin typeface="Calibri"/>
              <a:ea typeface="Calibri"/>
              <a:cs typeface="Calibri"/>
              <a:sym typeface="Calibri"/>
              <a:rtl val="0"/>
            </a:endParaRPr>
          </a:p>
          <a:p>
            <a:pPr defTabSz="1005840">
              <a:buSzPct val="25000"/>
            </a:pPr>
            <a:r>
              <a:rPr lang="en-US" sz="1320" b="1" kern="0">
                <a:solidFill>
                  <a:srgbClr val="000000"/>
                </a:solidFill>
                <a:latin typeface="Calibri"/>
                <a:ea typeface="Calibri"/>
                <a:cs typeface="Calibri"/>
                <a:sym typeface="Calibri"/>
                <a:rtl val="0"/>
              </a:rPr>
              <a:t>Facilitator says: “Now we are going to read the article again. This time we will highlight important information as we read. Remember our task is to find important information on toads. We are going to read one paragraph at a time.”</a:t>
            </a:r>
          </a:p>
          <a:p>
            <a:pPr defTabSz="1005840">
              <a:buSzPct val="25000"/>
            </a:pPr>
            <a:r>
              <a:rPr lang="en-US" sz="1320" b="1" kern="0">
                <a:solidFill>
                  <a:srgbClr val="000000"/>
                </a:solidFill>
                <a:latin typeface="Calibri"/>
                <a:ea typeface="Calibri"/>
                <a:cs typeface="Calibri"/>
                <a:sym typeface="Calibri"/>
                <a:rtl val="0"/>
              </a:rPr>
              <a:t>[Facilitator will read the first paragraph, ask the students to listen for important facts as you read.]</a:t>
            </a:r>
          </a:p>
          <a:p>
            <a:pPr defTabSz="1005840"/>
            <a:endParaRPr sz="1320" b="1" kern="0">
              <a:solidFill>
                <a:srgbClr val="000000"/>
              </a:solidFill>
              <a:latin typeface="Calibri"/>
              <a:ea typeface="Calibri"/>
              <a:cs typeface="Calibri"/>
              <a:sym typeface="Calibri"/>
              <a:rtl val="0"/>
            </a:endParaRPr>
          </a:p>
          <a:p>
            <a:pPr defTabSz="1005840"/>
            <a:endParaRPr sz="1320"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82403067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680086" y="334813"/>
            <a:ext cx="6412229" cy="9388829"/>
          </a:xfrm>
          <a:prstGeom prst="rect">
            <a:avLst/>
          </a:prstGeom>
        </p:spPr>
        <p:txBody>
          <a:bodyPr lIns="100568" tIns="100568" rIns="100568" bIns="100568" anchor="ctr" anchorCtr="0">
            <a:noAutofit/>
          </a:bodyPr>
          <a:lstStyle/>
          <a:p>
            <a:pPr algn="l">
              <a:buSzPct val="25000"/>
            </a:pPr>
            <a:r>
              <a:rPr lang="en-US" sz="1320" b="1">
                <a:solidFill>
                  <a:schemeClr val="dk1"/>
                </a:solidFill>
                <a:latin typeface="Calibri"/>
                <a:ea typeface="Calibri"/>
                <a:cs typeface="Calibri"/>
                <a:sym typeface="Calibri"/>
              </a:rPr>
              <a:t>Discussion question: “What important facts did you hear in that paragraph?” ‘Why are they important?” [Have students share responses with a partner. Then have students share ideas out loud with class.]</a:t>
            </a:r>
          </a:p>
          <a:p>
            <a:pPr algn="l"/>
            <a:endParaRPr sz="1320" b="1">
              <a:solidFill>
                <a:schemeClr val="dk1"/>
              </a:solidFill>
              <a:latin typeface="Calibri"/>
              <a:ea typeface="Calibri"/>
              <a:cs typeface="Calibri"/>
              <a:sym typeface="Calibri"/>
            </a:endParaRPr>
          </a:p>
          <a:p>
            <a:pPr algn="l"/>
            <a:r>
              <a:rPr lang="en-US" sz="1320" b="1">
                <a:solidFill>
                  <a:schemeClr val="dk1"/>
                </a:solidFill>
                <a:latin typeface="Calibri"/>
                <a:ea typeface="Calibri"/>
                <a:cs typeface="Calibri"/>
                <a:sym typeface="Calibri"/>
              </a:rPr>
              <a:t>Student responses (unscripted) </a:t>
            </a:r>
          </a:p>
          <a:p>
            <a:pPr algn="l"/>
            <a:r>
              <a:rPr lang="en-US" sz="1320" b="1">
                <a:solidFill>
                  <a:schemeClr val="dk1"/>
                </a:solidFill>
                <a:latin typeface="Calibri"/>
                <a:ea typeface="Calibri"/>
                <a:cs typeface="Calibri"/>
                <a:sym typeface="Calibri"/>
              </a:rPr>
              <a:t>“Toads are amphibians.”</a:t>
            </a:r>
          </a:p>
          <a:p>
            <a:pPr algn="l"/>
            <a:r>
              <a:rPr lang="en-US" sz="1320" b="1">
                <a:solidFill>
                  <a:schemeClr val="dk1"/>
                </a:solidFill>
                <a:latin typeface="Calibri"/>
                <a:ea typeface="Calibri"/>
                <a:cs typeface="Calibri"/>
                <a:sym typeface="Calibri"/>
              </a:rPr>
              <a:t>“Toads look like frogs.”</a:t>
            </a:r>
          </a:p>
          <a:p>
            <a:pPr algn="l"/>
            <a:r>
              <a:rPr lang="en-US" sz="1320" b="1">
                <a:solidFill>
                  <a:schemeClr val="dk1"/>
                </a:solidFill>
                <a:latin typeface="Calibri"/>
                <a:ea typeface="Calibri"/>
                <a:cs typeface="Calibri"/>
                <a:sym typeface="Calibri"/>
              </a:rPr>
              <a:t>“Toads do not have tails.”</a:t>
            </a:r>
          </a:p>
          <a:p>
            <a:pPr algn="l"/>
            <a:endParaRPr sz="1320" b="1">
              <a:solidFill>
                <a:schemeClr val="dk1"/>
              </a:solidFill>
              <a:latin typeface="Calibri"/>
              <a:ea typeface="Calibri"/>
              <a:cs typeface="Calibri"/>
              <a:sym typeface="Calibri"/>
            </a:endParaRPr>
          </a:p>
          <a:p>
            <a:pPr algn="l"/>
            <a:r>
              <a:rPr lang="en-US" sz="1320" b="1">
                <a:solidFill>
                  <a:schemeClr val="dk1"/>
                </a:solidFill>
                <a:latin typeface="Calibri"/>
                <a:ea typeface="Calibri"/>
                <a:cs typeface="Calibri"/>
                <a:sym typeface="Calibri"/>
              </a:rPr>
              <a:t>[After each student response have a discussion with the class on whether or not they think that the student response is an important fact or not. If it is agreed upon that it is, show students how to highlight that information. If it is not an important fact, discuss briefly why not and see if you can use any part of what the student said.]</a:t>
            </a:r>
          </a:p>
          <a:p>
            <a:pPr algn="l"/>
            <a:endParaRPr sz="1320" b="1">
              <a:solidFill>
                <a:schemeClr val="dk1"/>
              </a:solidFill>
              <a:latin typeface="Calibri"/>
              <a:ea typeface="Calibri"/>
              <a:cs typeface="Calibri"/>
              <a:sym typeface="Calibri"/>
            </a:endParaRPr>
          </a:p>
          <a:p>
            <a:pPr algn="l"/>
            <a:r>
              <a:rPr lang="en-US" b="1">
                <a:solidFill>
                  <a:schemeClr val="dk1"/>
                </a:solidFill>
                <a:latin typeface="Calibri"/>
                <a:ea typeface="Calibri"/>
                <a:cs typeface="Calibri"/>
                <a:sym typeface="Calibri"/>
              </a:rPr>
              <a:t>*Repeat these steps with each paragraph until you have read the entire article. If you have time, you could have pairs of students read the final paragraph and highlight on their own and discuss as a class what each pair of students highlighted.</a:t>
            </a:r>
          </a:p>
          <a:p>
            <a:pPr algn="l"/>
            <a:endParaRPr sz="1320" b="1">
              <a:solidFill>
                <a:schemeClr val="dk1"/>
              </a:solidFill>
              <a:latin typeface="Calibri"/>
              <a:ea typeface="Calibri"/>
              <a:cs typeface="Calibri"/>
              <a:sym typeface="Calibri"/>
            </a:endParaRPr>
          </a:p>
          <a:p>
            <a:pPr algn="l"/>
            <a:r>
              <a:rPr lang="en-US" sz="1320" b="1">
                <a:solidFill>
                  <a:schemeClr val="dk1"/>
                </a:solidFill>
                <a:latin typeface="Calibri"/>
                <a:ea typeface="Calibri"/>
                <a:cs typeface="Calibri"/>
                <a:sym typeface="Calibri"/>
              </a:rPr>
              <a:t>Facilitator says: “Now we are going to take our highlighted information and turn them into our own sentences that could be used in our narrative.”</a:t>
            </a:r>
          </a:p>
          <a:p>
            <a:pPr algn="l"/>
            <a:endParaRPr sz="1320" b="1">
              <a:solidFill>
                <a:schemeClr val="dk1"/>
              </a:solidFill>
              <a:latin typeface="Calibri"/>
              <a:ea typeface="Calibri"/>
              <a:cs typeface="Calibri"/>
              <a:sym typeface="Calibri"/>
            </a:endParaRPr>
          </a:p>
          <a:p>
            <a:pPr algn="l">
              <a:buSzPct val="25000"/>
            </a:pPr>
            <a:r>
              <a:rPr lang="en-US" sz="1320" b="1">
                <a:solidFill>
                  <a:schemeClr val="dk1"/>
                </a:solidFill>
                <a:latin typeface="Calibri"/>
                <a:ea typeface="Calibri"/>
                <a:cs typeface="Calibri"/>
                <a:sym typeface="Calibri"/>
              </a:rPr>
              <a:t>Discussion Question: “Why is it important to create our own sentences instead of just using the sentences from the article?”</a:t>
            </a:r>
          </a:p>
          <a:p>
            <a:pPr algn="l"/>
            <a:endParaRPr sz="1320" b="1">
              <a:solidFill>
                <a:schemeClr val="dk1"/>
              </a:solidFill>
              <a:latin typeface="Calibri"/>
              <a:ea typeface="Calibri"/>
              <a:cs typeface="Calibri"/>
              <a:sym typeface="Calibri"/>
            </a:endParaRPr>
          </a:p>
          <a:p>
            <a:pPr algn="l"/>
            <a:r>
              <a:rPr lang="en-US" sz="1320" b="1">
                <a:solidFill>
                  <a:schemeClr val="dk1"/>
                </a:solidFill>
                <a:latin typeface="Calibri"/>
                <a:ea typeface="Calibri"/>
                <a:cs typeface="Calibri"/>
                <a:sym typeface="Calibri"/>
              </a:rPr>
              <a:t>Student responses (unscripted)</a:t>
            </a:r>
          </a:p>
          <a:p>
            <a:pPr algn="l"/>
            <a:r>
              <a:rPr lang="en-US" sz="1320" b="1">
                <a:solidFill>
                  <a:schemeClr val="dk1"/>
                </a:solidFill>
                <a:latin typeface="Calibri"/>
                <a:ea typeface="Calibri"/>
                <a:cs typeface="Calibri"/>
                <a:sym typeface="Calibri"/>
              </a:rPr>
              <a:t>“That’s stealing!”</a:t>
            </a:r>
          </a:p>
          <a:p>
            <a:pPr algn="l"/>
            <a:r>
              <a:rPr lang="en-US" sz="1320" b="1">
                <a:solidFill>
                  <a:schemeClr val="dk1"/>
                </a:solidFill>
                <a:latin typeface="Calibri"/>
                <a:ea typeface="Calibri"/>
                <a:cs typeface="Calibri"/>
                <a:sym typeface="Calibri"/>
              </a:rPr>
              <a:t>“Because we are the people writing the story.”</a:t>
            </a:r>
          </a:p>
          <a:p>
            <a:pPr algn="l"/>
            <a:r>
              <a:rPr lang="en-US" sz="1320" b="1">
                <a:solidFill>
                  <a:schemeClr val="dk1"/>
                </a:solidFill>
                <a:latin typeface="Calibri"/>
                <a:ea typeface="Calibri"/>
                <a:cs typeface="Calibri"/>
                <a:sym typeface="Calibri"/>
              </a:rPr>
              <a:t>“All of our stories would be the same.”</a:t>
            </a:r>
          </a:p>
          <a:p>
            <a:pPr algn="l"/>
            <a:r>
              <a:rPr lang="en-US" sz="1320" b="1">
                <a:solidFill>
                  <a:schemeClr val="dk1"/>
                </a:solidFill>
                <a:latin typeface="Calibri"/>
                <a:ea typeface="Calibri"/>
                <a:cs typeface="Calibri"/>
                <a:sym typeface="Calibri"/>
              </a:rPr>
              <a:t>[Facilitator may need to guide discussion]</a:t>
            </a:r>
          </a:p>
          <a:p>
            <a:pPr algn="l"/>
            <a:endParaRPr sz="1320" b="1">
              <a:solidFill>
                <a:schemeClr val="dk1"/>
              </a:solidFill>
              <a:latin typeface="Calibri"/>
              <a:ea typeface="Calibri"/>
              <a:cs typeface="Calibri"/>
              <a:sym typeface="Calibri"/>
            </a:endParaRPr>
          </a:p>
          <a:p>
            <a:pPr algn="l"/>
            <a:r>
              <a:rPr lang="en-US" sz="1320" b="1">
                <a:solidFill>
                  <a:schemeClr val="dk1"/>
                </a:solidFill>
                <a:latin typeface="Calibri"/>
                <a:ea typeface="Calibri"/>
                <a:cs typeface="Calibri"/>
                <a:sym typeface="Calibri"/>
              </a:rPr>
              <a:t>[Each student will need writing paper and a pencil]</a:t>
            </a:r>
          </a:p>
          <a:p>
            <a:pPr algn="l"/>
            <a:endParaRPr sz="1320" b="1">
              <a:solidFill>
                <a:schemeClr val="dk1"/>
              </a:solidFill>
              <a:latin typeface="Calibri"/>
              <a:ea typeface="Calibri"/>
              <a:cs typeface="Calibri"/>
              <a:sym typeface="Calibri"/>
            </a:endParaRPr>
          </a:p>
          <a:p>
            <a:pPr algn="l"/>
            <a:r>
              <a:rPr lang="en-US" sz="1320" b="1">
                <a:solidFill>
                  <a:schemeClr val="dk1"/>
                </a:solidFill>
                <a:latin typeface="Calibri"/>
                <a:ea typeface="Calibri"/>
                <a:cs typeface="Calibri"/>
                <a:sym typeface="Calibri"/>
              </a:rPr>
              <a:t>At this point show the students how your building has chosen to site text. Each building may have a different way of doing this. You may only have time to write a few sentences, but it should be enough for them to see the finished process. </a:t>
            </a:r>
          </a:p>
          <a:p>
            <a:pPr algn="l"/>
            <a:endParaRPr sz="1320" b="1">
              <a:solidFill>
                <a:schemeClr val="dk1"/>
              </a:solidFill>
              <a:latin typeface="Calibri"/>
              <a:ea typeface="Calibri"/>
              <a:cs typeface="Calibri"/>
              <a:sym typeface="Calibri"/>
            </a:endParaRPr>
          </a:p>
          <a:p>
            <a:pPr algn="l"/>
            <a:r>
              <a:rPr lang="en-US" sz="1320" b="1">
                <a:solidFill>
                  <a:schemeClr val="dk1"/>
                </a:solidFill>
                <a:latin typeface="Calibri"/>
                <a:ea typeface="Calibri"/>
                <a:cs typeface="Calibri"/>
                <a:sym typeface="Calibri"/>
              </a:rPr>
              <a:t>Facilitator says: “Once you are done with this process you will have complete sentences that can be used in your narrative.” </a:t>
            </a:r>
          </a:p>
          <a:p>
            <a:pPr algn="l"/>
            <a:endParaRPr sz="1320" b="1">
              <a:solidFill>
                <a:schemeClr val="dk1"/>
              </a:solidFill>
              <a:latin typeface="Calibri"/>
              <a:ea typeface="Calibri"/>
              <a:cs typeface="Calibri"/>
              <a:sym typeface="Calibri"/>
            </a:endParaRPr>
          </a:p>
          <a:p>
            <a:pPr algn="l">
              <a:buSzPct val="25000"/>
            </a:pPr>
            <a:r>
              <a:rPr lang="en-US" sz="1320" b="1">
                <a:solidFill>
                  <a:schemeClr val="dk1"/>
                </a:solidFill>
                <a:latin typeface="Calibri"/>
                <a:ea typeface="Calibri"/>
                <a:cs typeface="Calibri"/>
                <a:sym typeface="Calibri"/>
              </a:rPr>
              <a:t>Facilitator says: “In your performance task, you will be using this skill to locate and use important facts to write a narrative.</a:t>
            </a:r>
          </a:p>
          <a:p>
            <a:pPr algn="l">
              <a:buSzPct val="25000"/>
            </a:pPr>
            <a:r>
              <a:rPr lang="en-US" sz="1320" b="1">
                <a:solidFill>
                  <a:schemeClr val="dk1"/>
                </a:solidFill>
                <a:latin typeface="Calibri"/>
                <a:ea typeface="Calibri"/>
                <a:cs typeface="Calibri"/>
                <a:sym typeface="Calibri"/>
              </a:rPr>
              <a:t>The group work you did today should help prepare you for the research and writing you will be doing in the performance task.” </a:t>
            </a:r>
          </a:p>
          <a:p>
            <a:pPr algn="l"/>
            <a:endParaRPr sz="1320" b="1">
              <a:solidFill>
                <a:schemeClr val="dk1"/>
              </a:solidFill>
              <a:latin typeface="Calibri"/>
              <a:ea typeface="Calibri"/>
              <a:cs typeface="Calibri"/>
              <a:sym typeface="Calibri"/>
            </a:endParaRPr>
          </a:p>
          <a:p>
            <a:pPr algn="l">
              <a:buSzPct val="25000"/>
            </a:pPr>
            <a:r>
              <a:rPr lang="en-US" sz="1320" b="1">
                <a:solidFill>
                  <a:schemeClr val="dk1"/>
                </a:solidFill>
                <a:latin typeface="Calibri"/>
                <a:ea typeface="Calibri"/>
                <a:cs typeface="Calibri"/>
                <a:sym typeface="Calibri"/>
              </a:rPr>
              <a:t>Note: Facilitator should collect student notes from this activity.</a:t>
            </a:r>
          </a:p>
          <a:p>
            <a:endParaRPr/>
          </a:p>
        </p:txBody>
      </p:sp>
    </p:spTree>
    <p:extLst>
      <p:ext uri="{BB962C8B-B14F-4D97-AF65-F5344CB8AC3E}">
        <p14:creationId xmlns:p14="http://schemas.microsoft.com/office/powerpoint/2010/main" val="265532993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1706880" y="670560"/>
            <a:ext cx="3771900" cy="406265"/>
          </a:xfrm>
          <a:prstGeom prst="rect">
            <a:avLst/>
          </a:prstGeom>
          <a:noFill/>
          <a:ln>
            <a:noFill/>
          </a:ln>
        </p:spPr>
        <p:txBody>
          <a:bodyPr lIns="100568" tIns="50270" rIns="100568" bIns="50270" anchor="t" anchorCtr="0">
            <a:noAutofit/>
          </a:bodyPr>
          <a:lstStyle/>
          <a:p>
            <a:pPr algn="ctr" defTabSz="1005840">
              <a:buSzPct val="25000"/>
            </a:pPr>
            <a:r>
              <a:rPr lang="en-US" sz="1980" kern="0">
                <a:solidFill>
                  <a:srgbClr val="000000"/>
                </a:solidFill>
                <a:latin typeface="Calibri"/>
                <a:ea typeface="Calibri"/>
                <a:cs typeface="Calibri"/>
                <a:sym typeface="Calibri"/>
                <a:rtl val="0"/>
              </a:rPr>
              <a:t>ancillary materials</a:t>
            </a:r>
          </a:p>
        </p:txBody>
      </p:sp>
      <p:sp>
        <p:nvSpPr>
          <p:cNvPr id="159" name="Shape 159"/>
          <p:cNvSpPr txBox="1"/>
          <p:nvPr/>
        </p:nvSpPr>
        <p:spPr>
          <a:xfrm>
            <a:off x="538020" y="1283452"/>
            <a:ext cx="6696360" cy="1144110"/>
          </a:xfrm>
          <a:prstGeom prst="rect">
            <a:avLst/>
          </a:prstGeom>
          <a:noFill/>
          <a:ln>
            <a:noFill/>
          </a:ln>
        </p:spPr>
        <p:txBody>
          <a:bodyPr lIns="100568" tIns="100568" rIns="100568" bIns="100568" anchor="ctr" anchorCtr="0">
            <a:noAutofit/>
          </a:bodyPr>
          <a:lstStyle/>
          <a:p>
            <a:pPr defTabSz="1005840"/>
            <a:r>
              <a:rPr lang="en-US" sz="1320" u="sng" kern="0">
                <a:solidFill>
                  <a:srgbClr val="0000FF"/>
                </a:solidFill>
                <a:latin typeface="Calibri"/>
                <a:ea typeface="Calibri"/>
                <a:cs typeface="Calibri"/>
                <a:sym typeface="Calibri"/>
                <a:hlinkClick r:id="rId3"/>
                <a:rtl val="0"/>
              </a:rPr>
              <a:t>Article from World Book Kids</a:t>
            </a:r>
            <a:r>
              <a:rPr lang="en-US" sz="1320" kern="0">
                <a:solidFill>
                  <a:srgbClr val="000000"/>
                </a:solidFill>
                <a:latin typeface="Calibri"/>
                <a:ea typeface="Calibri"/>
                <a:cs typeface="Calibri"/>
                <a:sym typeface="Calibri"/>
                <a:rtl val="0"/>
              </a:rPr>
              <a:t>: </a:t>
            </a:r>
          </a:p>
          <a:p>
            <a:pPr defTabSz="1005840"/>
            <a:r>
              <a:rPr lang="en-US" sz="1320" u="sng" kern="0">
                <a:solidFill>
                  <a:srgbClr val="0000FF"/>
                </a:solidFill>
                <a:latin typeface="Calibri"/>
                <a:ea typeface="Calibri"/>
                <a:cs typeface="Calibri"/>
                <a:sym typeface="Calibri"/>
                <a:hlinkClick r:id="rId3"/>
                <a:rtl val="0"/>
              </a:rPr>
              <a:t>http://www.worldbookonline.com/kids/home#article/ar831491</a:t>
            </a:r>
          </a:p>
          <a:p>
            <a:pPr defTabSz="1005840"/>
            <a:endParaRPr sz="1320" kern="0">
              <a:solidFill>
                <a:srgbClr val="000000"/>
              </a:solidFill>
              <a:latin typeface="Calibri"/>
              <a:ea typeface="Calibri"/>
              <a:cs typeface="Calibri"/>
              <a:sym typeface="Calibri"/>
              <a:rtl val="0"/>
            </a:endParaRPr>
          </a:p>
          <a:p>
            <a:pPr defTabSz="1005840"/>
            <a:r>
              <a:rPr lang="en-US" sz="1320" u="sng" kern="0">
                <a:solidFill>
                  <a:srgbClr val="0000FF"/>
                </a:solidFill>
                <a:latin typeface="Calibri"/>
                <a:ea typeface="Calibri"/>
                <a:cs typeface="Calibri"/>
                <a:sym typeface="Calibri"/>
                <a:hlinkClick r:id="rId4"/>
                <a:rtl val="0"/>
              </a:rPr>
              <a:t>Spanish version</a:t>
            </a:r>
            <a:r>
              <a:rPr lang="en-US" sz="1320" kern="0">
                <a:solidFill>
                  <a:srgbClr val="000000"/>
                </a:solidFill>
                <a:latin typeface="Calibri"/>
                <a:ea typeface="Calibri"/>
                <a:cs typeface="Calibri"/>
                <a:sym typeface="Calibri"/>
                <a:rtl val="0"/>
              </a:rPr>
              <a:t>: </a:t>
            </a:r>
            <a:r>
              <a:rPr lang="en-US" sz="1320" u="sng" kern="0">
                <a:solidFill>
                  <a:srgbClr val="0000FF"/>
                </a:solidFill>
                <a:latin typeface="Calibri"/>
                <a:ea typeface="Calibri"/>
                <a:cs typeface="Calibri"/>
                <a:sym typeface="Calibri"/>
                <a:hlinkClick r:id="rId4"/>
                <a:rtl val="0"/>
              </a:rPr>
              <a:t>http://www.worldbookonline.com/eeh/article?id=ar831491&amp;st=sapo</a:t>
            </a:r>
          </a:p>
          <a:p>
            <a:pPr defTabSz="1005840"/>
            <a:endParaRPr sz="1320"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50848499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9" y="478972"/>
            <a:ext cx="6816633" cy="1734060"/>
          </a:xfrm>
          <a:prstGeom prst="rect">
            <a:avLst/>
          </a:prstGeom>
          <a:noFill/>
        </p:spPr>
        <p:txBody>
          <a:bodyPr wrap="square" lIns="101848" tIns="50925" rIns="101848" bIns="50925" rtlCol="0">
            <a:spAutoFit/>
          </a:bodyPr>
          <a:lstStyle/>
          <a:p>
            <a:pPr lvl="0"/>
            <a:r>
              <a:rPr lang="en-US" sz="1800" b="1" u="sng" dirty="0">
                <a:solidFill>
                  <a:prstClr val="black"/>
                </a:solidFill>
              </a:rPr>
              <a:t>Directions</a:t>
            </a:r>
            <a:endParaRPr lang="en-US" sz="1600" dirty="0"/>
          </a:p>
          <a:p>
            <a:r>
              <a:rPr lang="en-US" sz="11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100" dirty="0"/>
          </a:p>
          <a:p>
            <a:r>
              <a:rPr lang="en-US" sz="1100" dirty="0"/>
              <a:t>All students should “move toward”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Allow students to read the parts of the text that they can. Please note the level of  differentiation a student needed.</a:t>
            </a:r>
          </a:p>
        </p:txBody>
      </p:sp>
      <p:sp>
        <p:nvSpPr>
          <p:cNvPr id="6" name="Rectangle 5"/>
          <p:cNvSpPr/>
          <p:nvPr/>
        </p:nvSpPr>
        <p:spPr>
          <a:xfrm>
            <a:off x="5081435" y="75244"/>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1" tIns="53675" rIns="107351" bIns="53675"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1995714"/>
            <a:ext cx="6883400" cy="646331"/>
          </a:xfrm>
          <a:prstGeom prst="rect">
            <a:avLst/>
          </a:prstGeom>
        </p:spPr>
        <p:txBody>
          <a:bodyPr wrap="square" lIns="91433" tIns="45717" rIns="91433" bIns="45717">
            <a:spAutoFit/>
          </a:bodyPr>
          <a:lstStyle/>
          <a:p>
            <a:pPr algn="ctr"/>
            <a:r>
              <a:rPr lang="en-US" sz="1400" b="1" dirty="0"/>
              <a:t>About this Assessment</a:t>
            </a:r>
          </a:p>
          <a:p>
            <a:endParaRPr lang="en-US" sz="1100" b="1" dirty="0"/>
          </a:p>
          <a:p>
            <a:r>
              <a:rPr lang="en-US" sz="1100" b="1" dirty="0"/>
              <a:t>This assessment includes:  </a:t>
            </a:r>
            <a:r>
              <a:rPr lang="en-US" sz="1100" dirty="0"/>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2005401007"/>
              </p:ext>
            </p:extLst>
          </p:nvPr>
        </p:nvGraphicFramePr>
        <p:xfrm>
          <a:off x="543228" y="2711993"/>
          <a:ext cx="6467174" cy="1301206"/>
        </p:xfrm>
        <a:graphic>
          <a:graphicData uri="http://schemas.openxmlformats.org/drawingml/2006/table">
            <a:tbl>
              <a:tblPr firstRow="1" bandRow="1">
                <a:tableStyleId>{5940675A-B579-460E-94D1-54222C63F5DA}</a:tableStyleId>
              </a:tblPr>
              <a:tblGrid>
                <a:gridCol w="1818973"/>
                <a:gridCol w="2819399"/>
                <a:gridCol w="1828802"/>
              </a:tblGrid>
              <a:tr h="41148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889726">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2-3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39224949"/>
              </p:ext>
            </p:extLst>
          </p:nvPr>
        </p:nvGraphicFramePr>
        <p:xfrm>
          <a:off x="634277" y="4151086"/>
          <a:ext cx="6596016" cy="4554075"/>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3</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n-US" sz="1200" b="1" u="sng" dirty="0" smtClean="0"/>
                        <a:t>Part 1</a:t>
                      </a:r>
                      <a:endParaRPr lang="en-US" sz="1200" b="1" u="sng" dirty="0"/>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t>Part 2</a:t>
                      </a:r>
                      <a:endParaRPr lang="en-US" sz="1200" b="1" u="sng" dirty="0"/>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0155">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itchFamily="34" charset="0"/>
                        <a:buChar char="•"/>
                      </a:pPr>
                      <a:r>
                        <a:rPr lang="en-US" sz="1000" dirty="0" smtClean="0"/>
                        <a:t> Class</a:t>
                      </a:r>
                      <a:r>
                        <a:rPr lang="en-US" sz="1000" baseline="0" dirty="0" smtClean="0"/>
                        <a:t> Activity</a:t>
                      </a:r>
                      <a:endParaRPr lang="en-US" sz="1000" dirty="0" smtClean="0"/>
                    </a:p>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(W2.5)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indent="0">
                        <a:buFont typeface="Arial" pitchFamily="34" charset="0"/>
                        <a:buNone/>
                      </a:pPr>
                      <a:r>
                        <a:rPr lang="en-US" sz="900" dirty="0" smtClean="0">
                          <a:effectLst/>
                          <a:latin typeface="+mn-lt"/>
                          <a:ea typeface="Calibri"/>
                          <a:cs typeface="Calibri"/>
                        </a:rPr>
                        <a:t>This protocol focuses on the key elements of </a:t>
                      </a:r>
                      <a:r>
                        <a:rPr lang="en-US" sz="900" b="1" dirty="0" smtClean="0">
                          <a:effectLst/>
                          <a:latin typeface="+mn-lt"/>
                          <a:ea typeface="Calibri"/>
                          <a:cs typeface="Calibri"/>
                        </a:rPr>
                        <a:t>writing narratives</a:t>
                      </a:r>
                      <a:r>
                        <a:rPr lang="en-US" sz="900" dirty="0" smtClean="0">
                          <a:effectLst/>
                          <a:latin typeface="+mn-lt"/>
                          <a:ea typeface="Calibri"/>
                          <a:cs typeface="Calibri"/>
                        </a:rPr>
                        <a:t>: </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introduction </a:t>
                      </a:r>
                      <a:r>
                        <a:rPr lang="en-US" sz="900" dirty="0" smtClean="0">
                          <a:effectLst/>
                          <a:latin typeface="+mn-lt"/>
                          <a:ea typeface="Calibri"/>
                          <a:cs typeface="Calibri"/>
                        </a:rPr>
                        <a:t>(narrator and/or setting and characters)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organization </a:t>
                      </a:r>
                      <a:r>
                        <a:rPr lang="en-US" sz="900" dirty="0" smtClean="0">
                          <a:effectLst/>
                          <a:latin typeface="+mn-lt"/>
                          <a:ea typeface="Calibri"/>
                          <a:cs typeface="Calibri"/>
                        </a:rPr>
                        <a:t>(event sequence)</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development </a:t>
                      </a:r>
                      <a:r>
                        <a:rPr lang="en-US" sz="900" dirty="0" smtClean="0">
                          <a:effectLst/>
                          <a:latin typeface="+mn-lt"/>
                          <a:ea typeface="Calibri"/>
                          <a:cs typeface="Calibri"/>
                        </a:rPr>
                        <a:t>(narrative techniques such as dialogue, pacing, description reflection, and multiple plot lines)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transitions </a:t>
                      </a:r>
                      <a:r>
                        <a:rPr lang="en-US" sz="900" dirty="0" smtClean="0">
                          <a:effectLst/>
                          <a:latin typeface="+mn-lt"/>
                          <a:ea typeface="Calibri"/>
                          <a:cs typeface="Calibri"/>
                        </a:rPr>
                        <a:t>(to sequence events)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conclusion</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conventions of standard English</a:t>
                      </a:r>
                      <a:r>
                        <a:rPr lang="en-US" sz="900" dirty="0" smtClean="0">
                          <a:effectLst/>
                          <a:latin typeface="+mn-lt"/>
                          <a:ea typeface="Calibri"/>
                          <a:cs typeface="Calibri"/>
                        </a:rPr>
                        <a:t>. </a:t>
                      </a:r>
                      <a:endParaRPr lang="en-US" sz="800" dirty="0" smtClean="0">
                        <a:effectLst/>
                        <a:latin typeface="+mn-lt"/>
                        <a:ea typeface="Calibri"/>
                        <a:cs typeface="Times New Roman"/>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9068709"/>
            <a:ext cx="6477000" cy="527053"/>
          </a:xfrm>
          <a:prstGeom prst="rect">
            <a:avLst/>
          </a:prstGeom>
        </p:spPr>
        <p:txBody>
          <a:bodyPr wrap="square" lIns="91433" tIns="45717" rIns="91433" bIns="45717">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1149671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TotalTime>
  <Words>14030</Words>
  <Application>Microsoft Office PowerPoint</Application>
  <PresentationFormat>Custom</PresentationFormat>
  <Paragraphs>1829</Paragraphs>
  <Slides>49</Slides>
  <Notes>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Discussion question: “What important facts did you hear in that paragraph?” ‘Why are they important?” [Have students share responses with a partner. Then have students share ideas out loud with class.]  Student responses (unscripted)  “Toads are amphibians.” “Toads look like frogs.” “Toads do not have tails.”  [After each student response have a discussion with the class on whether or not they think that the student response is an important fact or not. If it is agreed upon that it is, show students how to highlight that information. If it is not an important fact, discuss briefly why not and see if you can use any part of what the student said.]  *Repeat these steps with each paragraph until you have read the entire article. If you have time, you could have pairs of students read the final paragraph and highlight on their own and discuss as a class what each pair of students highlighted.  Facilitator says: “Now we are going to take our highlighted information and turn them into our own sentences that could be used in our narrative.”  Discussion Question: “Why is it important to create our own sentences instead of just using the sentences from the article?”  Student responses (unscripted) “That’s stealing!” “Because we are the people writing the story.” “All of our stories would be the same.” [Facilitator may need to guide discussion]  [Each student will need writing paper and a pencil]  At this point show the students how your building has chosen to site text. Each building may have a different way of doing this. You may only have time to write a few sentences, but it should be enough for them to see the finished process.   Facilitator says: “Once you are done with this process you will have complete sentences that can be used in your narrative.”   Facilitator says: “In your performance task, you will be using this skill to locate and use important facts to write a narrative. The group work you did today should help prepare you for the research and writing you will be doing in the performance task.”   Note: Facilitator should collect student notes from this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Susan Richmond</cp:lastModifiedBy>
  <cp:revision>502</cp:revision>
  <cp:lastPrinted>2015-06-22T22:50:24Z</cp:lastPrinted>
  <dcterms:created xsi:type="dcterms:W3CDTF">2013-06-13T16:49:22Z</dcterms:created>
  <dcterms:modified xsi:type="dcterms:W3CDTF">2016-02-07T21:49:40Z</dcterms:modified>
</cp:coreProperties>
</file>