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 id="2147483696" r:id="rId3"/>
  </p:sldMasterIdLst>
  <p:notesMasterIdLst>
    <p:notesMasterId r:id="rId51"/>
  </p:notesMasterIdLst>
  <p:sldIdLst>
    <p:sldId id="409" r:id="rId4"/>
    <p:sldId id="410" r:id="rId5"/>
    <p:sldId id="455" r:id="rId6"/>
    <p:sldId id="458" r:id="rId7"/>
    <p:sldId id="459" r:id="rId8"/>
    <p:sldId id="460" r:id="rId9"/>
    <p:sldId id="461" r:id="rId10"/>
    <p:sldId id="462" r:id="rId11"/>
    <p:sldId id="469" r:id="rId12"/>
    <p:sldId id="418" r:id="rId13"/>
    <p:sldId id="412" r:id="rId14"/>
    <p:sldId id="413" r:id="rId15"/>
    <p:sldId id="470" r:id="rId16"/>
    <p:sldId id="471" r:id="rId17"/>
    <p:sldId id="472" r:id="rId18"/>
    <p:sldId id="464" r:id="rId19"/>
    <p:sldId id="465" r:id="rId20"/>
    <p:sldId id="466" r:id="rId21"/>
    <p:sldId id="467" r:id="rId22"/>
    <p:sldId id="468" r:id="rId23"/>
    <p:sldId id="424" r:id="rId24"/>
    <p:sldId id="453" r:id="rId25"/>
    <p:sldId id="474" r:id="rId26"/>
    <p:sldId id="473" r:id="rId27"/>
    <p:sldId id="475" r:id="rId28"/>
    <p:sldId id="429" r:id="rId29"/>
    <p:sldId id="430" r:id="rId30"/>
    <p:sldId id="431" r:id="rId31"/>
    <p:sldId id="432" r:id="rId32"/>
    <p:sldId id="433" r:id="rId33"/>
    <p:sldId id="434" r:id="rId34"/>
    <p:sldId id="435" r:id="rId35"/>
    <p:sldId id="436" r:id="rId36"/>
    <p:sldId id="437" r:id="rId37"/>
    <p:sldId id="438" r:id="rId38"/>
    <p:sldId id="439" r:id="rId39"/>
    <p:sldId id="440" r:id="rId40"/>
    <p:sldId id="441" r:id="rId41"/>
    <p:sldId id="442" r:id="rId42"/>
    <p:sldId id="451" r:id="rId43"/>
    <p:sldId id="452" r:id="rId44"/>
    <p:sldId id="445" r:id="rId45"/>
    <p:sldId id="446" r:id="rId46"/>
    <p:sldId id="447" r:id="rId47"/>
    <p:sldId id="448" r:id="rId48"/>
    <p:sldId id="456" r:id="rId49"/>
    <p:sldId id="454" r:id="rId50"/>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5B76B6-ACC9-4A13-9F44-362621004437}">
          <p14:sldIdLst>
            <p14:sldId id="409"/>
            <p14:sldId id="410"/>
            <p14:sldId id="455"/>
            <p14:sldId id="458"/>
            <p14:sldId id="459"/>
            <p14:sldId id="460"/>
            <p14:sldId id="461"/>
            <p14:sldId id="462"/>
            <p14:sldId id="469"/>
            <p14:sldId id="418"/>
            <p14:sldId id="412"/>
            <p14:sldId id="413"/>
            <p14:sldId id="470"/>
            <p14:sldId id="471"/>
            <p14:sldId id="472"/>
            <p14:sldId id="464"/>
            <p14:sldId id="465"/>
            <p14:sldId id="466"/>
            <p14:sldId id="467"/>
            <p14:sldId id="468"/>
            <p14:sldId id="424"/>
            <p14:sldId id="453"/>
            <p14:sldId id="474"/>
            <p14:sldId id="473"/>
            <p14:sldId id="475"/>
            <p14:sldId id="429"/>
            <p14:sldId id="430"/>
            <p14:sldId id="431"/>
            <p14:sldId id="432"/>
            <p14:sldId id="433"/>
            <p14:sldId id="434"/>
            <p14:sldId id="435"/>
            <p14:sldId id="436"/>
            <p14:sldId id="437"/>
            <p14:sldId id="438"/>
            <p14:sldId id="439"/>
            <p14:sldId id="440"/>
            <p14:sldId id="441"/>
            <p14:sldId id="442"/>
            <p14:sldId id="451"/>
            <p14:sldId id="452"/>
            <p14:sldId id="445"/>
            <p14:sldId id="446"/>
            <p14:sldId id="447"/>
            <p14:sldId id="448"/>
            <p14:sldId id="456"/>
            <p14:sldId id="454"/>
          </p14:sldIdLst>
        </p14:section>
      </p14:sectionLst>
    </p:ex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ndezBolanos, Martha" initials="MM" lastIdx="9" clrIdx="0">
    <p:extLst/>
  </p:cmAuthor>
  <p:cmAuthor id="2" name="chavez" initials="c"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68" autoAdjust="0"/>
    <p:restoredTop sz="96441" autoAdjust="0"/>
  </p:normalViewPr>
  <p:slideViewPr>
    <p:cSldViewPr>
      <p:cViewPr varScale="1">
        <p:scale>
          <a:sx n="74" d="100"/>
          <a:sy n="74" d="100"/>
        </p:scale>
        <p:origin x="207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2/10/2016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714F96-1195-484D-9170-BCC40CB189A5}" type="slidenum">
              <a:rPr lang="en-US" smtClean="0"/>
              <a:t>8</a:t>
            </a:fld>
            <a:endParaRPr lang="en-US"/>
          </a:p>
        </p:txBody>
      </p:sp>
    </p:spTree>
    <p:extLst>
      <p:ext uri="{BB962C8B-B14F-4D97-AF65-F5344CB8AC3E}">
        <p14:creationId xmlns:p14="http://schemas.microsoft.com/office/powerpoint/2010/main" val="279128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9</a:t>
            </a:fld>
            <a:endParaRPr lang="en-US" dirty="0"/>
          </a:p>
        </p:txBody>
      </p:sp>
    </p:spTree>
    <p:extLst>
      <p:ext uri="{BB962C8B-B14F-4D97-AF65-F5344CB8AC3E}">
        <p14:creationId xmlns:p14="http://schemas.microsoft.com/office/powerpoint/2010/main" val="2808870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Tree>
    <p:extLst>
      <p:ext uri="{BB962C8B-B14F-4D97-AF65-F5344CB8AC3E}">
        <p14:creationId xmlns:p14="http://schemas.microsoft.com/office/powerpoint/2010/main" val="3414011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11</a:t>
            </a:fld>
            <a:endParaRPr lang="en-US" dirty="0"/>
          </a:p>
        </p:txBody>
      </p:sp>
    </p:spTree>
    <p:extLst>
      <p:ext uri="{BB962C8B-B14F-4D97-AF65-F5344CB8AC3E}">
        <p14:creationId xmlns:p14="http://schemas.microsoft.com/office/powerpoint/2010/main" val="240260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93" name="Shape 193"/>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4505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28</a:t>
            </a:fld>
            <a:endParaRPr lang="en-US" dirty="0"/>
          </a:p>
        </p:txBody>
      </p:sp>
    </p:spTree>
    <p:extLst>
      <p:ext uri="{BB962C8B-B14F-4D97-AF65-F5344CB8AC3E}">
        <p14:creationId xmlns:p14="http://schemas.microsoft.com/office/powerpoint/2010/main" val="2260414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46</a:t>
            </a:fld>
            <a:endParaRPr lang="en-US" dirty="0"/>
          </a:p>
        </p:txBody>
      </p:sp>
    </p:spTree>
    <p:extLst>
      <p:ext uri="{BB962C8B-B14F-4D97-AF65-F5344CB8AC3E}">
        <p14:creationId xmlns:p14="http://schemas.microsoft.com/office/powerpoint/2010/main" val="154059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DE49A-4A48-4344-AB82-C31925B104E3}" type="datetime1">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69B89-3D23-4A87-B489-7C9A13D37D29}" type="datetime1">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FFBAFD-A997-44A6-BBBF-F05D9F8A5632}" type="datetime1">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DE1A29-0EEB-4873-84F5-A78EFB6709DD}"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4601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BE9E9-59E3-4C26-A120-ACFD239A606F}"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2971800" y="9569146"/>
            <a:ext cx="3886200" cy="241824"/>
          </a:xfrm>
          <a:prstGeom prst="rect">
            <a:avLst/>
          </a:prstGeom>
        </p:spPr>
        <p:txBody>
          <a:bodyPr lIns="96378" tIns="48189" rIns="96378" bIns="48189">
            <a:spAutoFit/>
          </a:bodyPr>
          <a:lstStyle/>
          <a:p>
            <a:r>
              <a:rPr lang="en-US" sz="900" dirty="0" smtClean="0">
                <a:solidFill>
                  <a:prstClr val="black"/>
                </a:solidFill>
              </a:rPr>
              <a:t>Rev. Control:  07/01/2015 HSD – OSP and Susan Richmond</a:t>
            </a:r>
            <a:endParaRPr lang="en-US" sz="900" dirty="0">
              <a:solidFill>
                <a:prstClr val="black"/>
              </a:solidFill>
            </a:endParaRPr>
          </a:p>
        </p:txBody>
      </p:sp>
    </p:spTree>
    <p:extLst>
      <p:ext uri="{BB962C8B-B14F-4D97-AF65-F5344CB8AC3E}">
        <p14:creationId xmlns:p14="http://schemas.microsoft.com/office/powerpoint/2010/main" val="6328195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AE6F6-A89D-4CA4-A667-9A10115CA7C1}"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320290" y="9322653"/>
            <a:ext cx="3131820" cy="535516"/>
          </a:xfrm>
        </p:spPr>
        <p:txBody>
          <a:bodyPr/>
          <a:lstStyle>
            <a:lvl1pPr>
              <a:defRPr sz="1200"/>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5507008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6F06DF-CB6F-499E-9956-F4C5AB1FCFC7}" type="datetime1">
              <a:rPr lang="en-US" smtClean="0">
                <a:solidFill>
                  <a:prstClr val="black">
                    <a:tint val="75000"/>
                  </a:prstClr>
                </a:solidFill>
              </a:rPr>
              <a:t>2/10/2016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8594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06964A-E0F4-45CF-B6EF-FE0512AA5CA3}" type="datetime1">
              <a:rPr lang="en-US" smtClean="0">
                <a:solidFill>
                  <a:prstClr val="black">
                    <a:tint val="75000"/>
                  </a:prstClr>
                </a:solidFill>
              </a:rPr>
              <a:t>2/10/2016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71877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7FB723-3095-44BA-A282-F600A64C45C5}" type="datetime1">
              <a:rPr lang="en-US" smtClean="0">
                <a:solidFill>
                  <a:prstClr val="black">
                    <a:tint val="75000"/>
                  </a:prstClr>
                </a:solidFill>
              </a:rPr>
              <a:t>2/10/2016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04310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DF6D7-15DE-45A0-BF6C-5CE7E5072BB9}" type="datetime1">
              <a:rPr lang="en-US" smtClean="0">
                <a:solidFill>
                  <a:prstClr val="black">
                    <a:tint val="75000"/>
                  </a:prstClr>
                </a:solidFill>
              </a:rPr>
              <a:t>2/10/2016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0793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F6C3B-7FD6-4FA4-811C-387DA293882D}" type="datetime1">
              <a:rPr lang="en-US" smtClean="0">
                <a:solidFill>
                  <a:prstClr val="black">
                    <a:tint val="75000"/>
                  </a:prstClr>
                </a:solidFill>
              </a:rPr>
              <a:t>2/10/2016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019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5C7EB-4EF8-4165-A0BF-399F71B51AAD}" type="datetime1">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
        <p:nvSpPr>
          <p:cNvPr id="7" name="Rectangle 6"/>
          <p:cNvSpPr/>
          <p:nvPr userDrawn="1"/>
        </p:nvSpPr>
        <p:spPr>
          <a:xfrm>
            <a:off x="2438400" y="9737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16FCE-BF98-4D66-8086-E43FA262B914}" type="datetime1">
              <a:rPr lang="en-US" smtClean="0">
                <a:solidFill>
                  <a:prstClr val="black">
                    <a:tint val="75000"/>
                  </a:prstClr>
                </a:solidFill>
              </a:rPr>
              <a:t>2/10/2016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02687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1B941-26A4-45D8-9699-470AEFE6C696}"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5620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A74F5-1C19-4F71-AD03-C551117865F4}"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96679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54167E-FD73-41A9-A0C4-95C338917FB0}"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95041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94839-E531-4633-99B0-5A6AEDD643B4}"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2971800" y="9569146"/>
            <a:ext cx="3886200" cy="241824"/>
          </a:xfrm>
          <a:prstGeom prst="rect">
            <a:avLst/>
          </a:prstGeom>
        </p:spPr>
        <p:txBody>
          <a:bodyPr lIns="96378" tIns="48189" rIns="96378" bIns="48189">
            <a:spAutoFit/>
          </a:bodyPr>
          <a:lstStyle/>
          <a:p>
            <a:r>
              <a:rPr lang="en-US" sz="900" dirty="0" smtClean="0">
                <a:solidFill>
                  <a:prstClr val="black"/>
                </a:solidFill>
              </a:rPr>
              <a:t>Rev. Control:  07/01/2015 HSD – OSP and Susan Richmond</a:t>
            </a:r>
            <a:endParaRPr lang="en-US" sz="900" dirty="0">
              <a:solidFill>
                <a:prstClr val="black"/>
              </a:solidFill>
            </a:endParaRPr>
          </a:p>
        </p:txBody>
      </p:sp>
    </p:spTree>
    <p:extLst>
      <p:ext uri="{BB962C8B-B14F-4D97-AF65-F5344CB8AC3E}">
        <p14:creationId xmlns:p14="http://schemas.microsoft.com/office/powerpoint/2010/main" val="204678301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EC9FC-968C-469E-8A46-EFAE3AC5EF90}"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320290" y="9322653"/>
            <a:ext cx="3131820" cy="535516"/>
          </a:xfrm>
        </p:spPr>
        <p:txBody>
          <a:bodyPr/>
          <a:lstStyle>
            <a:lvl1pPr>
              <a:defRPr sz="1200"/>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295463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B4F5DC-3973-4FC6-B1D7-6CD9B42698DE}" type="datetime1">
              <a:rPr lang="en-US" smtClean="0">
                <a:solidFill>
                  <a:prstClr val="black">
                    <a:tint val="75000"/>
                  </a:prstClr>
                </a:solidFill>
              </a:rPr>
              <a:t>2/10/2016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135063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4C8AAC-9481-4783-BEBD-CB8076F2BF36}" type="datetime1">
              <a:rPr lang="en-US" smtClean="0">
                <a:solidFill>
                  <a:prstClr val="black">
                    <a:tint val="75000"/>
                  </a:prstClr>
                </a:solidFill>
              </a:rPr>
              <a:t>2/10/2016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401191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010E4F-2DC5-43D0-854C-B9D72995E07C}" type="datetime1">
              <a:rPr lang="en-US" smtClean="0">
                <a:solidFill>
                  <a:prstClr val="black">
                    <a:tint val="75000"/>
                  </a:prstClr>
                </a:solidFill>
              </a:rPr>
              <a:t>2/10/2016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020863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649AD-037F-450E-8BD6-E341D7C2BB5F}" type="datetime1">
              <a:rPr lang="en-US" smtClean="0">
                <a:solidFill>
                  <a:prstClr val="black">
                    <a:tint val="75000"/>
                  </a:prstClr>
                </a:solidFill>
              </a:rPr>
              <a:t>2/10/2016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525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987AD-55A6-4229-951C-B2B292FEB172}" type="datetime1">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4C8ED-DCC7-412A-A74B-2B871AEB609D}" type="datetime1">
              <a:rPr lang="en-US" smtClean="0">
                <a:solidFill>
                  <a:prstClr val="black">
                    <a:tint val="75000"/>
                  </a:prstClr>
                </a:solidFill>
              </a:rPr>
              <a:t>2/10/2016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60268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5DE3A-4B4B-48C2-B846-56A7D03D96DF}" type="datetime1">
              <a:rPr lang="en-US" smtClean="0">
                <a:solidFill>
                  <a:prstClr val="black">
                    <a:tint val="75000"/>
                  </a:prstClr>
                </a:solidFill>
              </a:rPr>
              <a:t>2/10/2016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75697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E7607-30FD-40A2-A0F6-47C5D13C614B}"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38774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52FB3-6765-4069-B011-06380CD71E9B}"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63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238420-E348-4C0D-BB7A-3671E5394C69}" type="datetime1">
              <a:rPr lang="en-US" smtClean="0"/>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
        <p:nvSpPr>
          <p:cNvPr id="8" name="Rectangle 7"/>
          <p:cNvSpPr/>
          <p:nvPr userDrawn="1"/>
        </p:nvSpPr>
        <p:spPr>
          <a:xfrm>
            <a:off x="3189921" y="9616345"/>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523C4E-51E2-4CED-82D4-85593006FD45}" type="datetime1">
              <a:rPr lang="en-US" smtClean="0"/>
              <a:t>2/10/2016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D93F47-ABB8-46A2-8F15-B3B0BF57CE89}" type="datetime1">
              <a:rPr lang="en-US" smtClean="0"/>
              <a:t>2/10/2016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C3C0E-36FB-40C9-89D4-3A9AEB788572}" type="datetime1">
              <a:rPr lang="en-US" smtClean="0"/>
              <a:t>2/10/2016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4BE45-34F1-42BF-BB58-257D15CC7BB9}" type="datetime1">
              <a:rPr lang="en-US" smtClean="0"/>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22531-A6F2-4F89-BF0C-B4999EF9F635}" type="datetime1">
              <a:rPr lang="en-US" smtClean="0"/>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4479C112-36E7-4BA9-AE7A-8D6D8AB056C8}" type="datetime1">
              <a:rPr lang="en-US" smtClean="0"/>
              <a:t>2/10/2016</a:t>
            </a:fld>
            <a:endParaRPr lang="en-US" dirty="0"/>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BABA5BA1-9102-431B-A57B-BCEF9911D92E}"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19074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B3F08269-C24C-40B0-9F08-6446A293776A}" type="datetime1">
              <a:rPr lang="en-US" smtClean="0">
                <a:solidFill>
                  <a:prstClr val="black">
                    <a:tint val="75000"/>
                  </a:prstClr>
                </a:solidFill>
              </a:rPr>
              <a:t>2/10/2016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148938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TurNjNrQ7tY"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TurNjNrQ7t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livebinders.com/play/play?id=77484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1210468" y="259678"/>
            <a:ext cx="2589372" cy="3783641"/>
            <a:chOff x="4757351" y="-921125"/>
            <a:chExt cx="2150343" cy="3283325"/>
          </a:xfrm>
        </p:grpSpPr>
        <p:sp>
          <p:nvSpPr>
            <p:cNvPr id="32" name="Parallelogram 31"/>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Parallelogram 32"/>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4" name="Rectangle 33"/>
            <p:cNvSpPr/>
            <p:nvPr/>
          </p:nvSpPr>
          <p:spPr>
            <a:xfrm>
              <a:off x="4757351" y="-921125"/>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to</a:t>
              </a: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endPar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endParaRPr>
            </a:p>
          </p:txBody>
        </p:sp>
        <p:pic>
          <p:nvPicPr>
            <p:cNvPr id="35"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sp>
        <p:nvSpPr>
          <p:cNvPr id="22" name="Right Triangle 21"/>
          <p:cNvSpPr/>
          <p:nvPr/>
        </p:nvSpPr>
        <p:spPr>
          <a:xfrm rot="5400000" flipH="1">
            <a:off x="660174" y="7641999"/>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3" name="Right Triangle 22"/>
          <p:cNvSpPr/>
          <p:nvPr/>
        </p:nvSpPr>
        <p:spPr>
          <a:xfrm rot="16200000" flipH="1">
            <a:off x="5476308" y="-699519"/>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grpSp>
        <p:nvGrpSpPr>
          <p:cNvPr id="3" name="Group 2"/>
          <p:cNvGrpSpPr/>
          <p:nvPr/>
        </p:nvGrpSpPr>
        <p:grpSpPr>
          <a:xfrm>
            <a:off x="801874" y="1381418"/>
            <a:ext cx="5903726" cy="7317575"/>
            <a:chOff x="801874" y="1381418"/>
            <a:chExt cx="5903726" cy="7317578"/>
          </a:xfrm>
        </p:grpSpPr>
        <p:grpSp>
          <p:nvGrpSpPr>
            <p:cNvPr id="16" name="Group 15"/>
            <p:cNvGrpSpPr/>
            <p:nvPr/>
          </p:nvGrpSpPr>
          <p:grpSpPr>
            <a:xfrm>
              <a:off x="801874" y="1381418"/>
              <a:ext cx="5829300" cy="4218215"/>
              <a:chOff x="754704" y="-48708"/>
              <a:chExt cx="5486400" cy="4026478"/>
            </a:xfrm>
          </p:grpSpPr>
          <p:sp>
            <p:nvSpPr>
              <p:cNvPr id="17" name="TextBox 16"/>
              <p:cNvSpPr txBox="1"/>
              <p:nvPr/>
            </p:nvSpPr>
            <p:spPr>
              <a:xfrm>
                <a:off x="754704" y="2342220"/>
                <a:ext cx="5486400" cy="1635550"/>
              </a:xfrm>
              <a:prstGeom prst="rect">
                <a:avLst/>
              </a:prstGeom>
              <a:noFill/>
              <a:ln>
                <a:noFill/>
              </a:ln>
            </p:spPr>
            <p:txBody>
              <a:bodyPr wrap="square" lIns="96661" tIns="48331" rIns="96661" bIns="48331" rtlCol="0">
                <a:spAutoFit/>
              </a:bodyPr>
              <a:lstStyle/>
              <a:p>
                <a:r>
                  <a:rPr lang="es-MX" sz="3500" b="1" dirty="0" smtClean="0">
                    <a:effectLst>
                      <a:outerShdw blurRad="38100" dist="38100" dir="2700000" algn="tl">
                        <a:srgbClr val="000000">
                          <a:alpha val="43137"/>
                        </a:srgbClr>
                      </a:outerShdw>
                    </a:effectLst>
                  </a:rPr>
                  <a:t>Instrucciones del maestro</a:t>
                </a:r>
              </a:p>
              <a:p>
                <a:r>
                  <a:rPr lang="es-MX" sz="3500" b="1" dirty="0" smtClean="0">
                    <a:effectLst>
                      <a:outerShdw blurRad="38100" dist="38100" dir="2700000" algn="tl">
                        <a:srgbClr val="000000">
                          <a:alpha val="43137"/>
                        </a:srgbClr>
                      </a:outerShdw>
                    </a:effectLst>
                  </a:rPr>
                  <a:t>Pre-evaluación Trimestre 3  </a:t>
                </a:r>
              </a:p>
              <a:p>
                <a:pPr algn="ctr"/>
                <a:r>
                  <a:rPr lang="en-US" sz="3500" b="1" dirty="0" smtClean="0">
                    <a:effectLst>
                      <a:outerShdw blurRad="38100" dist="38100" dir="2700000" algn="tl">
                        <a:srgbClr val="000000">
                          <a:alpha val="43137"/>
                        </a:srgbClr>
                      </a:outerShdw>
                    </a:effectLst>
                  </a:rPr>
                  <a:t> </a:t>
                </a:r>
                <a:endParaRPr lang="en-US" sz="3500" b="1" dirty="0">
                  <a:effectLst>
                    <a:outerShdw blurRad="38100" dist="38100" dir="2700000" algn="tl">
                      <a:srgbClr val="000000">
                        <a:alpha val="43137"/>
                      </a:srgbClr>
                    </a:outerShdw>
                  </a:effectLst>
                </a:endParaRPr>
              </a:p>
            </p:txBody>
          </p:sp>
          <p:sp>
            <p:nvSpPr>
              <p:cNvPr id="19" name="Rectangle 18"/>
              <p:cNvSpPr/>
              <p:nvPr/>
            </p:nvSpPr>
            <p:spPr>
              <a:xfrm>
                <a:off x="879736" y="-48708"/>
                <a:ext cx="1735377" cy="837292"/>
              </a:xfrm>
              <a:prstGeom prst="rect">
                <a:avLst/>
              </a:prstGeom>
            </p:spPr>
            <p:txBody>
              <a:bodyPr wrap="none">
                <a:spAutoFit/>
              </a:bodyPr>
              <a:lstStyle/>
              <a:p>
                <a:r>
                  <a:rPr lang="es-MX" sz="5100" b="1" dirty="0" smtClean="0">
                    <a:effectLst>
                      <a:outerShdw blurRad="38100" dist="38100" dir="2700000" algn="tl">
                        <a:srgbClr val="000000">
                          <a:alpha val="43137"/>
                        </a:srgbClr>
                      </a:outerShdw>
                    </a:effectLst>
                  </a:rPr>
                  <a:t>Grado</a:t>
                </a:r>
                <a:endParaRPr lang="es-MX" sz="5100" b="1" dirty="0">
                  <a:effectLst>
                    <a:outerShdw blurRad="38100" dist="38100" dir="2700000" algn="tl">
                      <a:srgbClr val="000000">
                        <a:alpha val="43137"/>
                      </a:srgbClr>
                    </a:outerShdw>
                  </a:effectLst>
                </a:endParaRPr>
              </a:p>
            </p:txBody>
          </p:sp>
        </p:grpSp>
        <p:sp>
          <p:nvSpPr>
            <p:cNvPr id="13" name="Rectangle 12"/>
            <p:cNvSpPr/>
            <p:nvPr/>
          </p:nvSpPr>
          <p:spPr>
            <a:xfrm>
              <a:off x="934720" y="5951222"/>
              <a:ext cx="4160520" cy="2747774"/>
            </a:xfrm>
            <a:prstGeom prst="rect">
              <a:avLst/>
            </a:prstGeom>
          </p:spPr>
          <p:txBody>
            <a:bodyPr wrap="square" lIns="96378" tIns="48189" rIns="96378" bIns="48189">
              <a:spAutoFit/>
            </a:bodyPr>
            <a:lstStyle/>
            <a:p>
              <a:r>
                <a:rPr lang="es-MX" sz="1300" b="1" u="sng" dirty="0" smtClean="0">
                  <a:effectLst>
                    <a:outerShdw blurRad="38100" dist="38100" dir="2700000" algn="tl">
                      <a:srgbClr val="000000">
                        <a:alpha val="43137"/>
                      </a:srgbClr>
                    </a:outerShdw>
                  </a:effectLst>
                </a:rPr>
                <a:t>Lectura</a:t>
              </a:r>
              <a:endParaRPr lang="es-MX" sz="1300" b="1" dirty="0" smtClean="0">
                <a:effectLst>
                  <a:outerShdw blurRad="38100" dist="38100" dir="2700000" algn="tl">
                    <a:srgbClr val="000000">
                      <a:alpha val="43137"/>
                    </a:srgbClr>
                  </a:outerShdw>
                </a:effectLst>
              </a:endParaRPr>
            </a:p>
            <a:p>
              <a:r>
                <a:rPr lang="es-MX" sz="1300" b="1" dirty="0" smtClean="0">
                  <a:solidFill>
                    <a:srgbClr val="C00000"/>
                  </a:solidFill>
                </a:rPr>
                <a:t>12</a:t>
              </a:r>
              <a:r>
                <a:rPr lang="es-MX" sz="1300" b="1" dirty="0" smtClean="0"/>
                <a:t> Preguntas de selección múltiple</a:t>
              </a:r>
              <a:r>
                <a:rPr lang="es-MX" sz="1300" b="1" dirty="0" smtClean="0">
                  <a:solidFill>
                    <a:srgbClr val="C00000"/>
                  </a:solidFill>
                </a:rPr>
                <a:t> </a:t>
              </a:r>
            </a:p>
            <a:p>
              <a:r>
                <a:rPr lang="es-MX" sz="1300" b="1" dirty="0" smtClean="0">
                  <a:solidFill>
                    <a:srgbClr val="C00000"/>
                  </a:solidFill>
                </a:rPr>
                <a:t>  1 </a:t>
              </a:r>
              <a:r>
                <a:rPr lang="es-MX" sz="1300" b="1" dirty="0" smtClean="0"/>
                <a:t>Respuesta construida</a:t>
              </a:r>
            </a:p>
            <a:p>
              <a:r>
                <a:rPr lang="es-MX" sz="1300" b="1" u="sng" dirty="0" smtClean="0">
                  <a:effectLst>
                    <a:outerShdw blurRad="38100" dist="38100" dir="2700000" algn="tl">
                      <a:srgbClr val="000000">
                        <a:alpha val="43137"/>
                      </a:srgbClr>
                    </a:outerShdw>
                  </a:effectLst>
                </a:rPr>
                <a:t>Investigación</a:t>
              </a:r>
            </a:p>
            <a:p>
              <a:r>
                <a:rPr lang="es-MX" sz="1300" b="1" dirty="0" smtClean="0">
                  <a:solidFill>
                    <a:srgbClr val="C00000"/>
                  </a:solidFill>
                </a:rPr>
                <a:t>  3</a:t>
              </a:r>
              <a:r>
                <a:rPr lang="es-MX" sz="1300" b="1" dirty="0"/>
                <a:t> </a:t>
              </a:r>
              <a:r>
                <a:rPr lang="es-MX" sz="1300" b="1" dirty="0" smtClean="0"/>
                <a:t>Respuestas construidas</a:t>
              </a:r>
              <a:endParaRPr lang="es-MX" sz="1300" b="1" dirty="0"/>
            </a:p>
            <a:p>
              <a:r>
                <a:rPr lang="es-MX" sz="1300" b="1" u="sng" dirty="0" smtClean="0">
                  <a:effectLst>
                    <a:outerShdw blurRad="38100" dist="38100" dir="2700000" algn="tl">
                      <a:srgbClr val="000000">
                        <a:alpha val="43137"/>
                      </a:srgbClr>
                    </a:outerShdw>
                  </a:effectLst>
                </a:rPr>
                <a:t>Escritura</a:t>
              </a:r>
            </a:p>
            <a:p>
              <a:r>
                <a:rPr lang="es-MX" sz="1300" b="1" dirty="0" smtClean="0"/>
                <a:t>  </a:t>
              </a:r>
              <a:r>
                <a:rPr lang="es-MX" sz="1300" b="1" dirty="0" smtClean="0">
                  <a:solidFill>
                    <a:srgbClr val="FF0000"/>
                  </a:solidFill>
                </a:rPr>
                <a:t>1</a:t>
              </a:r>
              <a:r>
                <a:rPr lang="es-MX" sz="1300" b="1" dirty="0" smtClean="0"/>
                <a:t> Composición completa (Tarea de rendimiento)</a:t>
              </a:r>
            </a:p>
            <a:p>
              <a:r>
                <a:rPr lang="es-MX" sz="1300" b="1" dirty="0" smtClean="0"/>
                <a:t>  </a:t>
              </a:r>
              <a:r>
                <a:rPr lang="es-MX" sz="1300" b="1" dirty="0" smtClean="0">
                  <a:solidFill>
                    <a:srgbClr val="C00000"/>
                  </a:solidFill>
                </a:rPr>
                <a:t>1</a:t>
              </a:r>
              <a:r>
                <a:rPr lang="es-MX" sz="1300" b="1" dirty="0" smtClean="0"/>
                <a:t> Escrito breve</a:t>
              </a:r>
            </a:p>
            <a:p>
              <a:r>
                <a:rPr lang="es-MX" sz="1300" b="1" dirty="0" smtClean="0"/>
                <a:t>  </a:t>
              </a:r>
              <a:r>
                <a:rPr lang="es-MX" sz="1300" b="1" dirty="0" smtClean="0">
                  <a:solidFill>
                    <a:srgbClr val="C00000"/>
                  </a:solidFill>
                </a:rPr>
                <a:t>1 </a:t>
              </a:r>
              <a:r>
                <a:rPr lang="es-MX" sz="1300" b="1" dirty="0" smtClean="0"/>
                <a:t>Escribir para revisar</a:t>
              </a:r>
            </a:p>
            <a:p>
              <a:r>
                <a:rPr lang="es-MX" sz="1300" b="1" u="sng" dirty="0" smtClean="0">
                  <a:effectLst>
                    <a:outerShdw blurRad="38100" dist="38100" dir="2700000" algn="tl">
                      <a:srgbClr val="000000">
                        <a:alpha val="43137"/>
                      </a:srgbClr>
                    </a:outerShdw>
                  </a:effectLst>
                </a:rPr>
                <a:t>Escritura con lenguaje integrado</a:t>
              </a:r>
            </a:p>
            <a:p>
              <a:r>
                <a:rPr lang="es-MX" sz="1300" b="1" dirty="0" smtClean="0"/>
                <a:t>  </a:t>
              </a:r>
              <a:r>
                <a:rPr lang="es-MX" sz="1300" b="1" dirty="0" smtClean="0">
                  <a:solidFill>
                    <a:srgbClr val="C00000"/>
                  </a:solidFill>
                </a:rPr>
                <a:t>1 </a:t>
              </a:r>
              <a:r>
                <a:rPr lang="es-MX" sz="1300" b="1" dirty="0" smtClean="0"/>
                <a:t>Lenguaje/Vocabulario</a:t>
              </a:r>
            </a:p>
            <a:p>
              <a:r>
                <a:rPr lang="es-MX" sz="1300" b="1" dirty="0" smtClean="0"/>
                <a:t>  </a:t>
              </a:r>
              <a:r>
                <a:rPr lang="es-MX" sz="1300" b="1" dirty="0" smtClean="0">
                  <a:solidFill>
                    <a:srgbClr val="FF0000"/>
                  </a:solidFill>
                </a:rPr>
                <a:t>1</a:t>
              </a:r>
              <a:r>
                <a:rPr lang="es-MX" sz="1300" b="1" dirty="0" smtClean="0"/>
                <a:t> Editar/Clarificar</a:t>
              </a:r>
            </a:p>
            <a:p>
              <a:endParaRPr lang="en-US" sz="1300" dirty="0"/>
            </a:p>
          </p:txBody>
        </p:sp>
        <p:sp>
          <p:nvSpPr>
            <p:cNvPr id="2" name="Rectangle 1"/>
            <p:cNvSpPr/>
            <p:nvPr/>
          </p:nvSpPr>
          <p:spPr>
            <a:xfrm>
              <a:off x="864082" y="5105400"/>
              <a:ext cx="5841518" cy="400110"/>
            </a:xfrm>
            <a:prstGeom prst="rect">
              <a:avLst/>
            </a:prstGeom>
            <a:noFill/>
          </p:spPr>
          <p:txBody>
            <a:bodyPr wrap="square">
              <a:spAutoFit/>
            </a:bodyPr>
            <a:lstStyle/>
            <a:p>
              <a:r>
                <a:rPr lang="es-MX" b="1" dirty="0" smtClean="0">
                  <a:effectLst>
                    <a:outerShdw blurRad="38100" dist="38100" dir="2700000" algn="tl">
                      <a:srgbClr val="000000">
                        <a:alpha val="43137"/>
                      </a:srgbClr>
                    </a:outerShdw>
                  </a:effectLst>
                </a:rPr>
                <a:t>Literario e informativo</a:t>
              </a:r>
              <a:endParaRPr lang="es-MX" b="1" dirty="0">
                <a:effectLst>
                  <a:outerShdw blurRad="38100" dist="38100" dir="2700000" algn="tl">
                    <a:srgbClr val="000000">
                      <a:alpha val="43137"/>
                    </a:srgbClr>
                  </a:outerShdw>
                </a:effectLst>
              </a:endParaRPr>
            </a:p>
          </p:txBody>
        </p:sp>
      </p:grpSp>
      <p:sp>
        <p:nvSpPr>
          <p:cNvPr id="4" name="Rectangle 3"/>
          <p:cNvSpPr/>
          <p:nvPr/>
        </p:nvSpPr>
        <p:spPr>
          <a:xfrm>
            <a:off x="4577080" y="7454274"/>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MX" b="1" dirty="0" smtClean="0">
                <a:solidFill>
                  <a:schemeClr val="tx1"/>
                </a:solidFill>
                <a:effectLst>
                  <a:outerShdw blurRad="38100" dist="38100" dir="2700000" algn="tl">
                    <a:srgbClr val="000000">
                      <a:alpha val="43137"/>
                    </a:srgbClr>
                  </a:outerShdw>
                </a:effectLst>
              </a:rPr>
              <a:t>Tarea de rendimiento al nivel de grado</a:t>
            </a:r>
            <a:endParaRPr lang="es-MX"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4577080" y="5775189"/>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MX" b="1" dirty="0" smtClean="0">
                <a:solidFill>
                  <a:schemeClr val="tx1"/>
                </a:solidFill>
                <a:effectLst>
                  <a:outerShdw blurRad="38100" dist="38100" dir="2700000" algn="tl">
                    <a:srgbClr val="000000">
                      <a:alpha val="43137"/>
                    </a:srgbClr>
                  </a:outerShdw>
                </a:effectLst>
              </a:rPr>
              <a:t>Pasos secuenciales </a:t>
            </a:r>
            <a:r>
              <a:rPr lang="es-MX" b="1" u="sng" dirty="0" smtClean="0">
                <a:solidFill>
                  <a:schemeClr val="tx1"/>
                </a:solidFill>
                <a:effectLst>
                  <a:outerShdw blurRad="38100" dist="38100" dir="2700000" algn="tl">
                    <a:srgbClr val="000000">
                      <a:alpha val="43137"/>
                    </a:srgbClr>
                  </a:outerShdw>
                </a:effectLst>
              </a:rPr>
              <a:t>hacia</a:t>
            </a:r>
            <a:r>
              <a:rPr lang="es-MX" b="1" dirty="0" smtClean="0">
                <a:solidFill>
                  <a:schemeClr val="tx1"/>
                </a:solidFill>
                <a:effectLst>
                  <a:outerShdw blurRad="38100" dist="38100" dir="2700000" algn="tl">
                    <a:srgbClr val="000000">
                      <a:alpha val="43137"/>
                    </a:srgbClr>
                  </a:outerShdw>
                </a:effectLst>
              </a:rPr>
              <a:t> el dominio del estándar</a:t>
            </a:r>
            <a:endParaRPr lang="es-MX"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465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96492854"/>
              </p:ext>
            </p:extLst>
          </p:nvPr>
        </p:nvGraphicFramePr>
        <p:xfrm>
          <a:off x="414938" y="2971800"/>
          <a:ext cx="6795490" cy="1822704"/>
        </p:xfrm>
        <a:graphic>
          <a:graphicData uri="http://schemas.openxmlformats.org/drawingml/2006/table">
            <a:tbl>
              <a:tblPr firstRow="1" firstCol="1" bandRow="1"/>
              <a:tblGrid>
                <a:gridCol w="816725"/>
                <a:gridCol w="922651"/>
                <a:gridCol w="892494"/>
                <a:gridCol w="732084"/>
                <a:gridCol w="798567"/>
                <a:gridCol w="707734"/>
                <a:gridCol w="730539"/>
                <a:gridCol w="1194696"/>
              </a:tblGrid>
              <a:tr h="134892">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653" marR="32653"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s-MX" sz="800" b="1" noProof="0" dirty="0" smtClean="0">
                          <a:solidFill>
                            <a:srgbClr val="000000"/>
                          </a:solidFill>
                          <a:effectLst/>
                          <a:latin typeface="Calibri"/>
                          <a:ea typeface="Times New Roman"/>
                          <a:cs typeface="Times New Roman"/>
                        </a:rPr>
                        <a:t>Dominio del estándar </a:t>
                      </a:r>
                      <a:endParaRPr lang="es-MX" sz="800" noProof="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663221">
                <a:tc>
                  <a:txBody>
                    <a:bodyPr/>
                    <a:lstStyle/>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Recuerda quién, qué, dónde, cuándo, porqué y cómo, sobre un cuento leído y discutido en clases</a:t>
                      </a:r>
                      <a:endParaRPr lang="en-US" sz="800" dirty="0">
                        <a:effectLst/>
                        <a:latin typeface="Calibri"/>
                        <a:ea typeface="Calibri"/>
                        <a:cs typeface="Times New Roman"/>
                      </a:endParaRPr>
                    </a:p>
                  </a:txBody>
                  <a:tcPr marL="32653" marR="32653"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responder, preguntas, detalles claves</a:t>
                      </a:r>
                      <a:endParaRPr lang="x-none" sz="800" dirty="0">
                        <a:solidFill>
                          <a:srgbClr val="000000"/>
                        </a:solidFill>
                        <a:effectLst/>
                        <a:latin typeface="+mn-lt"/>
                        <a:ea typeface="Times New Roman"/>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x-none"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x-none" sz="800" u="none" dirty="0" smtClean="0">
                          <a:solidFill>
                            <a:srgbClr val="000000"/>
                          </a:solidFill>
                          <a:effectLst/>
                          <a:latin typeface="+mn-lt"/>
                          <a:ea typeface="Times New Roman"/>
                          <a:cs typeface="Times New Roman"/>
                        </a:rPr>
                        <a:t>Los estudiantes entienden que los detalles claves ayudan a decir:  quién, qué, dónde, cuándo, porqué y cómo</a:t>
                      </a:r>
                      <a:endParaRPr lang="x-none" sz="800" u="none" dirty="0">
                        <a:solidFill>
                          <a:srgbClr val="000000"/>
                        </a:solidFill>
                        <a:effectLst/>
                        <a:latin typeface="+mn-lt"/>
                        <a:ea typeface="Times New Roman"/>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Usa detalles claves para identificar  quién, qué, dónde, cuándo, porqué y cómo, sobre un cuento no leído en clase.</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Encuentra información usando detalles claves para contestar preguntas específicas sobre un cuento nuevo. </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x-none" sz="800" b="1" u="sng" dirty="0" smtClean="0">
                          <a:effectLst/>
                          <a:latin typeface="+mn-lt"/>
                          <a:ea typeface="Calibri"/>
                          <a:cs typeface="Helvetica"/>
                        </a:rPr>
                        <a:t>RL.2.1  </a:t>
                      </a:r>
                      <a:r>
                        <a:rPr lang="x-none"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pSp>
        <p:nvGrpSpPr>
          <p:cNvPr id="5" name="Group 4"/>
          <p:cNvGrpSpPr/>
          <p:nvPr/>
        </p:nvGrpSpPr>
        <p:grpSpPr>
          <a:xfrm>
            <a:off x="181722" y="226730"/>
            <a:ext cx="7362344" cy="8540800"/>
            <a:chOff x="171028" y="216421"/>
            <a:chExt cx="6929265" cy="8152583"/>
          </a:xfrm>
        </p:grpSpPr>
        <p:sp>
          <p:nvSpPr>
            <p:cNvPr id="6" name="TextBox 5"/>
            <p:cNvSpPr txBox="1"/>
            <p:nvPr/>
          </p:nvSpPr>
          <p:spPr>
            <a:xfrm>
              <a:off x="325250" y="216421"/>
              <a:ext cx="6553200" cy="8152583"/>
            </a:xfrm>
            <a:prstGeom prst="rect">
              <a:avLst/>
            </a:prstGeom>
            <a:noFill/>
          </p:spPr>
          <p:txBody>
            <a:bodyPr wrap="square" rtlCol="0">
              <a:spAutoFit/>
            </a:bodyPr>
            <a:lstStyle/>
            <a:p>
              <a:pPr algn="ctr"/>
              <a:r>
                <a:rPr lang="es-419" sz="1400" b="1" u="sng" dirty="0"/>
                <a:t>Pre-evaluación y Progresiones de aprendizaje</a:t>
              </a:r>
            </a:p>
            <a:p>
              <a:pPr algn="ctr"/>
              <a:endParaRPr lang="en-US" sz="1400" b="1" u="sng" dirty="0"/>
            </a:p>
            <a:p>
              <a:pPr algn="ctr"/>
              <a:endParaRPr lang="en-US" sz="1500" b="1" u="sng" dirty="0"/>
            </a:p>
            <a:p>
              <a:r>
                <a:rPr lang="es-MX" sz="1200" dirty="0"/>
                <a:t>Las </a:t>
              </a:r>
              <a:r>
                <a:rPr lang="es-MX" sz="1200" b="1" u="sng" dirty="0"/>
                <a:t>pre-evaluaciones</a:t>
              </a:r>
              <a:r>
                <a:rPr lang="es-MX" sz="1200" dirty="0"/>
                <a:t>  miden el progreso </a:t>
              </a:r>
              <a:r>
                <a:rPr lang="es-MX" sz="1200" b="1" i="1" u="sng" dirty="0">
                  <a:effectLst>
                    <a:outerShdw blurRad="38100" dist="38100" dir="2700000" algn="tl">
                      <a:srgbClr val="000000">
                        <a:alpha val="43137"/>
                      </a:srgbClr>
                    </a:outerShdw>
                  </a:effectLst>
                </a:rPr>
                <a:t>hacia el dominio del estándar</a:t>
              </a:r>
              <a:r>
                <a:rPr lang="es-MX" sz="1200" dirty="0"/>
                <a:t>. </a:t>
              </a:r>
            </a:p>
            <a:p>
              <a:endParaRPr lang="en-US" sz="800" dirty="0"/>
            </a:p>
            <a:p>
              <a:r>
                <a:rPr lang="es-419" sz="1200" dirty="0"/>
                <a:t>Diferente a los CFA’s (</a:t>
              </a:r>
              <a:r>
                <a:rPr lang="es-419" sz="1200" b="1" i="1" u="sng" dirty="0"/>
                <a:t>C</a:t>
              </a:r>
              <a:r>
                <a:rPr lang="es-419" sz="1200" i="1" dirty="0"/>
                <a:t>ommon </a:t>
              </a:r>
              <a:r>
                <a:rPr lang="es-419" sz="1200" b="1" i="1" u="sng" dirty="0"/>
                <a:t>F</a:t>
              </a:r>
              <a:r>
                <a:rPr lang="es-419" sz="1200" i="1" dirty="0"/>
                <a:t>ormative </a:t>
              </a:r>
              <a:r>
                <a:rPr lang="es-419" sz="1200" b="1" i="1" u="sng" dirty="0"/>
                <a:t>A</a:t>
              </a:r>
              <a:r>
                <a:rPr lang="es-419" sz="1200" i="1" dirty="0"/>
                <a:t>ssessments</a:t>
              </a:r>
              <a:r>
                <a:rPr lang="es-419" sz="1200" dirty="0"/>
                <a:t>) que miden el dominio del estándar, las pre-evaluaciones son más como un panorama de las fortalezas  y las deficiencias del estudiante, que miden las destrezas y conceptos que este necesita </a:t>
              </a:r>
              <a:r>
                <a:rPr lang="es-419" sz="1200" b="1" i="1" dirty="0"/>
                <a:t>a lo largo del camino </a:t>
              </a:r>
              <a:r>
                <a:rPr lang="es-419" sz="1200" dirty="0"/>
                <a:t>para poder alcanzar el dominio del estándar.</a:t>
              </a:r>
            </a:p>
            <a:p>
              <a:endParaRPr lang="en-US" sz="1200" dirty="0" smtClean="0"/>
            </a:p>
            <a:p>
              <a:endParaRPr lang="en-US" sz="1200" dirty="0"/>
            </a:p>
            <a:p>
              <a:endParaRPr lang="en-US" sz="1200" dirty="0"/>
            </a:p>
            <a:p>
              <a:endParaRPr lang="en-US" sz="1200" dirty="0"/>
            </a:p>
            <a:p>
              <a:endParaRPr lang="en-US" sz="12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200" dirty="0" smtClean="0"/>
            </a:p>
            <a:p>
              <a:endParaRPr lang="en-US" sz="1200" dirty="0"/>
            </a:p>
            <a:p>
              <a:r>
                <a:rPr lang="x-none" sz="1200" dirty="0"/>
                <a:t>¿Qué hay de una post evaluación? No existe una post-evaluación estandarizada.</a:t>
              </a:r>
            </a:p>
            <a:p>
              <a:r>
                <a:rPr lang="x-none" sz="1200" dirty="0"/>
                <a:t>La verdadera medida de cómo los estudiantes están trabajando </a:t>
              </a:r>
              <a:r>
                <a:rPr lang="x-none" sz="1200" b="1" i="1" dirty="0"/>
                <a:t>a lo largo del camino</a:t>
              </a:r>
              <a:r>
                <a:rPr lang="x-none" sz="1200" dirty="0"/>
                <a:t>, se evalúa en el salón de clases durante la instrucción y la evaluación formativa en el salón. Por esta razón los CFAs no se llaman post evaluaciones. Los CFAs miden el </a:t>
              </a:r>
              <a:r>
                <a:rPr lang="x-none" sz="1200" b="1" i="1" dirty="0"/>
                <a:t>objetivo final</a:t>
              </a:r>
              <a:r>
                <a:rPr lang="x-none" sz="1200" dirty="0"/>
                <a:t>, o el dominio del estándar. Sin embargo, sin las pre-evaluaciones, ¿cómo sabríamos en qué enfocar nuestra instrucción a través de cada trimestre?</a:t>
              </a:r>
            </a:p>
            <a:p>
              <a:endParaRPr lang="x-none" sz="800" dirty="0"/>
            </a:p>
            <a:p>
              <a:r>
                <a:rPr lang="x-none" sz="1200" b="1" u="sng" dirty="0"/>
                <a:t>Progresiones de aprendizaje: </a:t>
              </a:r>
              <a:r>
                <a:rPr lang="x-none" sz="1200" dirty="0"/>
                <a:t>son el conjunto predicho de destrezas necesarias para poder completar la demanda de la tarea requerida de cada estándar. Las progresiones de aprendizaje fueron alineadas a la matriz Hess </a:t>
              </a:r>
              <a:r>
                <a:rPr lang="x-none" sz="1200" b="1" i="1" u="sng" dirty="0"/>
                <a:t>Cognitive Rigor Matrix.</a:t>
              </a:r>
            </a:p>
            <a:p>
              <a:endParaRPr lang="x-none" sz="800" dirty="0"/>
            </a:p>
            <a:p>
              <a:r>
                <a:rPr lang="x-none" sz="1200" dirty="0"/>
                <a:t>Las pre-evaluaciones miden el dominio del estudiante, que se indican en los recuadros morados (puntos de ajuste). Estos puntos son tareas que nos permiten ajustar la instrucción basada en el rendimiento. Por ejemplo, si un estudiante tiene dificultades en el primer punto de ajuste en color morado (DOK-1, Cf), el maestro tendrá que regresar a las tareas previas al DOK-1 Cf y desarrollar estratégicamente la  instrucción  para cerrar la brecha, moviéndose continuamente hacia adelante hasta el final de la progresión de aprendizaje.</a:t>
              </a:r>
            </a:p>
            <a:p>
              <a:endParaRPr lang="x-none" sz="800" dirty="0"/>
            </a:p>
            <a:p>
              <a:r>
                <a:rPr lang="x-none" sz="1200" dirty="0"/>
                <a:t>Hay una lista de cotejo de las Progresiones de aprendizaje en lectura para cada estándar en cada grado,  que se puede utilizar para monitorear el progreso. Está disponible en: </a:t>
              </a:r>
              <a:endParaRPr lang="en-US" sz="1200" dirty="0"/>
            </a:p>
            <a:p>
              <a:pPr algn="ctr"/>
              <a:endParaRPr lang="en-US" sz="1200" dirty="0">
                <a:hlinkClick r:id="rId3"/>
              </a:endParaRPr>
            </a:p>
            <a:p>
              <a:pPr algn="ctr"/>
              <a:r>
                <a:rPr lang="en-US" sz="1200" dirty="0">
                  <a:hlinkClick r:id="rId3"/>
                </a:rPr>
                <a:t>http://</a:t>
              </a:r>
              <a:r>
                <a:rPr lang="en-US" sz="1200" dirty="0" smtClean="0">
                  <a:hlinkClick r:id="rId3"/>
                </a:rPr>
                <a:t>sresource.homestead.com/Grade-4.html</a:t>
              </a:r>
              <a:endParaRPr lang="en-US" sz="1200" dirty="0"/>
            </a:p>
          </p:txBody>
        </p:sp>
        <p:grpSp>
          <p:nvGrpSpPr>
            <p:cNvPr id="3" name="Group 2"/>
            <p:cNvGrpSpPr/>
            <p:nvPr/>
          </p:nvGrpSpPr>
          <p:grpSpPr>
            <a:xfrm>
              <a:off x="171028" y="1748115"/>
              <a:ext cx="6929265" cy="1088600"/>
              <a:chOff x="171028" y="1748115"/>
              <a:chExt cx="6929265" cy="1088600"/>
            </a:xfrm>
          </p:grpSpPr>
          <p:grpSp>
            <p:nvGrpSpPr>
              <p:cNvPr id="15" name="Group 14"/>
              <p:cNvGrpSpPr/>
              <p:nvPr/>
            </p:nvGrpSpPr>
            <p:grpSpPr>
              <a:xfrm>
                <a:off x="390525" y="1950720"/>
                <a:ext cx="6477000" cy="885995"/>
                <a:chOff x="381000" y="304800"/>
                <a:chExt cx="6477000" cy="885995"/>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MX" sz="1200" dirty="0">
                      <a:solidFill>
                        <a:schemeClr val="tx1"/>
                      </a:solidFill>
                    </a:rPr>
                    <a:t>Ejemplo de una </a:t>
                  </a:r>
                  <a:r>
                    <a:rPr lang="es-MX" sz="1200" b="1" i="1" dirty="0">
                      <a:solidFill>
                        <a:schemeClr val="tx1"/>
                      </a:solidFill>
                    </a:rPr>
                    <a:t>Progresión de aprendizaje </a:t>
                  </a:r>
                  <a:r>
                    <a:rPr lang="es-MX" sz="1200" dirty="0">
                      <a:solidFill>
                        <a:schemeClr val="tx1"/>
                      </a:solidFill>
                    </a:rPr>
                    <a:t>para RL.2.1</a:t>
                  </a:r>
                </a:p>
                <a:p>
                  <a:pPr algn="ctr"/>
                  <a:r>
                    <a:rPr lang="es-MX" sz="1200" dirty="0">
                      <a:solidFill>
                        <a:schemeClr val="tx1"/>
                      </a:solidFill>
                    </a:rPr>
                    <a:t>Las pre-evaluaciones miden los</a:t>
                  </a:r>
                  <a:r>
                    <a:rPr lang="es-MX" sz="1200" b="1" i="1" dirty="0">
                      <a:solidFill>
                        <a:schemeClr val="tx1"/>
                      </a:solidFill>
                    </a:rPr>
                    <a:t> punto de ajuste </a:t>
                  </a:r>
                  <a:r>
                    <a:rPr lang="es-MX" sz="1200" dirty="0">
                      <a:solidFill>
                        <a:schemeClr val="tx1"/>
                      </a:solidFill>
                    </a:rPr>
                    <a:t>(aparecen en morado)</a:t>
                  </a:r>
                </a:p>
              </p:txBody>
            </p:sp>
            <p:sp>
              <p:nvSpPr>
                <p:cNvPr id="17" name="Rectangle 16"/>
                <p:cNvSpPr/>
                <p:nvPr/>
              </p:nvSpPr>
              <p:spPr>
                <a:xfrm>
                  <a:off x="5799600" y="304800"/>
                  <a:ext cx="982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b="1" dirty="0">
                      <a:solidFill>
                        <a:schemeClr val="tx1"/>
                      </a:solidFill>
                    </a:rPr>
                    <a:t>CFA</a:t>
                  </a:r>
                </a:p>
                <a:p>
                  <a:r>
                    <a:rPr lang="en-US" sz="1050" dirty="0">
                      <a:solidFill>
                        <a:schemeClr val="tx1"/>
                      </a:solidFill>
                    </a:rPr>
                    <a:t>RL.2.1 </a:t>
                  </a:r>
                  <a:r>
                    <a:rPr lang="es-MX" sz="1050" b="1" dirty="0">
                      <a:solidFill>
                        <a:schemeClr val="tx1"/>
                      </a:solidFill>
                    </a:rPr>
                    <a:t>a </a:t>
                  </a:r>
                  <a:r>
                    <a:rPr lang="es-MX" sz="1050" dirty="0">
                      <a:solidFill>
                        <a:schemeClr val="tx1"/>
                      </a:solidFill>
                    </a:rPr>
                    <a:t>evaluación del estándar a </a:t>
                  </a:r>
                  <a:r>
                    <a:rPr lang="es-MX" sz="1050" b="1" dirty="0">
                      <a:solidFill>
                        <a:schemeClr val="tx1"/>
                      </a:solidFill>
                    </a:rPr>
                    <a:t>nivel de grado </a:t>
                  </a:r>
                  <a:endParaRPr lang="es-MX" sz="1050" dirty="0">
                    <a:solidFill>
                      <a:schemeClr val="tx1"/>
                    </a:solidFill>
                  </a:endParaRP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MX" sz="1100" dirty="0">
                      <a:solidFill>
                        <a:schemeClr val="tx1"/>
                      </a:solidFill>
                    </a:rPr>
                    <a:t>Después de haber dado la pre-evaluación, las progresiones de aprendizaje proporcionan tareas informales de evaluación formativa </a:t>
                  </a:r>
                  <a:r>
                    <a:rPr lang="es-MX" sz="1100" b="1" i="1" dirty="0">
                      <a:solidFill>
                        <a:schemeClr val="tx1"/>
                      </a:solidFill>
                    </a:rPr>
                    <a:t>por debajo y cerca del grado a través de cada trimestre.</a:t>
                  </a:r>
                  <a:endParaRPr lang="es-MX" sz="1100" dirty="0">
                    <a:solidFill>
                      <a:schemeClr val="tx1"/>
                    </a:solidFill>
                  </a:endParaRPr>
                </a:p>
              </p:txBody>
            </p:sp>
            <p:cxnSp>
              <p:nvCxnSpPr>
                <p:cNvPr id="18" name="Straight Arrow Connector 17"/>
                <p:cNvCxnSpPr/>
                <p:nvPr/>
              </p:nvCxnSpPr>
              <p:spPr>
                <a:xfrm>
                  <a:off x="381000" y="1190795"/>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71028" y="1777186"/>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018809"/>
                <a:r>
                  <a:rPr lang="es-419" sz="890" b="1" dirty="0">
                    <a:solidFill>
                      <a:prstClr val="black"/>
                    </a:solidFill>
                    <a:effectLst>
                      <a:outerShdw blurRad="38100" dist="38100" dir="2700000" algn="tl">
                        <a:srgbClr val="000000">
                          <a:alpha val="43137"/>
                        </a:srgbClr>
                      </a:outerShdw>
                    </a:effectLst>
                  </a:rPr>
                  <a:t>Comienzo del trimestre</a:t>
                </a:r>
              </a:p>
            </p:txBody>
          </p:sp>
          <p:sp>
            <p:nvSpPr>
              <p:cNvPr id="13" name="Rounded Rectangle 12"/>
              <p:cNvSpPr/>
              <p:nvPr/>
            </p:nvSpPr>
            <p:spPr>
              <a:xfrm>
                <a:off x="6482357" y="1748115"/>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66612"/>
                <a:r>
                  <a:rPr lang="es-419" sz="847" b="1" dirty="0">
                    <a:solidFill>
                      <a:prstClr val="black"/>
                    </a:solidFill>
                    <a:effectLst>
                      <a:outerShdw blurRad="38100" dist="38100" dir="2700000" algn="tl">
                        <a:srgbClr val="000000">
                          <a:alpha val="43137"/>
                        </a:srgbClr>
                      </a:outerShdw>
                    </a:effectLst>
                  </a:rPr>
                  <a:t>Al final del trimestre</a:t>
                </a:r>
              </a:p>
            </p:txBody>
          </p:sp>
        </p:grpSp>
      </p:grpSp>
      <p:sp>
        <p:nvSpPr>
          <p:cNvPr id="21" name="Rounded Rectangle 20"/>
          <p:cNvSpPr/>
          <p:nvPr/>
        </p:nvSpPr>
        <p:spPr>
          <a:xfrm>
            <a:off x="3874894" y="4648200"/>
            <a:ext cx="1415837" cy="1524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dirty="0" smtClean="0">
                <a:solidFill>
                  <a:schemeClr val="tx1"/>
                </a:solidFill>
                <a:effectLst>
                  <a:outerShdw blurRad="38100" dist="38100" dir="2700000" algn="tl">
                    <a:srgbClr val="000000">
                      <a:alpha val="43137"/>
                    </a:srgbClr>
                  </a:outerShdw>
                </a:effectLst>
              </a:rPr>
              <a:t>A través del trimestre</a:t>
            </a:r>
            <a:endParaRPr lang="es-MX" sz="9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5397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2" name="Rectangle 1"/>
          <p:cNvSpPr/>
          <p:nvPr/>
        </p:nvSpPr>
        <p:spPr>
          <a:xfrm>
            <a:off x="323850" y="48921"/>
            <a:ext cx="7143750" cy="697465"/>
          </a:xfrm>
          <a:prstGeom prst="rect">
            <a:avLst/>
          </a:prstGeom>
        </p:spPr>
        <p:txBody>
          <a:bodyPr wrap="square" lIns="96359" tIns="48180" rIns="96359" bIns="48180">
            <a:spAutoFit/>
          </a:bodyPr>
          <a:lstStyle/>
          <a:p>
            <a:r>
              <a:rPr lang="es-MX" sz="1300" b="1" dirty="0" smtClean="0"/>
              <a:t>Trimestre tres: </a:t>
            </a:r>
            <a:r>
              <a:rPr lang="es-MX" sz="1200" dirty="0" smtClean="0">
                <a:solidFill>
                  <a:prstClr val="black"/>
                </a:solidFill>
              </a:rPr>
              <a:t>Progresión de aprendizaje de la lectura informativa</a:t>
            </a:r>
          </a:p>
          <a:p>
            <a:r>
              <a:rPr lang="es-MX" sz="1300" dirty="0" smtClean="0"/>
              <a:t>Las </a:t>
            </a:r>
            <a:r>
              <a:rPr lang="es-MX" sz="1300" dirty="0"/>
              <a:t>c</a:t>
            </a:r>
            <a:r>
              <a:rPr lang="es-MX" sz="1300" dirty="0" smtClean="0"/>
              <a:t>asillas indicadas que están resaltadas </a:t>
            </a:r>
            <a:r>
              <a:rPr lang="es-MX" sz="1300" b="1" i="1" dirty="0" smtClean="0"/>
              <a:t>antes del estándar,</a:t>
            </a:r>
            <a:r>
              <a:rPr lang="es-MX" sz="1300" dirty="0" smtClean="0"/>
              <a:t> </a:t>
            </a:r>
            <a:r>
              <a:rPr lang="es-MX" sz="1300" b="1" dirty="0" smtClean="0"/>
              <a:t>se evaluarán en esta pre-evaluación</a:t>
            </a:r>
            <a:r>
              <a:rPr lang="es-MX" sz="1300" dirty="0" smtClean="0"/>
              <a:t>. El estándar en sí mismo es evaluado en el CFA (</a:t>
            </a:r>
            <a:r>
              <a:rPr lang="es-MX" sz="1300" i="1" dirty="0" err="1" smtClean="0"/>
              <a:t>Common</a:t>
            </a:r>
            <a:r>
              <a:rPr lang="es-MX" sz="1300" i="1" dirty="0" smtClean="0"/>
              <a:t> </a:t>
            </a:r>
            <a:r>
              <a:rPr lang="es-MX" sz="1300" i="1" dirty="0" err="1" smtClean="0"/>
              <a:t>Formative</a:t>
            </a:r>
            <a:r>
              <a:rPr lang="es-MX" sz="1300" i="1" dirty="0" smtClean="0"/>
              <a:t> </a:t>
            </a:r>
            <a:r>
              <a:rPr lang="es-MX" sz="1300" i="1" dirty="0" err="1" smtClean="0"/>
              <a:t>Assessment</a:t>
            </a:r>
            <a:r>
              <a:rPr lang="es-MX" sz="1300" dirty="0" smtClean="0"/>
              <a:t>) al final de cada trimestre.</a:t>
            </a:r>
            <a:endParaRPr lang="es-MX" sz="1300" dirty="0"/>
          </a:p>
        </p:txBody>
      </p:sp>
      <p:graphicFrame>
        <p:nvGraphicFramePr>
          <p:cNvPr id="13" name="Table 12"/>
          <p:cNvGraphicFramePr>
            <a:graphicFrameLocks noGrp="1"/>
          </p:cNvGraphicFramePr>
          <p:nvPr>
            <p:extLst>
              <p:ext uri="{D42A27DB-BD31-4B8C-83A1-F6EECF244321}">
                <p14:modId xmlns:p14="http://schemas.microsoft.com/office/powerpoint/2010/main" val="714398773"/>
              </p:ext>
            </p:extLst>
          </p:nvPr>
        </p:nvGraphicFramePr>
        <p:xfrm>
          <a:off x="388620" y="2799588"/>
          <a:ext cx="7124700" cy="2996946"/>
        </p:xfrm>
        <a:graphic>
          <a:graphicData uri="http://schemas.openxmlformats.org/drawingml/2006/table">
            <a:tbl>
              <a:tblPr firstRow="1" firstCol="1" bandRow="1"/>
              <a:tblGrid>
                <a:gridCol w="777240"/>
                <a:gridCol w="734060"/>
                <a:gridCol w="767080"/>
                <a:gridCol w="762000"/>
                <a:gridCol w="533400"/>
                <a:gridCol w="701040"/>
                <a:gridCol w="690880"/>
                <a:gridCol w="690880"/>
                <a:gridCol w="690880"/>
                <a:gridCol w="777240"/>
              </a:tblGrid>
              <a:tr h="308458">
                <a:tc>
                  <a:txBody>
                    <a:bodyPr/>
                    <a:lstStyle/>
                    <a:p>
                      <a:pPr marL="0" marR="0" algn="ctr">
                        <a:lnSpc>
                          <a:spcPct val="115000"/>
                        </a:lnSpc>
                        <a:spcBef>
                          <a:spcPts val="0"/>
                        </a:spcBef>
                        <a:spcAft>
                          <a:spcPts val="0"/>
                        </a:spcAft>
                      </a:pPr>
                      <a:r>
                        <a:rPr lang="en-US" sz="900" b="1" dirty="0">
                          <a:solidFill>
                            <a:srgbClr val="000000"/>
                          </a:solidFill>
                          <a:effectLst/>
                          <a:latin typeface="Calibri"/>
                          <a:ea typeface="Times New Roman"/>
                          <a:cs typeface="Times New Roman"/>
                        </a:rPr>
                        <a:t>DOK 1 - Ka</a:t>
                      </a:r>
                      <a:endParaRPr lang="en-US" sz="900" dirty="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1 - Kc</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1 - Cd</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1 – Cf</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2 – Ch</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900" b="1" dirty="0">
                          <a:solidFill>
                            <a:srgbClr val="000000"/>
                          </a:solidFill>
                          <a:effectLst/>
                          <a:latin typeface="Calibri"/>
                          <a:ea typeface="Times New Roman"/>
                          <a:cs typeface="Times New Roman"/>
                        </a:rPr>
                        <a:t>DOK 2 – Cl</a:t>
                      </a:r>
                      <a:endParaRPr lang="en-US" sz="900" dirty="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3 – ANp</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DOK 3 – ANt</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Standard</a:t>
                      </a:r>
                      <a:endParaRPr lang="en-US" sz="900">
                        <a:effectLst/>
                        <a:latin typeface="Calibri"/>
                        <a:ea typeface="Calibri"/>
                        <a:cs typeface="Times New Roman"/>
                      </a:endParaRPr>
                    </a:p>
                  </a:txBody>
                  <a:tcPr marL="33421" marR="334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2467661">
                <a:tc>
                  <a:txBody>
                    <a:bodyPr/>
                    <a:lstStyle/>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Recall </a:t>
                      </a:r>
                      <a:r>
                        <a:rPr lang="en-US" sz="900" u="sng" dirty="0">
                          <a:solidFill>
                            <a:srgbClr val="000000"/>
                          </a:solidFill>
                          <a:effectLst/>
                          <a:latin typeface="Calibri"/>
                          <a:ea typeface="Times New Roman"/>
                          <a:cs typeface="Times New Roman"/>
                        </a:rPr>
                        <a:t>basic</a:t>
                      </a:r>
                      <a:r>
                        <a:rPr lang="en-US" sz="900" dirty="0">
                          <a:solidFill>
                            <a:srgbClr val="000000"/>
                          </a:solidFill>
                          <a:effectLst/>
                          <a:latin typeface="Calibri"/>
                          <a:ea typeface="Times New Roman"/>
                          <a:cs typeface="Times New Roman"/>
                        </a:rPr>
                        <a:t> details and events about a story or drama (read and discussed in class).</a:t>
                      </a:r>
                      <a:endParaRPr lang="en-US" sz="900" dirty="0">
                        <a:effectLst/>
                        <a:latin typeface="Calibri"/>
                        <a:ea typeface="Calibri"/>
                        <a:cs typeface="Times New Roman"/>
                      </a:endParaRPr>
                    </a:p>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Recalls the differences between a drama and written text.</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u="sng" dirty="0">
                          <a:solidFill>
                            <a:srgbClr val="000000"/>
                          </a:solidFill>
                          <a:effectLst/>
                          <a:latin typeface="Calibri"/>
                          <a:ea typeface="Times New Roman"/>
                          <a:cs typeface="Times New Roman"/>
                        </a:rPr>
                        <a:t>Define</a:t>
                      </a:r>
                      <a:r>
                        <a:rPr lang="en-US" sz="900" dirty="0">
                          <a:solidFill>
                            <a:srgbClr val="000000"/>
                          </a:solidFill>
                          <a:effectLst/>
                          <a:latin typeface="Calibri"/>
                          <a:ea typeface="Times New Roman"/>
                          <a:cs typeface="Times New Roman"/>
                        </a:rPr>
                        <a:t> (understand the meaning of…) </a:t>
                      </a:r>
                      <a:r>
                        <a:rPr lang="en-US" sz="900" u="sng" dirty="0">
                          <a:solidFill>
                            <a:srgbClr val="000000"/>
                          </a:solidFill>
                          <a:effectLst/>
                          <a:latin typeface="Calibri"/>
                          <a:ea typeface="Times New Roman"/>
                          <a:cs typeface="Times New Roman"/>
                        </a:rPr>
                        <a:t>standard academic language - terms</a:t>
                      </a:r>
                      <a:r>
                        <a:rPr lang="en-US" sz="900" dirty="0">
                          <a:solidFill>
                            <a:srgbClr val="000000"/>
                          </a:solidFill>
                          <a:effectLst/>
                          <a:latin typeface="Calibri"/>
                          <a:ea typeface="Times New Roman"/>
                          <a:cs typeface="Times New Roman"/>
                        </a:rPr>
                        <a:t>: text, drama, stage directions, descriptions, visual presentation, oral presentation, connections and versions.</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a:t>
                      </a:r>
                      <a:r>
                        <a:rPr lang="en-US" sz="900" b="1" dirty="0" smtClean="0">
                          <a:solidFill>
                            <a:srgbClr val="000000"/>
                          </a:solidFill>
                          <a:effectLst/>
                          <a:latin typeface="Calibri"/>
                          <a:ea typeface="Times New Roman"/>
                          <a:cs typeface="Times New Roman"/>
                        </a:rPr>
                        <a:t>descriptions </a:t>
                      </a:r>
                      <a:r>
                        <a:rPr lang="en-US" sz="900" b="1" dirty="0">
                          <a:solidFill>
                            <a:srgbClr val="000000"/>
                          </a:solidFill>
                          <a:effectLst/>
                          <a:latin typeface="Calibri"/>
                          <a:ea typeface="Times New Roman"/>
                          <a:cs typeface="Times New Roman"/>
                        </a:rPr>
                        <a:t>in a written text about a specific event</a:t>
                      </a:r>
                      <a:r>
                        <a:rPr lang="en-US" sz="900" b="1" dirty="0" smtClean="0">
                          <a:solidFill>
                            <a:srgbClr val="000000"/>
                          </a:solidFill>
                          <a:effectLst/>
                          <a:latin typeface="Calibri"/>
                          <a:ea typeface="Times New Roman"/>
                          <a:cs typeface="Times New Roman"/>
                        </a:rPr>
                        <a:t>.</a:t>
                      </a:r>
                      <a:endParaRPr lang="en-US" sz="900" dirty="0">
                        <a:effectLst/>
                        <a:latin typeface="Calibri"/>
                        <a:ea typeface="Calibri"/>
                        <a:cs typeface="Times New Roman"/>
                      </a:endParaRPr>
                    </a:p>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when the author uses dialogue, setting &amp; </a:t>
                      </a:r>
                      <a:r>
                        <a:rPr lang="en-US" sz="900" b="1" dirty="0" smtClean="0">
                          <a:solidFill>
                            <a:srgbClr val="000000"/>
                          </a:solidFill>
                          <a:effectLst/>
                          <a:latin typeface="Calibri"/>
                          <a:ea typeface="Times New Roman"/>
                          <a:cs typeface="Times New Roman"/>
                        </a:rPr>
                        <a:t>characteriza-tion </a:t>
                      </a:r>
                      <a:r>
                        <a:rPr lang="en-US" sz="900" b="1" dirty="0">
                          <a:solidFill>
                            <a:srgbClr val="000000"/>
                          </a:solidFill>
                          <a:effectLst/>
                          <a:latin typeface="Calibri"/>
                          <a:ea typeface="Times New Roman"/>
                          <a:cs typeface="Times New Roman"/>
                        </a:rPr>
                        <a:t>in a written text. </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descriptions in a drama or oral presentation about specific events.</a:t>
                      </a:r>
                      <a:endParaRPr lang="en-US" sz="900" dirty="0">
                        <a:effectLst/>
                        <a:latin typeface="Calibri"/>
                        <a:ea typeface="Calibri"/>
                        <a:cs typeface="Times New Roman"/>
                      </a:endParaRPr>
                    </a:p>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dialogue, setting and action about a specific event in a drama or oral </a:t>
                      </a:r>
                      <a:r>
                        <a:rPr lang="en-US" sz="900" b="1" dirty="0" smtClean="0">
                          <a:solidFill>
                            <a:srgbClr val="000000"/>
                          </a:solidFill>
                          <a:effectLst/>
                          <a:latin typeface="Calibri"/>
                          <a:ea typeface="Times New Roman"/>
                          <a:cs typeface="Times New Roman"/>
                        </a:rPr>
                        <a:t>presentation</a:t>
                      </a:r>
                    </a:p>
                    <a:p>
                      <a:pPr marL="0" marR="0" algn="l">
                        <a:lnSpc>
                          <a:spcPct val="115000"/>
                        </a:lnSpc>
                        <a:spcBef>
                          <a:spcPts val="0"/>
                        </a:spcBef>
                        <a:spcAft>
                          <a:spcPts val="0"/>
                        </a:spcAft>
                      </a:pPr>
                      <a:r>
                        <a:rPr lang="en-US" sz="900" b="1"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endParaRPr lang="en-US" sz="9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Answer who, what, when, where and how questions about specific events in a text and a drama or oral </a:t>
                      </a:r>
                      <a:r>
                        <a:rPr lang="en-US" sz="900" dirty="0" smtClean="0">
                          <a:solidFill>
                            <a:srgbClr val="000000"/>
                          </a:solidFill>
                          <a:effectLst/>
                          <a:latin typeface="Calibri"/>
                          <a:ea typeface="Times New Roman"/>
                          <a:cs typeface="Times New Roman"/>
                        </a:rPr>
                        <a:t>presenta-tion</a:t>
                      </a:r>
                      <a:r>
                        <a:rPr lang="en-US" sz="900" dirty="0">
                          <a:solidFill>
                            <a:srgbClr val="000000"/>
                          </a:solidFill>
                          <a:effectLst/>
                          <a:latin typeface="Calibri"/>
                          <a:ea typeface="Times New Roman"/>
                          <a:cs typeface="Times New Roman"/>
                        </a:rPr>
                        <a:t>.</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Explain how events are portrayed the same or differently in a text written both as a story and a drama (use descriptions of the events</a:t>
                      </a:r>
                      <a:r>
                        <a:rPr lang="en-US" sz="9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900" b="1"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endParaRPr lang="en-US" sz="9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900" dirty="0">
                          <a:solidFill>
                            <a:srgbClr val="000000"/>
                          </a:solidFill>
                          <a:effectLst/>
                          <a:latin typeface="Calibri"/>
                          <a:ea typeface="Times New Roman"/>
                          <a:cs typeface="Arial"/>
                        </a:rPr>
                        <a:t>Locate elements of </a:t>
                      </a:r>
                      <a:r>
                        <a:rPr lang="en-US" sz="900" u="sng" dirty="0">
                          <a:solidFill>
                            <a:srgbClr val="000000"/>
                          </a:solidFill>
                          <a:effectLst/>
                          <a:latin typeface="Calibri"/>
                          <a:ea typeface="Times New Roman"/>
                          <a:cs typeface="Arial"/>
                        </a:rPr>
                        <a:t>description</a:t>
                      </a:r>
                      <a:r>
                        <a:rPr lang="en-US" sz="900" dirty="0">
                          <a:solidFill>
                            <a:srgbClr val="000000"/>
                          </a:solidFill>
                          <a:effectLst/>
                          <a:latin typeface="Calibri"/>
                          <a:ea typeface="Times New Roman"/>
                          <a:cs typeface="Arial"/>
                        </a:rPr>
                        <a:t> or </a:t>
                      </a:r>
                      <a:r>
                        <a:rPr lang="en-US" sz="900" u="sng" dirty="0">
                          <a:solidFill>
                            <a:srgbClr val="000000"/>
                          </a:solidFill>
                          <a:effectLst/>
                          <a:latin typeface="Calibri"/>
                          <a:ea typeface="Times New Roman"/>
                          <a:cs typeface="Arial"/>
                        </a:rPr>
                        <a:t>direction </a:t>
                      </a:r>
                      <a:r>
                        <a:rPr lang="en-US" sz="900" dirty="0">
                          <a:solidFill>
                            <a:srgbClr val="000000"/>
                          </a:solidFill>
                          <a:effectLst/>
                          <a:latin typeface="Calibri"/>
                          <a:ea typeface="Times New Roman"/>
                          <a:cs typeface="Arial"/>
                        </a:rPr>
                        <a:t>to answer questions about characters in a written text, drama or oral </a:t>
                      </a:r>
                      <a:r>
                        <a:rPr lang="en-US" sz="900" dirty="0" smtClean="0">
                          <a:solidFill>
                            <a:srgbClr val="000000"/>
                          </a:solidFill>
                          <a:effectLst/>
                          <a:latin typeface="Calibri"/>
                          <a:ea typeface="Times New Roman"/>
                          <a:cs typeface="Arial"/>
                        </a:rPr>
                        <a:t>presentation</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Compare the same story in a written format to its </a:t>
                      </a:r>
                      <a:r>
                        <a:rPr lang="en-US" sz="900" b="1" u="sng" dirty="0">
                          <a:solidFill>
                            <a:srgbClr val="000000"/>
                          </a:solidFill>
                          <a:effectLst/>
                          <a:latin typeface="Calibri"/>
                          <a:ea typeface="Times New Roman"/>
                          <a:cs typeface="Times New Roman"/>
                        </a:rPr>
                        <a:t>drama </a:t>
                      </a:r>
                      <a:r>
                        <a:rPr lang="en-US" sz="900" dirty="0" smtClean="0">
                          <a:solidFill>
                            <a:srgbClr val="000000"/>
                          </a:solidFill>
                          <a:effectLst/>
                          <a:latin typeface="Calibri"/>
                          <a:ea typeface="Times New Roman"/>
                          <a:cs typeface="Times New Roman"/>
                        </a:rPr>
                        <a:t>presentation</a:t>
                      </a:r>
                      <a:endParaRPr lang="en-US" sz="900" dirty="0">
                        <a:effectLst/>
                        <a:latin typeface="Calibri"/>
                        <a:ea typeface="Calibri"/>
                        <a:cs typeface="Times New Roman"/>
                      </a:endParaRPr>
                    </a:p>
                    <a:p>
                      <a:pPr marL="0" marR="0" algn="l">
                        <a:lnSpc>
                          <a:spcPct val="115000"/>
                        </a:lnSpc>
                        <a:spcBef>
                          <a:spcPts val="0"/>
                        </a:spcBef>
                        <a:spcAft>
                          <a:spcPts val="0"/>
                        </a:spcAft>
                      </a:pPr>
                      <a:r>
                        <a:rPr lang="en-US" sz="900" dirty="0">
                          <a:solidFill>
                            <a:srgbClr val="000000"/>
                          </a:solidFill>
                          <a:effectLst/>
                          <a:latin typeface="Calibri"/>
                          <a:ea typeface="Times New Roman"/>
                          <a:cs typeface="Times New Roman"/>
                        </a:rPr>
                        <a:t>Compare the same story in a written format to its </a:t>
                      </a:r>
                      <a:r>
                        <a:rPr lang="en-US" sz="900" b="1" u="sng" dirty="0">
                          <a:solidFill>
                            <a:srgbClr val="000000"/>
                          </a:solidFill>
                          <a:effectLst/>
                          <a:latin typeface="Calibri"/>
                          <a:ea typeface="Times New Roman"/>
                          <a:cs typeface="Times New Roman"/>
                        </a:rPr>
                        <a:t>oral </a:t>
                      </a:r>
                      <a:r>
                        <a:rPr lang="en-US" sz="900" dirty="0">
                          <a:solidFill>
                            <a:srgbClr val="000000"/>
                          </a:solidFill>
                          <a:effectLst/>
                          <a:latin typeface="Calibri"/>
                          <a:ea typeface="Times New Roman"/>
                          <a:cs typeface="Times New Roman"/>
                        </a:rPr>
                        <a:t>presentation.</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Identify where two versions of the same story reflect specific descriptions or directions in a text or drama (graphic organizer</a:t>
                      </a:r>
                      <a:r>
                        <a:rPr lang="en-US" sz="9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900" b="1" dirty="0" smtClean="0">
                          <a:solidFill>
                            <a:schemeClr val="tx1"/>
                          </a:solidFill>
                          <a:effectLst>
                            <a:outerShdw blurRad="38100" dist="38100" dir="2700000" algn="tl">
                              <a:srgbClr val="000000">
                                <a:alpha val="43137"/>
                              </a:srgbClr>
                            </a:outerShdw>
                          </a:effectLst>
                          <a:latin typeface="Calibri"/>
                          <a:ea typeface="Calibri"/>
                          <a:cs typeface="Times New Roman"/>
                        </a:rPr>
                        <a:t>CON-STRUCTED</a:t>
                      </a:r>
                    </a:p>
                    <a:p>
                      <a:pPr marL="0" marR="0" algn="l">
                        <a:lnSpc>
                          <a:spcPct val="115000"/>
                        </a:lnSpc>
                        <a:spcBef>
                          <a:spcPts val="0"/>
                        </a:spcBef>
                        <a:spcAft>
                          <a:spcPts val="0"/>
                        </a:spcAft>
                      </a:pPr>
                      <a:r>
                        <a:rPr lang="en-US" sz="900" b="1" dirty="0" smtClean="0">
                          <a:solidFill>
                            <a:schemeClr val="tx1"/>
                          </a:solidFill>
                          <a:effectLst>
                            <a:outerShdw blurRad="38100" dist="38100" dir="2700000" algn="tl">
                              <a:srgbClr val="000000">
                                <a:alpha val="43137"/>
                              </a:srgbClr>
                            </a:outerShdw>
                          </a:effectLst>
                          <a:latin typeface="Calibri"/>
                          <a:ea typeface="Calibri"/>
                          <a:cs typeface="Times New Roman"/>
                        </a:rPr>
                        <a:t>RESPONSE</a:t>
                      </a:r>
                      <a:endParaRPr lang="en-US" sz="9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900" b="1" u="sng" dirty="0">
                          <a:effectLst/>
                          <a:latin typeface="Calibri"/>
                          <a:ea typeface="Calibri"/>
                          <a:cs typeface="Calibri"/>
                        </a:rPr>
                        <a:t>RL.4.7</a:t>
                      </a:r>
                      <a:r>
                        <a:rPr lang="en-US" sz="900" dirty="0">
                          <a:effectLst/>
                          <a:latin typeface="Calibri"/>
                          <a:ea typeface="Calibri"/>
                          <a:cs typeface="Calibri"/>
                        </a:rPr>
                        <a:t> Make connections between the text of a story or drama and a visual or oral presentation of the text, identifying where each version reflects specific descriptions and directions in the text.</a:t>
                      </a:r>
                      <a:endParaRPr lang="en-US" sz="900" dirty="0">
                        <a:effectLst/>
                        <a:latin typeface="Calibri"/>
                        <a:ea typeface="Calibri"/>
                        <a:cs typeface="Times New Roman"/>
                      </a:endParaRPr>
                    </a:p>
                  </a:txBody>
                  <a:tcPr marL="33421" marR="334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79433736"/>
              </p:ext>
            </p:extLst>
          </p:nvPr>
        </p:nvGraphicFramePr>
        <p:xfrm>
          <a:off x="388938" y="762000"/>
          <a:ext cx="6994525" cy="1841479"/>
        </p:xfrm>
        <a:graphic>
          <a:graphicData uri="http://schemas.openxmlformats.org/drawingml/2006/table">
            <a:tbl>
              <a:tblPr firstRow="1" firstCol="1" bandRow="1"/>
              <a:tblGrid>
                <a:gridCol w="677862"/>
                <a:gridCol w="914400"/>
                <a:gridCol w="609600"/>
                <a:gridCol w="762000"/>
                <a:gridCol w="685800"/>
                <a:gridCol w="1295400"/>
                <a:gridCol w="1066800"/>
                <a:gridCol w="982663"/>
              </a:tblGrid>
              <a:tr h="13459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2 -Ch</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 2 </a:t>
                      </a:r>
                      <a:r>
                        <a:rPr lang="en-US" sz="800" b="1" dirty="0" err="1">
                          <a:solidFill>
                            <a:srgbClr val="000000"/>
                          </a:solidFill>
                          <a:effectLst/>
                          <a:latin typeface="Calibri"/>
                          <a:ea typeface="Times New Roman"/>
                          <a:cs typeface="Times New Roman"/>
                        </a:rPr>
                        <a:t>APg</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APm</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024812">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the meaning of words and phrases read and discussed in class, including those that allude to mythology.</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 and use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terms: context clues, affixes, parts of speech, significant, mythology, allude, words and phrases.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L.4.4c</a:t>
                      </a:r>
                      <a:r>
                        <a:rPr lang="en-US" sz="800" dirty="0">
                          <a:solidFill>
                            <a:srgbClr val="000000"/>
                          </a:solidFill>
                          <a:effectLst/>
                          <a:latin typeface="Calibri"/>
                          <a:ea typeface="Times New Roman"/>
                          <a:cs typeface="Times New Roman"/>
                        </a:rPr>
                        <a:t> Consult reference materials (e.g., dictionaries, glossaries, thesauruses),</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Select words to match definitions or in cloze structure that have been taught formally in class.</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questions that demonstrate an understanding of academic and domain specific words and phrases taught in class.</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r>
                        <a:rPr lang="en-US" sz="8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Student understands that word and phrase meaning is clarified through text (context clue strategies, etc…).</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language structures (pre/suffix) or word relationships (antonyms/synonyms) to determine targeted word meanings.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L.4.4b</a:t>
                      </a:r>
                      <a:r>
                        <a:rPr lang="en-US" sz="800" b="1" dirty="0">
                          <a:solidFill>
                            <a:srgbClr val="000000"/>
                          </a:solidFill>
                          <a:effectLst/>
                          <a:latin typeface="Calibri"/>
                          <a:ea typeface="Times New Roman"/>
                          <a:cs typeface="Times New Roman"/>
                        </a:rPr>
                        <a:t> Use common, grade-appropriate Greek and Latin affixes and roots as clues to the meaning of a word (e.g., telegraph, photograph, autograph</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context to identify the meaning of targeted words/phrases.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L.4.4a</a:t>
                      </a:r>
                      <a:r>
                        <a:rPr lang="en-US" sz="800" b="1" dirty="0">
                          <a:solidFill>
                            <a:srgbClr val="000000"/>
                          </a:solidFill>
                          <a:effectLst/>
                          <a:latin typeface="Calibri"/>
                          <a:ea typeface="Times New Roman"/>
                          <a:cs typeface="Times New Roman"/>
                        </a:rPr>
                        <a:t> Use context (e.g., definitions, examples, or restatements in text) as a clue to the meaning of a word or </a:t>
                      </a:r>
                      <a:r>
                        <a:rPr lang="en-US" sz="800" b="1" dirty="0" smtClean="0">
                          <a:solidFill>
                            <a:srgbClr val="000000"/>
                          </a:solidFill>
                          <a:effectLst/>
                          <a:latin typeface="Calibri"/>
                          <a:ea typeface="Times New Roman"/>
                          <a:cs typeface="Times New Roman"/>
                        </a:rPr>
                        <a:t>phrase</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DFEC"/>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RL.4.4</a:t>
                      </a:r>
                      <a:r>
                        <a:rPr lang="en-US" sz="800" dirty="0">
                          <a:effectLst/>
                          <a:latin typeface="Calibri"/>
                          <a:ea typeface="Calibri"/>
                          <a:cs typeface="Calibri"/>
                        </a:rPr>
                        <a:t> Determine the meaning of words and phrases as they are used in a text, including those that allude to significant characters found in mythology (e.g., Herculean).</a:t>
                      </a:r>
                      <a:endParaRPr lang="en-US" sz="800" dirty="0">
                        <a:effectLst/>
                        <a:latin typeface="Calibri"/>
                        <a:ea typeface="Calibri"/>
                        <a:cs typeface="Times New Roman"/>
                      </a:endParaRP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33506209"/>
              </p:ext>
            </p:extLst>
          </p:nvPr>
        </p:nvGraphicFramePr>
        <p:xfrm>
          <a:off x="388938" y="5965902"/>
          <a:ext cx="6994525" cy="1354880"/>
        </p:xfrm>
        <a:graphic>
          <a:graphicData uri="http://schemas.openxmlformats.org/drawingml/2006/table">
            <a:tbl>
              <a:tblPr firstRow="1" firstCol="1" bandRow="1"/>
              <a:tblGrid>
                <a:gridCol w="906462"/>
                <a:gridCol w="914400"/>
                <a:gridCol w="1295400"/>
                <a:gridCol w="947224"/>
                <a:gridCol w="1065832"/>
                <a:gridCol w="865989"/>
                <a:gridCol w="999218"/>
              </a:tblGrid>
              <a:tr h="13568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774778">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details, facts or events about stories and myths from different cultures (texts read and discussed in class).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uses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compare, contrast, theme, and author’s treatment or approach, myths, traditional and cultures.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Identifies when asked the </a:t>
                      </a:r>
                      <a:r>
                        <a:rPr lang="en-US" sz="800" dirty="0">
                          <a:solidFill>
                            <a:srgbClr val="000000"/>
                          </a:solidFill>
                          <a:effectLst/>
                          <a:latin typeface="Calibri"/>
                          <a:ea typeface="Times New Roman"/>
                          <a:cs typeface="Arial"/>
                        </a:rPr>
                        <a:t>literary elements </a:t>
                      </a:r>
                      <a:r>
                        <a:rPr lang="en-US" sz="800" dirty="0">
                          <a:solidFill>
                            <a:srgbClr val="000000"/>
                          </a:solidFill>
                          <a:effectLst/>
                          <a:latin typeface="Calibri"/>
                          <a:ea typeface="Times New Roman"/>
                          <a:cs typeface="Times New Roman"/>
                        </a:rPr>
                        <a:t>of selected stories, myths, or traditional literature from different cultures.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Elements: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Characters     Topic</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Setting            Patterns of</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Events             Opposition</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Theme</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Answer who, what, when, where or how questions about patterns of events in stories and myths from different cultures in a text read and discussed in class.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stories with similar themes or topics are presented differently at times based on the culture.  </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Arial"/>
                        </a:rPr>
                        <a:t>Identifies the topic or theme in traditional stories or myths from different cultures.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the specific pattern of events seen in myths from different cultures in two or more texts (good and evil, quests, opposition).</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31097904"/>
              </p:ext>
            </p:extLst>
          </p:nvPr>
        </p:nvGraphicFramePr>
        <p:xfrm>
          <a:off x="388938" y="7391399"/>
          <a:ext cx="6994525" cy="1508760"/>
        </p:xfrm>
        <a:graphic>
          <a:graphicData uri="http://schemas.openxmlformats.org/drawingml/2006/table">
            <a:tbl>
              <a:tblPr firstRow="1" firstCol="1" bandRow="1"/>
              <a:tblGrid>
                <a:gridCol w="1119124"/>
                <a:gridCol w="1154097"/>
                <a:gridCol w="1154097"/>
                <a:gridCol w="1189069"/>
                <a:gridCol w="1189069"/>
                <a:gridCol w="1189069"/>
              </a:tblGrid>
              <a:tr h="16764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ANr</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ANt</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r>
              <a:tr h="689141">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Categorize the pattern of events seen in two or more stories, myths or traditional literature from different cultures (graphic organizers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the structure of the pattern of events in myths from different cultures (tales of the past, origins, morals.  (i.e., How are the events unfolding…sequentially?  Cause/effect?) List on a structural graphic organizer. </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the characteristic text features of myths, stories and traditional literature from different cultures (i.e., what features do you normally see in myths?  In stories?  - Aesop’s fables – have characteristics of a lesson or message, etc…).</a:t>
                      </a:r>
                      <a:endParaRPr lang="en-US" sz="80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Identify </a:t>
                      </a:r>
                      <a:r>
                        <a:rPr lang="en-US" sz="800" b="1" u="sng" dirty="0">
                          <a:solidFill>
                            <a:srgbClr val="000000"/>
                          </a:solidFill>
                          <a:effectLst/>
                          <a:latin typeface="Calibri"/>
                          <a:ea typeface="Times New Roman"/>
                          <a:cs typeface="Arial"/>
                        </a:rPr>
                        <a:t>similar</a:t>
                      </a:r>
                      <a:r>
                        <a:rPr lang="en-US" sz="800" b="1" dirty="0">
                          <a:solidFill>
                            <a:srgbClr val="000000"/>
                          </a:solidFill>
                          <a:effectLst/>
                          <a:latin typeface="Calibri"/>
                          <a:ea typeface="Times New Roman"/>
                          <a:cs typeface="Arial"/>
                        </a:rPr>
                        <a:t> topics or themes between selected</a:t>
                      </a:r>
                      <a:r>
                        <a:rPr lang="en-US" sz="800" b="1" dirty="0">
                          <a:solidFill>
                            <a:srgbClr val="000000"/>
                          </a:solidFill>
                          <a:effectLst/>
                          <a:latin typeface="Calibri"/>
                          <a:ea typeface="Times New Roman"/>
                          <a:cs typeface="Times New Roman"/>
                        </a:rPr>
                        <a:t> stories, myths, or traditional literature from different cultures (compare a topic or theme using a Venn diagram</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Analyze author’s craft in stories, myths, or traditional literature from different cultures ( is the author using personification?  hyperbole? suspense? flashback</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RI.4.9</a:t>
                      </a:r>
                      <a:r>
                        <a:rPr lang="en-US" sz="800" dirty="0">
                          <a:solidFill>
                            <a:srgbClr val="000000"/>
                          </a:solidFill>
                          <a:effectLst/>
                          <a:latin typeface="Calibri"/>
                          <a:ea typeface="Times New Roman"/>
                          <a:cs typeface="Times New Roman"/>
                        </a:rPr>
                        <a:t> Compare and contrast the treatment of similar themes, topics, and patterns of events in stories, myths, and traditional literature from different cultures.</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8" name="Rectangle 7"/>
          <p:cNvSpPr/>
          <p:nvPr/>
        </p:nvSpPr>
        <p:spPr>
          <a:xfrm>
            <a:off x="2590800" y="20574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0" name="Rectangle 9"/>
          <p:cNvSpPr/>
          <p:nvPr/>
        </p:nvSpPr>
        <p:spPr>
          <a:xfrm>
            <a:off x="6477000" y="70104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3" name="Rectangle 2"/>
          <p:cNvSpPr/>
          <p:nvPr/>
        </p:nvSpPr>
        <p:spPr>
          <a:xfrm>
            <a:off x="4038600" y="2481147"/>
            <a:ext cx="990600" cy="1096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0" y="2359378"/>
            <a:ext cx="990600" cy="1217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590800" y="5486400"/>
            <a:ext cx="706808"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951896" y="5176575"/>
            <a:ext cx="706808"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019800" y="5029200"/>
            <a:ext cx="658204"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822818" y="8407638"/>
            <a:ext cx="977781" cy="2029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029200" y="8530484"/>
            <a:ext cx="1143000" cy="1563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75126" y="8301884"/>
            <a:ext cx="977781" cy="2029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5240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8" name="Rectangle 7"/>
          <p:cNvSpPr/>
          <p:nvPr/>
        </p:nvSpPr>
        <p:spPr>
          <a:xfrm>
            <a:off x="323850" y="83820"/>
            <a:ext cx="7143750" cy="697465"/>
          </a:xfrm>
          <a:prstGeom prst="rect">
            <a:avLst/>
          </a:prstGeom>
        </p:spPr>
        <p:txBody>
          <a:bodyPr wrap="square" lIns="96359" tIns="48180" rIns="96359" bIns="48180">
            <a:spAutoFit/>
          </a:bodyPr>
          <a:lstStyle/>
          <a:p>
            <a:r>
              <a:rPr lang="es-MX" sz="1300" b="1" dirty="0" smtClean="0"/>
              <a:t>Trimestre </a:t>
            </a:r>
            <a:r>
              <a:rPr lang="es-MX" sz="1300" b="1" dirty="0"/>
              <a:t>tres: </a:t>
            </a:r>
            <a:r>
              <a:rPr lang="es-MX" sz="1200" dirty="0">
                <a:solidFill>
                  <a:prstClr val="black"/>
                </a:solidFill>
              </a:rPr>
              <a:t>Progresión de aprendizaje de la lectura informativa</a:t>
            </a:r>
          </a:p>
          <a:p>
            <a:r>
              <a:rPr lang="es-MX" sz="1300" dirty="0"/>
              <a:t>Las casillas indicadas que están resaltadas </a:t>
            </a:r>
            <a:r>
              <a:rPr lang="es-MX" sz="1300" b="1" i="1" dirty="0"/>
              <a:t>antes del estándar,</a:t>
            </a:r>
            <a:r>
              <a:rPr lang="es-MX" sz="1300" dirty="0"/>
              <a:t> </a:t>
            </a:r>
            <a:r>
              <a:rPr lang="es-MX" sz="1300" b="1" dirty="0"/>
              <a:t>se evaluarán en esta pre-evaluación</a:t>
            </a:r>
            <a:r>
              <a:rPr lang="es-MX" sz="1300" dirty="0"/>
              <a:t>. El estándar en sí mismo es evaluado en el CFA (</a:t>
            </a:r>
            <a:r>
              <a:rPr lang="es-MX" sz="1300" i="1" dirty="0" err="1"/>
              <a:t>Common</a:t>
            </a:r>
            <a:r>
              <a:rPr lang="es-MX" sz="1300" i="1" dirty="0"/>
              <a:t> </a:t>
            </a:r>
            <a:r>
              <a:rPr lang="es-MX" sz="1300" i="1" dirty="0" err="1"/>
              <a:t>Formative</a:t>
            </a:r>
            <a:r>
              <a:rPr lang="es-MX" sz="1300" i="1" dirty="0"/>
              <a:t> </a:t>
            </a:r>
            <a:r>
              <a:rPr lang="es-MX" sz="1300" i="1" dirty="0" err="1"/>
              <a:t>Assessment</a:t>
            </a:r>
            <a:r>
              <a:rPr lang="es-MX" sz="1300" dirty="0"/>
              <a:t>) al final de cada trimestre.</a:t>
            </a:r>
          </a:p>
        </p:txBody>
      </p:sp>
      <p:graphicFrame>
        <p:nvGraphicFramePr>
          <p:cNvPr id="2" name="Table 1"/>
          <p:cNvGraphicFramePr>
            <a:graphicFrameLocks noGrp="1"/>
          </p:cNvGraphicFramePr>
          <p:nvPr>
            <p:extLst>
              <p:ext uri="{D42A27DB-BD31-4B8C-83A1-F6EECF244321}">
                <p14:modId xmlns:p14="http://schemas.microsoft.com/office/powerpoint/2010/main" val="533652310"/>
              </p:ext>
            </p:extLst>
          </p:nvPr>
        </p:nvGraphicFramePr>
        <p:xfrm>
          <a:off x="381001" y="990600"/>
          <a:ext cx="7002463" cy="1653134"/>
        </p:xfrm>
        <a:graphic>
          <a:graphicData uri="http://schemas.openxmlformats.org/drawingml/2006/table">
            <a:tbl>
              <a:tblPr firstRow="1" firstCol="1" bandRow="1"/>
              <a:tblGrid>
                <a:gridCol w="831976"/>
                <a:gridCol w="866641"/>
                <a:gridCol w="935973"/>
                <a:gridCol w="1171786"/>
                <a:gridCol w="1144297"/>
                <a:gridCol w="907823"/>
                <a:gridCol w="1143967"/>
              </a:tblGrid>
              <a:tr h="154127">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APg</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gridSpan="2">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4236" marR="3423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499007">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and</a:t>
                      </a:r>
                      <a:r>
                        <a:rPr lang="en-US" sz="800">
                          <a:effectLst/>
                          <a:latin typeface="Calibri"/>
                          <a:ea typeface="Times New Roman"/>
                          <a:cs typeface="Times New Roman"/>
                        </a:rPr>
                        <a:t> Locate domain-specific words and phrases studied or discussed in a text (basic recall of location).</a:t>
                      </a:r>
                      <a:endParaRPr lang="en-US" sz="80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Understands and uses </a:t>
                      </a:r>
                      <a:r>
                        <a:rPr lang="en-US" sz="800" b="1" u="sng">
                          <a:effectLst/>
                          <a:latin typeface="Calibri"/>
                          <a:ea typeface="Times New Roman"/>
                          <a:cs typeface="Times New Roman"/>
                        </a:rPr>
                        <a:t>Academic Standard Language</a:t>
                      </a:r>
                      <a:r>
                        <a:rPr lang="en-US" sz="800">
                          <a:effectLst/>
                          <a:latin typeface="Calibri"/>
                          <a:ea typeface="Times New Roman"/>
                          <a:cs typeface="Times New Roman"/>
                        </a:rPr>
                        <a:t> accurately: determine, general, academic, domain, specific, words, phrases, relevant.</a:t>
                      </a:r>
                      <a:endParaRPr lang="en-US" sz="80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Select words to match definitions or cloze structure when meaning is clearly evident</a:t>
                      </a:r>
                      <a:r>
                        <a:rPr lang="en-US" sz="8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L.4.4c</a:t>
                      </a:r>
                      <a:r>
                        <a:rPr lang="en-US" sz="800" dirty="0">
                          <a:solidFill>
                            <a:srgbClr val="000000"/>
                          </a:solidFill>
                          <a:effectLst/>
                          <a:latin typeface="Calibri"/>
                          <a:ea typeface="Times New Roman"/>
                          <a:cs typeface="Times New Roman"/>
                        </a:rPr>
                        <a:t> Consult reference materials (e.g., dictionaries, glossaries, thesauruses),</a:t>
                      </a:r>
                      <a:endParaRPr lang="en-US" sz="800" dirty="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r>
                        <a:rPr lang="en-US" sz="800" b="1" dirty="0">
                          <a:solidFill>
                            <a:srgbClr val="000000"/>
                          </a:solidFill>
                          <a:effectLst/>
                          <a:latin typeface="Calibri"/>
                          <a:ea typeface="Times New Roman"/>
                          <a:cs typeface="Times New Roman"/>
                        </a:rPr>
                        <a:t>Use language structures or word relationships to determine targeted word meanings.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L.4.4b</a:t>
                      </a:r>
                      <a:r>
                        <a:rPr lang="en-US" sz="800" dirty="0">
                          <a:solidFill>
                            <a:srgbClr val="000000"/>
                          </a:solidFill>
                          <a:effectLst/>
                          <a:latin typeface="Calibri"/>
                          <a:ea typeface="Times New Roman"/>
                          <a:cs typeface="Times New Roman"/>
                        </a:rPr>
                        <a:t> Use common, grade-appropriate Greek and Latin affixes and roots as clues to the meaning of a word (e.g., telegraph, photograph, </a:t>
                      </a:r>
                      <a:r>
                        <a:rPr lang="en-US" sz="800" dirty="0" smtClean="0">
                          <a:solidFill>
                            <a:srgbClr val="000000"/>
                          </a:solidFill>
                          <a:effectLst/>
                          <a:latin typeface="Calibri"/>
                          <a:ea typeface="Times New Roman"/>
                          <a:cs typeface="Times New Roman"/>
                        </a:rPr>
                        <a:t>autograph</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context to identify the meaning of targeted words/phrases.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L.4.4a</a:t>
                      </a:r>
                      <a:r>
                        <a:rPr lang="en-US" sz="800" dirty="0">
                          <a:solidFill>
                            <a:srgbClr val="000000"/>
                          </a:solidFill>
                          <a:effectLst/>
                          <a:latin typeface="Calibri"/>
                          <a:ea typeface="Times New Roman"/>
                          <a:cs typeface="Times New Roman"/>
                        </a:rPr>
                        <a:t> Use context (e.g., definitions, examples, or restatements in text) as a clue to the meaning of a word or phrase</a:t>
                      </a:r>
                      <a:r>
                        <a:rPr lang="en-US" sz="800"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a:t>
                      </a:r>
                      <a:r>
                        <a:rPr lang="en-US" sz="800" dirty="0" smtClean="0">
                          <a:solidFill>
                            <a:srgbClr val="000000"/>
                          </a:solidFill>
                          <a:effectLst>
                            <a:outerShdw blurRad="38100" dist="38100" dir="2700000" algn="tl">
                              <a:srgbClr val="000000">
                                <a:alpha val="43137"/>
                              </a:srgbClr>
                            </a:outerShdw>
                          </a:effectLst>
                          <a:latin typeface="Calibri"/>
                          <a:ea typeface="Calibri"/>
                          <a:cs typeface="Times New Roman"/>
                        </a:rPr>
                        <a:t> </a:t>
                      </a: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RESPONSE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L.4.5b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Recognize and explain the meaning of common idioms, adages, and proverbs.</a:t>
                      </a:r>
                      <a:endParaRPr lang="en-US" sz="800" dirty="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RI.4.4</a:t>
                      </a:r>
                      <a:r>
                        <a:rPr lang="en-US" sz="800" dirty="0">
                          <a:effectLst/>
                          <a:latin typeface="Calibri"/>
                          <a:ea typeface="Calibri"/>
                          <a:cs typeface="Calibri"/>
                        </a:rPr>
                        <a:t> Determine the meaning of general academic and domain-specific words or phrases in a text relevant to a </a:t>
                      </a:r>
                      <a:r>
                        <a:rPr lang="en-US" sz="800" i="1" dirty="0">
                          <a:effectLst/>
                          <a:latin typeface="Calibri"/>
                          <a:ea typeface="Calibri"/>
                          <a:cs typeface="Calibri"/>
                        </a:rPr>
                        <a:t>grade 4 topic or subject area</a:t>
                      </a:r>
                      <a:r>
                        <a:rPr lang="en-US" sz="800" dirty="0">
                          <a:effectLst/>
                          <a:latin typeface="Calibri"/>
                          <a:ea typeface="Calibri"/>
                          <a:cs typeface="Calibri"/>
                        </a:rPr>
                        <a:t>.</a:t>
                      </a:r>
                      <a:endParaRPr lang="en-US" sz="800" dirty="0">
                        <a:effectLst/>
                        <a:latin typeface="Calibri"/>
                        <a:ea typeface="Calibri"/>
                        <a:cs typeface="Times New Roman"/>
                      </a:endParaRPr>
                    </a:p>
                  </a:txBody>
                  <a:tcPr marL="34236" marR="3423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12695013"/>
              </p:ext>
            </p:extLst>
          </p:nvPr>
        </p:nvGraphicFramePr>
        <p:xfrm>
          <a:off x="388938" y="2743200"/>
          <a:ext cx="6994525" cy="2292811"/>
        </p:xfrm>
        <a:graphic>
          <a:graphicData uri="http://schemas.openxmlformats.org/drawingml/2006/table">
            <a:tbl>
              <a:tblPr firstRow="1" firstCol="1" bandRow="1"/>
              <a:tblGrid>
                <a:gridCol w="594306"/>
                <a:gridCol w="711861"/>
                <a:gridCol w="587775"/>
                <a:gridCol w="681384"/>
                <a:gridCol w="612949"/>
                <a:gridCol w="730226"/>
                <a:gridCol w="645561"/>
                <a:gridCol w="464681"/>
                <a:gridCol w="678319"/>
                <a:gridCol w="762000"/>
                <a:gridCol w="525463"/>
              </a:tblGrid>
              <a:tr h="160829">
                <a:tc>
                  <a:txBody>
                    <a:bodyPr/>
                    <a:lstStyle/>
                    <a:p>
                      <a:pPr marL="0" marR="0" algn="ctr">
                        <a:lnSpc>
                          <a:spcPct val="100000"/>
                        </a:lnSpc>
                        <a:spcBef>
                          <a:spcPts val="0"/>
                        </a:spcBef>
                        <a:spcAft>
                          <a:spcPts val="0"/>
                        </a:spcAft>
                      </a:pPr>
                      <a:r>
                        <a:rPr lang="en-US" sz="800" dirty="0">
                          <a:effectLst/>
                          <a:latin typeface="Calibri"/>
                          <a:ea typeface="Times New Roman"/>
                          <a:cs typeface="Times New Roman"/>
                        </a:rPr>
                        <a:t>DOK 1 - </a:t>
                      </a:r>
                      <a:r>
                        <a:rPr lang="en-US" sz="800" dirty="0" err="1">
                          <a:effectLst/>
                          <a:latin typeface="Calibri"/>
                          <a:ea typeface="Times New Roman"/>
                          <a:cs typeface="Times New Roman"/>
                        </a:rPr>
                        <a:t>Ka</a:t>
                      </a:r>
                      <a:endParaRPr lang="en-US" sz="800" dirty="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a:effectLst/>
                          <a:latin typeface="Calibri"/>
                          <a:ea typeface="Times New Roman"/>
                          <a:cs typeface="Times New Roman"/>
                        </a:rPr>
                        <a:t>DOK 1 - Kc</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dirty="0">
                          <a:effectLst/>
                          <a:latin typeface="Calibri"/>
                          <a:ea typeface="Times New Roman"/>
                          <a:cs typeface="Times New Roman"/>
                        </a:rPr>
                        <a:t>DOK 1 – </a:t>
                      </a:r>
                      <a:r>
                        <a:rPr lang="en-US" sz="800" dirty="0" err="1">
                          <a:effectLst/>
                          <a:latin typeface="Calibri"/>
                          <a:ea typeface="Times New Roman"/>
                          <a:cs typeface="Times New Roman"/>
                        </a:rPr>
                        <a:t>Cf</a:t>
                      </a:r>
                      <a:endParaRPr lang="en-US" sz="800" dirty="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a:effectLst/>
                          <a:latin typeface="Calibri"/>
                          <a:ea typeface="Times New Roman"/>
                          <a:cs typeface="Times New Roman"/>
                        </a:rPr>
                        <a:t>DOK 1 – Ch</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a:effectLst/>
                          <a:latin typeface="Calibri"/>
                          <a:ea typeface="Times New Roman"/>
                          <a:cs typeface="Times New Roman"/>
                        </a:rPr>
                        <a:t>DOK 2 – Cl</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ANs</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ANB</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263" marR="332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2048971">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basic facts and particular points in a text (read and discussed in class).</a:t>
                      </a:r>
                      <a:endParaRPr lang="en-US" sz="80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reasons, evidence, text, support, inference and particular points.</a:t>
                      </a:r>
                      <a:endParaRPr lang="en-US" sz="80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Answer who, what, when, where and how questions about </a:t>
                      </a:r>
                      <a:r>
                        <a:rPr lang="en-US" sz="800" u="sng">
                          <a:effectLst/>
                          <a:latin typeface="Calibri"/>
                          <a:ea typeface="Times New Roman"/>
                          <a:cs typeface="Times New Roman"/>
                        </a:rPr>
                        <a:t>particular points</a:t>
                      </a:r>
                      <a:r>
                        <a:rPr lang="en-US" sz="800">
                          <a:effectLst/>
                          <a:latin typeface="Calibri"/>
                          <a:ea typeface="Times New Roman"/>
                          <a:cs typeface="Times New Roman"/>
                        </a:rPr>
                        <a:t> in a text read –discussed in class.</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a:t>
                      </a:r>
                      <a:endParaRPr lang="en-US" sz="80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points are made in a text to clarify or support reasons.</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Locates reasons to support particular points made in a text (questions, discussions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Distinguishes reasons that are relevant or irrelevant evidence to support a particular point in class (i.e., “Does this support what the text says or not</a:t>
                      </a:r>
                      <a:r>
                        <a:rPr lang="en-US" sz="800" b="1" dirty="0" smtClean="0">
                          <a:solidFill>
                            <a:srgbClr val="000000"/>
                          </a:solidFill>
                          <a:effectLst/>
                          <a:latin typeface="Calibri"/>
                          <a:ea typeface="Times New Roman"/>
                          <a:cs typeface="Arial"/>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Arial"/>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Explains how an author connects points to reasons.  “What did the text say to support___?”</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Identify the reasons in a new text (not </a:t>
                      </a:r>
                      <a:r>
                        <a:rPr lang="en-US" sz="800" dirty="0" smtClean="0">
                          <a:solidFill>
                            <a:srgbClr val="000000"/>
                          </a:solidFill>
                          <a:effectLst/>
                          <a:latin typeface="Calibri"/>
                          <a:ea typeface="Times New Roman"/>
                          <a:cs typeface="Arial"/>
                        </a:rPr>
                        <a:t>read/dis-cussed</a:t>
                      </a:r>
                      <a:r>
                        <a:rPr lang="en-US" sz="800" dirty="0">
                          <a:solidFill>
                            <a:srgbClr val="000000"/>
                          </a:solidFill>
                          <a:effectLst/>
                          <a:latin typeface="Calibri"/>
                          <a:ea typeface="Times New Roman"/>
                          <a:cs typeface="Arial"/>
                        </a:rPr>
                        <a:t>) that support a topic</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how the author shows that he/she supports particular points in a text (“Does the author give implicit</a:t>
                      </a:r>
                      <a:r>
                        <a:rPr lang="en-US" sz="800" dirty="0" smtClean="0">
                          <a:solidFill>
                            <a:srgbClr val="000000"/>
                          </a:solidFill>
                          <a:effectLst/>
                          <a:latin typeface="Calibri"/>
                          <a:ea typeface="Times New Roman"/>
                          <a:cs typeface="Times New Roman"/>
                        </a:rPr>
                        <a:t>/ explicit </a:t>
                      </a:r>
                      <a:r>
                        <a:rPr lang="en-US" sz="800" dirty="0">
                          <a:solidFill>
                            <a:srgbClr val="000000"/>
                          </a:solidFill>
                          <a:effectLst/>
                          <a:latin typeface="Calibri"/>
                          <a:ea typeface="Times New Roman"/>
                          <a:cs typeface="Times New Roman"/>
                        </a:rPr>
                        <a:t>evidence?”).</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Supports a point with reasons found explicitly in a text (not a point of view). </a:t>
                      </a:r>
                      <a:endParaRPr lang="en-US" sz="800" b="1" dirty="0" smtClean="0">
                        <a:solidFill>
                          <a:srgbClr val="000000"/>
                        </a:solidFill>
                        <a:effectLst/>
                        <a:latin typeface="Calibri"/>
                        <a:ea typeface="Times New Roman"/>
                        <a:cs typeface="Arial"/>
                      </a:endParaRPr>
                    </a:p>
                    <a:p>
                      <a:pPr marL="0" marR="0" algn="l">
                        <a:lnSpc>
                          <a:spcPct val="100000"/>
                        </a:lnSpc>
                        <a:spcBef>
                          <a:spcPts val="0"/>
                        </a:spcBef>
                        <a:spcAft>
                          <a:spcPts val="0"/>
                        </a:spcAft>
                      </a:pPr>
                      <a:endParaRPr lang="en-US" sz="800" b="1" dirty="0" smtClean="0">
                        <a:solidFill>
                          <a:srgbClr val="000000"/>
                        </a:solidFill>
                        <a:effectLst/>
                        <a:latin typeface="Calibri"/>
                        <a:ea typeface="Calibri"/>
                        <a:cs typeface="Arial"/>
                      </a:endParaRPr>
                    </a:p>
                    <a:p>
                      <a:pPr marL="0" marR="0" algn="l">
                        <a:lnSpc>
                          <a:spcPct val="100000"/>
                        </a:lnSpc>
                        <a:spcBef>
                          <a:spcPts val="0"/>
                        </a:spcBef>
                        <a:spcAft>
                          <a:spcPts val="0"/>
                        </a:spcAft>
                      </a:pPr>
                      <a:endParaRPr lang="en-US" sz="800" b="1" dirty="0" smtClean="0">
                        <a:solidFill>
                          <a:srgbClr val="000000"/>
                        </a:solidFill>
                        <a:effectLst/>
                        <a:latin typeface="Calibri"/>
                        <a:ea typeface="Calibri"/>
                        <a:cs typeface="Arial"/>
                      </a:endParaRP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Arial"/>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RI.4.8</a:t>
                      </a:r>
                      <a:r>
                        <a:rPr lang="en-US" sz="800" dirty="0">
                          <a:effectLst/>
                          <a:latin typeface="Calibri"/>
                          <a:ea typeface="Calibri"/>
                          <a:cs typeface="Helvetica"/>
                        </a:rPr>
                        <a:t> Explain how an author uses reasons and evidence to support particular points in a text.</a:t>
                      </a:r>
                      <a:endParaRPr lang="en-US" sz="800" dirty="0">
                        <a:effectLst/>
                        <a:latin typeface="Calibri"/>
                        <a:ea typeface="Calibri"/>
                        <a:cs typeface="Times New Roman"/>
                      </a:endParaRPr>
                    </a:p>
                  </a:txBody>
                  <a:tcPr marL="33263" marR="332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20404788"/>
              </p:ext>
            </p:extLst>
          </p:nvPr>
        </p:nvGraphicFramePr>
        <p:xfrm>
          <a:off x="388938" y="5257800"/>
          <a:ext cx="6994525" cy="1363059"/>
        </p:xfrm>
        <a:graphic>
          <a:graphicData uri="http://schemas.openxmlformats.org/drawingml/2006/table">
            <a:tbl>
              <a:tblPr firstRow="1" firstCol="1" bandRow="1"/>
              <a:tblGrid>
                <a:gridCol w="969467"/>
                <a:gridCol w="854567"/>
                <a:gridCol w="926380"/>
                <a:gridCol w="998192"/>
                <a:gridCol w="967856"/>
                <a:gridCol w="992621"/>
                <a:gridCol w="1285442"/>
              </a:tblGrid>
              <a:tr h="14385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Ci</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547656">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Locate and recall basic facts from two texts on the same topic read and discussed in class.</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uses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integrate, information, texts, topic, speak, subject, knowledgeably.</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who, what, when, where or how questions about two texts on the same topic read and discussed in class.</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Arial"/>
                        </a:rPr>
                        <a:t>Concept Development</a:t>
                      </a:r>
                      <a:r>
                        <a:rPr lang="en-US" sz="800" dirty="0">
                          <a:solidFill>
                            <a:srgbClr val="000000"/>
                          </a:solidFill>
                          <a:effectLst/>
                          <a:latin typeface="Calibri"/>
                          <a:ea typeface="Times New Roman"/>
                          <a:cs typeface="Arial"/>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information can come from several sources to give the reader a better overall view of a topic.</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Summarize similar information from two texts on the same topic (i.e., “How does text #1 approach the facts, details or ideas of ____ compared to text #2</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Locate similar information about facts and details in two texts about the same topic. (Use a graphic organizer to list facts and details).</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Obtain and interpret information from two texts on the same topic using text features: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Sidebars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Bold Print</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Captions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Subheadings, etc…</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96645025"/>
              </p:ext>
            </p:extLst>
          </p:nvPr>
        </p:nvGraphicFramePr>
        <p:xfrm>
          <a:off x="388938" y="6675638"/>
          <a:ext cx="6994525" cy="1362348"/>
        </p:xfrm>
        <a:graphic>
          <a:graphicData uri="http://schemas.openxmlformats.org/drawingml/2006/table">
            <a:tbl>
              <a:tblPr firstRow="1" firstCol="1" bandRow="1"/>
              <a:tblGrid>
                <a:gridCol w="994146"/>
                <a:gridCol w="1171672"/>
                <a:gridCol w="1100661"/>
                <a:gridCol w="1136167"/>
                <a:gridCol w="1313692"/>
                <a:gridCol w="1278187"/>
              </a:tblGrid>
              <a:tr h="14314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ANs</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ANP</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SYU</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6A6A6"/>
                    </a:solidFill>
                  </a:tcPr>
                </a:tc>
              </a:tr>
              <a:tr h="544951">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facts from two texts on the same topic (students look for consistencies – or not- about facts between two texts)</a:t>
                      </a:r>
                      <a:endParaRPr lang="en-US" sz="80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Distinguish relevant and irrelevant information from two texts on the same topic.</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what each text considered relevant – or not about the topic.</a:t>
                      </a:r>
                      <a:endParaRPr lang="en-US" sz="80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Connect similar ideas across two texts on the same topic using supporting evidence.  (What is the supporting “thread” between the two texts? – what do both authors mention again and again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Gather, analyze, and organize information from two sources on the same topic, reviewing all source information.  </a:t>
                      </a:r>
                      <a:r>
                        <a:rPr lang="en-US" sz="800" u="sng" dirty="0">
                          <a:solidFill>
                            <a:srgbClr val="000000"/>
                          </a:solidFill>
                          <a:effectLst/>
                          <a:latin typeface="Calibri"/>
                          <a:ea typeface="Times New Roman"/>
                          <a:cs typeface="Times New Roman"/>
                        </a:rPr>
                        <a:t>Criteria</a:t>
                      </a:r>
                      <a:r>
                        <a:rPr lang="en-US" sz="800" dirty="0">
                          <a:solidFill>
                            <a:srgbClr val="000000"/>
                          </a:solidFill>
                          <a:effectLst/>
                          <a:latin typeface="Calibri"/>
                          <a:ea typeface="Times New Roman"/>
                          <a:cs typeface="Times New Roman"/>
                        </a:rPr>
                        <a:t>:  Students organizes the information using his/her own method to support a point.</a:t>
                      </a:r>
                      <a:endParaRPr lang="en-US" sz="800" dirty="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3B3B3A"/>
                          </a:solidFill>
                          <a:effectLst/>
                          <a:latin typeface="Calibri"/>
                          <a:ea typeface="Calibri"/>
                          <a:cs typeface="Calibri"/>
                        </a:rPr>
                        <a:t>Integrate information from two texts on the same topic in order to write or speak about the subject knowledgeably.  Write a summary or a full compositional informational piece about the topic</a:t>
                      </a:r>
                      <a:r>
                        <a:rPr lang="en-US" sz="800" b="1" dirty="0" smtClean="0">
                          <a:solidFill>
                            <a:srgbClr val="3B3B3A"/>
                          </a:solidFill>
                          <a:effectLst/>
                          <a:latin typeface="Calibri"/>
                          <a:ea typeface="Calibri"/>
                          <a:cs typeface="Calibri"/>
                        </a:rPr>
                        <a:t>.</a:t>
                      </a:r>
                    </a:p>
                    <a:p>
                      <a:pPr marL="0" marR="0" algn="l">
                        <a:lnSpc>
                          <a:spcPct val="100000"/>
                        </a:lnSpc>
                        <a:spcBef>
                          <a:spcPts val="0"/>
                        </a:spcBef>
                        <a:spcAft>
                          <a:spcPts val="0"/>
                        </a:spcAft>
                      </a:pPr>
                      <a:r>
                        <a:rPr lang="en-US" sz="800" b="1" dirty="0" smtClean="0">
                          <a:solidFill>
                            <a:srgbClr val="3B3B3A"/>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RI.4.9</a:t>
                      </a:r>
                      <a:r>
                        <a:rPr lang="en-US" sz="800" dirty="0">
                          <a:effectLst/>
                          <a:latin typeface="Calibri"/>
                          <a:ea typeface="Calibri"/>
                          <a:cs typeface="Helvetica"/>
                        </a:rPr>
                        <a:t> Integrate information from two texts on the same topic in order to write or speak about the subject knowledgeably</a:t>
                      </a:r>
                      <a:r>
                        <a:rPr lang="en-US" sz="800" dirty="0">
                          <a:solidFill>
                            <a:srgbClr val="3B3B3A"/>
                          </a:solidFill>
                          <a:effectLst/>
                          <a:latin typeface="Calibri"/>
                          <a:ea typeface="Calibri"/>
                          <a:cs typeface="Helvetica"/>
                        </a:rPr>
                        <a:t>.</a:t>
                      </a:r>
                      <a:endParaRPr lang="en-US" sz="800" dirty="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6A6A6"/>
                    </a:solidFill>
                  </a:tcPr>
                </a:tc>
              </a:tr>
            </a:tbl>
          </a:graphicData>
        </a:graphic>
      </p:graphicFrame>
      <p:sp>
        <p:nvSpPr>
          <p:cNvPr id="10" name="Rectangle 9"/>
          <p:cNvSpPr/>
          <p:nvPr/>
        </p:nvSpPr>
        <p:spPr>
          <a:xfrm>
            <a:off x="2149622" y="2489693"/>
            <a:ext cx="762000" cy="1310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1" name="Rectangle 10"/>
          <p:cNvSpPr/>
          <p:nvPr/>
        </p:nvSpPr>
        <p:spPr>
          <a:xfrm>
            <a:off x="2276741" y="63246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2" name="Rectangle 11"/>
          <p:cNvSpPr/>
          <p:nvPr/>
        </p:nvSpPr>
        <p:spPr>
          <a:xfrm>
            <a:off x="3022362" y="2362200"/>
            <a:ext cx="990600" cy="1274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191000" y="2235455"/>
            <a:ext cx="990600" cy="1267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911622" y="3949946"/>
            <a:ext cx="61108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146846" y="6477000"/>
            <a:ext cx="941462" cy="15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532216" y="4439696"/>
            <a:ext cx="546576"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0" y="3805638"/>
            <a:ext cx="685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530622" y="7924800"/>
            <a:ext cx="990600" cy="1096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4800600" y="7784525"/>
            <a:ext cx="1219200" cy="140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95778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60465" y="1072619"/>
            <a:ext cx="7340603" cy="8505165"/>
          </a:xfrm>
          <a:prstGeom prst="rect">
            <a:avLst/>
          </a:prstGeom>
          <a:solidFill>
            <a:schemeClr val="bg1"/>
          </a:solidFill>
          <a:ln>
            <a:solidFill>
              <a:schemeClr val="accent1"/>
            </a:solidFill>
          </a:ln>
        </p:spPr>
        <p:txBody>
          <a:bodyPr wrap="square" lIns="101869" tIns="50935" rIns="101869" bIns="50935" rtlCol="0">
            <a:spAutoFit/>
          </a:bodyPr>
          <a:lstStyle/>
          <a:p>
            <a:endParaRPr lang="es-419" sz="1400" b="1" u="sng" dirty="0" smtClean="0">
              <a:solidFill>
                <a:prstClr val="black"/>
              </a:solidFill>
            </a:endParaRPr>
          </a:p>
          <a:p>
            <a:r>
              <a:rPr lang="es-419" sz="1400" dirty="0" smtClean="0">
                <a:solidFill>
                  <a:prstClr val="black"/>
                </a:solidFill>
              </a:rPr>
              <a:t>¿Qué </a:t>
            </a:r>
            <a:r>
              <a:rPr lang="es-419" sz="1400" u="sng" dirty="0" smtClean="0">
                <a:solidFill>
                  <a:prstClr val="black"/>
                </a:solidFill>
              </a:rPr>
              <a:t>contribuciones</a:t>
            </a:r>
            <a:r>
              <a:rPr lang="es-419" sz="1400" dirty="0" smtClean="0">
                <a:solidFill>
                  <a:prstClr val="black"/>
                </a:solidFill>
              </a:rPr>
              <a:t> (ideas claves) ofrece el texto para apoyar la </a:t>
            </a:r>
            <a:r>
              <a:rPr lang="es-419" sz="1400" u="sng" dirty="0" smtClean="0">
                <a:solidFill>
                  <a:prstClr val="black"/>
                </a:solidFill>
              </a:rPr>
              <a:t>idea principa</a:t>
            </a:r>
            <a:r>
              <a:rPr lang="es-419" sz="1400" dirty="0" smtClean="0">
                <a:solidFill>
                  <a:prstClr val="black"/>
                </a:solidFill>
              </a:rPr>
              <a:t>l?</a:t>
            </a:r>
            <a:endParaRPr lang="es-419" sz="1400" b="1" dirty="0" smtClean="0">
              <a:solidFill>
                <a:prstClr val="black"/>
              </a:solidFill>
            </a:endParaRPr>
          </a:p>
          <a:p>
            <a:endParaRPr lang="es-419" sz="1400" b="1" dirty="0" smtClean="0">
              <a:solidFill>
                <a:prstClr val="black"/>
              </a:solidFill>
            </a:endParaRPr>
          </a:p>
          <a:p>
            <a:r>
              <a:rPr lang="es-419" sz="1400" dirty="0" smtClean="0">
                <a:solidFill>
                  <a:prstClr val="black"/>
                </a:solidFill>
              </a:rPr>
              <a:t>Escribe </a:t>
            </a:r>
            <a:r>
              <a:rPr lang="es-419" sz="1400" b="1" u="sng" dirty="0" smtClean="0">
                <a:solidFill>
                  <a:prstClr val="black"/>
                </a:solidFill>
              </a:rPr>
              <a:t>una</a:t>
            </a:r>
            <a:r>
              <a:rPr lang="es-419" sz="1400" dirty="0" smtClean="0">
                <a:solidFill>
                  <a:prstClr val="black"/>
                </a:solidFill>
              </a:rPr>
              <a:t> nueva contribución (</a:t>
            </a:r>
            <a:r>
              <a:rPr lang="es-419" sz="1400" u="sng" dirty="0" smtClean="0">
                <a:solidFill>
                  <a:prstClr val="black"/>
                </a:solidFill>
              </a:rPr>
              <a:t>idea clave</a:t>
            </a:r>
            <a:r>
              <a:rPr lang="es-419" sz="1400" dirty="0" smtClean="0">
                <a:solidFill>
                  <a:prstClr val="black"/>
                </a:solidFill>
              </a:rPr>
              <a:t>) sobre la </a:t>
            </a:r>
            <a:r>
              <a:rPr lang="es-419" sz="1400" u="sng" dirty="0" smtClean="0">
                <a:solidFill>
                  <a:prstClr val="black"/>
                </a:solidFill>
              </a:rPr>
              <a:t>idea principal</a:t>
            </a:r>
            <a:r>
              <a:rPr lang="es-419" sz="1400" dirty="0" smtClean="0">
                <a:solidFill>
                  <a:prstClr val="black"/>
                </a:solidFill>
              </a:rPr>
              <a:t>.</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Detalles clave y ejemplos</a:t>
            </a:r>
          </a:p>
          <a:p>
            <a:endParaRPr lang="es-419" sz="1400" b="1" u="sng" dirty="0" smtClean="0">
              <a:solidFill>
                <a:prstClr val="black"/>
              </a:solidFill>
            </a:endParaRPr>
          </a:p>
          <a:p>
            <a:r>
              <a:rPr lang="es-419" sz="1400" dirty="0" smtClean="0">
                <a:solidFill>
                  <a:prstClr val="black"/>
                </a:solidFill>
              </a:rPr>
              <a:t>¿Qué </a:t>
            </a:r>
            <a:r>
              <a:rPr lang="es-419" sz="1400" u="sng" dirty="0" smtClean="0">
                <a:solidFill>
                  <a:prstClr val="black"/>
                </a:solidFill>
              </a:rPr>
              <a:t>detalles clave </a:t>
            </a:r>
            <a:r>
              <a:rPr lang="es-419" sz="1400" dirty="0" smtClean="0">
                <a:solidFill>
                  <a:prstClr val="black"/>
                </a:solidFill>
              </a:rPr>
              <a:t>o</a:t>
            </a:r>
            <a:r>
              <a:rPr lang="es-419" sz="1400" u="sng" dirty="0" smtClean="0">
                <a:solidFill>
                  <a:prstClr val="black"/>
                </a:solidFill>
              </a:rPr>
              <a:t> ejemplos</a:t>
            </a:r>
            <a:r>
              <a:rPr lang="es-419" sz="1400" dirty="0" smtClean="0">
                <a:solidFill>
                  <a:prstClr val="black"/>
                </a:solidFill>
              </a:rPr>
              <a:t> de la sección o párrafo explican </a:t>
            </a:r>
            <a:r>
              <a:rPr lang="es-419" sz="1400" dirty="0" err="1" smtClean="0">
                <a:solidFill>
                  <a:prstClr val="black"/>
                </a:solidFill>
              </a:rPr>
              <a:t>mácerca</a:t>
            </a:r>
            <a:r>
              <a:rPr lang="es-419" sz="1400" dirty="0" smtClean="0">
                <a:solidFill>
                  <a:prstClr val="black"/>
                </a:solidFill>
              </a:rPr>
              <a:t> de la nueva </a:t>
            </a:r>
            <a:r>
              <a:rPr lang="es-419" sz="1400" u="sng" dirty="0" smtClean="0">
                <a:solidFill>
                  <a:prstClr val="black"/>
                </a:solidFill>
              </a:rPr>
              <a:t>contribución (idea clave)</a:t>
            </a:r>
            <a:r>
              <a:rPr lang="es-419" sz="1400" dirty="0" smtClean="0">
                <a:solidFill>
                  <a:prstClr val="black"/>
                </a:solidFill>
              </a:rPr>
              <a:t>? </a:t>
            </a:r>
          </a:p>
          <a:p>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a:t>
            </a:r>
          </a:p>
          <a:p>
            <a:pPr marL="175914" indent="-175914">
              <a:buFont typeface="Arial" panose="020B0604020202020204" pitchFamily="34" charset="0"/>
              <a:buChar char="•"/>
            </a:pPr>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a:t>
            </a:r>
          </a:p>
          <a:p>
            <a:pPr marL="175914" indent="-175914"/>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_________________________________________________________________________</a:t>
            </a:r>
          </a:p>
          <a:p>
            <a:pPr marL="175914" indent="-175914"/>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Una y otra vez</a:t>
            </a:r>
          </a:p>
          <a:p>
            <a:r>
              <a:rPr lang="es-419" sz="1400" dirty="0" smtClean="0">
                <a:solidFill>
                  <a:prstClr val="black"/>
                </a:solidFill>
              </a:rPr>
              <a:t>¿Qué palabras, frases o ideas el autor utiliza una y otra vez? Escríbelas aquí. Piensa por qué el autor las utiliza una y otra vez.</a:t>
            </a: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r>
              <a:rPr lang="es-419" sz="1400" dirty="0" smtClean="0">
                <a:solidFill>
                  <a:prstClr val="black"/>
                </a:solidFill>
              </a:rPr>
              <a:t>Escribe </a:t>
            </a:r>
            <a:r>
              <a:rPr lang="es-419" sz="1400" b="1" u="sng" dirty="0" smtClean="0">
                <a:solidFill>
                  <a:prstClr val="black"/>
                </a:solidFill>
              </a:rPr>
              <a:t>una oración de conclusión </a:t>
            </a:r>
            <a:r>
              <a:rPr lang="es-419" sz="1400" dirty="0" smtClean="0">
                <a:solidFill>
                  <a:prstClr val="black"/>
                </a:solidFill>
              </a:rPr>
              <a:t>que diga más acerca de la nueva </a:t>
            </a:r>
            <a:r>
              <a:rPr lang="es-419" sz="1400" u="sng" dirty="0" err="1" smtClean="0">
                <a:solidFill>
                  <a:prstClr val="black"/>
                </a:solidFill>
              </a:rPr>
              <a:t>contribucuión</a:t>
            </a:r>
            <a:r>
              <a:rPr lang="es-419" sz="1400" u="sng" dirty="0" smtClean="0">
                <a:solidFill>
                  <a:prstClr val="black"/>
                </a:solidFill>
              </a:rPr>
              <a:t> (idea clave</a:t>
            </a:r>
            <a:r>
              <a:rPr lang="es-419" sz="1400" dirty="0" smtClean="0">
                <a:solidFill>
                  <a:prstClr val="black"/>
                </a:solidFill>
              </a:rPr>
              <a:t>.  Utiliza en tu resumen algunas de las palabras o ideas de ‘</a:t>
            </a:r>
            <a:r>
              <a:rPr lang="es-419" sz="1400" i="1" u="sng" dirty="0" smtClean="0">
                <a:solidFill>
                  <a:prstClr val="black"/>
                </a:solidFill>
              </a:rPr>
              <a:t>una y otra vez</a:t>
            </a:r>
            <a:r>
              <a:rPr lang="es-419" sz="1400" dirty="0" smtClean="0">
                <a:solidFill>
                  <a:prstClr val="black"/>
                </a:solidFill>
              </a:rPr>
              <a:t>’.</a:t>
            </a:r>
          </a:p>
          <a:p>
            <a:r>
              <a:rPr lang="es-419" sz="1400" dirty="0" smtClean="0">
                <a:solidFill>
                  <a:prstClr val="black"/>
                </a:solidFill>
              </a:rPr>
              <a:t>____________________________________________________________________________</a:t>
            </a:r>
            <a:endParaRPr lang="es-419" sz="1400" dirty="0">
              <a:solidFill>
                <a:prstClr val="black"/>
              </a:solidFill>
            </a:endParaRPr>
          </a:p>
        </p:txBody>
      </p:sp>
      <p:sp>
        <p:nvSpPr>
          <p:cNvPr id="6" name="TextBox 5"/>
          <p:cNvSpPr txBox="1"/>
          <p:nvPr/>
        </p:nvSpPr>
        <p:spPr>
          <a:xfrm>
            <a:off x="627325" y="7108150"/>
            <a:ext cx="6217920" cy="1641760"/>
          </a:xfrm>
          <a:prstGeom prst="rect">
            <a:avLst/>
          </a:prstGeom>
          <a:noFill/>
          <a:ln>
            <a:solidFill>
              <a:schemeClr val="accent1"/>
            </a:solidFill>
          </a:ln>
        </p:spPr>
        <p:txBody>
          <a:bodyPr wrap="square" lIns="101869" tIns="50935" rIns="101869" bIns="50935" rtlCol="0">
            <a:spAutoFit/>
          </a:bodyPr>
          <a:lstStyle/>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p:txBody>
      </p:sp>
      <p:sp>
        <p:nvSpPr>
          <p:cNvPr id="10" name="Rectangle 9"/>
          <p:cNvSpPr/>
          <p:nvPr/>
        </p:nvSpPr>
        <p:spPr>
          <a:xfrm>
            <a:off x="4419600" y="1360574"/>
            <a:ext cx="3087128" cy="235689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s-419" sz="1050" b="1" dirty="0">
                <a:solidFill>
                  <a:prstClr val="black"/>
                </a:solidFill>
              </a:rPr>
              <a:t>Instruya a los estudiantes a volver a leer un párrafo o </a:t>
            </a:r>
            <a:r>
              <a:rPr lang="es-419" sz="1050" b="1" dirty="0" smtClean="0">
                <a:solidFill>
                  <a:prstClr val="black"/>
                </a:solidFill>
              </a:rPr>
              <a:t>sección </a:t>
            </a:r>
            <a:r>
              <a:rPr lang="es-419" sz="1050" b="1" dirty="0">
                <a:solidFill>
                  <a:prstClr val="black"/>
                </a:solidFill>
              </a:rPr>
              <a:t>del texto que </a:t>
            </a:r>
            <a:r>
              <a:rPr lang="es-419" sz="1050" b="1" dirty="0" smtClean="0">
                <a:solidFill>
                  <a:prstClr val="black"/>
                </a:solidFill>
              </a:rPr>
              <a:t>tenga una sólida </a:t>
            </a:r>
            <a:r>
              <a:rPr lang="es-419" sz="1050" b="1" u="sng" dirty="0">
                <a:solidFill>
                  <a:srgbClr val="C00000"/>
                </a:solidFill>
                <a:effectLst>
                  <a:outerShdw blurRad="38100" dist="38100" dir="2700000" algn="tl">
                    <a:srgbClr val="000000">
                      <a:alpha val="43137"/>
                    </a:srgbClr>
                  </a:outerShdw>
                </a:effectLst>
              </a:rPr>
              <a:t>contribución del texto </a:t>
            </a:r>
            <a:r>
              <a:rPr lang="es-419" sz="1050" b="1" dirty="0" smtClean="0">
                <a:solidFill>
                  <a:prstClr val="black"/>
                </a:solidFill>
              </a:rPr>
              <a:t>para apoyar una </a:t>
            </a:r>
            <a:r>
              <a:rPr lang="es-419" sz="1050" b="1" u="sng" dirty="0">
                <a:solidFill>
                  <a:srgbClr val="C00000"/>
                </a:solidFill>
                <a:effectLst>
                  <a:outerShdw blurRad="38100" dist="38100" dir="2700000" algn="tl">
                    <a:srgbClr val="000000">
                      <a:alpha val="43137"/>
                    </a:srgbClr>
                  </a:outerShdw>
                </a:effectLst>
              </a:rPr>
              <a:t>idea clave</a:t>
            </a:r>
            <a:r>
              <a:rPr lang="es-419" sz="1050" b="1" dirty="0" smtClean="0">
                <a:solidFill>
                  <a:prstClr val="black"/>
                </a:solidFill>
              </a:rPr>
              <a:t>.</a:t>
            </a:r>
            <a:endParaRPr lang="en-US" sz="1050" b="1" dirty="0">
              <a:solidFill>
                <a:prstClr val="black"/>
              </a:solidFill>
            </a:endParaRPr>
          </a:p>
          <a:p>
            <a:endParaRPr lang="en-US" sz="1050" b="1" dirty="0">
              <a:solidFill>
                <a:prstClr val="black"/>
              </a:solidFill>
            </a:endParaRPr>
          </a:p>
          <a:p>
            <a:r>
              <a:rPr lang="es-419" sz="1050" b="1" dirty="0">
                <a:solidFill>
                  <a:prstClr val="black"/>
                </a:solidFill>
              </a:rPr>
              <a:t>Pregunte: − ¿Esta </a:t>
            </a:r>
            <a:r>
              <a:rPr lang="es-419" sz="1050" b="1" dirty="0" smtClean="0">
                <a:solidFill>
                  <a:prstClr val="black"/>
                </a:solidFill>
              </a:rPr>
              <a:t>sección </a:t>
            </a:r>
            <a:r>
              <a:rPr lang="es-419" sz="1050" b="1" dirty="0">
                <a:solidFill>
                  <a:prstClr val="black"/>
                </a:solidFill>
              </a:rPr>
              <a:t>o </a:t>
            </a:r>
            <a:r>
              <a:rPr lang="es-419" sz="1050" b="1" dirty="0" smtClean="0">
                <a:solidFill>
                  <a:prstClr val="black"/>
                </a:solidFill>
              </a:rPr>
              <a:t>párrafo que escogiste tiene una sólida/fuerte declaración sobre la </a:t>
            </a:r>
            <a:r>
              <a:rPr lang="en-US" sz="1050" b="1" u="sng" dirty="0" smtClean="0">
                <a:solidFill>
                  <a:srgbClr val="C00000"/>
                </a:solidFill>
                <a:effectLst>
                  <a:outerShdw blurRad="38100" dist="38100" dir="2700000" algn="tl">
                    <a:srgbClr val="000000">
                      <a:alpha val="43137"/>
                    </a:srgbClr>
                  </a:outerShdw>
                </a:effectLst>
              </a:rPr>
              <a:t>idea principal</a:t>
            </a:r>
            <a:r>
              <a:rPr lang="en-US" sz="1050" b="1" dirty="0" smtClean="0">
                <a:solidFill>
                  <a:prstClr val="black"/>
                </a:solidFill>
              </a:rPr>
              <a:t>?</a:t>
            </a:r>
            <a:endParaRPr lang="en-US" sz="1050" b="1" dirty="0">
              <a:solidFill>
                <a:prstClr val="black"/>
              </a:solidFill>
            </a:endParaRPr>
          </a:p>
          <a:p>
            <a:endParaRPr lang="en-US" sz="1050" b="1" dirty="0">
              <a:solidFill>
                <a:prstClr val="black"/>
              </a:solidFill>
            </a:endParaRPr>
          </a:p>
          <a:p>
            <a:r>
              <a:rPr lang="es-419" sz="1050" b="1" dirty="0">
                <a:solidFill>
                  <a:prstClr val="black"/>
                </a:solidFill>
              </a:rPr>
              <a:t>Esto es una </a:t>
            </a:r>
            <a:r>
              <a:rPr lang="es-419" sz="1050" b="1" u="sng" dirty="0">
                <a:solidFill>
                  <a:srgbClr val="C00000"/>
                </a:solidFill>
                <a:effectLst>
                  <a:outerShdw blurRad="38100" dist="38100" dir="2700000" algn="tl">
                    <a:srgbClr val="000000">
                      <a:alpha val="43137"/>
                    </a:srgbClr>
                  </a:outerShdw>
                </a:effectLst>
              </a:rPr>
              <a:t>contribución</a:t>
            </a:r>
            <a:r>
              <a:rPr lang="es-419" sz="1050" b="1" dirty="0" smtClean="0">
                <a:solidFill>
                  <a:prstClr val="black"/>
                </a:solidFill>
              </a:rPr>
              <a:t> dentro de una </a:t>
            </a:r>
            <a:r>
              <a:rPr lang="es-419" sz="1050" b="1" u="sng" dirty="0" smtClean="0">
                <a:solidFill>
                  <a:srgbClr val="C00000"/>
                </a:solidFill>
                <a:effectLst>
                  <a:outerShdw blurRad="38100" dist="38100" dir="2700000" algn="tl">
                    <a:srgbClr val="000000">
                      <a:alpha val="43137"/>
                    </a:srgbClr>
                  </a:outerShdw>
                </a:effectLst>
              </a:rPr>
              <a:t>idea </a:t>
            </a:r>
            <a:r>
              <a:rPr lang="es-419" sz="1050" b="1" u="sng" dirty="0">
                <a:solidFill>
                  <a:srgbClr val="C00000"/>
                </a:solidFill>
                <a:effectLst>
                  <a:outerShdw blurRad="38100" dist="38100" dir="2700000" algn="tl">
                    <a:srgbClr val="000000">
                      <a:alpha val="43137"/>
                    </a:srgbClr>
                  </a:outerShdw>
                </a:effectLst>
              </a:rPr>
              <a:t>clave</a:t>
            </a:r>
            <a:r>
              <a:rPr lang="es-419" sz="1050" b="1" dirty="0">
                <a:solidFill>
                  <a:srgbClr val="C00000"/>
                </a:solidFill>
                <a:effectLst>
                  <a:outerShdw blurRad="38100" dist="38100" dir="2700000" algn="tl">
                    <a:srgbClr val="000000">
                      <a:alpha val="43137"/>
                    </a:srgbClr>
                  </a:outerShdw>
                </a:effectLst>
              </a:rPr>
              <a:t> </a:t>
            </a:r>
            <a:r>
              <a:rPr lang="es-419" sz="1050" b="1" dirty="0">
                <a:solidFill>
                  <a:prstClr val="black"/>
                </a:solidFill>
              </a:rPr>
              <a:t>sobre la </a:t>
            </a:r>
            <a:r>
              <a:rPr lang="es-419" sz="1050" b="1" u="sng" dirty="0">
                <a:solidFill>
                  <a:srgbClr val="C00000"/>
                </a:solidFill>
                <a:effectLst>
                  <a:outerShdw blurRad="38100" dist="38100" dir="2700000" algn="tl">
                    <a:srgbClr val="000000">
                      <a:alpha val="43137"/>
                    </a:srgbClr>
                  </a:outerShdw>
                </a:effectLst>
              </a:rPr>
              <a:t>idea principal</a:t>
            </a:r>
            <a:r>
              <a:rPr lang="es-419" sz="1050" b="1" dirty="0">
                <a:solidFill>
                  <a:srgbClr val="C00000"/>
                </a:solidFill>
                <a:effectLst>
                  <a:outerShdw blurRad="38100" dist="38100" dir="2700000" algn="tl">
                    <a:srgbClr val="000000">
                      <a:alpha val="43137"/>
                    </a:srgbClr>
                  </a:outerShdw>
                </a:effectLst>
              </a:rPr>
              <a:t> </a:t>
            </a:r>
            <a:r>
              <a:rPr lang="es-419" sz="1050" b="1" dirty="0">
                <a:solidFill>
                  <a:prstClr val="black"/>
                </a:solidFill>
              </a:rPr>
              <a:t>(</a:t>
            </a:r>
            <a:r>
              <a:rPr lang="es-419" sz="1050" b="1" dirty="0" smtClean="0">
                <a:solidFill>
                  <a:prstClr val="black"/>
                </a:solidFill>
              </a:rPr>
              <a:t>asegúrese de que </a:t>
            </a:r>
            <a:r>
              <a:rPr lang="es-419" sz="1050" b="1" dirty="0">
                <a:solidFill>
                  <a:prstClr val="black"/>
                </a:solidFill>
              </a:rPr>
              <a:t>los estudiantes </a:t>
            </a:r>
            <a:r>
              <a:rPr lang="es-419" sz="1050" b="1" dirty="0" smtClean="0">
                <a:solidFill>
                  <a:prstClr val="black"/>
                </a:solidFill>
              </a:rPr>
              <a:t>puedan identificar el </a:t>
            </a:r>
            <a:r>
              <a:rPr lang="es-419" sz="1050" b="1" u="sng" dirty="0">
                <a:solidFill>
                  <a:srgbClr val="C00000"/>
                </a:solidFill>
                <a:effectLst>
                  <a:outerShdw blurRad="38100" dist="38100" dir="2700000" algn="tl">
                    <a:srgbClr val="000000">
                      <a:alpha val="43137"/>
                    </a:srgbClr>
                  </a:outerShdw>
                </a:effectLst>
              </a:rPr>
              <a:t>tema </a:t>
            </a:r>
            <a:r>
              <a:rPr lang="es-419" sz="1050" b="1" u="sng" dirty="0" smtClean="0">
                <a:solidFill>
                  <a:srgbClr val="C00000"/>
                </a:solidFill>
                <a:effectLst>
                  <a:outerShdw blurRad="38100" dist="38100" dir="2700000" algn="tl">
                    <a:srgbClr val="000000">
                      <a:alpha val="43137"/>
                    </a:srgbClr>
                  </a:outerShdw>
                </a:effectLst>
              </a:rPr>
              <a:t>principal</a:t>
            </a:r>
            <a:r>
              <a:rPr lang="es-419" sz="1050" b="1" dirty="0">
                <a:solidFill>
                  <a:prstClr val="black"/>
                </a:solidFill>
              </a:rPr>
              <a:t>).</a:t>
            </a:r>
          </a:p>
          <a:p>
            <a:endParaRPr lang="en-US" sz="1050" b="1" dirty="0">
              <a:solidFill>
                <a:prstClr val="black"/>
              </a:solidFill>
            </a:endParaRPr>
          </a:p>
          <a:p>
            <a:r>
              <a:rPr lang="es-419" sz="1050" b="1" dirty="0">
                <a:solidFill>
                  <a:prstClr val="black"/>
                </a:solidFill>
              </a:rPr>
              <a:t>Pida a los estudiantes que escriban </a:t>
            </a:r>
            <a:r>
              <a:rPr lang="es-419" sz="1050" b="1" u="sng" dirty="0">
                <a:solidFill>
                  <a:srgbClr val="C00000"/>
                </a:solidFill>
                <a:effectLst>
                  <a:outerShdw blurRad="38100" dist="38100" dir="2700000" algn="tl">
                    <a:srgbClr val="000000">
                      <a:alpha val="43137"/>
                    </a:srgbClr>
                  </a:outerShdw>
                </a:effectLst>
              </a:rPr>
              <a:t>UNA</a:t>
            </a:r>
            <a:r>
              <a:rPr lang="es-419" sz="1050" b="1" dirty="0">
                <a:solidFill>
                  <a:prstClr val="black"/>
                </a:solidFill>
                <a:effectLst>
                  <a:outerShdw blurRad="38100" dist="38100" dir="2700000" algn="tl">
                    <a:srgbClr val="000000">
                      <a:alpha val="43137"/>
                    </a:srgbClr>
                  </a:outerShdw>
                </a:effectLst>
              </a:rPr>
              <a:t> </a:t>
            </a:r>
            <a:r>
              <a:rPr lang="es-419" sz="1050" b="1" dirty="0">
                <a:solidFill>
                  <a:prstClr val="black"/>
                </a:solidFill>
              </a:rPr>
              <a:t>oración breve sobre la nueva</a:t>
            </a:r>
            <a:r>
              <a:rPr lang="es-419" sz="1050" b="1" dirty="0">
                <a:solidFill>
                  <a:prstClr val="black"/>
                </a:solidFill>
                <a:effectLst>
                  <a:outerShdw blurRad="38100" dist="38100" dir="2700000" algn="tl">
                    <a:srgbClr val="000000">
                      <a:alpha val="43137"/>
                    </a:srgbClr>
                  </a:outerShdw>
                </a:effectLst>
              </a:rPr>
              <a:t> </a:t>
            </a:r>
            <a:r>
              <a:rPr lang="en-US" sz="1050" b="1" dirty="0">
                <a:solidFill>
                  <a:prstClr val="black"/>
                </a:solidFill>
              </a:rPr>
              <a:t> </a:t>
            </a:r>
            <a:r>
              <a:rPr lang="en-US" sz="1050" b="1" u="sng" dirty="0" err="1" smtClean="0">
                <a:solidFill>
                  <a:srgbClr val="C00000"/>
                </a:solidFill>
                <a:effectLst>
                  <a:outerShdw blurRad="38100" dist="38100" dir="2700000" algn="tl">
                    <a:srgbClr val="000000">
                      <a:alpha val="43137"/>
                    </a:srgbClr>
                  </a:outerShdw>
                </a:effectLst>
              </a:rPr>
              <a:t>contribución</a:t>
            </a:r>
            <a:r>
              <a:rPr lang="en-US" sz="1050" b="1" dirty="0" smtClean="0">
                <a:solidFill>
                  <a:prstClr val="black"/>
                </a:solidFill>
              </a:rPr>
              <a:t> (</a:t>
            </a:r>
            <a:r>
              <a:rPr lang="es-419" sz="1050" b="1" u="sng" dirty="0" smtClean="0">
                <a:solidFill>
                  <a:srgbClr val="C00000"/>
                </a:solidFill>
                <a:effectLst>
                  <a:outerShdw blurRad="38100" dist="38100" dir="2700000" algn="tl">
                    <a:srgbClr val="000000">
                      <a:alpha val="43137"/>
                    </a:srgbClr>
                  </a:outerShdw>
                </a:effectLst>
              </a:rPr>
              <a:t>idea clave</a:t>
            </a:r>
            <a:r>
              <a:rPr lang="es-419" sz="1050" b="1" dirty="0" smtClean="0">
                <a:solidFill>
                  <a:prstClr val="black"/>
                </a:solidFill>
                <a:effectLst>
                  <a:outerShdw blurRad="38100" dist="38100" dir="2700000" algn="tl">
                    <a:srgbClr val="000000">
                      <a:alpha val="43137"/>
                    </a:srgbClr>
                  </a:outerShdw>
                </a:effectLst>
              </a:rPr>
              <a:t>)</a:t>
            </a:r>
            <a:r>
              <a:rPr lang="es-419" sz="1050" b="1" dirty="0" smtClean="0">
                <a:solidFill>
                  <a:prstClr val="black"/>
                </a:solidFill>
              </a:rPr>
              <a:t>.</a:t>
            </a:r>
            <a:endParaRPr lang="en-US" sz="1050" b="1" dirty="0">
              <a:solidFill>
                <a:prstClr val="black"/>
              </a:solidFill>
            </a:endParaRPr>
          </a:p>
        </p:txBody>
      </p:sp>
      <p:sp>
        <p:nvSpPr>
          <p:cNvPr id="11" name="Rectangle 10"/>
          <p:cNvSpPr/>
          <p:nvPr/>
        </p:nvSpPr>
        <p:spPr>
          <a:xfrm>
            <a:off x="7101914" y="2228141"/>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1</a:t>
            </a:r>
            <a:endParaRPr lang="en-US" b="1" dirty="0">
              <a:solidFill>
                <a:prstClr val="white"/>
              </a:solidFill>
              <a:effectLst>
                <a:outerShdw blurRad="38100" dist="38100" dir="2700000" algn="tl">
                  <a:srgbClr val="000000">
                    <a:alpha val="43137"/>
                  </a:srgbClr>
                </a:outerShdw>
              </a:effectLst>
            </a:endParaRPr>
          </a:p>
        </p:txBody>
      </p:sp>
      <p:sp>
        <p:nvSpPr>
          <p:cNvPr id="12" name="TextBox 11"/>
          <p:cNvSpPr txBox="1"/>
          <p:nvPr/>
        </p:nvSpPr>
        <p:spPr>
          <a:xfrm>
            <a:off x="1364211" y="2224526"/>
            <a:ext cx="2936240" cy="1118527"/>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s-419" sz="1100" b="1" dirty="0" smtClean="0">
                <a:solidFill>
                  <a:prstClr val="black"/>
                </a:solidFill>
              </a:rPr>
              <a:t>En 4</a:t>
            </a:r>
            <a:r>
              <a:rPr lang="es-419" sz="1100" b="1" baseline="30000" dirty="0" smtClean="0">
                <a:solidFill>
                  <a:prstClr val="black"/>
                </a:solidFill>
              </a:rPr>
              <a:t>to</a:t>
            </a:r>
            <a:r>
              <a:rPr lang="es-419" sz="1100" b="1" dirty="0" smtClean="0">
                <a:solidFill>
                  <a:prstClr val="black"/>
                </a:solidFill>
              </a:rPr>
              <a:t> grado los CCSS se refieren a las ideas claves como </a:t>
            </a:r>
            <a:r>
              <a:rPr lang="es-419" sz="1100" b="1" u="sng" dirty="0" smtClean="0">
                <a:solidFill>
                  <a:prstClr val="black"/>
                </a:solidFill>
              </a:rPr>
              <a:t>contribuciones del texto</a:t>
            </a:r>
            <a:r>
              <a:rPr lang="es-419" sz="1100" b="1" dirty="0" smtClean="0">
                <a:solidFill>
                  <a:prstClr val="black"/>
                </a:solidFill>
              </a:rPr>
              <a:t> (un apoyo sólido y específico de una idea clave).Utilice ambos términos cuando discuta las ideas claves, ya que los estudiantes podrían necesitar  continua referencia.</a:t>
            </a:r>
            <a:endParaRPr lang="es-419" sz="1100" b="1" dirty="0">
              <a:solidFill>
                <a:prstClr val="black"/>
              </a:solidFill>
            </a:endParaRPr>
          </a:p>
        </p:txBody>
      </p:sp>
      <p:sp>
        <p:nvSpPr>
          <p:cNvPr id="13" name="Rectangle 12"/>
          <p:cNvSpPr/>
          <p:nvPr/>
        </p:nvSpPr>
        <p:spPr>
          <a:xfrm>
            <a:off x="3169625" y="3868997"/>
            <a:ext cx="4142717" cy="2195311"/>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s-419" sz="1050" b="1" dirty="0" smtClean="0">
                <a:solidFill>
                  <a:prstClr val="black"/>
                </a:solidFill>
              </a:rPr>
              <a:t>Pida a los estudiantes que busquen </a:t>
            </a:r>
            <a:r>
              <a:rPr lang="es-419" sz="1050" b="1" u="sng" dirty="0" smtClean="0">
                <a:solidFill>
                  <a:srgbClr val="C00000"/>
                </a:solidFill>
                <a:effectLst>
                  <a:outerShdw blurRad="38100" dist="38100" dir="2700000" rotWithShape="0">
                    <a:srgbClr val="000000">
                      <a:alpha val="43137"/>
                    </a:srgbClr>
                  </a:outerShdw>
                </a:effectLst>
              </a:rPr>
              <a:t>detalles clave</a:t>
            </a:r>
            <a:r>
              <a:rPr lang="es-419" sz="1050" b="1" dirty="0" smtClean="0">
                <a:solidFill>
                  <a:prstClr val="black"/>
                </a:solidFill>
              </a:rPr>
              <a:t>  y </a:t>
            </a:r>
            <a:r>
              <a:rPr lang="es-419" sz="1050" b="1" u="sng" dirty="0" smtClean="0">
                <a:solidFill>
                  <a:srgbClr val="C00000"/>
                </a:solidFill>
                <a:effectLst>
                  <a:outerShdw blurRad="38100" dist="38100" dir="2700000" rotWithShape="0">
                    <a:srgbClr val="000000">
                      <a:alpha val="43137"/>
                    </a:srgbClr>
                  </a:outerShdw>
                </a:effectLst>
              </a:rPr>
              <a:t>ejemplos </a:t>
            </a:r>
            <a:r>
              <a:rPr lang="es-419" sz="1050" b="1" dirty="0" smtClean="0">
                <a:solidFill>
                  <a:prstClr val="black"/>
                </a:solidFill>
              </a:rPr>
              <a:t>que  </a:t>
            </a:r>
            <a:r>
              <a:rPr lang="es-419" sz="1050" b="1" u="sng" dirty="0" smtClean="0">
                <a:solidFill>
                  <a:prstClr val="black"/>
                </a:solidFill>
              </a:rPr>
              <a:t>expliquen más</a:t>
            </a:r>
            <a:r>
              <a:rPr lang="es-419" sz="1050" b="1" dirty="0" smtClean="0">
                <a:solidFill>
                  <a:prstClr val="black"/>
                </a:solidFill>
              </a:rPr>
              <a:t> sobre la nueva </a:t>
            </a:r>
            <a:r>
              <a:rPr lang="es-419" sz="1050" b="1" u="sng" dirty="0" smtClean="0">
                <a:solidFill>
                  <a:prstClr val="black"/>
                </a:solidFill>
              </a:rPr>
              <a:t>contribución</a:t>
            </a:r>
            <a:r>
              <a:rPr lang="es-419" sz="1050" b="1" dirty="0" smtClean="0">
                <a:solidFill>
                  <a:prstClr val="black"/>
                </a:solidFill>
              </a:rPr>
              <a:t> sólida (</a:t>
            </a:r>
            <a:r>
              <a:rPr lang="es-419" sz="1050" b="1" u="sng" dirty="0" smtClean="0">
                <a:solidFill>
                  <a:srgbClr val="C00000"/>
                </a:solidFill>
                <a:effectLst>
                  <a:outerShdw blurRad="38100" dist="38100" dir="2700000" algn="tl">
                    <a:srgbClr val="000000">
                      <a:alpha val="43137"/>
                    </a:srgbClr>
                  </a:outerShdw>
                </a:effectLst>
              </a:rPr>
              <a:t>idea clave</a:t>
            </a:r>
            <a:r>
              <a:rPr lang="es-419" sz="1050" b="1" u="sng" dirty="0" smtClean="0">
                <a:solidFill>
                  <a:prstClr val="black"/>
                </a:solidFill>
                <a:effectLst>
                  <a:outerShdw blurRad="38100" dist="38100" dir="2700000" algn="tl">
                    <a:srgbClr val="000000">
                      <a:alpha val="43137"/>
                    </a:srgbClr>
                  </a:outerShdw>
                </a:effectLst>
              </a:rPr>
              <a:t>)</a:t>
            </a:r>
            <a:r>
              <a:rPr lang="es-419" sz="1050" b="1" dirty="0" smtClean="0">
                <a:solidFill>
                  <a:prstClr val="black"/>
                </a:solidFill>
              </a:rPr>
              <a:t>.</a:t>
            </a:r>
          </a:p>
          <a:p>
            <a:endParaRPr lang="es-419" sz="1050" b="1" dirty="0" smtClean="0">
              <a:solidFill>
                <a:prstClr val="black"/>
              </a:solidFill>
            </a:endParaRPr>
          </a:p>
          <a:p>
            <a:pPr defTabSz="966612">
              <a:defRPr sz="1800"/>
            </a:pPr>
            <a:r>
              <a:rPr lang="es-419" sz="1050" b="1" dirty="0" smtClean="0">
                <a:solidFill>
                  <a:prstClr val="black"/>
                </a:solidFill>
              </a:rPr>
              <a:t>Los</a:t>
            </a:r>
            <a:r>
              <a:rPr lang="es-419" sz="1050" b="1" dirty="0" smtClean="0">
                <a:solidFill>
                  <a:prstClr val="black"/>
                </a:solidFill>
                <a:effectLst>
                  <a:outerShdw blurRad="38100" dist="38100" dir="2700000" rotWithShape="0">
                    <a:srgbClr val="000000">
                      <a:alpha val="43137"/>
                    </a:srgbClr>
                  </a:outerShdw>
                </a:effectLst>
              </a:rPr>
              <a:t> </a:t>
            </a:r>
            <a:r>
              <a:rPr lang="es-419" sz="1050" b="1" u="sng" dirty="0" smtClean="0">
                <a:solidFill>
                  <a:srgbClr val="C00000"/>
                </a:solidFill>
                <a:effectLst>
                  <a:outerShdw blurRad="38100" dist="38100" dir="2700000" rotWithShape="0">
                    <a:srgbClr val="000000">
                      <a:alpha val="43137"/>
                    </a:srgbClr>
                  </a:outerShdw>
                </a:effectLst>
              </a:rPr>
              <a:t>detalles clave</a:t>
            </a:r>
            <a:r>
              <a:rPr lang="es-419" sz="1050" b="1" dirty="0" smtClean="0">
                <a:solidFill>
                  <a:srgbClr val="C00000"/>
                </a:solidFill>
                <a:effectLst>
                  <a:outerShdw blurRad="38100" dist="38100" dir="2700000" rotWithShape="0">
                    <a:srgbClr val="000000">
                      <a:alpha val="43137"/>
                    </a:srgbClr>
                  </a:outerShdw>
                </a:effectLst>
              </a:rPr>
              <a:t>  </a:t>
            </a:r>
            <a:r>
              <a:rPr lang="es-419" sz="1050" b="1" dirty="0" smtClean="0">
                <a:solidFill>
                  <a:prstClr val="black"/>
                </a:solidFill>
              </a:rPr>
              <a:t>son razones para apoyar una </a:t>
            </a:r>
            <a:r>
              <a:rPr lang="es-419" sz="1050" b="1" u="sng" dirty="0" smtClean="0">
                <a:solidFill>
                  <a:srgbClr val="C00000"/>
                </a:solidFill>
                <a:effectLst>
                  <a:outerShdw blurRad="38100" dist="38100" dir="2700000" rotWithShape="0">
                    <a:srgbClr val="000000">
                      <a:alpha val="43137"/>
                    </a:srgbClr>
                  </a:outerShdw>
                </a:effectLst>
              </a:rPr>
              <a:t>nueva contribución (idea clave).</a:t>
            </a:r>
            <a:r>
              <a:rPr lang="es-419" sz="1050" b="1" dirty="0" smtClean="0">
                <a:solidFill>
                  <a:srgbClr val="C00000"/>
                </a:solidFill>
                <a:effectLst>
                  <a:outerShdw blurRad="38100" dist="38100" dir="2700000" rotWithShape="0">
                    <a:srgbClr val="000000">
                      <a:alpha val="43137"/>
                    </a:srgbClr>
                  </a:outerShdw>
                </a:effectLst>
              </a:rPr>
              <a:t>  </a:t>
            </a:r>
            <a:r>
              <a:rPr lang="es-419" sz="1050" b="1" dirty="0" smtClean="0">
                <a:solidFill>
                  <a:prstClr val="black"/>
                </a:solidFill>
              </a:rPr>
              <a:t>Instruya a los estudiantes a escribir 2 detalles clave breves o ejemplos que apoyen la idea clave.  </a:t>
            </a:r>
          </a:p>
          <a:p>
            <a:endParaRPr lang="es-419" sz="1050" b="1" dirty="0" smtClean="0">
              <a:solidFill>
                <a:prstClr val="black"/>
              </a:solidFill>
            </a:endParaRPr>
          </a:p>
          <a:p>
            <a:pPr defTabSz="966612">
              <a:defRPr sz="1800"/>
            </a:pPr>
            <a:r>
              <a:rPr lang="es-419" sz="1050" b="1" dirty="0" smtClean="0">
                <a:solidFill>
                  <a:prstClr val="black"/>
                </a:solidFill>
              </a:rPr>
              <a:t> Ejemplo: si la  </a:t>
            </a:r>
            <a:r>
              <a:rPr lang="es-419" sz="1050" b="1" dirty="0" smtClean="0">
                <a:solidFill>
                  <a:prstClr val="black"/>
                </a:solidFill>
                <a:effectLst>
                  <a:outerShdw blurRad="38100" dist="38100" dir="2700000" rotWithShape="0">
                    <a:srgbClr val="000000">
                      <a:alpha val="43137"/>
                    </a:srgbClr>
                  </a:outerShdw>
                </a:effectLst>
              </a:rPr>
              <a:t>idea  principal </a:t>
            </a:r>
            <a:r>
              <a:rPr lang="es-419" sz="1050" b="1" dirty="0" smtClean="0">
                <a:solidFill>
                  <a:prstClr val="black"/>
                </a:solidFill>
              </a:rPr>
              <a:t>es sobre perros y …</a:t>
            </a:r>
          </a:p>
          <a:p>
            <a:pPr defTabSz="966612">
              <a:defRPr sz="1800"/>
            </a:pPr>
            <a:endParaRPr lang="es-419" sz="1050" b="1" dirty="0" smtClean="0">
              <a:solidFill>
                <a:prstClr val="black"/>
              </a:solidFill>
            </a:endParaRPr>
          </a:p>
          <a:p>
            <a:pPr defTabSz="966612">
              <a:defRPr sz="1800"/>
            </a:pPr>
            <a:r>
              <a:rPr lang="es-419" sz="1050" b="1" dirty="0" smtClean="0">
                <a:solidFill>
                  <a:prstClr val="black"/>
                </a:solidFill>
              </a:rPr>
              <a:t>“Al perro le gusta jugar,” es la </a:t>
            </a:r>
            <a:r>
              <a:rPr lang="es-419" sz="1050" b="1" dirty="0" smtClean="0">
                <a:solidFill>
                  <a:prstClr val="black"/>
                </a:solidFill>
                <a:effectLst>
                  <a:outerShdw blurRad="38100" dist="38100" dir="2700000" rotWithShape="0">
                    <a:srgbClr val="000000">
                      <a:alpha val="43137"/>
                    </a:srgbClr>
                  </a:outerShdw>
                </a:effectLst>
              </a:rPr>
              <a:t>nueva </a:t>
            </a:r>
            <a:r>
              <a:rPr lang="es-419" sz="1050" b="1" u="sng" dirty="0" smtClean="0">
                <a:solidFill>
                  <a:srgbClr val="C00000"/>
                </a:solidFill>
                <a:effectLst>
                  <a:outerShdw blurRad="38100" dist="38100" dir="2700000" rotWithShape="0">
                    <a:srgbClr val="000000">
                      <a:alpha val="43137"/>
                    </a:srgbClr>
                  </a:outerShdw>
                </a:effectLst>
              </a:rPr>
              <a:t>contribución </a:t>
            </a:r>
            <a:r>
              <a:rPr lang="es-419" sz="1050" b="1" u="sng" dirty="0" smtClean="0">
                <a:solidFill>
                  <a:prstClr val="black"/>
                </a:solidFill>
                <a:effectLst>
                  <a:outerShdw blurRad="38100" dist="38100" dir="2700000" rotWithShape="0">
                    <a:srgbClr val="000000">
                      <a:alpha val="43137"/>
                    </a:srgbClr>
                  </a:outerShdw>
                </a:effectLst>
              </a:rPr>
              <a:t>(</a:t>
            </a:r>
            <a:r>
              <a:rPr lang="es-419" sz="1050" b="1" u="sng" dirty="0" smtClean="0">
                <a:solidFill>
                  <a:srgbClr val="C00000"/>
                </a:solidFill>
                <a:effectLst>
                  <a:outerShdw blurRad="38100" dist="38100" dir="2700000" rotWithShape="0">
                    <a:srgbClr val="000000">
                      <a:alpha val="43137"/>
                    </a:srgbClr>
                  </a:outerShdw>
                </a:effectLst>
              </a:rPr>
              <a:t>idea clave</a:t>
            </a:r>
            <a:r>
              <a:rPr lang="es-419" sz="1050" b="1" dirty="0" smtClean="0">
                <a:solidFill>
                  <a:prstClr val="black"/>
                </a:solidFill>
              </a:rPr>
              <a:t>),</a:t>
            </a:r>
          </a:p>
          <a:p>
            <a:pPr defTabSz="966612">
              <a:defRPr sz="1800"/>
            </a:pPr>
            <a:r>
              <a:rPr lang="es-419" sz="1050" b="1" dirty="0" smtClean="0">
                <a:solidFill>
                  <a:prstClr val="black"/>
                </a:solidFill>
              </a:rPr>
              <a:t>Entonces, algunos </a:t>
            </a:r>
            <a:r>
              <a:rPr lang="es-419" sz="1050" b="1" u="sng" dirty="0" smtClean="0">
                <a:solidFill>
                  <a:srgbClr val="C00000"/>
                </a:solidFill>
                <a:effectLst>
                  <a:outerShdw blurRad="38100" dist="38100" dir="2700000" rotWithShape="0">
                    <a:srgbClr val="000000">
                      <a:alpha val="43137"/>
                    </a:srgbClr>
                  </a:outerShdw>
                </a:effectLst>
              </a:rPr>
              <a:t>detalles clave </a:t>
            </a:r>
            <a:r>
              <a:rPr lang="es-419" sz="1050" b="1" dirty="0" smtClean="0">
                <a:solidFill>
                  <a:prstClr val="black"/>
                </a:solidFill>
              </a:rPr>
              <a:t>podrían ser:  </a:t>
            </a:r>
          </a:p>
          <a:p>
            <a:pPr defTabSz="966612">
              <a:buSzPct val="100000"/>
              <a:buFont typeface="Arial"/>
              <a:buChar char="•"/>
              <a:defRPr sz="1800"/>
            </a:pPr>
            <a:r>
              <a:rPr lang="es-419" sz="1050" b="1" dirty="0" smtClean="0">
                <a:solidFill>
                  <a:prstClr val="black"/>
                </a:solidFill>
              </a:rPr>
              <a:t>al perro le gusta jugar a buscar cosas.</a:t>
            </a:r>
          </a:p>
          <a:p>
            <a:pPr defTabSz="966612">
              <a:buSzPct val="100000"/>
              <a:buFont typeface="Arial"/>
              <a:buChar char="•"/>
              <a:defRPr sz="1800"/>
            </a:pPr>
            <a:r>
              <a:rPr lang="es-419" sz="1050" b="1" dirty="0" smtClean="0">
                <a:solidFill>
                  <a:prstClr val="black"/>
                </a:solidFill>
              </a:rPr>
              <a:t>al perro le gusta jugar con la pelota.</a:t>
            </a:r>
            <a:endParaRPr lang="es-419" sz="1050" b="1" dirty="0">
              <a:solidFill>
                <a:prstClr val="black"/>
              </a:solidFill>
            </a:endParaRPr>
          </a:p>
        </p:txBody>
      </p:sp>
      <p:sp>
        <p:nvSpPr>
          <p:cNvPr id="14" name="Rectangle 13"/>
          <p:cNvSpPr/>
          <p:nvPr/>
        </p:nvSpPr>
        <p:spPr>
          <a:xfrm>
            <a:off x="6676707" y="469275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2</a:t>
            </a:r>
            <a:endParaRPr lang="en-US" b="1" dirty="0">
              <a:solidFill>
                <a:prstClr val="white"/>
              </a:solidFill>
              <a:effectLst>
                <a:outerShdw blurRad="38100" dist="38100" dir="2700000" algn="tl">
                  <a:srgbClr val="000000">
                    <a:alpha val="43137"/>
                  </a:srgbClr>
                </a:outerShdw>
              </a:effectLst>
            </a:endParaRPr>
          </a:p>
        </p:txBody>
      </p:sp>
      <p:sp>
        <p:nvSpPr>
          <p:cNvPr id="15" name="Rectangle 14"/>
          <p:cNvSpPr/>
          <p:nvPr/>
        </p:nvSpPr>
        <p:spPr>
          <a:xfrm>
            <a:off x="385356" y="6491712"/>
            <a:ext cx="2849880" cy="1618230"/>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pPr defTabSz="1018809"/>
            <a:r>
              <a:rPr lang="es-419" sz="1050" b="1" dirty="0">
                <a:solidFill>
                  <a:prstClr val="black"/>
                </a:solidFill>
              </a:rPr>
              <a:t>Pida a los estudiantes que relean el párrafo o </a:t>
            </a:r>
            <a:r>
              <a:rPr lang="es-419" sz="1050" b="1" dirty="0" smtClean="0">
                <a:solidFill>
                  <a:prstClr val="black"/>
                </a:solidFill>
              </a:rPr>
              <a:t>sección </a:t>
            </a:r>
            <a:r>
              <a:rPr lang="es-419" sz="1050" b="1" dirty="0">
                <a:solidFill>
                  <a:prstClr val="black"/>
                </a:solidFill>
              </a:rPr>
              <a:t>que escribieron, y que escriban en el recuadro las palabras e ideas que ellos ven </a:t>
            </a:r>
            <a:r>
              <a:rPr lang="es-419" sz="1050" b="1" u="sng" dirty="0">
                <a:solidFill>
                  <a:srgbClr val="C00000"/>
                </a:solidFill>
                <a:effectLst>
                  <a:outerShdw blurRad="38100" dist="38100" dir="2700000" algn="tl">
                    <a:srgbClr val="000000">
                      <a:alpha val="43137"/>
                    </a:srgbClr>
                  </a:outerShdw>
                </a:effectLst>
              </a:rPr>
              <a:t>Una y otra vez</a:t>
            </a:r>
            <a:r>
              <a:rPr lang="es-419" sz="1050" b="1" dirty="0">
                <a:solidFill>
                  <a:prstClr val="black"/>
                </a:solidFill>
              </a:rPr>
              <a:t>.</a:t>
            </a:r>
          </a:p>
          <a:p>
            <a:pPr defTabSz="1018809"/>
            <a:r>
              <a:rPr lang="es-419" sz="1050" b="1" dirty="0">
                <a:solidFill>
                  <a:prstClr val="black"/>
                </a:solidFill>
              </a:rPr>
              <a:t> </a:t>
            </a:r>
          </a:p>
          <a:p>
            <a:pPr defTabSz="1018809"/>
            <a:r>
              <a:rPr lang="es-419" sz="1050" b="1" dirty="0">
                <a:solidFill>
                  <a:prstClr val="black"/>
                </a:solidFill>
              </a:rPr>
              <a:t>Explique:  − </a:t>
            </a:r>
            <a:r>
              <a:rPr lang="es-419" sz="1050" b="1" i="1" dirty="0">
                <a:solidFill>
                  <a:prstClr val="black"/>
                </a:solidFill>
              </a:rPr>
              <a:t>Cuando los autores utilizan las mismas palabras, </a:t>
            </a:r>
            <a:r>
              <a:rPr lang="es-419" sz="1050" b="1" i="1" dirty="0" smtClean="0">
                <a:solidFill>
                  <a:prstClr val="black"/>
                </a:solidFill>
              </a:rPr>
              <a:t>frases </a:t>
            </a:r>
            <a:r>
              <a:rPr lang="es-419" sz="1050" b="1" i="1" dirty="0">
                <a:solidFill>
                  <a:prstClr val="black"/>
                </a:solidFill>
              </a:rPr>
              <a:t>o ideas </a:t>
            </a:r>
            <a:r>
              <a:rPr lang="es-419" sz="1050" b="1" i="1" u="sng" dirty="0">
                <a:solidFill>
                  <a:srgbClr val="C00000"/>
                </a:solidFill>
                <a:effectLst>
                  <a:outerShdw blurRad="38100" dist="38100" dir="2700000" algn="tl">
                    <a:srgbClr val="000000">
                      <a:alpha val="43137"/>
                    </a:srgbClr>
                  </a:outerShdw>
                </a:effectLst>
              </a:rPr>
              <a:t>Una y otra vez</a:t>
            </a:r>
            <a:r>
              <a:rPr lang="es-419" sz="1050" b="1" i="1" dirty="0">
                <a:solidFill>
                  <a:prstClr val="black"/>
                </a:solidFill>
                <a:effectLst>
                  <a:outerShdw blurRad="38100" dist="38100" dir="2700000" algn="tl">
                    <a:srgbClr val="000000">
                      <a:alpha val="43137"/>
                    </a:srgbClr>
                  </a:outerShdw>
                </a:effectLst>
              </a:rPr>
              <a:t>,</a:t>
            </a:r>
            <a:r>
              <a:rPr lang="es-419" sz="1050" b="1" i="1" u="sng" dirty="0">
                <a:solidFill>
                  <a:prstClr val="black"/>
                </a:solidFill>
                <a:effectLst>
                  <a:outerShdw blurRad="38100" dist="38100" dir="2700000" algn="tl">
                    <a:srgbClr val="000000">
                      <a:alpha val="43137"/>
                    </a:srgbClr>
                  </a:outerShdw>
                </a:effectLst>
              </a:rPr>
              <a:t> </a:t>
            </a:r>
            <a:r>
              <a:rPr lang="es-419" sz="1050" b="1" i="1" dirty="0" smtClean="0">
                <a:solidFill>
                  <a:prstClr val="black"/>
                </a:solidFill>
              </a:rPr>
              <a:t>pregúntense </a:t>
            </a:r>
            <a:r>
              <a:rPr lang="es-419" sz="1050" b="1" i="1" dirty="0">
                <a:solidFill>
                  <a:prstClr val="black"/>
                </a:solidFill>
              </a:rPr>
              <a:t>a ustedes mismos “</a:t>
            </a:r>
            <a:r>
              <a:rPr lang="es-419" sz="1050" b="1" i="1" u="sng" dirty="0">
                <a:solidFill>
                  <a:prstClr val="black"/>
                </a:solidFill>
              </a:rPr>
              <a:t>¿por qué?”</a:t>
            </a:r>
            <a:r>
              <a:rPr lang="es-419" sz="1050" b="1" i="1" dirty="0">
                <a:solidFill>
                  <a:prstClr val="black"/>
                </a:solidFill>
              </a:rPr>
              <a:t>.  Esto significa </a:t>
            </a:r>
            <a:r>
              <a:rPr lang="es-419" sz="1050" b="1" i="1" dirty="0" smtClean="0">
                <a:solidFill>
                  <a:prstClr val="black"/>
                </a:solidFill>
              </a:rPr>
              <a:t>que algo es importante</a:t>
            </a:r>
            <a:r>
              <a:rPr lang="es-419" sz="1100" b="1" i="1" dirty="0" smtClean="0">
                <a:solidFill>
                  <a:prstClr val="black"/>
                </a:solidFill>
              </a:rPr>
              <a:t>.</a:t>
            </a:r>
            <a:endParaRPr lang="en-US" sz="1400" b="1" dirty="0">
              <a:solidFill>
                <a:prstClr val="black"/>
              </a:solidFill>
            </a:endParaRPr>
          </a:p>
        </p:txBody>
      </p:sp>
      <p:sp>
        <p:nvSpPr>
          <p:cNvPr id="16" name="Rectangle 15"/>
          <p:cNvSpPr/>
          <p:nvPr/>
        </p:nvSpPr>
        <p:spPr>
          <a:xfrm>
            <a:off x="2842454" y="6569092"/>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3</a:t>
            </a:r>
            <a:endParaRPr lang="en-US" b="1" dirty="0">
              <a:solidFill>
                <a:prstClr val="white"/>
              </a:solidFill>
              <a:effectLst>
                <a:outerShdw blurRad="38100" dist="38100" dir="2700000" algn="tl">
                  <a:srgbClr val="000000">
                    <a:alpha val="43137"/>
                  </a:srgbClr>
                </a:outerShdw>
              </a:effectLst>
            </a:endParaRPr>
          </a:p>
        </p:txBody>
      </p:sp>
      <p:sp>
        <p:nvSpPr>
          <p:cNvPr id="19" name="Rectangle 18"/>
          <p:cNvSpPr/>
          <p:nvPr/>
        </p:nvSpPr>
        <p:spPr>
          <a:xfrm>
            <a:off x="3664647" y="6175404"/>
            <a:ext cx="3799840" cy="178750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s-419" sz="1000" b="1" dirty="0">
                <a:solidFill>
                  <a:prstClr val="black"/>
                </a:solidFill>
              </a:rPr>
              <a:t>Instruya a los estudiantes  a que </a:t>
            </a:r>
            <a:r>
              <a:rPr lang="es-419" sz="1000" b="1" dirty="0" smtClean="0">
                <a:solidFill>
                  <a:prstClr val="black"/>
                </a:solidFill>
              </a:rPr>
              <a:t>observen </a:t>
            </a:r>
            <a:r>
              <a:rPr lang="es-419" sz="1000" b="1" dirty="0">
                <a:solidFill>
                  <a:prstClr val="black"/>
                </a:solidFill>
              </a:rPr>
              <a:t>las palabras o ideas </a:t>
            </a:r>
            <a:r>
              <a:rPr lang="es-419" sz="1000" b="1" i="1" dirty="0">
                <a:solidFill>
                  <a:prstClr val="black"/>
                </a:solidFill>
              </a:rPr>
              <a:t>‘una y otra vez</a:t>
            </a:r>
            <a:r>
              <a:rPr lang="es-419" sz="1000" b="1" dirty="0">
                <a:solidFill>
                  <a:prstClr val="black"/>
                </a:solidFill>
              </a:rPr>
              <a:t>’, y pregunte: −¿Ven ustedes algunas palabras o ideas ‘una y otra vez’ en las oraciones de ideas clave o detalles clave que escribieron?  ¿Pueden estas palabras ayudarles a escribir </a:t>
            </a:r>
            <a:r>
              <a:rPr lang="es-419" sz="1000" b="1" u="sng" dirty="0">
                <a:solidFill>
                  <a:srgbClr val="C00000"/>
                </a:solidFill>
                <a:effectLst>
                  <a:outerShdw blurRad="38100" dist="38100" dir="2700000" algn="tl">
                    <a:srgbClr val="000000">
                      <a:alpha val="43137"/>
                    </a:srgbClr>
                  </a:outerShdw>
                </a:effectLst>
              </a:rPr>
              <a:t>una oración de conclusión</a:t>
            </a:r>
            <a:r>
              <a:rPr lang="es-419" sz="1000" b="1" dirty="0">
                <a:solidFill>
                  <a:prstClr val="black"/>
                </a:solidFill>
              </a:rPr>
              <a:t> que </a:t>
            </a:r>
            <a:r>
              <a:rPr lang="es-419" sz="1000" b="1" dirty="0" smtClean="0">
                <a:solidFill>
                  <a:prstClr val="black"/>
                </a:solidFill>
              </a:rPr>
              <a:t>resuma la contribución (idea clave) y los detalles clave?  </a:t>
            </a:r>
            <a:endParaRPr lang="es-419" sz="1000" b="1" dirty="0">
              <a:solidFill>
                <a:prstClr val="black"/>
              </a:solidFill>
            </a:endParaRPr>
          </a:p>
          <a:p>
            <a:endParaRPr lang="es-419" sz="1000" b="1" dirty="0">
              <a:solidFill>
                <a:prstClr val="black"/>
              </a:solidFill>
            </a:endParaRPr>
          </a:p>
          <a:p>
            <a:r>
              <a:rPr lang="es-419" sz="1000" b="1" dirty="0">
                <a:solidFill>
                  <a:prstClr val="black"/>
                </a:solidFill>
              </a:rPr>
              <a:t>Resumir es una parte importante de escribir conclusiones.  Es una estrategia </a:t>
            </a:r>
            <a:r>
              <a:rPr lang="es-419" sz="1000" b="1" u="sng" dirty="0">
                <a:solidFill>
                  <a:prstClr val="black"/>
                </a:solidFill>
              </a:rPr>
              <a:t>sumamente importante</a:t>
            </a:r>
            <a:r>
              <a:rPr lang="es-419" sz="1000" b="1" dirty="0">
                <a:solidFill>
                  <a:prstClr val="black"/>
                </a:solidFill>
              </a:rPr>
              <a:t> que los estudiantes deben aprender para poder utilizar las destrezas de investigación de manera efectiva. </a:t>
            </a:r>
          </a:p>
        </p:txBody>
      </p:sp>
      <p:sp>
        <p:nvSpPr>
          <p:cNvPr id="18" name="Rectangle 17"/>
          <p:cNvSpPr/>
          <p:nvPr/>
        </p:nvSpPr>
        <p:spPr>
          <a:xfrm>
            <a:off x="6855049" y="7561588"/>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4</a:t>
            </a:r>
            <a:endParaRPr lang="en-US" b="1" dirty="0">
              <a:solidFill>
                <a:prstClr val="white"/>
              </a:solidFill>
              <a:effectLst>
                <a:outerShdw blurRad="38100" dist="38100" dir="2700000" algn="tl">
                  <a:srgbClr val="000000">
                    <a:alpha val="43137"/>
                  </a:srgbClr>
                </a:outerShdw>
              </a:effectLst>
            </a:endParaRPr>
          </a:p>
        </p:txBody>
      </p:sp>
      <p:sp>
        <p:nvSpPr>
          <p:cNvPr id="21" name="Rectangle 20"/>
          <p:cNvSpPr/>
          <p:nvPr/>
        </p:nvSpPr>
        <p:spPr>
          <a:xfrm>
            <a:off x="2002214" y="8113000"/>
            <a:ext cx="5354320" cy="136431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pPr defTabSz="1018809"/>
            <a:r>
              <a:rPr lang="es-419" sz="750" b="1" u="sng" dirty="0">
                <a:solidFill>
                  <a:srgbClr val="002060"/>
                </a:solidFill>
              </a:rPr>
              <a:t>Diferenciación</a:t>
            </a:r>
            <a:r>
              <a:rPr lang="es-419" sz="750" b="1" dirty="0">
                <a:solidFill>
                  <a:srgbClr val="002060"/>
                </a:solidFill>
              </a:rPr>
              <a:t>:</a:t>
            </a:r>
          </a:p>
          <a:p>
            <a:pPr defTabSz="1018809"/>
            <a:r>
              <a:rPr lang="es-419" sz="750" b="1" dirty="0">
                <a:solidFill>
                  <a:srgbClr val="002060"/>
                </a:solidFill>
              </a:rPr>
              <a:t>Estudiantes que necesiten más páginas – imprima cuántas </a:t>
            </a:r>
            <a:r>
              <a:rPr lang="es-419" sz="750" b="1" dirty="0" smtClean="0">
                <a:solidFill>
                  <a:srgbClr val="002060"/>
                </a:solidFill>
              </a:rPr>
              <a:t>sean </a:t>
            </a:r>
            <a:r>
              <a:rPr lang="es-419" sz="750" b="1" dirty="0">
                <a:solidFill>
                  <a:srgbClr val="002060"/>
                </a:solidFill>
              </a:rPr>
              <a:t>necesarias. Estudiantes que </a:t>
            </a:r>
            <a:r>
              <a:rPr lang="es-419" sz="750" b="1" dirty="0" smtClean="0">
                <a:solidFill>
                  <a:srgbClr val="002060"/>
                </a:solidFill>
              </a:rPr>
              <a:t>se </a:t>
            </a:r>
            <a:r>
              <a:rPr lang="es-419" sz="750" b="1" dirty="0">
                <a:solidFill>
                  <a:srgbClr val="002060"/>
                </a:solidFill>
              </a:rPr>
              <a:t>beneficiarían del enriquecimiento  –  pueden </a:t>
            </a:r>
            <a:r>
              <a:rPr lang="es-419" sz="750" b="1" dirty="0" smtClean="0">
                <a:solidFill>
                  <a:srgbClr val="002060"/>
                </a:solidFill>
              </a:rPr>
              <a:t>seguir </a:t>
            </a:r>
            <a:r>
              <a:rPr lang="es-419" sz="750" b="1" dirty="0">
                <a:solidFill>
                  <a:srgbClr val="002060"/>
                </a:solidFill>
              </a:rPr>
              <a:t>adelante con más </a:t>
            </a:r>
            <a:r>
              <a:rPr lang="es-419" sz="750" b="1" dirty="0" smtClean="0">
                <a:solidFill>
                  <a:srgbClr val="002060"/>
                </a:solidFill>
              </a:rPr>
              <a:t>secciones </a:t>
            </a:r>
            <a:r>
              <a:rPr lang="es-419" sz="750" b="1" dirty="0">
                <a:solidFill>
                  <a:srgbClr val="002060"/>
                </a:solidFill>
              </a:rPr>
              <a:t>o párrafos.  Estudiantes que necesitan instrucción más directa  – </a:t>
            </a:r>
            <a:r>
              <a:rPr lang="es-419" sz="750" b="1" dirty="0" smtClean="0">
                <a:solidFill>
                  <a:srgbClr val="002060"/>
                </a:solidFill>
              </a:rPr>
              <a:t>enseñe </a:t>
            </a:r>
            <a:r>
              <a:rPr lang="es-419" sz="750" b="1" dirty="0">
                <a:solidFill>
                  <a:srgbClr val="002060"/>
                </a:solidFill>
              </a:rPr>
              <a:t>cada parte en mini lecciones. Estos conceptos pueden </a:t>
            </a:r>
            <a:r>
              <a:rPr lang="es-419" sz="750" b="1" dirty="0" smtClean="0">
                <a:solidFill>
                  <a:srgbClr val="002060"/>
                </a:solidFill>
              </a:rPr>
              <a:t>enseñarse </a:t>
            </a:r>
            <a:r>
              <a:rPr lang="es-419" sz="750" b="1" dirty="0">
                <a:solidFill>
                  <a:srgbClr val="002060"/>
                </a:solidFill>
              </a:rPr>
              <a:t>por </a:t>
            </a:r>
            <a:r>
              <a:rPr lang="es-419" sz="750" b="1" dirty="0" smtClean="0">
                <a:solidFill>
                  <a:srgbClr val="002060"/>
                </a:solidFill>
              </a:rPr>
              <a:t>separado</a:t>
            </a:r>
            <a:r>
              <a:rPr lang="es-419" sz="750" b="1" dirty="0">
                <a:solidFill>
                  <a:srgbClr val="002060"/>
                </a:solidFill>
              </a:rPr>
              <a:t>: </a:t>
            </a:r>
          </a:p>
          <a:p>
            <a:pPr marL="171450" indent="-171450" defTabSz="1018809">
              <a:buFont typeface="Arial" panose="020B0604020202020204" pitchFamily="34" charset="0"/>
              <a:buChar char="•"/>
            </a:pPr>
            <a:r>
              <a:rPr lang="es-419" sz="750" b="1" dirty="0">
                <a:solidFill>
                  <a:srgbClr val="002060"/>
                </a:solidFill>
              </a:rPr>
              <a:t>Idea principal </a:t>
            </a:r>
          </a:p>
          <a:p>
            <a:pPr marL="171450" indent="-171450" defTabSz="1018809">
              <a:buFont typeface="Arial" panose="020B0604020202020204" pitchFamily="34" charset="0"/>
              <a:buChar char="•"/>
            </a:pPr>
            <a:r>
              <a:rPr lang="es-419" sz="750" b="1" dirty="0" smtClean="0">
                <a:solidFill>
                  <a:srgbClr val="002060"/>
                </a:solidFill>
              </a:rPr>
              <a:t>Contribución (Idea clave)</a:t>
            </a:r>
            <a:endParaRPr lang="es-419" sz="750" b="1" dirty="0">
              <a:solidFill>
                <a:srgbClr val="002060"/>
              </a:solidFill>
            </a:endParaRPr>
          </a:p>
          <a:p>
            <a:pPr marL="171450" indent="-171450" defTabSz="1018809">
              <a:buFont typeface="Arial" panose="020B0604020202020204" pitchFamily="34" charset="0"/>
              <a:buChar char="•"/>
            </a:pPr>
            <a:r>
              <a:rPr lang="es-419" sz="750" b="1" dirty="0">
                <a:solidFill>
                  <a:srgbClr val="002060"/>
                </a:solidFill>
              </a:rPr>
              <a:t>Detalles </a:t>
            </a:r>
            <a:r>
              <a:rPr lang="es-419" sz="750" b="1" dirty="0" smtClean="0">
                <a:solidFill>
                  <a:srgbClr val="002060"/>
                </a:solidFill>
              </a:rPr>
              <a:t>clave (Ejemplo)</a:t>
            </a:r>
            <a:endParaRPr lang="es-419" sz="750" b="1" dirty="0">
              <a:solidFill>
                <a:srgbClr val="002060"/>
              </a:solidFill>
            </a:endParaRPr>
          </a:p>
          <a:p>
            <a:pPr marL="171450" indent="-171450" defTabSz="1018809">
              <a:buFont typeface="Arial" panose="020B0604020202020204" pitchFamily="34" charset="0"/>
              <a:buChar char="•"/>
            </a:pPr>
            <a:r>
              <a:rPr lang="es-419" sz="750" b="1" dirty="0">
                <a:solidFill>
                  <a:srgbClr val="002060"/>
                </a:solidFill>
              </a:rPr>
              <a:t>Una y otra vez</a:t>
            </a:r>
          </a:p>
          <a:p>
            <a:pPr marL="171450" indent="-171450" defTabSz="1018809">
              <a:buFont typeface="Arial" panose="020B0604020202020204" pitchFamily="34" charset="0"/>
              <a:buChar char="•"/>
            </a:pPr>
            <a:r>
              <a:rPr lang="es-419" sz="750" b="1" dirty="0">
                <a:solidFill>
                  <a:srgbClr val="002060"/>
                </a:solidFill>
              </a:rPr>
              <a:t>Conclusiones - </a:t>
            </a:r>
            <a:r>
              <a:rPr lang="es-419" sz="750" b="1" dirty="0" smtClean="0">
                <a:solidFill>
                  <a:srgbClr val="002060"/>
                </a:solidFill>
              </a:rPr>
              <a:t>Resume</a:t>
            </a:r>
            <a:endParaRPr lang="es-419" sz="750" b="1" dirty="0">
              <a:solidFill>
                <a:srgbClr val="002060"/>
              </a:solidFill>
            </a:endParaRPr>
          </a:p>
          <a:p>
            <a:pPr defTabSz="1018809"/>
            <a:r>
              <a:rPr lang="es-419" sz="750" b="1" dirty="0">
                <a:solidFill>
                  <a:srgbClr val="002060"/>
                </a:solidFill>
              </a:rPr>
              <a:t>Los estudiantes ELL pueden necesitar que cada parte </a:t>
            </a:r>
            <a:r>
              <a:rPr lang="es-419" sz="750" b="1" dirty="0" smtClean="0">
                <a:solidFill>
                  <a:srgbClr val="002060"/>
                </a:solidFill>
              </a:rPr>
              <a:t>sea enseñada </a:t>
            </a:r>
            <a:r>
              <a:rPr lang="es-419" sz="750" b="1" dirty="0">
                <a:solidFill>
                  <a:srgbClr val="002060"/>
                </a:solidFill>
              </a:rPr>
              <a:t>usando una estructura del lenguaje (oración) que enfatice palabras de transición. </a:t>
            </a:r>
          </a:p>
        </p:txBody>
      </p:sp>
      <p:sp>
        <p:nvSpPr>
          <p:cNvPr id="22" name="TextBox 21"/>
          <p:cNvSpPr txBox="1"/>
          <p:nvPr/>
        </p:nvSpPr>
        <p:spPr>
          <a:xfrm>
            <a:off x="596310" y="4335246"/>
            <a:ext cx="2418080" cy="108775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s-419" sz="1600" dirty="0">
                <a:solidFill>
                  <a:prstClr val="black"/>
                </a:solidFill>
              </a:rPr>
              <a:t>Recuerde que los estudiantes necesitarán tener una hoja para tomar notas por cada pasaje.</a:t>
            </a:r>
          </a:p>
        </p:txBody>
      </p:sp>
      <p:sp>
        <p:nvSpPr>
          <p:cNvPr id="2" name="Slide Number Placeholder 1"/>
          <p:cNvSpPr>
            <a:spLocks noGrp="1"/>
          </p:cNvSpPr>
          <p:nvPr>
            <p:ph type="sldNum" sz="quarter" idx="12"/>
          </p:nvPr>
        </p:nvSpPr>
        <p:spPr>
          <a:xfrm>
            <a:off x="5791518" y="9390362"/>
            <a:ext cx="1813560" cy="535516"/>
          </a:xfrm>
        </p:spPr>
        <p:txBody>
          <a:bodyPr/>
          <a:lstStyle/>
          <a:p>
            <a:fld id="{F177B04D-AEB5-43ED-B9BA-B3D1EC9C9067}" type="slidenum">
              <a:rPr lang="en-US" smtClean="0">
                <a:solidFill>
                  <a:prstClr val="black">
                    <a:tint val="75000"/>
                  </a:prstClr>
                </a:solidFill>
              </a:rPr>
              <a:pPr/>
              <a:t>13</a:t>
            </a:fld>
            <a:endParaRPr lang="en-US" dirty="0">
              <a:solidFill>
                <a:prstClr val="black">
                  <a:tint val="75000"/>
                </a:prstClr>
              </a:solidFill>
            </a:endParaRPr>
          </a:p>
        </p:txBody>
      </p:sp>
      <p:sp>
        <p:nvSpPr>
          <p:cNvPr id="24" name="TextBox 23"/>
          <p:cNvSpPr txBox="1"/>
          <p:nvPr/>
        </p:nvSpPr>
        <p:spPr>
          <a:xfrm>
            <a:off x="300904" y="794298"/>
            <a:ext cx="7340600" cy="349098"/>
          </a:xfrm>
          <a:prstGeom prst="rect">
            <a:avLst/>
          </a:prstGeom>
          <a:noFill/>
        </p:spPr>
        <p:txBody>
          <a:bodyPr wrap="square" lIns="101869" tIns="50935" rIns="101869" bIns="50935" rtlCol="0">
            <a:spAutoFit/>
          </a:bodyPr>
          <a:lstStyle/>
          <a:p>
            <a:r>
              <a:rPr lang="es-419" sz="1600" dirty="0" smtClean="0">
                <a:solidFill>
                  <a:prstClr val="black"/>
                </a:solidFill>
              </a:rPr>
              <a:t>Nombre_________________     Pasaje____________   Idea principal ______________</a:t>
            </a:r>
            <a:endParaRPr lang="es-419" sz="1600" dirty="0">
              <a:solidFill>
                <a:prstClr val="black"/>
              </a:solidFill>
            </a:endParaRPr>
          </a:p>
        </p:txBody>
      </p:sp>
      <p:sp>
        <p:nvSpPr>
          <p:cNvPr id="25" name="TextBox 24"/>
          <p:cNvSpPr txBox="1"/>
          <p:nvPr/>
        </p:nvSpPr>
        <p:spPr>
          <a:xfrm>
            <a:off x="260465" y="327596"/>
            <a:ext cx="878522" cy="349086"/>
          </a:xfrm>
          <a:prstGeom prst="rect">
            <a:avLst/>
          </a:prstGeom>
          <a:solidFill>
            <a:schemeClr val="bg2">
              <a:lumMod val="90000"/>
            </a:schemeClr>
          </a:solidFill>
        </p:spPr>
        <p:txBody>
          <a:bodyPr wrap="square" lIns="101869" tIns="50935" rIns="101869" bIns="50935" rtlCol="0">
            <a:spAutoFit/>
          </a:bodyPr>
          <a:lstStyle/>
          <a:p>
            <a:r>
              <a:rPr lang="es-419" sz="1600" b="1" dirty="0" smtClean="0">
                <a:solidFill>
                  <a:prstClr val="black"/>
                </a:solidFill>
              </a:rPr>
              <a:t>Grado 4</a:t>
            </a:r>
            <a:endParaRPr lang="es-419" sz="1600" b="1" dirty="0">
              <a:solidFill>
                <a:prstClr val="black"/>
              </a:solidFill>
            </a:endParaRPr>
          </a:p>
        </p:txBody>
      </p:sp>
      <p:graphicFrame>
        <p:nvGraphicFramePr>
          <p:cNvPr id="26" name="Table 25"/>
          <p:cNvGraphicFramePr>
            <a:graphicFrameLocks noGrp="1"/>
          </p:cNvGraphicFramePr>
          <p:nvPr>
            <p:extLst/>
          </p:nvPr>
        </p:nvGraphicFramePr>
        <p:xfrm>
          <a:off x="1894262" y="218381"/>
          <a:ext cx="5570225" cy="601982"/>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2994963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4886" y="1119402"/>
            <a:ext cx="7316539" cy="8505165"/>
          </a:xfrm>
          <a:prstGeom prst="rect">
            <a:avLst/>
          </a:prstGeom>
          <a:solidFill>
            <a:schemeClr val="bg1"/>
          </a:solidFill>
          <a:ln>
            <a:solidFill>
              <a:schemeClr val="accent1"/>
            </a:solidFill>
          </a:ln>
        </p:spPr>
        <p:txBody>
          <a:bodyPr wrap="square" lIns="101869" tIns="50935" rIns="101869" bIns="50935" rtlCol="0">
            <a:spAutoFit/>
          </a:bodyPr>
          <a:lstStyle/>
          <a:p>
            <a:r>
              <a:rPr lang="es-419" sz="1400" dirty="0" smtClean="0">
                <a:solidFill>
                  <a:prstClr val="black"/>
                </a:solidFill>
              </a:rPr>
              <a:t>¿Qué </a:t>
            </a:r>
            <a:r>
              <a:rPr lang="es-419" sz="1400" u="sng" dirty="0" smtClean="0">
                <a:solidFill>
                  <a:prstClr val="black"/>
                </a:solidFill>
              </a:rPr>
              <a:t>contribuciones</a:t>
            </a:r>
            <a:r>
              <a:rPr lang="es-419" sz="1400" dirty="0" smtClean="0">
                <a:solidFill>
                  <a:prstClr val="black"/>
                </a:solidFill>
              </a:rPr>
              <a:t> (ideas claves) ofrece el texto para apoyar la </a:t>
            </a:r>
            <a:r>
              <a:rPr lang="es-419" sz="1400" u="sng" dirty="0" smtClean="0">
                <a:solidFill>
                  <a:prstClr val="black"/>
                </a:solidFill>
              </a:rPr>
              <a:t>idea principa</a:t>
            </a:r>
            <a:r>
              <a:rPr lang="es-419" sz="1400" dirty="0" smtClean="0">
                <a:solidFill>
                  <a:prstClr val="black"/>
                </a:solidFill>
              </a:rPr>
              <a:t>l?</a:t>
            </a:r>
            <a:endParaRPr lang="es-419" sz="1400" b="1" dirty="0" smtClean="0">
              <a:solidFill>
                <a:prstClr val="black"/>
              </a:solidFill>
            </a:endParaRPr>
          </a:p>
          <a:p>
            <a:endParaRPr lang="es-419" sz="1400" b="1" dirty="0" smtClean="0">
              <a:solidFill>
                <a:prstClr val="black"/>
              </a:solidFill>
            </a:endParaRPr>
          </a:p>
          <a:p>
            <a:r>
              <a:rPr lang="es-419" sz="1400" dirty="0" smtClean="0">
                <a:solidFill>
                  <a:prstClr val="black"/>
                </a:solidFill>
              </a:rPr>
              <a:t>Escribe </a:t>
            </a:r>
            <a:r>
              <a:rPr lang="es-419" sz="1400" b="1" u="sng" dirty="0" smtClean="0">
                <a:solidFill>
                  <a:prstClr val="black"/>
                </a:solidFill>
              </a:rPr>
              <a:t>una</a:t>
            </a:r>
            <a:r>
              <a:rPr lang="es-419" sz="1400" dirty="0" smtClean="0">
                <a:solidFill>
                  <a:prstClr val="black"/>
                </a:solidFill>
              </a:rPr>
              <a:t> nueva contribución (</a:t>
            </a:r>
            <a:r>
              <a:rPr lang="es-419" sz="1400" u="sng" dirty="0" smtClean="0">
                <a:solidFill>
                  <a:prstClr val="black"/>
                </a:solidFill>
              </a:rPr>
              <a:t>idea clave</a:t>
            </a:r>
            <a:r>
              <a:rPr lang="es-419" sz="1400" dirty="0" smtClean="0">
                <a:solidFill>
                  <a:prstClr val="black"/>
                </a:solidFill>
              </a:rPr>
              <a:t>) sobre la </a:t>
            </a:r>
            <a:r>
              <a:rPr lang="es-419" sz="1400" u="sng" dirty="0" smtClean="0">
                <a:solidFill>
                  <a:prstClr val="black"/>
                </a:solidFill>
              </a:rPr>
              <a:t>idea principal</a:t>
            </a:r>
            <a:r>
              <a:rPr lang="es-419" sz="1400" dirty="0" smtClean="0">
                <a:solidFill>
                  <a:prstClr val="black"/>
                </a:solidFill>
              </a:rPr>
              <a:t>.</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Detalles clave y ejemplos</a:t>
            </a:r>
          </a:p>
          <a:p>
            <a:endParaRPr lang="es-419" sz="1400" b="1" u="sng" dirty="0" smtClean="0">
              <a:solidFill>
                <a:prstClr val="black"/>
              </a:solidFill>
            </a:endParaRPr>
          </a:p>
          <a:p>
            <a:r>
              <a:rPr lang="es-419" sz="1400" dirty="0" smtClean="0">
                <a:solidFill>
                  <a:prstClr val="black"/>
                </a:solidFill>
              </a:rPr>
              <a:t>¿Qué </a:t>
            </a:r>
            <a:r>
              <a:rPr lang="es-419" sz="1400" u="sng" dirty="0" smtClean="0">
                <a:solidFill>
                  <a:prstClr val="black"/>
                </a:solidFill>
              </a:rPr>
              <a:t>detalles clave </a:t>
            </a:r>
            <a:r>
              <a:rPr lang="es-419" sz="1400" dirty="0" smtClean="0">
                <a:solidFill>
                  <a:prstClr val="black"/>
                </a:solidFill>
              </a:rPr>
              <a:t>o</a:t>
            </a:r>
            <a:r>
              <a:rPr lang="es-419" sz="1400" u="sng" dirty="0" smtClean="0">
                <a:solidFill>
                  <a:prstClr val="black"/>
                </a:solidFill>
              </a:rPr>
              <a:t> ejemplos</a:t>
            </a:r>
            <a:r>
              <a:rPr lang="es-419" sz="1400" dirty="0" smtClean="0">
                <a:solidFill>
                  <a:prstClr val="black"/>
                </a:solidFill>
              </a:rPr>
              <a:t> de la sección o párrafo, explican más cerca de la nueva </a:t>
            </a:r>
            <a:r>
              <a:rPr lang="es-419" sz="1400" u="sng" dirty="0" smtClean="0">
                <a:solidFill>
                  <a:prstClr val="black"/>
                </a:solidFill>
              </a:rPr>
              <a:t>contribución (idea clave)</a:t>
            </a:r>
            <a:r>
              <a:rPr lang="es-419" sz="1400" dirty="0" smtClean="0">
                <a:solidFill>
                  <a:prstClr val="black"/>
                </a:solidFill>
              </a:rPr>
              <a:t>? </a:t>
            </a:r>
          </a:p>
          <a:p>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a:t>
            </a:r>
          </a:p>
          <a:p>
            <a:pPr marL="175914" indent="-175914">
              <a:buFont typeface="Arial" panose="020B0604020202020204" pitchFamily="34" charset="0"/>
              <a:buChar char="•"/>
            </a:pPr>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a:t>
            </a:r>
          </a:p>
          <a:p>
            <a:pPr marL="175914" indent="-175914"/>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_________________________________________________________________________</a:t>
            </a:r>
          </a:p>
          <a:p>
            <a:pPr marL="175914" indent="-175914"/>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Una y otra vez</a:t>
            </a:r>
          </a:p>
          <a:p>
            <a:r>
              <a:rPr lang="es-419" sz="1400" dirty="0" smtClean="0">
                <a:solidFill>
                  <a:prstClr val="black"/>
                </a:solidFill>
              </a:rPr>
              <a:t>¿Qué palabras, frases o ideas el autor utiliza una y otra vez? Escríbelas aquí. Piensa por qué el autor las utiliza una y otra vez.</a:t>
            </a: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r>
              <a:rPr lang="es-419" sz="1400" dirty="0" smtClean="0">
                <a:solidFill>
                  <a:prstClr val="black"/>
                </a:solidFill>
              </a:rPr>
              <a:t>Escribe </a:t>
            </a:r>
            <a:r>
              <a:rPr lang="es-419" sz="1400" b="1" u="sng" dirty="0" smtClean="0">
                <a:solidFill>
                  <a:prstClr val="black"/>
                </a:solidFill>
              </a:rPr>
              <a:t>una oración de conclusión </a:t>
            </a:r>
            <a:r>
              <a:rPr lang="es-419" sz="1400" dirty="0" smtClean="0">
                <a:solidFill>
                  <a:prstClr val="black"/>
                </a:solidFill>
              </a:rPr>
              <a:t>que diga más acerca de la nueva </a:t>
            </a:r>
            <a:r>
              <a:rPr lang="es-419" sz="1400" u="sng" dirty="0" smtClean="0">
                <a:solidFill>
                  <a:prstClr val="black"/>
                </a:solidFill>
              </a:rPr>
              <a:t>contribución (idea clave)</a:t>
            </a:r>
            <a:r>
              <a:rPr lang="es-419" sz="1400" dirty="0" smtClean="0">
                <a:solidFill>
                  <a:prstClr val="black"/>
                </a:solidFill>
              </a:rPr>
              <a:t>.  Utiliza en tu resumen algunas de las palabras o ideas de ‘</a:t>
            </a:r>
            <a:r>
              <a:rPr lang="es-419" sz="1400" i="1" u="sng" dirty="0" smtClean="0">
                <a:solidFill>
                  <a:prstClr val="black"/>
                </a:solidFill>
              </a:rPr>
              <a:t>una y otra vez</a:t>
            </a:r>
            <a:r>
              <a:rPr lang="es-419" sz="1400" dirty="0" smtClean="0">
                <a:solidFill>
                  <a:prstClr val="black"/>
                </a:solidFill>
              </a:rPr>
              <a:t>’.</a:t>
            </a:r>
          </a:p>
          <a:p>
            <a:r>
              <a:rPr lang="es-419" sz="1400" dirty="0" smtClean="0">
                <a:solidFill>
                  <a:prstClr val="black"/>
                </a:solidFill>
              </a:rPr>
              <a:t>____________________________________________________________________________</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endParaRPr lang="es-419" sz="1400" dirty="0">
              <a:solidFill>
                <a:prstClr val="black"/>
              </a:solidFill>
            </a:endParaRPr>
          </a:p>
        </p:txBody>
      </p:sp>
      <p:sp>
        <p:nvSpPr>
          <p:cNvPr id="6" name="TextBox 5"/>
          <p:cNvSpPr txBox="1"/>
          <p:nvPr/>
        </p:nvSpPr>
        <p:spPr>
          <a:xfrm>
            <a:off x="475461" y="6762144"/>
            <a:ext cx="6859452" cy="1641760"/>
          </a:xfrm>
          <a:prstGeom prst="rect">
            <a:avLst/>
          </a:prstGeom>
          <a:noFill/>
          <a:ln>
            <a:solidFill>
              <a:schemeClr val="accent1"/>
            </a:solidFill>
          </a:ln>
        </p:spPr>
        <p:txBody>
          <a:bodyPr wrap="square" lIns="101869" tIns="50935" rIns="101869" bIns="50935" rtlCol="0">
            <a:spAutoFit/>
          </a:bodyPr>
          <a:lstStyle/>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p:txBody>
      </p:sp>
      <p:sp>
        <p:nvSpPr>
          <p:cNvPr id="8" name="TextBox 7"/>
          <p:cNvSpPr txBox="1"/>
          <p:nvPr/>
        </p:nvSpPr>
        <p:spPr>
          <a:xfrm>
            <a:off x="234888" y="770303"/>
            <a:ext cx="7340600" cy="349086"/>
          </a:xfrm>
          <a:prstGeom prst="rect">
            <a:avLst/>
          </a:prstGeom>
          <a:noFill/>
        </p:spPr>
        <p:txBody>
          <a:bodyPr wrap="square" lIns="101869" tIns="50935" rIns="101869" bIns="50935" rtlCol="0">
            <a:spAutoFit/>
          </a:bodyPr>
          <a:lstStyle/>
          <a:p>
            <a:r>
              <a:rPr lang="es-419" sz="1600" dirty="0" smtClean="0">
                <a:solidFill>
                  <a:prstClr val="black"/>
                </a:solidFill>
              </a:rPr>
              <a:t>Nombre_________________   Pasaje _____________ Idea principal ______________</a:t>
            </a:r>
            <a:endParaRPr lang="es-419" sz="1600" dirty="0">
              <a:solidFill>
                <a:prstClr val="black"/>
              </a:solidFill>
            </a:endParaRPr>
          </a:p>
        </p:txBody>
      </p:sp>
      <p:sp>
        <p:nvSpPr>
          <p:cNvPr id="9" name="TextBox 8"/>
          <p:cNvSpPr txBox="1"/>
          <p:nvPr/>
        </p:nvSpPr>
        <p:spPr>
          <a:xfrm>
            <a:off x="234886" y="475824"/>
            <a:ext cx="878522" cy="349086"/>
          </a:xfrm>
          <a:prstGeom prst="rect">
            <a:avLst/>
          </a:prstGeom>
          <a:solidFill>
            <a:schemeClr val="bg2">
              <a:lumMod val="90000"/>
            </a:schemeClr>
          </a:solidFill>
        </p:spPr>
        <p:txBody>
          <a:bodyPr wrap="square" lIns="101869" tIns="50935" rIns="101869" bIns="50935" rtlCol="0">
            <a:spAutoFit/>
          </a:bodyPr>
          <a:lstStyle/>
          <a:p>
            <a:r>
              <a:rPr lang="es-419" sz="1600" b="1" dirty="0" smtClean="0">
                <a:solidFill>
                  <a:prstClr val="black"/>
                </a:solidFill>
              </a:rPr>
              <a:t>Grado 4</a:t>
            </a:r>
            <a:endParaRPr lang="es-419" sz="1600" b="1" dirty="0">
              <a:solidFill>
                <a:prstClr val="black"/>
              </a:solidFill>
            </a:endParaRPr>
          </a:p>
        </p:txBody>
      </p:sp>
      <p:sp>
        <p:nvSpPr>
          <p:cNvPr id="2" name="Slide Number Placeholder 1"/>
          <p:cNvSpPr>
            <a:spLocks noGrp="1"/>
          </p:cNvSpPr>
          <p:nvPr>
            <p:ph type="sldNum" sz="quarter" idx="12"/>
          </p:nvPr>
        </p:nvSpPr>
        <p:spPr>
          <a:xfrm>
            <a:off x="5791490" y="9526895"/>
            <a:ext cx="1813560" cy="535516"/>
          </a:xfrm>
        </p:spPr>
        <p:txBody>
          <a:bodyPr/>
          <a:lstStyle/>
          <a:p>
            <a:fld id="{F177B04D-AEB5-43ED-B9BA-B3D1EC9C9067}" type="slidenum">
              <a:rPr lang="en-US" smtClean="0">
                <a:solidFill>
                  <a:prstClr val="black">
                    <a:tint val="75000"/>
                  </a:prstClr>
                </a:solidFill>
              </a:rPr>
              <a:pPr/>
              <a:t>14</a:t>
            </a:fld>
            <a:endParaRPr lang="en-US" dirty="0">
              <a:solidFill>
                <a:prstClr val="black">
                  <a:tint val="75000"/>
                </a:prstClr>
              </a:solidFill>
            </a:endParaRPr>
          </a:p>
        </p:txBody>
      </p:sp>
      <p:graphicFrame>
        <p:nvGraphicFramePr>
          <p:cNvPr id="10" name="Table 9"/>
          <p:cNvGraphicFramePr>
            <a:graphicFrameLocks noGrp="1"/>
          </p:cNvGraphicFramePr>
          <p:nvPr>
            <p:extLst/>
          </p:nvPr>
        </p:nvGraphicFramePr>
        <p:xfrm>
          <a:off x="1981200" y="206886"/>
          <a:ext cx="5570225" cy="601982"/>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3774419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15</a:t>
            </a:fld>
            <a:endParaRPr lang="en-US" dirty="0"/>
          </a:p>
        </p:txBody>
      </p:sp>
      <p:sp>
        <p:nvSpPr>
          <p:cNvPr id="3" name="TextBox 2"/>
          <p:cNvSpPr txBox="1"/>
          <p:nvPr/>
        </p:nvSpPr>
        <p:spPr>
          <a:xfrm>
            <a:off x="354961" y="370968"/>
            <a:ext cx="6979834" cy="8253665"/>
          </a:xfrm>
          <a:prstGeom prst="rect">
            <a:avLst/>
          </a:prstGeom>
          <a:noFill/>
        </p:spPr>
        <p:txBody>
          <a:bodyPr wrap="square" lIns="94546" tIns="47273" rIns="94546" bIns="47273" rtlCol="0">
            <a:spAutoFit/>
          </a:bodyPr>
          <a:lstStyle/>
          <a:p>
            <a:pPr algn="ctr"/>
            <a:r>
              <a:rPr lang="x-none" sz="1484" b="1" dirty="0"/>
              <a:t>Determinando textos a nivel de grado</a:t>
            </a:r>
          </a:p>
          <a:p>
            <a:pPr algn="ctr"/>
            <a:endParaRPr lang="x-none" sz="789" b="1" dirty="0"/>
          </a:p>
          <a:p>
            <a:r>
              <a:rPr lang="x-none" sz="1484" dirty="0"/>
              <a:t>El nivel de grado de un texto </a:t>
            </a:r>
            <a:r>
              <a:rPr lang="x-none" sz="1484" dirty="0" smtClean="0"/>
              <a:t>se </a:t>
            </a:r>
            <a:r>
              <a:rPr lang="x-none" sz="1484" dirty="0"/>
              <a:t>determina utilizando una combinación tanto de las nuevas escalas cuantitativas como de las medidas cualitativas de los CCSS.</a:t>
            </a:r>
          </a:p>
          <a:p>
            <a:endParaRPr lang="x-none" sz="1484" dirty="0"/>
          </a:p>
          <a:p>
            <a:r>
              <a:rPr lang="x-none" sz="1484" b="1" dirty="0"/>
              <a:t>Ejemplo</a:t>
            </a:r>
            <a:r>
              <a:rPr lang="x-none" sz="1484" dirty="0"/>
              <a:t>:  Si el grado equivalente de un texto es </a:t>
            </a:r>
            <a:r>
              <a:rPr lang="x-none" sz="1763" b="1" dirty="0">
                <a:solidFill>
                  <a:srgbClr val="0070C0"/>
                </a:solidFill>
              </a:rPr>
              <a:t>6.8</a:t>
            </a:r>
            <a:r>
              <a:rPr lang="x-none" sz="1484" dirty="0"/>
              <a:t> y tiene una medida </a:t>
            </a:r>
            <a:r>
              <a:rPr lang="x-none" sz="1484" i="1" dirty="0"/>
              <a:t>lexile</a:t>
            </a:r>
            <a:r>
              <a:rPr lang="x-none" sz="1484" dirty="0"/>
              <a:t> de </a:t>
            </a:r>
            <a:r>
              <a:rPr lang="x-none" sz="1763" b="1" dirty="0">
                <a:solidFill>
                  <a:srgbClr val="0070C0"/>
                </a:solidFill>
              </a:rPr>
              <a:t>970</a:t>
            </a:r>
            <a:r>
              <a:rPr lang="x-none" sz="1484" dirty="0"/>
              <a:t>, los datos cuantitativos muestran que la ubicación debe </a:t>
            </a:r>
            <a:r>
              <a:rPr lang="x-none" sz="1484" dirty="0" smtClean="0"/>
              <a:t>ser </a:t>
            </a:r>
            <a:r>
              <a:rPr lang="x-none" sz="1484" b="1" dirty="0"/>
              <a:t>entre los grados  4 y 8.</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b="1" dirty="0"/>
              <a:t>Cuatro medidas cualitativas</a:t>
            </a:r>
            <a:r>
              <a:rPr lang="x-none" sz="1484" dirty="0"/>
              <a:t> pueden </a:t>
            </a:r>
            <a:r>
              <a:rPr lang="x-none" sz="1484" dirty="0" smtClean="0"/>
              <a:t>examinarse </a:t>
            </a:r>
            <a:r>
              <a:rPr lang="x-none" sz="1484" dirty="0"/>
              <a:t>desde la banda inferior de 4</a:t>
            </a:r>
            <a:r>
              <a:rPr lang="x-none" sz="1484" baseline="30000" dirty="0"/>
              <a:t>to</a:t>
            </a:r>
            <a:r>
              <a:rPr lang="x-none" sz="1484" dirty="0"/>
              <a:t> grado  hasta la banda superior de 8</a:t>
            </a:r>
            <a:r>
              <a:rPr lang="x-none" sz="1484" baseline="30000" dirty="0"/>
              <a:t>vo</a:t>
            </a:r>
            <a:r>
              <a:rPr lang="x-none" sz="1484" dirty="0"/>
              <a:t> grado para determinar la legibilidad a nivel de grado.</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dirty="0"/>
              <a:t>La combinación de la escala </a:t>
            </a:r>
            <a:r>
              <a:rPr lang="x-none" sz="1484" b="1" dirty="0"/>
              <a:t>cuantitativa</a:t>
            </a:r>
            <a:r>
              <a:rPr lang="x-none" sz="1484" dirty="0"/>
              <a:t> y las medidas </a:t>
            </a:r>
            <a:r>
              <a:rPr lang="x-none" sz="1484" b="1" dirty="0"/>
              <a:t>cualitativas</a:t>
            </a:r>
            <a:r>
              <a:rPr lang="x-none" sz="1484" dirty="0"/>
              <a:t>, para este texto en particular, muestra que el mejor nivel de legibilidad para este texto </a:t>
            </a:r>
            <a:r>
              <a:rPr lang="x-none" sz="1484" dirty="0" smtClean="0"/>
              <a:t>sería </a:t>
            </a:r>
            <a:r>
              <a:rPr lang="x-none" sz="1484" dirty="0"/>
              <a:t>6</a:t>
            </a:r>
            <a:r>
              <a:rPr lang="x-none" sz="1484" baseline="30000" dirty="0"/>
              <a:t>to </a:t>
            </a:r>
            <a:r>
              <a:rPr lang="x-none" sz="1484" dirty="0"/>
              <a:t>grado.</a:t>
            </a:r>
          </a:p>
          <a:p>
            <a:endParaRPr lang="x-none" sz="1484" dirty="0"/>
          </a:p>
        </p:txBody>
      </p:sp>
      <p:graphicFrame>
        <p:nvGraphicFramePr>
          <p:cNvPr id="10" name="Table 9"/>
          <p:cNvGraphicFramePr>
            <a:graphicFrameLocks noGrp="1"/>
          </p:cNvGraphicFramePr>
          <p:nvPr>
            <p:extLst/>
          </p:nvPr>
        </p:nvGraphicFramePr>
        <p:xfrm>
          <a:off x="580359" y="1980280"/>
          <a:ext cx="5930479" cy="1883036"/>
        </p:xfrm>
        <a:graphic>
          <a:graphicData uri="http://schemas.openxmlformats.org/drawingml/2006/table">
            <a:tbl>
              <a:tblPr/>
              <a:tblGrid>
                <a:gridCol w="2095035"/>
                <a:gridCol w="1917388"/>
                <a:gridCol w="1918056"/>
              </a:tblGrid>
              <a:tr h="473837">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752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748">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1970">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19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99811" y="2755452"/>
            <a:ext cx="3205665" cy="544492"/>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graphicFrame>
        <p:nvGraphicFramePr>
          <p:cNvPr id="14" name="Table 13"/>
          <p:cNvGraphicFramePr>
            <a:graphicFrameLocks noGrp="1"/>
          </p:cNvGraphicFramePr>
          <p:nvPr>
            <p:extLst/>
          </p:nvPr>
        </p:nvGraphicFramePr>
        <p:xfrm>
          <a:off x="304871" y="4591927"/>
          <a:ext cx="6812038" cy="3072453"/>
        </p:xfrm>
        <a:graphic>
          <a:graphicData uri="http://schemas.openxmlformats.org/drawingml/2006/table">
            <a:tbl>
              <a:tblPr firstRow="1" bandRow="1">
                <a:tableStyleId>{5940675A-B579-460E-94D1-54222C63F5DA}</a:tableStyleId>
              </a:tblPr>
              <a:tblGrid>
                <a:gridCol w="1362408"/>
                <a:gridCol w="1430764"/>
                <a:gridCol w="1374193"/>
                <a:gridCol w="1041841"/>
                <a:gridCol w="851505"/>
                <a:gridCol w="751327"/>
              </a:tblGrid>
              <a:tr h="311139">
                <a:tc rowSpan="2">
                  <a:txBody>
                    <a:bodyPr/>
                    <a:lstStyle/>
                    <a:p>
                      <a:pPr algn="ctr"/>
                      <a:endParaRPr lang="x-none" sz="900" noProof="0" dirty="0" smtClean="0">
                        <a:solidFill>
                          <a:srgbClr val="002060"/>
                        </a:solidFill>
                      </a:endParaRPr>
                    </a:p>
                    <a:p>
                      <a:pPr algn="ctr"/>
                      <a:r>
                        <a:rPr lang="x-none" sz="900" b="1" u="sng" noProof="0" dirty="0" smtClean="0">
                          <a:solidFill>
                            <a:srgbClr val="002060"/>
                          </a:solidFill>
                          <a:effectLst>
                            <a:outerShdw blurRad="38100" dist="38100" dir="2700000" algn="tl">
                              <a:srgbClr val="000000">
                                <a:alpha val="43137"/>
                              </a:srgbClr>
                            </a:outerShdw>
                          </a:effectLst>
                        </a:rPr>
                        <a:t>4 factores cualitativos</a:t>
                      </a:r>
                      <a:endParaRPr lang="x-none" sz="900" b="1" u="sng" noProof="0" dirty="0">
                        <a:solidFill>
                          <a:srgbClr val="002060"/>
                        </a:solidFill>
                        <a:effectLst>
                          <a:outerShdw blurRad="38100" dist="38100" dir="2700000" algn="tl">
                            <a:srgbClr val="000000">
                              <a:alpha val="43137"/>
                            </a:srgbClr>
                          </a:outerShdw>
                        </a:effectLst>
                      </a:endParaRPr>
                    </a:p>
                  </a:txBody>
                  <a:tcPr marL="96170" marR="96170" marT="46671" marB="46671" anchor="ctr"/>
                </a:tc>
                <a:tc gridSpan="5">
                  <a:txBody>
                    <a:bodyPr/>
                    <a:lstStyle/>
                    <a:p>
                      <a:pPr algn="ctr"/>
                      <a:r>
                        <a:rPr lang="x-none" sz="1400" b="1" noProof="0" dirty="0" smtClean="0">
                          <a:solidFill>
                            <a:srgbClr val="002060"/>
                          </a:solidFill>
                        </a:rPr>
                        <a:t>Clasifica el texto desde más</a:t>
                      </a:r>
                      <a:r>
                        <a:rPr lang="x-none" sz="1400" b="1" baseline="0" noProof="0" dirty="0" smtClean="0">
                          <a:solidFill>
                            <a:srgbClr val="002060"/>
                          </a:solidFill>
                        </a:rPr>
                        <a:t> fácil hasta más difícil, </a:t>
                      </a:r>
                      <a:r>
                        <a:rPr lang="x-none" sz="1400" b="1" u="sng" baseline="0" noProof="0" dirty="0" smtClean="0">
                          <a:solidFill>
                            <a:srgbClr val="002060"/>
                          </a:solidFill>
                        </a:rPr>
                        <a:t>entre las bandas</a:t>
                      </a:r>
                      <a:r>
                        <a:rPr lang="x-none" sz="1400" b="1" baseline="0" noProof="0" dirty="0" smtClean="0">
                          <a:solidFill>
                            <a:srgbClr val="002060"/>
                          </a:solidFill>
                        </a:rPr>
                        <a:t>.</a:t>
                      </a:r>
                      <a:endParaRPr lang="x-none" sz="1400" b="1"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4404">
                <a:tc vMerge="1">
                  <a:txBody>
                    <a:bodyPr/>
                    <a:lstStyle/>
                    <a:p>
                      <a:endParaRPr lang="en-US" sz="1400" dirty="0"/>
                    </a:p>
                  </a:txBody>
                  <a:tcPr/>
                </a:tc>
                <a:tc>
                  <a:txBody>
                    <a:bodyPr/>
                    <a:lstStyle/>
                    <a:p>
                      <a:pPr algn="ctr"/>
                      <a:r>
                        <a:rPr lang="x-none" sz="900" b="1" noProof="0" dirty="0" smtClean="0">
                          <a:solidFill>
                            <a:srgbClr val="002060"/>
                          </a:solidFill>
                        </a:rPr>
                        <a:t>Principio del grado inferior  (banda)</a:t>
                      </a:r>
                      <a:endParaRPr lang="x-none" sz="900" b="1" noProof="0" dirty="0">
                        <a:solidFill>
                          <a:srgbClr val="002060"/>
                        </a:solidFill>
                      </a:endParaRPr>
                    </a:p>
                  </a:txBody>
                  <a:tcPr marL="96170" marR="96170" marT="46671" marB="46671" anchor="ctr">
                    <a:solidFill>
                      <a:schemeClr val="bg1">
                        <a:lumMod val="95000"/>
                      </a:schemeClr>
                    </a:solidFill>
                  </a:tcPr>
                </a:tc>
                <a:tc>
                  <a:txBody>
                    <a:bodyPr/>
                    <a:lstStyle/>
                    <a:p>
                      <a:pPr algn="ctr"/>
                      <a:r>
                        <a:rPr lang="x-none" sz="900" b="1" noProof="0" dirty="0" smtClean="0">
                          <a:solidFill>
                            <a:srgbClr val="002060"/>
                          </a:solidFill>
                        </a:rPr>
                        <a:t>Fin del grado inferior (banda) </a:t>
                      </a:r>
                      <a:endParaRPr lang="x-none" sz="900" b="1" noProof="0" dirty="0">
                        <a:solidFill>
                          <a:srgbClr val="002060"/>
                        </a:solidFill>
                      </a:endParaRPr>
                    </a:p>
                  </a:txBody>
                  <a:tcPr marL="96170" marR="96170" marT="46671" marB="46671" anchor="ctr">
                    <a:solidFill>
                      <a:schemeClr val="bg1">
                        <a:lumMod val="85000"/>
                      </a:schemeClr>
                    </a:solidFill>
                  </a:tcPr>
                </a:tc>
                <a:tc>
                  <a:txBody>
                    <a:bodyPr/>
                    <a:lstStyle/>
                    <a:p>
                      <a:pPr algn="ctr"/>
                      <a:r>
                        <a:rPr lang="x-none" sz="900" b="1" noProof="0" dirty="0" smtClean="0">
                          <a:solidFill>
                            <a:srgbClr val="002060"/>
                          </a:solidFill>
                        </a:rPr>
                        <a:t>Principio de un grado</a:t>
                      </a:r>
                      <a:r>
                        <a:rPr lang="x-none" sz="900" b="1" baseline="0" noProof="0" dirty="0" smtClean="0">
                          <a:solidFill>
                            <a:srgbClr val="002060"/>
                          </a:solidFill>
                        </a:rPr>
                        <a:t> </a:t>
                      </a:r>
                      <a:r>
                        <a:rPr lang="x-none" sz="900" b="1" noProof="0" dirty="0" smtClean="0">
                          <a:solidFill>
                            <a:srgbClr val="002060"/>
                          </a:solidFill>
                        </a:rPr>
                        <a:t>más alto (banda) hasta la mitad </a:t>
                      </a:r>
                      <a:endParaRPr lang="x-none" sz="900" b="1" noProof="0" dirty="0">
                        <a:solidFill>
                          <a:srgbClr val="002060"/>
                        </a:solidFill>
                      </a:endParaRPr>
                    </a:p>
                  </a:txBody>
                  <a:tcPr marL="96170" marR="96170" marT="46671" marB="46671" anchor="ctr">
                    <a:solidFill>
                      <a:schemeClr val="accent1">
                        <a:lumMod val="20000"/>
                        <a:lumOff val="80000"/>
                      </a:schemeClr>
                    </a:solidFill>
                  </a:tcPr>
                </a:tc>
                <a:tc>
                  <a:txBody>
                    <a:bodyPr/>
                    <a:lstStyle/>
                    <a:p>
                      <a:pPr algn="ctr"/>
                      <a:r>
                        <a:rPr lang="x-none" sz="900" b="1" noProof="0" dirty="0" smtClean="0">
                          <a:solidFill>
                            <a:srgbClr val="002060"/>
                          </a:solidFill>
                        </a:rPr>
                        <a:t>Fin de un   grado (banda) más alto</a:t>
                      </a:r>
                      <a:endParaRPr lang="x-none" sz="900" b="1" noProof="0" dirty="0">
                        <a:solidFill>
                          <a:srgbClr val="002060"/>
                        </a:solidFill>
                      </a:endParaRPr>
                    </a:p>
                  </a:txBody>
                  <a:tcPr marL="96170" marR="96170" marT="46671" marB="46671" anchor="ctr">
                    <a:solidFill>
                      <a:schemeClr val="accent1">
                        <a:lumMod val="40000"/>
                        <a:lumOff val="60000"/>
                      </a:schemeClr>
                    </a:solidFill>
                  </a:tcPr>
                </a:tc>
                <a:tc>
                  <a:txBody>
                    <a:bodyPr/>
                    <a:lstStyle/>
                    <a:p>
                      <a:pPr algn="ctr"/>
                      <a:r>
                        <a:rPr lang="x-none" sz="900" b="1" noProof="0" dirty="0" smtClean="0">
                          <a:solidFill>
                            <a:srgbClr val="002060"/>
                          </a:solidFill>
                        </a:rPr>
                        <a:t>No es adecuado</a:t>
                      </a:r>
                      <a:r>
                        <a:rPr lang="x-none" sz="900" b="1" baseline="0" noProof="0" dirty="0" smtClean="0">
                          <a:solidFill>
                            <a:srgbClr val="002060"/>
                          </a:solidFill>
                        </a:rPr>
                        <a:t> para banda</a:t>
                      </a:r>
                      <a:endParaRPr lang="x-none" sz="900" b="1" noProof="0" dirty="0">
                        <a:solidFill>
                          <a:srgbClr val="002060"/>
                        </a:solidFill>
                      </a:endParaRPr>
                    </a:p>
                  </a:txBody>
                  <a:tcPr marL="96170" marR="96170" marT="46671" marB="46671" anchor="ctr">
                    <a:solidFill>
                      <a:schemeClr val="accent6">
                        <a:lumMod val="20000"/>
                        <a:lumOff val="80000"/>
                      </a:schemeClr>
                    </a:solidFill>
                  </a:tcPr>
                </a:tc>
              </a:tr>
              <a:tr h="412657">
                <a:tc>
                  <a:txBody>
                    <a:bodyPr/>
                    <a:lstStyle/>
                    <a:p>
                      <a:r>
                        <a:rPr lang="x-none" sz="900" noProof="0" dirty="0" smtClean="0">
                          <a:solidFill>
                            <a:srgbClr val="002060"/>
                          </a:solidFill>
                        </a:rPr>
                        <a:t>Propósito/significado</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Estructura</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Claridad del lenguaje</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Lenguaje </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Ubicación general</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37758" y="5705397"/>
            <a:ext cx="4808497" cy="179257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sp>
        <p:nvSpPr>
          <p:cNvPr id="28" name="Rectangle 27"/>
          <p:cNvSpPr/>
          <p:nvPr/>
        </p:nvSpPr>
        <p:spPr>
          <a:xfrm>
            <a:off x="189452" y="8717497"/>
            <a:ext cx="6705600" cy="414857"/>
          </a:xfrm>
          <a:prstGeom prst="rect">
            <a:avLst/>
          </a:prstGeom>
        </p:spPr>
        <p:txBody>
          <a:bodyPr wrap="square">
            <a:spAutoFit/>
          </a:bodyPr>
          <a:lstStyle/>
          <a:p>
            <a:pPr algn="ctr"/>
            <a:r>
              <a:rPr lang="x-none" sz="1048" b="1" dirty="0">
                <a:solidFill>
                  <a:schemeClr val="tx2"/>
                </a:solidFill>
              </a:rPr>
              <a:t>Para ver más detalles sobre cada una de las medidas cualitativas, favor de ir a la diapositiva 6 de:</a:t>
            </a:r>
          </a:p>
          <a:p>
            <a:pPr algn="ctr"/>
            <a:r>
              <a:rPr lang="x-none" sz="1048" dirty="0"/>
              <a:t> </a:t>
            </a:r>
            <a:r>
              <a:rPr lang="x-none" sz="1048" b="1" dirty="0">
                <a:solidFill>
                  <a:srgbClr val="002060"/>
                </a:solidFill>
                <a:hlinkClick r:id="rId2"/>
              </a:rPr>
              <a:t>http</a:t>
            </a:r>
            <a:r>
              <a:rPr lang="x-none" sz="1048" b="1">
                <a:solidFill>
                  <a:srgbClr val="002060"/>
                </a:solidFill>
                <a:hlinkClick r:id="rId2"/>
              </a:rPr>
              <a:t>://</a:t>
            </a:r>
            <a:r>
              <a:rPr lang="x-none" sz="1048" b="1" smtClean="0">
                <a:solidFill>
                  <a:srgbClr val="002060"/>
                </a:solidFill>
                <a:hlinkClick r:id="rId2"/>
              </a:rPr>
              <a:t>www.corestandards.org/assets/Appendix_A.pdf</a:t>
            </a:r>
            <a:endParaRPr lang="x-none" sz="1048" dirty="0"/>
          </a:p>
        </p:txBody>
      </p:sp>
      <p:sp>
        <p:nvSpPr>
          <p:cNvPr id="27" name="Rectangle 26"/>
          <p:cNvSpPr/>
          <p:nvPr/>
        </p:nvSpPr>
        <p:spPr>
          <a:xfrm>
            <a:off x="3485198" y="9669730"/>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3593194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z="1800" dirty="0"/>
              <a:t>13</a:t>
            </a:r>
          </a:p>
        </p:txBody>
      </p:sp>
      <p:graphicFrame>
        <p:nvGraphicFramePr>
          <p:cNvPr id="11" name="Table 10"/>
          <p:cNvGraphicFramePr>
            <a:graphicFrameLocks noGrp="1"/>
          </p:cNvGraphicFramePr>
          <p:nvPr>
            <p:extLst>
              <p:ext uri="{D42A27DB-BD31-4B8C-83A1-F6EECF244321}">
                <p14:modId xmlns:p14="http://schemas.microsoft.com/office/powerpoint/2010/main" val="2190498906"/>
              </p:ext>
            </p:extLst>
          </p:nvPr>
        </p:nvGraphicFramePr>
        <p:xfrm>
          <a:off x="533400" y="221877"/>
          <a:ext cx="6822440" cy="8136728"/>
        </p:xfrm>
        <a:graphic>
          <a:graphicData uri="http://schemas.openxmlformats.org/drawingml/2006/table">
            <a:tbl>
              <a:tblPr firstRow="1" bandRow="1">
                <a:tableStyleId>{5940675A-B579-460E-94D1-54222C63F5DA}</a:tableStyleId>
              </a:tblPr>
              <a:tblGrid>
                <a:gridCol w="539750"/>
                <a:gridCol w="6282690"/>
              </a:tblGrid>
              <a:tr h="852005">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endParaRPr lang="en-US" sz="1000" b="0" i="1" noProof="0" dirty="0" smtClean="0">
                        <a:effectLst/>
                      </a:endParaRPr>
                    </a:p>
                  </a:txBody>
                  <a:tcPr marL="103632" marR="103632"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55617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DOK-3</a:t>
                      </a:r>
                    </a:p>
                    <a:p>
                      <a:pPr marL="0" marR="0" indent="0" algn="ctr" defTabSz="914318" rtl="0" eaLnBrk="1" fontAlgn="auto" latinLnBrk="0" hangingPunct="1">
                        <a:lnSpc>
                          <a:spcPct val="100000"/>
                        </a:lnSpc>
                        <a:spcBef>
                          <a:spcPts val="0"/>
                        </a:spcBef>
                        <a:spcAft>
                          <a:spcPts val="0"/>
                        </a:spcAft>
                        <a:buClrTx/>
                        <a:buSzTx/>
                        <a:buFontTx/>
                        <a:buNone/>
                        <a:tabLst/>
                        <a:defRPr/>
                      </a:pPr>
                      <a:r>
                        <a:rPr lang="es-MX" sz="1500" b="1" noProof="0" dirty="0" smtClean="0">
                          <a:effectLst/>
                        </a:rPr>
                        <a:t>Pre-evaluación Trimestre 3:</a:t>
                      </a:r>
                      <a:r>
                        <a:rPr lang="es-MX" sz="1500" b="1" dirty="0" smtClean="0">
                          <a:solidFill>
                            <a:schemeClr val="tx1"/>
                          </a:solidFill>
                          <a:effectLst/>
                        </a:rPr>
                        <a:t> </a:t>
                      </a:r>
                      <a:r>
                        <a:rPr lang="es-MX" sz="1500" b="1" u="none" dirty="0" smtClean="0">
                          <a:solidFill>
                            <a:schemeClr val="tx1"/>
                          </a:solidFill>
                          <a:effectLst/>
                        </a:rPr>
                        <a:t>Clave para la </a:t>
                      </a:r>
                      <a:r>
                        <a:rPr lang="es-MX" sz="1500" b="1" u="sng" dirty="0" smtClean="0">
                          <a:solidFill>
                            <a:schemeClr val="tx1"/>
                          </a:solidFill>
                          <a:effectLst/>
                        </a:rPr>
                        <a:t>Respuesta construida</a:t>
                      </a:r>
                      <a:r>
                        <a:rPr lang="es-MX" sz="1500" b="1" u="sng" baseline="0" dirty="0" smtClean="0">
                          <a:solidFill>
                            <a:schemeClr val="tx1"/>
                          </a:solidFill>
                          <a:effectLst/>
                        </a:rPr>
                        <a:t> de investigación</a:t>
                      </a:r>
                      <a:endParaRPr lang="es-MX" sz="1500" b="1" dirty="0" smtClean="0">
                        <a:solidFill>
                          <a:schemeClr val="tx1"/>
                        </a:solidFill>
                        <a:effectLst/>
                      </a:endParaRPr>
                    </a:p>
                  </a:txBody>
                  <a:tcPr marL="103632" marR="103632" marT="48813" marB="48813"/>
                </a:tc>
                <a:tc hMerge="1">
                  <a:txBody>
                    <a:bodyPr/>
                    <a:lstStyle/>
                    <a:p>
                      <a:endParaRPr lang="en-US"/>
                    </a:p>
                  </a:txBody>
                  <a:tcPr/>
                </a:tc>
              </a:tr>
              <a:tr h="704088">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400" b="1" u="sng" noProof="0" dirty="0" smtClean="0">
                          <a:solidFill>
                            <a:schemeClr val="tx1"/>
                          </a:solidFill>
                        </a:rPr>
                        <a:t>Rúbrica para una respuesta construida de investigación: </a:t>
                      </a:r>
                      <a:r>
                        <a:rPr lang="es-MX" sz="1400" b="1" u="sng" baseline="0" noProof="0" dirty="0" smtClean="0">
                          <a:solidFill>
                            <a:schemeClr val="tx1"/>
                          </a:solidFill>
                        </a:rPr>
                        <a:t> </a:t>
                      </a:r>
                      <a:r>
                        <a:rPr lang="es-MX" sz="1400" b="1" u="sng" noProof="0" dirty="0" smtClean="0">
                          <a:solidFill>
                            <a:schemeClr val="tx1"/>
                          </a:solidFill>
                        </a:rPr>
                        <a:t>Objetivo</a:t>
                      </a:r>
                      <a:r>
                        <a:rPr lang="es-MX" sz="1400" b="1" u="sng" baseline="0" noProof="0" dirty="0" smtClean="0">
                          <a:solidFill>
                            <a:schemeClr val="tx1"/>
                          </a:solidFill>
                        </a:rPr>
                        <a:t>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mn-lt"/>
                          <a:ea typeface="+mn-ea"/>
                          <a:cs typeface="+mn-cs"/>
                        </a:rPr>
                        <a:t>evidencia de la habilidad para distinguir información </a:t>
                      </a:r>
                      <a:r>
                        <a:rPr kumimoji="0" lang="es-419" sz="1200" b="1" i="0" u="sng" strike="noStrike" kern="1200" cap="none" spc="0" normalizeH="0" baseline="0" noProof="0" dirty="0" smtClean="0">
                          <a:ln>
                            <a:noFill/>
                          </a:ln>
                          <a:solidFill>
                            <a:prstClr val="black"/>
                          </a:solidFill>
                          <a:effectLst/>
                          <a:uLnTx/>
                          <a:uFillTx/>
                          <a:latin typeface="+mn-lt"/>
                          <a:ea typeface="+mn-ea"/>
                          <a:cs typeface="+mn-cs"/>
                        </a:rPr>
                        <a:t>relevante</a:t>
                      </a:r>
                      <a:r>
                        <a:rPr kumimoji="0" lang="es-419" sz="1200" b="1" i="0" u="none" strike="noStrike" kern="1200" cap="none" spc="0" normalizeH="0" baseline="0" noProof="0" dirty="0" smtClean="0">
                          <a:ln>
                            <a:noFill/>
                          </a:ln>
                          <a:solidFill>
                            <a:prstClr val="black"/>
                          </a:solidFill>
                          <a:effectLst/>
                          <a:uLnTx/>
                          <a:uFillTx/>
                          <a:latin typeface="+mn-lt"/>
                          <a:ea typeface="+mn-ea"/>
                          <a:cs typeface="+mn-cs"/>
                        </a:rPr>
                        <a:t> de la información irrelevante, como lo es distinguir un hecho de una opinión</a:t>
                      </a:r>
                    </a:p>
                  </a:txBody>
                  <a:tcPr marL="103632" marR="103632" marT="48813" marB="48813"/>
                </a:tc>
                <a:tc hMerge="1">
                  <a:txBody>
                    <a:bodyPr/>
                    <a:lstStyle/>
                    <a:p>
                      <a:endParaRPr lang="en-US"/>
                    </a:p>
                  </a:txBody>
                  <a:tcPr/>
                </a:tc>
              </a:tr>
              <a:tr h="319502">
                <a:tc gridSpan="2">
                  <a:txBody>
                    <a:bodyPr/>
                    <a:lstStyle/>
                    <a:p>
                      <a:pPr marL="231775" indent="-231775" algn="l"/>
                      <a:r>
                        <a:rPr lang="es-MX" sz="1400" b="1" noProof="0" dirty="0" smtClean="0">
                          <a:solidFill>
                            <a:schemeClr val="tx1"/>
                          </a:solidFill>
                        </a:rPr>
                        <a:t>Estándar RL.4.7 Rúbrica para</a:t>
                      </a:r>
                      <a:r>
                        <a:rPr lang="es-MX" sz="1400" b="1" baseline="0" noProof="0" dirty="0" smtClean="0">
                          <a:solidFill>
                            <a:schemeClr val="tx1"/>
                          </a:solidFill>
                        </a:rPr>
                        <a:t> la </a:t>
                      </a:r>
                      <a:r>
                        <a:rPr lang="es-MX" sz="1400" b="1" noProof="0" dirty="0" smtClean="0">
                          <a:solidFill>
                            <a:schemeClr val="tx1"/>
                          </a:solidFill>
                        </a:rPr>
                        <a:t>Respuesta construida -</a:t>
                      </a:r>
                      <a:r>
                        <a:rPr lang="es-MX" sz="1400" b="1" baseline="0" noProof="0" dirty="0" smtClean="0">
                          <a:solidFill>
                            <a:schemeClr val="tx1"/>
                          </a:solidFill>
                        </a:rPr>
                        <a:t> Lectura</a:t>
                      </a:r>
                      <a:endParaRPr lang="es-MX" sz="1400" b="1" noProof="0" dirty="0" smtClean="0">
                        <a:solidFill>
                          <a:schemeClr val="tx1"/>
                        </a:solidFill>
                      </a:endParaRPr>
                    </a:p>
                  </a:txBody>
                  <a:tcPr marL="103632" marR="103632" marT="48813" marB="48813">
                    <a:noFill/>
                  </a:tcPr>
                </a:tc>
                <a:tc hMerge="1">
                  <a:txBody>
                    <a:bodyPr/>
                    <a:lstStyle/>
                    <a:p>
                      <a:endParaRPr lang="en-US"/>
                    </a:p>
                  </a:txBody>
                  <a:tcPr/>
                </a:tc>
              </a:tr>
              <a:tr h="511795">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s-MX" sz="1450" b="1" noProof="0" dirty="0" smtClean="0">
                          <a:solidFill>
                            <a:schemeClr val="tx1"/>
                          </a:solidFill>
                          <a:latin typeface="+mn-lt"/>
                        </a:rPr>
                        <a:t>Pregunta #7: ¿</a:t>
                      </a:r>
                      <a:r>
                        <a:rPr lang="es-MX" sz="1450" b="1" baseline="0" noProof="0" dirty="0" smtClean="0"/>
                        <a:t>Cómo ambos </a:t>
                      </a:r>
                      <a:r>
                        <a:rPr lang="es-MX" sz="1450" b="1" i="1" u="none" baseline="0" noProof="0" dirty="0" smtClean="0"/>
                        <a:t>Yo quiero ser un arqueólogo algún día </a:t>
                      </a:r>
                      <a:r>
                        <a:rPr lang="es-MX" sz="1450" b="1" i="0" u="none" baseline="0" noProof="0" dirty="0" smtClean="0"/>
                        <a:t>y</a:t>
                      </a:r>
                      <a:r>
                        <a:rPr lang="es-MX" sz="1450" b="1" i="1" u="none" baseline="0" noProof="0" dirty="0" smtClean="0"/>
                        <a:t> El tesoro perdido</a:t>
                      </a:r>
                      <a:r>
                        <a:rPr lang="es-MX" sz="1450" b="1" i="1" baseline="0" noProof="0" dirty="0" smtClean="0"/>
                        <a:t> </a:t>
                      </a:r>
                      <a:r>
                        <a:rPr lang="es-MX" sz="1450" b="1" baseline="0" noProof="0" dirty="0" smtClean="0"/>
                        <a:t>llaman la atención al descubrimiento de algo de valor en diferentes maneras?</a:t>
                      </a:r>
                      <a:endParaRPr lang="es-MX" sz="1450" b="1" noProof="0" dirty="0" smtClean="0">
                        <a:solidFill>
                          <a:schemeClr val="tx1"/>
                        </a:solidFill>
                        <a:latin typeface="+mn-lt"/>
                      </a:endParaRPr>
                    </a:p>
                  </a:txBody>
                  <a:tcPr marL="103632" marR="103632" marT="48813" marB="48813"/>
                </a:tc>
                <a:tc hMerge="1">
                  <a:txBody>
                    <a:bodyPr/>
                    <a:lstStyle/>
                    <a:p>
                      <a:endParaRPr lang="en-US" dirty="0"/>
                    </a:p>
                  </a:txBody>
                  <a:tcPr/>
                </a:tc>
              </a:tr>
              <a:tr h="325419">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t>Lenguaje de la respuesta - maestro/rúbrica </a:t>
                      </a:r>
                    </a:p>
                  </a:txBody>
                  <a:tcPr marL="103632" marR="103632" marT="48813" marB="48813">
                    <a:solidFill>
                      <a:schemeClr val="bg1">
                        <a:lumMod val="85000"/>
                      </a:schemeClr>
                    </a:solidFill>
                  </a:tcPr>
                </a:tc>
                <a:tc hMerge="1">
                  <a:txBody>
                    <a:bodyPr/>
                    <a:lstStyle/>
                    <a:p>
                      <a:endParaRPr lang="en-US"/>
                    </a:p>
                  </a:txBody>
                  <a:tcPr/>
                </a:tc>
              </a:tr>
              <a:tr h="1304633">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1" u="sng" baseline="0" noProof="0" dirty="0" smtClean="0">
                          <a:solidFill>
                            <a:schemeClr val="tx1"/>
                          </a:solidFill>
                        </a:rPr>
                        <a:t>La respuesta</a:t>
                      </a:r>
                      <a:r>
                        <a:rPr lang="es-MX" sz="1000" b="1" u="none" baseline="0" noProof="0" dirty="0" smtClean="0">
                          <a:solidFill>
                            <a:schemeClr val="tx1"/>
                          </a:solidFill>
                        </a:rPr>
                        <a:t>: </a:t>
                      </a:r>
                      <a:r>
                        <a:rPr lang="es-MX" sz="1000" b="0" u="none" baseline="0" noProof="0" dirty="0" smtClean="0">
                          <a:solidFill>
                            <a:schemeClr val="tx1"/>
                          </a:solidFill>
                        </a:rPr>
                        <a:t>da suficiente evidencia de la habilidad de distinguir entre información relevante e irrelevante para responder la pregunta: ¿Cómo  ambos textos llaman la atención al descubrimiento de algo de valor?</a:t>
                      </a:r>
                    </a:p>
                    <a:p>
                      <a:pPr marL="0" marR="0" indent="0" algn="l" defTabSz="1018809" rtl="0" eaLnBrk="1" fontAlgn="auto" latinLnBrk="0" hangingPunct="1">
                        <a:lnSpc>
                          <a:spcPct val="100000"/>
                        </a:lnSpc>
                        <a:spcBef>
                          <a:spcPts val="0"/>
                        </a:spcBef>
                        <a:spcAft>
                          <a:spcPts val="0"/>
                        </a:spcAft>
                        <a:buClrTx/>
                        <a:buSzTx/>
                        <a:buFontTx/>
                        <a:buNone/>
                        <a:tabLst/>
                        <a:defRPr/>
                      </a:pPr>
                      <a:r>
                        <a:rPr lang="es-MX" sz="1000" b="1" i="0" noProof="0" dirty="0" smtClean="0">
                          <a:solidFill>
                            <a:schemeClr val="tx1"/>
                          </a:solidFill>
                        </a:rPr>
                        <a:t>Los detalles</a:t>
                      </a:r>
                      <a:r>
                        <a:rPr lang="es-MX" sz="1000" b="1" i="0" baseline="0" noProof="0" dirty="0" smtClean="0">
                          <a:solidFill>
                            <a:schemeClr val="tx1"/>
                          </a:solidFill>
                        </a:rPr>
                        <a:t> relevantes </a:t>
                      </a:r>
                      <a:r>
                        <a:rPr lang="es-MX" sz="1000" b="0" i="0" baseline="0" noProof="0" dirty="0" smtClean="0">
                          <a:solidFill>
                            <a:schemeClr val="tx1"/>
                          </a:solidFill>
                        </a:rPr>
                        <a:t>[para responder la pregunta] de </a:t>
                      </a:r>
                      <a:r>
                        <a:rPr lang="es-MX" sz="1000" b="1" i="1" u="none" baseline="0" noProof="0" dirty="0" smtClean="0"/>
                        <a:t>Yo quiero ser un arqueólogo algún día</a:t>
                      </a:r>
                      <a:r>
                        <a:rPr lang="es-MX" sz="1000" b="0" i="0" u="none" baseline="0" noProof="0" dirty="0" smtClean="0">
                          <a:solidFill>
                            <a:schemeClr val="tx1"/>
                          </a:solidFill>
                        </a:rPr>
                        <a:t> </a:t>
                      </a:r>
                      <a:r>
                        <a:rPr lang="es-MX" sz="1000" b="0" i="0" baseline="0" noProof="0" dirty="0" smtClean="0">
                          <a:solidFill>
                            <a:schemeClr val="tx1"/>
                          </a:solidFill>
                        </a:rPr>
                        <a:t>que llaman la atención al descubrimiento de algo de valor podría incluir: </a:t>
                      </a:r>
                      <a:r>
                        <a:rPr lang="es-MX" sz="1000" i="0" baseline="0" noProof="0" dirty="0" smtClean="0">
                          <a:solidFill>
                            <a:schemeClr val="tx1"/>
                          </a:solidFill>
                        </a:rPr>
                        <a:t>(1) el raro sarcófago en Asia, (2) los hallazgos interesantes en los muladares que son conocidos como </a:t>
                      </a:r>
                      <a:r>
                        <a:rPr lang="es-MX" sz="1000" i="1" baseline="0" noProof="0" dirty="0" smtClean="0">
                          <a:solidFill>
                            <a:schemeClr val="tx1"/>
                          </a:solidFill>
                        </a:rPr>
                        <a:t>tesoros</a:t>
                      </a:r>
                      <a:r>
                        <a:rPr lang="es-MX" sz="1000" i="0" baseline="0" noProof="0" dirty="0" smtClean="0">
                          <a:solidFill>
                            <a:schemeClr val="tx1"/>
                          </a:solidFill>
                        </a:rPr>
                        <a:t>.  </a:t>
                      </a:r>
                    </a:p>
                    <a:p>
                      <a:pPr marL="0" marR="0" indent="0" algn="l" defTabSz="1018809" rtl="0" eaLnBrk="1" fontAlgn="auto" latinLnBrk="0" hangingPunct="1">
                        <a:lnSpc>
                          <a:spcPct val="100000"/>
                        </a:lnSpc>
                        <a:spcBef>
                          <a:spcPts val="0"/>
                        </a:spcBef>
                        <a:spcAft>
                          <a:spcPts val="0"/>
                        </a:spcAft>
                        <a:buClrTx/>
                        <a:buSzTx/>
                        <a:buFontTx/>
                        <a:buNone/>
                        <a:tabLst/>
                        <a:defRPr/>
                      </a:pPr>
                      <a:r>
                        <a:rPr lang="es-MX" sz="1000" b="0" i="0" u="none" baseline="0" noProof="0" dirty="0" smtClean="0">
                          <a:solidFill>
                            <a:schemeClr val="tx1"/>
                          </a:solidFill>
                        </a:rPr>
                        <a:t>Los detalles relevantes [para responder la pregunta] de </a:t>
                      </a:r>
                      <a:r>
                        <a:rPr lang="es-MX" sz="1000" b="1" i="1" u="none" baseline="0" noProof="0" dirty="0" smtClean="0">
                          <a:solidFill>
                            <a:schemeClr val="tx1"/>
                          </a:solidFill>
                        </a:rPr>
                        <a:t>El tesoro perdido</a:t>
                      </a:r>
                      <a:r>
                        <a:rPr lang="es-MX" sz="1000" b="0" i="1" u="none" baseline="0" noProof="0" dirty="0" smtClean="0">
                          <a:solidFill>
                            <a:schemeClr val="tx1"/>
                          </a:solidFill>
                        </a:rPr>
                        <a:t> </a:t>
                      </a:r>
                      <a:r>
                        <a:rPr lang="es-MX" sz="1000" b="0" i="0" u="none" baseline="0" noProof="0" dirty="0" smtClean="0">
                          <a:solidFill>
                            <a:schemeClr val="tx1"/>
                          </a:solidFill>
                        </a:rPr>
                        <a:t>que llaman la atención al descubrimiento de algo de valor podría incluir: (1) el mapa del tesoro, (2) la actitud de los piratas, (3) encontrar un tesoro y (4) el peligro de encontrar el tesoro.</a:t>
                      </a:r>
                      <a:endParaRPr lang="es-MX" sz="1000" b="0" u="none" baseline="0" noProof="0" dirty="0" smtClean="0">
                        <a:solidFill>
                          <a:schemeClr val="tx1"/>
                        </a:solidFill>
                      </a:endParaRPr>
                    </a:p>
                  </a:txBody>
                  <a:tcPr marL="103632" marR="103632" marT="48813" marB="48813"/>
                </a:tc>
                <a:tc hMerge="1">
                  <a:txBody>
                    <a:bodyPr/>
                    <a:lstStyle/>
                    <a:p>
                      <a:endParaRPr lang="en-US" sz="1200" baseline="0" dirty="0" smtClean="0"/>
                    </a:p>
                  </a:txBody>
                  <a:tcPr marL="97536" marR="97536" marT="50292" marB="50292"/>
                </a:tc>
              </a:tr>
              <a:tr h="292877">
                <a:tc gridSpan="2">
                  <a:txBody>
                    <a:bodyPr/>
                    <a:lstStyle/>
                    <a:p>
                      <a:pPr algn="ctr"/>
                      <a:r>
                        <a:rPr lang="es-419" sz="1300" b="1" noProof="0" dirty="0" smtClean="0"/>
                        <a:t>Ejemplo de respuesta en el “lenguaje” del estudiante </a:t>
                      </a:r>
                    </a:p>
                  </a:txBody>
                  <a:tcPr marL="103632" marR="103632" marT="48813" marB="48813">
                    <a:solidFill>
                      <a:schemeClr val="bg1">
                        <a:lumMod val="85000"/>
                      </a:schemeClr>
                    </a:solidFill>
                  </a:tcPr>
                </a:tc>
                <a:tc hMerge="1">
                  <a:txBody>
                    <a:bodyPr/>
                    <a:lstStyle/>
                    <a:p>
                      <a:endParaRPr lang="en-US" sz="1000" dirty="0"/>
                    </a:p>
                  </a:txBody>
                  <a:tcPr/>
                </a:tc>
              </a:tr>
              <a:tr h="1740497">
                <a:tc>
                  <a:txBody>
                    <a:bodyPr/>
                    <a:lstStyle/>
                    <a:p>
                      <a:pPr algn="ctr"/>
                      <a:r>
                        <a:rPr lang="es-MX" sz="1300" b="1" noProof="0" dirty="0" smtClean="0">
                          <a:solidFill>
                            <a:schemeClr val="tx1"/>
                          </a:solidFill>
                        </a:rPr>
                        <a:t>2</a:t>
                      </a:r>
                      <a:endParaRPr lang="es-MX" sz="1300" b="1" noProof="0" dirty="0">
                        <a:solidFill>
                          <a:schemeClr val="tx1"/>
                        </a:solidFill>
                      </a:endParaRPr>
                    </a:p>
                  </a:txBody>
                  <a:tcPr marL="103632" marR="103632" marT="48813" marB="48813" anchor="ctr"/>
                </a:tc>
                <a:tc>
                  <a:txBody>
                    <a:bodyPr/>
                    <a:lstStyle/>
                    <a:p>
                      <a:r>
                        <a:rPr lang="es-MX" sz="1000" i="1" baseline="0" noProof="0" dirty="0" smtClean="0">
                          <a:solidFill>
                            <a:schemeClr val="tx1"/>
                          </a:solidFill>
                        </a:rPr>
                        <a:t>La respuesta del estudiantes indica y apoya con suficiente detalles cómo ambos textos llaman la atención al descubrimiento de algo de valor. </a:t>
                      </a:r>
                    </a:p>
                    <a:p>
                      <a:r>
                        <a:rPr lang="es-MX" sz="1100" i="0" baseline="0" noProof="0" dirty="0" smtClean="0">
                          <a:solidFill>
                            <a:schemeClr val="tx1"/>
                          </a:solidFill>
                        </a:rPr>
                        <a:t>Ambos relatos son acerca de descubrir algo valioso. </a:t>
                      </a:r>
                      <a:r>
                        <a:rPr lang="es-ES" sz="1100" i="1" baseline="0" noProof="0" dirty="0" smtClean="0">
                          <a:solidFill>
                            <a:schemeClr val="tx1"/>
                          </a:solidFill>
                        </a:rPr>
                        <a:t>Yo quiero ser un arqueólogo algún día</a:t>
                      </a:r>
                      <a:r>
                        <a:rPr lang="es-ES" sz="1100" i="0" baseline="0" noProof="0" dirty="0" smtClean="0">
                          <a:solidFill>
                            <a:schemeClr val="tx1"/>
                          </a:solidFill>
                        </a:rPr>
                        <a:t> es acerca de un niño que está interesado en ser un arqueólogo porque leyó  sobre un raro sarcófago de 2.500 años de edad. Lo encontraron en una excavación y es posible que contenía un soldado. El resto de este relato es acerca de encontrar cosas de valor que ayudan a las personas a aprender sobre el pasado. Por el otro lado, el cuento acerca de </a:t>
                      </a:r>
                      <a:r>
                        <a:rPr lang="es-ES" sz="1100" i="1" baseline="0" noProof="0" dirty="0" smtClean="0">
                          <a:solidFill>
                            <a:schemeClr val="tx1"/>
                          </a:solidFill>
                        </a:rPr>
                        <a:t>El</a:t>
                      </a:r>
                      <a:r>
                        <a:rPr lang="es-ES" sz="1100" i="0" baseline="0" noProof="0" dirty="0" smtClean="0">
                          <a:solidFill>
                            <a:schemeClr val="tx1"/>
                          </a:solidFill>
                        </a:rPr>
                        <a:t> </a:t>
                      </a:r>
                      <a:r>
                        <a:rPr lang="es-ES" sz="1100" i="1" baseline="0" noProof="0" dirty="0" smtClean="0">
                          <a:solidFill>
                            <a:schemeClr val="tx1"/>
                          </a:solidFill>
                        </a:rPr>
                        <a:t>tesoro perdido </a:t>
                      </a:r>
                      <a:r>
                        <a:rPr lang="es-ES" sz="1100" i="0" baseline="0" noProof="0" dirty="0" smtClean="0">
                          <a:solidFill>
                            <a:schemeClr val="tx1"/>
                          </a:solidFill>
                        </a:rPr>
                        <a:t>es más como un cuento de aventura, pero todavía llama la atención al descubrimiento de algo de valor. Los piratas en el cuento tienen un mapa y los guía hacia encontrar un tesoro valioso en una cueva. Ambos relatos cuentos llaman la atención al descubrimiento de cosas valiosas, pero en diferentes maneras.</a:t>
                      </a:r>
                    </a:p>
                  </a:txBody>
                  <a:tcPr marL="103632" marR="103632" marT="48813" marB="48813"/>
                </a:tc>
              </a:tr>
              <a:tr h="734657">
                <a:tc>
                  <a:txBody>
                    <a:bodyPr/>
                    <a:lstStyle/>
                    <a:p>
                      <a:pPr algn="ctr"/>
                      <a:r>
                        <a:rPr lang="es-MX" sz="1300" b="1" noProof="0" dirty="0" smtClean="0">
                          <a:solidFill>
                            <a:schemeClr val="tx1"/>
                          </a:solidFill>
                        </a:rPr>
                        <a:t>1</a:t>
                      </a:r>
                      <a:endParaRPr lang="es-MX" sz="1300" b="1" noProof="0" dirty="0">
                        <a:solidFill>
                          <a:schemeClr val="tx1"/>
                        </a:solidFill>
                      </a:endParaRPr>
                    </a:p>
                  </a:txBody>
                  <a:tcPr marL="103632" marR="103632" marT="48813" marB="48813" anchor="ctr"/>
                </a:tc>
                <a:tc>
                  <a:txBody>
                    <a:bodyPr/>
                    <a:lstStyle/>
                    <a:p>
                      <a:r>
                        <a:rPr lang="es-MX" sz="1000" i="1" baseline="0" noProof="0" dirty="0" smtClean="0">
                          <a:solidFill>
                            <a:schemeClr val="tx1"/>
                          </a:solidFill>
                        </a:rPr>
                        <a:t>La respuesta del estudiante  indica y apoya con detalles mínimos o vagos cómo ambos textos llaman la atención al descubrimiento de algo de valor. </a:t>
                      </a:r>
                    </a:p>
                    <a:p>
                      <a:r>
                        <a:rPr lang="es-MX" sz="1100" i="0" baseline="0" noProof="0" dirty="0" smtClean="0">
                          <a:solidFill>
                            <a:schemeClr val="tx1"/>
                          </a:solidFill>
                        </a:rPr>
                        <a:t>El relato sobre ser un arqueólogo habla de que tan valiosos pueden ser los tesoros. Hasta encontrar cosas puede ser valioso. El cuento sobre el pirata habla acerca de encontrar cosas valiosas como oro o joyas. </a:t>
                      </a:r>
                    </a:p>
                  </a:txBody>
                  <a:tcPr marL="103632" marR="103632" marT="48813" marB="48813"/>
                </a:tc>
              </a:tr>
              <a:tr h="734657">
                <a:tc>
                  <a:txBody>
                    <a:bodyPr/>
                    <a:lstStyle/>
                    <a:p>
                      <a:pPr algn="ctr"/>
                      <a:r>
                        <a:rPr lang="es-MX" sz="1300" b="1" noProof="0" dirty="0" smtClean="0">
                          <a:solidFill>
                            <a:schemeClr val="tx1"/>
                          </a:solidFill>
                        </a:rPr>
                        <a:t>0</a:t>
                      </a:r>
                      <a:endParaRPr lang="es-MX" sz="1300" b="1" noProof="0" dirty="0">
                        <a:solidFill>
                          <a:schemeClr val="tx1"/>
                        </a:solidFill>
                      </a:endParaRPr>
                    </a:p>
                  </a:txBody>
                  <a:tcPr marL="103632" marR="103632" marT="48813" marB="48813"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i="1" baseline="0" noProof="0" dirty="0" smtClean="0">
                          <a:solidFill>
                            <a:schemeClr val="tx1"/>
                          </a:solidFill>
                        </a:rPr>
                        <a:t>La respuesta del estudiantes no indica ni apoya cómo ambos textos llaman la atención al descubrimiento de algo de valor. </a:t>
                      </a:r>
                    </a:p>
                    <a:p>
                      <a:pPr marL="0" marR="0" indent="0" algn="l" defTabSz="1018824" rtl="0" eaLnBrk="1" fontAlgn="auto" latinLnBrk="0" hangingPunct="1">
                        <a:lnSpc>
                          <a:spcPct val="100000"/>
                        </a:lnSpc>
                        <a:spcBef>
                          <a:spcPts val="0"/>
                        </a:spcBef>
                        <a:spcAft>
                          <a:spcPts val="0"/>
                        </a:spcAft>
                        <a:buClrTx/>
                        <a:buSzTx/>
                        <a:buFontTx/>
                        <a:buNone/>
                        <a:tabLst/>
                        <a:defRPr/>
                      </a:pPr>
                      <a:r>
                        <a:rPr lang="es-MX" sz="1100" i="0" baseline="0" noProof="0" dirty="0" smtClean="0">
                          <a:solidFill>
                            <a:schemeClr val="tx1"/>
                          </a:solidFill>
                        </a:rPr>
                        <a:t>Encontrar tesoro perdido sería súper genial. Vas a necesitar un mapa y luego seguirla. Encontrar oro o diamantes  sería un gran tesoro y muy valioso. </a:t>
                      </a:r>
                    </a:p>
                  </a:txBody>
                  <a:tcPr marL="103632" marR="103632" marT="48813" marB="48813"/>
                </a:tc>
              </a:tr>
            </a:tbl>
          </a:graphicData>
        </a:graphic>
      </p:graphicFrame>
      <p:graphicFrame>
        <p:nvGraphicFramePr>
          <p:cNvPr id="6" name="Table 5"/>
          <p:cNvGraphicFramePr>
            <a:graphicFrameLocks noGrp="1"/>
          </p:cNvGraphicFramePr>
          <p:nvPr>
            <p:extLst/>
          </p:nvPr>
        </p:nvGraphicFramePr>
        <p:xfrm>
          <a:off x="4926968" y="8598559"/>
          <a:ext cx="2428873" cy="1237488"/>
        </p:xfrm>
        <a:graphic>
          <a:graphicData uri="http://schemas.openxmlformats.org/drawingml/2006/table">
            <a:tbl>
              <a:tblPr/>
              <a:tblGrid>
                <a:gridCol w="2428873"/>
              </a:tblGrid>
              <a:tr h="136084">
                <a:tc>
                  <a:txBody>
                    <a:bodyPr/>
                    <a:lstStyle/>
                    <a:p>
                      <a:pPr marL="0" marR="0" algn="l">
                        <a:lnSpc>
                          <a:spcPct val="115000"/>
                        </a:lnSpc>
                        <a:spcBef>
                          <a:spcPts val="0"/>
                        </a:spcBef>
                        <a:spcAft>
                          <a:spcPts val="0"/>
                        </a:spcAft>
                      </a:pPr>
                      <a:r>
                        <a:rPr lang="es-MX" sz="800" b="1" i="1" noProof="0" dirty="0" smtClean="0">
                          <a:solidFill>
                            <a:srgbClr val="000000"/>
                          </a:solidFill>
                          <a:latin typeface="+mn-lt"/>
                          <a:ea typeface="Times New Roman"/>
                          <a:cs typeface="Times New Roman"/>
                        </a:rPr>
                        <a:t>Investigación: Objetivo 3</a:t>
                      </a:r>
                      <a:endParaRPr lang="es-MX" sz="1200" noProof="0" dirty="0">
                        <a:latin typeface="+mn-lt"/>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056132">
                <a:tc>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MX" sz="800" b="1" u="sng" noProof="0" dirty="0" smtClean="0">
                          <a:latin typeface="+mn-lt"/>
                        </a:rPr>
                        <a:t>Objetivo 3</a:t>
                      </a:r>
                    </a:p>
                    <a:p>
                      <a:pPr marL="0" marR="0" indent="0" algn="l" defTabSz="914318" rtl="0" eaLnBrk="1" fontAlgn="auto" latinLnBrk="0" hangingPunct="1">
                        <a:lnSpc>
                          <a:spcPct val="100000"/>
                        </a:lnSpc>
                        <a:spcBef>
                          <a:spcPts val="0"/>
                        </a:spcBef>
                        <a:spcAft>
                          <a:spcPts val="0"/>
                        </a:spcAft>
                        <a:buClrTx/>
                        <a:buSzTx/>
                        <a:buFontTx/>
                        <a:buNone/>
                        <a:tabLst/>
                        <a:defRPr/>
                      </a:pPr>
                      <a:r>
                        <a:rPr lang="es-MX" sz="800" b="0" u="none" noProof="0" dirty="0" smtClean="0">
                          <a:latin typeface="+mn-lt"/>
                        </a:rPr>
                        <a:t>evidencia de la habilidad para distinguir información relevante de la información irrelevante, como lo es distinguir un hecho de una opinión</a:t>
                      </a:r>
                    </a:p>
                    <a:p>
                      <a:pPr marL="0" marR="0" lvl="0" indent="0" algn="l" defTabSz="1018824" rtl="0" eaLnBrk="1" fontAlgn="auto" latinLnBrk="0" hangingPunct="1">
                        <a:lnSpc>
                          <a:spcPct val="100000"/>
                        </a:lnSpc>
                        <a:spcBef>
                          <a:spcPts val="0"/>
                        </a:spcBef>
                        <a:spcAft>
                          <a:spcPts val="0"/>
                        </a:spcAft>
                        <a:buClrTx/>
                        <a:buSzTx/>
                        <a:buFontTx/>
                        <a:buNone/>
                        <a:tabLst/>
                        <a:defRPr/>
                      </a:pPr>
                      <a:r>
                        <a:rPr lang="es-MX" sz="800" b="1" u="sng" baseline="0" noProof="0" dirty="0" smtClean="0">
                          <a:latin typeface="+mn-lt"/>
                          <a:ea typeface="+mn-ea"/>
                          <a:cs typeface="+mn-cs"/>
                        </a:rPr>
                        <a:t>Hacia RL.4.7</a:t>
                      </a:r>
                      <a:r>
                        <a:rPr lang="es-MX" sz="800" b="1" u="none" baseline="0" noProof="0" dirty="0" smtClean="0">
                          <a:latin typeface="+mn-lt"/>
                          <a:ea typeface="+mn-ea"/>
                          <a:cs typeface="+mn-cs"/>
                        </a:rPr>
                        <a:t>                                                        </a:t>
                      </a:r>
                      <a:r>
                        <a:rPr lang="es-MX" sz="800" b="1" u="sng" baseline="0" noProof="0" dirty="0" smtClean="0">
                          <a:latin typeface="+mn-lt"/>
                          <a:ea typeface="+mn-ea"/>
                          <a:cs typeface="+mn-cs"/>
                        </a:rPr>
                        <a:t>Dok-3 </a:t>
                      </a:r>
                      <a:r>
                        <a:rPr lang="es-MX" sz="800" b="1" u="sng" baseline="0" noProof="0" dirty="0" err="1" smtClean="0">
                          <a:latin typeface="+mn-lt"/>
                          <a:ea typeface="+mn-ea"/>
                          <a:cs typeface="+mn-cs"/>
                        </a:rPr>
                        <a:t>Ant</a:t>
                      </a:r>
                      <a:endParaRPr lang="es-MX" sz="800" b="1" u="sng" baseline="0" noProof="0" dirty="0" smtClean="0">
                        <a:latin typeface="+mn-lt"/>
                        <a:ea typeface="+mn-ea"/>
                        <a:cs typeface="+mn-cs"/>
                      </a:endParaRPr>
                    </a:p>
                    <a:p>
                      <a:pPr marL="0" marR="0" algn="l">
                        <a:lnSpc>
                          <a:spcPct val="100000"/>
                        </a:lnSpc>
                        <a:spcBef>
                          <a:spcPts val="0"/>
                        </a:spcBef>
                        <a:spcAft>
                          <a:spcPts val="0"/>
                        </a:spcAft>
                      </a:pPr>
                      <a:r>
                        <a:rPr lang="es-MX" sz="800" b="0" noProof="0" dirty="0" smtClean="0">
                          <a:solidFill>
                            <a:srgbClr val="000000"/>
                          </a:solidFill>
                          <a:effectLst/>
                          <a:latin typeface="+mn-lt"/>
                          <a:ea typeface="Times New Roman"/>
                          <a:cs typeface="Times New Roman"/>
                        </a:rPr>
                        <a:t>Identifica dónde dos versiones del mismo cuento reflejan descripciones o direcciones específicas en un texto o drama (organizador gráfico).</a:t>
                      </a:r>
                      <a:endParaRPr lang="es-MX" sz="800" b="0" noProof="0" dirty="0" smtClean="0">
                        <a:effectLst/>
                        <a:latin typeface="+mn-lt"/>
                        <a:ea typeface="Calibri"/>
                        <a:cs typeface="Times New Roman"/>
                      </a:endParaRPr>
                    </a:p>
                    <a:p>
                      <a:pPr marL="231775" indent="-231775" algn="l"/>
                      <a:endParaRPr lang="es-MX" sz="800" b="1" u="sng" baseline="0" noProof="0" dirty="0" smtClean="0">
                        <a:latin typeface="+mn-lt"/>
                        <a:ea typeface="+mn-ea"/>
                        <a:cs typeface="+mn-cs"/>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593855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5292375" y="9166291"/>
          <a:ext cx="2057400" cy="701040"/>
        </p:xfrm>
        <a:graphic>
          <a:graphicData uri="http://schemas.openxmlformats.org/drawingml/2006/table">
            <a:tbl>
              <a:tblPr firstRow="1" firstCol="1" bandRow="1"/>
              <a:tblGrid>
                <a:gridCol w="2057400"/>
              </a:tblGrid>
              <a:tr h="136947">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RL.4.9             DOK </a:t>
                      </a:r>
                      <a:r>
                        <a:rPr lang="en-US" sz="800" b="1" dirty="0">
                          <a:solidFill>
                            <a:srgbClr val="000000"/>
                          </a:solidFill>
                          <a:effectLst/>
                          <a:latin typeface="Calibri"/>
                          <a:ea typeface="Times New Roman"/>
                          <a:cs typeface="Times New Roman"/>
                        </a:rPr>
                        <a:t>3 - ANA</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544337">
                <a:tc>
                  <a:txBody>
                    <a:bodyPr/>
                    <a:lstStyle/>
                    <a:p>
                      <a:pPr marL="0" marR="0" algn="l">
                        <a:lnSpc>
                          <a:spcPct val="115000"/>
                        </a:lnSpc>
                        <a:spcBef>
                          <a:spcPts val="0"/>
                        </a:spcBef>
                        <a:spcAft>
                          <a:spcPts val="1200"/>
                        </a:spcAft>
                      </a:pPr>
                      <a:r>
                        <a:rPr lang="es-ES" sz="800" b="1" dirty="0" smtClean="0">
                          <a:solidFill>
                            <a:srgbClr val="000000"/>
                          </a:solidFill>
                          <a:effectLst/>
                          <a:latin typeface="+mn-lt"/>
                          <a:ea typeface="Times New Roman"/>
                          <a:cs typeface="Times New Roman"/>
                        </a:rPr>
                        <a:t>Analiza la obra del autor en cuentos, mitos o  literatura tradicional de diferentes culturas (¿está el autor utilizando una personificación? ¿Hipérbole? ¿Suspenso? ¿Retroceso?).</a:t>
                      </a:r>
                      <a:endParaRPr lang="en-US" sz="800" dirty="0">
                        <a:effectLst/>
                        <a:latin typeface="+mn-lt"/>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48" name="Table 148"/>
          <p:cNvGraphicFramePr/>
          <p:nvPr>
            <p:extLst>
              <p:ext uri="{D42A27DB-BD31-4B8C-83A1-F6EECF244321}">
                <p14:modId xmlns:p14="http://schemas.microsoft.com/office/powerpoint/2010/main" val="1322035638"/>
              </p:ext>
            </p:extLst>
          </p:nvPr>
        </p:nvGraphicFramePr>
        <p:xfrm>
          <a:off x="480386" y="1188006"/>
          <a:ext cx="6834814" cy="7882233"/>
        </p:xfrm>
        <a:graphic>
          <a:graphicData uri="http://schemas.openxmlformats.org/drawingml/2006/table">
            <a:tbl>
              <a:tblPr firstRow="1"/>
              <a:tblGrid>
                <a:gridCol w="586414"/>
                <a:gridCol w="6248400"/>
              </a:tblGrid>
              <a:tr h="41417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MX" sz="1400" b="1" dirty="0" smtClean="0"/>
                        <a:t>DOK-3</a:t>
                      </a:r>
                    </a:p>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MX" sz="1400" b="1" noProof="0" dirty="0" smtClean="0">
                          <a:effectLst/>
                        </a:rPr>
                        <a:t>Pre-evaluación Trimestre 3:</a:t>
                      </a:r>
                      <a:r>
                        <a:rPr lang="es-MX" sz="1400" b="1" dirty="0" smtClean="0">
                          <a:solidFill>
                            <a:schemeClr val="tx1"/>
                          </a:solidFill>
                          <a:effectLst/>
                        </a:rPr>
                        <a:t> </a:t>
                      </a:r>
                      <a:r>
                        <a:rPr lang="es-MX" sz="1400" b="1" u="none" dirty="0" smtClean="0">
                          <a:solidFill>
                            <a:schemeClr val="tx1"/>
                          </a:solidFill>
                          <a:effectLst/>
                        </a:rPr>
                        <a:t>Clave para la 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1522">
                <a:tc gridSpan="2">
                  <a:txBody>
                    <a:bodyPr/>
                    <a:lstStyle/>
                    <a:p>
                      <a:pPr marL="0" lvl="0" indent="53975" algn="l">
                        <a:defRPr sz="1800" b="0" i="0"/>
                      </a:pPr>
                      <a:r>
                        <a:rPr lang="es-MX" sz="1400" b="1" dirty="0" smtClean="0">
                          <a:latin typeface="+mn-lt"/>
                        </a:rPr>
                        <a:t>Standard R</a:t>
                      </a:r>
                      <a:r>
                        <a:rPr lang="es-MX" sz="1400" b="1" baseline="0" dirty="0" smtClean="0">
                          <a:solidFill>
                            <a:schemeClr val="tx1"/>
                          </a:solidFill>
                          <a:latin typeface="+mn-lt"/>
                        </a:rPr>
                        <a:t>L.4.9  </a:t>
                      </a:r>
                      <a:r>
                        <a:rPr lang="es-MX" sz="1400" b="1" baseline="0" dirty="0" smtClean="0">
                          <a:solidFill>
                            <a:srgbClr val="FF0000"/>
                          </a:solidFill>
                          <a:latin typeface="+mn-lt"/>
                        </a:rPr>
                        <a:t>        </a:t>
                      </a:r>
                      <a:r>
                        <a:rPr lang="es-MX" sz="1400" b="1" u="none" noProof="0" dirty="0" smtClean="0">
                          <a:solidFill>
                            <a:schemeClr val="tx1"/>
                          </a:solidFill>
                        </a:rPr>
                        <a:t>Rúbrica para una respuesta construida - Lectura</a:t>
                      </a:r>
                      <a:endParaRPr lang="es-MX" sz="1400" b="1" u="none"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32201">
                <a:tc gridSpan="2">
                  <a:txBody>
                    <a:bodyPr/>
                    <a:lstStyle/>
                    <a:p>
                      <a:pPr marL="53975" marR="0" indent="0" algn="l" defTabSz="966612" rtl="0" eaLnBrk="1" fontAlgn="auto" latinLnBrk="0" hangingPunct="1">
                        <a:lnSpc>
                          <a:spcPct val="100000"/>
                        </a:lnSpc>
                        <a:spcBef>
                          <a:spcPts val="0"/>
                        </a:spcBef>
                        <a:spcAft>
                          <a:spcPts val="0"/>
                        </a:spcAft>
                        <a:buClrTx/>
                        <a:buSzTx/>
                        <a:buFont typeface="+mj-lt"/>
                        <a:buNone/>
                        <a:tabLst/>
                        <a:defRPr/>
                      </a:pPr>
                      <a:r>
                        <a:rPr lang="es-MX" sz="1400" b="1" dirty="0" smtClean="0">
                          <a:latin typeface="+mn-lt"/>
                        </a:rPr>
                        <a:t>Pregunta #8:  </a:t>
                      </a:r>
                      <a:r>
                        <a:rPr lang="es-MX" sz="1400" b="1" noProof="0" dirty="0" smtClean="0"/>
                        <a:t>Ambos cuentos son ficticios.  </a:t>
                      </a:r>
                      <a:r>
                        <a:rPr lang="es-MX" sz="1400" b="1" noProof="0" dirty="0" smtClean="0">
                          <a:latin typeface="+mn-lt"/>
                        </a:rPr>
                        <a:t>¿Cuál cuento es más creíble que el otro</a:t>
                      </a:r>
                      <a:r>
                        <a:rPr lang="es-MX" sz="1400" b="1" baseline="0" noProof="0" dirty="0" smtClean="0">
                          <a:latin typeface="+mn-lt"/>
                        </a:rPr>
                        <a:t>?  Explica por qué. Utiliza detalles y ejemplos de ambos cuentos en tu respuesta.</a:t>
                      </a:r>
                      <a:endParaRPr lang="es-MX" sz="1400" b="1" noProof="0" dirty="0" smtClean="0">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564892">
                <a:tc gridSpan="2">
                  <a:txBody>
                    <a:bodyPr/>
                    <a:lstStyle/>
                    <a:p>
                      <a:pPr lvl="0" algn="l">
                        <a:defRPr sz="1800" b="0" i="0"/>
                      </a:pPr>
                      <a:r>
                        <a:rPr lang="es-MX" sz="1000" u="sng" kern="1200" dirty="0" smtClean="0">
                          <a:solidFill>
                            <a:schemeClr val="tx1"/>
                          </a:solidFill>
                          <a:effectLst/>
                          <a:latin typeface="+mn-lt"/>
                          <a:ea typeface="+mn-ea"/>
                          <a:cs typeface="+mn-cs"/>
                        </a:rPr>
                        <a:t>Instrucciones para calificar</a:t>
                      </a:r>
                      <a:r>
                        <a:rPr lang="es-MX" sz="1000" kern="1200" baseline="0" dirty="0" smtClean="0">
                          <a:solidFill>
                            <a:schemeClr val="tx1"/>
                          </a:solidFill>
                          <a:effectLst/>
                          <a:latin typeface="+mn-lt"/>
                          <a:ea typeface="+mn-ea"/>
                          <a:cs typeface="+mn-cs"/>
                        </a:rPr>
                        <a:t>: </a:t>
                      </a:r>
                      <a:r>
                        <a:rPr lang="es-GT" sz="1000" kern="1200" noProof="0" dirty="0" smtClean="0">
                          <a:solidFill>
                            <a:srgbClr val="000000"/>
                          </a:solidFill>
                          <a:effectLst/>
                          <a:latin typeface="+mn-lt"/>
                          <a:ea typeface="Times New Roman"/>
                          <a:cs typeface="Arial"/>
                        </a:rPr>
                        <a:t>Escriba una visión</a:t>
                      </a:r>
                      <a:r>
                        <a:rPr lang="es-GT" sz="1000" kern="1200" baseline="0" noProof="0" dirty="0" smtClean="0">
                          <a:solidFill>
                            <a:srgbClr val="000000"/>
                          </a:solidFill>
                          <a:effectLst/>
                          <a:latin typeface="+mn-lt"/>
                          <a:ea typeface="Times New Roman"/>
                          <a:cs typeface="Arial"/>
                        </a:rPr>
                        <a:t> general de lo que los estudiantes pueden incluir en una respuesta competente con ejemplos del texto. </a:t>
                      </a:r>
                      <a:r>
                        <a:rPr lang="es-419" sz="1000" kern="1200" baseline="0" noProof="0" dirty="0" smtClean="0">
                          <a:solidFill>
                            <a:srgbClr val="000000"/>
                          </a:solidFill>
                          <a:effectLst/>
                          <a:latin typeface="+mn-lt"/>
                          <a:ea typeface="Times New Roman"/>
                          <a:cs typeface="Arial"/>
                        </a:rPr>
                        <a:t>Sea bien específico y “extenso”.</a:t>
                      </a:r>
                    </a:p>
                    <a:p>
                      <a:r>
                        <a:rPr lang="es-MX" sz="1000" b="1" dirty="0" smtClean="0">
                          <a:latin typeface="+mn-lt"/>
                        </a:rPr>
                        <a:t>Suficiente</a:t>
                      </a:r>
                      <a:r>
                        <a:rPr lang="es-MX" sz="1000" b="1" baseline="0" dirty="0" smtClean="0">
                          <a:latin typeface="+mn-lt"/>
                        </a:rPr>
                        <a:t> evidencia </a:t>
                      </a:r>
                      <a:r>
                        <a:rPr lang="es-MX" sz="1000" b="0" baseline="0" dirty="0" smtClean="0">
                          <a:latin typeface="+mn-lt"/>
                        </a:rPr>
                        <a:t>para una respuesta del estudiante incluiría detalles o ejemplos de ambos cuentos para explicar por qué un cuento es más creíble que el otro. </a:t>
                      </a:r>
                    </a:p>
                    <a:p>
                      <a:r>
                        <a:rPr lang="es-MX" sz="1000" b="1" baseline="0" dirty="0" smtClean="0">
                          <a:latin typeface="+mn-lt"/>
                        </a:rPr>
                        <a:t>Las identificaciones especificas </a:t>
                      </a:r>
                      <a:r>
                        <a:rPr lang="es-MX" sz="1000" b="0" baseline="0" dirty="0" smtClean="0">
                          <a:latin typeface="+mn-lt"/>
                        </a:rPr>
                        <a:t>(detalles de apoyo) se debe dar de ambos ejemplos. Los detalles específicos de </a:t>
                      </a:r>
                      <a:r>
                        <a:rPr lang="es-MX" sz="1000" b="1" i="1" u="none" baseline="0" dirty="0" smtClean="0">
                          <a:latin typeface="+mn-lt"/>
                        </a:rPr>
                        <a:t>Yo quiero ser un arqueólogo algún día</a:t>
                      </a:r>
                      <a:r>
                        <a:rPr lang="es-MX" sz="1000" b="0" i="1" baseline="0" dirty="0" smtClean="0">
                          <a:latin typeface="+mn-lt"/>
                        </a:rPr>
                        <a:t> </a:t>
                      </a:r>
                      <a:r>
                        <a:rPr lang="es-MX" sz="1000" b="0" baseline="0" dirty="0" smtClean="0">
                          <a:latin typeface="+mn-lt"/>
                        </a:rPr>
                        <a:t>puede incluir que el cuento es más creíble porque (1) está escrito como un “relato real” o en primera persona (por ej. es una “voz” creíble o la manera en cómo personas realmente hablan), (2) es posible que sí haya sucedido y/o es realista. Los detalles específicos de </a:t>
                      </a:r>
                      <a:r>
                        <a:rPr lang="es-MX" sz="1000" b="1" i="1" u="none" baseline="0" dirty="0" smtClean="0">
                          <a:latin typeface="+mn-lt"/>
                        </a:rPr>
                        <a:t>El tesoro perdido</a:t>
                      </a:r>
                      <a:r>
                        <a:rPr lang="es-MX" sz="1000" b="0" i="1" baseline="0" dirty="0" smtClean="0">
                          <a:latin typeface="+mn-lt"/>
                        </a:rPr>
                        <a:t> </a:t>
                      </a:r>
                      <a:r>
                        <a:rPr lang="es-MX" sz="1000" b="0" baseline="0" dirty="0" smtClean="0">
                          <a:latin typeface="+mn-lt"/>
                        </a:rPr>
                        <a:t>debe incluir detalles por qué este cuento no es creíble por ejemplo (1) está escrito como un cuento, (2) el capitán Barbarroja le recuerda a una persona de otros piratas en cuentos de hadas (aunque fuera un pirata real, el texto no lo menciona), (3) el cuento está escrito como ciencia ficción en ciertas maneras (el pulpo volcó el barco de los piratas). </a:t>
                      </a:r>
                    </a:p>
                    <a:p>
                      <a:r>
                        <a:rPr lang="es-MX" sz="1000" b="1" dirty="0" smtClean="0">
                          <a:latin typeface="+mn-lt"/>
                        </a:rPr>
                        <a:t>Un apoyo total </a:t>
                      </a:r>
                      <a:r>
                        <a:rPr lang="es-MX" sz="1000" b="0" dirty="0" smtClean="0">
                          <a:latin typeface="+mn-lt"/>
                        </a:rPr>
                        <a:t>(otros</a:t>
                      </a:r>
                      <a:r>
                        <a:rPr lang="es-MX" sz="1000" b="0" baseline="0" dirty="0" smtClean="0">
                          <a:latin typeface="+mn-lt"/>
                        </a:rPr>
                        <a:t> detalles) podría incluir cualquier detalle que apoye las declaraciones en la respuesta del estudiante  esto incluye de </a:t>
                      </a:r>
                      <a:r>
                        <a:rPr lang="es-MX" sz="1000" b="1" i="1" u="none" baseline="0" dirty="0" smtClean="0">
                          <a:latin typeface="+mn-lt"/>
                        </a:rPr>
                        <a:t>Yo quiero ser un arqueólogo algún día</a:t>
                      </a:r>
                      <a:r>
                        <a:rPr lang="es-MX" sz="1000" b="0" i="1" baseline="0" dirty="0" smtClean="0">
                          <a:latin typeface="+mn-lt"/>
                        </a:rPr>
                        <a:t> </a:t>
                      </a:r>
                      <a:r>
                        <a:rPr lang="es-MX" sz="1000" b="0" u="none" baseline="0" dirty="0" smtClean="0">
                          <a:latin typeface="+mn-lt"/>
                        </a:rPr>
                        <a:t>(1) información especifica y “verdadera” sobre el sarcófago, (2) lo que se ha encontrado en excavaciones o muladares, (3) cómo llegar a ser un arqueólogo y (4) puestos de trabajo de la vida real para arqueólogos. Otros detalles de </a:t>
                      </a:r>
                      <a:r>
                        <a:rPr lang="es-MX" sz="1000" b="1" i="1" u="none" baseline="0" dirty="0" smtClean="0">
                          <a:latin typeface="+mn-lt"/>
                        </a:rPr>
                        <a:t>El tesoro perdido </a:t>
                      </a:r>
                      <a:r>
                        <a:rPr lang="es-MX" sz="1000" b="0" i="0" u="none" baseline="0" dirty="0" smtClean="0">
                          <a:latin typeface="+mn-lt"/>
                        </a:rPr>
                        <a:t>podría incluir </a:t>
                      </a:r>
                      <a:r>
                        <a:rPr lang="es-MX" sz="1000" b="0" u="none" baseline="0" dirty="0" smtClean="0">
                          <a:latin typeface="+mn-lt"/>
                        </a:rPr>
                        <a:t>(1) detalles del mapa del tesoro, (2) cómo los piratas hablaban uno con el otro (voz), (3) dónde se embarcaron, (4) descripciones de la cueva donde se encontraba el tesoro y (5) descripciones del pulpo gigante.</a:t>
                      </a:r>
                      <a:endParaRPr lang="es-MX" sz="1000" b="1" u="sng" baseline="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754304">
                <a:tc>
                  <a:txBody>
                    <a:bodyPr/>
                    <a:lstStyle/>
                    <a:p>
                      <a:pPr lvl="0" algn="ctr">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s-MX" sz="1050" i="1" dirty="0" smtClean="0"/>
                        <a:t>La respuesta del estudiante</a:t>
                      </a:r>
                      <a:r>
                        <a:rPr lang="es-MX" sz="1050" i="1" baseline="0" dirty="0" smtClean="0"/>
                        <a:t> indica cuál cuento es más creíble con detalles competentes y ejemplos de ambos textos. </a:t>
                      </a:r>
                      <a:r>
                        <a:rPr lang="es-MX" sz="1050" i="0" baseline="0" dirty="0" smtClean="0"/>
                        <a:t>El cuento que se llama </a:t>
                      </a:r>
                      <a:r>
                        <a:rPr lang="es-ES" sz="1050" b="1" i="1" u="none" baseline="0" dirty="0" smtClean="0"/>
                        <a:t>Yo quiero ser un arqueólogo algún día </a:t>
                      </a:r>
                      <a:r>
                        <a:rPr lang="es-ES" sz="1050" b="0" i="0" u="none" baseline="0" dirty="0" smtClean="0"/>
                        <a:t>es</a:t>
                      </a:r>
                      <a:r>
                        <a:rPr lang="es-ES" sz="1050" b="0" i="0" baseline="0" dirty="0" smtClean="0"/>
                        <a:t> más creíble que </a:t>
                      </a:r>
                      <a:r>
                        <a:rPr lang="es-MX" sz="1050" b="1" i="1" u="none" baseline="0" dirty="0" smtClean="0">
                          <a:latin typeface="+mn-lt"/>
                        </a:rPr>
                        <a:t>El tesoro perdido </a:t>
                      </a:r>
                      <a:r>
                        <a:rPr lang="es-MX" sz="1050" b="0" i="0" u="none" baseline="0" dirty="0" smtClean="0">
                          <a:latin typeface="+mn-lt"/>
                        </a:rPr>
                        <a:t>por varias razones</a:t>
                      </a:r>
                      <a:r>
                        <a:rPr lang="es-MX" sz="1050" b="0" i="0" baseline="0" dirty="0" smtClean="0"/>
                        <a:t>.  Primero, el cuento está escrito como si alguien estuviera hablando. Éste puede ser un relato verdadero. Por ejemplo, la persona en el cuento da información verdadera como el leer acerca del sarcófago de 2.500 años de edad que encontraron en Asia. </a:t>
                      </a:r>
                      <a:r>
                        <a:rPr lang="es-ES" sz="1050" b="0" i="0" baseline="0" dirty="0" smtClean="0"/>
                        <a:t>Otras hechos verdaderos en este relato incluyen lo que los arqueólogos realmente hacen y el tipo de trabajo o puestos de trabajo que podrían tener. En </a:t>
                      </a:r>
                      <a:r>
                        <a:rPr lang="es-ES" sz="1050" b="1" i="1" baseline="0" dirty="0" smtClean="0"/>
                        <a:t>El tesoro perdido</a:t>
                      </a:r>
                      <a:r>
                        <a:rPr lang="es-ES" sz="1050" b="0" i="0" baseline="0" dirty="0" smtClean="0"/>
                        <a:t>, el cuento está escrito como un cuento de aventuras, como </a:t>
                      </a:r>
                      <a:r>
                        <a:rPr lang="es-ES" sz="1050" b="0" i="0" baseline="0" dirty="0" err="1" smtClean="0"/>
                        <a:t>Moby</a:t>
                      </a:r>
                      <a:r>
                        <a:rPr lang="es-ES" sz="1050" b="0" i="0" baseline="0" dirty="0" smtClean="0"/>
                        <a:t> Dick. El relato probablemente no sucedió ni siquiera por un momento porque no hay hechos que conducen a sucesos reales. Por ejemplo, nadie sabe realmente si el capitán Barbarroja tenía un viejo mapa o si fue a través de una ensenada con tres botes de remo. Cuando ven algo brillante en una cueva resulta ser el tesoro. Esto también no se encuentra en relatos verdaderos, ¡especialmente cuando se trata de un pulpo gigante que trata de azotar el barco!</a:t>
                      </a:r>
                      <a:r>
                        <a:rPr lang="es-MX" sz="1050" b="0" i="0" baseline="0" dirty="0" smtClean="0"/>
                        <a:t>   </a:t>
                      </a:r>
                    </a:p>
                  </a:txBody>
                  <a:tcPr marL="96011" marR="96011" marT="47334" marB="47334">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999924">
                <a:tc>
                  <a:txBody>
                    <a:bodyPr/>
                    <a:lstStyle/>
                    <a:p>
                      <a:pPr lvl="0" algn="ctr">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50" i="1" dirty="0" smtClean="0"/>
                        <a:t>La respuesta del estudiante</a:t>
                      </a:r>
                      <a:r>
                        <a:rPr lang="es-MX" sz="1050" i="1" baseline="0" dirty="0" smtClean="0"/>
                        <a:t> indica cuál cuento es más creíble con detalles parciales y ejemplos de ambos textos. </a:t>
                      </a:r>
                    </a:p>
                    <a:p>
                      <a:pPr marL="0" marR="0" indent="0" algn="l" defTabSz="1018824" rtl="0" eaLnBrk="1" fontAlgn="auto" latinLnBrk="0" hangingPunct="1">
                        <a:lnSpc>
                          <a:spcPct val="100000"/>
                        </a:lnSpc>
                        <a:spcBef>
                          <a:spcPts val="0"/>
                        </a:spcBef>
                        <a:spcAft>
                          <a:spcPts val="0"/>
                        </a:spcAft>
                        <a:buClrTx/>
                        <a:buSzTx/>
                        <a:buFontTx/>
                        <a:buNone/>
                        <a:tabLst/>
                        <a:defRPr/>
                      </a:pPr>
                      <a:r>
                        <a:rPr lang="es-MX" sz="1050" i="0" baseline="0" dirty="0" smtClean="0"/>
                        <a:t>Yo pienso que el cuento del arqueólogo es el más real. Los arqueólogos son personas reales y para ellos el tesoro es encontrar cosas antiguas de hace mucho tiempo. El niño en el cuento quiere ser un arqueólogo cuando el sea grande y él habla como si realmente estuviera sucediendo. ¡El cuento de piratas no es muy real! Es como algo viejo donde todos los piratas están gritándose unos a los otros. Ellos encuentran un tesoro en una cueva también y un pulpo trata de agarrarlos. </a:t>
                      </a:r>
                      <a:endParaRPr lang="es-MX" sz="1050" i="0" dirty="0" smtClean="0"/>
                    </a:p>
                  </a:txBody>
                  <a:tcPr marL="96011" marR="96011" marT="47334" marB="47334">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553212">
                <a:tc>
                  <a:txBody>
                    <a:bodyPr/>
                    <a:lstStyle/>
                    <a:p>
                      <a:pPr lvl="0" algn="ctr">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50" i="1" dirty="0" smtClean="0"/>
                        <a:t>La respuesta del estudiante</a:t>
                      </a:r>
                      <a:r>
                        <a:rPr lang="es-MX" sz="1050" i="1" baseline="0" dirty="0" smtClean="0"/>
                        <a:t> indica cuál cuento es más creíble con detalles mínimos y ejemplos de ambos textos. </a:t>
                      </a:r>
                    </a:p>
                    <a:p>
                      <a:pPr marL="0" marR="0" indent="0" algn="l" defTabSz="1018824" rtl="0" eaLnBrk="1" fontAlgn="auto" latinLnBrk="0" hangingPunct="1">
                        <a:lnSpc>
                          <a:spcPct val="100000"/>
                        </a:lnSpc>
                        <a:spcBef>
                          <a:spcPts val="0"/>
                        </a:spcBef>
                        <a:spcAft>
                          <a:spcPts val="0"/>
                        </a:spcAft>
                        <a:buClrTx/>
                        <a:buSzTx/>
                        <a:buFontTx/>
                        <a:buNone/>
                        <a:tabLst/>
                        <a:defRPr/>
                      </a:pPr>
                      <a:r>
                        <a:rPr lang="es-MX" sz="1050" i="0" baseline="0" dirty="0" smtClean="0"/>
                        <a:t>El cuento del niño que quiere ir a una excavación es muy creíble. El cuento del tesoro perdido y los piratas no es muy creíble. </a:t>
                      </a:r>
                      <a:endParaRPr lang="es-MX" sz="1050" i="0" dirty="0" smtClean="0"/>
                    </a:p>
                  </a:txBody>
                  <a:tcPr marL="96011" marR="96011" marT="47334" marB="47334">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547296">
                <a:tc>
                  <a:txBody>
                    <a:bodyPr/>
                    <a:lstStyle/>
                    <a:p>
                      <a:pPr lvl="0" algn="ctr">
                        <a:defRPr sz="1800" b="0" i="0"/>
                      </a:pPr>
                      <a:r>
                        <a:rPr sz="2000" b="1" dirty="0">
                          <a:latin typeface="+mn-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50" i="1" dirty="0" smtClean="0"/>
                        <a:t>La respuesta del estudiante indica o indica </a:t>
                      </a:r>
                      <a:r>
                        <a:rPr lang="es-MX" sz="1050" i="1" baseline="0" dirty="0" smtClean="0"/>
                        <a:t>vagamente</a:t>
                      </a:r>
                      <a:r>
                        <a:rPr lang="es-MX" sz="1050" i="1" dirty="0" smtClean="0"/>
                        <a:t> cuál cuento es más creíble</a:t>
                      </a:r>
                      <a:r>
                        <a:rPr lang="es-MX" sz="1050" i="1" baseline="0" dirty="0" smtClean="0"/>
                        <a:t> pero no utiliza detalles o ejemplos del texto. </a:t>
                      </a:r>
                    </a:p>
                    <a:p>
                      <a:pPr marL="0" marR="0" indent="0" algn="l" defTabSz="1018824" rtl="0" eaLnBrk="1" fontAlgn="auto" latinLnBrk="0" hangingPunct="1">
                        <a:lnSpc>
                          <a:spcPct val="100000"/>
                        </a:lnSpc>
                        <a:spcBef>
                          <a:spcPts val="0"/>
                        </a:spcBef>
                        <a:spcAft>
                          <a:spcPts val="0"/>
                        </a:spcAft>
                        <a:buClrTx/>
                        <a:buSzTx/>
                        <a:buFontTx/>
                        <a:buNone/>
                        <a:tabLst/>
                        <a:defRPr/>
                      </a:pPr>
                      <a:r>
                        <a:rPr lang="es-MX" sz="1050" i="0" baseline="0" dirty="0" smtClean="0"/>
                        <a:t>Yo pienso que el cuento del arqueólogo es realmente creíble pero los piratas realmente sí existieron también entonces eso es algo creíble.</a:t>
                      </a:r>
                      <a:endParaRPr lang="es-MX" sz="1050" i="0" dirty="0" smtClean="0"/>
                    </a:p>
                  </a:txBody>
                  <a:tcPr marL="96011" marR="96011" marT="47334" marB="47334">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sp>
        <p:nvSpPr>
          <p:cNvPr id="4" name="TextBox 3"/>
          <p:cNvSpPr txBox="1"/>
          <p:nvPr/>
        </p:nvSpPr>
        <p:spPr>
          <a:xfrm>
            <a:off x="480386" y="277732"/>
            <a:ext cx="6773854" cy="1180095"/>
          </a:xfrm>
          <a:prstGeom prst="rect">
            <a:avLst/>
          </a:prstGeom>
          <a:noFill/>
        </p:spPr>
        <p:txBody>
          <a:bodyPr wrap="square" lIns="101882" tIns="50941" rIns="101882" bIns="50941" rtlCol="0">
            <a:spAutoFit/>
          </a:bodyPr>
          <a:lstStyle/>
          <a:p>
            <a:pPr defTabSz="1135157">
              <a:defRPr sz="1800" b="0" i="0"/>
            </a:pPr>
            <a:r>
              <a:rPr lang="es-ES" sz="1000" i="1" dirty="0">
                <a:solidFill>
                  <a:prstClr val="black"/>
                </a:solidFill>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endParaRPr lang="en-US" dirty="0"/>
          </a:p>
        </p:txBody>
      </p:sp>
      <p:sp>
        <p:nvSpPr>
          <p:cNvPr id="2" name="Slide Number Placeholder 1"/>
          <p:cNvSpPr>
            <a:spLocks noGrp="1"/>
          </p:cNvSpPr>
          <p:nvPr>
            <p:ph type="sldNum" sz="quarter" idx="12"/>
          </p:nvPr>
        </p:nvSpPr>
        <p:spPr/>
        <p:txBody>
          <a:bodyPr/>
          <a:lstStyle/>
          <a:p>
            <a:fld id="{AF8359E8-5B63-4AE7-A26F-FE183B9DDE83}" type="slidenum">
              <a:rPr lang="en-US" smtClean="0"/>
              <a:t>17</a:t>
            </a:fld>
            <a:endParaRPr lang="en-US" dirty="0"/>
          </a:p>
        </p:txBody>
      </p:sp>
    </p:spTree>
    <p:extLst>
      <p:ext uri="{BB962C8B-B14F-4D97-AF65-F5344CB8AC3E}">
        <p14:creationId xmlns:p14="http://schemas.microsoft.com/office/powerpoint/2010/main" val="969872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6109" y="164789"/>
            <a:ext cx="6784282" cy="1218567"/>
          </a:xfrm>
          <a:prstGeom prst="rect">
            <a:avLst/>
          </a:prstGeom>
          <a:noFill/>
        </p:spPr>
        <p:txBody>
          <a:bodyPr wrap="square" lIns="101882" tIns="50941" rIns="101882" bIns="50941" rtlCol="0">
            <a:spAutoFit/>
          </a:bodyPr>
          <a:lstStyle/>
          <a:p>
            <a:pPr algn="just" defTabSz="1135157">
              <a:defRPr/>
            </a:pPr>
            <a:r>
              <a:rPr lang="es-ES_tradnl" sz="1000" i="1" dirty="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sz="1000" dirty="0">
              <a:solidFill>
                <a:prstClr val="black"/>
              </a:solidFill>
            </a:endParaRPr>
          </a:p>
          <a:p>
            <a:endParaRPr lang="es-MX" dirty="0"/>
          </a:p>
        </p:txBody>
      </p:sp>
      <p:graphicFrame>
        <p:nvGraphicFramePr>
          <p:cNvPr id="10" name="Table 9"/>
          <p:cNvGraphicFramePr>
            <a:graphicFrameLocks noGrp="1"/>
          </p:cNvGraphicFramePr>
          <p:nvPr>
            <p:extLst>
              <p:ext uri="{D42A27DB-BD31-4B8C-83A1-F6EECF244321}">
                <p14:modId xmlns:p14="http://schemas.microsoft.com/office/powerpoint/2010/main" val="1967495671"/>
              </p:ext>
            </p:extLst>
          </p:nvPr>
        </p:nvGraphicFramePr>
        <p:xfrm>
          <a:off x="506109" y="1013468"/>
          <a:ext cx="6822440" cy="8308808"/>
        </p:xfrm>
        <a:graphic>
          <a:graphicData uri="http://schemas.openxmlformats.org/drawingml/2006/table">
            <a:tbl>
              <a:tblPr firstRow="1" bandRow="1">
                <a:tableStyleId>{5940675A-B579-460E-94D1-54222C63F5DA}</a:tableStyleId>
              </a:tblPr>
              <a:tblGrid>
                <a:gridCol w="539750"/>
                <a:gridCol w="6282690"/>
              </a:tblGrid>
              <a:tr h="521555">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dirty="0" smtClean="0">
                          <a:effectLst/>
                        </a:rPr>
                        <a:t>DOK 3</a:t>
                      </a:r>
                    </a:p>
                    <a:p>
                      <a:pPr marL="0" marR="0" indent="0" algn="ctr" defTabSz="287338" rtl="0" eaLnBrk="1" fontAlgn="auto" latinLnBrk="0" hangingPunct="1">
                        <a:lnSpc>
                          <a:spcPct val="100000"/>
                        </a:lnSpc>
                        <a:spcBef>
                          <a:spcPts val="0"/>
                        </a:spcBef>
                        <a:spcAft>
                          <a:spcPts val="0"/>
                        </a:spcAft>
                        <a:buClrTx/>
                        <a:buSzTx/>
                        <a:buFontTx/>
                        <a:buNone/>
                        <a:tabLst>
                          <a:tab pos="169863" algn="l"/>
                        </a:tabLst>
                        <a:defRPr/>
                      </a:pPr>
                      <a:r>
                        <a:rPr lang="es-419" sz="1500" b="1" dirty="0" smtClean="0">
                          <a:effectLst/>
                        </a:rPr>
                        <a:t>Pre-evaluación Trimestre 3: Clave para la </a:t>
                      </a:r>
                      <a:r>
                        <a:rPr lang="es-419" sz="1500" b="1" u="sng" dirty="0" smtClean="0">
                          <a:effectLst/>
                        </a:rPr>
                        <a:t>Respuesta construida de investigación</a:t>
                      </a:r>
                    </a:p>
                  </a:txBody>
                  <a:tcPr marL="0" marR="0" marT="55321" marB="55321"/>
                </a:tc>
                <a:tc hMerge="1">
                  <a:txBody>
                    <a:bodyPr/>
                    <a:lstStyle/>
                    <a:p>
                      <a:endParaRPr lang="en-US"/>
                    </a:p>
                  </a:txBody>
                  <a:tcPr/>
                </a:tc>
              </a:tr>
              <a:tr h="517239">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MX" sz="1500" b="1" i="0" u="sng" strike="noStrike" kern="1200" cap="none" spc="0" normalizeH="0" baseline="0" noProof="0" dirty="0" smtClean="0">
                          <a:ln>
                            <a:noFill/>
                          </a:ln>
                          <a:solidFill>
                            <a:prstClr val="black"/>
                          </a:solidFill>
                          <a:effectLst/>
                          <a:uLnTx/>
                          <a:uFillTx/>
                          <a:latin typeface="+mn-lt"/>
                          <a:ea typeface="+mn-ea"/>
                          <a:cs typeface="+mn-cs"/>
                        </a:rPr>
                        <a:t>Rúbricas para la Respuesta construida de investigación - Objetivo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MX" sz="1300" b="1" i="0" u="none" strike="noStrike" kern="1200" cap="none" spc="0" normalizeH="0" baseline="0" noProof="0" dirty="0" smtClean="0">
                          <a:ln>
                            <a:noFill/>
                          </a:ln>
                          <a:solidFill>
                            <a:prstClr val="black"/>
                          </a:solidFill>
                          <a:effectLst/>
                          <a:uLnTx/>
                          <a:uFillTx/>
                          <a:latin typeface="+mn-lt"/>
                          <a:ea typeface="+mn-ea"/>
                          <a:cs typeface="+mn-cs"/>
                        </a:rPr>
                        <a:t>Habilidad para citar evidencia que apoye opiniones y/o ideas</a:t>
                      </a:r>
                    </a:p>
                  </a:txBody>
                  <a:tcPr marL="117450" marR="117450" marT="55321" marB="55321"/>
                </a:tc>
                <a:tc hMerge="1">
                  <a:txBody>
                    <a:bodyPr/>
                    <a:lstStyle/>
                    <a:p>
                      <a:endParaRPr lang="en-US"/>
                    </a:p>
                  </a:txBody>
                  <a:tcPr/>
                </a:tc>
              </a:tr>
              <a:tr h="57096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500" b="1" dirty="0" smtClean="0"/>
                        <a:t>Preguntas #15: </a:t>
                      </a:r>
                      <a:r>
                        <a:rPr lang="es-MX" sz="1500" b="1" baseline="0" noProof="0" dirty="0" smtClean="0">
                          <a:solidFill>
                            <a:schemeClr val="tx1"/>
                          </a:solidFill>
                        </a:rPr>
                        <a:t>¿Es importante realizar una excavación o explorar un muladar? Explica tu respuesta utilizando detalles y ejemplos de ambos artículos. </a:t>
                      </a:r>
                    </a:p>
                  </a:txBody>
                  <a:tcPr marL="103632" marR="103632" marT="48813" marB="48813"/>
                </a:tc>
                <a:tc hMerge="1">
                  <a:txBody>
                    <a:bodyPr/>
                    <a:lstStyle/>
                    <a:p>
                      <a:endParaRPr lang="en-US" dirty="0"/>
                    </a:p>
                  </a:txBody>
                  <a:tcPr/>
                </a:tc>
              </a:tr>
              <a:tr h="312459">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s-MX" sz="1500" b="1" dirty="0" smtClean="0">
                          <a:solidFill>
                            <a:schemeClr val="tx1"/>
                          </a:solidFill>
                        </a:rPr>
                        <a:t>Estándar RI.4.8</a:t>
                      </a:r>
                      <a:r>
                        <a:rPr lang="es-MX" sz="1500" b="1" baseline="0" dirty="0" smtClean="0">
                          <a:solidFill>
                            <a:schemeClr val="tx1"/>
                          </a:solidFill>
                        </a:rPr>
                        <a:t>   </a:t>
                      </a:r>
                      <a:r>
                        <a:rPr kumimoji="0" lang="es-419" sz="1500" b="1" i="0" u="none" strike="noStrike" kern="1200" cap="none" spc="0" normalizeH="0" baseline="0" noProof="0" dirty="0" smtClean="0">
                          <a:ln>
                            <a:noFill/>
                          </a:ln>
                          <a:solidFill>
                            <a:schemeClr val="tx1"/>
                          </a:solidFill>
                          <a:effectLst/>
                          <a:uLnTx/>
                          <a:uFillTx/>
                          <a:latin typeface="+mn-lt"/>
                          <a:ea typeface="+mn-ea"/>
                          <a:cs typeface="+mn-cs"/>
                        </a:rPr>
                        <a:t>Rúbrica para la Respuesta construida </a:t>
                      </a:r>
                    </a:p>
                  </a:txBody>
                  <a:tcPr marL="103632" marR="103632" marT="48813" marB="48813">
                    <a:noFill/>
                  </a:tcPr>
                </a:tc>
                <a:tc hMerge="1">
                  <a:txBody>
                    <a:bodyPr/>
                    <a:lstStyle/>
                    <a:p>
                      <a:endParaRPr lang="en-US"/>
                    </a:p>
                  </a:txBody>
                  <a:tcPr/>
                </a:tc>
              </a:tr>
              <a:tr h="33232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t>Lenguaje de la respuesta - maestro/rúbrica </a:t>
                      </a:r>
                    </a:p>
                  </a:txBody>
                  <a:tcPr marL="103632" marR="103632" marT="48813" marB="48813">
                    <a:solidFill>
                      <a:schemeClr val="bg1">
                        <a:lumMod val="85000"/>
                      </a:schemeClr>
                    </a:solidFill>
                  </a:tcPr>
                </a:tc>
                <a:tc hMerge="1">
                  <a:txBody>
                    <a:bodyPr/>
                    <a:lstStyle/>
                    <a:p>
                      <a:endParaRPr lang="en-US"/>
                    </a:p>
                  </a:txBody>
                  <a:tcPr/>
                </a:tc>
              </a:tr>
              <a:tr h="1958429">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MX" sz="1000" b="1" u="sng" dirty="0" smtClean="0"/>
                        <a:t>La respuesta da suficiente</a:t>
                      </a:r>
                      <a:r>
                        <a:rPr lang="es-MX" sz="1000" b="1" u="sng" baseline="0" dirty="0" smtClean="0"/>
                        <a:t> evidencia</a:t>
                      </a:r>
                      <a:r>
                        <a:rPr lang="es-MX" sz="1000" b="0" u="none" dirty="0" smtClean="0"/>
                        <a:t> del entendimiento a la pregunta cuando el estudiante indica una opinión si es importante ir a una excavación o explorar un muladar y luego apoya esa opinión con la evidencia de ambos artículos. </a:t>
                      </a:r>
                      <a:r>
                        <a:rPr lang="es-MX" sz="1000" b="0" u="none" baseline="0" dirty="0" smtClean="0"/>
                        <a:t> S</a:t>
                      </a:r>
                      <a:r>
                        <a:rPr lang="es-MX" sz="1000" b="0" u="none" dirty="0" smtClean="0"/>
                        <a:t>uficiente evidencia para apoyar la opinión que es importante de ir a una excavación y explorar un muladar podría incluir del “Artículo #1” que, (1) lo más que encuentran los arqueólogos, lo que más que entienden y descubren sobre el pasado. </a:t>
                      </a:r>
                    </a:p>
                    <a:p>
                      <a:pPr marL="0" marR="0" indent="0" algn="l" defTabSz="914318" rtl="0" eaLnBrk="1" fontAlgn="auto" latinLnBrk="0" hangingPunct="1">
                        <a:lnSpc>
                          <a:spcPct val="100000"/>
                        </a:lnSpc>
                        <a:spcBef>
                          <a:spcPts val="0"/>
                        </a:spcBef>
                        <a:spcAft>
                          <a:spcPts val="0"/>
                        </a:spcAft>
                        <a:buClrTx/>
                        <a:buSzTx/>
                        <a:buFontTx/>
                        <a:buNone/>
                        <a:tabLst/>
                        <a:defRPr/>
                      </a:pPr>
                      <a:r>
                        <a:rPr lang="es-MX" sz="1000" b="0" u="none" dirty="0" smtClean="0"/>
                        <a:t>Del “Artículo #2” que, (1) a veces la basura es todo lo que queda de un pueblo y para descubrir más sobre ellos. Los estudiantes deben utilizar ejemplos de cada uno del “Artículo #1”. Ejemplos de cómo los arqueólogos entienden más sobre el pasado podría incluir que en una excavación</a:t>
                      </a:r>
                      <a:r>
                        <a:rPr lang="es-MX" sz="1000" b="0" u="none" baseline="0" dirty="0" smtClean="0"/>
                        <a:t>, los</a:t>
                      </a:r>
                      <a:r>
                        <a:rPr lang="es-MX" sz="1000" b="0" u="none" dirty="0" smtClean="0"/>
                        <a:t> arqueólogos (1) aprenden más sobre una zona específica y cómo era hace mucho tiempo, (2) aprenden sobre animales, plantas y el clima del pasado (3) qué tipos</a:t>
                      </a:r>
                      <a:r>
                        <a:rPr lang="es-MX" sz="1000" b="0" u="none" baseline="0" dirty="0" smtClean="0"/>
                        <a:t> de alimentos comieron las </a:t>
                      </a:r>
                      <a:r>
                        <a:rPr lang="es-MX" sz="1000" b="0" u="none" dirty="0" smtClean="0"/>
                        <a:t>personas y (4) qué tipo de ropa ellos usaban. Los estudiantes deben utilizar ejemplos de cada uno del “Artículo #2”. Ejemplos de cómo arqueólogos</a:t>
                      </a:r>
                      <a:r>
                        <a:rPr lang="es-MX" sz="1000" b="0" u="none" baseline="0" dirty="0" smtClean="0"/>
                        <a:t> entienden más del pasado podría incluir que en un muladar, los arqueólogos (1) aprenden de lo que era importante para las personas, (2) descubren las pocas pistas que dejó un pueblo que fue conquistado, (3) cómo eran los conquistadores y (4) la ropa, comida y herramientas que usaron. </a:t>
                      </a:r>
                      <a:endParaRPr lang="es-MX" sz="1000" b="0" u="none" dirty="0" smtClean="0"/>
                    </a:p>
                  </a:txBody>
                  <a:tcPr marL="103632" marR="103632" marT="48813" marB="48813"/>
                </a:tc>
                <a:tc hMerge="1">
                  <a:txBody>
                    <a:bodyPr/>
                    <a:lstStyle/>
                    <a:p>
                      <a:endParaRPr lang="en-US" sz="1200" baseline="0" dirty="0" smtClean="0"/>
                    </a:p>
                  </a:txBody>
                  <a:tcPr marL="97536" marR="97536" marT="50292" marB="50292"/>
                </a:tc>
              </a:tr>
              <a:tr h="292877">
                <a:tc gridSpan="2">
                  <a:txBody>
                    <a:bodyPr/>
                    <a:lstStyle/>
                    <a:p>
                      <a:pPr algn="ctr"/>
                      <a:r>
                        <a:rPr lang="es-419" sz="1200" b="1" noProof="0" dirty="0" smtClean="0"/>
                        <a:t>Ejemplo de respuesta en el “lenguaje” del estudiante </a:t>
                      </a:r>
                    </a:p>
                  </a:txBody>
                  <a:tcPr marL="103632" marR="103632" marT="48813" marB="48813">
                    <a:solidFill>
                      <a:schemeClr val="bg1">
                        <a:lumMod val="85000"/>
                      </a:schemeClr>
                    </a:solidFill>
                  </a:tcPr>
                </a:tc>
                <a:tc hMerge="1">
                  <a:txBody>
                    <a:bodyPr/>
                    <a:lstStyle/>
                    <a:p>
                      <a:endParaRPr lang="en-US" sz="1000" dirty="0"/>
                    </a:p>
                  </a:txBody>
                  <a:tcPr/>
                </a:tc>
              </a:tr>
              <a:tr h="1968487">
                <a:tc>
                  <a:txBody>
                    <a:bodyPr/>
                    <a:lstStyle/>
                    <a:p>
                      <a:pPr algn="ctr"/>
                      <a:r>
                        <a:rPr lang="es-MX" sz="2000" b="1" dirty="0" smtClean="0"/>
                        <a:t>2</a:t>
                      </a:r>
                      <a:endParaRPr lang="es-MX" sz="2000" b="1" dirty="0"/>
                    </a:p>
                  </a:txBody>
                  <a:tcPr marL="103632" marR="103632" marT="48813" marB="48813" anchor="ctr"/>
                </a:tc>
                <a:tc>
                  <a:txBody>
                    <a:bodyPr/>
                    <a:lstStyle/>
                    <a:p>
                      <a:r>
                        <a:rPr lang="es-MX" sz="1000" b="0" i="1" baseline="0" dirty="0" smtClean="0"/>
                        <a:t>La respuesta del estudiante indica una opinión sobre la importancia de las excavaciones y los muladares, y luego da </a:t>
                      </a:r>
                      <a:r>
                        <a:rPr lang="es-MX" sz="1000" b="1" i="1" baseline="0" dirty="0" smtClean="0"/>
                        <a:t>suficiente </a:t>
                      </a:r>
                      <a:r>
                        <a:rPr lang="es-MX" sz="1000" b="0" i="1" baseline="0" dirty="0" smtClean="0"/>
                        <a:t>apoyo a la opinión con detalles de ambos artículos. </a:t>
                      </a:r>
                    </a:p>
                    <a:p>
                      <a:r>
                        <a:rPr lang="es-MX" sz="1000" b="0" i="0" baseline="0" dirty="0" smtClean="0"/>
                        <a:t>Si los arqueólogos no realizaran excavaciones o exploraran muladares no aprenderíamos del pasado así que es muy importante.  Lo más que entendemos y descubrimos sobre el pasado lo más que podemos aprender acerca de hace mucho tiempo. Cuando los arqueólogos realizan una excavación ellos aprenden mucho sobre la zona donde las personas viven así como los animales, las plantas y hasta del clima.  Cuando los arqueólogos exploran un muladar aprenden más específicamente sobre lo que era importante para las personas que una vez vivieron allí.  Porque la gente tiraba basura y nadie quería robar su basura, estas pistas importantes se quedaron para los arqueólogos. Cuando una cultura fue conquistada, los conquistadores no estaban realmente interesados en la basura entonces no la tocaban. Y los conquistadores mismos dejaban mucha basura.  Entonces los muladares (un montón de basura) proporcionan la mejor información para ayudar a los arqueólogos a juntar las piezas de las historias de vida de las personas de hace mucho tiempo atrás.</a:t>
                      </a:r>
                    </a:p>
                  </a:txBody>
                  <a:tcPr marL="103632" marR="103632" marT="48813" marB="48813"/>
                </a:tc>
              </a:tr>
              <a:tr h="1033056">
                <a:tc>
                  <a:txBody>
                    <a:bodyPr/>
                    <a:lstStyle/>
                    <a:p>
                      <a:pPr algn="ctr"/>
                      <a:r>
                        <a:rPr lang="es-MX" sz="2000" b="1" dirty="0" smtClean="0"/>
                        <a:t>1</a:t>
                      </a:r>
                      <a:endParaRPr lang="es-MX" sz="2000" b="1" dirty="0"/>
                    </a:p>
                  </a:txBody>
                  <a:tcPr marL="103632" marR="103632" marT="48813" marB="48813" anchor="ct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s-MX" sz="1000" b="0" i="1" baseline="0" dirty="0" smtClean="0"/>
                        <a:t>La respuesta del estudiante indica una opinión sobre la importancia de las excavaciones y los muladares, y luego apoya </a:t>
                      </a:r>
                      <a:r>
                        <a:rPr kumimoji="0" lang="es-MX" sz="1000" b="1" i="1" u="none" strike="noStrike" kern="1200" cap="none" spc="0" normalizeH="0" baseline="0" noProof="0" dirty="0" smtClean="0">
                          <a:ln>
                            <a:noFill/>
                          </a:ln>
                          <a:solidFill>
                            <a:prstClr val="black"/>
                          </a:solidFill>
                          <a:effectLst/>
                          <a:uLnTx/>
                          <a:uFillTx/>
                          <a:latin typeface="+mn-lt"/>
                          <a:ea typeface="+mn-ea"/>
                          <a:cs typeface="+mn-cs"/>
                        </a:rPr>
                        <a:t>mínimamente o vagamente</a:t>
                      </a:r>
                      <a:r>
                        <a:rPr kumimoji="0" lang="es-MX" sz="1000" b="0" i="1" u="none" strike="noStrike" kern="1200" cap="none" spc="0" normalizeH="0" baseline="0" noProof="0" dirty="0" smtClean="0">
                          <a:ln>
                            <a:noFill/>
                          </a:ln>
                          <a:solidFill>
                            <a:prstClr val="black"/>
                          </a:solidFill>
                          <a:effectLst/>
                          <a:uLnTx/>
                          <a:uFillTx/>
                          <a:latin typeface="+mn-lt"/>
                          <a:ea typeface="+mn-ea"/>
                          <a:cs typeface="+mn-cs"/>
                        </a:rPr>
                        <a:t> la opinión con detalles o ejemplos de ambos artículos. </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mn-lt"/>
                          <a:ea typeface="+mn-ea"/>
                          <a:cs typeface="+mn-cs"/>
                        </a:rPr>
                        <a:t>Yo creo que es muy importante para el arqueólogo realizar una excavación y explorar muladares. Si no lo hacen no sabríamos mucho sobre la gente que vivió hace mucho tiempo atrás y eso sería aburrido. Si sabes sobre personas que vivieron hace mucho tiempo te puedes imaginar de cómo eran sus vidas. Entonces  siento que es muy importante.</a:t>
                      </a:r>
                    </a:p>
                  </a:txBody>
                  <a:tcPr marL="103632" marR="103632" marT="48813" marB="48813"/>
                </a:tc>
              </a:tr>
              <a:tr h="721246">
                <a:tc>
                  <a:txBody>
                    <a:bodyPr/>
                    <a:lstStyle/>
                    <a:p>
                      <a:pPr algn="ctr"/>
                      <a:r>
                        <a:rPr lang="es-MX" sz="2000" b="1" dirty="0" smtClean="0"/>
                        <a:t>0</a:t>
                      </a:r>
                      <a:endParaRPr lang="es-MX" sz="2000" b="1" dirty="0"/>
                    </a:p>
                  </a:txBody>
                  <a:tcPr marL="103632" marR="103632" marT="48813" marB="48813" anchor="ct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s-MX" sz="1000" b="0" i="1" baseline="0" dirty="0" smtClean="0"/>
                        <a:t>La respuesta del estudiante no indica una opinión sobre la importancia de las excavaciones y los muladares ni utiliza detalles del los textos.</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mn-lt"/>
                          <a:ea typeface="+mn-ea"/>
                          <a:cs typeface="+mn-cs"/>
                        </a:rPr>
                        <a:t>Los arqueólogos son importantes. Ellos desentierran huesos y cosas así. Ellos desentierran hoyas antiguas y ropa. Sería importante ser un arqueólogo.</a:t>
                      </a:r>
                    </a:p>
                  </a:txBody>
                  <a:tcPr marL="103632" marR="103632" marT="48813" marB="48813"/>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99988877"/>
              </p:ext>
            </p:extLst>
          </p:nvPr>
        </p:nvGraphicFramePr>
        <p:xfrm>
          <a:off x="4849050" y="9430560"/>
          <a:ext cx="2441342" cy="472644"/>
        </p:xfrm>
        <a:graphic>
          <a:graphicData uri="http://schemas.openxmlformats.org/drawingml/2006/table">
            <a:tbl>
              <a:tblPr/>
              <a:tblGrid>
                <a:gridCol w="2441342"/>
              </a:tblGrid>
              <a:tr h="134726">
                <a:tc>
                  <a:txBody>
                    <a:bodyPr/>
                    <a:lstStyle/>
                    <a:p>
                      <a:pPr marL="0" marR="0" algn="ctr">
                        <a:lnSpc>
                          <a:spcPct val="100000"/>
                        </a:lnSpc>
                        <a:spcBef>
                          <a:spcPts val="0"/>
                        </a:spcBef>
                        <a:spcAft>
                          <a:spcPts val="0"/>
                        </a:spcAft>
                      </a:pPr>
                      <a:r>
                        <a:rPr lang="en-US" sz="900" b="1" i="0" dirty="0" err="1" smtClean="0">
                          <a:solidFill>
                            <a:schemeClr val="tx1"/>
                          </a:solidFill>
                          <a:effectLst/>
                        </a:rPr>
                        <a:t>Hacia</a:t>
                      </a:r>
                      <a:r>
                        <a:rPr lang="en-US" sz="900" b="1" i="0" dirty="0" smtClean="0">
                          <a:solidFill>
                            <a:schemeClr val="tx1"/>
                          </a:solidFill>
                          <a:effectLst/>
                        </a:rPr>
                        <a:t> RI.4.8    DOK </a:t>
                      </a:r>
                      <a:r>
                        <a:rPr lang="en-US" sz="900" b="1" i="0" dirty="0">
                          <a:solidFill>
                            <a:schemeClr val="tx1"/>
                          </a:solidFill>
                          <a:effectLst/>
                        </a:rPr>
                        <a:t>3 - </a:t>
                      </a:r>
                      <a:r>
                        <a:rPr lang="en-US" sz="900" b="1" i="0" dirty="0" smtClean="0">
                          <a:solidFill>
                            <a:schemeClr val="tx1"/>
                          </a:solidFill>
                          <a:effectLst/>
                        </a:rPr>
                        <a:t>ANB</a:t>
                      </a:r>
                      <a:endParaRPr lang="en-US" sz="900" b="1" i="0" dirty="0">
                        <a:solidFill>
                          <a:schemeClr val="tx1"/>
                        </a:solidFill>
                        <a:effectLst/>
                        <a:latin typeface="Calibri"/>
                        <a:ea typeface="Calibri"/>
                        <a:cs typeface="Times New Roman"/>
                      </a:endParaRPr>
                    </a:p>
                  </a:txBody>
                  <a:tcPr marL="19432" marR="194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335484">
                <a:tc>
                  <a:txBody>
                    <a:bodyPr/>
                    <a:lstStyle/>
                    <a:p>
                      <a:pPr marL="0" marR="0" algn="l">
                        <a:lnSpc>
                          <a:spcPct val="100000"/>
                        </a:lnSpc>
                        <a:spcBef>
                          <a:spcPts val="0"/>
                        </a:spcBef>
                        <a:spcAft>
                          <a:spcPts val="0"/>
                        </a:spcAft>
                      </a:pPr>
                      <a:r>
                        <a:rPr lang="es-ES" sz="900" b="1" i="0" dirty="0" smtClean="0">
                          <a:solidFill>
                            <a:srgbClr val="000000"/>
                          </a:solidFill>
                          <a:effectLst/>
                          <a:latin typeface="+mn-lt"/>
                          <a:ea typeface="Times New Roman"/>
                          <a:cs typeface="Arial"/>
                        </a:rPr>
                        <a:t>Apoya un punto con razones encontradas  de forma explícita en un texto (no un punto de vista). </a:t>
                      </a:r>
                      <a:endParaRPr lang="en-US" sz="900" i="0" dirty="0">
                        <a:effectLst/>
                        <a:latin typeface="+mn-lt"/>
                        <a:ea typeface="Calibri"/>
                        <a:cs typeface="Times New Roman"/>
                      </a:endParaRPr>
                    </a:p>
                  </a:txBody>
                  <a:tcPr marL="19432" marR="1943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3" name="Slide Number Placeholder 2"/>
          <p:cNvSpPr>
            <a:spLocks noGrp="1"/>
          </p:cNvSpPr>
          <p:nvPr>
            <p:ph type="sldNum" sz="quarter" idx="12"/>
          </p:nvPr>
        </p:nvSpPr>
        <p:spPr/>
        <p:txBody>
          <a:bodyPr/>
          <a:lstStyle/>
          <a:p>
            <a:fld id="{AF8359E8-5B63-4AE7-A26F-FE183B9DDE83}" type="slidenum">
              <a:rPr lang="en-US" smtClean="0"/>
              <a:t>18</a:t>
            </a:fld>
            <a:endParaRPr lang="en-US" dirty="0"/>
          </a:p>
        </p:txBody>
      </p:sp>
    </p:spTree>
    <p:extLst>
      <p:ext uri="{BB962C8B-B14F-4D97-AF65-F5344CB8AC3E}">
        <p14:creationId xmlns:p14="http://schemas.microsoft.com/office/powerpoint/2010/main" val="853632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6686" y="138847"/>
            <a:ext cx="6844352" cy="795374"/>
          </a:xfrm>
          <a:prstGeom prst="rect">
            <a:avLst/>
          </a:prstGeom>
        </p:spPr>
        <p:txBody>
          <a:bodyPr wrap="square" lIns="101882" tIns="50941" rIns="101882" bIns="50941">
            <a:spAutoFit/>
          </a:bodyPr>
          <a:lstStyle/>
          <a:p>
            <a:pPr algn="just" defTabSz="1135157">
              <a:defRPr/>
            </a:pPr>
            <a:r>
              <a:rPr lang="es-ES_tradnl" sz="900" i="1" kern="0" dirty="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sz="900" kern="0" dirty="0">
              <a:solidFill>
                <a:prstClr val="black"/>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003352432"/>
              </p:ext>
            </p:extLst>
          </p:nvPr>
        </p:nvGraphicFramePr>
        <p:xfrm>
          <a:off x="244549" y="926977"/>
          <a:ext cx="7272670" cy="8862960"/>
        </p:xfrm>
        <a:graphic>
          <a:graphicData uri="http://schemas.openxmlformats.org/drawingml/2006/table">
            <a:tbl>
              <a:tblPr firstRow="1" bandRow="1">
                <a:tableStyleId>{5940675A-B579-460E-94D1-54222C63F5DA}</a:tableStyleId>
              </a:tblPr>
              <a:tblGrid>
                <a:gridCol w="571439"/>
                <a:gridCol w="6701231"/>
              </a:tblGrid>
              <a:tr h="43399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300" b="1" dirty="0" smtClean="0">
                          <a:effectLst/>
                        </a:rPr>
                        <a:t>DOK 4</a:t>
                      </a:r>
                    </a:p>
                    <a:p>
                      <a:pPr marL="0" marR="0" indent="0" algn="ctr" defTabSz="287338" rtl="0" eaLnBrk="1" fontAlgn="auto" latinLnBrk="0" hangingPunct="1">
                        <a:lnSpc>
                          <a:spcPct val="100000"/>
                        </a:lnSpc>
                        <a:spcBef>
                          <a:spcPts val="0"/>
                        </a:spcBef>
                        <a:spcAft>
                          <a:spcPts val="0"/>
                        </a:spcAft>
                        <a:buClrTx/>
                        <a:buSzTx/>
                        <a:buFontTx/>
                        <a:buNone/>
                        <a:tabLst>
                          <a:tab pos="169863" algn="l"/>
                        </a:tabLst>
                        <a:defRPr/>
                      </a:pPr>
                      <a:r>
                        <a:rPr lang="es-MX" sz="1300" b="1" dirty="0" smtClean="0">
                          <a:effectLst/>
                        </a:rPr>
                        <a:t>Pre-evaluación Trimestre 3: Clave para la </a:t>
                      </a:r>
                      <a:r>
                        <a:rPr lang="es-MX" sz="1300" b="1" u="sng" dirty="0" smtClean="0">
                          <a:effectLst/>
                        </a:rPr>
                        <a:t>Respuesta construida de investigación</a:t>
                      </a:r>
                    </a:p>
                  </a:txBody>
                  <a:tcPr marL="103632" marR="103632" marT="48813" marB="48813"/>
                </a:tc>
                <a:tc hMerge="1">
                  <a:txBody>
                    <a:bodyPr/>
                    <a:lstStyle/>
                    <a:p>
                      <a:endParaRPr lang="en-US"/>
                    </a:p>
                  </a:txBody>
                  <a:tcPr/>
                </a:tc>
              </a:tr>
              <a:tr h="46112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400" b="1" u="sng" noProof="0" dirty="0" smtClean="0"/>
                        <a:t>Rúbricas para la Respuesta construida de investigación - Objetivo 2</a:t>
                      </a:r>
                    </a:p>
                    <a:p>
                      <a:pPr marL="0" marR="0" indent="0" algn="ctr" defTabSz="914318" rtl="0" eaLnBrk="1" fontAlgn="auto" latinLnBrk="0" hangingPunct="1">
                        <a:lnSpc>
                          <a:spcPct val="100000"/>
                        </a:lnSpc>
                        <a:spcBef>
                          <a:spcPts val="0"/>
                        </a:spcBef>
                        <a:spcAft>
                          <a:spcPts val="0"/>
                        </a:spcAft>
                        <a:buClrTx/>
                        <a:buSzTx/>
                        <a:buFontTx/>
                        <a:buNone/>
                        <a:tabLst/>
                        <a:defRPr/>
                      </a:pPr>
                      <a:r>
                        <a:rPr lang="es-MX" sz="1200" b="1" noProof="0" dirty="0" smtClean="0"/>
                        <a:t>Localizar, seleccionar, interpretar e integrar la información.</a:t>
                      </a:r>
                    </a:p>
                  </a:txBody>
                  <a:tcPr marL="103632" marR="103632" marT="48813" marB="48813"/>
                </a:tc>
                <a:tc hMerge="1">
                  <a:txBody>
                    <a:bodyPr/>
                    <a:lstStyle/>
                    <a:p>
                      <a:endParaRPr lang="en-US"/>
                    </a:p>
                  </a:txBody>
                  <a:tcPr/>
                </a:tc>
              </a:tr>
              <a:tr h="594575">
                <a:tc gridSpan="2">
                  <a:txBody>
                    <a:bodyPr/>
                    <a:lstStyle/>
                    <a:p>
                      <a:pPr marL="0" indent="0" defTabSz="963778" fontAlgn="base">
                        <a:spcBef>
                          <a:spcPct val="0"/>
                        </a:spcBef>
                        <a:spcAft>
                          <a:spcPct val="0"/>
                        </a:spcAft>
                      </a:pPr>
                      <a:r>
                        <a:rPr lang="es-MX" sz="1300" b="1" dirty="0" smtClean="0"/>
                        <a:t>Pregunta</a:t>
                      </a:r>
                      <a:r>
                        <a:rPr lang="es-MX" sz="1300" b="1" baseline="0" dirty="0" smtClean="0"/>
                        <a:t> </a:t>
                      </a:r>
                      <a:r>
                        <a:rPr lang="es-MX" sz="1300" b="1" dirty="0" smtClean="0"/>
                        <a:t>#16:</a:t>
                      </a:r>
                      <a:r>
                        <a:rPr lang="es-MX" sz="1300" b="1" baseline="0" dirty="0" smtClean="0"/>
                        <a:t> Después de leer ambos artículos, ¿qué preguntas </a:t>
                      </a:r>
                      <a:r>
                        <a:rPr lang="es-MX" sz="1300" b="1" u="sng" baseline="0" dirty="0" smtClean="0"/>
                        <a:t>nuevas</a:t>
                      </a:r>
                      <a:r>
                        <a:rPr lang="es-MX" sz="1300" b="1" baseline="0" dirty="0" smtClean="0"/>
                        <a:t> podrían hacer los lectores para aprender más acerca de las excavaciones o los muladares? Explica que detalles o ejemplos motivan a los lectores a hacer estas preguntas.</a:t>
                      </a:r>
                    </a:p>
                  </a:txBody>
                  <a:tcPr marL="103632" marR="103632" marT="48813" marB="48813"/>
                </a:tc>
                <a:tc hMerge="1">
                  <a:txBody>
                    <a:bodyPr/>
                    <a:lstStyle/>
                    <a:p>
                      <a:endParaRPr lang="en-US" dirty="0"/>
                    </a:p>
                  </a:txBody>
                  <a:tcPr/>
                </a:tc>
              </a:tr>
              <a:tr h="210933">
                <a:tc gridSpan="2">
                  <a:txBody>
                    <a:bodyPr/>
                    <a:lstStyle/>
                    <a:p>
                      <a:pPr marL="231775" indent="-231775" algn="l"/>
                      <a:r>
                        <a:rPr lang="es-MX" sz="1300" b="1" dirty="0" smtClean="0">
                          <a:solidFill>
                            <a:schemeClr val="tx1"/>
                          </a:solidFill>
                        </a:rPr>
                        <a:t>Estándar RI.4.9</a:t>
                      </a:r>
                      <a:r>
                        <a:rPr lang="es-MX" sz="1300" b="1" baseline="0" dirty="0" smtClean="0">
                          <a:solidFill>
                            <a:schemeClr val="tx1"/>
                          </a:solidFill>
                        </a:rPr>
                        <a:t>   </a:t>
                      </a:r>
                      <a:r>
                        <a:rPr lang="es-MX" sz="1300" b="1" dirty="0" smtClean="0">
                          <a:solidFill>
                            <a:schemeClr val="tx1"/>
                          </a:solidFill>
                        </a:rPr>
                        <a:t> </a:t>
                      </a:r>
                      <a:r>
                        <a:rPr lang="es-419" sz="1300" b="1" noProof="0" dirty="0" smtClean="0"/>
                        <a:t>Rúbrica para la Respuesta Construida de Lectura</a:t>
                      </a:r>
                      <a:endParaRPr lang="es-MX" sz="1300" b="1" dirty="0" smtClean="0">
                        <a:solidFill>
                          <a:schemeClr val="tx1"/>
                        </a:solidFill>
                      </a:endParaRPr>
                    </a:p>
                  </a:txBody>
                  <a:tcPr marL="103632" marR="103632" marT="48813" marB="48813"/>
                </a:tc>
                <a:tc hMerge="1">
                  <a:txBody>
                    <a:bodyPr/>
                    <a:lstStyle/>
                    <a:p>
                      <a:endParaRPr lang="en-US"/>
                    </a:p>
                  </a:txBody>
                  <a:tcPr/>
                </a:tc>
              </a:tr>
              <a:tr h="255429">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t>Lenguaje de la respuesta - maestro/rúbrica </a:t>
                      </a:r>
                    </a:p>
                  </a:txBody>
                  <a:tcPr marL="103632" marR="103632" marT="48813" marB="48813">
                    <a:solidFill>
                      <a:schemeClr val="bg1">
                        <a:lumMod val="85000"/>
                      </a:schemeClr>
                    </a:solidFill>
                  </a:tcPr>
                </a:tc>
                <a:tc hMerge="1">
                  <a:txBody>
                    <a:bodyPr/>
                    <a:lstStyle/>
                    <a:p>
                      <a:endParaRPr lang="en-US"/>
                    </a:p>
                  </a:txBody>
                  <a:tcPr/>
                </a:tc>
              </a:tr>
              <a:tr h="2530783">
                <a:tc gridSpan="2">
                  <a:txBody>
                    <a:bodyPr/>
                    <a:lstStyle/>
                    <a:p>
                      <a:r>
                        <a:rPr lang="es-GT" sz="950" b="1" u="none" kern="1200" noProof="0" dirty="0" smtClean="0">
                          <a:solidFill>
                            <a:schemeClr val="tx1"/>
                          </a:solidFill>
                          <a:effectLst/>
                          <a:latin typeface="+mn-lt"/>
                          <a:ea typeface="+mn-ea"/>
                          <a:cs typeface="+mn-cs"/>
                        </a:rPr>
                        <a:t>La respuesta da suficiente evidencia </a:t>
                      </a:r>
                      <a:r>
                        <a:rPr lang="es-GT" sz="950" b="1" kern="1200" noProof="0" dirty="0" smtClean="0">
                          <a:solidFill>
                            <a:schemeClr val="tx1"/>
                          </a:solidFill>
                          <a:effectLst/>
                          <a:latin typeface="+mn-lt"/>
                          <a:ea typeface="+mn-ea"/>
                          <a:cs typeface="+mn-cs"/>
                        </a:rPr>
                        <a:t>de la habilidad de localizar y seleccionar </a:t>
                      </a:r>
                      <a:r>
                        <a:rPr lang="es-GT" sz="950" b="0" kern="1200" noProof="0" dirty="0" smtClean="0">
                          <a:solidFill>
                            <a:schemeClr val="tx1"/>
                          </a:solidFill>
                          <a:effectLst/>
                          <a:latin typeface="+mn-lt"/>
                          <a:ea typeface="+mn-ea"/>
                          <a:cs typeface="+mn-cs"/>
                        </a:rPr>
                        <a:t>puntos</a:t>
                      </a:r>
                      <a:r>
                        <a:rPr lang="es-GT" sz="950" b="0" kern="1200" baseline="0" noProof="0" dirty="0" smtClean="0">
                          <a:solidFill>
                            <a:schemeClr val="tx1"/>
                          </a:solidFill>
                          <a:effectLst/>
                          <a:latin typeface="+mn-lt"/>
                          <a:ea typeface="+mn-ea"/>
                          <a:cs typeface="+mn-cs"/>
                        </a:rPr>
                        <a:t> clave que las personas podrían preguntar sobre las excavaciones y los muladares</a:t>
                      </a:r>
                      <a:r>
                        <a:rPr lang="es-MX" sz="950" baseline="0" dirty="0" smtClean="0"/>
                        <a:t>. Los estudiantes darán ejemplos de preguntas que los lectores podrían preguntar más sobre las excavaciones y los muladares. </a:t>
                      </a:r>
                    </a:p>
                    <a:p>
                      <a:r>
                        <a:rPr lang="es-ES" sz="950" b="1" baseline="0" dirty="0" smtClean="0"/>
                        <a:t>La respuesta da suficiente evidencia de la habilidad de interpretar e integrar información </a:t>
                      </a:r>
                      <a:r>
                        <a:rPr lang="es-ES" sz="950" b="0" baseline="0" dirty="0" smtClean="0"/>
                        <a:t>de ambos artículos que son evidentes de los tipos de preguntas que los lectores podrían preguntar para aprender más sobre las excavaciones y los muladares. Los ejemplos de preguntas que los</a:t>
                      </a:r>
                      <a:r>
                        <a:rPr lang="es-MX" sz="950" baseline="0" dirty="0" smtClean="0"/>
                        <a:t> lectores </a:t>
                      </a:r>
                      <a:r>
                        <a:rPr lang="es-MX" sz="950" b="1" baseline="0" dirty="0" smtClean="0"/>
                        <a:t>podrían hacer después de leer el “Artículo #1” </a:t>
                      </a:r>
                      <a:r>
                        <a:rPr lang="es-MX" sz="950" baseline="0" dirty="0" smtClean="0"/>
                        <a:t>sobre las excavaciones podría incluir (1) ¿Dónde están algunas zonas donde los arqueólogos han excavado? [basado en el párrafo 1 –  los arqueólogos pueden encontrar los esqueletos de animales, plantas, restos dañados por el clima y fuego], (2) ¿Qué tan profundo tuvieron que excavar? ¿[basado en el párrafo 2 – el viento está constantemente soplando y edificando capas], (3) ¿Qué han encontrado los arqueólogos en ciertas zonas? [basado en los párrafos 3, 4 y 5, los arqueólogos encuentran ropa, pistas y cultivos] y (4) ¿Qué han aprendido acerca de ciertas personas? [basado en todo el artículo que las excavaciones ayudan a descubrir sobre el pasado de la gente]. Cualquier pregunta que es apoyada en base al “Artículo 1” es aceptable. </a:t>
                      </a:r>
                      <a:r>
                        <a:rPr lang="es-ES" sz="950" b="0" baseline="0" dirty="0" smtClean="0"/>
                        <a:t>Los ejemplos de preguntas que los</a:t>
                      </a:r>
                      <a:r>
                        <a:rPr lang="es-MX" sz="950" baseline="0" dirty="0" smtClean="0"/>
                        <a:t> lectores </a:t>
                      </a:r>
                      <a:r>
                        <a:rPr lang="es-MX" sz="950" b="1" baseline="0" dirty="0" smtClean="0"/>
                        <a:t>podrían hacer después de leer el “Artículo #2” </a:t>
                      </a:r>
                      <a:r>
                        <a:rPr lang="es-MX" sz="950" b="0" i="0" baseline="0" dirty="0" smtClean="0"/>
                        <a:t>sobre un muladar podría incluir (1) ¿Qué son las cosas más importantes o interesantes han encontrado los arqueólogos en los muladares? [basado en el párrafo 2 y 4, por tamizar a través de la basura,  los arqueólogos han aprendido de lo que era importante para las personas], (2) ¿Dónde se encuentra el muladar que tuvo más pistas sobre la gente? [basado en el párrafo 3, los arqueólogos descubren más sobre quienes dejaron pocas otras pistas en los muladares] y (3) ¿Cómo era la basura de un pueblo diferente a la de sus conquistadores? [basado en el párrafo 3 y 5, los arqueólogos juntan las piezas de las cosas en la vida de las personas que fueron conquistadas y sus conquistadores]. Cualquier pregunta que es apoyada en base del “Artículo 2” es aceptable.</a:t>
                      </a:r>
                    </a:p>
                  </a:txBody>
                  <a:tcPr marL="103632" marR="103632" marT="48813" marB="48813"/>
                </a:tc>
                <a:tc hMerge="1">
                  <a:txBody>
                    <a:bodyPr/>
                    <a:lstStyle/>
                    <a:p>
                      <a:endParaRPr lang="en-US" sz="1200" baseline="0" dirty="0" smtClean="0"/>
                    </a:p>
                  </a:txBody>
                  <a:tcPr marL="97536" marR="97536" marT="50292" marB="50292"/>
                </a:tc>
              </a:tr>
              <a:tr h="256879">
                <a:tc gridSpan="2">
                  <a:txBody>
                    <a:bodyPr/>
                    <a:lstStyle/>
                    <a:p>
                      <a:pPr algn="ctr"/>
                      <a:r>
                        <a:rPr lang="es-419" sz="1200" b="1" noProof="0" dirty="0" smtClean="0"/>
                        <a:t>Ejemplo de respuesta en el “lenguaje” del estudiante </a:t>
                      </a:r>
                    </a:p>
                  </a:txBody>
                  <a:tcPr marL="103632" marR="103632" marT="48813" marB="48813">
                    <a:solidFill>
                      <a:schemeClr val="bg1">
                        <a:lumMod val="85000"/>
                      </a:schemeClr>
                    </a:solidFill>
                  </a:tcPr>
                </a:tc>
                <a:tc hMerge="1">
                  <a:txBody>
                    <a:bodyPr/>
                    <a:lstStyle/>
                    <a:p>
                      <a:endParaRPr lang="en-US" sz="1000" dirty="0"/>
                    </a:p>
                  </a:txBody>
                  <a:tcPr/>
                </a:tc>
              </a:tr>
              <a:tr h="2186207">
                <a:tc>
                  <a:txBody>
                    <a:bodyPr/>
                    <a:lstStyle/>
                    <a:p>
                      <a:pPr algn="ctr"/>
                      <a:r>
                        <a:rPr lang="es-MX" sz="2000" b="1" dirty="0" smtClean="0"/>
                        <a:t>2</a:t>
                      </a:r>
                      <a:endParaRPr lang="es-MX" sz="2000" b="1" dirty="0"/>
                    </a:p>
                  </a:txBody>
                  <a:tcPr marL="103632" marR="103632" marT="48813" marB="48813" anchor="ctr"/>
                </a:tc>
                <a:tc>
                  <a:txBody>
                    <a:bodyPr/>
                    <a:lstStyle/>
                    <a:p>
                      <a:r>
                        <a:rPr lang="es-MX" sz="900" i="1" dirty="0" smtClean="0"/>
                        <a:t>La respuesta del estudiante hace preguntas</a:t>
                      </a:r>
                      <a:r>
                        <a:rPr lang="es-MX" sz="900" i="1" baseline="0" dirty="0" smtClean="0"/>
                        <a:t> nuevas que los lectores podrían preguntar sobre las excavaciones y los muladares e incluye </a:t>
                      </a:r>
                      <a:r>
                        <a:rPr lang="es-MX" sz="900" b="1" i="1" baseline="0" dirty="0" smtClean="0">
                          <a:solidFill>
                            <a:schemeClr val="tx1"/>
                          </a:solidFill>
                        </a:rPr>
                        <a:t>suficiente detalles</a:t>
                      </a:r>
                      <a:r>
                        <a:rPr lang="es-MX" sz="900" i="1" baseline="0" dirty="0" smtClean="0">
                          <a:solidFill>
                            <a:schemeClr val="tx1"/>
                          </a:solidFill>
                        </a:rPr>
                        <a:t> para explicar que podría motivar a los lectores a hacer estas preguntas. </a:t>
                      </a:r>
                    </a:p>
                    <a:p>
                      <a:r>
                        <a:rPr lang="es-MX" sz="1000" i="0" dirty="0" smtClean="0">
                          <a:solidFill>
                            <a:schemeClr val="tx1"/>
                          </a:solidFill>
                        </a:rPr>
                        <a:t>Los lectores tal</a:t>
                      </a:r>
                      <a:r>
                        <a:rPr lang="es-MX" sz="1000" i="0" baseline="0" dirty="0" smtClean="0">
                          <a:solidFill>
                            <a:schemeClr val="tx1"/>
                          </a:solidFill>
                        </a:rPr>
                        <a:t> vez tengan</a:t>
                      </a:r>
                      <a:r>
                        <a:rPr lang="es-MX" sz="1000" i="0" dirty="0" smtClean="0">
                          <a:solidFill>
                            <a:schemeClr val="tx1"/>
                          </a:solidFill>
                        </a:rPr>
                        <a:t> más preguntas mientras leen cada artículo sobre las excavaciones y los muladares. Por ejemplo alguien leyendo el Artículo 1 podría preguntar:</a:t>
                      </a:r>
                      <a:r>
                        <a:rPr lang="es-MX" sz="1000" i="0" baseline="0" dirty="0" smtClean="0">
                          <a:solidFill>
                            <a:schemeClr val="tx1"/>
                          </a:solidFill>
                        </a:rPr>
                        <a:t> ¿D</a:t>
                      </a:r>
                      <a:r>
                        <a:rPr lang="es-MX" sz="1000" i="0" dirty="0" smtClean="0">
                          <a:solidFill>
                            <a:schemeClr val="tx1"/>
                          </a:solidFill>
                        </a:rPr>
                        <a:t>ónde se</a:t>
                      </a:r>
                      <a:r>
                        <a:rPr lang="es-MX" sz="1000" i="0" baseline="0" dirty="0" smtClean="0">
                          <a:solidFill>
                            <a:schemeClr val="tx1"/>
                          </a:solidFill>
                        </a:rPr>
                        <a:t> encuentran algunos muladares</a:t>
                      </a:r>
                      <a:r>
                        <a:rPr lang="es-MX" sz="1000" i="0" dirty="0" smtClean="0">
                          <a:solidFill>
                            <a:schemeClr val="tx1"/>
                          </a:solidFill>
                        </a:rPr>
                        <a:t>?</a:t>
                      </a:r>
                      <a:r>
                        <a:rPr lang="es-MX" sz="1000" i="0" baseline="0" dirty="0" smtClean="0">
                          <a:solidFill>
                            <a:schemeClr val="tx1"/>
                          </a:solidFill>
                        </a:rPr>
                        <a:t> y</a:t>
                      </a:r>
                      <a:r>
                        <a:rPr lang="es-MX" sz="1000" i="0" dirty="0" smtClean="0">
                          <a:solidFill>
                            <a:schemeClr val="tx1"/>
                          </a:solidFill>
                        </a:rPr>
                        <a:t> ¿Hasta </a:t>
                      </a:r>
                      <a:r>
                        <a:rPr lang="es-MX" sz="1000" i="0" baseline="0" dirty="0" smtClean="0">
                          <a:solidFill>
                            <a:schemeClr val="tx1"/>
                          </a:solidFill>
                        </a:rPr>
                        <a:t> qué profundidad tienen que excavar los arqu</a:t>
                      </a:r>
                      <a:r>
                        <a:rPr lang="es-MX" sz="1000" i="0" dirty="0" smtClean="0">
                          <a:solidFill>
                            <a:schemeClr val="tx1"/>
                          </a:solidFill>
                        </a:rPr>
                        <a:t>eólogos para encontrar algo?  El Artículo 1 explica lo que se encuentra en una excavación.  Los arqueólogos encuentran esqueletos de animales, restos de plantas, ropa e incluso, ¡restos dañados por fuego! Esto motivaría los lectores a aprender</a:t>
                      </a:r>
                      <a:r>
                        <a:rPr lang="es-MX" sz="1000" i="0" baseline="0" dirty="0" smtClean="0">
                          <a:solidFill>
                            <a:schemeClr val="tx1"/>
                          </a:solidFill>
                        </a:rPr>
                        <a:t> sobre qué han encontrado en</a:t>
                      </a:r>
                      <a:r>
                        <a:rPr lang="es-MX" sz="1000" i="0" dirty="0" smtClean="0">
                          <a:solidFill>
                            <a:schemeClr val="tx1"/>
                          </a:solidFill>
                        </a:rPr>
                        <a:t> algunas excavaciones reales.  El Artículo 1 también explica que toma muchos años  para que el viento y la tierra entierren a los hallazgos.</a:t>
                      </a:r>
                      <a:r>
                        <a:rPr lang="es-MX" sz="1000" i="0" baseline="0" dirty="0" smtClean="0">
                          <a:solidFill>
                            <a:schemeClr val="tx1"/>
                          </a:solidFill>
                        </a:rPr>
                        <a:t> Esto motivaría a los lectores a aprender sobre lo que se ha encontrado en algunos ejemplos reales y, ¡hasta qué tan profundo tuvieron que excavar los arqueólogos para encontrarlos! En el Artículo 2 sobre muladares, alguien podría preguntar: ¿Qué han sido las cosas más interesantes que han encontrado en los muladares? y ¿Dónde encontraron el muladar más grande que han explorado? El Artículo 2 explica que los montones de basura de la gente nos ayudan a conocer lo que era importante para las personas del pasado.  Esto motivaría a un lector a querer saber qué fue el hallazgo más interesante. También, en el Artículo 2, dice que los arqueólogos descubren más sobre las personas que dejaron muy pocas pistas. Esto motivaría a un lector a querer saber más acerca de los muladares que contenían muchas pistas.</a:t>
                      </a:r>
                      <a:endParaRPr lang="es-MX" sz="1000" i="0" dirty="0" smtClean="0">
                        <a:solidFill>
                          <a:schemeClr val="tx1"/>
                        </a:solidFill>
                      </a:endParaRPr>
                    </a:p>
                  </a:txBody>
                  <a:tcPr marL="103632" marR="103632" marT="48813" marB="48813"/>
                </a:tc>
              </a:tr>
              <a:tr h="826737">
                <a:tc>
                  <a:txBody>
                    <a:bodyPr/>
                    <a:lstStyle/>
                    <a:p>
                      <a:pPr algn="ctr"/>
                      <a:r>
                        <a:rPr lang="es-MX" sz="2000" b="1" dirty="0" smtClean="0"/>
                        <a:t>1</a:t>
                      </a:r>
                      <a:endParaRPr lang="es-MX" sz="2000" b="1" dirty="0"/>
                    </a:p>
                  </a:txBody>
                  <a:tcPr marL="103632" marR="103632" marT="48813" marB="48813" anchor="ctr"/>
                </a:tc>
                <a:tc>
                  <a:txBody>
                    <a:bodyPr/>
                    <a:lstStyle/>
                    <a:p>
                      <a:r>
                        <a:rPr lang="es-MX" sz="900" i="1" dirty="0" smtClean="0"/>
                        <a:t>La respuesta del estudiante hace preguntas</a:t>
                      </a:r>
                      <a:r>
                        <a:rPr lang="es-MX" sz="900" i="1" baseline="0" dirty="0" smtClean="0"/>
                        <a:t> nuevas que los lectores podrían preguntar sobre las excavaciones y los muladares e incluye </a:t>
                      </a:r>
                      <a:r>
                        <a:rPr lang="es-MX" sz="900" b="1" i="1" baseline="0" dirty="0" smtClean="0"/>
                        <a:t>detalles mínimos o vagos </a:t>
                      </a:r>
                      <a:r>
                        <a:rPr lang="es-MX" sz="900" i="1" baseline="0" dirty="0" smtClean="0"/>
                        <a:t>para explicar que podría motivar a los lectores a hacer estas preguntas. </a:t>
                      </a:r>
                    </a:p>
                    <a:p>
                      <a:r>
                        <a:rPr lang="es-MX" sz="1000" dirty="0" smtClean="0"/>
                        <a:t>Personas leyendo estos dos artículos podrían tener muchas más preguntas cuando terminen</a:t>
                      </a:r>
                      <a:r>
                        <a:rPr lang="es-MX" sz="1000" baseline="0" dirty="0" smtClean="0"/>
                        <a:t> de leer</a:t>
                      </a:r>
                      <a:r>
                        <a:rPr lang="es-MX" sz="1000" dirty="0" smtClean="0"/>
                        <a:t> y quieran aprender más sobre excavaciones y muladares. Los artículos te hacen querer saber más que es chévere.  Por un lado, ¿qué tipo de cosas encontraron realmente los arqueólogos en una excavación y cuál fue el muladar más</a:t>
                      </a:r>
                      <a:r>
                        <a:rPr lang="es-MX" sz="1000" baseline="0" dirty="0" smtClean="0"/>
                        <a:t> genial que han</a:t>
                      </a:r>
                      <a:r>
                        <a:rPr lang="es-MX" sz="1000" dirty="0" smtClean="0"/>
                        <a:t> descubierto?</a:t>
                      </a:r>
                    </a:p>
                  </a:txBody>
                  <a:tcPr marL="103632" marR="103632" marT="48813" marB="48813"/>
                </a:tc>
              </a:tr>
              <a:tr h="533489">
                <a:tc>
                  <a:txBody>
                    <a:bodyPr/>
                    <a:lstStyle/>
                    <a:p>
                      <a:pPr algn="ctr"/>
                      <a:r>
                        <a:rPr lang="es-MX" sz="2000" b="1" dirty="0" smtClean="0"/>
                        <a:t>0</a:t>
                      </a:r>
                      <a:endParaRPr lang="es-MX" sz="2000" b="1" dirty="0"/>
                    </a:p>
                  </a:txBody>
                  <a:tcPr marL="103632" marR="103632" marT="48813" marB="48813" anchor="ctr"/>
                </a:tc>
                <a:tc>
                  <a:txBody>
                    <a:bodyPr/>
                    <a:lstStyle/>
                    <a:p>
                      <a:r>
                        <a:rPr lang="es-MX" sz="900" i="1" dirty="0" smtClean="0"/>
                        <a:t>La respuesta del estudiante no hace preguntas</a:t>
                      </a:r>
                      <a:r>
                        <a:rPr lang="es-MX" sz="900" i="1" baseline="0" dirty="0" smtClean="0"/>
                        <a:t> nuevas que los lectores podrían preguntar sobre las excavaciones y los muladares.</a:t>
                      </a:r>
                    </a:p>
                    <a:p>
                      <a:r>
                        <a:rPr kumimoji="0" lang="es-MX" sz="1000" b="0" i="0" u="none" strike="noStrike" kern="1200" cap="none" spc="0" normalizeH="0" baseline="0" noProof="0" dirty="0" smtClean="0">
                          <a:ln>
                            <a:noFill/>
                          </a:ln>
                          <a:solidFill>
                            <a:prstClr val="black"/>
                          </a:solidFill>
                          <a:effectLst/>
                          <a:uLnTx/>
                          <a:uFillTx/>
                          <a:latin typeface="+mn-lt"/>
                          <a:ea typeface="+mn-ea"/>
                          <a:cs typeface="+mn-cs"/>
                        </a:rPr>
                        <a:t>Una excavación es encontrar tesoros del pasado.  Un muladar es buscar </a:t>
                      </a:r>
                    </a:p>
                    <a:p>
                      <a:r>
                        <a:rPr kumimoji="0" lang="es-MX" sz="1000" b="0" i="0" u="none" strike="noStrike" kern="1200" cap="none" spc="0" normalizeH="0" baseline="0" noProof="0" dirty="0" smtClean="0">
                          <a:ln>
                            <a:noFill/>
                          </a:ln>
                          <a:solidFill>
                            <a:prstClr val="black"/>
                          </a:solidFill>
                          <a:effectLst/>
                          <a:uLnTx/>
                          <a:uFillTx/>
                          <a:latin typeface="+mn-lt"/>
                          <a:ea typeface="+mn-ea"/>
                          <a:cs typeface="+mn-cs"/>
                        </a:rPr>
                        <a:t>En la basura para encontrar tesoros.  Ambos son muy interesantes.</a:t>
                      </a:r>
                      <a:endParaRPr lang="es-MX" sz="1000" i="0" dirty="0" smtClean="0"/>
                    </a:p>
                  </a:txBody>
                  <a:tcPr marL="103632" marR="103632" marT="48813" marB="48813"/>
                </a:tc>
              </a:tr>
            </a:tbl>
          </a:graphicData>
        </a:graphic>
      </p:graphicFrame>
      <p:graphicFrame>
        <p:nvGraphicFramePr>
          <p:cNvPr id="6" name="Table 5"/>
          <p:cNvGraphicFramePr>
            <a:graphicFrameLocks noGrp="1"/>
          </p:cNvGraphicFramePr>
          <p:nvPr>
            <p:extLst/>
          </p:nvPr>
        </p:nvGraphicFramePr>
        <p:xfrm>
          <a:off x="4739659" y="9480767"/>
          <a:ext cx="2343777" cy="502920"/>
        </p:xfrm>
        <a:graphic>
          <a:graphicData uri="http://schemas.openxmlformats.org/drawingml/2006/table">
            <a:tbl>
              <a:tblPr/>
              <a:tblGrid>
                <a:gridCol w="2343777"/>
              </a:tblGrid>
              <a:tr h="122203">
                <a:tc>
                  <a:txBody>
                    <a:bodyPr/>
                    <a:lstStyle/>
                    <a:p>
                      <a:pPr marL="0" marR="0" algn="ctr">
                        <a:lnSpc>
                          <a:spcPct val="100000"/>
                        </a:lnSpc>
                        <a:spcBef>
                          <a:spcPts val="0"/>
                        </a:spcBef>
                        <a:spcAft>
                          <a:spcPts val="0"/>
                        </a:spcAft>
                      </a:pPr>
                      <a:r>
                        <a:rPr lang="en-US" sz="900" b="1" dirty="0" err="1" smtClean="0">
                          <a:solidFill>
                            <a:schemeClr val="tx1"/>
                          </a:solidFill>
                          <a:effectLst/>
                        </a:rPr>
                        <a:t>Hacia</a:t>
                      </a:r>
                      <a:r>
                        <a:rPr lang="en-US" sz="900" b="1" dirty="0" smtClean="0">
                          <a:solidFill>
                            <a:schemeClr val="tx1"/>
                          </a:solidFill>
                          <a:effectLst/>
                        </a:rPr>
                        <a:t> RI.4.9     DOK 4 </a:t>
                      </a:r>
                      <a:r>
                        <a:rPr lang="en-US" sz="900" b="1" dirty="0">
                          <a:solidFill>
                            <a:schemeClr val="tx1"/>
                          </a:solidFill>
                          <a:effectLst/>
                        </a:rPr>
                        <a:t>– </a:t>
                      </a:r>
                      <a:r>
                        <a:rPr lang="en-US" sz="900" b="1" dirty="0" smtClean="0">
                          <a:solidFill>
                            <a:schemeClr val="tx1"/>
                          </a:solidFill>
                          <a:effectLst/>
                        </a:rPr>
                        <a:t>SYU</a:t>
                      </a:r>
                      <a:endParaRPr lang="en-US" sz="900" b="1" dirty="0">
                        <a:solidFill>
                          <a:schemeClr val="tx1"/>
                        </a:solidFill>
                        <a:effectLst/>
                        <a:latin typeface="Calibri"/>
                        <a:ea typeface="Calibri"/>
                        <a:cs typeface="Times New Roman"/>
                      </a:endParaRPr>
                    </a:p>
                  </a:txBody>
                  <a:tcPr marL="33162" marR="3316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344731">
                <a:tc>
                  <a:txBody>
                    <a:bodyPr/>
                    <a:lstStyle/>
                    <a:p>
                      <a:pPr marL="0" marR="0" algn="l">
                        <a:lnSpc>
                          <a:spcPct val="100000"/>
                        </a:lnSpc>
                        <a:spcBef>
                          <a:spcPts val="0"/>
                        </a:spcBef>
                        <a:spcAft>
                          <a:spcPts val="0"/>
                        </a:spcAft>
                      </a:pPr>
                      <a:r>
                        <a:rPr lang="es-ES" sz="800" b="1" dirty="0" smtClean="0">
                          <a:solidFill>
                            <a:schemeClr val="tx1"/>
                          </a:solidFill>
                          <a:effectLst/>
                          <a:latin typeface="+mn-lt"/>
                          <a:ea typeface="Calibri"/>
                          <a:cs typeface="Calibri"/>
                        </a:rPr>
                        <a:t>Integra información de dos textos sobre el mismo tema con el fin de escribir o hablar sobre el tema con conocimiento de causa (bien informado). </a:t>
                      </a:r>
                      <a:endParaRPr lang="en-US" sz="800" dirty="0">
                        <a:solidFill>
                          <a:schemeClr val="tx1"/>
                        </a:solidFill>
                        <a:effectLst/>
                        <a:latin typeface="+mn-lt"/>
                        <a:ea typeface="Calibri"/>
                        <a:cs typeface="Times New Roman"/>
                      </a:endParaRPr>
                    </a:p>
                  </a:txBody>
                  <a:tcPr marL="33162" marR="3316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fld id="{AF8359E8-5B63-4AE7-A26F-FE183B9DDE83}" type="slidenum">
              <a:rPr lang="en-US" smtClean="0"/>
              <a:t>19</a:t>
            </a:fld>
            <a:endParaRPr lang="en-US" dirty="0"/>
          </a:p>
        </p:txBody>
      </p:sp>
    </p:spTree>
    <p:extLst>
      <p:ext uri="{BB962C8B-B14F-4D97-AF65-F5344CB8AC3E}">
        <p14:creationId xmlns:p14="http://schemas.microsoft.com/office/powerpoint/2010/main" val="1769301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86207" y="910087"/>
            <a:ext cx="2608792" cy="2283097"/>
            <a:chOff x="4741224" y="381000"/>
            <a:chExt cx="2166470" cy="1981200"/>
          </a:xfrm>
        </p:grpSpPr>
        <p:sp>
          <p:nvSpPr>
            <p:cNvPr id="31" name="Parallelogram 30"/>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2" name="Parallelogram 31"/>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Rectangle 32"/>
            <p:cNvSpPr/>
            <p:nvPr/>
          </p:nvSpPr>
          <p:spPr>
            <a:xfrm>
              <a:off x="4741224" y="381000"/>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to</a:t>
              </a: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endPar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endParaRPr>
            </a:p>
          </p:txBody>
        </p:sp>
        <p:pic>
          <p:nvPicPr>
            <p:cNvPr id="34"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graphicFrame>
        <p:nvGraphicFramePr>
          <p:cNvPr id="25" name="Table 24"/>
          <p:cNvGraphicFramePr>
            <a:graphicFrameLocks noGrp="1"/>
          </p:cNvGraphicFramePr>
          <p:nvPr>
            <p:extLst>
              <p:ext uri="{D42A27DB-BD31-4B8C-83A1-F6EECF244321}">
                <p14:modId xmlns:p14="http://schemas.microsoft.com/office/powerpoint/2010/main" val="527731010"/>
              </p:ext>
            </p:extLst>
          </p:nvPr>
        </p:nvGraphicFramePr>
        <p:xfrm>
          <a:off x="1121156" y="6441948"/>
          <a:ext cx="5792999" cy="238201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8453"/>
                <a:gridCol w="2279948"/>
                <a:gridCol w="2455330"/>
                <a:gridCol w="619268"/>
              </a:tblGrid>
              <a:tr h="284988">
                <a:tc gridSpan="4">
                  <a:txBody>
                    <a:bodyPr/>
                    <a:lstStyle/>
                    <a:p>
                      <a:pPr algn="ctr"/>
                      <a:r>
                        <a:rPr lang="es-MX" sz="1200" b="1" noProof="0" dirty="0" smtClean="0">
                          <a:solidFill>
                            <a:schemeClr val="tx1"/>
                          </a:solidFill>
                        </a:rPr>
                        <a:t>Escrito</a:t>
                      </a:r>
                      <a:r>
                        <a:rPr lang="es-MX" sz="1200" b="1" baseline="0" noProof="0" dirty="0" smtClean="0">
                          <a:solidFill>
                            <a:schemeClr val="tx1"/>
                          </a:solidFill>
                        </a:rPr>
                        <a:t> narrativo y Lenguaje</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Escribir narrativa breve</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 4.3a,</a:t>
                      </a:r>
                      <a:r>
                        <a:rPr lang="en-US" sz="1200" b="1" baseline="0" dirty="0" smtClean="0">
                          <a:solidFill>
                            <a:schemeClr val="tx1"/>
                          </a:solidFill>
                        </a:rPr>
                        <a:t> W.</a:t>
                      </a:r>
                      <a:r>
                        <a:rPr lang="en-US" sz="1200" b="1" dirty="0" smtClean="0">
                          <a:solidFill>
                            <a:schemeClr val="tx1"/>
                          </a:solidFill>
                        </a:rPr>
                        <a:t> 4.</a:t>
                      </a:r>
                      <a:r>
                        <a:rPr lang="en-US" sz="1200" b="1" baseline="0" dirty="0" smtClean="0">
                          <a:solidFill>
                            <a:schemeClr val="tx1"/>
                          </a:solidFill>
                        </a:rPr>
                        <a:t>3b,  W.</a:t>
                      </a:r>
                      <a:r>
                        <a:rPr lang="en-US" sz="1200" b="1" dirty="0" smtClean="0">
                          <a:solidFill>
                            <a:schemeClr val="tx1"/>
                          </a:solidFill>
                        </a:rPr>
                        <a:t> 4.</a:t>
                      </a:r>
                      <a:r>
                        <a:rPr lang="en-US" sz="1200" b="1" baseline="0" dirty="0" smtClean="0">
                          <a:solidFill>
                            <a:schemeClr val="tx1"/>
                          </a:solidFill>
                        </a:rPr>
                        <a:t>3c, W.</a:t>
                      </a:r>
                      <a:r>
                        <a:rPr lang="en-US" sz="1200" b="1" dirty="0" smtClean="0">
                          <a:solidFill>
                            <a:schemeClr val="tx1"/>
                          </a:solidFill>
                        </a:rPr>
                        <a:t> 4.</a:t>
                      </a:r>
                      <a:r>
                        <a:rPr lang="en-US" sz="1200" b="1" baseline="0" dirty="0" smtClean="0">
                          <a:solidFill>
                            <a:schemeClr val="tx1"/>
                          </a:solidFill>
                        </a:rPr>
                        <a:t>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Escribir-Revisar: Escrito narrativo</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 4.3a,</a:t>
                      </a:r>
                      <a:r>
                        <a:rPr lang="en-US" sz="1200" b="1" baseline="0" dirty="0" smtClean="0">
                          <a:solidFill>
                            <a:schemeClr val="tx1"/>
                          </a:solidFill>
                        </a:rPr>
                        <a:t> W.</a:t>
                      </a:r>
                      <a:r>
                        <a:rPr lang="en-US" sz="1200" b="1" dirty="0" smtClean="0">
                          <a:solidFill>
                            <a:schemeClr val="tx1"/>
                          </a:solidFill>
                        </a:rPr>
                        <a:t> 4.</a:t>
                      </a:r>
                      <a:r>
                        <a:rPr lang="en-US" sz="1200" b="1" baseline="0" dirty="0" smtClean="0">
                          <a:solidFill>
                            <a:schemeClr val="tx1"/>
                          </a:solidFill>
                        </a:rPr>
                        <a:t>3b,  W.</a:t>
                      </a:r>
                      <a:r>
                        <a:rPr lang="en-US" sz="1200" b="1" dirty="0" smtClean="0">
                          <a:solidFill>
                            <a:schemeClr val="tx1"/>
                          </a:solidFill>
                        </a:rPr>
                        <a:t> 4.</a:t>
                      </a:r>
                      <a:r>
                        <a:rPr lang="en-US" sz="1200" b="1" baseline="0" dirty="0" smtClean="0">
                          <a:solidFill>
                            <a:schemeClr val="tx1"/>
                          </a:solidFill>
                        </a:rPr>
                        <a:t>3c, W.</a:t>
                      </a:r>
                      <a:r>
                        <a:rPr lang="en-US" sz="1200" b="1" dirty="0" smtClean="0">
                          <a:solidFill>
                            <a:schemeClr val="tx1"/>
                          </a:solidFill>
                        </a:rPr>
                        <a:t> 4.</a:t>
                      </a:r>
                      <a:r>
                        <a:rPr lang="en-US" sz="1200" b="1" baseline="0" dirty="0" smtClean="0">
                          <a:solidFill>
                            <a:schemeClr val="tx1"/>
                          </a:solidFill>
                        </a:rPr>
                        <a:t>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Composición completa</a:t>
                      </a:r>
                      <a:r>
                        <a:rPr lang="es-MX" sz="1200" b="1" baseline="0" noProof="0" dirty="0" smtClean="0">
                          <a:solidFill>
                            <a:schemeClr val="tx1"/>
                          </a:solidFill>
                        </a:rPr>
                        <a:t> </a:t>
                      </a:r>
                      <a:r>
                        <a:rPr lang="es-MX" sz="1200" b="1" noProof="0" dirty="0" smtClean="0">
                          <a:solidFill>
                            <a:schemeClr val="tx1"/>
                          </a:solidFill>
                        </a:rPr>
                        <a:t>narrativa </a:t>
                      </a:r>
                      <a:endParaRPr lang="es-MX" sz="1200" b="1" noProof="0"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 4.3</a:t>
                      </a:r>
                      <a:r>
                        <a:rPr lang="pl-PL" sz="1200" b="1" dirty="0" smtClean="0">
                          <a:solidFill>
                            <a:schemeClr val="tx1"/>
                          </a:solidFill>
                        </a:rPr>
                        <a:t>a, W</a:t>
                      </a:r>
                      <a:r>
                        <a:rPr lang="en-US" sz="1200" b="1" dirty="0" smtClean="0">
                          <a:solidFill>
                            <a:schemeClr val="tx1"/>
                          </a:solidFill>
                        </a:rPr>
                        <a:t>. 4.3</a:t>
                      </a:r>
                      <a:r>
                        <a:rPr lang="pl-PL" sz="1200" b="1" dirty="0" smtClean="0">
                          <a:solidFill>
                            <a:schemeClr val="tx1"/>
                          </a:solidFill>
                        </a:rPr>
                        <a:t>b, W</a:t>
                      </a:r>
                      <a:r>
                        <a:rPr lang="en-US" sz="1200" b="1" dirty="0" smtClean="0">
                          <a:solidFill>
                            <a:schemeClr val="tx1"/>
                          </a:solidFill>
                        </a:rPr>
                        <a:t>. 4.3</a:t>
                      </a:r>
                      <a:r>
                        <a:rPr lang="pl-PL" sz="1200" b="1" dirty="0" smtClean="0">
                          <a:solidFill>
                            <a:schemeClr val="tx1"/>
                          </a:solidFill>
                        </a:rPr>
                        <a:t>c, W</a:t>
                      </a:r>
                      <a:r>
                        <a:rPr lang="en-US" sz="1200" b="1" dirty="0" smtClean="0">
                          <a:solidFill>
                            <a:schemeClr val="tx1"/>
                          </a:solidFill>
                        </a:rPr>
                        <a:t>4.</a:t>
                      </a:r>
                      <a:r>
                        <a:rPr lang="pl-PL" sz="1200" b="1" dirty="0" smtClean="0">
                          <a:solidFill>
                            <a:schemeClr val="tx1"/>
                          </a:solidFill>
                        </a:rPr>
                        <a:t>3</a:t>
                      </a:r>
                      <a:r>
                        <a:rPr lang="en-US" sz="1200" b="1" dirty="0" smtClean="0">
                          <a:solidFill>
                            <a:schemeClr val="tx1"/>
                          </a:solidFill>
                        </a:rPr>
                        <a:t>d</a:t>
                      </a:r>
                      <a:r>
                        <a:rPr lang="pl-PL" sz="1200" b="1" dirty="0" smtClean="0">
                          <a:solidFill>
                            <a:schemeClr val="tx1"/>
                          </a:solidFill>
                        </a:rPr>
                        <a:t>, W</a:t>
                      </a:r>
                      <a:r>
                        <a:rPr lang="en-US" sz="1200" b="1" dirty="0" smtClean="0">
                          <a:solidFill>
                            <a:schemeClr val="tx1"/>
                          </a:solidFill>
                        </a:rPr>
                        <a:t>4.</a:t>
                      </a:r>
                      <a:r>
                        <a:rPr lang="pl-PL" sz="1200" b="1" dirty="0" smtClean="0">
                          <a:solidFill>
                            <a:schemeClr val="tx1"/>
                          </a:solidFill>
                        </a:rPr>
                        <a:t>4, </a:t>
                      </a:r>
                      <a:r>
                        <a:rPr lang="en-US" sz="1200" b="1" dirty="0" smtClean="0">
                          <a:solidFill>
                            <a:schemeClr val="tx1"/>
                          </a:solidFill>
                        </a:rPr>
                        <a:t> </a:t>
                      </a:r>
                      <a:r>
                        <a:rPr lang="pl-PL" sz="1200" b="1" dirty="0" smtClean="0">
                          <a:solidFill>
                            <a:schemeClr val="tx1"/>
                          </a:solidFill>
                        </a:rPr>
                        <a:t>W</a:t>
                      </a:r>
                      <a:r>
                        <a:rPr lang="en-US" sz="1200" b="1" dirty="0" smtClean="0">
                          <a:solidFill>
                            <a:schemeClr val="tx1"/>
                          </a:solidFill>
                        </a:rPr>
                        <a:t>4.</a:t>
                      </a:r>
                      <a:r>
                        <a:rPr lang="pl-PL" sz="1200" b="1" dirty="0" smtClean="0">
                          <a:solidFill>
                            <a:schemeClr val="tx1"/>
                          </a:solidFill>
                        </a:rPr>
                        <a:t>5, W</a:t>
                      </a:r>
                      <a:r>
                        <a:rPr lang="en-US" sz="1200" b="1" dirty="0" smtClean="0">
                          <a:solidFill>
                            <a:schemeClr val="tx1"/>
                          </a:solidFill>
                        </a:rPr>
                        <a:t>.4.</a:t>
                      </a:r>
                      <a:r>
                        <a:rPr lang="pl-PL" sz="1200" b="1" dirty="0" smtClean="0">
                          <a:solidFill>
                            <a:schemeClr val="tx1"/>
                          </a:solidFill>
                        </a:rPr>
                        <a:t>8</a:t>
                      </a:r>
                      <a:r>
                        <a:rPr lang="en-US" sz="1200" b="1" dirty="0" smtClean="0">
                          <a:solidFill>
                            <a:schemeClr val="tx1"/>
                          </a:solidFill>
                        </a:rPr>
                        <a:t>, W. 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Uso de lenguaje- vocabulario</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L.4.3a</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Editar y clarificar</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MX" sz="2600" b="1" dirty="0" smtClean="0">
                <a:solidFill>
                  <a:schemeClr val="accent1">
                    <a:lumMod val="75000"/>
                  </a:schemeClr>
                </a:solidFill>
                <a:latin typeface="Bookman Old Style" pitchFamily="18" charset="0"/>
              </a:rPr>
              <a:t>Trimestre tres </a:t>
            </a:r>
            <a:r>
              <a:rPr lang="es-MX" sz="2400" b="1" dirty="0" smtClean="0">
                <a:latin typeface="Bookman Old Style" pitchFamily="18" charset="0"/>
              </a:rPr>
              <a:t>Pre-evaluación</a:t>
            </a:r>
            <a:endParaRPr lang="es-MX" b="1" dirty="0" smtClean="0">
              <a:latin typeface="Bookman Old Style" pitchFamily="18" charset="0"/>
            </a:endParaRPr>
          </a:p>
        </p:txBody>
      </p:sp>
      <p:sp>
        <p:nvSpPr>
          <p:cNvPr id="2" name="Rectangle 1"/>
          <p:cNvSpPr/>
          <p:nvPr/>
        </p:nvSpPr>
        <p:spPr>
          <a:xfrm>
            <a:off x="5097113" y="7043817"/>
            <a:ext cx="541685"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485414" y="7346175"/>
            <a:ext cx="6096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945829" y="7839924"/>
            <a:ext cx="2302572"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1553552819"/>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s-MX" sz="1200" b="1" noProof="0" dirty="0" smtClean="0">
                          <a:solidFill>
                            <a:schemeClr val="tx1"/>
                          </a:solidFill>
                        </a:rPr>
                        <a:t>Lectura: Texto</a:t>
                      </a:r>
                      <a:r>
                        <a:rPr lang="es-MX" sz="1200" b="1" baseline="0" noProof="0" dirty="0" smtClean="0">
                          <a:solidFill>
                            <a:schemeClr val="tx1"/>
                          </a:solidFill>
                        </a:rPr>
                        <a:t> literario</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Significado de palabras</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 4.4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Estructura</a:t>
                      </a:r>
                      <a:r>
                        <a:rPr lang="es-MX" sz="1200" b="1" baseline="0" noProof="0" dirty="0" smtClean="0">
                          <a:solidFill>
                            <a:schemeClr val="tx1"/>
                          </a:solidFill>
                        </a:rPr>
                        <a:t> del </a:t>
                      </a:r>
                      <a:r>
                        <a:rPr lang="es-MX" sz="1200" b="1" baseline="0" noProof="0" dirty="0" smtClean="0">
                          <a:solidFill>
                            <a:schemeClr val="tx1"/>
                          </a:solidFill>
                          <a:effectLst/>
                        </a:rPr>
                        <a:t>texto</a:t>
                      </a:r>
                      <a:r>
                        <a:rPr lang="es-MX" sz="1200" b="1" noProof="0" dirty="0" smtClean="0">
                          <a:solidFill>
                            <a:schemeClr val="tx1"/>
                          </a:solidFill>
                          <a:effectLst/>
                        </a:rPr>
                        <a:t>/Características</a:t>
                      </a:r>
                      <a:endParaRPr lang="es-MX" sz="1200" b="1" noProof="0" dirty="0">
                        <a:solidFill>
                          <a:schemeClr val="tx1"/>
                        </a:solidFill>
                        <a:effectLst/>
                      </a:endParaRPr>
                    </a:p>
                  </a:txBody>
                  <a:tcPr marL="103632" marR="103632" marT="50292" marB="50292">
                    <a:solidFill>
                      <a:srgbClr val="FFFFCC"/>
                    </a:solidFill>
                  </a:tcPr>
                </a:tc>
                <a:tc>
                  <a:txBody>
                    <a:bodyPr/>
                    <a:lstStyle/>
                    <a:p>
                      <a:r>
                        <a:rPr lang="en-US" sz="1200" b="1" dirty="0" smtClean="0">
                          <a:solidFill>
                            <a:schemeClr val="tx1"/>
                          </a:solidFill>
                        </a:rPr>
                        <a:t>RL. 4.7</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s-MX" sz="1200" b="1" noProof="0" dirty="0" smtClean="0"/>
                        <a:t>Análisis dentro y a través de</a:t>
                      </a:r>
                      <a:r>
                        <a:rPr lang="es-MX" sz="1200" b="1" baseline="0" noProof="0" dirty="0" smtClean="0"/>
                        <a:t> textos</a:t>
                      </a:r>
                      <a:endParaRPr lang="es-MX" sz="1200" b="1" noProof="0" dirty="0"/>
                    </a:p>
                  </a:txBody>
                  <a:tcPr marL="103632" marR="103632" marT="50292" marB="50292">
                    <a:solidFill>
                      <a:srgbClr val="FFFFCC"/>
                    </a:solidFill>
                  </a:tcPr>
                </a:tc>
                <a:tc>
                  <a:txBody>
                    <a:bodyPr/>
                    <a:lstStyle/>
                    <a:p>
                      <a:r>
                        <a:rPr lang="en-US" sz="1200" b="1" dirty="0" smtClean="0">
                          <a:solidFill>
                            <a:schemeClr val="tx1"/>
                          </a:solidFill>
                        </a:rPr>
                        <a:t>RL. 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046675106"/>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s-MX" sz="1200" b="1" noProof="0" dirty="0" smtClean="0">
                          <a:solidFill>
                            <a:schemeClr val="tx1"/>
                          </a:solidFill>
                        </a:rPr>
                        <a:t>Lectura: Texto</a:t>
                      </a:r>
                      <a:r>
                        <a:rPr lang="es-MX" sz="1200" b="1" baseline="0" noProof="0" dirty="0" smtClean="0">
                          <a:solidFill>
                            <a:schemeClr val="tx1"/>
                          </a:solidFill>
                        </a:rPr>
                        <a:t> Informativo</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Significado</a:t>
                      </a:r>
                      <a:r>
                        <a:rPr lang="es-MX" sz="1200" b="1" baseline="0" noProof="0" dirty="0" smtClean="0">
                          <a:solidFill>
                            <a:schemeClr val="tx1"/>
                          </a:solidFill>
                        </a:rPr>
                        <a:t> de palabras</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 4.4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 y evidencia</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 4.8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t>Análisis dentro y a través de</a:t>
                      </a:r>
                      <a:r>
                        <a:rPr lang="es-MX" sz="1200" b="1" baseline="0" noProof="0" dirty="0" smtClean="0"/>
                        <a:t> textos</a:t>
                      </a:r>
                      <a:endParaRPr lang="es-MX" sz="1200" b="1" noProof="0" dirty="0"/>
                    </a:p>
                  </a:txBody>
                  <a:tcPr marL="103632" marR="103632" marT="50292" marB="50292">
                    <a:solidFill>
                      <a:srgbClr val="FFFFCC"/>
                    </a:solidFill>
                  </a:tcPr>
                </a:tc>
                <a:tc>
                  <a:txBody>
                    <a:bodyPr/>
                    <a:lstStyle/>
                    <a:p>
                      <a:r>
                        <a:rPr lang="en-US" sz="1200" b="1" dirty="0" smtClean="0">
                          <a:solidFill>
                            <a:schemeClr val="tx1"/>
                          </a:solidFill>
                        </a:rPr>
                        <a:t>RI. 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18" name="TextBox 17"/>
          <p:cNvSpPr txBox="1"/>
          <p:nvPr/>
        </p:nvSpPr>
        <p:spPr>
          <a:xfrm>
            <a:off x="746897" y="6076525"/>
            <a:ext cx="6629401" cy="410654"/>
          </a:xfrm>
          <a:prstGeom prst="rect">
            <a:avLst/>
          </a:prstGeom>
          <a:noFill/>
        </p:spPr>
        <p:txBody>
          <a:bodyPr wrap="square" lIns="101882" tIns="50941" rIns="101882" bIns="50941" rtlCol="0">
            <a:spAutoFit/>
          </a:bodyPr>
          <a:lstStyle/>
          <a:p>
            <a:pPr algn="ctr"/>
            <a:r>
              <a:rPr lang="es-419" sz="1000" b="1" i="1" dirty="0">
                <a:latin typeface="Calibri" panose="020F0502020204030204" pitchFamily="34" charset="0"/>
              </a:rPr>
              <a:t>Nota:  Pueden haber más estándares por objetivo.  Los estándares de escritura evaluados aparecen dentro del recuadro.</a:t>
            </a:r>
          </a:p>
          <a:p>
            <a:pPr algn="ctr"/>
            <a:r>
              <a:rPr lang="es-GT" sz="1000" b="1" i="1" dirty="0" smtClean="0">
                <a:latin typeface="Calibri" panose="020F0502020204030204" pitchFamily="34" charset="0"/>
              </a:rPr>
              <a:t>		</a:t>
            </a:r>
            <a:endParaRPr lang="es-GT" sz="1000" b="1" i="1" dirty="0">
              <a:latin typeface="Calibri" panose="020F0502020204030204" pitchFamily="34" charset="0"/>
            </a:endParaRPr>
          </a:p>
        </p:txBody>
      </p:sp>
    </p:spTree>
    <p:extLst>
      <p:ext uri="{BB962C8B-B14F-4D97-AF65-F5344CB8AC3E}">
        <p14:creationId xmlns:p14="http://schemas.microsoft.com/office/powerpoint/2010/main" val="2133107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4016709106"/>
              </p:ext>
            </p:extLst>
          </p:nvPr>
        </p:nvGraphicFramePr>
        <p:xfrm>
          <a:off x="385434" y="945435"/>
          <a:ext cx="6822440" cy="8350892"/>
        </p:xfrm>
        <a:graphic>
          <a:graphicData uri="http://schemas.openxmlformats.org/drawingml/2006/table">
            <a:tbl>
              <a:tblPr firstRow="1" bandRow="1">
                <a:tableStyleId>{5940675A-B579-460E-94D1-54222C63F5DA}</a:tableStyleId>
              </a:tblPr>
              <a:tblGrid>
                <a:gridCol w="539750"/>
                <a:gridCol w="6282690"/>
              </a:tblGrid>
              <a:tr h="325419">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MX" sz="1200" b="1" i="0" u="none" strike="noStrike" kern="1200" cap="none" spc="0" normalizeH="0" baseline="0" noProof="0" dirty="0" smtClean="0">
                          <a:ln>
                            <a:noFill/>
                          </a:ln>
                          <a:solidFill>
                            <a:prstClr val="black"/>
                          </a:solidFill>
                          <a:effectLst/>
                          <a:uLnTx/>
                          <a:uFillTx/>
                          <a:latin typeface="+mn-lt"/>
                          <a:ea typeface="+mn-ea"/>
                          <a:cs typeface="+mn-cs"/>
                        </a:rPr>
                        <a:t>Pre-evaluación Trimestre 3: Clave para la </a:t>
                      </a:r>
                      <a:r>
                        <a:rPr kumimoji="0" lang="es-MX" sz="1200" b="1" i="0" u="sng" strike="noStrike" kern="1200" cap="none" spc="0" normalizeH="0" baseline="0" noProof="0" dirty="0" smtClean="0">
                          <a:ln>
                            <a:noFill/>
                          </a:ln>
                          <a:solidFill>
                            <a:prstClr val="black"/>
                          </a:solidFill>
                          <a:effectLst/>
                          <a:uLnTx/>
                          <a:uFillTx/>
                          <a:latin typeface="+mn-lt"/>
                          <a:ea typeface="+mn-ea"/>
                          <a:cs typeface="+mn-cs"/>
                        </a:rPr>
                        <a:t>Respuesta construida del escrito breve</a:t>
                      </a:r>
                    </a:p>
                  </a:txBody>
                  <a:tcPr marL="103632" marR="103632" marT="48813" marB="48813"/>
                </a:tc>
                <a:tc hMerge="1">
                  <a:txBody>
                    <a:bodyPr/>
                    <a:lstStyle/>
                    <a:p>
                      <a:endParaRPr lang="en-US"/>
                    </a:p>
                  </a:txBody>
                  <a:tcPr/>
                </a:tc>
              </a:tr>
              <a:tr h="617309">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200" b="1" u="sng" dirty="0" smtClean="0"/>
                        <a:t>Organización: Conclusión</a:t>
                      </a:r>
                      <a:r>
                        <a:rPr lang="es-MX" sz="1200" b="1" u="sng" baseline="0" dirty="0" smtClean="0"/>
                        <a:t> y adverbios de tiempo</a:t>
                      </a:r>
                      <a:endParaRPr lang="es-MX" sz="1200" b="1" u="sng" dirty="0" smtClean="0"/>
                    </a:p>
                    <a:p>
                      <a:pPr marL="0" marR="0" lvl="0" indent="0" algn="ctr" defTabSz="966612" rtl="0" eaLnBrk="1" fontAlgn="auto" latinLnBrk="0" hangingPunct="1">
                        <a:lnSpc>
                          <a:spcPct val="100000"/>
                        </a:lnSpc>
                        <a:spcBef>
                          <a:spcPts val="0"/>
                        </a:spcBef>
                        <a:spcAft>
                          <a:spcPts val="0"/>
                        </a:spcAft>
                        <a:buClrTx/>
                        <a:buSzTx/>
                        <a:buFontTx/>
                        <a:buNone/>
                        <a:tabLst/>
                        <a:defRPr/>
                      </a:pPr>
                      <a:r>
                        <a:rPr lang="es-MX" sz="1100" dirty="0" smtClean="0">
                          <a:solidFill>
                            <a:schemeClr val="tx1"/>
                          </a:solidFill>
                          <a:latin typeface="+mn-lt"/>
                        </a:rPr>
                        <a:t>W.4.3c  Objetivo: 6a</a:t>
                      </a:r>
                      <a:br>
                        <a:rPr lang="es-MX" sz="1100" dirty="0" smtClean="0">
                          <a:solidFill>
                            <a:schemeClr val="tx1"/>
                          </a:solidFill>
                          <a:latin typeface="+mn-lt"/>
                        </a:rPr>
                      </a:br>
                      <a:r>
                        <a:rPr lang="es-MX" sz="1100" dirty="0" smtClean="0">
                          <a:solidFill>
                            <a:schemeClr val="tx1"/>
                          </a:solidFill>
                          <a:latin typeface="+mn-lt"/>
                        </a:rPr>
                        <a:t>Escribir</a:t>
                      </a:r>
                      <a:r>
                        <a:rPr lang="es-MX" sz="1100" baseline="0" dirty="0" smtClean="0">
                          <a:solidFill>
                            <a:schemeClr val="tx1"/>
                          </a:solidFill>
                          <a:latin typeface="+mn-lt"/>
                        </a:rPr>
                        <a:t> un texto breve utilizando</a:t>
                      </a:r>
                      <a:r>
                        <a:rPr kumimoji="0" lang="es-MX" sz="1100" b="0" i="1" u="none" strike="noStrike" kern="1200" cap="none" spc="0" normalizeH="0" baseline="0" noProof="0" dirty="0" smtClean="0">
                          <a:ln>
                            <a:noFill/>
                          </a:ln>
                          <a:solidFill>
                            <a:schemeClr val="tx1"/>
                          </a:solidFill>
                          <a:effectLst/>
                          <a:uLnTx/>
                          <a:uFillTx/>
                          <a:latin typeface="+mn-lt"/>
                          <a:ea typeface="+mn-ea"/>
                          <a:cs typeface="Helvetica" pitchFamily="34" charset="0"/>
                        </a:rPr>
                        <a:t> </a:t>
                      </a:r>
                      <a:r>
                        <a:rPr kumimoji="0" lang="es-MX" sz="1100" b="1" i="1" u="none" strike="noStrike" kern="1200" cap="none" spc="0" normalizeH="0" baseline="0" noProof="0" dirty="0" smtClean="0">
                          <a:ln>
                            <a:noFill/>
                          </a:ln>
                          <a:solidFill>
                            <a:schemeClr val="tx1"/>
                          </a:solidFill>
                          <a:effectLst/>
                          <a:uLnTx/>
                          <a:uFillTx/>
                          <a:latin typeface="+mn-lt"/>
                          <a:ea typeface="+mn-ea"/>
                          <a:cs typeface="Helvetica" pitchFamily="34" charset="0"/>
                        </a:rPr>
                        <a:t>adverbios de tiempo</a:t>
                      </a:r>
                    </a:p>
                  </a:txBody>
                  <a:tcPr marL="103632" marR="103632" marT="48813" marB="48813"/>
                </a:tc>
                <a:tc hMerge="1">
                  <a:txBody>
                    <a:bodyPr/>
                    <a:lstStyle/>
                    <a:p>
                      <a:endParaRPr lang="en-US"/>
                    </a:p>
                  </a:txBody>
                  <a:tcPr/>
                </a:tc>
              </a:tr>
              <a:tr h="1583709">
                <a:tc gridSpan="2">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lang="es-MX" sz="1100" b="1" dirty="0" smtClean="0">
                          <a:latin typeface="+mn-lt"/>
                        </a:rPr>
                        <a:t>Pregunta #17: </a:t>
                      </a:r>
                      <a:r>
                        <a:rPr lang="es-MX" sz="1100" b="1" noProof="0" dirty="0" smtClean="0">
                          <a:solidFill>
                            <a:schemeClr val="tx1"/>
                          </a:solidFill>
                          <a:latin typeface="+mn-lt"/>
                        </a:rPr>
                        <a:t>Un estudiante está</a:t>
                      </a:r>
                      <a:r>
                        <a:rPr lang="es-MX" sz="1100" b="1" baseline="0" noProof="0" dirty="0" smtClean="0">
                          <a:solidFill>
                            <a:schemeClr val="tx1"/>
                          </a:solidFill>
                          <a:latin typeface="+mn-lt"/>
                        </a:rPr>
                        <a:t> escribiendo un cuento para la clase acerca de dos amigos que encuentran algo inusual</a:t>
                      </a:r>
                      <a:r>
                        <a:rPr lang="es-MX" sz="1100" b="1" noProof="0" dirty="0" smtClean="0">
                          <a:solidFill>
                            <a:schemeClr val="tx1"/>
                          </a:solidFill>
                          <a:latin typeface="+mn-lt"/>
                        </a:rPr>
                        <a:t>. Lee el borrador del cuento y completa la tarea que sigue.</a:t>
                      </a:r>
                      <a:r>
                        <a:rPr lang="es-MX" sz="1100" b="1" baseline="0" noProof="0" dirty="0" smtClean="0">
                          <a:solidFill>
                            <a:schemeClr val="tx1"/>
                          </a:solidFill>
                          <a:latin typeface="+mn-lt"/>
                        </a:rPr>
                        <a:t> </a:t>
                      </a:r>
                    </a:p>
                    <a:p>
                      <a:pPr marL="290513" marR="0" lvl="0" indent="-290513" algn="r" defTabSz="1018809" rtl="0" eaLnBrk="1" fontAlgn="auto" latinLnBrk="0" hangingPunct="1">
                        <a:lnSpc>
                          <a:spcPct val="100000"/>
                        </a:lnSpc>
                        <a:spcBef>
                          <a:spcPts val="0"/>
                        </a:spcBef>
                        <a:spcAft>
                          <a:spcPts val="0"/>
                        </a:spcAft>
                        <a:buClrTx/>
                        <a:buSzTx/>
                        <a:buFont typeface="+mj-lt"/>
                        <a:buNone/>
                        <a:tabLst/>
                        <a:defRPr/>
                      </a:pPr>
                      <a:endParaRPr lang="es-MX" sz="1100" b="0" dirty="0" smtClean="0">
                        <a:solidFill>
                          <a:schemeClr val="tx1"/>
                        </a:solidFill>
                        <a:latin typeface="+mn-lt"/>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lang="es-MX" sz="1100" b="0" noProof="0" dirty="0" smtClean="0">
                          <a:solidFill>
                            <a:schemeClr val="tx1"/>
                          </a:solidFill>
                          <a:latin typeface="+mn-lt"/>
                        </a:rPr>
                        <a:t>Mike tenía un nuevo</a:t>
                      </a:r>
                      <a:r>
                        <a:rPr lang="es-MX" sz="1100" b="0" baseline="0" noProof="0" dirty="0" smtClean="0">
                          <a:solidFill>
                            <a:schemeClr val="tx1"/>
                          </a:solidFill>
                          <a:latin typeface="+mn-lt"/>
                        </a:rPr>
                        <a:t> velero de juguete.  Él quería ver si flotaría. </a:t>
                      </a:r>
                      <a:r>
                        <a:rPr lang="es-MX" sz="1100" b="1" baseline="0" noProof="0" dirty="0" smtClean="0">
                          <a:solidFill>
                            <a:schemeClr val="tx1"/>
                          </a:solidFill>
                          <a:latin typeface="+mn-lt"/>
                        </a:rPr>
                        <a:t>Entonces</a:t>
                      </a:r>
                      <a:r>
                        <a:rPr lang="es-MX" sz="1100" b="0" baseline="0" noProof="0" dirty="0" smtClean="0">
                          <a:solidFill>
                            <a:schemeClr val="tx1"/>
                          </a:solidFill>
                          <a:latin typeface="+mn-lt"/>
                        </a:rPr>
                        <a:t>, un día Mike le pidió a su amigo Alberto que lo ayudara a excavar un hoyo profundo y a llenarlo con agua. Ellos excavaron varios pies de profundidad. </a:t>
                      </a:r>
                      <a:r>
                        <a:rPr lang="es-MX" sz="1100" b="1" baseline="0" noProof="0" dirty="0" smtClean="0">
                          <a:solidFill>
                            <a:schemeClr val="tx1"/>
                          </a:solidFill>
                          <a:latin typeface="+mn-lt"/>
                        </a:rPr>
                        <a:t>Luego</a:t>
                      </a:r>
                      <a:r>
                        <a:rPr lang="es-MX" sz="1100" b="0" baseline="0" noProof="0" dirty="0" smtClean="0">
                          <a:solidFill>
                            <a:schemeClr val="tx1"/>
                          </a:solidFill>
                          <a:latin typeface="+mn-lt"/>
                        </a:rPr>
                        <a:t>, Alberto trajo la manguera y comenzó a llenar el hoyo con agua. </a:t>
                      </a:r>
                      <a:r>
                        <a:rPr lang="es-MX" sz="1100" b="1" baseline="0" noProof="0" dirty="0" smtClean="0">
                          <a:solidFill>
                            <a:schemeClr val="tx1"/>
                          </a:solidFill>
                          <a:latin typeface="+mn-lt"/>
                        </a:rPr>
                        <a:t>De repente</a:t>
                      </a:r>
                      <a:r>
                        <a:rPr lang="es-MX" sz="1100" b="0" baseline="0" noProof="0" dirty="0" smtClean="0">
                          <a:solidFill>
                            <a:schemeClr val="tx1"/>
                          </a:solidFill>
                          <a:latin typeface="+mn-lt"/>
                        </a:rPr>
                        <a:t>, Mike </a:t>
                      </a:r>
                      <a:r>
                        <a:rPr lang="es-MX" sz="1100" b="0" baseline="0" noProof="0" dirty="0" smtClean="0">
                          <a:solidFill>
                            <a:schemeClr val="tx1"/>
                          </a:solidFill>
                          <a:latin typeface="+mn-lt"/>
                          <a:cs typeface="Helvetica" panose="020B0604020202020204" pitchFamily="34" charset="0"/>
                        </a:rPr>
                        <a:t>gritó— Alto Alberto. ¡Mira! </a:t>
                      </a:r>
                    </a:p>
                    <a:p>
                      <a:pPr marL="0" marR="0" lvl="0" indent="0" algn="l" defTabSz="1018809" rtl="0" eaLnBrk="1" fontAlgn="auto" latinLnBrk="0" hangingPunct="1">
                        <a:lnSpc>
                          <a:spcPct val="100000"/>
                        </a:lnSpc>
                        <a:spcBef>
                          <a:spcPts val="0"/>
                        </a:spcBef>
                        <a:spcAft>
                          <a:spcPts val="0"/>
                        </a:spcAft>
                        <a:buClrTx/>
                        <a:buSzTx/>
                        <a:buFont typeface="+mj-lt"/>
                        <a:buNone/>
                        <a:tabLst/>
                        <a:defRPr/>
                      </a:pPr>
                      <a:endParaRPr lang="es-MX" sz="1100" b="0" baseline="0" dirty="0" smtClean="0">
                        <a:solidFill>
                          <a:schemeClr val="tx1"/>
                        </a:solidFill>
                        <a:latin typeface="+mn-lt"/>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s-MX" sz="1100" b="1" noProof="0" dirty="0" smtClean="0">
                          <a:solidFill>
                            <a:schemeClr val="tx1"/>
                          </a:solidFill>
                          <a:latin typeface="+mn-lt"/>
                        </a:rPr>
                        <a:t>En uno o dos párrafos,</a:t>
                      </a:r>
                      <a:r>
                        <a:rPr lang="es-MX" sz="1100" b="1" baseline="0" noProof="0" dirty="0" smtClean="0">
                          <a:solidFill>
                            <a:schemeClr val="tx1"/>
                          </a:solidFill>
                          <a:latin typeface="+mn-lt"/>
                        </a:rPr>
                        <a:t> escribe una conclusión al cuento que describe los acontecimientos y las experiencias en el cuento</a:t>
                      </a:r>
                      <a:r>
                        <a:rPr lang="es-MX" sz="1100" b="1" noProof="0" dirty="0" smtClean="0">
                          <a:solidFill>
                            <a:schemeClr val="tx1"/>
                          </a:solidFill>
                          <a:latin typeface="+mn-lt"/>
                        </a:rPr>
                        <a:t>.</a:t>
                      </a:r>
                      <a:r>
                        <a:rPr lang="es-MX" sz="1100" b="1" baseline="0" noProof="0" dirty="0" smtClean="0">
                          <a:solidFill>
                            <a:schemeClr val="tx1"/>
                          </a:solidFill>
                          <a:latin typeface="+mn-lt"/>
                        </a:rPr>
                        <a:t> </a:t>
                      </a:r>
                      <a:endParaRPr lang="es-MX" sz="1100" b="1" baseline="0" dirty="0" smtClean="0">
                        <a:solidFill>
                          <a:schemeClr val="tx1"/>
                        </a:solidFill>
                        <a:latin typeface="+mn-lt"/>
                      </a:endParaRPr>
                    </a:p>
                  </a:txBody>
                  <a:tcPr marL="103632" marR="103632" marT="48813" marB="48813"/>
                </a:tc>
                <a:tc hMerge="1">
                  <a:txBody>
                    <a:bodyPr/>
                    <a:lstStyle/>
                    <a:p>
                      <a:endParaRPr lang="en-US" dirty="0"/>
                    </a:p>
                  </a:txBody>
                  <a:tcPr/>
                </a:tc>
              </a:tr>
              <a:tr h="325419">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400" b="1" noProof="0" dirty="0" smtClean="0"/>
                        <a:t>Lenguaje de la respuesta - maestro/rúbrica </a:t>
                      </a:r>
                    </a:p>
                  </a:txBody>
                  <a:tcPr marL="103632" marR="103632" marT="48813" marB="48813">
                    <a:solidFill>
                      <a:schemeClr val="bg1">
                        <a:lumMod val="85000"/>
                      </a:schemeClr>
                    </a:solidFill>
                  </a:tcPr>
                </a:tc>
                <a:tc hMerge="1">
                  <a:txBody>
                    <a:bodyPr/>
                    <a:lstStyle/>
                    <a:p>
                      <a:endParaRPr lang="en-US"/>
                    </a:p>
                  </a:txBody>
                  <a:tcPr/>
                </a:tc>
              </a:tr>
              <a:tr h="1103465">
                <a:tc gridSpan="2">
                  <a:txBody>
                    <a:bodyPr/>
                    <a:lstStyle/>
                    <a:p>
                      <a:pPr marL="0" marR="0" lvl="0" indent="0" algn="l" defTabSz="764118" rtl="0" eaLnBrk="1" fontAlgn="auto" latinLnBrk="0" hangingPunct="1">
                        <a:lnSpc>
                          <a:spcPct val="100000"/>
                        </a:lnSpc>
                        <a:spcBef>
                          <a:spcPts val="0"/>
                        </a:spcBef>
                        <a:spcAft>
                          <a:spcPts val="0"/>
                        </a:spcAft>
                        <a:buClrTx/>
                        <a:buSzTx/>
                        <a:buFontTx/>
                        <a:buNone/>
                        <a:tabLst/>
                        <a:defRPr sz="1800" b="0" i="0"/>
                      </a:pPr>
                      <a:r>
                        <a:rPr lang="es-GT" sz="1050" b="0" u="sng" noProof="0" dirty="0" smtClean="0"/>
                        <a:t>Instrucciones</a:t>
                      </a:r>
                      <a:r>
                        <a:rPr lang="es-GT" sz="1050" b="0" u="sng" baseline="0" noProof="0" dirty="0" smtClean="0"/>
                        <a:t> para calificar</a:t>
                      </a:r>
                      <a:r>
                        <a:rPr lang="es-GT" sz="1050" u="none" noProof="0" dirty="0" smtClean="0"/>
                        <a:t>: </a:t>
                      </a:r>
                      <a:r>
                        <a:rPr lang="es-GT" sz="1050" kern="1200" noProof="0" dirty="0" smtClean="0">
                          <a:solidFill>
                            <a:srgbClr val="000000"/>
                          </a:solidFill>
                          <a:effectLst/>
                          <a:latin typeface="+mn-lt"/>
                          <a:ea typeface="Times New Roman"/>
                          <a:cs typeface="Arial"/>
                        </a:rPr>
                        <a:t>Escriba una visión</a:t>
                      </a:r>
                      <a:r>
                        <a:rPr lang="es-GT" sz="1050" kern="1200" baseline="0" noProof="0" dirty="0" smtClean="0">
                          <a:solidFill>
                            <a:srgbClr val="000000"/>
                          </a:solidFill>
                          <a:effectLst/>
                          <a:latin typeface="+mn-lt"/>
                          <a:ea typeface="Times New Roman"/>
                          <a:cs typeface="Arial"/>
                        </a:rPr>
                        <a:t> general de lo que los estudiantes pueden incluir en una respuesta competente con ejemplos del texto. </a:t>
                      </a:r>
                      <a:r>
                        <a:rPr lang="es-419" sz="1050" kern="1200" baseline="0" noProof="0" dirty="0" smtClean="0">
                          <a:solidFill>
                            <a:srgbClr val="000000"/>
                          </a:solidFill>
                          <a:effectLst/>
                          <a:latin typeface="+mn-lt"/>
                          <a:ea typeface="Times New Roman"/>
                          <a:cs typeface="Arial"/>
                        </a:rPr>
                        <a:t>Sea bien específico y “extenso”.</a:t>
                      </a:r>
                    </a:p>
                    <a:p>
                      <a:pPr lvl="0" algn="l">
                        <a:defRPr sz="1800" b="0" i="0"/>
                      </a:pPr>
                      <a:r>
                        <a:rPr lang="es-GT" sz="1050" b="0" u="sng" noProof="0" dirty="0" smtClean="0"/>
                        <a:t>Lenguaje del maestro y notas de calificación</a:t>
                      </a:r>
                      <a:r>
                        <a:rPr lang="es-GT" sz="1050" b="0" u="none" noProof="0" dirty="0" smtClean="0"/>
                        <a:t>:</a:t>
                      </a:r>
                      <a:endParaRPr lang="es-GT" sz="1050" b="0" noProof="0" dirty="0" smtClean="0"/>
                    </a:p>
                    <a:p>
                      <a:pPr lvl="0" algn="l">
                        <a:defRPr sz="1800" b="0" i="0"/>
                      </a:pPr>
                      <a:r>
                        <a:rPr lang="es-MX" sz="1050" b="1" dirty="0" smtClean="0">
                          <a:solidFill>
                            <a:schemeClr val="tx1"/>
                          </a:solidFill>
                          <a:latin typeface="+mn-lt"/>
                        </a:rPr>
                        <a:t>La respuesta del estudiante</a:t>
                      </a:r>
                      <a:r>
                        <a:rPr lang="es-MX" sz="1050" b="0" dirty="0" smtClean="0">
                          <a:solidFill>
                            <a:schemeClr val="tx1"/>
                          </a:solidFill>
                          <a:latin typeface="+mn-lt"/>
                        </a:rPr>
                        <a:t> debe proporcionar una conclusión (1-2 párrafos) que sigue lógicamente y apoya la información anterior sobre los acontecimientos y experiencias de los personajes en el</a:t>
                      </a:r>
                      <a:r>
                        <a:rPr lang="es-MX" sz="1050" b="0" baseline="0" dirty="0" smtClean="0">
                          <a:solidFill>
                            <a:schemeClr val="tx1"/>
                          </a:solidFill>
                          <a:latin typeface="+mn-lt"/>
                        </a:rPr>
                        <a:t> cuento</a:t>
                      </a:r>
                      <a:r>
                        <a:rPr lang="es-MX" sz="1050" b="0" dirty="0" smtClean="0">
                          <a:solidFill>
                            <a:schemeClr val="tx1"/>
                          </a:solidFill>
                          <a:latin typeface="+mn-lt"/>
                        </a:rPr>
                        <a:t>. La conclusión debe tener una declaración que explica lo que sucedió después de que “Mike gritó— Alto</a:t>
                      </a:r>
                      <a:r>
                        <a:rPr lang="es-MX" sz="1050" b="0" baseline="0" dirty="0" smtClean="0">
                          <a:solidFill>
                            <a:schemeClr val="tx1"/>
                          </a:solidFill>
                          <a:latin typeface="+mn-lt"/>
                        </a:rPr>
                        <a:t> A</a:t>
                      </a:r>
                      <a:r>
                        <a:rPr lang="es-MX" sz="1050" b="0" dirty="0" smtClean="0">
                          <a:solidFill>
                            <a:schemeClr val="tx1"/>
                          </a:solidFill>
                          <a:latin typeface="+mn-lt"/>
                        </a:rPr>
                        <a:t>lberto. ¡Mira!” Los estudiantes deben utilizar </a:t>
                      </a:r>
                      <a:r>
                        <a:rPr lang="es-MX" sz="1050" b="1" dirty="0" smtClean="0">
                          <a:solidFill>
                            <a:schemeClr val="tx1"/>
                          </a:solidFill>
                          <a:latin typeface="+mn-lt"/>
                        </a:rPr>
                        <a:t>adverbios de tiempo </a:t>
                      </a:r>
                      <a:r>
                        <a:rPr lang="es-MX" sz="1050" b="0" dirty="0" smtClean="0">
                          <a:solidFill>
                            <a:schemeClr val="tx1"/>
                          </a:solidFill>
                          <a:latin typeface="+mn-lt"/>
                        </a:rPr>
                        <a:t>para dar</a:t>
                      </a:r>
                      <a:r>
                        <a:rPr lang="es-MX" sz="1050" b="0" baseline="0" dirty="0" smtClean="0">
                          <a:solidFill>
                            <a:schemeClr val="tx1"/>
                          </a:solidFill>
                          <a:latin typeface="+mn-lt"/>
                        </a:rPr>
                        <a:t> significado a las transiciones de acontecimientos</a:t>
                      </a:r>
                      <a:r>
                        <a:rPr lang="es-MX" sz="1050" b="0" dirty="0" smtClean="0">
                          <a:solidFill>
                            <a:schemeClr val="tx1"/>
                          </a:solidFill>
                          <a:latin typeface="+mn-lt"/>
                        </a:rPr>
                        <a:t> de principio a fin.</a:t>
                      </a:r>
                      <a:endParaRPr lang="es-MX" sz="1050" b="0" dirty="0" smtClean="0">
                        <a:solidFill>
                          <a:schemeClr val="tx1"/>
                        </a:solidFill>
                        <a:uFill>
                          <a:solidFill/>
                        </a:uFill>
                        <a:latin typeface="+mn-lt"/>
                      </a:endParaRPr>
                    </a:p>
                  </a:txBody>
                  <a:tcPr marL="103632" marR="103632" marT="48813" marB="48813"/>
                </a:tc>
                <a:tc hMerge="1">
                  <a:txBody>
                    <a:bodyPr/>
                    <a:lstStyle/>
                    <a:p>
                      <a:endParaRPr lang="en-US" sz="1200" baseline="0" dirty="0" smtClean="0"/>
                    </a:p>
                  </a:txBody>
                  <a:tcPr marL="97536" marR="97536" marT="50292" marB="50292"/>
                </a:tc>
              </a:tr>
              <a:tr h="292877">
                <a:tc gridSpan="2">
                  <a:txBody>
                    <a:bodyPr/>
                    <a:lstStyle/>
                    <a:p>
                      <a:pPr algn="ctr"/>
                      <a:r>
                        <a:rPr lang="es-419" sz="1200" b="1" noProof="0" dirty="0" smtClean="0"/>
                        <a:t>Ejemplo de respuesta en el “lenguaje” del estudiante </a:t>
                      </a:r>
                    </a:p>
                  </a:txBody>
                  <a:tcPr marL="103632" marR="103632" marT="48813" marB="48813">
                    <a:solidFill>
                      <a:schemeClr val="bg1">
                        <a:lumMod val="85000"/>
                      </a:schemeClr>
                    </a:solidFill>
                  </a:tcPr>
                </a:tc>
                <a:tc hMerge="1">
                  <a:txBody>
                    <a:bodyPr/>
                    <a:lstStyle/>
                    <a:p>
                      <a:endParaRPr lang="en-US" sz="1000" dirty="0"/>
                    </a:p>
                  </a:txBody>
                  <a:tcPr/>
                </a:tc>
              </a:tr>
              <a:tr h="2394293">
                <a:tc>
                  <a:txBody>
                    <a:bodyPr/>
                    <a:lstStyle/>
                    <a:p>
                      <a:pPr algn="ctr"/>
                      <a:r>
                        <a:rPr lang="es-MX" sz="2000" b="1" dirty="0" smtClean="0"/>
                        <a:t>2</a:t>
                      </a:r>
                      <a:endParaRPr lang="es-MX" sz="2000" b="1" dirty="0"/>
                    </a:p>
                  </a:txBody>
                  <a:tcPr marL="103632" marR="103632" marT="48813" marB="48813" anchor="ctr"/>
                </a:tc>
                <a:tc>
                  <a:txBody>
                    <a:bodyPr/>
                    <a:lstStyle/>
                    <a:p>
                      <a:r>
                        <a:rPr lang="es-MX" sz="950" i="1" dirty="0" smtClean="0">
                          <a:solidFill>
                            <a:schemeClr val="tx1"/>
                          </a:solidFill>
                        </a:rPr>
                        <a:t>La respuesta proporciona (palabras o frases de) transición del “desarrollo del cuento” a la conclusión y proporciona un final satisfactorio al cuento que tiene una clausura y/o sigue lógicamente después de los acontecimientos</a:t>
                      </a:r>
                      <a:r>
                        <a:rPr lang="es-MX" sz="950" i="1" baseline="0" dirty="0" smtClean="0">
                          <a:solidFill>
                            <a:schemeClr val="tx1"/>
                          </a:solidFill>
                        </a:rPr>
                        <a:t> o las experiencias en el cuento.</a:t>
                      </a:r>
                    </a:p>
                    <a:p>
                      <a:pPr lvl="0"/>
                      <a:r>
                        <a:rPr lang="es-MX" sz="1000" i="0" dirty="0" smtClean="0">
                          <a:solidFill>
                            <a:schemeClr val="tx1"/>
                          </a:solidFill>
                        </a:rPr>
                        <a:t>     Alberto miró hacia abajo en</a:t>
                      </a:r>
                      <a:r>
                        <a:rPr lang="es-MX" sz="1000" i="0" baseline="0" dirty="0" smtClean="0">
                          <a:solidFill>
                            <a:schemeClr val="tx1"/>
                          </a:solidFill>
                        </a:rPr>
                        <a:t> el hoyo profundo </a:t>
                      </a:r>
                      <a:r>
                        <a:rPr lang="es-MX" sz="1000" i="0" dirty="0" smtClean="0">
                          <a:solidFill>
                            <a:schemeClr val="tx1"/>
                          </a:solidFill>
                        </a:rPr>
                        <a:t>que habían excavado. </a:t>
                      </a:r>
                      <a:r>
                        <a:rPr lang="es-MX" sz="1000" b="0" i="0" dirty="0" smtClean="0">
                          <a:solidFill>
                            <a:schemeClr val="tx1"/>
                          </a:solidFill>
                        </a:rPr>
                        <a:t>Pero</a:t>
                      </a:r>
                      <a:r>
                        <a:rPr lang="es-MX" sz="1000" i="0" dirty="0" smtClean="0">
                          <a:solidFill>
                            <a:schemeClr val="tx1"/>
                          </a:solidFill>
                        </a:rPr>
                        <a:t>, él</a:t>
                      </a:r>
                      <a:r>
                        <a:rPr lang="es-MX" sz="1000" i="0" baseline="0" dirty="0" smtClean="0">
                          <a:solidFill>
                            <a:schemeClr val="tx1"/>
                          </a:solidFill>
                        </a:rPr>
                        <a:t> </a:t>
                      </a:r>
                      <a:r>
                        <a:rPr lang="es-MX" sz="1000" i="0" dirty="0" smtClean="0">
                          <a:solidFill>
                            <a:schemeClr val="tx1"/>
                          </a:solidFill>
                        </a:rPr>
                        <a:t>no podía creer lo que veía.  Allí,</a:t>
                      </a:r>
                      <a:r>
                        <a:rPr lang="es-MX" sz="1000" i="0" baseline="0" dirty="0" smtClean="0">
                          <a:solidFill>
                            <a:schemeClr val="tx1"/>
                          </a:solidFill>
                        </a:rPr>
                        <a:t> ¡en la tierra se veía algo sucio</a:t>
                      </a:r>
                      <a:r>
                        <a:rPr lang="es-MX" sz="1000" i="0" dirty="0" smtClean="0">
                          <a:solidFill>
                            <a:schemeClr val="tx1"/>
                          </a:solidFill>
                        </a:rPr>
                        <a:t> que se parecía a un gran hueso!  Ambos niños sólo se quedaron mirando.   </a:t>
                      </a:r>
                    </a:p>
                    <a:p>
                      <a:pPr lvl="0"/>
                      <a:r>
                        <a:rPr lang="es-MX" sz="1000" i="0" dirty="0" smtClean="0">
                          <a:solidFill>
                            <a:schemeClr val="tx1"/>
                          </a:solidFill>
                        </a:rPr>
                        <a:t>     </a:t>
                      </a:r>
                      <a:r>
                        <a:rPr lang="es-MX" sz="1000" b="1" i="0" dirty="0" smtClean="0">
                          <a:solidFill>
                            <a:schemeClr val="tx1"/>
                          </a:solidFill>
                        </a:rPr>
                        <a:t>Después</a:t>
                      </a:r>
                      <a:r>
                        <a:rPr lang="es-MX" sz="1000" i="0" dirty="0" smtClean="0">
                          <a:solidFill>
                            <a:schemeClr val="tx1"/>
                          </a:solidFill>
                        </a:rPr>
                        <a:t> de mirar a</a:t>
                      </a:r>
                      <a:r>
                        <a:rPr lang="es-MX" sz="1000" i="0" baseline="0" dirty="0" smtClean="0">
                          <a:solidFill>
                            <a:schemeClr val="tx1"/>
                          </a:solidFill>
                        </a:rPr>
                        <a:t> lo que parecía un hueso</a:t>
                      </a:r>
                      <a:r>
                        <a:rPr lang="es-MX" sz="1000" i="0" dirty="0" smtClean="0">
                          <a:solidFill>
                            <a:schemeClr val="tx1"/>
                          </a:solidFill>
                        </a:rPr>
                        <a:t> por mucho tiempo Mike preguntó a Alberto—</a:t>
                      </a:r>
                      <a:r>
                        <a:rPr lang="es-MX" sz="1000" i="0" baseline="0" dirty="0" smtClean="0">
                          <a:solidFill>
                            <a:schemeClr val="tx1"/>
                          </a:solidFill>
                        </a:rPr>
                        <a:t> ¿Deberíamos desenterrarlo? </a:t>
                      </a:r>
                    </a:p>
                    <a:p>
                      <a:pPr lvl="0"/>
                      <a:r>
                        <a:rPr lang="es-MX" sz="1000" i="0" baseline="0" dirty="0" smtClean="0">
                          <a:solidFill>
                            <a:schemeClr val="tx1"/>
                          </a:solidFill>
                        </a:rPr>
                        <a:t>     </a:t>
                      </a:r>
                      <a:r>
                        <a:rPr lang="es-MX" sz="1000" i="0" dirty="0" smtClean="0">
                          <a:solidFill>
                            <a:schemeClr val="tx1"/>
                          </a:solidFill>
                        </a:rPr>
                        <a:t>Pero, Alberto recordó un</a:t>
                      </a:r>
                      <a:r>
                        <a:rPr lang="es-MX" sz="1000" i="0" baseline="0" dirty="0" smtClean="0">
                          <a:solidFill>
                            <a:schemeClr val="tx1"/>
                          </a:solidFill>
                        </a:rPr>
                        <a:t> relato</a:t>
                      </a:r>
                      <a:r>
                        <a:rPr lang="es-MX" sz="1000" i="0" dirty="0" smtClean="0">
                          <a:solidFill>
                            <a:schemeClr val="tx1"/>
                          </a:solidFill>
                        </a:rPr>
                        <a:t> sobre un arqueólogo que estaba en una excavación y encontró un hueso de dinosaurio.</a:t>
                      </a:r>
                      <a:r>
                        <a:rPr lang="es-MX" sz="1000" i="0" baseline="0" dirty="0" smtClean="0">
                          <a:solidFill>
                            <a:schemeClr val="tx1"/>
                          </a:solidFill>
                        </a:rPr>
                        <a:t> —Éste se parece igual —, él dijo—. Creo que debemos preguntarle a alguien primero. Si lo desenterremos y se rompe nos sentiremos mal.</a:t>
                      </a:r>
                    </a:p>
                    <a:p>
                      <a:pPr lvl="0"/>
                      <a:r>
                        <a:rPr lang="es-MX" sz="1000" b="1" i="0" baseline="0" dirty="0" smtClean="0">
                          <a:solidFill>
                            <a:schemeClr val="tx1"/>
                          </a:solidFill>
                        </a:rPr>
                        <a:t>     Más tarde</a:t>
                      </a:r>
                      <a:r>
                        <a:rPr lang="es-MX" sz="1000" i="0" baseline="0" dirty="0" smtClean="0">
                          <a:solidFill>
                            <a:schemeClr val="tx1"/>
                          </a:solidFill>
                        </a:rPr>
                        <a:t>, los niños encontraron al papá de Mike y le dijeron sobre lo que encontraron, que parecía un hueso. El papá de Mike llamó a su amigo quien es un arqueólogo y le pedí que viniera y lo mirara. </a:t>
                      </a:r>
                    </a:p>
                    <a:p>
                      <a:pPr lvl="0"/>
                      <a:r>
                        <a:rPr lang="es-MX" sz="1000" b="1" i="0" baseline="0" dirty="0" smtClean="0">
                          <a:solidFill>
                            <a:schemeClr val="tx1"/>
                          </a:solidFill>
                        </a:rPr>
                        <a:t>     Al día siguiente</a:t>
                      </a:r>
                      <a:r>
                        <a:rPr lang="es-MX" sz="1000" i="0" baseline="0" dirty="0" smtClean="0">
                          <a:solidFill>
                            <a:schemeClr val="tx1"/>
                          </a:solidFill>
                        </a:rPr>
                        <a:t>, el amigo de papá vino a verlo. Él estaba tan emocionado. ¡Yo creo que es un hueso de dinosaurio raro!</a:t>
                      </a:r>
                    </a:p>
                    <a:p>
                      <a:pPr lvl="0"/>
                      <a:r>
                        <a:rPr lang="es-MX" sz="1000" i="0" baseline="0" dirty="0" smtClean="0">
                          <a:solidFill>
                            <a:schemeClr val="tx1"/>
                          </a:solidFill>
                        </a:rPr>
                        <a:t>     </a:t>
                      </a:r>
                      <a:r>
                        <a:rPr lang="es-MX" sz="1000" b="1" i="0" baseline="0" dirty="0" smtClean="0">
                          <a:solidFill>
                            <a:schemeClr val="tx1"/>
                          </a:solidFill>
                        </a:rPr>
                        <a:t>Luego</a:t>
                      </a:r>
                      <a:r>
                        <a:rPr lang="es-MX" sz="1000" i="0" baseline="0" dirty="0" smtClean="0">
                          <a:solidFill>
                            <a:schemeClr val="tx1"/>
                          </a:solidFill>
                        </a:rPr>
                        <a:t>, los muchachos estaban muy contentos de que no habían intentado de desenterrar el hueso por sí solos.</a:t>
                      </a:r>
                      <a:endParaRPr lang="es-MX" sz="1000" i="0" dirty="0" smtClean="0">
                        <a:solidFill>
                          <a:schemeClr val="tx1"/>
                        </a:solidFill>
                      </a:endParaRPr>
                    </a:p>
                  </a:txBody>
                  <a:tcPr marL="103632" marR="103632" marT="48813" marB="48813"/>
                </a:tc>
              </a:tr>
              <a:tr h="815252">
                <a:tc>
                  <a:txBody>
                    <a:bodyPr/>
                    <a:lstStyle/>
                    <a:p>
                      <a:pPr algn="ctr"/>
                      <a:r>
                        <a:rPr lang="es-MX" sz="2000" b="1" dirty="0" smtClean="0"/>
                        <a:t>1</a:t>
                      </a:r>
                      <a:endParaRPr lang="es-MX" sz="2000" b="1" dirty="0"/>
                    </a:p>
                  </a:txBody>
                  <a:tcPr marL="103632" marR="103632" marT="48813" marB="48813"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MX" sz="950" b="0" i="1" u="none" strike="noStrike" kern="1200" cap="none" spc="0" normalizeH="0" baseline="0" noProof="0" dirty="0" smtClean="0">
                          <a:ln>
                            <a:noFill/>
                          </a:ln>
                          <a:solidFill>
                            <a:schemeClr val="tx1"/>
                          </a:solidFill>
                          <a:effectLst/>
                          <a:uLnTx/>
                          <a:uFillTx/>
                          <a:latin typeface="+mn-lt"/>
                          <a:ea typeface="+mn-ea"/>
                          <a:cs typeface="+mn-cs"/>
                        </a:rPr>
                        <a:t>La respuesta proporciona una transición limitada del “desarrollo del cuento” a la conclusión y proporciona un final parcial o general al cuento que tiene poca clausura y/o sigue un poco lógicamente después de los acontecimientos o experiencias en el cuento.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schemeClr val="tx1"/>
                          </a:solidFill>
                          <a:effectLst/>
                          <a:uLnTx/>
                          <a:uFillTx/>
                          <a:latin typeface="+mn-lt"/>
                          <a:ea typeface="+mn-ea"/>
                          <a:cs typeface="+mn-cs"/>
                        </a:rPr>
                        <a:t>     </a:t>
                      </a:r>
                      <a:r>
                        <a:rPr kumimoji="0" lang="es-MX" sz="1000" b="0" i="0" u="none" strike="noStrike" kern="1200" cap="none" spc="0" normalizeH="0" baseline="0" noProof="0" dirty="0" smtClean="0">
                          <a:ln>
                            <a:noFill/>
                          </a:ln>
                          <a:solidFill>
                            <a:schemeClr val="tx1"/>
                          </a:solidFill>
                          <a:effectLst/>
                          <a:uLnTx/>
                          <a:uFillTx/>
                          <a:latin typeface="+mn-lt"/>
                          <a:ea typeface="+mn-ea"/>
                          <a:cs typeface="+mn-cs"/>
                        </a:rPr>
                        <a:t>Alberto paró y miró al hoyo. Había algo que se veía. Se parecía a una concha enorme. Creo que es un fósil. Deberíamos a desenterrarlo y intercambiarlo por otro barco de juguete o podemos comprar algunos dulces.</a:t>
                      </a:r>
                      <a:endParaRPr kumimoji="0" lang="es-MX" sz="1000" b="0" i="0" u="none" strike="noStrike" kern="1200" cap="none" spc="0" normalizeH="0" baseline="0" noProof="0" dirty="0">
                        <a:ln>
                          <a:noFill/>
                        </a:ln>
                        <a:solidFill>
                          <a:schemeClr val="tx1"/>
                        </a:solidFill>
                        <a:effectLst/>
                        <a:uLnTx/>
                        <a:uFillTx/>
                        <a:latin typeface="+mn-lt"/>
                        <a:ea typeface="+mn-ea"/>
                        <a:cs typeface="+mn-cs"/>
                      </a:endParaRPr>
                    </a:p>
                  </a:txBody>
                  <a:tcPr marL="103632" marR="103632" marT="48813" marB="48813"/>
                </a:tc>
              </a:tr>
              <a:tr h="734657">
                <a:tc>
                  <a:txBody>
                    <a:bodyPr/>
                    <a:lstStyle/>
                    <a:p>
                      <a:pPr algn="ctr"/>
                      <a:r>
                        <a:rPr lang="es-MX" sz="2000" b="1" dirty="0" smtClean="0"/>
                        <a:t>0</a:t>
                      </a:r>
                      <a:endParaRPr lang="es-MX" sz="2000" b="1" dirty="0"/>
                    </a:p>
                  </a:txBody>
                  <a:tcPr marL="103632" marR="103632" marT="48813" marB="48813" anchor="ctr"/>
                </a:tc>
                <a:tc>
                  <a:txBody>
                    <a:bodyPr/>
                    <a:lstStyle/>
                    <a:p>
                      <a:r>
                        <a:rPr lang="es-MX" sz="950" b="0" i="1" dirty="0" smtClean="0">
                          <a:solidFill>
                            <a:schemeClr val="tx1"/>
                          </a:solidFill>
                        </a:rPr>
                        <a:t>La respuesta no proporciona una transición del “desarrollo del cuento” a la conclusión y proporciona</a:t>
                      </a:r>
                      <a:r>
                        <a:rPr lang="es-MX" sz="950" b="0" i="1" baseline="0" dirty="0" smtClean="0">
                          <a:solidFill>
                            <a:schemeClr val="tx1"/>
                          </a:solidFill>
                        </a:rPr>
                        <a:t> un final que no está claro ni completo para el cuento que no tiene clausura. </a:t>
                      </a:r>
                    </a:p>
                    <a:p>
                      <a:r>
                        <a:rPr lang="es-MX" sz="1000" b="0" i="0" baseline="0" dirty="0" smtClean="0">
                          <a:solidFill>
                            <a:schemeClr val="tx1"/>
                          </a:solidFill>
                        </a:rPr>
                        <a:t>Mike y Alberto vieron una piedra grande. Mejor se fueron a jugar cerca del río. Era muy bonito por el río donde había muchos árboles.</a:t>
                      </a:r>
                    </a:p>
                  </a:txBody>
                  <a:tcPr marL="103632" marR="103632" marT="48813" marB="48813"/>
                </a:tc>
              </a:tr>
            </a:tbl>
          </a:graphicData>
        </a:graphic>
      </p:graphicFrame>
      <p:sp>
        <p:nvSpPr>
          <p:cNvPr id="2" name="TextBox 1"/>
          <p:cNvSpPr txBox="1"/>
          <p:nvPr/>
        </p:nvSpPr>
        <p:spPr>
          <a:xfrm>
            <a:off x="385434" y="176981"/>
            <a:ext cx="6929766" cy="1015663"/>
          </a:xfrm>
          <a:prstGeom prst="rect">
            <a:avLst/>
          </a:prstGeom>
          <a:noFill/>
        </p:spPr>
        <p:txBody>
          <a:bodyPr wrap="square" rtlCol="0">
            <a:spAutoFit/>
          </a:bodyPr>
          <a:lstStyle/>
          <a:p>
            <a:pPr lvl="0" defTabSz="914318">
              <a:defRPr/>
            </a:pPr>
            <a:r>
              <a:rPr lang="es-MX" sz="1000" dirty="0">
                <a:solidFill>
                  <a:prstClr val="black"/>
                </a:solidFill>
                <a:ea typeface="Calibri"/>
                <a:cs typeface="Times New Roman"/>
              </a:rPr>
              <a:t>Nota:  Los “escritos breves” no deben tomar más de 10 minutos.   Los escritos breves se califican con una rúbrica de 2-3 puntos. Las composiciones completas se califican con una rúbrica de 4 puntos. La diferencia entre esta rúbrica y las rúbricas de Respuesta construida-Lectura, es que la  Rúbrica de Escrito Breve está evaluando el dominio de la escritura en un área específica, mientras que las rúbricas de lectura están evaluando la comprensión. </a:t>
            </a:r>
          </a:p>
          <a:p>
            <a:endParaRPr lang="en-US" dirty="0"/>
          </a:p>
        </p:txBody>
      </p:sp>
      <p:sp>
        <p:nvSpPr>
          <p:cNvPr id="3" name="Slide Number Placeholder 2"/>
          <p:cNvSpPr>
            <a:spLocks noGrp="1"/>
          </p:cNvSpPr>
          <p:nvPr>
            <p:ph type="sldNum" sz="quarter" idx="12"/>
          </p:nvPr>
        </p:nvSpPr>
        <p:spPr/>
        <p:txBody>
          <a:bodyPr/>
          <a:lstStyle/>
          <a:p>
            <a:fld id="{AF8359E8-5B63-4AE7-A26F-FE183B9DDE83}" type="slidenum">
              <a:rPr lang="en-US" smtClean="0"/>
              <a:t>20</a:t>
            </a:fld>
            <a:endParaRPr lang="en-US" dirty="0"/>
          </a:p>
        </p:txBody>
      </p:sp>
    </p:spTree>
    <p:extLst>
      <p:ext uri="{BB962C8B-B14F-4D97-AF65-F5344CB8AC3E}">
        <p14:creationId xmlns:p14="http://schemas.microsoft.com/office/powerpoint/2010/main" val="2508077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638800" y="9444497"/>
            <a:ext cx="1813560" cy="535516"/>
          </a:xfrm>
          <a:noFill/>
        </p:spPr>
        <p:txBody>
          <a:bodyPr/>
          <a:lstStyle/>
          <a:p>
            <a:r>
              <a:rPr lang="en-US" sz="1600" dirty="0" smtClean="0"/>
              <a:t>21</a:t>
            </a: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2318584317"/>
              </p:ext>
            </p:extLst>
          </p:nvPr>
        </p:nvGraphicFramePr>
        <p:xfrm>
          <a:off x="161925" y="164124"/>
          <a:ext cx="7458558" cy="5198065"/>
        </p:xfrm>
        <a:graphic>
          <a:graphicData uri="http://schemas.openxmlformats.org/drawingml/2006/table">
            <a:tbl>
              <a:tblPr firstRow="1" bandRow="1">
                <a:tableStyleId>{5940675A-B579-460E-94D1-54222C63F5DA}</a:tableStyleId>
              </a:tblPr>
              <a:tblGrid>
                <a:gridCol w="676275"/>
                <a:gridCol w="1143000"/>
                <a:gridCol w="1500188"/>
                <a:gridCol w="1363244"/>
                <a:gridCol w="1421536"/>
                <a:gridCol w="1354315"/>
              </a:tblGrid>
              <a:tr h="508078">
                <a:tc gridSpan="6">
                  <a:txBody>
                    <a:bodyPr/>
                    <a:lstStyle/>
                    <a:p>
                      <a:r>
                        <a:rPr lang="en-US" sz="900" dirty="0" smtClean="0"/>
                        <a:t>Write narratives to develop real or imagined experiences or events using effective technique, descriptive details, and clear event sequences.</a:t>
                      </a:r>
                      <a:br>
                        <a:rPr lang="en-US" sz="900" dirty="0" smtClean="0"/>
                      </a:br>
                      <a:r>
                        <a:rPr lang="en-US" sz="900" b="1" dirty="0" smtClean="0"/>
                        <a:t>W.4a</a:t>
                      </a:r>
                      <a:r>
                        <a:rPr lang="en-US" sz="900" baseline="0" dirty="0" smtClean="0"/>
                        <a:t> </a:t>
                      </a:r>
                      <a:r>
                        <a:rPr lang="en-US" sz="900" dirty="0" smtClean="0"/>
                        <a:t>Orient the reader by establishing a situation and introducing a narrator and/or characters; organize an event sequence that unfolds naturally.</a:t>
                      </a:r>
                      <a:br>
                        <a:rPr lang="en-US" sz="900" dirty="0" smtClean="0"/>
                      </a:br>
                      <a:r>
                        <a:rPr lang="en-US" sz="900" b="1" dirty="0" smtClean="0"/>
                        <a:t>W.4b</a:t>
                      </a:r>
                      <a:r>
                        <a:rPr lang="en-US" sz="900" baseline="0" dirty="0" smtClean="0"/>
                        <a:t> </a:t>
                      </a:r>
                      <a:r>
                        <a:rPr lang="en-US" sz="900" dirty="0" smtClean="0"/>
                        <a:t>Use dialogue and description to develop experiences and events or show the responses of characters to situations.</a:t>
                      </a:r>
                      <a:br>
                        <a:rPr lang="en-US" sz="900" dirty="0" smtClean="0"/>
                      </a:br>
                      <a:r>
                        <a:rPr lang="en-US" sz="900" b="1" dirty="0" smtClean="0"/>
                        <a:t>W.4c</a:t>
                      </a:r>
                      <a:r>
                        <a:rPr lang="en-US" sz="900" dirty="0" smtClean="0"/>
                        <a:t> Use a variety of transitional words and phrases to manage the sequence of events.</a:t>
                      </a:r>
                      <a:br>
                        <a:rPr lang="en-US" sz="900" dirty="0" smtClean="0"/>
                      </a:br>
                      <a:r>
                        <a:rPr lang="en-US" sz="900" b="1" dirty="0" smtClean="0"/>
                        <a:t>W.4d</a:t>
                      </a:r>
                      <a:r>
                        <a:rPr lang="en-US" sz="900" dirty="0" smtClean="0"/>
                        <a:t> Use concrete words and phrases and sensory details to convey experiences and events precisely.</a:t>
                      </a:r>
                      <a:br>
                        <a:rPr lang="en-US" sz="900" dirty="0" smtClean="0"/>
                      </a:br>
                      <a:r>
                        <a:rPr lang="en-US" sz="900" b="1" dirty="0" smtClean="0"/>
                        <a:t>W.43</a:t>
                      </a:r>
                      <a:r>
                        <a:rPr lang="en-US" sz="900" baseline="0" dirty="0" smtClean="0"/>
                        <a:t> </a:t>
                      </a:r>
                      <a:r>
                        <a:rPr lang="en-US" sz="900" dirty="0" smtClean="0"/>
                        <a:t>Provide a conclusion that follows from the narrated experiences or events.</a:t>
                      </a:r>
                      <a:endParaRPr lang="en-U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kern="1200" dirty="0" smtClean="0">
                          <a:effectLst/>
                        </a:rPr>
                        <a:t>Narrative </a:t>
                      </a:r>
                      <a:r>
                        <a:rPr lang="en-US" sz="1300" kern="1200" dirty="0">
                          <a:effectLst/>
                        </a:rPr>
                        <a:t>Full Composition </a:t>
                      </a:r>
                      <a:r>
                        <a:rPr lang="en-US" sz="1300" kern="1200" dirty="0" smtClean="0">
                          <a:effectLst/>
                        </a:rPr>
                        <a:t>Performance Task Score </a:t>
                      </a:r>
                      <a:r>
                        <a:rPr lang="en-US" sz="1300" b="1" kern="1200" dirty="0" smtClean="0">
                          <a:effectLst/>
                        </a:rPr>
                        <a:t>“4” </a:t>
                      </a:r>
                      <a:r>
                        <a:rPr lang="en-US" sz="1300" kern="1200" dirty="0" smtClean="0">
                          <a:effectLst/>
                        </a:rPr>
                        <a:t>Example </a:t>
                      </a:r>
                      <a:r>
                        <a:rPr lang="en-US" sz="1300" b="1" i="1" kern="1200" dirty="0" smtClean="0">
                          <a:effectLst/>
                        </a:rPr>
                        <a:t>SBAC Rubric Grades 3 - 8</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006140">
                <a:tc>
                  <a:txBody>
                    <a:bodyPr/>
                    <a:lstStyle/>
                    <a:p>
                      <a:pPr marL="0" marR="0" algn="ctr">
                        <a:lnSpc>
                          <a:spcPct val="100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00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tc>
                <a:tc>
                  <a:txBody>
                    <a:bodyPr/>
                    <a:lstStyle/>
                    <a:p>
                      <a:pPr>
                        <a:lnSpc>
                          <a:spcPct val="100000"/>
                        </a:lnSpc>
                      </a:pPr>
                      <a:r>
                        <a:rPr lang="en-US" sz="900" baseline="0" dirty="0" smtClean="0">
                          <a:solidFill>
                            <a:srgbClr val="000000"/>
                          </a:solidFill>
                          <a:latin typeface="+mn-lt"/>
                        </a:rPr>
                        <a:t> The narrative, real or imagined, is clearly focused and maintained throughout: </a:t>
                      </a:r>
                    </a:p>
                    <a:p>
                      <a:pPr marL="58738" indent="-58738">
                        <a:lnSpc>
                          <a:spcPct val="100000"/>
                        </a:lnSpc>
                        <a:buFont typeface="Arial" pitchFamily="34" charset="0"/>
                        <a:buChar char="•"/>
                      </a:pPr>
                      <a:r>
                        <a:rPr lang="en-US" sz="900" baseline="0" dirty="0" smtClean="0">
                          <a:solidFill>
                            <a:srgbClr val="000000"/>
                          </a:solidFill>
                          <a:latin typeface="+mn-lt"/>
                        </a:rPr>
                        <a:t>effectively establishes a setting, narrator and/or characters, and point of view*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has an effective plot helping create unity and completeness: </a:t>
                      </a:r>
                    </a:p>
                    <a:p>
                      <a:pPr marL="58738" indent="-58738">
                        <a:lnSpc>
                          <a:spcPct val="100000"/>
                        </a:lnSpc>
                        <a:buFont typeface="Arial" pitchFamily="34" charset="0"/>
                        <a:buChar char="•"/>
                      </a:pPr>
                      <a:r>
                        <a:rPr lang="en-US" sz="900" baseline="0" dirty="0" smtClean="0">
                          <a:solidFill>
                            <a:srgbClr val="000000"/>
                          </a:solidFill>
                          <a:latin typeface="+mn-lt"/>
                        </a:rPr>
                        <a:t>effective, consistent use of a variety of transitional strategies </a:t>
                      </a:r>
                    </a:p>
                    <a:p>
                      <a:pPr marL="58738" indent="-58738">
                        <a:lnSpc>
                          <a:spcPct val="100000"/>
                        </a:lnSpc>
                        <a:buFont typeface="Arial" pitchFamily="34" charset="0"/>
                        <a:buChar char="•"/>
                      </a:pPr>
                      <a:r>
                        <a:rPr lang="en-US" sz="900" baseline="0" dirty="0" smtClean="0">
                          <a:solidFill>
                            <a:srgbClr val="000000"/>
                          </a:solidFill>
                          <a:latin typeface="+mn-lt"/>
                        </a:rPr>
                        <a:t>logical sequence of events from beginning to end </a:t>
                      </a:r>
                    </a:p>
                    <a:p>
                      <a:pPr marL="58738" indent="-58738">
                        <a:lnSpc>
                          <a:spcPct val="100000"/>
                        </a:lnSpc>
                        <a:buFont typeface="Arial" pitchFamily="34" charset="0"/>
                        <a:buChar char="•"/>
                      </a:pPr>
                      <a:r>
                        <a:rPr lang="en-US" sz="900" baseline="0" dirty="0" smtClean="0">
                          <a:solidFill>
                            <a:srgbClr val="000000"/>
                          </a:solidFill>
                          <a:latin typeface="+mn-lt"/>
                        </a:rPr>
                        <a:t>effective opening and closure for audience and purpose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provides thorough and effective elaboration using details, dialogue, and description: </a:t>
                      </a:r>
                    </a:p>
                    <a:p>
                      <a:pPr marL="58738" indent="-58738">
                        <a:lnSpc>
                          <a:spcPct val="100000"/>
                        </a:lnSpc>
                        <a:buFont typeface="Arial" pitchFamily="34" charset="0"/>
                        <a:buChar char="•"/>
                      </a:pPr>
                      <a:r>
                        <a:rPr lang="en-US" sz="900" baseline="0" dirty="0" smtClean="0">
                          <a:solidFill>
                            <a:srgbClr val="000000"/>
                          </a:solidFill>
                          <a:latin typeface="+mn-lt"/>
                        </a:rPr>
                        <a:t>effective use of a variety of narrative techniques that advance the story or illustrate the experience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clearly and effectively expresses experiences or events: </a:t>
                      </a:r>
                    </a:p>
                    <a:p>
                      <a:pPr marL="58738" indent="-58738">
                        <a:lnSpc>
                          <a:spcPct val="100000"/>
                        </a:lnSpc>
                        <a:buFont typeface="Arial" pitchFamily="34" charset="0"/>
                        <a:buChar char="•"/>
                      </a:pPr>
                      <a:r>
                        <a:rPr lang="en-US" sz="900" baseline="0" dirty="0" smtClean="0">
                          <a:solidFill>
                            <a:srgbClr val="000000"/>
                          </a:solidFill>
                          <a:latin typeface="+mn-lt"/>
                        </a:rPr>
                        <a:t>effective use of sensory, concrete, and figurative language clearly advance the purpose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demonstrates a strong command of conventions: </a:t>
                      </a:r>
                    </a:p>
                    <a:p>
                      <a:pPr marL="58738" indent="-58738">
                        <a:lnSpc>
                          <a:spcPct val="100000"/>
                        </a:lnSpc>
                        <a:buFont typeface="Arial" pitchFamily="34" charset="0"/>
                        <a:buChar char="•"/>
                      </a:pPr>
                      <a:r>
                        <a:rPr lang="en-US" sz="900" baseline="0" dirty="0" smtClean="0">
                          <a:solidFill>
                            <a:srgbClr val="000000"/>
                          </a:solidFill>
                          <a:latin typeface="+mn-lt"/>
                        </a:rPr>
                        <a:t>few, if any, errors in usage and sentence formation </a:t>
                      </a:r>
                    </a:p>
                    <a:p>
                      <a:pPr marL="58738" indent="-58738">
                        <a:lnSpc>
                          <a:spcPct val="100000"/>
                        </a:lnSpc>
                        <a:buFont typeface="Arial" pitchFamily="34" charset="0"/>
                        <a:buChar char="•"/>
                      </a:pPr>
                      <a:r>
                        <a:rPr lang="en-US" sz="900" baseline="0" dirty="0" smtClean="0">
                          <a:solidFill>
                            <a:srgbClr val="000000"/>
                          </a:solidFill>
                          <a:latin typeface="+mn-lt"/>
                        </a:rPr>
                        <a:t>effective and consistent use of punctuation, capitalization, and spelling </a:t>
                      </a:r>
                    </a:p>
                  </a:txBody>
                  <a:tcPr marL="27761" marR="0" marT="27685" marB="0"/>
                </a:tc>
              </a:tr>
              <a:tr h="1673576">
                <a:tc>
                  <a:txBody>
                    <a:bodyPr/>
                    <a:lstStyle/>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a:t>
                      </a:r>
                      <a:r>
                        <a:rPr lang="en-US" sz="900" baseline="0" dirty="0" smtClean="0">
                          <a:solidFill>
                            <a:schemeClr val="tx1"/>
                          </a:solidFill>
                          <a:effectLst/>
                        </a:rPr>
                        <a:t> establishes a setting and character. The focus is clearly maintained throughout the story.  The narrator’s point of view (being excited) is clearly expressed.</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a:t>
                      </a:r>
                      <a:r>
                        <a:rPr lang="en-US" sz="900" dirty="0" smtClean="0">
                          <a:solidFill>
                            <a:schemeClr val="tx1"/>
                          </a:solidFill>
                          <a:effectLst/>
                        </a:rPr>
                        <a:t>has</a:t>
                      </a:r>
                      <a:r>
                        <a:rPr lang="en-US" sz="900" baseline="0" dirty="0" smtClean="0">
                          <a:solidFill>
                            <a:schemeClr val="tx1"/>
                          </a:solidFill>
                          <a:effectLst/>
                        </a:rPr>
                        <a:t> a beginning, middle and an ending in sequential order that moves forward with transitional words and in a logical order of events.  The opening and conclusion create unity.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 elaborates</a:t>
                      </a:r>
                      <a:r>
                        <a:rPr lang="en-US" sz="900" baseline="0" dirty="0" smtClean="0">
                          <a:solidFill>
                            <a:schemeClr val="tx1"/>
                          </a:solidFill>
                          <a:effectLst/>
                        </a:rPr>
                        <a:t> with details from passages about archeology and uses dialogue effectively. The student uses narrative techniques of dialogue and description  to advance the story.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student’s voice is knowledgeable about the information.  The student </a:t>
                      </a:r>
                      <a:r>
                        <a:rPr lang="en-US" sz="900" baseline="0" dirty="0" smtClean="0">
                          <a:solidFill>
                            <a:schemeClr val="tx1"/>
                          </a:solidFill>
                          <a:effectLst/>
                        </a:rPr>
                        <a:t>uses sensory language (excited, mess up, relax, ) and some figurative language – a smile was plastered across her face. Concrete vocabulary make the story effective  </a:t>
                      </a:r>
                    </a:p>
                    <a:p>
                      <a:pPr marL="0" marR="0">
                        <a:lnSpc>
                          <a:spcPct val="100000"/>
                        </a:lnSpc>
                        <a:spcBef>
                          <a:spcPts val="0"/>
                        </a:spcBef>
                        <a:spcAft>
                          <a:spcPts val="0"/>
                        </a:spcAft>
                      </a:pPr>
                      <a:r>
                        <a:rPr lang="en-US" sz="900" baseline="0" dirty="0" smtClean="0">
                          <a:solidFill>
                            <a:schemeClr val="tx1"/>
                          </a:solidFill>
                          <a:effectLst/>
                        </a:rPr>
                        <a:t>(archeologist, dig, brush, clay pot, volunteers).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has few or no errors in grammar, word usage, or mechanics as appropriate to grade</a:t>
                      </a:r>
                      <a:r>
                        <a:rPr lang="en-US" sz="900" dirty="0" smtClean="0">
                          <a:solidFill>
                            <a:schemeClr val="tx1"/>
                          </a:solidFill>
                          <a:effectLst/>
                        </a:rPr>
                        <a:t>.  </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sp>
        <p:nvSpPr>
          <p:cNvPr id="3" name="Rectangle 2"/>
          <p:cNvSpPr/>
          <p:nvPr/>
        </p:nvSpPr>
        <p:spPr>
          <a:xfrm>
            <a:off x="609600" y="5791200"/>
            <a:ext cx="6629400" cy="3308598"/>
          </a:xfrm>
          <a:prstGeom prst="rect">
            <a:avLst/>
          </a:prstGeom>
        </p:spPr>
        <p:txBody>
          <a:bodyPr wrap="square">
            <a:spAutoFit/>
          </a:bodyPr>
          <a:lstStyle/>
          <a:p>
            <a:r>
              <a:rPr lang="en-US" sz="1100" dirty="0"/>
              <a:t>Standing behind Sam, the old archaeologist, Jenny could feel her heart thumping because she was so excited.  She could hardly stand still!  “Just relax,” Sam said. “You’ll have a turn in just a moment.”  </a:t>
            </a:r>
          </a:p>
          <a:p>
            <a:r>
              <a:rPr lang="en-US" sz="1100" dirty="0"/>
              <a:t> </a:t>
            </a:r>
          </a:p>
          <a:p>
            <a:r>
              <a:rPr lang="en-US" sz="1100" dirty="0"/>
              <a:t>Jenny nodded.  She was a volunteer on a dig. She had been watching and learning along with other volunteers for many weeks now.  </a:t>
            </a:r>
          </a:p>
          <a:p>
            <a:r>
              <a:rPr lang="en-US" sz="1100" dirty="0"/>
              <a:t> </a:t>
            </a:r>
          </a:p>
          <a:p>
            <a:r>
              <a:rPr lang="en-US" sz="1100" dirty="0"/>
              <a:t>Jenny had only been allowed to dig in the beginner pits. But, after several weeks, Sam invited her to dig in the same pit he dug in. It meant he trusted her.</a:t>
            </a:r>
          </a:p>
          <a:p>
            <a:r>
              <a:rPr lang="en-US" sz="1100" dirty="0"/>
              <a:t> </a:t>
            </a:r>
          </a:p>
          <a:p>
            <a:r>
              <a:rPr lang="en-US" sz="1100" dirty="0"/>
              <a:t>“I hope I don’t mess up,” she thought.  But it was too late to worry about that as Sam asked her to help him brush the dust gently off of a clay pot.  </a:t>
            </a:r>
            <a:endParaRPr lang="en-US" sz="1100" dirty="0" smtClean="0"/>
          </a:p>
          <a:p>
            <a:endParaRPr lang="en-US" sz="1100" dirty="0"/>
          </a:p>
          <a:p>
            <a:r>
              <a:rPr lang="en-US" sz="1100" dirty="0"/>
              <a:t> </a:t>
            </a:r>
          </a:p>
          <a:p>
            <a:r>
              <a:rPr lang="en-US" sz="1100" dirty="0"/>
              <a:t>She thought about all of the other volunteers and how lucky she was to be able to help Sam. She was covered in mud and sweat, but very happy.  All of the hard work had been  worth it.</a:t>
            </a:r>
          </a:p>
          <a:p>
            <a:r>
              <a:rPr lang="en-US" sz="1100" dirty="0"/>
              <a:t> </a:t>
            </a:r>
          </a:p>
          <a:p>
            <a:r>
              <a:rPr lang="en-US" sz="1100" dirty="0"/>
              <a:t>After the dust had been cleared away from the clay pot, Sam told Jenny how to lift it carefully and lay it in a box.  “Great job,” he said when she was done.  Then with a smile plastered across her face Jenny took the box into a tent and labeled the clay pot</a:t>
            </a:r>
          </a:p>
        </p:txBody>
      </p:sp>
      <p:sp>
        <p:nvSpPr>
          <p:cNvPr id="8" name="Rectangle 7"/>
          <p:cNvSpPr/>
          <p:nvPr/>
        </p:nvSpPr>
        <p:spPr>
          <a:xfrm>
            <a:off x="638452" y="5560368"/>
            <a:ext cx="5152748" cy="230832"/>
          </a:xfrm>
          <a:prstGeom prst="rect">
            <a:avLst/>
          </a:prstGeom>
          <a:solidFill>
            <a:schemeClr val="bg2"/>
          </a:solidFill>
          <a:ln w="9525">
            <a:solidFill>
              <a:schemeClr val="tx1"/>
            </a:solidFill>
          </a:ln>
        </p:spPr>
        <p:txBody>
          <a:bodyPr wrap="square">
            <a:spAutoFit/>
          </a:bodyPr>
          <a:lstStyle/>
          <a:p>
            <a:r>
              <a:rPr lang="en-US" sz="900" b="1" i="1" dirty="0" smtClean="0"/>
              <a:t>In </a:t>
            </a:r>
            <a:r>
              <a:rPr lang="en-US" sz="900" b="1" i="1" dirty="0"/>
              <a:t>the </a:t>
            </a:r>
            <a:r>
              <a:rPr lang="en-US" sz="900" b="1" i="1" dirty="0" smtClean="0"/>
              <a:t>introduction, the writer describes a character,  what happened first and establishes focus. </a:t>
            </a:r>
            <a:endParaRPr lang="en-US" sz="900" i="1" dirty="0"/>
          </a:p>
        </p:txBody>
      </p:sp>
      <p:sp>
        <p:nvSpPr>
          <p:cNvPr id="13" name="Rectangle 12"/>
          <p:cNvSpPr/>
          <p:nvPr/>
        </p:nvSpPr>
        <p:spPr>
          <a:xfrm>
            <a:off x="1905000" y="6554718"/>
            <a:ext cx="4038600" cy="230832"/>
          </a:xfrm>
          <a:prstGeom prst="rect">
            <a:avLst/>
          </a:prstGeom>
          <a:solidFill>
            <a:schemeClr val="bg2"/>
          </a:solidFill>
          <a:ln w="9525">
            <a:solidFill>
              <a:schemeClr val="tx1"/>
            </a:solidFill>
          </a:ln>
        </p:spPr>
        <p:txBody>
          <a:bodyPr wrap="square">
            <a:spAutoFit/>
          </a:bodyPr>
          <a:lstStyle/>
          <a:p>
            <a:pPr lvl="0"/>
            <a:r>
              <a:rPr lang="en-US" sz="900" b="1" i="1" dirty="0">
                <a:solidFill>
                  <a:prstClr val="black"/>
                </a:solidFill>
              </a:rPr>
              <a:t>To set the scene, the writer includes details about where the story took place.</a:t>
            </a:r>
            <a:endParaRPr lang="en-US" sz="900" i="1" dirty="0">
              <a:solidFill>
                <a:prstClr val="black"/>
              </a:solidFill>
            </a:endParaRPr>
          </a:p>
        </p:txBody>
      </p:sp>
      <p:sp>
        <p:nvSpPr>
          <p:cNvPr id="17" name="Rectangle 16"/>
          <p:cNvSpPr/>
          <p:nvPr/>
        </p:nvSpPr>
        <p:spPr>
          <a:xfrm>
            <a:off x="1219200" y="7733912"/>
            <a:ext cx="5791200" cy="230832"/>
          </a:xfrm>
          <a:prstGeom prst="rect">
            <a:avLst/>
          </a:prstGeom>
          <a:solidFill>
            <a:schemeClr val="bg2"/>
          </a:solidFill>
          <a:ln w="9525">
            <a:solidFill>
              <a:schemeClr val="tx1"/>
            </a:solidFill>
          </a:ln>
        </p:spPr>
        <p:txBody>
          <a:bodyPr wrap="square">
            <a:spAutoFit/>
          </a:bodyPr>
          <a:lstStyle/>
          <a:p>
            <a:r>
              <a:rPr lang="en-US" sz="900" b="1" i="1" dirty="0"/>
              <a:t>The writer </a:t>
            </a:r>
            <a:r>
              <a:rPr lang="en-US" sz="900" b="1" i="1" dirty="0" smtClean="0"/>
              <a:t>includes details </a:t>
            </a:r>
            <a:r>
              <a:rPr lang="en-US" sz="900" b="1" i="1" dirty="0"/>
              <a:t>about </a:t>
            </a:r>
            <a:r>
              <a:rPr lang="en-US" sz="900" b="1" i="1" dirty="0" smtClean="0"/>
              <a:t>what the character  saw, heard</a:t>
            </a:r>
            <a:r>
              <a:rPr lang="en-US" sz="900" b="1" i="1" dirty="0"/>
              <a:t>, </a:t>
            </a:r>
            <a:r>
              <a:rPr lang="en-US" sz="900" b="1" i="1" dirty="0" smtClean="0"/>
              <a:t>smelled or felt and what she was thinking.</a:t>
            </a:r>
            <a:endParaRPr lang="en-US" sz="900" b="1" i="1" dirty="0"/>
          </a:p>
        </p:txBody>
      </p:sp>
      <p:sp>
        <p:nvSpPr>
          <p:cNvPr id="18" name="Rectangle 17"/>
          <p:cNvSpPr/>
          <p:nvPr/>
        </p:nvSpPr>
        <p:spPr>
          <a:xfrm>
            <a:off x="2504982" y="8892450"/>
            <a:ext cx="4478784" cy="230832"/>
          </a:xfrm>
          <a:prstGeom prst="rect">
            <a:avLst/>
          </a:prstGeom>
          <a:solidFill>
            <a:schemeClr val="bg2"/>
          </a:solidFill>
          <a:ln w="9525">
            <a:solidFill>
              <a:schemeClr val="tx1"/>
            </a:solidFill>
          </a:ln>
        </p:spPr>
        <p:txBody>
          <a:bodyPr wrap="square">
            <a:spAutoFit/>
          </a:bodyPr>
          <a:lstStyle/>
          <a:p>
            <a:r>
              <a:rPr lang="en-US" sz="900" b="1" i="1" dirty="0"/>
              <a:t>The writer includes </a:t>
            </a:r>
            <a:r>
              <a:rPr lang="en-US" sz="900" b="1" i="1" dirty="0" smtClean="0"/>
              <a:t>a </a:t>
            </a:r>
            <a:r>
              <a:rPr lang="en-US" sz="900" b="1" i="1" dirty="0"/>
              <a:t>detail that </a:t>
            </a:r>
            <a:r>
              <a:rPr lang="en-US" sz="900" b="1" i="1" dirty="0" smtClean="0"/>
              <a:t>shows how </a:t>
            </a:r>
            <a:r>
              <a:rPr lang="en-US" sz="900" b="1" i="1" dirty="0"/>
              <a:t>he or </a:t>
            </a:r>
            <a:r>
              <a:rPr lang="en-US" sz="900" b="1" i="1" dirty="0" smtClean="0"/>
              <a:t>she felt </a:t>
            </a:r>
            <a:r>
              <a:rPr lang="en-US" sz="900" b="1" i="1" dirty="0"/>
              <a:t>about </a:t>
            </a:r>
            <a:r>
              <a:rPr lang="en-US" sz="900" b="1" i="1" dirty="0" smtClean="0"/>
              <a:t>this experience in the </a:t>
            </a:r>
            <a:r>
              <a:rPr lang="en-US" sz="900" b="1" i="1" dirty="0"/>
              <a:t>end.</a:t>
            </a:r>
            <a:endParaRPr lang="en-US" sz="900" i="1" dirty="0"/>
          </a:p>
        </p:txBody>
      </p:sp>
      <p:sp>
        <p:nvSpPr>
          <p:cNvPr id="23" name="Rectangle 22"/>
          <p:cNvSpPr/>
          <p:nvPr/>
        </p:nvSpPr>
        <p:spPr>
          <a:xfrm>
            <a:off x="663605" y="9246087"/>
            <a:ext cx="4038600" cy="230832"/>
          </a:xfrm>
          <a:prstGeom prst="rect">
            <a:avLst/>
          </a:prstGeom>
          <a:solidFill>
            <a:schemeClr val="bg2"/>
          </a:solidFill>
          <a:ln w="9525">
            <a:solidFill>
              <a:schemeClr val="tx1"/>
            </a:solidFill>
          </a:ln>
        </p:spPr>
        <p:txBody>
          <a:bodyPr wrap="square">
            <a:spAutoFit/>
          </a:bodyPr>
          <a:lstStyle/>
          <a:p>
            <a:pPr lvl="0"/>
            <a:r>
              <a:rPr lang="en-US" sz="900" b="1" i="1" dirty="0" smtClean="0">
                <a:solidFill>
                  <a:prstClr val="black"/>
                </a:solidFill>
              </a:rPr>
              <a:t>Dialogue and description are used effectively throughout the story.</a:t>
            </a:r>
            <a:endParaRPr lang="en-US" sz="900" i="1" dirty="0">
              <a:solidFill>
                <a:prstClr val="black"/>
              </a:solidFill>
            </a:endParaRPr>
          </a:p>
        </p:txBody>
      </p:sp>
    </p:spTree>
    <p:extLst>
      <p:ext uri="{BB962C8B-B14F-4D97-AF65-F5344CB8AC3E}">
        <p14:creationId xmlns:p14="http://schemas.microsoft.com/office/powerpoint/2010/main" val="2236522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aphicFrame>
        <p:nvGraphicFramePr>
          <p:cNvPr id="187" name="Shape 187"/>
          <p:cNvGraphicFramePr/>
          <p:nvPr/>
        </p:nvGraphicFramePr>
        <p:xfrm>
          <a:off x="123818" y="457387"/>
          <a:ext cx="7513350" cy="8350291"/>
        </p:xfrm>
        <a:graphic>
          <a:graphicData uri="http://schemas.openxmlformats.org/drawingml/2006/table">
            <a:tbl>
              <a:tblPr>
                <a:noFill/>
              </a:tblPr>
              <a:tblGrid>
                <a:gridCol w="677850"/>
                <a:gridCol w="1310925"/>
                <a:gridCol w="1542275"/>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-W.6.3a, b, 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-W.4.3c-d</a:t>
                      </a:r>
                    </a:p>
                    <a:p>
                      <a:pPr lvl="0" algn="ctr" rtl="0">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-W.6.3c, 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-W.6.3d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6888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clearly focused and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effective plot helping create unity and completeness: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consistent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logical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thorough and effective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a variety of narrative techniques that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clearly and effectively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sensory, concrete, and figurative language clearly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strong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in usage and sentence formation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272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adequately focused and generally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evident plot helping create a sense of unity and completeness, though there may be minor flaws and some ideas may be loosely connected: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adequate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narrative techniques that generally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adequately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sensory, concrete, and figurative language generally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an adequate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errors in usage and sentence formation but no systematic pattern of errors is displayed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503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somewhat maintained and may have a minor drift in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inconsistent plot, and flaws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basic transitional strategies with little variety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uneven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opening and closure, if present, are weak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connection among ideas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uneven, cursory elaboration using partial and uneven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narrative techniques, if present, are uneven and inconsistent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unevenly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partial or weak use of sensory, concrete, and figurative language that may not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partial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may be maintained but may provide little or no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a major drift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may be confusing or ambiguous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has little or no discernible plot: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provides minimal elaboration using little or no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narrative techniques is minimal, absent, in error, or irrelevant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expression of ideas is vague, lacks clarity, or is confusing: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demonstrates a lack of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 and meaning is often obscured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8" name="Shape 188"/>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3 - 8: Generic 4-Point Narrative Writing Rubric </a:t>
            </a:r>
          </a:p>
        </p:txBody>
      </p:sp>
      <p:sp>
        <p:nvSpPr>
          <p:cNvPr id="189" name="Shape 189"/>
          <p:cNvSpPr/>
          <p:nvPr/>
        </p:nvSpPr>
        <p:spPr>
          <a:xfrm>
            <a:off x="369502" y="92964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90" name="Shape 190"/>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261580948"/>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es-419" sz="950" dirty="0"/>
              <a:t>Esta tarea de </a:t>
            </a:r>
            <a:r>
              <a:rPr lang="es-419" sz="950"/>
              <a:t>rendimiento </a:t>
            </a:r>
            <a:r>
              <a:rPr lang="es-419" sz="950" smtClean="0"/>
              <a:t>se </a:t>
            </a:r>
            <a:r>
              <a:rPr lang="es-419" sz="950" dirty="0"/>
              <a:t>basa en la escritura. Como una opción, </a:t>
            </a:r>
            <a:r>
              <a:rPr lang="es-419" sz="950"/>
              <a:t>si </a:t>
            </a:r>
            <a:r>
              <a:rPr lang="es-419" sz="950" smtClean="0"/>
              <a:t>desea </a:t>
            </a:r>
            <a:r>
              <a:rPr lang="es-419" sz="950"/>
              <a:t>dar </a:t>
            </a:r>
            <a:r>
              <a:rPr lang="es-419" sz="950" smtClean="0"/>
              <a:t>seguimiento </a:t>
            </a:r>
            <a:r>
              <a:rPr lang="es-419" sz="950" dirty="0"/>
              <a:t>al crecimiento ELP como </a:t>
            </a:r>
            <a:r>
              <a:rPr lang="es-419" sz="950"/>
              <a:t>un </a:t>
            </a:r>
            <a:r>
              <a:rPr lang="es-419" sz="950" smtClean="0"/>
              <a:t>segundo </a:t>
            </a:r>
            <a:r>
              <a:rPr lang="es-419" sz="950" dirty="0"/>
              <a:t>objetivo, los maestros pueden optar por evaluar ELP estándar 4 </a:t>
            </a:r>
            <a:r>
              <a:rPr lang="es-419" sz="950"/>
              <a:t>porque </a:t>
            </a:r>
            <a:r>
              <a:rPr lang="es-419" sz="950" smtClean="0"/>
              <a:t>se </a:t>
            </a:r>
            <a:r>
              <a:rPr lang="es-419" sz="950" dirty="0" smtClean="0"/>
              <a:t>alinea </a:t>
            </a:r>
            <a:r>
              <a:rPr lang="es-419" sz="950" dirty="0"/>
              <a:t>con esta tarea de rendimiento específica. La composición completa de su estudiante </a:t>
            </a:r>
            <a:r>
              <a:rPr lang="es-419" sz="950"/>
              <a:t>puede </a:t>
            </a:r>
            <a:r>
              <a:rPr lang="es-419" sz="950" smtClean="0"/>
              <a:t>ser </a:t>
            </a:r>
            <a:r>
              <a:rPr lang="es-419" sz="950" dirty="0"/>
              <a:t>analizada para identificar los niveles de dominio lingüístico en inglés. Es evidente que los estudiantes estarán navegando a través de las modalidades para llegar al producto final. Sin embargo, es importante tener en mente qué es lo que está evaluando la tarea de rendimiento de un escrito de opinión, y cuán profundamente el estudiante entiende el contenido de </a:t>
            </a:r>
            <a:r>
              <a:rPr lang="es-419" sz="950"/>
              <a:t>la </a:t>
            </a:r>
            <a:r>
              <a:rPr lang="es-419" sz="950" smtClean="0"/>
              <a:t>clase </a:t>
            </a:r>
            <a:r>
              <a:rPr lang="es-419" sz="950" dirty="0"/>
              <a:t>y el lenguaje. La meta de crecimiento ELP es proporcionar “</a:t>
            </a:r>
            <a:r>
              <a:rPr lang="es-419" sz="950"/>
              <a:t>la </a:t>
            </a:r>
            <a:r>
              <a:rPr lang="es-419" sz="950" smtClean="0"/>
              <a:t>enseñanza </a:t>
            </a:r>
            <a:r>
              <a:rPr lang="es-419" sz="950" dirty="0"/>
              <a:t>escalonada justa" para que los estudiantes demuestren su comprensión a fin de </a:t>
            </a:r>
            <a:r>
              <a:rPr lang="es-419" sz="950"/>
              <a:t>que </a:t>
            </a:r>
            <a:r>
              <a:rPr lang="es-419" sz="950" smtClean="0"/>
              <a:t>pasen </a:t>
            </a:r>
            <a:r>
              <a:rPr lang="es-419" sz="950" dirty="0"/>
              <a:t>de un nivel de competencia al siguiente.</a:t>
            </a:r>
          </a:p>
        </p:txBody>
      </p:sp>
      <p:graphicFrame>
        <p:nvGraphicFramePr>
          <p:cNvPr id="5" name="Table 4"/>
          <p:cNvGraphicFramePr>
            <a:graphicFrameLocks noGrp="1"/>
          </p:cNvGraphicFramePr>
          <p:nvPr>
            <p:extLst/>
          </p:nvPr>
        </p:nvGraphicFramePr>
        <p:xfrm>
          <a:off x="236593" y="414963"/>
          <a:ext cx="7299217" cy="6007243"/>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a:t>
                      </a:r>
                      <a:r>
                        <a:rPr lang="x-none" sz="900" kern="1200" noProof="0" smtClean="0">
                          <a:solidFill>
                            <a:schemeClr val="bg1">
                              <a:lumMod val="50000"/>
                            </a:schemeClr>
                          </a:solidFill>
                          <a:effectLst/>
                          <a:latin typeface="+mn-lt"/>
                          <a:ea typeface="Calibri"/>
                          <a:cs typeface="Times New Roman"/>
                        </a:rPr>
                        <a:t>receptivas se </a:t>
                      </a:r>
                      <a:r>
                        <a:rPr lang="x-none" sz="900" kern="1200" noProof="0" dirty="0" smtClean="0">
                          <a:solidFill>
                            <a:schemeClr val="bg1">
                              <a:lumMod val="50000"/>
                            </a:schemeClr>
                          </a:solidFill>
                          <a:effectLst/>
                          <a:latin typeface="+mn-lt"/>
                          <a:ea typeface="Calibri"/>
                          <a:cs typeface="Times New Roman"/>
                        </a:rPr>
                        <a:t>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dirty="0" smtClean="0">
                          <a:solidFill>
                            <a:schemeClr val="bg1">
                              <a:lumMod val="50000"/>
                            </a:schemeClr>
                          </a:solidFill>
                          <a:effectLst/>
                          <a:latin typeface="+mn-lt"/>
                          <a:ea typeface="Calibri"/>
                          <a:cs typeface="Times New Roman"/>
                        </a:rPr>
                        <a:t>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smtClean="0">
                          <a:solidFill>
                            <a:schemeClr val="tx1"/>
                          </a:solidFill>
                          <a:effectLst/>
                          <a:latin typeface="+mn-lt"/>
                          <a:ea typeface="+mn-ea"/>
                          <a:cs typeface="+mn-cs"/>
                        </a:rPr>
                        <a:t>                comunicarse </a:t>
                      </a:r>
                      <a:r>
                        <a:rPr lang="x-none" sz="1400" kern="1200" noProof="0" dirty="0" smtClean="0">
                          <a:solidFill>
                            <a:schemeClr val="tx1"/>
                          </a:solidFill>
                          <a:effectLst/>
                          <a:latin typeface="+mn-lt"/>
                          <a:ea typeface="+mn-ea"/>
                          <a:cs typeface="+mn-cs"/>
                        </a:rPr>
                        <a:t>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800" b="1" i="0" u="none" strike="noStrike" kern="1200" cap="none" spc="0" normalizeH="0" baseline="0" noProof="0" dirty="0" smtClean="0">
                          <a:ln>
                            <a:noFill/>
                          </a:ln>
                          <a:solidFill>
                            <a:srgbClr val="7F7F7F"/>
                          </a:solidFill>
                          <a:effectLst/>
                          <a:uLnTx/>
                          <a:uFillTx/>
                          <a:latin typeface="+mn-lt"/>
                          <a:ea typeface="Calibri"/>
                          <a:cs typeface="GillSansMT"/>
                        </a:rPr>
                        <a:t>elaborar/construir significados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a partir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de presentaciones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orales y de textos literarios e informativos, por medio de las siguientes destrezas  apropiadas para el nivel de grado: escuchar, leer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y observar </a:t>
                      </a:r>
                      <a:endParaRPr kumimoji="0" lang="es-419" sz="1400" b="0" i="0" u="none" strike="noStrike" kern="1200" cap="none" spc="0" normalizeH="0" baseline="0" noProof="0" dirty="0">
                        <a:ln>
                          <a:noFill/>
                        </a:ln>
                        <a:solidFill>
                          <a:prstClr val="black"/>
                        </a:solidFill>
                        <a:effectLst/>
                        <a:uLnTx/>
                        <a:uFillTx/>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a:t>
                      </a:r>
                      <a:r>
                        <a:rPr lang="x-none" sz="900" b="0" kern="1200" noProof="0" smtClean="0">
                          <a:solidFill>
                            <a:srgbClr val="7F7F7F"/>
                          </a:solidFill>
                          <a:effectLst/>
                          <a:latin typeface="+mn-lt"/>
                          <a:ea typeface="Calibri"/>
                          <a:cs typeface="GillSansMT"/>
                        </a:rPr>
                        <a:t>y frases en presentaciones </a:t>
                      </a:r>
                      <a:r>
                        <a:rPr lang="x-none" sz="900" b="0" kern="1200" noProof="0" dirty="0" smtClean="0">
                          <a:solidFill>
                            <a:srgbClr val="7F7F7F"/>
                          </a:solidFill>
                          <a:effectLst/>
                          <a:latin typeface="+mn-lt"/>
                          <a:ea typeface="Calibri"/>
                          <a:cs typeface="GillSansMT"/>
                        </a:rPr>
                        <a:t>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a:t>
                      </a:r>
                      <a:r>
                        <a:rPr lang="x-none" sz="1300" kern="1200" noProof="0" smtClean="0">
                          <a:effectLst/>
                          <a:latin typeface="+mn-lt"/>
                          <a:ea typeface="Calibri"/>
                          <a:cs typeface="Times New Roman"/>
                        </a:rPr>
                        <a:t>estudiantes se </a:t>
                      </a:r>
                      <a:r>
                        <a:rPr lang="x-none" sz="1300" kern="1200" noProof="0" dirty="0" smtClean="0">
                          <a:effectLst/>
                          <a:latin typeface="+mn-lt"/>
                          <a:ea typeface="Calibri"/>
                          <a:cs typeface="Times New Roman"/>
                        </a:rPr>
                        <a:t>comunican con otros (por ejemplo: hablar, escribir y dibujar). La instrucción y evaluación de las modalidades </a:t>
                      </a:r>
                      <a:r>
                        <a:rPr lang="x-none" sz="1300" kern="1200" noProof="0" smtClean="0">
                          <a:effectLst/>
                          <a:latin typeface="+mn-lt"/>
                          <a:ea typeface="Calibri"/>
                          <a:cs typeface="Times New Roman"/>
                        </a:rPr>
                        <a:t>productivas se </a:t>
                      </a:r>
                      <a:r>
                        <a:rPr lang="x-none" sz="1300" kern="1200" noProof="0" dirty="0" smtClean="0">
                          <a:effectLst/>
                          <a:latin typeface="+mn-lt"/>
                          <a:ea typeface="Calibri"/>
                          <a:cs typeface="Times New Roman"/>
                        </a:rPr>
                        <a:t>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a:t>
                      </a:r>
                      <a:r>
                        <a:rPr lang="x-none" sz="900" kern="1200" noProof="0" smtClean="0">
                          <a:solidFill>
                            <a:schemeClr val="bg1">
                              <a:lumMod val="50000"/>
                            </a:schemeClr>
                          </a:solidFill>
                          <a:effectLst/>
                          <a:latin typeface="+mn-lt"/>
                          <a:ea typeface="Calibri"/>
                          <a:cs typeface="Times New Roman"/>
                        </a:rPr>
                        <a:t>expresan sentimientos </a:t>
                      </a:r>
                      <a:r>
                        <a:rPr lang="x-none" sz="900" kern="1200" noProof="0" dirty="0" smtClean="0">
                          <a:solidFill>
                            <a:schemeClr val="bg1">
                              <a:lumMod val="50000"/>
                            </a:schemeClr>
                          </a:solidFill>
                          <a:effectLst/>
                          <a:latin typeface="+mn-lt"/>
                          <a:ea typeface="Calibri"/>
                          <a:cs typeface="Times New Roman"/>
                        </a:rPr>
                        <a:t>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99817973"/>
              </p:ext>
            </p:extLst>
          </p:nvPr>
        </p:nvGraphicFramePr>
        <p:xfrm>
          <a:off x="216431" y="6448436"/>
          <a:ext cx="7299215" cy="2072352"/>
        </p:xfrm>
        <a:graphic>
          <a:graphicData uri="http://schemas.openxmlformats.org/drawingml/2006/table">
            <a:tbl>
              <a:tblPr firstRow="1" firstCol="1" bandRow="1"/>
              <a:tblGrid>
                <a:gridCol w="829562"/>
                <a:gridCol w="919209"/>
                <a:gridCol w="625598"/>
                <a:gridCol w="762000"/>
                <a:gridCol w="1143000"/>
                <a:gridCol w="1423145"/>
                <a:gridCol w="1596701"/>
              </a:tblGrid>
              <a:tr h="507631">
                <a:tc>
                  <a:txBody>
                    <a:bodyPr/>
                    <a:lstStyle/>
                    <a:p>
                      <a:pPr marL="0" marR="0" algn="ctr">
                        <a:lnSpc>
                          <a:spcPct val="115000"/>
                        </a:lnSpc>
                        <a:spcBef>
                          <a:spcPts val="0"/>
                        </a:spcBef>
                        <a:spcAft>
                          <a:spcPts val="0"/>
                        </a:spcAft>
                      </a:pPr>
                      <a:r>
                        <a:rPr lang="x-none" sz="1400" b="1" noProof="0" dirty="0" smtClean="0">
                          <a:solidFill>
                            <a:srgbClr val="000000"/>
                          </a:solidFill>
                          <a:effectLst/>
                          <a:latin typeface="+mn-lt"/>
                          <a:ea typeface="Times New Roman"/>
                          <a:cs typeface="Times New Roman"/>
                        </a:rPr>
                        <a:t>Estándar</a:t>
                      </a:r>
                      <a:endParaRPr lang="x-none" sz="14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600" b="1" smtClean="0">
                          <a:effectLst/>
                          <a:latin typeface="Calibri"/>
                          <a:ea typeface="Times New Roman"/>
                          <a:cs typeface="Times New Roman"/>
                        </a:rPr>
                        <a:t>Un </a:t>
                      </a:r>
                      <a:r>
                        <a:rPr lang="x-none" sz="1600" b="1" i="1" smtClean="0">
                          <a:effectLst/>
                          <a:latin typeface="Calibri"/>
                          <a:ea typeface="Times New Roman"/>
                          <a:cs typeface="Times New Roman"/>
                        </a:rPr>
                        <a:t>ELL </a:t>
                      </a:r>
                      <a:r>
                        <a:rPr lang="x-none" sz="1600" b="1" smtClean="0">
                          <a:effectLst/>
                          <a:latin typeface="Calibri"/>
                          <a:ea typeface="Times New Roman"/>
                          <a:cs typeface="Times New Roman"/>
                        </a:rPr>
                        <a:t>puede…</a:t>
                      </a:r>
                      <a:endParaRPr lang="x-none" sz="16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600" b="1" noProof="0" dirty="0" smtClean="0">
                          <a:solidFill>
                            <a:srgbClr val="000000"/>
                          </a:solidFill>
                          <a:effectLst/>
                          <a:latin typeface="+mn-lt"/>
                          <a:ea typeface="Times New Roman"/>
                          <a:cs typeface="Times New Roman"/>
                        </a:rPr>
                        <a:t>Al final de un nivel de dominio del idioma inglés, un estudiante </a:t>
                      </a:r>
                      <a:r>
                        <a:rPr lang="x-none" sz="1600" b="1" i="1" noProof="0" dirty="0" smtClean="0">
                          <a:solidFill>
                            <a:srgbClr val="000000"/>
                          </a:solidFill>
                          <a:effectLst/>
                          <a:latin typeface="+mn-lt"/>
                          <a:ea typeface="Times New Roman"/>
                          <a:cs typeface="Times New Roman"/>
                        </a:rPr>
                        <a:t>ELL</a:t>
                      </a:r>
                      <a:r>
                        <a:rPr lang="x-none" sz="1600" b="1" baseline="0" noProof="0" dirty="0" smtClean="0">
                          <a:solidFill>
                            <a:srgbClr val="000000"/>
                          </a:solidFill>
                          <a:effectLst/>
                          <a:latin typeface="+mn-lt"/>
                          <a:ea typeface="Times New Roman"/>
                          <a:cs typeface="Times New Roman"/>
                        </a:rPr>
                        <a:t> en </a:t>
                      </a:r>
                      <a:r>
                        <a:rPr lang="en-US" sz="1600" b="1" baseline="0" noProof="0" dirty="0" smtClean="0">
                          <a:solidFill>
                            <a:srgbClr val="000000"/>
                          </a:solidFill>
                          <a:effectLst/>
                          <a:latin typeface="+mn-lt"/>
                          <a:ea typeface="Times New Roman"/>
                          <a:cs typeface="Times New Roman"/>
                        </a:rPr>
                        <a:t>4</a:t>
                      </a:r>
                      <a:r>
                        <a:rPr lang="en-US" sz="1600" b="1" baseline="30000" noProof="0" dirty="0" smtClean="0">
                          <a:solidFill>
                            <a:srgbClr val="000000"/>
                          </a:solidFill>
                          <a:effectLst/>
                          <a:latin typeface="+mn-lt"/>
                          <a:ea typeface="Times New Roman"/>
                          <a:cs typeface="Times New Roman"/>
                        </a:rPr>
                        <a:t>t</a:t>
                      </a:r>
                      <a:r>
                        <a:rPr lang="x-none" sz="1600" b="1" baseline="30000" noProof="0" dirty="0" smtClean="0">
                          <a:solidFill>
                            <a:srgbClr val="000000"/>
                          </a:solidFill>
                          <a:effectLst/>
                          <a:latin typeface="+mn-lt"/>
                          <a:ea typeface="Times New Roman"/>
                          <a:cs typeface="Times New Roman"/>
                        </a:rPr>
                        <a:t>o</a:t>
                      </a:r>
                      <a:r>
                        <a:rPr lang="x-none" sz="1600" b="1" baseline="0" noProof="0" dirty="0" smtClean="0">
                          <a:solidFill>
                            <a:srgbClr val="000000"/>
                          </a:solidFill>
                          <a:effectLst/>
                          <a:latin typeface="+mn-lt"/>
                          <a:ea typeface="Times New Roman"/>
                          <a:cs typeface="Times New Roman"/>
                        </a:rPr>
                        <a:t>-</a:t>
                      </a:r>
                      <a:r>
                        <a:rPr lang="en-US" sz="1600" b="1" baseline="0" noProof="0" dirty="0" smtClean="0">
                          <a:solidFill>
                            <a:srgbClr val="000000"/>
                          </a:solidFill>
                          <a:effectLst/>
                          <a:latin typeface="+mn-lt"/>
                          <a:ea typeface="Times New Roman"/>
                          <a:cs typeface="Times New Roman"/>
                        </a:rPr>
                        <a:t> 5</a:t>
                      </a:r>
                      <a:r>
                        <a:rPr lang="en-US" sz="1600" b="1" baseline="30000" noProof="0" dirty="0" smtClean="0">
                          <a:solidFill>
                            <a:srgbClr val="000000"/>
                          </a:solidFill>
                          <a:effectLst/>
                          <a:latin typeface="+mn-lt"/>
                          <a:ea typeface="Times New Roman"/>
                          <a:cs typeface="Times New Roman"/>
                        </a:rPr>
                        <a:t>to</a:t>
                      </a:r>
                      <a:r>
                        <a:rPr lang="x-none" sz="1600" b="1" baseline="30000" noProof="0" dirty="0" smtClean="0">
                          <a:solidFill>
                            <a:srgbClr val="000000"/>
                          </a:solidFill>
                          <a:effectLst/>
                          <a:latin typeface="+mn-lt"/>
                          <a:ea typeface="Times New Roman"/>
                          <a:cs typeface="Times New Roman"/>
                        </a:rPr>
                        <a:t>  </a:t>
                      </a:r>
                      <a:r>
                        <a:rPr lang="x-none" sz="1600" b="1" baseline="0" noProof="0" dirty="0" smtClean="0">
                          <a:solidFill>
                            <a:srgbClr val="000000"/>
                          </a:solidFill>
                          <a:effectLst/>
                          <a:latin typeface="+mn-lt"/>
                          <a:ea typeface="Times New Roman"/>
                          <a:cs typeface="Times New Roman"/>
                        </a:rPr>
                        <a:t>grado </a:t>
                      </a:r>
                      <a:r>
                        <a:rPr lang="x-none" sz="1600" b="1" noProof="0" dirty="0" smtClean="0">
                          <a:solidFill>
                            <a:srgbClr val="000000"/>
                          </a:solidFill>
                          <a:effectLst/>
                          <a:latin typeface="+mn-lt"/>
                          <a:ea typeface="Times New Roman"/>
                          <a:cs typeface="Times New Roman"/>
                        </a:rPr>
                        <a:t>puede . . . </a:t>
                      </a:r>
                      <a:endParaRPr lang="x-none" sz="16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2028">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 </a:t>
                      </a:r>
                      <a:r>
                        <a:rPr lang="es-419" sz="800" noProof="0" dirty="0" smtClean="0">
                          <a:solidFill>
                            <a:srgbClr val="000000"/>
                          </a:solidFill>
                          <a:effectLst/>
                          <a:latin typeface="+mn-lt"/>
                          <a:ea typeface="Times New Roman"/>
                          <a:cs typeface="Times New Roman"/>
                        </a:rPr>
                        <a:t>…</a:t>
                      </a:r>
                      <a:r>
                        <a:rPr lang="es-419" sz="800" b="0" i="0" u="none" strike="noStrike" noProof="0" dirty="0" smtClean="0">
                          <a:solidFill>
                            <a:srgbClr val="000000"/>
                          </a:solidFill>
                          <a:effectLst/>
                          <a:latin typeface="+mn-lt"/>
                        </a:rPr>
                        <a:t>expresar una opinión sobre  un tema conocido.</a:t>
                      </a:r>
                      <a:endParaRPr lang="es-419" sz="800" noProof="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a:t>
                      </a:r>
                      <a:r>
                        <a:rPr lang="es-419" sz="800" baseline="0" dirty="0" smtClean="0">
                          <a:solidFill>
                            <a:srgbClr val="000000"/>
                          </a:solidFill>
                          <a:effectLst/>
                          <a:latin typeface="+mn-lt"/>
                          <a:ea typeface="Times New Roman"/>
                          <a:cs typeface="Times New Roman"/>
                        </a:rPr>
                        <a:t> </a:t>
                      </a:r>
                      <a:r>
                        <a:rPr lang="es-419" sz="800" dirty="0" smtClean="0">
                          <a:solidFill>
                            <a:srgbClr val="000000"/>
                          </a:solidFill>
                          <a:effectLst/>
                          <a:latin typeface="+mn-lt"/>
                          <a:ea typeface="Times New Roman"/>
                          <a:cs typeface="Times New Roman"/>
                        </a:rPr>
                        <a:t>una declaración simple </a:t>
                      </a:r>
                      <a:r>
                        <a:rPr lang="es-419" sz="800" b="0" i="0" u="none" strike="noStrike" dirty="0" smtClean="0">
                          <a:solidFill>
                            <a:srgbClr val="000000"/>
                          </a:solidFill>
                          <a:effectLst/>
                          <a:latin typeface="+mn-lt"/>
                        </a:rPr>
                        <a:t>sobre un tema conocido, y dar una razón para apoyar la declaración.</a:t>
                      </a:r>
                      <a:endParaRPr lang="es-419" sz="8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s-419" sz="800" dirty="0" smtClean="0">
                          <a:solidFill>
                            <a:srgbClr val="000000"/>
                          </a:solidFill>
                          <a:effectLst/>
                          <a:latin typeface="+mn-lt"/>
                          <a:ea typeface="Times New Roman"/>
                          <a:cs typeface="Times New Roman"/>
                        </a:rPr>
                        <a:t>…desarrollar una declaración  sobre temas conocidos,</a:t>
                      </a:r>
                      <a:r>
                        <a:rPr lang="es-419" sz="800" baseline="0" dirty="0" smtClean="0">
                          <a:solidFill>
                            <a:srgbClr val="000000"/>
                          </a:solidFill>
                          <a:effectLst/>
                          <a:latin typeface="+mn-lt"/>
                          <a:ea typeface="Times New Roman"/>
                          <a:cs typeface="Times New Roman"/>
                        </a:rPr>
                        <a:t> introduciendo el tema y proporcionando algunas razones o hechos para apoyar la declaración</a:t>
                      </a:r>
                      <a:r>
                        <a:rPr lang="es-419" sz="800" b="0" i="0" u="none" strike="noStrike" baseline="0" dirty="0" smtClean="0">
                          <a:solidFill>
                            <a:srgbClr val="000000"/>
                          </a:solidFill>
                          <a:effectLst/>
                          <a:latin typeface="+mn-lt"/>
                        </a:rPr>
                        <a:t>.</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 una declaración  sobre una variedad de temas; introducir el tema, proporcionar varias razones o hechos para apoyar la declaración  y proporcionar una declaración de conclusión.</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…desarrollar una declaración  sobre una variedad de temas; introducir el tema, proporcionar  razones o hechos lógicamente</a:t>
                      </a:r>
                      <a:r>
                        <a:rPr lang="es-419" sz="800" baseline="0" dirty="0" smtClean="0">
                          <a:solidFill>
                            <a:srgbClr val="000000"/>
                          </a:solidFill>
                          <a:effectLst/>
                          <a:latin typeface="+mn-lt"/>
                          <a:ea typeface="Times New Roman"/>
                          <a:cs typeface="Times New Roman"/>
                        </a:rPr>
                        <a:t> ordenados </a:t>
                      </a:r>
                      <a:r>
                        <a:rPr lang="es-419" sz="800" dirty="0" smtClean="0">
                          <a:solidFill>
                            <a:srgbClr val="000000"/>
                          </a:solidFill>
                          <a:effectLst/>
                          <a:latin typeface="+mn-lt"/>
                          <a:ea typeface="Times New Roman"/>
                          <a:cs typeface="Times New Roman"/>
                        </a:rPr>
                        <a:t>para apoyar la declaración  y proporcionar una declaración de conclusión.</a:t>
                      </a:r>
                      <a:endParaRPr lang="es-419" sz="80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4</a:t>
            </a:r>
            <a:r>
              <a:rPr lang="es-ES" sz="2095" b="1" i="1" baseline="30000" dirty="0"/>
              <a:t>t</a:t>
            </a:r>
            <a:r>
              <a:rPr lang="es-ES" sz="2095" b="1" i="1" baseline="30000" dirty="0" smtClean="0"/>
              <a:t>o</a:t>
            </a:r>
            <a:r>
              <a:rPr lang="es-ES" sz="2095" b="1" i="1" dirty="0" smtClean="0"/>
              <a:t> – 5</a:t>
            </a:r>
            <a:r>
              <a:rPr lang="es-ES" sz="2095" b="1" i="1" baseline="30000" dirty="0"/>
              <a:t>t</a:t>
            </a:r>
            <a:r>
              <a:rPr lang="es-ES" sz="2095" b="1" i="1" baseline="30000" dirty="0" smtClean="0"/>
              <a:t>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541460" y="9471877"/>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1" name="Rectangle 10"/>
          <p:cNvSpPr/>
          <p:nvPr/>
        </p:nvSpPr>
        <p:spPr>
          <a:xfrm>
            <a:off x="3842741" y="968586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540840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36654540"/>
              </p:ext>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es-419" sz="1400" b="1" i="0" u="none" strike="noStrike" noProof="0" dirty="0" smtClean="0">
                          <a:solidFill>
                            <a:srgbClr val="000000"/>
                          </a:solidFill>
                          <a:latin typeface="Calibri"/>
                        </a:rPr>
                        <a:t>Pre-evaluación</a:t>
                      </a:r>
                      <a:r>
                        <a:rPr lang="es-419" sz="1400" b="1" i="0" u="none" strike="noStrike" baseline="0" noProof="0" dirty="0" smtClean="0">
                          <a:solidFill>
                            <a:srgbClr val="000000"/>
                          </a:solidFill>
                          <a:latin typeface="Calibri"/>
                        </a:rPr>
                        <a:t> de Escrito narrativo</a:t>
                      </a:r>
                      <a:endParaRPr lang="es-419"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es-419" sz="1200" b="1" i="0" u="none" strike="noStrike" noProof="0" dirty="0" smtClean="0">
                          <a:solidFill>
                            <a:srgbClr val="000000"/>
                          </a:solidFill>
                          <a:latin typeface="Calibri"/>
                        </a:rPr>
                        <a:t>Puntaje</a:t>
                      </a:r>
                      <a:r>
                        <a:rPr lang="es-419" sz="1200" b="1" i="0" u="none" strike="noStrike" baseline="0" noProof="0" dirty="0" smtClean="0">
                          <a:solidFill>
                            <a:srgbClr val="000000"/>
                          </a:solidFill>
                          <a:latin typeface="Calibri"/>
                        </a:rPr>
                        <a:t> del estudiante y </a:t>
                      </a:r>
                      <a:r>
                        <a:rPr lang="es-419" sz="1200" b="1" i="0" u="none" strike="noStrike" baseline="0" noProof="0" smtClean="0">
                          <a:solidFill>
                            <a:srgbClr val="000000"/>
                          </a:solidFill>
                          <a:latin typeface="Calibri"/>
                        </a:rPr>
                        <a:t>la clase</a:t>
                      </a:r>
                      <a:r>
                        <a:rPr lang="es-419" sz="1200" b="1" i="0" u="none" strike="noStrike" noProof="0" smtClean="0">
                          <a:solidFill>
                            <a:srgbClr val="000000"/>
                          </a:solidFill>
                          <a:latin typeface="Calibri"/>
                        </a:rPr>
                        <a:t>:</a:t>
                      </a:r>
                      <a:endParaRPr lang="es-419"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Año escolar:</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s-419"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419" sz="900" b="1" i="0" u="none" strike="noStrike" noProof="0" dirty="0" smtClean="0">
                          <a:solidFill>
                            <a:srgbClr val="000000"/>
                          </a:solidFill>
                          <a:latin typeface="Calibri"/>
                        </a:rPr>
                        <a:t>Grado: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Nombre del maestro: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Escuela:</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es-419" sz="900" b="1" i="0" u="none" strike="noStrike" noProof="0" dirty="0" smtClean="0">
                          <a:solidFill>
                            <a:srgbClr val="FFFFFF"/>
                          </a:solidFill>
                          <a:latin typeface="Calibri"/>
                        </a:rPr>
                        <a:t>Nombre del estudiante</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s-419" sz="900" b="1" i="0" u="none" strike="noStrike" noProof="0" dirty="0" smtClean="0">
                          <a:solidFill>
                            <a:srgbClr val="FFFFFF"/>
                          </a:solidFill>
                          <a:latin typeface="Calibri"/>
                        </a:rPr>
                        <a:t>Enfoque y organización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Elaboración</a:t>
                      </a:r>
                      <a:r>
                        <a:rPr lang="es-419" sz="900" b="1" i="0" u="none" strike="noStrike" baseline="0" noProof="0" dirty="0" smtClean="0">
                          <a:solidFill>
                            <a:srgbClr val="FFFFFF"/>
                          </a:solidFill>
                          <a:latin typeface="Calibri"/>
                        </a:rPr>
                        <a:t> y evidencia</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Convenciones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Total</a:t>
                      </a:r>
                      <a:r>
                        <a:rPr lang="es-419" sz="900" b="1" i="0" u="none" strike="noStrike" baseline="0" noProof="0" dirty="0" smtClean="0">
                          <a:solidFill>
                            <a:srgbClr val="FFFFFF"/>
                          </a:solidFill>
                          <a:latin typeface="Calibri"/>
                        </a:rPr>
                        <a:t> del </a:t>
                      </a:r>
                      <a:r>
                        <a:rPr lang="es-419" sz="800" b="1" i="0" u="none" strike="noStrike" baseline="0" noProof="0" dirty="0" smtClean="0">
                          <a:solidFill>
                            <a:srgbClr val="FFFFFF"/>
                          </a:solidFill>
                          <a:latin typeface="Calibri"/>
                        </a:rPr>
                        <a:t>estudiante</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Puntaje  ELP</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s-419" sz="900" b="0" i="0" u="none" strike="noStrike" noProof="0" dirty="0" smtClean="0">
                          <a:solidFill>
                            <a:srgbClr val="FFFFFF"/>
                          </a:solidFill>
                          <a:latin typeface="Calibri"/>
                        </a:rPr>
                        <a:t>Puntaje</a:t>
                      </a: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es-419" sz="900" b="0" i="0" u="none" strike="noStrike" noProof="0" dirty="0" smtClean="0">
                          <a:solidFill>
                            <a:srgbClr val="000000"/>
                          </a:solidFill>
                          <a:latin typeface="Calibri"/>
                        </a:rPr>
                        <a:t> 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Emergiendo</a:t>
            </a:r>
            <a:endParaRPr lang="es-419"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En desarrollo</a:t>
            </a:r>
            <a:endParaRPr lang="es-419"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Competente</a:t>
            </a:r>
            <a:endParaRPr lang="es-419"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Ejemplar</a:t>
            </a:r>
            <a:endParaRPr lang="es-419"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Clave para el </a:t>
            </a:r>
            <a:r>
              <a:rPr lang="en-US" sz="690" b="1" u="sng" dirty="0" err="1">
                <a:solidFill>
                  <a:prstClr val="black"/>
                </a:solidFill>
              </a:rPr>
              <a:t>puntaje</a:t>
            </a:r>
            <a:r>
              <a:rPr lang="en-US" sz="690" b="1" u="sng" dirty="0">
                <a:solidFill>
                  <a:prstClr val="black"/>
                </a:solidFill>
              </a:rPr>
              <a:t>:</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 total </a:t>
              </a:r>
              <a:r>
                <a:rPr lang="en-US" sz="690" b="1" u="sng" dirty="0" err="1">
                  <a:solidFill>
                    <a:prstClr val="black"/>
                  </a:solidFill>
                </a:rPr>
                <a:t>correcto</a:t>
              </a:r>
              <a:endParaRPr lang="en-US" sz="690" b="1" u="sng" dirty="0">
                <a:solidFill>
                  <a:prstClr val="black"/>
                </a:solidFill>
              </a:endParaRPr>
            </a:p>
          </p:txBody>
        </p:sp>
      </p:grpSp>
      <p:sp>
        <p:nvSpPr>
          <p:cNvPr id="20" name="Rectangle 19"/>
          <p:cNvSpPr/>
          <p:nvPr/>
        </p:nvSpPr>
        <p:spPr>
          <a:xfrm>
            <a:off x="3485198" y="9669730"/>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928181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1127008"/>
              </p:ext>
            </p:extLst>
          </p:nvPr>
        </p:nvGraphicFramePr>
        <p:xfrm>
          <a:off x="323850" y="360248"/>
          <a:ext cx="7189470" cy="9207133"/>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400" b="1" u="none" baseline="0" dirty="0" smtClean="0">
                          <a:solidFill>
                            <a:schemeClr val="tx1"/>
                          </a:solidFill>
                          <a:effectLst/>
                        </a:rPr>
                        <a:t>Grado 4: Pre-evaluación trimestre 3 </a:t>
                      </a:r>
                    </a:p>
                    <a:p>
                      <a:pPr marL="0" marR="0" indent="0" algn="ctr" defTabSz="966612" rtl="0" eaLnBrk="1" fontAlgn="auto" latinLnBrk="0" hangingPunct="1">
                        <a:lnSpc>
                          <a:spcPct val="100000"/>
                        </a:lnSpc>
                        <a:spcBef>
                          <a:spcPts val="0"/>
                        </a:spcBef>
                        <a:spcAft>
                          <a:spcPts val="0"/>
                        </a:spcAft>
                        <a:buClrTx/>
                        <a:buSzTx/>
                        <a:buFontTx/>
                        <a:buNone/>
                        <a:tabLst/>
                        <a:defRPr/>
                      </a:pPr>
                      <a:r>
                        <a:rPr lang="es-MX" sz="1400" b="1" u="none" baseline="0" dirty="0" smtClean="0">
                          <a:solidFill>
                            <a:schemeClr val="tx1"/>
                          </a:solidFill>
                          <a:effectLst/>
                        </a:rPr>
                        <a:t>Clave para las respuestas de selección múltiple</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90285">
                <a:tc>
                  <a:txBody>
                    <a:bodyPr/>
                    <a:lstStyle/>
                    <a:p>
                      <a:pPr marL="796925" marR="0" indent="-79692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a:t>
                      </a:r>
                      <a:r>
                        <a:rPr lang="es-MX" sz="1200" b="1" i="0" u="none" dirty="0" smtClean="0">
                          <a:solidFill>
                            <a:schemeClr val="tx1"/>
                          </a:solidFill>
                          <a:effectLst>
                            <a:outerShdw blurRad="38100" dist="38100" dir="2700000" algn="tl">
                              <a:srgbClr val="000000">
                                <a:alpha val="43137"/>
                              </a:srgbClr>
                            </a:outerShdw>
                          </a:effectLst>
                        </a:rPr>
                        <a:t> </a:t>
                      </a:r>
                      <a:r>
                        <a:rPr lang="es-MX" sz="1200" b="0" i="0" u="none" dirty="0" smtClean="0">
                          <a:solidFill>
                            <a:schemeClr val="tx1"/>
                          </a:solidFill>
                          <a:effectLst>
                            <a:outerShdw blurRad="38100" dist="38100" dir="2700000" algn="tl">
                              <a:srgbClr val="000000">
                                <a:alpha val="43137"/>
                              </a:srgbClr>
                            </a:outerShdw>
                          </a:effectLst>
                        </a:rPr>
                        <a:t>¿</a:t>
                      </a:r>
                      <a:r>
                        <a:rPr lang="es-MX" sz="1200" b="0" i="0" u="none" dirty="0" smtClean="0">
                          <a:solidFill>
                            <a:schemeClr val="tx1"/>
                          </a:solidFill>
                          <a:effectLst/>
                        </a:rPr>
                        <a:t>Qué</a:t>
                      </a:r>
                      <a:r>
                        <a:rPr lang="es-MX" sz="1200" b="0" i="0" u="none" baseline="0" dirty="0" smtClean="0">
                          <a:solidFill>
                            <a:schemeClr val="tx1"/>
                          </a:solidFill>
                          <a:effectLst/>
                        </a:rPr>
                        <a:t> claves en el cuento </a:t>
                      </a:r>
                      <a:r>
                        <a:rPr lang="es-MX" sz="1200" b="1" i="1" u="none" baseline="0" dirty="0" smtClean="0">
                          <a:solidFill>
                            <a:schemeClr val="tx1"/>
                          </a:solidFill>
                          <a:effectLst/>
                        </a:rPr>
                        <a:t>El tesoro perdido</a:t>
                      </a:r>
                      <a:r>
                        <a:rPr lang="es-MX" sz="1200" b="0" i="0" u="none" baseline="0" dirty="0" smtClean="0">
                          <a:solidFill>
                            <a:schemeClr val="tx1"/>
                          </a:solidFill>
                          <a:effectLst/>
                        </a:rPr>
                        <a:t> te ayudan a entender qué es una ensenada? </a:t>
                      </a:r>
                      <a:r>
                        <a:rPr lang="es-MX" sz="1100" b="0" i="1" u="none" baseline="0" dirty="0" smtClean="0">
                          <a:solidFill>
                            <a:schemeClr val="tx1"/>
                          </a:solidFill>
                          <a:effectLst/>
                        </a:rPr>
                        <a:t>Hacia</a:t>
                      </a:r>
                      <a:r>
                        <a:rPr lang="es-MX" sz="1100" b="0" i="1" dirty="0" smtClean="0">
                          <a:solidFill>
                            <a:schemeClr val="tx1"/>
                          </a:solidFill>
                          <a:effectLst/>
                          <a:latin typeface="+mn-lt"/>
                        </a:rPr>
                        <a:t> RL.4.4   DOK 2</a:t>
                      </a:r>
                      <a:endParaRPr lang="es-MX" sz="1100" b="0" i="1"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2400">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2</a:t>
                      </a:r>
                      <a:r>
                        <a:rPr lang="es-MX" sz="1200" b="0" i="0" u="none" baseline="0" dirty="0" smtClean="0">
                          <a:solidFill>
                            <a:schemeClr val="tx1"/>
                          </a:solidFill>
                          <a:effectLst/>
                          <a:latin typeface="+mn-lt"/>
                        </a:rPr>
                        <a:t> ¿Cuáles dos respuestas te ayudan a entender el significado de la palabra </a:t>
                      </a:r>
                      <a:r>
                        <a:rPr lang="es-MX" sz="1200" b="0" i="1" u="none" baseline="0" dirty="0" smtClean="0">
                          <a:solidFill>
                            <a:schemeClr val="tx1"/>
                          </a:solidFill>
                          <a:effectLst/>
                          <a:latin typeface="+mn-lt"/>
                        </a:rPr>
                        <a:t>agitarse</a:t>
                      </a:r>
                      <a:r>
                        <a:rPr lang="es-MX" sz="1200" b="0" i="0" u="none" baseline="0" dirty="0" smtClean="0">
                          <a:solidFill>
                            <a:schemeClr val="tx1"/>
                          </a:solidFill>
                          <a:effectLst/>
                          <a:latin typeface="+mn-lt"/>
                        </a:rPr>
                        <a:t> en el cuento </a:t>
                      </a:r>
                      <a:r>
                        <a:rPr lang="es-MX" sz="1200" b="1" i="1" u="none" baseline="0" dirty="0" smtClean="0">
                          <a:solidFill>
                            <a:schemeClr val="tx1"/>
                          </a:solidFill>
                          <a:effectLst/>
                          <a:latin typeface="+mn-lt"/>
                        </a:rPr>
                        <a:t>El tesoro perdido</a:t>
                      </a:r>
                      <a:r>
                        <a:rPr lang="es-MX" sz="1200" b="0" i="0" u="none" baseline="0" dirty="0" smtClean="0">
                          <a:solidFill>
                            <a:schemeClr val="tx1"/>
                          </a:solidFill>
                          <a:effectLst/>
                          <a:latin typeface="+mn-lt"/>
                        </a:rPr>
                        <a:t>? </a:t>
                      </a:r>
                      <a:r>
                        <a:rPr lang="es-MX" sz="1200" b="0" i="0" dirty="0" smtClean="0">
                          <a:solidFill>
                            <a:schemeClr val="tx1"/>
                          </a:solidFill>
                          <a:latin typeface="+mn-lt"/>
                        </a:rPr>
                        <a:t>(ambas respuestas deben estar correctas) </a:t>
                      </a:r>
                      <a:r>
                        <a:rPr lang="es-MX" sz="1100" b="0" i="1" dirty="0" smtClean="0">
                          <a:solidFill>
                            <a:schemeClr val="tx1"/>
                          </a:solidFill>
                          <a:latin typeface="+mn-lt"/>
                        </a:rPr>
                        <a:t>Hacia RL.4.4 </a:t>
                      </a:r>
                      <a:r>
                        <a:rPr lang="es-MX" sz="1100" b="0" i="1" baseline="0" dirty="0" smtClean="0">
                          <a:solidFill>
                            <a:schemeClr val="tx1"/>
                          </a:solidFill>
                          <a:latin typeface="+mn-lt"/>
                        </a:rPr>
                        <a:t> </a:t>
                      </a:r>
                      <a:r>
                        <a:rPr lang="es-MX" sz="1100" b="0" i="1" dirty="0" smtClean="0">
                          <a:solidFill>
                            <a:schemeClr val="tx1"/>
                          </a:solidFill>
                          <a:effectLst/>
                          <a:latin typeface="+mn-lt"/>
                        </a:rPr>
                        <a:t>DOK 2</a:t>
                      </a:r>
                      <a:endParaRPr lang="es-MX" sz="1100" b="0" i="1" u="none" baseline="0"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3</a:t>
                      </a:r>
                      <a:r>
                        <a:rPr lang="es-MX" sz="1200" b="0" i="0" u="none" baseline="0" dirty="0" smtClean="0">
                          <a:solidFill>
                            <a:schemeClr val="tx1"/>
                          </a:solidFill>
                          <a:effectLst/>
                          <a:latin typeface="+mn-lt"/>
                        </a:rPr>
                        <a:t> </a:t>
                      </a:r>
                      <a:r>
                        <a:rPr lang="es-MX" sz="1200" b="0" i="0" dirty="0" smtClean="0">
                          <a:solidFill>
                            <a:schemeClr val="tx1"/>
                          </a:solidFill>
                          <a:latin typeface="+mn-lt"/>
                        </a:rPr>
                        <a:t>¿Por qué</a:t>
                      </a:r>
                      <a:r>
                        <a:rPr lang="es-MX" sz="1200" b="0" i="0" baseline="0" dirty="0" smtClean="0">
                          <a:solidFill>
                            <a:schemeClr val="tx1"/>
                          </a:solidFill>
                          <a:latin typeface="+mn-lt"/>
                        </a:rPr>
                        <a:t> prestaron atención los piratas en </a:t>
                      </a:r>
                      <a:r>
                        <a:rPr lang="es-MX" sz="1200" b="1" i="1" u="none" baseline="0" dirty="0" smtClean="0">
                          <a:solidFill>
                            <a:schemeClr val="tx1"/>
                          </a:solidFill>
                          <a:latin typeface="+mn-lt"/>
                        </a:rPr>
                        <a:t>El tesoro perdido</a:t>
                      </a:r>
                      <a:r>
                        <a:rPr lang="es-MX" sz="1200" b="0" i="0" u="none" baseline="0" dirty="0" smtClean="0">
                          <a:solidFill>
                            <a:schemeClr val="tx1"/>
                          </a:solidFill>
                          <a:latin typeface="+mn-lt"/>
                        </a:rPr>
                        <a:t>? </a:t>
                      </a:r>
                      <a:r>
                        <a:rPr lang="es-MX" sz="1200" b="0" i="1" baseline="0" dirty="0" smtClean="0">
                          <a:solidFill>
                            <a:schemeClr val="tx1"/>
                          </a:solidFill>
                          <a:latin typeface="+mn-lt"/>
                        </a:rPr>
                        <a:t>H</a:t>
                      </a:r>
                      <a:r>
                        <a:rPr lang="es-MX" sz="1100" b="0" i="1" baseline="0" dirty="0" smtClean="0">
                          <a:solidFill>
                            <a:schemeClr val="tx1"/>
                          </a:solidFill>
                          <a:latin typeface="+mn-lt"/>
                        </a:rPr>
                        <a:t>acia RL.4.7  </a:t>
                      </a:r>
                      <a:r>
                        <a:rPr lang="es-MX" sz="1100" b="0" i="1" dirty="0" smtClean="0">
                          <a:solidFill>
                            <a:schemeClr val="tx1"/>
                          </a:solidFill>
                          <a:effectLst/>
                          <a:latin typeface="+mn-lt"/>
                        </a:rPr>
                        <a:t>DOK 1</a:t>
                      </a:r>
                      <a:endParaRPr lang="es-MX" sz="1200" b="0" i="1"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4</a:t>
                      </a:r>
                      <a:r>
                        <a:rPr lang="es-MX" sz="1200" b="1" i="0" u="none" dirty="0" smtClean="0">
                          <a:solidFill>
                            <a:schemeClr val="tx1"/>
                          </a:solidFill>
                          <a:effectLst>
                            <a:outerShdw blurRad="38100" dist="38100" dir="2700000" algn="tl">
                              <a:srgbClr val="000000">
                                <a:alpha val="43137"/>
                              </a:srgbClr>
                            </a:outerShdw>
                          </a:effectLst>
                        </a:rPr>
                        <a:t> </a:t>
                      </a:r>
                      <a:r>
                        <a:rPr lang="es-MX" sz="1200" b="0" i="0" u="none" dirty="0" smtClean="0">
                          <a:solidFill>
                            <a:schemeClr val="tx1"/>
                          </a:solidFill>
                          <a:effectLst/>
                        </a:rPr>
                        <a:t>¿Cómo es</a:t>
                      </a:r>
                      <a:r>
                        <a:rPr lang="es-MX" sz="1200" b="0" i="0" u="none" baseline="0" dirty="0" smtClean="0">
                          <a:solidFill>
                            <a:schemeClr val="tx1"/>
                          </a:solidFill>
                          <a:effectLst/>
                        </a:rPr>
                        <a:t> el tesoro en el cuento, </a:t>
                      </a:r>
                      <a:r>
                        <a:rPr lang="es-MX" sz="1200" b="1" i="1" u="none" baseline="0" dirty="0" smtClean="0">
                          <a:solidFill>
                            <a:schemeClr val="tx1"/>
                          </a:solidFill>
                          <a:effectLst/>
                        </a:rPr>
                        <a:t>El tesoro perdido,</a:t>
                      </a:r>
                      <a:r>
                        <a:rPr lang="es-MX" sz="1200" b="0" i="0" u="none" baseline="0" dirty="0" smtClean="0">
                          <a:solidFill>
                            <a:schemeClr val="tx1"/>
                          </a:solidFill>
                          <a:effectLst/>
                        </a:rPr>
                        <a:t> diferente a los tesoros que se encuentran en un muladar? </a:t>
                      </a:r>
                      <a:r>
                        <a:rPr lang="es-MX" sz="1100" b="0" i="1" u="none" baseline="0" dirty="0" smtClean="0">
                          <a:solidFill>
                            <a:schemeClr val="tx1"/>
                          </a:solidFill>
                          <a:effectLst/>
                        </a:rPr>
                        <a:t>Hacia</a:t>
                      </a:r>
                      <a:r>
                        <a:rPr lang="es-MX" sz="1100" b="0" i="1" dirty="0" smtClean="0">
                          <a:solidFill>
                            <a:schemeClr val="tx1"/>
                          </a:solidFill>
                          <a:latin typeface="+mn-lt"/>
                        </a:rPr>
                        <a:t> RL.4.7   </a:t>
                      </a:r>
                      <a:r>
                        <a:rPr lang="es-MX" sz="1100" b="0" i="1" dirty="0" smtClean="0">
                          <a:solidFill>
                            <a:schemeClr val="tx1"/>
                          </a:solidFill>
                          <a:effectLst/>
                          <a:latin typeface="+mn-lt"/>
                        </a:rPr>
                        <a:t>DOK 2</a:t>
                      </a:r>
                      <a:endParaRPr lang="es-MX" sz="1100" b="0" i="1" u="none" baseline="0"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9196">
                <a:tc>
                  <a:txBody>
                    <a:bodyPr/>
                    <a:lstStyle/>
                    <a:p>
                      <a:pPr marL="744538" marR="0" indent="-744538" algn="l" defTabSz="1018824"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5</a:t>
                      </a:r>
                      <a:r>
                        <a:rPr lang="es-MX" sz="1200" b="1" i="0" u="none" dirty="0" smtClean="0">
                          <a:solidFill>
                            <a:schemeClr val="tx1"/>
                          </a:solidFill>
                          <a:effectLst>
                            <a:outerShdw blurRad="38100" dist="38100" dir="2700000" algn="tl">
                              <a:srgbClr val="000000">
                                <a:alpha val="43137"/>
                              </a:srgbClr>
                            </a:outerShdw>
                          </a:effectLst>
                        </a:rPr>
                        <a:t> </a:t>
                      </a:r>
                      <a:r>
                        <a:rPr lang="es-MX" sz="1200" b="0" i="0" u="none" dirty="0" smtClean="0">
                          <a:solidFill>
                            <a:schemeClr val="tx1"/>
                          </a:solidFill>
                          <a:effectLst/>
                        </a:rPr>
                        <a:t>¿Cómo son muy diferentes </a:t>
                      </a:r>
                      <a:r>
                        <a:rPr lang="es-MX" sz="1200" b="1" i="1" u="none" dirty="0" smtClean="0">
                          <a:solidFill>
                            <a:schemeClr val="tx1"/>
                          </a:solidFill>
                          <a:effectLst/>
                        </a:rPr>
                        <a:t>Yo quiero ser un arqueólogo</a:t>
                      </a:r>
                      <a:r>
                        <a:rPr lang="es-MX" sz="1200" b="1" i="1" u="none" baseline="0" dirty="0" smtClean="0">
                          <a:solidFill>
                            <a:schemeClr val="tx1"/>
                          </a:solidFill>
                          <a:effectLst/>
                        </a:rPr>
                        <a:t> </a:t>
                      </a:r>
                      <a:r>
                        <a:rPr lang="es-MX" sz="1200" b="1" i="1" u="none" dirty="0" smtClean="0">
                          <a:solidFill>
                            <a:schemeClr val="tx1"/>
                          </a:solidFill>
                          <a:effectLst/>
                        </a:rPr>
                        <a:t>algún día </a:t>
                      </a:r>
                      <a:r>
                        <a:rPr lang="es-MX" sz="1200" b="0" i="0" u="none" dirty="0" smtClean="0">
                          <a:solidFill>
                            <a:schemeClr val="tx1"/>
                          </a:solidFill>
                          <a:effectLst/>
                        </a:rPr>
                        <a:t>y </a:t>
                      </a:r>
                      <a:r>
                        <a:rPr lang="es-MX" sz="1200" b="1" i="1" u="none" dirty="0" smtClean="0">
                          <a:solidFill>
                            <a:schemeClr val="tx1"/>
                          </a:solidFill>
                          <a:effectLst/>
                        </a:rPr>
                        <a:t>El</a:t>
                      </a:r>
                      <a:r>
                        <a:rPr lang="es-MX" sz="1200" b="1" i="1" u="none" baseline="0" dirty="0" smtClean="0">
                          <a:solidFill>
                            <a:schemeClr val="tx1"/>
                          </a:solidFill>
                          <a:effectLst/>
                        </a:rPr>
                        <a:t> tesoro perdido</a:t>
                      </a:r>
                      <a:r>
                        <a:rPr lang="es-MX" sz="1200" b="0" i="0" u="none" dirty="0" smtClean="0">
                          <a:solidFill>
                            <a:schemeClr val="tx1"/>
                          </a:solidFill>
                          <a:effectLst/>
                        </a:rPr>
                        <a:t>?</a:t>
                      </a:r>
                      <a:r>
                        <a:rPr lang="es-MX" sz="1200" b="0" i="0" u="none" baseline="0" dirty="0" smtClean="0">
                          <a:solidFill>
                            <a:schemeClr val="tx1"/>
                          </a:solidFill>
                          <a:effectLst/>
                        </a:rPr>
                        <a:t> </a:t>
                      </a:r>
                      <a:r>
                        <a:rPr lang="es-MX" sz="1100" b="0" i="1" dirty="0" smtClean="0">
                          <a:solidFill>
                            <a:schemeClr val="tx1"/>
                          </a:solidFill>
                          <a:effectLst/>
                          <a:latin typeface="+mn-lt"/>
                        </a:rPr>
                        <a:t>Hacia</a:t>
                      </a:r>
                      <a:r>
                        <a:rPr lang="es-MX" sz="1100" b="0" i="1" baseline="0" dirty="0" smtClean="0">
                          <a:solidFill>
                            <a:schemeClr val="tx1"/>
                          </a:solidFill>
                          <a:effectLst/>
                          <a:latin typeface="+mn-lt"/>
                        </a:rPr>
                        <a:t> </a:t>
                      </a:r>
                      <a:r>
                        <a:rPr lang="es-MX" sz="1100" b="0" i="1" baseline="0" dirty="0" smtClean="0">
                          <a:solidFill>
                            <a:schemeClr val="tx1"/>
                          </a:solidFill>
                          <a:latin typeface="+mn-lt"/>
                        </a:rPr>
                        <a:t>RL.4.9  </a:t>
                      </a:r>
                      <a:r>
                        <a:rPr lang="es-MX" sz="1100" b="0" i="1" dirty="0" smtClean="0">
                          <a:solidFill>
                            <a:schemeClr val="tx1"/>
                          </a:solidFill>
                          <a:effectLst/>
                          <a:latin typeface="+mn-lt"/>
                        </a:rPr>
                        <a:t>DOK 2</a:t>
                      </a:r>
                      <a:endParaRPr lang="es-MX" sz="1100" b="0" i="1" u="none" baseline="0" dirty="0" smtClean="0">
                        <a:solidFill>
                          <a:schemeClr val="tx1"/>
                        </a:solidFill>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199">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6</a:t>
                      </a:r>
                      <a:r>
                        <a:rPr lang="es-MX" sz="1200" b="1" i="0" u="none" dirty="0" smtClean="0">
                          <a:solidFill>
                            <a:schemeClr val="tx1"/>
                          </a:solidFill>
                          <a:effectLst>
                            <a:outerShdw blurRad="38100" dist="38100" dir="2700000" algn="tl">
                              <a:srgbClr val="000000">
                                <a:alpha val="43137"/>
                              </a:srgbClr>
                            </a:outerShdw>
                          </a:effectLst>
                        </a:rPr>
                        <a:t> </a:t>
                      </a:r>
                      <a:r>
                        <a:rPr lang="es-MX" sz="1200" b="0" i="0" u="none" dirty="0" smtClean="0">
                          <a:solidFill>
                            <a:schemeClr val="tx1"/>
                          </a:solidFill>
                          <a:effectLst/>
                        </a:rPr>
                        <a:t>¿Qué puedes concluir acerca de los tesoros</a:t>
                      </a:r>
                      <a:r>
                        <a:rPr lang="es-MX" sz="1200" b="0" i="0" u="none" baseline="0" dirty="0" smtClean="0">
                          <a:solidFill>
                            <a:schemeClr val="tx1"/>
                          </a:solidFill>
                          <a:effectLst/>
                        </a:rPr>
                        <a:t> basándote en la información de ambos textos</a:t>
                      </a:r>
                      <a:r>
                        <a:rPr lang="es-MX" sz="1200" b="0" i="0" u="none" dirty="0" smtClean="0">
                          <a:solidFill>
                            <a:schemeClr val="tx1"/>
                          </a:solidFill>
                          <a:effectLst/>
                        </a:rPr>
                        <a:t>?</a:t>
                      </a:r>
                      <a:r>
                        <a:rPr lang="es-MX" sz="1200" b="0" i="0" u="none" baseline="0" dirty="0" smtClean="0">
                          <a:solidFill>
                            <a:schemeClr val="tx1"/>
                          </a:solidFill>
                          <a:effectLst/>
                        </a:rPr>
                        <a:t> </a:t>
                      </a:r>
                      <a:r>
                        <a:rPr lang="es-MX" sz="1100" b="0" i="1" u="none" baseline="0" dirty="0" smtClean="0">
                          <a:solidFill>
                            <a:schemeClr val="tx1"/>
                          </a:solidFill>
                          <a:effectLst/>
                          <a:latin typeface="+mn-lt"/>
                          <a:cs typeface="Helvetica" pitchFamily="34" charset="0"/>
                        </a:rPr>
                        <a:t>Hacia</a:t>
                      </a:r>
                      <a:r>
                        <a:rPr lang="es-MX" sz="1100" b="0" i="1" dirty="0" smtClean="0">
                          <a:solidFill>
                            <a:schemeClr val="tx1"/>
                          </a:solidFill>
                          <a:latin typeface="+mn-lt"/>
                          <a:cs typeface="Helvetica" pitchFamily="34" charset="0"/>
                        </a:rPr>
                        <a:t> </a:t>
                      </a:r>
                      <a:r>
                        <a:rPr lang="es-MX" sz="1100" b="0" i="1" u="none" dirty="0" smtClean="0">
                          <a:solidFill>
                            <a:schemeClr val="tx1"/>
                          </a:solidFill>
                          <a:effectLst/>
                          <a:latin typeface="+mn-lt"/>
                        </a:rPr>
                        <a:t>RL.4.9  </a:t>
                      </a:r>
                      <a:r>
                        <a:rPr lang="es-MX" sz="1100" b="0" i="1" dirty="0" smtClean="0">
                          <a:solidFill>
                            <a:schemeClr val="tx1"/>
                          </a:solidFill>
                          <a:effectLst/>
                          <a:latin typeface="+mn-lt"/>
                        </a:rPr>
                        <a:t>DOK 3</a:t>
                      </a:r>
                      <a:endParaRPr lang="es-MX" sz="1100" b="0" i="1" u="none" baseline="0" dirty="0" smtClean="0">
                        <a:solidFill>
                          <a:schemeClr val="tx1"/>
                        </a:solidFill>
                        <a:effectLst/>
                        <a:latin typeface="+mn-lt"/>
                      </a:endParaRP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7</a:t>
                      </a:r>
                      <a:r>
                        <a:rPr lang="es-MX" sz="1200" b="1" u="none" dirty="0" smtClean="0">
                          <a:solidFill>
                            <a:schemeClr val="tx1"/>
                          </a:solidFill>
                          <a:effectLst>
                            <a:outerShdw blurRad="38100" dist="38100" dir="2700000" algn="tl">
                              <a:srgbClr val="000000">
                                <a:alpha val="43137"/>
                              </a:srgbClr>
                            </a:outerShdw>
                          </a:effectLs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 </a:t>
                      </a:r>
                      <a:r>
                        <a:rPr lang="es-MX" sz="1200" b="1" u="sng" baseline="0" dirty="0" smtClean="0">
                          <a:solidFill>
                            <a:schemeClr val="tx1"/>
                          </a:solidFill>
                          <a:effectLst>
                            <a:outerShdw blurRad="38100" dist="38100" dir="2700000" algn="tl">
                              <a:srgbClr val="000000">
                                <a:alpha val="43137"/>
                              </a:srgbClr>
                            </a:outerShdw>
                          </a:effectLst>
                          <a:latin typeface="+mn-lt"/>
                        </a:rPr>
                        <a:t>Texto l</a:t>
                      </a:r>
                      <a:r>
                        <a:rPr lang="es-MX" sz="1200" b="1" u="sng" dirty="0" smtClean="0">
                          <a:solidFill>
                            <a:schemeClr val="tx1"/>
                          </a:solidFill>
                          <a:effectLst>
                            <a:outerShdw blurRad="38100" dist="38100" dir="2700000" algn="tl">
                              <a:srgbClr val="000000">
                                <a:alpha val="43137"/>
                              </a:srgbClr>
                            </a:outerShdw>
                          </a:effectLst>
                          <a:latin typeface="+mn-lt"/>
                        </a:rPr>
                        <a:t>iterario</a:t>
                      </a:r>
                      <a:r>
                        <a:rPr lang="es-MX" sz="1200" b="0" u="none" baseline="0" dirty="0" smtClean="0">
                          <a:solidFill>
                            <a:schemeClr val="tx1"/>
                          </a:solidFill>
                          <a:effectLst/>
                          <a:latin typeface="+mn-lt"/>
                        </a:rPr>
                        <a:t>   </a:t>
                      </a:r>
                      <a:r>
                        <a:rPr lang="es-MX" sz="1100" b="0" i="1" u="none" baseline="0" dirty="0" smtClean="0">
                          <a:solidFill>
                            <a:schemeClr val="tx1"/>
                          </a:solidFill>
                          <a:effectLst/>
                          <a:latin typeface="+mn-lt"/>
                        </a:rPr>
                        <a:t>Hacia RL.4.7  </a:t>
                      </a:r>
                      <a:r>
                        <a:rPr lang="es-MX" sz="1100" b="0" i="1" dirty="0" smtClean="0">
                          <a:solidFill>
                            <a:schemeClr val="tx1"/>
                          </a:solidFill>
                          <a:effectLst/>
                          <a:latin typeface="+mn-lt"/>
                        </a:rPr>
                        <a:t>DOK 3</a:t>
                      </a:r>
                      <a:endParaRPr lang="es-MX" sz="1100" b="0" i="1" u="none" baseline="0" dirty="0" smtClean="0">
                        <a:solidFill>
                          <a:schemeClr val="tx1"/>
                        </a:solidFill>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RL4.7</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8</a:t>
                      </a:r>
                      <a:r>
                        <a:rPr lang="es-MX" sz="1200" b="1" u="none" dirty="0" smtClean="0">
                          <a:solidFill>
                            <a:schemeClr val="tx1"/>
                          </a:solidFill>
                          <a:effectLst>
                            <a:outerShdw blurRad="38100" dist="38100" dir="2700000" algn="tl">
                              <a:srgbClr val="000000">
                                <a:alpha val="43137"/>
                              </a:srgbClr>
                            </a:outerShdw>
                          </a:effectLs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 </a:t>
                      </a:r>
                      <a:r>
                        <a:rPr lang="es-MX" sz="1200" b="1" u="sng" baseline="0" dirty="0" smtClean="0">
                          <a:solidFill>
                            <a:schemeClr val="tx1"/>
                          </a:solidFill>
                          <a:effectLst>
                            <a:outerShdw blurRad="38100" dist="38100" dir="2700000" algn="tl">
                              <a:srgbClr val="000000">
                                <a:alpha val="43137"/>
                              </a:srgbClr>
                            </a:outerShdw>
                          </a:effectLst>
                          <a:latin typeface="+mn-lt"/>
                        </a:rPr>
                        <a:t>Texto l</a:t>
                      </a:r>
                      <a:r>
                        <a:rPr lang="es-MX" sz="1200" b="1" u="sng" dirty="0" smtClean="0">
                          <a:solidFill>
                            <a:schemeClr val="tx1"/>
                          </a:solidFill>
                          <a:effectLst>
                            <a:outerShdw blurRad="38100" dist="38100" dir="2700000" algn="tl">
                              <a:srgbClr val="000000">
                                <a:alpha val="43137"/>
                              </a:srgbClr>
                            </a:outerShdw>
                          </a:effectLst>
                          <a:latin typeface="+mn-lt"/>
                        </a:rPr>
                        <a:t>iterario</a:t>
                      </a:r>
                      <a:r>
                        <a:rPr lang="es-MX" sz="1200" b="1" u="none" dirty="0" smtClean="0">
                          <a:solidFill>
                            <a:schemeClr val="tx1"/>
                          </a:solidFill>
                          <a:effectLst>
                            <a:outerShdw blurRad="38100" dist="38100" dir="2700000" algn="tl">
                              <a:srgbClr val="000000">
                                <a:alpha val="43137"/>
                              </a:srgbClr>
                            </a:outerShdw>
                          </a:effectLst>
                        </a:rPr>
                        <a:t>   </a:t>
                      </a:r>
                      <a:r>
                        <a:rPr lang="es-MX" sz="1100" b="0" i="1" u="none" dirty="0" smtClean="0">
                          <a:solidFill>
                            <a:schemeClr val="tx1"/>
                          </a:solidFill>
                          <a:effectLst>
                            <a:outerShdw blurRad="38100" dist="38100" dir="2700000" algn="tl">
                              <a:srgbClr val="000000">
                                <a:alpha val="43137"/>
                              </a:srgbClr>
                            </a:outerShdw>
                          </a:effectLst>
                        </a:rPr>
                        <a:t>Hacia</a:t>
                      </a:r>
                      <a:r>
                        <a:rPr lang="es-MX" sz="1100" b="0" i="1" u="none" baseline="0" dirty="0" smtClean="0">
                          <a:solidFill>
                            <a:schemeClr val="tx1"/>
                          </a:solidFill>
                          <a:effectLst>
                            <a:outerShdw blurRad="38100" dist="38100" dir="2700000" algn="tl">
                              <a:srgbClr val="000000">
                                <a:alpha val="43137"/>
                              </a:srgbClr>
                            </a:outerShdw>
                          </a:effectLst>
                        </a:rPr>
                        <a:t> RL.4.9  </a:t>
                      </a:r>
                      <a:r>
                        <a:rPr lang="es-MX" sz="1100" b="0" i="0" dirty="0" smtClean="0">
                          <a:solidFill>
                            <a:schemeClr val="tx1"/>
                          </a:solidFill>
                          <a:effectLst/>
                          <a:latin typeface="+mn-lt"/>
                        </a:rPr>
                        <a:t>DOK 3</a:t>
                      </a:r>
                      <a:endParaRPr lang="es-MX"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108">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9</a:t>
                      </a:r>
                      <a:r>
                        <a:rPr lang="es-MX" sz="1200" b="1" i="0" u="none" dirty="0" smtClean="0">
                          <a:solidFill>
                            <a:schemeClr val="tx1"/>
                          </a:solidFill>
                          <a:effectLst>
                            <a:outerShdw blurRad="38100" dist="38100" dir="2700000" algn="tl">
                              <a:srgbClr val="000000">
                                <a:alpha val="43137"/>
                              </a:srgbClr>
                            </a:outerShdw>
                          </a:effectLst>
                        </a:rPr>
                        <a:t> </a:t>
                      </a:r>
                      <a:r>
                        <a:rPr lang="es-MX" sz="1200" b="0" i="0" u="none" dirty="0" smtClean="0">
                          <a:solidFill>
                            <a:schemeClr val="tx1"/>
                          </a:solidFill>
                          <a:effectLst/>
                        </a:rPr>
                        <a:t>Un arqueólogo es una persona que estudia</a:t>
                      </a:r>
                      <a:r>
                        <a:rPr lang="es-MX" sz="1200" b="0" i="0" u="none" baseline="0" dirty="0" smtClean="0">
                          <a:solidFill>
                            <a:schemeClr val="tx1"/>
                          </a:solidFill>
                          <a:effectLst/>
                        </a:rPr>
                        <a:t> la vida humana del pasado mediante la excavación de los restos de una cultura. Basándote en esta definición de un arqueólogo, ¿qué muy probablemente significa la palabra de raíz griega </a:t>
                      </a:r>
                      <a:r>
                        <a:rPr lang="es-MX" sz="1200" b="1" i="0" u="none" baseline="0" dirty="0" smtClean="0">
                          <a:solidFill>
                            <a:schemeClr val="tx1"/>
                          </a:solidFill>
                          <a:effectLst/>
                        </a:rPr>
                        <a:t>arqueo?</a:t>
                      </a:r>
                      <a:r>
                        <a:rPr lang="es-MX" sz="1200" b="0" i="0" u="none" baseline="0" dirty="0" smtClean="0">
                          <a:solidFill>
                            <a:schemeClr val="tx1"/>
                          </a:solidFill>
                          <a:effectLst/>
                        </a:rPr>
                        <a:t> </a:t>
                      </a:r>
                      <a:r>
                        <a:rPr lang="es-MX" sz="1100" b="0" i="1" baseline="0" dirty="0" smtClean="0">
                          <a:solidFill>
                            <a:schemeClr val="tx1"/>
                          </a:solidFill>
                          <a:effectLst/>
                          <a:latin typeface="+mn-lt"/>
                          <a:ea typeface="Times New Roman"/>
                          <a:cs typeface="Times New Roman"/>
                        </a:rPr>
                        <a:t>Hacia RI.4.4   </a:t>
                      </a:r>
                      <a:r>
                        <a:rPr lang="es-MX" sz="1100" b="0" i="1" dirty="0" smtClean="0">
                          <a:solidFill>
                            <a:schemeClr val="tx1"/>
                          </a:solidFill>
                          <a:effectLst/>
                          <a:latin typeface="+mn-lt"/>
                        </a:rPr>
                        <a:t>DOK 1</a:t>
                      </a:r>
                      <a:endParaRPr lang="es-MX" sz="1100" b="0" i="1" kern="1200" dirty="0" smtClean="0">
                        <a:solidFill>
                          <a:schemeClr val="tx1"/>
                        </a:solidFill>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035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10</a:t>
                      </a:r>
                      <a:r>
                        <a:rPr lang="es-MX" sz="1200" b="1" i="0" u="none" dirty="0" smtClean="0">
                          <a:solidFill>
                            <a:schemeClr val="tx1"/>
                          </a:solidFill>
                          <a:effectLst>
                            <a:outerShdw blurRad="38100" dist="38100" dir="2700000" algn="tl">
                              <a:srgbClr val="000000">
                                <a:alpha val="43137"/>
                              </a:srgbClr>
                            </a:outerShdw>
                          </a:effectLst>
                        </a:rPr>
                        <a:t> </a:t>
                      </a:r>
                      <a:r>
                        <a:rPr lang="es-MX" sz="1200" b="0" i="0" u="none" dirty="0" smtClean="0">
                          <a:solidFill>
                            <a:schemeClr val="tx1"/>
                          </a:solidFill>
                          <a:effectLst/>
                        </a:rPr>
                        <a:t>¿Cuáles dos palabras ayudan al lector</a:t>
                      </a:r>
                      <a:r>
                        <a:rPr lang="es-MX" sz="1200" b="0" i="0" u="none" baseline="0" dirty="0" smtClean="0">
                          <a:solidFill>
                            <a:schemeClr val="tx1"/>
                          </a:solidFill>
                          <a:effectLst/>
                        </a:rPr>
                        <a:t> a</a:t>
                      </a:r>
                      <a:r>
                        <a:rPr lang="es-MX" sz="1200" b="0" i="0" u="none" dirty="0" smtClean="0">
                          <a:solidFill>
                            <a:schemeClr val="tx1"/>
                          </a:solidFill>
                          <a:effectLst/>
                        </a:rPr>
                        <a:t> entender que significa</a:t>
                      </a:r>
                      <a:r>
                        <a:rPr lang="es-MX" sz="1200" b="0" i="0" u="none" baseline="0" dirty="0" smtClean="0">
                          <a:solidFill>
                            <a:schemeClr val="tx1"/>
                          </a:solidFill>
                          <a:effectLst/>
                        </a:rPr>
                        <a:t> escombros</a:t>
                      </a:r>
                      <a:r>
                        <a:rPr lang="es-MX" sz="1200" b="0" i="0" u="none" dirty="0" smtClean="0">
                          <a:solidFill>
                            <a:schemeClr val="tx1"/>
                          </a:solidFill>
                          <a:effectLst/>
                        </a:rPr>
                        <a:t>?</a:t>
                      </a:r>
                      <a:r>
                        <a:rPr lang="es-MX" sz="1200" b="0" i="0" u="none" baseline="0" dirty="0" smtClean="0">
                          <a:solidFill>
                            <a:schemeClr val="tx1"/>
                          </a:solidFill>
                          <a:effectLst/>
                        </a:rPr>
                        <a:t> </a:t>
                      </a:r>
                    </a:p>
                    <a:p>
                      <a:pPr marL="914400" marR="0" indent="-117475" algn="l" defTabSz="966612" rtl="0" eaLnBrk="1" fontAlgn="auto" latinLnBrk="0" hangingPunct="1">
                        <a:lnSpc>
                          <a:spcPct val="100000"/>
                        </a:lnSpc>
                        <a:spcBef>
                          <a:spcPts val="0"/>
                        </a:spcBef>
                        <a:spcAft>
                          <a:spcPts val="0"/>
                        </a:spcAft>
                        <a:buClrTx/>
                        <a:buSzTx/>
                        <a:buFontTx/>
                        <a:buNone/>
                        <a:tabLst/>
                        <a:defRPr/>
                      </a:pPr>
                      <a:r>
                        <a:rPr lang="es-MX" sz="1100" b="0" i="1" dirty="0" smtClean="0">
                          <a:solidFill>
                            <a:schemeClr val="tx1"/>
                          </a:solidFill>
                          <a:latin typeface="+mn-lt"/>
                        </a:rPr>
                        <a:t>Hacia</a:t>
                      </a:r>
                      <a:r>
                        <a:rPr lang="es-MX" sz="1100" b="0" i="1" baseline="0" dirty="0" smtClean="0">
                          <a:solidFill>
                            <a:schemeClr val="tx1"/>
                          </a:solidFill>
                          <a:latin typeface="+mn-lt"/>
                        </a:rPr>
                        <a:t> RI.4.4   </a:t>
                      </a:r>
                      <a:r>
                        <a:rPr lang="es-MX" sz="1100" b="0" i="1" dirty="0" smtClean="0">
                          <a:solidFill>
                            <a:schemeClr val="tx1"/>
                          </a:solidFill>
                          <a:effectLst/>
                          <a:latin typeface="+mn-lt"/>
                        </a:rPr>
                        <a:t>DOK 2</a:t>
                      </a:r>
                      <a:endParaRPr lang="es-MX" sz="1100" b="0" i="1" dirty="0" smtClean="0">
                        <a:solidFill>
                          <a:schemeClr val="tx1"/>
                        </a:solidFill>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796925" indent="-796925">
                        <a:buFont typeface="+mj-lt"/>
                        <a:buNone/>
                      </a:pPr>
                      <a:r>
                        <a:rPr lang="es-MX" sz="1200" b="1" i="0" u="sng" dirty="0" smtClean="0">
                          <a:solidFill>
                            <a:schemeClr val="tx1"/>
                          </a:solidFill>
                          <a:effectLst>
                            <a:outerShdw blurRad="38100" dist="38100" dir="2700000" algn="tl">
                              <a:srgbClr val="000000">
                                <a:alpha val="43137"/>
                              </a:srgbClr>
                            </a:outerShdw>
                          </a:effectLst>
                        </a:rPr>
                        <a:t>Pregunta 11</a:t>
                      </a:r>
                      <a:r>
                        <a:rPr lang="es-MX" sz="1200" b="0" i="0" u="none" dirty="0" smtClean="0">
                          <a:solidFill>
                            <a:schemeClr val="tx1"/>
                          </a:solidFill>
                          <a:effectLst>
                            <a:outerShdw blurRad="38100" dist="38100" dir="2700000" algn="tl">
                              <a:srgbClr val="000000">
                                <a:alpha val="43137"/>
                              </a:srgbClr>
                            </a:outerShdw>
                          </a:effectLst>
                        </a:rPr>
                        <a:t> </a:t>
                      </a:r>
                      <a:r>
                        <a:rPr lang="es-ES" sz="1200" b="0" i="0" u="none" dirty="0" smtClean="0">
                          <a:solidFill>
                            <a:schemeClr val="tx1"/>
                          </a:solidFill>
                          <a:effectLst/>
                        </a:rPr>
                        <a:t>¿Qué le da a entender al lector acerca de los arqueólogos la información en el párrafo 3 del “Artículo 1”? </a:t>
                      </a:r>
                      <a:r>
                        <a:rPr lang="es-MX" sz="1100" b="0" i="1" u="none" baseline="0" dirty="0" smtClean="0">
                          <a:solidFill>
                            <a:schemeClr val="tx1"/>
                          </a:solidFill>
                          <a:effectLst/>
                        </a:rPr>
                        <a:t>Hacia </a:t>
                      </a:r>
                      <a:r>
                        <a:rPr lang="es-MX" sz="1100" b="0" i="1" dirty="0" smtClean="0">
                          <a:solidFill>
                            <a:schemeClr val="tx1"/>
                          </a:solidFill>
                          <a:effectLst/>
                          <a:latin typeface="+mn-lt"/>
                        </a:rPr>
                        <a:t>RI.4.8   DOK 2</a:t>
                      </a:r>
                      <a:endParaRPr lang="es-MX" sz="1100" b="0" i="1" dirty="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90726">
                <a:tc>
                  <a:txBody>
                    <a:bodyPr/>
                    <a:lstStyle/>
                    <a:p>
                      <a:pPr marL="796925" marR="0" indent="-79692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12</a:t>
                      </a:r>
                      <a:r>
                        <a:rPr lang="es-MX" sz="1200" b="0" i="0" u="none" dirty="0" smtClean="0">
                          <a:solidFill>
                            <a:schemeClr val="tx1"/>
                          </a:solidFill>
                          <a:effectLst>
                            <a:outerShdw blurRad="38100" dist="38100" dir="2700000" algn="tl">
                              <a:srgbClr val="000000">
                                <a:alpha val="43137"/>
                              </a:srgbClr>
                            </a:outerShdw>
                          </a:effectLst>
                        </a:rPr>
                        <a:t> </a:t>
                      </a:r>
                      <a:r>
                        <a:rPr lang="es-MX" sz="1200" b="0" i="0" u="none" dirty="0" smtClean="0">
                          <a:solidFill>
                            <a:schemeClr val="tx1"/>
                          </a:solidFill>
                          <a:effectLst/>
                        </a:rPr>
                        <a:t>Basándote en el artículo</a:t>
                      </a:r>
                      <a:r>
                        <a:rPr lang="es-MX" sz="1200" b="0" i="0" u="none" baseline="0" dirty="0" smtClean="0">
                          <a:solidFill>
                            <a:schemeClr val="tx1"/>
                          </a:solidFill>
                          <a:effectLst/>
                        </a:rPr>
                        <a:t> 1</a:t>
                      </a:r>
                      <a:r>
                        <a:rPr lang="es-MX" sz="1200" b="0" i="0" u="none" dirty="0" smtClean="0">
                          <a:solidFill>
                            <a:schemeClr val="tx1"/>
                          </a:solidFill>
                          <a:effectLst/>
                        </a:rPr>
                        <a:t>, ¿qué </a:t>
                      </a:r>
                      <a:r>
                        <a:rPr lang="es-MX" sz="1200" b="0" i="0" u="none" baseline="0" dirty="0" smtClean="0">
                          <a:solidFill>
                            <a:schemeClr val="tx1"/>
                          </a:solidFill>
                          <a:effectLst/>
                        </a:rPr>
                        <a:t>estudian los arqueólogos, además de personas que vivieron hace mucho tiempo?</a:t>
                      </a:r>
                      <a:r>
                        <a:rPr lang="es-MX" sz="1200" b="0" i="0" u="none" dirty="0" smtClean="0">
                          <a:solidFill>
                            <a:schemeClr val="tx1"/>
                          </a:solidFill>
                          <a:effectLst/>
                        </a:rPr>
                        <a:t> </a:t>
                      </a:r>
                      <a:r>
                        <a:rPr lang="es-MX" sz="1100" b="0" i="1" dirty="0" smtClean="0">
                          <a:solidFill>
                            <a:schemeClr val="tx1"/>
                          </a:solidFill>
                          <a:effectLst/>
                          <a:latin typeface="+mn-lt"/>
                        </a:rPr>
                        <a:t>Hacia RI.4.8   DOK 2</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79692">
                <a:tc>
                  <a:txBody>
                    <a:bodyPr/>
                    <a:lstStyle/>
                    <a:p>
                      <a:pPr marL="796925" marR="0" indent="-79692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13</a:t>
                      </a:r>
                      <a:r>
                        <a:rPr lang="es-MX" sz="1200" b="0" i="0" u="none" baseline="0" dirty="0" smtClean="0">
                          <a:solidFill>
                            <a:schemeClr val="tx1"/>
                          </a:solidFill>
                          <a:effectLst/>
                        </a:rPr>
                        <a:t> </a:t>
                      </a:r>
                      <a:r>
                        <a:rPr lang="es-ES" sz="1200" b="0" dirty="0" smtClean="0">
                          <a:solidFill>
                            <a:schemeClr val="tx1"/>
                          </a:solidFill>
                          <a:latin typeface="+mn-lt"/>
                          <a:cs typeface="Helvetica" pitchFamily="34" charset="0"/>
                        </a:rPr>
                        <a:t>¿Cuál de estas ideas importantes acerca de los arqueólogos se encuentra tanto en el “Artículo 1” y el “Artículo 2”? </a:t>
                      </a:r>
                      <a:r>
                        <a:rPr lang="es-MX" sz="1100" b="0" i="1" baseline="0" dirty="0" smtClean="0">
                          <a:solidFill>
                            <a:schemeClr val="tx1"/>
                          </a:solidFill>
                          <a:latin typeface="+mn-lt"/>
                        </a:rPr>
                        <a:t>Hacia </a:t>
                      </a:r>
                      <a:r>
                        <a:rPr lang="es-MX" sz="1100" b="0" i="1" dirty="0" smtClean="0">
                          <a:solidFill>
                            <a:schemeClr val="tx1"/>
                          </a:solidFill>
                          <a:latin typeface="+mn-lt"/>
                        </a:rPr>
                        <a:t>RI.4.9   </a:t>
                      </a:r>
                      <a:r>
                        <a:rPr lang="es-MX" sz="1100" b="0" i="1" dirty="0" smtClean="0">
                          <a:solidFill>
                            <a:schemeClr val="tx1"/>
                          </a:solidFill>
                          <a:effectLst/>
                          <a:latin typeface="+mn-lt"/>
                        </a:rPr>
                        <a:t>DOK 2</a:t>
                      </a:r>
                      <a:endParaRPr lang="es-MX" sz="1100" b="0" i="1" dirty="0" smtClean="0">
                        <a:solidFill>
                          <a:schemeClr val="tx1"/>
                        </a:solidFill>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34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14</a:t>
                      </a:r>
                      <a:r>
                        <a:rPr lang="es-MX" sz="1200" b="1" i="0" u="none" dirty="0" smtClean="0">
                          <a:solidFill>
                            <a:schemeClr val="tx1"/>
                          </a:solidFill>
                          <a:effectLst>
                            <a:outerShdw blurRad="38100" dist="38100" dir="2700000" algn="tl">
                              <a:srgbClr val="000000">
                                <a:alpha val="43137"/>
                              </a:srgbClr>
                            </a:outerShdw>
                          </a:effectLst>
                        </a:rPr>
                        <a:t> </a:t>
                      </a:r>
                      <a:r>
                        <a:rPr lang="es-ES" sz="1200" b="0" i="0" u="none" strike="noStrike" dirty="0" smtClean="0">
                          <a:solidFill>
                            <a:schemeClr val="tx1"/>
                          </a:solidFill>
                          <a:effectLst/>
                        </a:rPr>
                        <a:t>¿Qué pistas acerca del pasado buscan los arqueólogos en ambos artículos 1 y 2?</a:t>
                      </a:r>
                      <a:r>
                        <a:rPr lang="es-MX" sz="1200" b="0" i="0" u="none" strike="noStrike" dirty="0" smtClean="0">
                          <a:solidFill>
                            <a:schemeClr val="tx1"/>
                          </a:solidFill>
                          <a:effectLst/>
                        </a:rPr>
                        <a:t> </a:t>
                      </a:r>
                    </a:p>
                    <a:p>
                      <a:pPr marL="796925" marR="0" indent="0" algn="l" defTabSz="966612" rtl="0" eaLnBrk="1" fontAlgn="auto" latinLnBrk="0" hangingPunct="1">
                        <a:lnSpc>
                          <a:spcPct val="100000"/>
                        </a:lnSpc>
                        <a:spcBef>
                          <a:spcPts val="0"/>
                        </a:spcBef>
                        <a:spcAft>
                          <a:spcPts val="0"/>
                        </a:spcAft>
                        <a:buClrTx/>
                        <a:buSzTx/>
                        <a:buFontTx/>
                        <a:buNone/>
                        <a:tabLst/>
                        <a:defRPr/>
                      </a:pPr>
                      <a:r>
                        <a:rPr lang="es-MX" sz="1100" b="0" i="1" u="none" strike="noStrike" dirty="0" smtClean="0">
                          <a:solidFill>
                            <a:schemeClr val="tx1"/>
                          </a:solidFill>
                          <a:effectLst/>
                        </a:rPr>
                        <a:t>Hacia</a:t>
                      </a:r>
                      <a:r>
                        <a:rPr lang="es-MX" sz="1100" b="0" i="1" u="none" strike="noStrike" baseline="0" dirty="0" smtClean="0">
                          <a:solidFill>
                            <a:schemeClr val="tx1"/>
                          </a:solidFill>
                          <a:effectLst/>
                        </a:rPr>
                        <a:t> RI.4.9   </a:t>
                      </a:r>
                      <a:r>
                        <a:rPr lang="es-MX" sz="1100" b="0" i="1" dirty="0" smtClean="0">
                          <a:solidFill>
                            <a:schemeClr val="tx1"/>
                          </a:solidFill>
                          <a:effectLst/>
                          <a:latin typeface="+mn-lt"/>
                        </a:rPr>
                        <a:t>DOK 3</a:t>
                      </a:r>
                      <a:endParaRPr lang="es-MX" sz="1100" b="0" i="1" u="none" strike="noStrik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15</a:t>
                      </a:r>
                      <a:r>
                        <a:rPr lang="es-MX" sz="1200" b="1" u="none" dirty="0" smtClean="0">
                          <a:solidFill>
                            <a:schemeClr val="tx1"/>
                          </a:solidFill>
                          <a:effectLst>
                            <a:outerShdw blurRad="38100" dist="38100" dir="2700000" algn="tl">
                              <a:srgbClr val="000000">
                                <a:alpha val="43137"/>
                              </a:srgbClr>
                            </a:outerShdw>
                          </a:effectLst>
                        </a:rPr>
                        <a:t>                                </a:t>
                      </a:r>
                      <a:r>
                        <a:rPr lang="es-MX" sz="1200" b="1" u="none" dirty="0" smtClean="0">
                          <a:solidFill>
                            <a:schemeClr val="tx1"/>
                          </a:solidFill>
                          <a:effectLst/>
                        </a:rPr>
                        <a:t>  </a:t>
                      </a:r>
                      <a:r>
                        <a:rPr lang="es-MX" sz="1200" b="1" u="sng" dirty="0" smtClean="0">
                          <a:solidFill>
                            <a:schemeClr val="tx1"/>
                          </a:solidFill>
                          <a:effectLst>
                            <a:outerShdw blurRad="38100" dist="38100" dir="2700000" algn="tl">
                              <a:srgbClr val="000000">
                                <a:alpha val="43137"/>
                              </a:srgbClr>
                            </a:outerShdw>
                          </a:effectLst>
                        </a:rPr>
                        <a:t>Respuesta construida texto informativo</a:t>
                      </a:r>
                      <a:r>
                        <a:rPr lang="es-MX" sz="1200" b="1" u="none" dirty="0" smtClean="0">
                          <a:solidFill>
                            <a:schemeClr val="tx1"/>
                          </a:solidFill>
                          <a:effectLst>
                            <a:outerShdw blurRad="38100" dist="38100" dir="2700000" algn="tl">
                              <a:srgbClr val="000000">
                                <a:alpha val="43137"/>
                              </a:srgbClr>
                            </a:outerShdw>
                          </a:effectLst>
                        </a:rPr>
                        <a:t>   </a:t>
                      </a:r>
                      <a:r>
                        <a:rPr lang="es-MX" sz="1200" b="1" u="none" baseline="0" dirty="0" smtClean="0">
                          <a:solidFill>
                            <a:schemeClr val="tx1"/>
                          </a:solidFill>
                          <a:effectLst>
                            <a:outerShdw blurRad="38100" dist="38100" dir="2700000" algn="tl">
                              <a:srgbClr val="000000">
                                <a:alpha val="43137"/>
                              </a:srgbClr>
                            </a:outerShdw>
                          </a:effectLst>
                        </a:rPr>
                        <a:t>  </a:t>
                      </a:r>
                      <a:r>
                        <a:rPr lang="es-MX" sz="1100" b="0" i="1" u="none" baseline="0" dirty="0" smtClean="0">
                          <a:solidFill>
                            <a:schemeClr val="tx1"/>
                          </a:solidFill>
                          <a:effectLst>
                            <a:outerShdw blurRad="38100" dist="38100" dir="2700000" algn="tl">
                              <a:srgbClr val="000000">
                                <a:alpha val="43137"/>
                              </a:srgbClr>
                            </a:outerShdw>
                          </a:effectLst>
                        </a:rPr>
                        <a:t>Hacia RI.4.8  </a:t>
                      </a:r>
                      <a:r>
                        <a:rPr lang="es-MX" sz="1100" b="0" i="1" dirty="0" smtClean="0">
                          <a:solidFill>
                            <a:schemeClr val="tx1"/>
                          </a:solidFill>
                          <a:effectLst/>
                          <a:latin typeface="+mn-lt"/>
                        </a:rPr>
                        <a:t>DOK 3</a:t>
                      </a:r>
                      <a:endParaRPr lang="es-MX" sz="11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RI4.8</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tab pos="4859338" algn="l"/>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16</a:t>
                      </a:r>
                      <a:r>
                        <a:rPr lang="es-MX" sz="1200" b="1" u="none" dirty="0" smtClean="0">
                          <a:solidFill>
                            <a:schemeClr val="tx1"/>
                          </a:solidFill>
                          <a:effectLst>
                            <a:outerShdw blurRad="38100" dist="38100" dir="2700000" algn="tl">
                              <a:srgbClr val="000000">
                                <a:alpha val="43137"/>
                              </a:srgbClr>
                            </a:outerShdw>
                          </a:effectLst>
                        </a:rPr>
                        <a:t>                                  </a:t>
                      </a:r>
                      <a:r>
                        <a:rPr lang="es-MX" sz="1200" b="1" u="sng" dirty="0" smtClean="0">
                          <a:solidFill>
                            <a:schemeClr val="tx1"/>
                          </a:solidFill>
                          <a:effectLst>
                            <a:outerShdw blurRad="38100" dist="38100" dir="2700000" algn="tl">
                              <a:srgbClr val="000000">
                                <a:alpha val="43137"/>
                              </a:srgbClr>
                            </a:outerShdw>
                          </a:effectLst>
                        </a:rPr>
                        <a:t>Respuesta construida texto informativo</a:t>
                      </a:r>
                      <a:r>
                        <a:rPr lang="es-MX" sz="1200" b="1" u="none" dirty="0" smtClean="0">
                          <a:solidFill>
                            <a:schemeClr val="tx1"/>
                          </a:solidFill>
                          <a:effectLst>
                            <a:outerShdw blurRad="38100" dist="38100" dir="2700000" algn="tl">
                              <a:srgbClr val="000000">
                                <a:alpha val="43137"/>
                              </a:srgbClr>
                            </a:outerShdw>
                          </a:effectLst>
                        </a:rPr>
                        <a:t>    </a:t>
                      </a:r>
                      <a:r>
                        <a:rPr lang="es-MX" sz="1100" b="0" i="1" u="none" baseline="0" dirty="0" smtClean="0">
                          <a:solidFill>
                            <a:schemeClr val="tx1"/>
                          </a:solidFill>
                          <a:effectLst>
                            <a:outerShdw blurRad="38100" dist="38100" dir="2700000" algn="tl">
                              <a:srgbClr val="000000">
                                <a:alpha val="43137"/>
                              </a:srgbClr>
                            </a:outerShdw>
                          </a:effectLst>
                        </a:rPr>
                        <a:t>Hacia RI.4.9  </a:t>
                      </a:r>
                      <a:r>
                        <a:rPr lang="es-MX" sz="1100" b="0" i="1" dirty="0" smtClean="0">
                          <a:solidFill>
                            <a:schemeClr val="tx1"/>
                          </a:solidFill>
                          <a:effectLst/>
                          <a:latin typeface="+mn-lt"/>
                        </a:rPr>
                        <a:t>DOK 4</a:t>
                      </a:r>
                      <a:endParaRPr lang="es-MX" sz="11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Escribir y Revisar</a:t>
                      </a: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17</a:t>
                      </a:r>
                      <a:r>
                        <a:rPr lang="es-MX" sz="1200" b="1" u="none" dirty="0" smtClean="0">
                          <a:solidFill>
                            <a:schemeClr val="tx1"/>
                          </a:solidFill>
                          <a:effectLst>
                            <a:outerShdw blurRad="38100" dist="38100" dir="2700000" algn="tl">
                              <a:srgbClr val="000000">
                                <a:alpha val="43137"/>
                              </a:srgbClr>
                            </a:outerShdw>
                          </a:effectLst>
                        </a:rPr>
                        <a:t>                                                          </a:t>
                      </a:r>
                      <a:r>
                        <a:rPr lang="es-MX" sz="1200" b="1" u="sng" dirty="0" smtClean="0">
                          <a:solidFill>
                            <a:schemeClr val="tx1"/>
                          </a:solidFill>
                          <a:effectLst>
                            <a:outerShdw blurRad="38100" dist="38100" dir="2700000" algn="tl">
                              <a:srgbClr val="000000">
                                <a:alpha val="43137"/>
                              </a:srgbClr>
                            </a:outerShdw>
                          </a:effectLst>
                        </a:rPr>
                        <a:t>Escrito</a:t>
                      </a:r>
                      <a:r>
                        <a:rPr lang="es-MX" sz="1200" b="1" u="sng" baseline="0" dirty="0" smtClean="0">
                          <a:solidFill>
                            <a:schemeClr val="tx1"/>
                          </a:solidFill>
                          <a:effectLst>
                            <a:outerShdw blurRad="38100" dist="38100" dir="2700000" algn="tl">
                              <a:srgbClr val="000000">
                                <a:alpha val="43137"/>
                              </a:srgbClr>
                            </a:outerShdw>
                          </a:effectLst>
                        </a:rPr>
                        <a:t> breve</a:t>
                      </a:r>
                      <a:r>
                        <a:rPr lang="es-MX" sz="1100" b="0" i="1" u="none" baseline="0" dirty="0" smtClean="0">
                          <a:solidFill>
                            <a:schemeClr val="tx1"/>
                          </a:solidFill>
                          <a:effectLst/>
                        </a:rPr>
                        <a:t>       Hacia W.4.3c</a:t>
                      </a:r>
                      <a:endParaRPr lang="es-MX" sz="1200" b="0" i="1" u="non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W.4.3c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baseline="0" dirty="0" smtClean="0">
                          <a:solidFill>
                            <a:schemeClr val="tx1"/>
                          </a:solidFill>
                          <a:effectLst>
                            <a:outerShdw blurRad="38100" dist="38100" dir="2700000" algn="tl">
                              <a:srgbClr val="000000">
                                <a:alpha val="43137"/>
                              </a:srgbClr>
                            </a:outerShdw>
                          </a:effectLst>
                        </a:rPr>
                        <a:t> 18</a:t>
                      </a:r>
                      <a:r>
                        <a:rPr lang="es-MX" sz="1200" b="1" u="none" baseline="0" dirty="0" smtClean="0">
                          <a:solidFill>
                            <a:schemeClr val="tx1"/>
                          </a:solidFill>
                          <a:effectLst>
                            <a:outerShdw blurRad="38100" dist="38100" dir="2700000" algn="tl">
                              <a:srgbClr val="000000">
                                <a:alpha val="43137"/>
                              </a:srgbClr>
                            </a:outerShdw>
                          </a:effectLst>
                        </a:rPr>
                        <a:t> </a:t>
                      </a:r>
                      <a:r>
                        <a:rPr lang="es-ES" sz="1200" b="0" dirty="0" smtClean="0">
                          <a:latin typeface="+mn-lt"/>
                          <a:ea typeface="Times New Roman"/>
                          <a:cs typeface="Helvetica" panose="020B0604020202020204" pitchFamily="34" charset="0"/>
                        </a:rPr>
                        <a:t>¿Cuál línea de diálogo </a:t>
                      </a:r>
                      <a:r>
                        <a:rPr lang="es-ES" sz="1200" b="1" u="sng" dirty="0" smtClean="0">
                          <a:latin typeface="+mn-lt"/>
                          <a:ea typeface="Times New Roman"/>
                          <a:cs typeface="Helvetica" panose="020B0604020202020204" pitchFamily="34" charset="0"/>
                        </a:rPr>
                        <a:t>no</a:t>
                      </a:r>
                      <a:r>
                        <a:rPr lang="es-ES" sz="1200" b="0" dirty="0" smtClean="0">
                          <a:latin typeface="+mn-lt"/>
                          <a:ea typeface="Times New Roman"/>
                          <a:cs typeface="Helvetica" panose="020B0604020202020204" pitchFamily="34" charset="0"/>
                        </a:rPr>
                        <a:t> corresponde después de la última oración? </a:t>
                      </a:r>
                      <a:r>
                        <a:rPr lang="es-MX" sz="1100" b="0" i="1" dirty="0" smtClean="0">
                          <a:solidFill>
                            <a:schemeClr val="tx1"/>
                          </a:solidFill>
                          <a:latin typeface="+mn-lt"/>
                          <a:cs typeface="Helvetica" panose="020B0604020202020204" pitchFamily="34" charset="0"/>
                        </a:rPr>
                        <a:t>W.4.3b</a:t>
                      </a:r>
                      <a:endParaRPr lang="es-MX" sz="1200" b="0" i="1" dirty="0" smtClean="0">
                        <a:solidFill>
                          <a:schemeClr val="tx1"/>
                        </a:solidFill>
                        <a:latin typeface="+mn-lt"/>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796925" marR="0" lvl="0" indent="-796925" algn="l" defTabSz="1018809"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19</a:t>
                      </a:r>
                      <a:r>
                        <a:rPr lang="es-MX" sz="1200" b="1" u="none" dirty="0" smtClean="0">
                          <a:solidFill>
                            <a:schemeClr val="tx1"/>
                          </a:solidFill>
                          <a:effectLst>
                            <a:outerShdw blurRad="38100" dist="38100" dir="2700000" algn="tl">
                              <a:srgbClr val="000000">
                                <a:alpha val="43137"/>
                              </a:srgbClr>
                            </a:outerShdw>
                          </a:effectLst>
                        </a:rPr>
                        <a:t> </a:t>
                      </a:r>
                      <a:r>
                        <a:rPr lang="es-ES" sz="1200" b="0" dirty="0" smtClean="0">
                          <a:latin typeface="+mn-lt"/>
                        </a:rPr>
                        <a:t>El estudiante ha decidido que las dos palabras en letra negrilla son muy fáciles para su maestro. Elige las dos palabras que mejor reemplazan</a:t>
                      </a:r>
                      <a:r>
                        <a:rPr lang="es-ES" sz="1200" b="0" baseline="0" dirty="0" smtClean="0">
                          <a:latin typeface="+mn-lt"/>
                        </a:rPr>
                        <a:t> ambas </a:t>
                      </a:r>
                      <a:r>
                        <a:rPr lang="es-ES" sz="1200" b="0" dirty="0" smtClean="0">
                          <a:latin typeface="+mn-lt"/>
                        </a:rPr>
                        <a:t>palabras en negrilla</a:t>
                      </a:r>
                      <a:r>
                        <a:rPr lang="es-MX" sz="1200" b="0" dirty="0" smtClean="0">
                          <a:latin typeface="+mn-lt"/>
                        </a:rPr>
                        <a:t>. </a:t>
                      </a:r>
                      <a:r>
                        <a:rPr lang="es-MX" sz="1100" b="0" i="1" dirty="0" smtClean="0">
                          <a:latin typeface="+mn-lt"/>
                        </a:rPr>
                        <a:t>L.4.3a</a:t>
                      </a:r>
                      <a:endParaRPr lang="es-MX" sz="1100" b="0" i="1" dirty="0" smtClean="0">
                        <a:solidFill>
                          <a:srgbClr val="FF0000"/>
                        </a:solidFill>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151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20</a:t>
                      </a:r>
                      <a:r>
                        <a:rPr lang="es-MX" sz="1200" b="1" u="none" dirty="0" smtClean="0">
                          <a:solidFill>
                            <a:schemeClr val="tx1"/>
                          </a:solidFill>
                          <a:effectLst>
                            <a:outerShdw blurRad="38100" dist="38100" dir="2700000" algn="tl">
                              <a:srgbClr val="000000">
                                <a:alpha val="43137"/>
                              </a:srgbClr>
                            </a:outerShdw>
                          </a:effectLst>
                        </a:rPr>
                        <a:t> </a:t>
                      </a:r>
                      <a:r>
                        <a:rPr lang="es-ES" sz="1200" b="0" u="none" dirty="0" smtClean="0">
                          <a:solidFill>
                            <a:schemeClr val="tx1"/>
                          </a:solidFill>
                          <a:effectLst/>
                        </a:rPr>
                        <a:t>¿Cuál oración muestra los adjetivos en el orden correcto?</a:t>
                      </a:r>
                      <a:r>
                        <a:rPr lang="es-MX" sz="1200" b="0" u="none" baseline="0" dirty="0" smtClean="0">
                          <a:solidFill>
                            <a:schemeClr val="tx1"/>
                          </a:solidFill>
                          <a:effectLst/>
                        </a:rPr>
                        <a:t> </a:t>
                      </a:r>
                      <a:r>
                        <a:rPr lang="es-MX" sz="1200" b="0" u="none" dirty="0" smtClean="0">
                          <a:solidFill>
                            <a:schemeClr val="tx1"/>
                          </a:solidFill>
                          <a:effectLst/>
                        </a:rPr>
                        <a:t> </a:t>
                      </a:r>
                      <a:r>
                        <a:rPr kumimoji="0" lang="es-MX" sz="1100" b="0" i="1"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L.4.1d</a:t>
                      </a:r>
                    </a:p>
                    <a:p>
                      <a:pPr marL="796925"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NOTA con explicación: </a:t>
                      </a:r>
                      <a:r>
                        <a:rPr lang="es-MX" sz="1100" i="1" dirty="0" smtClean="0"/>
                        <a:t>El artículo ‘un’ </a:t>
                      </a:r>
                      <a:r>
                        <a:rPr lang="es-MX" sz="1100" i="1" baseline="0" dirty="0" smtClean="0"/>
                        <a:t>viene primero</a:t>
                      </a:r>
                      <a:r>
                        <a:rPr lang="es-MX" sz="1100" i="1" dirty="0" smtClean="0"/>
                        <a:t>. La</a:t>
                      </a:r>
                      <a:r>
                        <a:rPr lang="es-MX" sz="1100" i="1" baseline="0" dirty="0" smtClean="0"/>
                        <a:t> palabra</a:t>
                      </a:r>
                      <a:r>
                        <a:rPr lang="es-MX" sz="1100" i="1" dirty="0" smtClean="0"/>
                        <a:t> ‘pequeño’ e ‘inteligente’ son adjetivos que describen al niño</a:t>
                      </a:r>
                      <a:r>
                        <a:rPr lang="es-MX" sz="1100" i="1" baseline="0" dirty="0" smtClean="0"/>
                        <a:t>, </a:t>
                      </a:r>
                      <a:r>
                        <a:rPr lang="es-MX" sz="1100" i="1" dirty="0" smtClean="0"/>
                        <a:t>el sustantivo, y</a:t>
                      </a:r>
                      <a:r>
                        <a:rPr lang="es-MX" sz="1100" i="1" baseline="0" dirty="0" smtClean="0"/>
                        <a:t> se deben colocar</a:t>
                      </a:r>
                      <a:r>
                        <a:rPr lang="es-MX" sz="1100" i="1" dirty="0" smtClean="0"/>
                        <a:t> después</a:t>
                      </a:r>
                      <a:r>
                        <a:rPr lang="es-MX" sz="1100" i="1" baseline="0" dirty="0" smtClean="0"/>
                        <a:t> del sustantivo</a:t>
                      </a:r>
                      <a:r>
                        <a:rPr lang="es-MX" sz="1100" i="1" dirty="0" smtClean="0"/>
                        <a:t>.  </a:t>
                      </a:r>
                      <a:endParaRPr lang="es-MX" sz="1100" i="1" dirty="0" smtClean="0">
                        <a:effectLs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0821851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pSp>
        <p:nvGrpSpPr>
          <p:cNvPr id="23" name="Group 22"/>
          <p:cNvGrpSpPr/>
          <p:nvPr/>
        </p:nvGrpSpPr>
        <p:grpSpPr>
          <a:xfrm>
            <a:off x="835909" y="1446709"/>
            <a:ext cx="2552326" cy="3328710"/>
            <a:chOff x="4493773" y="-801172"/>
            <a:chExt cx="2402190" cy="3177405"/>
          </a:xfrm>
        </p:grpSpPr>
        <p:sp>
          <p:nvSpPr>
            <p:cNvPr id="24" name="Parallelogram 23"/>
            <p:cNvSpPr/>
            <p:nvPr/>
          </p:nvSpPr>
          <p:spPr>
            <a:xfrm rot="1584430" flipH="1">
              <a:off x="4725760" y="464791"/>
              <a:ext cx="2170203" cy="1911442"/>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4493773" y="-801172"/>
              <a:ext cx="1077581" cy="925428"/>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to</a:t>
              </a: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654527" cy="1785856"/>
            </a:xfrm>
            <a:prstGeom prst="rect">
              <a:avLst/>
            </a:prstGeom>
            <a:noFill/>
            <a:effectLst>
              <a:softEdge rad="317500"/>
            </a:effectLst>
          </p:spPr>
        </p:pic>
      </p:grpSp>
      <p:grpSp>
        <p:nvGrpSpPr>
          <p:cNvPr id="5" name="Group 19"/>
          <p:cNvGrpSpPr/>
          <p:nvPr/>
        </p:nvGrpSpPr>
        <p:grpSpPr>
          <a:xfrm>
            <a:off x="829530" y="2364670"/>
            <a:ext cx="5835679" cy="5169696"/>
            <a:chOff x="780734" y="889850"/>
            <a:chExt cx="5492404" cy="4934710"/>
          </a:xfrm>
        </p:grpSpPr>
        <p:sp>
          <p:nvSpPr>
            <p:cNvPr id="6" name="TextBox 5"/>
            <p:cNvSpPr txBox="1"/>
            <p:nvPr/>
          </p:nvSpPr>
          <p:spPr>
            <a:xfrm>
              <a:off x="786738" y="3160757"/>
              <a:ext cx="5486400" cy="2663803"/>
            </a:xfrm>
            <a:prstGeom prst="rect">
              <a:avLst/>
            </a:prstGeom>
            <a:noFill/>
            <a:ln>
              <a:noFill/>
            </a:ln>
          </p:spPr>
          <p:txBody>
            <a:bodyPr wrap="square" lIns="96661" tIns="48331" rIns="96661" bIns="48331" rtlCol="0">
              <a:spAutoFit/>
            </a:bodyPr>
            <a:lstStyle/>
            <a:p>
              <a:endParaRPr lang="es-MX" sz="3500" b="1" dirty="0" smtClean="0">
                <a:effectLst>
                  <a:outerShdw blurRad="38100" dist="38100" dir="2700000" algn="tl">
                    <a:srgbClr val="000000">
                      <a:alpha val="43137"/>
                    </a:srgbClr>
                  </a:outerShdw>
                </a:effectLst>
              </a:endParaRPr>
            </a:p>
            <a:p>
              <a:r>
                <a:rPr lang="es-MX" sz="3500" b="1" dirty="0" smtClean="0">
                  <a:effectLst>
                    <a:outerShdw blurRad="38100" dist="38100" dir="2700000" algn="tl">
                      <a:srgbClr val="000000">
                        <a:alpha val="43137"/>
                      </a:srgbClr>
                    </a:outerShdw>
                  </a:effectLst>
                </a:rPr>
                <a:t>Copia del estudiante</a:t>
              </a:r>
            </a:p>
            <a:p>
              <a:r>
                <a:rPr lang="es-MX" sz="3500" b="1" dirty="0" smtClean="0">
                  <a:effectLst>
                    <a:outerShdw blurRad="38100" dist="38100" dir="2700000" algn="tl">
                      <a:srgbClr val="000000">
                        <a:alpha val="43137"/>
                      </a:srgbClr>
                    </a:outerShdw>
                  </a:effectLst>
                </a:rPr>
                <a:t>Pre-evaluación Trimestre 3</a:t>
              </a:r>
            </a:p>
            <a:p>
              <a:endParaRPr lang="es-MX" sz="3500" b="1" dirty="0" smtClean="0">
                <a:effectLst>
                  <a:outerShdw blurRad="38100" dist="38100" dir="2700000" algn="tl">
                    <a:srgbClr val="000000">
                      <a:alpha val="43137"/>
                    </a:srgbClr>
                  </a:outerShdw>
                </a:effectLst>
              </a:endParaRPr>
            </a:p>
            <a:p>
              <a:r>
                <a:rPr lang="es-MX" sz="3500" b="1" dirty="0" smtClean="0">
                  <a:effectLst>
                    <a:outerShdw blurRad="38100" dist="38100" dir="2700000" algn="tl">
                      <a:srgbClr val="000000">
                        <a:alpha val="43137"/>
                      </a:srgbClr>
                    </a:outerShdw>
                  </a:effectLst>
                </a:rPr>
                <a:t>Nombre </a:t>
              </a:r>
              <a:r>
                <a:rPr lang="en-US" sz="3500" b="1" dirty="0" smtClean="0">
                  <a:effectLst>
                    <a:outerShdw blurRad="38100" dist="38100" dir="2700000" algn="tl">
                      <a:srgbClr val="000000">
                        <a:alpha val="43137"/>
                      </a:srgbClr>
                    </a:outerShdw>
                  </a:effectLst>
                </a:rPr>
                <a:t>__________________</a:t>
              </a:r>
              <a:endParaRPr lang="en-US" sz="3500" b="1" dirty="0">
                <a:effectLst>
                  <a:outerShdw blurRad="38100" dist="38100" dir="2700000" algn="tl">
                    <a:srgbClr val="000000">
                      <a:alpha val="43137"/>
                    </a:srgbClr>
                  </a:outerShdw>
                </a:effectLst>
              </a:endParaRPr>
            </a:p>
          </p:txBody>
        </p:sp>
        <p:sp>
          <p:nvSpPr>
            <p:cNvPr id="9" name="Rectangle 8"/>
            <p:cNvSpPr/>
            <p:nvPr/>
          </p:nvSpPr>
          <p:spPr>
            <a:xfrm>
              <a:off x="780734" y="889850"/>
              <a:ext cx="1735377" cy="749156"/>
            </a:xfrm>
            <a:prstGeom prst="rect">
              <a:avLst/>
            </a:prstGeom>
          </p:spPr>
          <p:txBody>
            <a:bodyPr wrap="none" tIns="0" bIns="0">
              <a:spAutoFit/>
            </a:bodyPr>
            <a:lstStyle/>
            <a:p>
              <a:r>
                <a:rPr lang="es-MX" sz="5100" b="1" dirty="0" smtClean="0">
                  <a:effectLst>
                    <a:outerShdw blurRad="38100" dist="38100" dir="2700000" algn="tl">
                      <a:srgbClr val="000000">
                        <a:alpha val="43137"/>
                      </a:srgbClr>
                    </a:outerShdw>
                  </a:effectLst>
                </a:rPr>
                <a:t>Grado</a:t>
              </a:r>
              <a:endParaRPr lang="es-MX" sz="5100" b="1" dirty="0">
                <a:effectLst>
                  <a:outerShdw blurRad="38100" dist="38100" dir="2700000" algn="tl">
                    <a:srgbClr val="000000">
                      <a:alpha val="43137"/>
                    </a:srgbClr>
                  </a:outerShdw>
                </a:effectLst>
              </a:endParaRPr>
            </a:p>
          </p:txBody>
        </p:sp>
      </p:grpSp>
      <p:sp>
        <p:nvSpPr>
          <p:cNvPr id="12" name="Right Triangle 11"/>
          <p:cNvSpPr/>
          <p:nvPr/>
        </p:nvSpPr>
        <p:spPr>
          <a:xfrm rot="5400000" flipH="1">
            <a:off x="660174" y="7641999"/>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13" name="Right Triangle 12"/>
          <p:cNvSpPr/>
          <p:nvPr/>
        </p:nvSpPr>
        <p:spPr>
          <a:xfrm rot="16200000" flipH="1">
            <a:off x="5476308" y="-699520"/>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Tree>
    <p:extLst>
      <p:ext uri="{BB962C8B-B14F-4D97-AF65-F5344CB8AC3E}">
        <p14:creationId xmlns:p14="http://schemas.microsoft.com/office/powerpoint/2010/main" val="1682091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5" name="TextBox 4"/>
          <p:cNvSpPr txBox="1"/>
          <p:nvPr/>
        </p:nvSpPr>
        <p:spPr>
          <a:xfrm>
            <a:off x="380999" y="228600"/>
            <a:ext cx="7229475" cy="6929949"/>
          </a:xfrm>
          <a:prstGeom prst="rect">
            <a:avLst/>
          </a:prstGeom>
          <a:noFill/>
        </p:spPr>
        <p:txBody>
          <a:bodyPr wrap="square" lIns="96367" tIns="48184" rIns="96367" bIns="48184" rtlCol="0">
            <a:spAutoFit/>
          </a:bodyPr>
          <a:lstStyle/>
          <a:p>
            <a:r>
              <a:rPr lang="es-MX" sz="1200" b="1" dirty="0" smtClean="0"/>
              <a:t>Lee las instrucciones.</a:t>
            </a:r>
            <a:endParaRPr lang="es-MX" sz="1200" dirty="0" smtClean="0"/>
          </a:p>
          <a:p>
            <a:endParaRPr lang="es-MX" sz="1200" u="sng" dirty="0" smtClean="0"/>
          </a:p>
          <a:p>
            <a:r>
              <a:rPr lang="es-MX" sz="1200" b="1" u="sng" dirty="0" smtClean="0"/>
              <a:t>Parte 1</a:t>
            </a:r>
          </a:p>
          <a:p>
            <a:r>
              <a:rPr lang="es-MX" sz="1200" dirty="0" smtClean="0"/>
              <a:t>Leerás varios textos literarios y narrativos sobre la arqueología y los hallazgos importantes.</a:t>
            </a:r>
            <a:endParaRPr lang="es-MX" sz="1200" dirty="0" smtClean="0">
              <a:solidFill>
                <a:srgbClr val="FF0000"/>
              </a:solidFill>
            </a:endParaRPr>
          </a:p>
          <a:p>
            <a:r>
              <a:rPr lang="es-MX" sz="1200" dirty="0" smtClean="0"/>
              <a:t>Mientras lees, toma notas sobre estas fuentes de información.</a:t>
            </a:r>
          </a:p>
          <a:p>
            <a:r>
              <a:rPr lang="es-MX" sz="1200" dirty="0" smtClean="0"/>
              <a:t>Luego, responderás varias preguntas de investigación acerca de estas fuentes. </a:t>
            </a:r>
          </a:p>
          <a:p>
            <a:endParaRPr lang="es-MX" sz="1200" dirty="0" smtClean="0"/>
          </a:p>
          <a:p>
            <a:pPr>
              <a:defRPr/>
            </a:pPr>
            <a:r>
              <a:rPr lang="es-MX" sz="1200" dirty="0" smtClean="0"/>
              <a:t>Esto te ayudará a planificar tu relato narrativo acerca de un personaje que va a una excavación arqueológica o explora un muladar y encuentra algo muy especial. Utiliza detalles de los textos que has leído en tu escrito. </a:t>
            </a:r>
          </a:p>
          <a:p>
            <a:pPr marL="359702" indent="-359702">
              <a:defRPr/>
            </a:pPr>
            <a:r>
              <a:rPr lang="es-MX" sz="1200" dirty="0" smtClean="0">
                <a:solidFill>
                  <a:srgbClr val="FF0000"/>
                </a:solidFill>
              </a:rPr>
              <a:t>	</a:t>
            </a:r>
            <a:endParaRPr lang="es-MX" sz="1200" b="1" dirty="0" smtClean="0"/>
          </a:p>
          <a:p>
            <a:r>
              <a:rPr lang="es-MX" sz="1200" b="1" dirty="0"/>
              <a:t>P</a:t>
            </a:r>
            <a:r>
              <a:rPr lang="es-MX" sz="1200" b="1" dirty="0" smtClean="0"/>
              <a:t>asos a seguir:</a:t>
            </a:r>
          </a:p>
          <a:p>
            <a:r>
              <a:rPr lang="es-MX" sz="1200" dirty="0" smtClean="0"/>
              <a:t>Con el fin de ayudarte planificar y a escribir tu artículo, vas a hacer lo siguiente:</a:t>
            </a:r>
          </a:p>
          <a:p>
            <a:pPr marL="228600" indent="-228600">
              <a:buAutoNum type="arabicPeriod"/>
            </a:pPr>
            <a:r>
              <a:rPr lang="es-MX" sz="1200" dirty="0" smtClean="0"/>
              <a:t>Leer los textos literarios y narrativos.</a:t>
            </a:r>
            <a:endParaRPr lang="es-MX" sz="1200" dirty="0" smtClean="0">
              <a:solidFill>
                <a:srgbClr val="FF0000"/>
              </a:solidFill>
            </a:endParaRPr>
          </a:p>
          <a:p>
            <a:pPr marL="230188" indent="-230188"/>
            <a:r>
              <a:rPr lang="es-MX" sz="1200" dirty="0" smtClean="0"/>
              <a:t>2.   Responder varias preguntas acerca de las fuentes de información.</a:t>
            </a:r>
          </a:p>
          <a:p>
            <a:pPr marL="228600" indent="-228600">
              <a:buAutoNum type="arabicPeriod" startAt="3"/>
            </a:pPr>
            <a:r>
              <a:rPr lang="es-MX" sz="1200" dirty="0" smtClean="0"/>
              <a:t>Planificar tu escrito.</a:t>
            </a:r>
          </a:p>
          <a:p>
            <a:pPr marL="228600" indent="-228600">
              <a:buAutoNum type="arabicPeriod" startAt="3"/>
            </a:pPr>
            <a:endParaRPr lang="es-MX" sz="1200" b="1" dirty="0" smtClean="0"/>
          </a:p>
          <a:p>
            <a:r>
              <a:rPr lang="es-MX" sz="1200" b="1" dirty="0" smtClean="0"/>
              <a:t>Instrucciones para empezar:</a:t>
            </a:r>
          </a:p>
          <a:p>
            <a:r>
              <a:rPr lang="es-MX" sz="1200" dirty="0" smtClean="0"/>
              <a:t>Ahora leerás varios tipos de textos. Toma notas porque es posible que quieras consultar tus notas mientras planificas tu escrito narrativo. Puedes consultar cualquiera de las fuentes de información cuantas veces que quieras. </a:t>
            </a:r>
          </a:p>
          <a:p>
            <a:endParaRPr lang="es-MX" sz="1200" b="1" dirty="0" smtClean="0"/>
          </a:p>
          <a:p>
            <a:r>
              <a:rPr lang="es-MX" sz="1200" b="1" dirty="0" smtClean="0"/>
              <a:t>Preguntas:</a:t>
            </a:r>
          </a:p>
          <a:p>
            <a:r>
              <a:rPr lang="es-MX" sz="1200" dirty="0" smtClean="0"/>
              <a:t>Responde las preguntas. Tus respuestas a estas preguntas serán calificadas. Además, van a ayudarte a pensar sobre las fuentes de información que has leído, lo que también te ayudará a planificar tu escrito narrativo. </a:t>
            </a:r>
          </a:p>
          <a:p>
            <a:endParaRPr lang="es-MX" sz="1200" dirty="0" smtClean="0"/>
          </a:p>
          <a:p>
            <a:r>
              <a:rPr lang="es-MX" sz="1200" b="1" u="sng" dirty="0" smtClean="0"/>
              <a:t>Parte 2</a:t>
            </a:r>
            <a:r>
              <a:rPr lang="es-MX" sz="1200" b="1" dirty="0" smtClean="0"/>
              <a:t> </a:t>
            </a:r>
          </a:p>
          <a:p>
            <a:pPr>
              <a:defRPr/>
            </a:pPr>
            <a:r>
              <a:rPr lang="es-MX" sz="1200" b="1" u="sng" dirty="0" smtClean="0"/>
              <a:t>Tu tarea</a:t>
            </a:r>
            <a:r>
              <a:rPr lang="es-MX" sz="1200" b="1" dirty="0" smtClean="0"/>
              <a:t>: </a:t>
            </a:r>
            <a:r>
              <a:rPr lang="es-MX" sz="1200" dirty="0"/>
              <a:t>Vas a  escribir un relato narrativo acerca de un personaje que </a:t>
            </a:r>
            <a:r>
              <a:rPr lang="es-MX" sz="1200" dirty="0" smtClean="0"/>
              <a:t>realiza una excavación arqueológica </a:t>
            </a:r>
            <a:r>
              <a:rPr lang="es-MX" sz="1200" dirty="0"/>
              <a:t>o explora un muladar y encuentra algo muy especial. Utiliza detalles de los textos que has leído en tu escrito. </a:t>
            </a:r>
          </a:p>
          <a:p>
            <a:endParaRPr lang="es-MX" sz="1200" dirty="0" smtClean="0"/>
          </a:p>
          <a:p>
            <a:r>
              <a:rPr lang="es-MX" sz="1200" b="1" u="sng" dirty="0" smtClean="0"/>
              <a:t>Vas a</a:t>
            </a:r>
            <a:r>
              <a:rPr lang="es-MX" sz="1200" dirty="0" smtClean="0"/>
              <a:t>:</a:t>
            </a:r>
          </a:p>
          <a:p>
            <a:pPr marL="342900" indent="-342900">
              <a:buFont typeface="+mj-lt"/>
              <a:buAutoNum type="arabicPeriod"/>
            </a:pPr>
            <a:r>
              <a:rPr lang="es-MX" sz="1200" dirty="0"/>
              <a:t>Planificar tu </a:t>
            </a:r>
            <a:r>
              <a:rPr lang="es-MX" sz="1200" dirty="0" smtClean="0"/>
              <a:t>escrito.  </a:t>
            </a:r>
            <a:r>
              <a:rPr lang="es-MX" sz="1200" dirty="0"/>
              <a:t>Puedes </a:t>
            </a:r>
            <a:r>
              <a:rPr lang="es-MX" sz="1200" dirty="0" smtClean="0"/>
              <a:t>utilizar </a:t>
            </a:r>
            <a:r>
              <a:rPr lang="es-MX" sz="1200" dirty="0"/>
              <a:t>tus notas y respuestas.</a:t>
            </a:r>
          </a:p>
          <a:p>
            <a:pPr marL="361375" indent="-361375">
              <a:buAutoNum type="arabicPeriod"/>
            </a:pPr>
            <a:endParaRPr lang="es-MX" sz="1200" dirty="0" smtClean="0"/>
          </a:p>
          <a:p>
            <a:pPr marL="361375" indent="-361375">
              <a:buFontTx/>
              <a:buAutoNum type="arabicPeriod"/>
            </a:pPr>
            <a:r>
              <a:rPr lang="es-MX" sz="1200" dirty="0" smtClean="0"/>
              <a:t>Escribir, revisar </a:t>
            </a:r>
            <a:r>
              <a:rPr lang="es-MX" sz="1200" dirty="0"/>
              <a:t>y </a:t>
            </a:r>
            <a:r>
              <a:rPr lang="es-MX" sz="1200" dirty="0" smtClean="0"/>
              <a:t>editar </a:t>
            </a:r>
            <a:r>
              <a:rPr lang="es-MX" sz="1200" dirty="0"/>
              <a:t>tu primer </a:t>
            </a:r>
            <a:r>
              <a:rPr lang="es-MX" sz="1200" dirty="0" smtClean="0"/>
              <a:t>borrador (tu maestro te proporcionará papel).</a:t>
            </a:r>
          </a:p>
          <a:p>
            <a:pPr marL="361375" indent="-361375">
              <a:buAutoNum type="arabicPeriod"/>
            </a:pPr>
            <a:endParaRPr lang="es-MX" sz="1200" dirty="0" smtClean="0"/>
          </a:p>
          <a:p>
            <a:pPr marL="361375" indent="-361375">
              <a:buAutoNum type="arabicPeriod"/>
            </a:pPr>
            <a:r>
              <a:rPr lang="es-MX" sz="1200" dirty="0" smtClean="0"/>
              <a:t>Escribir una versión final de tu relato narrativo.</a:t>
            </a:r>
          </a:p>
          <a:p>
            <a:pPr marL="361375" indent="-361375">
              <a:buAutoNum type="arabicPeriod"/>
            </a:pPr>
            <a:endParaRPr lang="es-MX" sz="1200" dirty="0" smtClean="0"/>
          </a:p>
          <a:p>
            <a:pPr algn="ctr"/>
            <a:r>
              <a:rPr lang="es-MX" sz="1200" b="1" u="sng" dirty="0" smtClean="0"/>
              <a:t>Cómo vas a ser calificado…</a:t>
            </a:r>
            <a:endParaRPr lang="es-MX" sz="1200" b="1" u="sng" dirty="0"/>
          </a:p>
        </p:txBody>
      </p:sp>
      <p:graphicFrame>
        <p:nvGraphicFramePr>
          <p:cNvPr id="6" name="Table 5"/>
          <p:cNvGraphicFramePr>
            <a:graphicFrameLocks noGrp="1"/>
          </p:cNvGraphicFramePr>
          <p:nvPr>
            <p:extLst>
              <p:ext uri="{D42A27DB-BD31-4B8C-83A1-F6EECF244321}">
                <p14:modId xmlns:p14="http://schemas.microsoft.com/office/powerpoint/2010/main" val="1283575713"/>
              </p:ext>
            </p:extLst>
          </p:nvPr>
        </p:nvGraphicFramePr>
        <p:xfrm>
          <a:off x="1109662" y="7162800"/>
          <a:ext cx="5553075" cy="2000794"/>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s-419" sz="900" b="1" i="1" noProof="0" dirty="0" smtClean="0"/>
                        <a:t>Propósito</a:t>
                      </a:r>
                      <a:endParaRPr lang="es-419" sz="900" b="1" i="1" noProof="0" dirty="0"/>
                    </a:p>
                  </a:txBody>
                  <a:tcPr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900" b="1" i="0" u="none" strike="noStrike" kern="1200" cap="none" spc="0" normalizeH="0" baseline="0" noProof="0" dirty="0" smtClean="0">
                          <a:ln>
                            <a:noFill/>
                          </a:ln>
                          <a:solidFill>
                            <a:prstClr val="black"/>
                          </a:solidFill>
                          <a:effectLst/>
                          <a:uLnTx/>
                          <a:uFillTx/>
                          <a:latin typeface="+mn-lt"/>
                          <a:ea typeface="+mn-ea"/>
                          <a:cs typeface="+mn-cs"/>
                        </a:rPr>
                        <a:t>Cuán bien mantienes el enfoque y estableces un ambiente/escenario, narrador y/o personajes.</a:t>
                      </a:r>
                    </a:p>
                  </a:txBody>
                  <a:tcPr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419" sz="900" b="1" i="1" noProof="0" dirty="0" smtClean="0"/>
                        <a:t>Organización</a:t>
                      </a:r>
                      <a:endParaRPr lang="es-419" sz="900" b="1" i="1" noProof="0" dirty="0"/>
                    </a:p>
                  </a:txBody>
                  <a:tcPr anchor="ctr">
                    <a:lnT w="12700" cap="flat" cmpd="sng" algn="ctr">
                      <a:noFill/>
                      <a:prstDash val="solid"/>
                      <a:round/>
                      <a:headEnd type="none" w="med" len="med"/>
                      <a:tailEnd type="none" w="med" len="med"/>
                    </a:lnT>
                    <a:solidFill>
                      <a:schemeClr val="bg2"/>
                    </a:solidFill>
                  </a:tcPr>
                </a:tc>
                <a:tc>
                  <a:txBody>
                    <a:bodyPr/>
                    <a:lstStyle/>
                    <a:p>
                      <a:r>
                        <a:rPr lang="es-419" sz="900" b="1" noProof="0" dirty="0" smtClean="0"/>
                        <a:t>Cuán</a:t>
                      </a:r>
                      <a:r>
                        <a:rPr lang="es-419" sz="900" b="1" baseline="0" noProof="0" dirty="0" smtClean="0"/>
                        <a:t> bien los acontecimientos fluyen de manera lógica de principio a fin, utilizando transiciones efectivas, y cuán bien te mantienes en el tema a lo largo del cuento.</a:t>
                      </a:r>
                      <a:endParaRPr lang="es-419" sz="900" b="1" noProof="0" dirty="0" smtClean="0"/>
                    </a:p>
                  </a:txBody>
                  <a:tcPr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419" sz="900" b="1" i="1" noProof="0" dirty="0" smtClean="0"/>
                        <a:t>Elaboración de evidencia</a:t>
                      </a:r>
                    </a:p>
                  </a:txBody>
                  <a:tcPr anchor="ctr">
                    <a:lnB w="12700" cap="flat" cmpd="sng" algn="ctr">
                      <a:noFill/>
                      <a:prstDash val="solid"/>
                      <a:round/>
                      <a:headEnd type="none" w="med" len="med"/>
                      <a:tailEnd type="none" w="med" len="med"/>
                    </a:lnB>
                    <a:solidFill>
                      <a:schemeClr val="bg1">
                        <a:lumMod val="95000"/>
                      </a:schemeClr>
                    </a:solidFill>
                  </a:tcPr>
                </a:tc>
                <a:tc>
                  <a:txBody>
                    <a:bodyPr/>
                    <a:lstStyle/>
                    <a:p>
                      <a:r>
                        <a:rPr lang="es-419" sz="900" b="1" noProof="0" smtClean="0"/>
                        <a:t>Cuán bien</a:t>
                      </a:r>
                      <a:r>
                        <a:rPr lang="es-419" sz="900" b="1" baseline="0" noProof="0" smtClean="0"/>
                        <a:t> desarrollas tu cuento con detalles, diálogos y descripciones para continuar avanzando el cuento o ilustrar la experiencia </a:t>
                      </a:r>
                      <a:endParaRPr lang="es-419" sz="900" b="1" noProof="0" dirty="0" smtClean="0"/>
                    </a:p>
                  </a:txBody>
                  <a:tcPr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s-419" sz="900" b="1" i="1" noProof="0" dirty="0" smtClean="0"/>
                        <a:t>Elaboración de lenguaje y vocabulario</a:t>
                      </a:r>
                      <a:endParaRPr lang="es-419" sz="900" b="1" i="1" noProof="0" dirty="0"/>
                    </a:p>
                  </a:txBody>
                  <a:tcPr anchor="ctr">
                    <a:lnT w="12700" cap="flat" cmpd="sng" algn="ctr">
                      <a:noFill/>
                      <a:prstDash val="solid"/>
                      <a:round/>
                      <a:headEnd type="none" w="med" len="med"/>
                      <a:tailEnd type="none" w="med" len="med"/>
                    </a:lnT>
                    <a:solidFill>
                      <a:schemeClr val="bg1">
                        <a:lumMod val="95000"/>
                      </a:schemeClr>
                    </a:solidFill>
                  </a:tcPr>
                </a:tc>
                <a:tc>
                  <a:txBody>
                    <a:bodyPr/>
                    <a:lstStyle/>
                    <a:p>
                      <a:r>
                        <a:rPr lang="es-419" sz="900" b="1" noProof="0" dirty="0" smtClean="0"/>
                        <a:t>Cuán bien expresas experiencias o acontecimientos </a:t>
                      </a:r>
                      <a:r>
                        <a:rPr lang="es-419" sz="900" b="1" baseline="0" noProof="0" dirty="0" smtClean="0"/>
                        <a:t> con efectividad, utilizando expresiones de lenguaje sensorial, concreto y figurativo, que sean  adecuadas para tu propósito.</a:t>
                      </a:r>
                      <a:r>
                        <a:rPr lang="es-419" sz="900" b="1" noProof="0" dirty="0" smtClean="0"/>
                        <a:t> </a:t>
                      </a:r>
                    </a:p>
                  </a:txBody>
                  <a:tcPr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419" sz="900" b="1" i="1" noProof="0" dirty="0" smtClean="0"/>
                        <a:t>Convenciones</a:t>
                      </a:r>
                      <a:endParaRPr lang="es-419" sz="900" b="1" i="1" noProof="0" dirty="0"/>
                    </a:p>
                  </a:txBody>
                  <a:tcPr anchor="ctr">
                    <a:solidFill>
                      <a:schemeClr val="accent6">
                        <a:lumMod val="20000"/>
                        <a:lumOff val="80000"/>
                      </a:schemeClr>
                    </a:solidFill>
                  </a:tcPr>
                </a:tc>
                <a:tc>
                  <a:txBody>
                    <a:bodyPr/>
                    <a:lstStyle/>
                    <a:p>
                      <a:r>
                        <a:rPr lang="es-419" sz="900" b="1" noProof="0" dirty="0" smtClean="0"/>
                        <a:t>Cuán bien sigues</a:t>
                      </a:r>
                      <a:r>
                        <a:rPr lang="es-419" sz="900" b="1" baseline="0" noProof="0" dirty="0" smtClean="0"/>
                        <a:t> las reglas de gramática, usos y mecánica (ortografía, puntuación, uso de mayúsculas, etc.).</a:t>
                      </a:r>
                      <a:endParaRPr lang="es-419" sz="900" b="1" noProof="0" dirty="0" smtClean="0"/>
                    </a:p>
                  </a:txBody>
                  <a:tcPr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957311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 y="46132"/>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endParaRPr lang="en-US" dirty="0"/>
          </a:p>
        </p:txBody>
      </p:sp>
      <p:sp>
        <p:nvSpPr>
          <p:cNvPr id="4" name="Rectangle 3"/>
          <p:cNvSpPr/>
          <p:nvPr/>
        </p:nvSpPr>
        <p:spPr>
          <a:xfrm>
            <a:off x="205821" y="960864"/>
            <a:ext cx="7414179" cy="8802410"/>
          </a:xfrm>
          <a:prstGeom prst="rect">
            <a:avLst/>
          </a:prstGeom>
        </p:spPr>
        <p:txBody>
          <a:bodyPr wrap="square">
            <a:spAutoFit/>
          </a:bodyPr>
          <a:lstStyle/>
          <a:p>
            <a:pPr algn="ctr"/>
            <a:r>
              <a:rPr lang="es-MX" sz="1600" b="1" dirty="0" smtClean="0"/>
              <a:t>Yo quiero ser un arqueólogo algún día</a:t>
            </a:r>
          </a:p>
          <a:p>
            <a:pPr algn="ctr"/>
            <a:r>
              <a:rPr lang="es-MX" sz="1200" dirty="0" smtClean="0"/>
              <a:t>Narrativa personal de ficción por: Elizabeth </a:t>
            </a:r>
            <a:r>
              <a:rPr lang="es-MX" sz="1200" dirty="0" err="1" smtClean="0"/>
              <a:t>Yeo</a:t>
            </a:r>
            <a:endParaRPr lang="es-MX" sz="1200" dirty="0" smtClean="0"/>
          </a:p>
          <a:p>
            <a:r>
              <a:rPr lang="es-MX" sz="1600" dirty="0" smtClean="0"/>
              <a:t> </a:t>
            </a:r>
            <a:endParaRPr lang="es-MX" sz="1400" dirty="0" smtClean="0"/>
          </a:p>
          <a:p>
            <a:r>
              <a:rPr lang="es-MX" sz="1300" dirty="0" smtClean="0"/>
              <a:t>Yo quiero ser un arqueólogo algún día. Los arqueólogos estudian acerca de las personas de hace mucho tiempo. Ellos aprenden por medio de observar las cosas que las personas hicieron o usaron, estos se llaman artefactos. Ellos exploran y guardan artefactos. Estas son pistas de cómo vivieron las culturas antiguas. Esto nos puede ayudar a entender su pasado.</a:t>
            </a:r>
          </a:p>
          <a:p>
            <a:r>
              <a:rPr lang="es-MX" sz="800" dirty="0" smtClean="0"/>
              <a:t> </a:t>
            </a:r>
          </a:p>
          <a:p>
            <a:r>
              <a:rPr lang="es-MX" sz="1300" dirty="0" smtClean="0"/>
              <a:t>Me comenzó a gustar mucho la arqueología cuando leí acerca de un raro sarcófago de 2.500 años de edad que encontraron en Asia.  Un sarcófago es un ataúd. Algunos trabajadores de construcción lo encontraron en una tumba. El sarcófago tenia colores brillantes. Los expertos dicen que quizás el ataúd contenía un soldado. </a:t>
            </a:r>
          </a:p>
          <a:p>
            <a:endParaRPr lang="es-MX" sz="800" dirty="0" smtClean="0"/>
          </a:p>
          <a:p>
            <a:r>
              <a:rPr lang="es-MX" sz="1300" dirty="0" smtClean="0"/>
              <a:t>Encontraron el sarcófago en un sitio o zona de excavación. Una excavación arqueológica es un proyecto para averiguar más acerca de cómo vivían las personas. Antes que los arqueólogos comiencen a excavar, ellos estudian más acerca de las personas que vivieron allí hace mucho tiempo. Esto les ayuda a saber quién vivió allí. Les da una idea de que tipo de viviendas tenían. También les ayuda a conocer cómo ha cambiado el terreno con el tiempo. </a:t>
            </a:r>
          </a:p>
          <a:p>
            <a:r>
              <a:rPr lang="es-MX" sz="800" dirty="0" smtClean="0"/>
              <a:t> </a:t>
            </a:r>
          </a:p>
          <a:p>
            <a:r>
              <a:rPr lang="es-MX" sz="1300" dirty="0" smtClean="0"/>
              <a:t>A veces, durante una excavación, los arqueólogos descubren un muladar. Un muladar es un pozo de basura. Ya no tenemos muladares. Ahora tenemos camiones que recogen nuestra basura.</a:t>
            </a:r>
          </a:p>
          <a:p>
            <a:r>
              <a:rPr lang="es-MX" sz="800" dirty="0" smtClean="0"/>
              <a:t> </a:t>
            </a:r>
          </a:p>
          <a:p>
            <a:r>
              <a:rPr lang="es-MX" sz="1300" dirty="0" smtClean="0"/>
              <a:t>Pero hace mucho tiempo, las personas enterraban su basura. Los arqueólogos deben tener mucho cuidado cuando excavan en un muladar. Los muladares todavía pueden tener gérmenes que se pueden escapar cuando son expuestos al aire. Estos gérmenes pueden hacer que los arqueólogos se </a:t>
            </a:r>
            <a:r>
              <a:rPr lang="es-MX" sz="1300" dirty="0"/>
              <a:t>enfermen.</a:t>
            </a:r>
            <a:endParaRPr lang="es-MX" sz="1300" dirty="0" smtClean="0"/>
          </a:p>
          <a:p>
            <a:r>
              <a:rPr lang="es-MX" sz="800" dirty="0" smtClean="0"/>
              <a:t> </a:t>
            </a:r>
          </a:p>
          <a:p>
            <a:r>
              <a:rPr lang="es-MX" sz="1300" dirty="0" smtClean="0"/>
              <a:t>Los muladares contienen algunos gran hallazgos como porcelana antigua y frascos de medicamento vacíos. Pueden haber maquinas antiguas, o zapatos usados. Para un arqueólogo, estos hallazgos son tesoros.</a:t>
            </a:r>
          </a:p>
          <a:p>
            <a:r>
              <a:rPr lang="es-MX" sz="800" dirty="0" smtClean="0"/>
              <a:t> </a:t>
            </a:r>
          </a:p>
          <a:p>
            <a:r>
              <a:rPr lang="es-MX" sz="1300" dirty="0" smtClean="0"/>
              <a:t>Entonces, ¿qué puedo hacer para estar listo para ser un arqueólogo? Yo puedo visitar viejos sitios o ir en una búsqueda de fósiles. Yo sé que el museo en mi ciudad tiene clases donde puedo aprender acerca de excavaciones arqueológicas y muladares. También puedo leer libros acerca de la arqueología. </a:t>
            </a:r>
          </a:p>
          <a:p>
            <a:endParaRPr lang="es-MX" sz="800" dirty="0" smtClean="0"/>
          </a:p>
          <a:p>
            <a:r>
              <a:rPr lang="es-MX" sz="1300" dirty="0">
                <a:latin typeface="Calibri" panose="020F0502020204030204" pitchFamily="34" charset="0"/>
              </a:rPr>
              <a:t>¡</a:t>
            </a:r>
            <a:r>
              <a:rPr lang="es-MX" sz="1300" dirty="0" smtClean="0"/>
              <a:t>Cuando tenga 14 años puedo asistir a un campamento de arqueología!  Luego, cuando esté en la secundaria puedo ayudar a los arqueólogos en el campo. </a:t>
            </a:r>
            <a:r>
              <a:rPr lang="es-MX" sz="1300" dirty="0" smtClean="0">
                <a:latin typeface="Calibri" panose="020F0502020204030204" pitchFamily="34" charset="0"/>
              </a:rPr>
              <a:t>¡Trabajar con un verdadero arqueólogo es necesario!  </a:t>
            </a:r>
            <a:endParaRPr lang="es-MX" sz="1300" dirty="0" smtClean="0"/>
          </a:p>
          <a:p>
            <a:r>
              <a:rPr lang="es-MX" sz="800" dirty="0" smtClean="0"/>
              <a:t> </a:t>
            </a:r>
          </a:p>
          <a:p>
            <a:r>
              <a:rPr lang="es-MX" sz="1300" dirty="0" smtClean="0"/>
              <a:t>La mayoría de arqueólogos asisten a una universidad y pueden trabajar para las universidades. Ellos pueden trabajar para el gobierno, en museos o en el campo. Yo necesitaré estudiar ciencia y ser capaz de  escribir informes. Tengo que saber acerca del terreno. Si quiero trabajar en sitios lejos de los EE. UU., me ayudaría mucho aprender otro idioma. </a:t>
            </a:r>
          </a:p>
          <a:p>
            <a:endParaRPr lang="es-MX" sz="1300" dirty="0"/>
          </a:p>
          <a:p>
            <a:r>
              <a:rPr lang="es-MX" sz="1300" dirty="0" smtClean="0">
                <a:latin typeface="Calibri" panose="020F0502020204030204" pitchFamily="34" charset="0"/>
              </a:rPr>
              <a:t>¡</a:t>
            </a:r>
            <a:r>
              <a:rPr lang="es-MX" sz="1300" dirty="0" smtClean="0"/>
              <a:t>Parece que tengo mucho que hacer con el fin de ser un arqueólogo verdadero! </a:t>
            </a:r>
            <a:endParaRPr lang="es-MX" sz="800" dirty="0" smtClean="0"/>
          </a:p>
          <a:p>
            <a:r>
              <a:rPr lang="es-MX" sz="800" dirty="0" smtClean="0"/>
              <a:t> </a:t>
            </a:r>
          </a:p>
          <a:p>
            <a:r>
              <a:rPr lang="es-MX" sz="1300" dirty="0" smtClean="0"/>
              <a:t> </a:t>
            </a:r>
          </a:p>
          <a:p>
            <a:endParaRPr lang="es-MX" sz="1300" dirty="0" smtClean="0"/>
          </a:p>
        </p:txBody>
      </p:sp>
      <p:sp>
        <p:nvSpPr>
          <p:cNvPr id="7" name="TextBox 6"/>
          <p:cNvSpPr txBox="1"/>
          <p:nvPr/>
        </p:nvSpPr>
        <p:spPr>
          <a:xfrm>
            <a:off x="5562600" y="129867"/>
            <a:ext cx="2057400" cy="830997"/>
          </a:xfrm>
          <a:prstGeom prst="rect">
            <a:avLst/>
          </a:prstGeom>
          <a:noFill/>
        </p:spPr>
        <p:txBody>
          <a:bodyPr wrap="square" rtlCol="0">
            <a:spAutoFit/>
          </a:bodyPr>
          <a:lstStyle/>
          <a:p>
            <a:pPr lvl="0"/>
            <a:r>
              <a:rPr lang="es-ES_tradnl" sz="800" dirty="0">
                <a:solidFill>
                  <a:prstClr val="black"/>
                </a:solidFill>
              </a:rPr>
              <a:t>Equivalencia de grado: </a:t>
            </a:r>
            <a:r>
              <a:rPr lang="es-ES_tradnl" sz="800" dirty="0" smtClean="0">
                <a:solidFill>
                  <a:prstClr val="black"/>
                </a:solidFill>
              </a:rPr>
              <a:t>5.2</a:t>
            </a:r>
            <a:endParaRPr lang="es-ES_tradnl" sz="800" dirty="0">
              <a:solidFill>
                <a:prstClr val="black"/>
              </a:solidFill>
            </a:endParaRPr>
          </a:p>
          <a:p>
            <a:pPr lvl="0"/>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smtClean="0">
                <a:solidFill>
                  <a:prstClr val="black"/>
                </a:solidFill>
              </a:rPr>
              <a:t>650L</a:t>
            </a:r>
            <a:endParaRPr lang="es-ES" sz="800" dirty="0">
              <a:solidFill>
                <a:prstClr val="black"/>
              </a:solidFill>
            </a:endParaRPr>
          </a:p>
          <a:p>
            <a:pPr lvl="0"/>
            <a:r>
              <a:rPr lang="es-ES" sz="800" dirty="0">
                <a:solidFill>
                  <a:prstClr val="black"/>
                </a:solidFill>
              </a:rPr>
              <a:t>Promedio del largo de la oración: </a:t>
            </a:r>
            <a:r>
              <a:rPr lang="es-ES" sz="800" dirty="0" smtClean="0">
                <a:solidFill>
                  <a:prstClr val="black"/>
                </a:solidFill>
              </a:rPr>
              <a:t>10.12</a:t>
            </a:r>
            <a:endParaRPr lang="es-ES" sz="800" dirty="0">
              <a:solidFill>
                <a:prstClr val="black"/>
              </a:solidFill>
            </a:endParaRPr>
          </a:p>
          <a:p>
            <a:pPr lvl="0"/>
            <a:r>
              <a:rPr lang="es-ES" sz="800" dirty="0">
                <a:solidFill>
                  <a:prstClr val="black"/>
                </a:solidFill>
              </a:rPr>
              <a:t>Promedio de la frecuencia de palabras : </a:t>
            </a:r>
            <a:r>
              <a:rPr lang="es-ES" sz="800" dirty="0" smtClean="0">
                <a:solidFill>
                  <a:prstClr val="black"/>
                </a:solidFill>
              </a:rPr>
              <a:t>3.61</a:t>
            </a:r>
            <a:endParaRPr lang="es-ES" sz="800" dirty="0">
              <a:solidFill>
                <a:prstClr val="black"/>
              </a:solidFill>
            </a:endParaRPr>
          </a:p>
          <a:p>
            <a:pPr lvl="0"/>
            <a:r>
              <a:rPr lang="es-ES" sz="800" dirty="0" smtClean="0">
                <a:solidFill>
                  <a:prstClr val="black"/>
                </a:solidFill>
              </a:rPr>
              <a:t>Número </a:t>
            </a:r>
            <a:r>
              <a:rPr lang="es-ES" sz="800" dirty="0">
                <a:solidFill>
                  <a:prstClr val="black"/>
                </a:solidFill>
              </a:rPr>
              <a:t>de palabras: </a:t>
            </a:r>
            <a:r>
              <a:rPr lang="es-ES" sz="800" dirty="0" smtClean="0">
                <a:solidFill>
                  <a:prstClr val="black"/>
                </a:solidFill>
              </a:rPr>
              <a:t>415</a:t>
            </a:r>
          </a:p>
          <a:p>
            <a:pPr lvl="0"/>
            <a:r>
              <a:rPr lang="es-419" sz="800" b="1" i="1" dirty="0">
                <a:solidFill>
                  <a:prstClr val="black"/>
                </a:solidFill>
              </a:rPr>
              <a:t>Nota: Basado en el texto original en </a:t>
            </a:r>
            <a:r>
              <a:rPr lang="es-419" sz="800" b="1" i="1" dirty="0" smtClean="0">
                <a:solidFill>
                  <a:prstClr val="black"/>
                </a:solidFill>
              </a:rPr>
              <a:t>inglés.</a:t>
            </a:r>
            <a:endParaRPr lang="es-ES_tradnl" sz="800" dirty="0">
              <a:solidFill>
                <a:prstClr val="black"/>
              </a:solidFill>
            </a:endParaRPr>
          </a:p>
        </p:txBody>
      </p:sp>
      <p:sp>
        <p:nvSpPr>
          <p:cNvPr id="3" name="Slide Number Placeholder 2"/>
          <p:cNvSpPr>
            <a:spLocks noGrp="1"/>
          </p:cNvSpPr>
          <p:nvPr>
            <p:ph type="sldNum" sz="quarter" idx="12"/>
          </p:nvPr>
        </p:nvSpPr>
        <p:spPr/>
        <p:txBody>
          <a:bodyPr/>
          <a:lstStyle/>
          <a:p>
            <a:fld id="{AF8359E8-5B63-4AE7-A26F-FE183B9DDE83}" type="slidenum">
              <a:rPr lang="en-US" smtClean="0"/>
              <a:t>28</a:t>
            </a:fld>
            <a:endParaRPr lang="en-US" dirty="0"/>
          </a:p>
        </p:txBody>
      </p:sp>
    </p:spTree>
    <p:extLst>
      <p:ext uri="{BB962C8B-B14F-4D97-AF65-F5344CB8AC3E}">
        <p14:creationId xmlns:p14="http://schemas.microsoft.com/office/powerpoint/2010/main" val="28625961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90600"/>
            <a:ext cx="7086600" cy="7663636"/>
          </a:xfrm>
          <a:prstGeom prst="rect">
            <a:avLst/>
          </a:prstGeom>
        </p:spPr>
        <p:txBody>
          <a:bodyPr wrap="square">
            <a:spAutoFit/>
          </a:bodyPr>
          <a:lstStyle/>
          <a:p>
            <a:pPr algn="ctr"/>
            <a:r>
              <a:rPr lang="es-MX" sz="1800" b="1" dirty="0" smtClean="0"/>
              <a:t>El tesoro perdido</a:t>
            </a:r>
          </a:p>
          <a:p>
            <a:pPr algn="ctr"/>
            <a:r>
              <a:rPr lang="es-MX" sz="1400" dirty="0" smtClean="0"/>
              <a:t>Por: Elizabeth </a:t>
            </a:r>
            <a:r>
              <a:rPr lang="es-MX" sz="1400" dirty="0" err="1" smtClean="0"/>
              <a:t>Yeo</a:t>
            </a:r>
            <a:endParaRPr lang="es-MX" sz="1400" dirty="0" smtClean="0"/>
          </a:p>
          <a:p>
            <a:r>
              <a:rPr lang="es-MX" sz="1400" dirty="0" smtClean="0"/>
              <a:t>—</a:t>
            </a:r>
            <a:r>
              <a:rPr lang="es-MX" sz="1400" dirty="0" smtClean="0">
                <a:latin typeface="Calibri" panose="020F0502020204030204" pitchFamily="34" charset="0"/>
              </a:rPr>
              <a:t>¡</a:t>
            </a:r>
            <a:r>
              <a:rPr lang="es-MX" sz="1400" dirty="0" smtClean="0"/>
              <a:t>Capitán, tierra a la vista!</a:t>
            </a:r>
          </a:p>
          <a:p>
            <a:endParaRPr lang="es-MX" sz="1400" dirty="0" smtClean="0"/>
          </a:p>
          <a:p>
            <a:r>
              <a:rPr lang="es-MX" sz="1400" dirty="0" smtClean="0"/>
              <a:t>El capitán Barbarroja miró desde la proa del barco. Una pequeña isla se veía en el horizonte. Él miró abajo hacia al mapa descolorido y arrugado en sus manos. Si el mapa estaba correcto, entonces él y su tripulación estaban sólo a unas horas de distancia de adquirir un tesoro más allá de lo que se pueden imaginar en sus sueños.</a:t>
            </a:r>
          </a:p>
          <a:p>
            <a:endParaRPr lang="es-MX" sz="1400" dirty="0" smtClean="0"/>
          </a:p>
          <a:p>
            <a:r>
              <a:rPr lang="es-MX" sz="1400" dirty="0" smtClean="0"/>
              <a:t>—¡Mantengan el rumbo! —gritó el </a:t>
            </a:r>
            <a:r>
              <a:rPr lang="es-MX" sz="1400" dirty="0"/>
              <a:t>capitán. </a:t>
            </a:r>
            <a:r>
              <a:rPr lang="es-MX" sz="1400" dirty="0" smtClean="0"/>
              <a:t>Cada miembro de la tripulación estaba alerta y ansioso de llegar al destino. Cuando había un tesoro en juego, los piratas prestaban atención. Por supuesto, si el mapa estaba incorrecto, Barbarroja sabía que tendría una tripulación descontenta en sus manos.</a:t>
            </a:r>
          </a:p>
          <a:p>
            <a:endParaRPr lang="es-MX" sz="1400" dirty="0" smtClean="0"/>
          </a:p>
          <a:p>
            <a:r>
              <a:rPr lang="es-MX" sz="1400" dirty="0" smtClean="0"/>
              <a:t>Ellos navegaron a través del agua azul y cristalina hasta que estuvieron a unos cientos de metros de distancia de la costa. Según el mapa, el tesoro estaba escondido en una cueva en la costa este de la isla. Barbarroja grito las instrucciones— ¡Diríjanla hacia estribor</a:t>
            </a:r>
            <a:r>
              <a:rPr lang="es-MX" sz="1400" dirty="0"/>
              <a:t>,</a:t>
            </a:r>
            <a:r>
              <a:rPr lang="es-MX" sz="1400" dirty="0" smtClean="0"/>
              <a:t> muchachos! Nos anclaremos afuera de la ensenada y bajaremos los barcos! </a:t>
            </a:r>
          </a:p>
          <a:p>
            <a:endParaRPr lang="es-MX" sz="1400" dirty="0" smtClean="0"/>
          </a:p>
          <a:p>
            <a:r>
              <a:rPr lang="es-MX" sz="1400" dirty="0" smtClean="0"/>
              <a:t>Los piratas entraron en acción. Ellos navegaron alrededor de la costa de la isla. Barbarroja vio una caleta escondida dentro de la costa de la isla, así como en el mapa indicaba. Ellos anclaron el barco y bajaron tres botes de remos. Capitán Barbarroja se subió en el primero, junto con otros tres piratas.</a:t>
            </a:r>
          </a:p>
          <a:p>
            <a:endParaRPr lang="es-MX" sz="1400" dirty="0" smtClean="0"/>
          </a:p>
          <a:p>
            <a:r>
              <a:rPr lang="es-MX" sz="1400" dirty="0" smtClean="0"/>
              <a:t>Los piratas remaron el barco, dirigiendo el camino hacia la caleta. Las aguas se hicieron angostas y los guío hacia una cueva excavada en el interior de la costa rocosa de la isla.</a:t>
            </a:r>
          </a:p>
          <a:p>
            <a:endParaRPr lang="es-MX" sz="1400" dirty="0" smtClean="0"/>
          </a:p>
          <a:p>
            <a:r>
              <a:rPr lang="es-MX" sz="1400" dirty="0" smtClean="0"/>
              <a:t>—¡El tesoro nos espera! </a:t>
            </a:r>
            <a:r>
              <a:rPr lang="es-MX" sz="1400" dirty="0"/>
              <a:t>¡</a:t>
            </a:r>
            <a:r>
              <a:rPr lang="es-MX" sz="1400" dirty="0" smtClean="0"/>
              <a:t>Sera un espectáculo digno de ver! </a:t>
            </a:r>
            <a:r>
              <a:rPr lang="es-MX" sz="1400" dirty="0"/>
              <a:t>—</a:t>
            </a:r>
            <a:r>
              <a:rPr lang="es-MX" sz="1400" dirty="0" smtClean="0"/>
              <a:t>dijo Barbarroja. La cueva estaba fría y oscura. A pocos pasos de distancia, Barbarroja podría ver algo que brillaba en una plataforma rocosa, ¡el tesoro! —¡Vamos a agarrarlo, muchachos! —él gritó.</a:t>
            </a:r>
          </a:p>
          <a:p>
            <a:endParaRPr lang="es-MX" sz="1400" dirty="0" smtClean="0"/>
          </a:p>
          <a:p>
            <a:r>
              <a:rPr lang="es-MX" sz="1400" dirty="0" smtClean="0"/>
              <a:t>Entonces el agua alrededor de ellos comenzó a agitarse. Un pulpo gigante</a:t>
            </a:r>
            <a:r>
              <a:rPr lang="es-ES" sz="1400" dirty="0" smtClean="0"/>
              <a:t> </a:t>
            </a:r>
            <a:r>
              <a:rPr lang="es-ES" sz="1400" dirty="0"/>
              <a:t>se levantó delante de ellos, </a:t>
            </a:r>
            <a:r>
              <a:rPr lang="es-ES" sz="1400" dirty="0" smtClean="0"/>
              <a:t>azotando </a:t>
            </a:r>
            <a:r>
              <a:rPr lang="es-ES" sz="1400" dirty="0"/>
              <a:t>sus tentáculos. El barco casi se volcó. Barbarroja rápidamente trató de pensar en un plan. </a:t>
            </a:r>
            <a:r>
              <a:rPr lang="es-ES" sz="1400" dirty="0" smtClean="0"/>
              <a:t>¡El </a:t>
            </a:r>
            <a:r>
              <a:rPr lang="es-ES" sz="1400" dirty="0"/>
              <a:t>mapa no había dicho nada acerca de un pulpo gigante!</a:t>
            </a:r>
            <a:endParaRPr lang="en-US" sz="1400" dirty="0"/>
          </a:p>
        </p:txBody>
      </p:sp>
      <p:sp>
        <p:nvSpPr>
          <p:cNvPr id="6" name="TextBox 5"/>
          <p:cNvSpPr txBox="1"/>
          <p:nvPr/>
        </p:nvSpPr>
        <p:spPr>
          <a:xfrm>
            <a:off x="5562600" y="129867"/>
            <a:ext cx="2057400" cy="830997"/>
          </a:xfrm>
          <a:prstGeom prst="rect">
            <a:avLst/>
          </a:prstGeom>
          <a:noFill/>
        </p:spPr>
        <p:txBody>
          <a:bodyPr wrap="square" rtlCol="0">
            <a:spAutoFit/>
          </a:bodyPr>
          <a:lstStyle/>
          <a:p>
            <a:pPr lvl="0"/>
            <a:r>
              <a:rPr lang="es-ES_tradnl" sz="800" dirty="0">
                <a:solidFill>
                  <a:prstClr val="black"/>
                </a:solidFill>
              </a:rPr>
              <a:t>Equivalencia de grado: </a:t>
            </a:r>
            <a:r>
              <a:rPr lang="es-ES_tradnl" sz="800" dirty="0" smtClean="0">
                <a:solidFill>
                  <a:prstClr val="black"/>
                </a:solidFill>
              </a:rPr>
              <a:t>3.8</a:t>
            </a:r>
            <a:endParaRPr lang="es-ES_tradnl" sz="800" dirty="0">
              <a:solidFill>
                <a:prstClr val="black"/>
              </a:solidFill>
            </a:endParaRPr>
          </a:p>
          <a:p>
            <a:pPr lvl="0"/>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smtClean="0">
                <a:solidFill>
                  <a:prstClr val="black"/>
                </a:solidFill>
              </a:rPr>
              <a:t>680L</a:t>
            </a:r>
            <a:endParaRPr lang="es-ES" sz="800" dirty="0">
              <a:solidFill>
                <a:prstClr val="black"/>
              </a:solidFill>
            </a:endParaRPr>
          </a:p>
          <a:p>
            <a:pPr lvl="0"/>
            <a:r>
              <a:rPr lang="es-ES" sz="800" dirty="0">
                <a:solidFill>
                  <a:prstClr val="black"/>
                </a:solidFill>
              </a:rPr>
              <a:t>Promedio del largo de la oración: </a:t>
            </a:r>
            <a:r>
              <a:rPr lang="es-ES" sz="800" dirty="0" smtClean="0">
                <a:solidFill>
                  <a:prstClr val="black"/>
                </a:solidFill>
              </a:rPr>
              <a:t>9.90</a:t>
            </a:r>
            <a:endParaRPr lang="es-ES" sz="800" dirty="0">
              <a:solidFill>
                <a:prstClr val="black"/>
              </a:solidFill>
            </a:endParaRPr>
          </a:p>
          <a:p>
            <a:pPr lvl="0"/>
            <a:r>
              <a:rPr lang="es-ES" sz="800" dirty="0">
                <a:solidFill>
                  <a:prstClr val="black"/>
                </a:solidFill>
              </a:rPr>
              <a:t>Promedio de la frecuencia de </a:t>
            </a:r>
            <a:r>
              <a:rPr lang="es-ES" sz="800" dirty="0" smtClean="0">
                <a:solidFill>
                  <a:prstClr val="black"/>
                </a:solidFill>
              </a:rPr>
              <a:t>palabras: 3.5</a:t>
            </a:r>
            <a:endParaRPr lang="es-ES" sz="800" dirty="0">
              <a:solidFill>
                <a:prstClr val="black"/>
              </a:solidFill>
            </a:endParaRPr>
          </a:p>
          <a:p>
            <a:pPr lvl="0"/>
            <a:r>
              <a:rPr lang="es-ES" sz="800" dirty="0" smtClean="0">
                <a:solidFill>
                  <a:prstClr val="black"/>
                </a:solidFill>
              </a:rPr>
              <a:t>Número </a:t>
            </a:r>
            <a:r>
              <a:rPr lang="es-ES" sz="800" dirty="0">
                <a:solidFill>
                  <a:prstClr val="black"/>
                </a:solidFill>
              </a:rPr>
              <a:t>de palabras: </a:t>
            </a:r>
            <a:r>
              <a:rPr lang="es-ES" sz="800" dirty="0" smtClean="0">
                <a:solidFill>
                  <a:prstClr val="black"/>
                </a:solidFill>
              </a:rPr>
              <a:t>307</a:t>
            </a:r>
          </a:p>
          <a:p>
            <a:pPr lvl="0"/>
            <a:r>
              <a:rPr lang="es-419" sz="800" b="1" i="1" dirty="0">
                <a:solidFill>
                  <a:prstClr val="black"/>
                </a:solidFill>
              </a:rPr>
              <a:t>Nota: Basado en el texto original en </a:t>
            </a:r>
            <a:r>
              <a:rPr lang="es-419" sz="800" b="1" i="1" dirty="0" smtClean="0">
                <a:solidFill>
                  <a:prstClr val="black"/>
                </a:solidFill>
              </a:rPr>
              <a:t>inglés.</a:t>
            </a:r>
            <a:endParaRPr lang="es-ES_tradnl" sz="800" dirty="0">
              <a:solidFill>
                <a:prstClr val="black"/>
              </a:solidFill>
            </a:endParaRPr>
          </a:p>
        </p:txBody>
      </p:sp>
      <p:sp>
        <p:nvSpPr>
          <p:cNvPr id="2" name="Slide Number Placeholder 1"/>
          <p:cNvSpPr>
            <a:spLocks noGrp="1"/>
          </p:cNvSpPr>
          <p:nvPr>
            <p:ph type="sldNum" sz="quarter" idx="12"/>
          </p:nvPr>
        </p:nvSpPr>
        <p:spPr/>
        <p:txBody>
          <a:bodyPr/>
          <a:lstStyle/>
          <a:p>
            <a:fld id="{AF8359E8-5B63-4AE7-A26F-FE183B9DDE83}" type="slidenum">
              <a:rPr lang="en-US" smtClean="0"/>
              <a:t>29</a:t>
            </a:fld>
            <a:endParaRPr lang="en-US" dirty="0"/>
          </a:p>
        </p:txBody>
      </p:sp>
    </p:spTree>
    <p:extLst>
      <p:ext uri="{BB962C8B-B14F-4D97-AF65-F5344CB8AC3E}">
        <p14:creationId xmlns:p14="http://schemas.microsoft.com/office/powerpoint/2010/main" val="457164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6318" y="347201"/>
            <a:ext cx="2824832" cy="130981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3679" tIns="46840" rIns="93679" bIns="46840"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nvPr>
        </p:nvGraphicFramePr>
        <p:xfrm>
          <a:off x="1524000" y="838200"/>
          <a:ext cx="5289348" cy="6435418"/>
        </p:xfrm>
        <a:graphic>
          <a:graphicData uri="http://schemas.openxmlformats.org/drawingml/2006/table">
            <a:tbl>
              <a:tblPr firstRow="1" bandRow="1">
                <a:tableStyleId>{5940675A-B579-460E-94D1-54222C63F5DA}</a:tableStyleId>
              </a:tblPr>
              <a:tblGrid>
                <a:gridCol w="2686653"/>
                <a:gridCol w="2602695"/>
              </a:tblGrid>
              <a:tr h="1336412">
                <a:tc gridSpan="2">
                  <a:txBody>
                    <a:bodyPr/>
                    <a:lstStyle/>
                    <a:p>
                      <a:pPr algn="ctr"/>
                      <a:endParaRPr kumimoji="0" lang="es-419"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5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200" noProof="0" dirty="0"/>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err="1" smtClean="0">
                          <a:ln>
                            <a:noFill/>
                          </a:ln>
                          <a:solidFill>
                            <a:prstClr val="black"/>
                          </a:solidFill>
                          <a:effectLst/>
                          <a:uLnTx/>
                          <a:uFillTx/>
                          <a:latin typeface="Lucida Handwriting" panose="03010101010101010101" pitchFamily="66" charset="0"/>
                          <a:ea typeface="+mn-ea"/>
                          <a:cs typeface="+mn-cs"/>
                        </a:rPr>
                        <a:t>Renae</a:t>
                      </a:r>
                      <a:r>
                        <a:rPr kumimoji="0" lang="es-419" sz="1200" b="1" i="0" u="none" strike="noStrike" kern="1200" cap="none" spc="0" normalizeH="0" baseline="0" noProof="0" smtClean="0">
                          <a:ln>
                            <a:noFill/>
                          </a:ln>
                          <a:solidFill>
                            <a:prstClr val="black"/>
                          </a:solidFill>
                          <a:effectLst/>
                          <a:uLnTx/>
                          <a:uFillTx/>
                          <a:latin typeface="Lucida Handwriting" panose="03010101010101010101" pitchFamily="66" charset="0"/>
                          <a:ea typeface="+mn-ea"/>
                          <a:cs typeface="+mn-cs"/>
                        </a:rPr>
                        <a:t> Iversen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200" b="0" noProof="0" dirty="0">
                        <a:solidFill>
                          <a:srgbClr val="FF0000"/>
                        </a:solidFill>
                        <a:latin typeface="Lucida Handwriting" panose="03010101010101010101" pitchFamily="66" charset="0"/>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79509" y="-14602"/>
            <a:ext cx="335832" cy="3259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9048" tIns="49523" rIns="99048" bIns="49523" numCol="1" anchor="t" anchorCtr="0" compatLnSpc="1">
            <a:prstTxWarp prst="textNoShape">
              <a:avLst/>
            </a:prstTxWarp>
          </a:bodyPr>
          <a:lstStyle/>
          <a:p>
            <a:endParaRPr lang="en-US" sz="1847"/>
          </a:p>
        </p:txBody>
      </p:sp>
      <p:graphicFrame>
        <p:nvGraphicFramePr>
          <p:cNvPr id="6" name="Table 5"/>
          <p:cNvGraphicFramePr>
            <a:graphicFrameLocks noGrp="1"/>
          </p:cNvGraphicFramePr>
          <p:nvPr>
            <p:extLst/>
          </p:nvPr>
        </p:nvGraphicFramePr>
        <p:xfrm>
          <a:off x="476995" y="8479428"/>
          <a:ext cx="7088229" cy="774459"/>
        </p:xfrm>
        <a:graphic>
          <a:graphicData uri="http://schemas.openxmlformats.org/drawingml/2006/table">
            <a:tbl>
              <a:tblPr firstRow="1" bandRow="1">
                <a:tableStyleId>{2D5ABB26-0587-4C30-8999-92F81FD0307C}</a:tableStyleId>
              </a:tblPr>
              <a:tblGrid>
                <a:gridCol w="7088229"/>
              </a:tblGrid>
              <a:tr h="774459">
                <a:tc>
                  <a:txBody>
                    <a:bodyPr/>
                    <a:lstStyle/>
                    <a:p>
                      <a:pPr algn="ctr"/>
                      <a:endParaRPr lang="en-US" sz="1500" b="1" i="1" dirty="0" smtClean="0"/>
                    </a:p>
                    <a:p>
                      <a:pPr algn="ctr"/>
                      <a:r>
                        <a:rPr lang="en-US" sz="1200" b="1" i="1" dirty="0" smtClean="0"/>
                        <a:t>Gracias a </a:t>
                      </a:r>
                      <a:r>
                        <a:rPr lang="en-US" sz="1200" b="1" i="1" dirty="0" err="1" smtClean="0"/>
                        <a:t>todos</a:t>
                      </a:r>
                      <a:r>
                        <a:rPr lang="en-US" sz="1200" b="1" i="1" dirty="0" smtClean="0"/>
                        <a:t> los que </a:t>
                      </a:r>
                      <a:r>
                        <a:rPr lang="en-US" sz="1200" b="1" i="1" dirty="0" err="1" smtClean="0"/>
                        <a:t>participaron</a:t>
                      </a:r>
                      <a:r>
                        <a:rPr lang="en-US" sz="1200" b="1" i="1" dirty="0" smtClean="0"/>
                        <a:t> </a:t>
                      </a:r>
                      <a:r>
                        <a:rPr lang="en-US" sz="1200" b="1" i="1" dirty="0" err="1" smtClean="0"/>
                        <a:t>en</a:t>
                      </a:r>
                      <a:r>
                        <a:rPr lang="en-US" sz="1200" b="1" i="1" dirty="0" smtClean="0"/>
                        <a:t> la </a:t>
                      </a:r>
                      <a:r>
                        <a:rPr lang="en-US" sz="1200" b="1" i="1" dirty="0" err="1" smtClean="0"/>
                        <a:t>traducción</a:t>
                      </a:r>
                      <a:r>
                        <a:rPr lang="en-US" sz="1200" b="1" i="1" dirty="0" smtClean="0"/>
                        <a:t> de </a:t>
                      </a:r>
                      <a:r>
                        <a:rPr lang="en-US" sz="1200" b="1" i="1" dirty="0" err="1" smtClean="0"/>
                        <a:t>esta</a:t>
                      </a:r>
                      <a:r>
                        <a:rPr lang="en-US" sz="1200" b="1" i="1" dirty="0" smtClean="0"/>
                        <a:t> </a:t>
                      </a:r>
                      <a:r>
                        <a:rPr lang="en-US" sz="1200" b="1" i="1" dirty="0" err="1" smtClean="0"/>
                        <a:t>evaluación</a:t>
                      </a:r>
                      <a:r>
                        <a:rPr lang="en-US" sz="12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1" dirty="0" err="1" smtClean="0"/>
                        <a:t>bajo</a:t>
                      </a:r>
                      <a:r>
                        <a:rPr lang="en-US" sz="1200" b="1" i="1" dirty="0" smtClean="0"/>
                        <a:t> la </a:t>
                      </a:r>
                      <a:r>
                        <a:rPr lang="en-US" sz="1200" b="1" i="1" dirty="0" err="1" smtClean="0"/>
                        <a:t>coordinación</a:t>
                      </a:r>
                      <a:r>
                        <a:rPr lang="en-US" sz="1200" b="1" i="1" baseline="0" dirty="0" smtClean="0"/>
                        <a:t> de </a:t>
                      </a:r>
                      <a:r>
                        <a:rPr kumimoji="0" lang="en-US" sz="12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2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3899" marR="103899" marT="51949" marB="51949"/>
                </a:tc>
              </a:tr>
            </a:tbl>
          </a:graphicData>
        </a:graphic>
      </p:graphicFrame>
      <p:sp>
        <p:nvSpPr>
          <p:cNvPr id="2" name="Rectangle 1"/>
          <p:cNvSpPr/>
          <p:nvPr/>
        </p:nvSpPr>
        <p:spPr>
          <a:xfrm>
            <a:off x="1143000" y="7613174"/>
            <a:ext cx="6216058" cy="830997"/>
          </a:xfrm>
          <a:prstGeom prst="rect">
            <a:avLst/>
          </a:prstGeom>
        </p:spPr>
        <p:txBody>
          <a:bodyPr wrap="square">
            <a:spAutoFit/>
          </a:bodyPr>
          <a:lstStyle/>
          <a:p>
            <a:pPr algn="ctr" defTabSz="957925">
              <a:defRPr/>
            </a:pPr>
            <a:r>
              <a:rPr lang="en-US" sz="1200" dirty="0">
                <a:solidFill>
                  <a:prstClr val="black"/>
                </a:solidFill>
              </a:rPr>
              <a:t>Las </a:t>
            </a:r>
            <a:r>
              <a:rPr lang="en-US" sz="1200" dirty="0" err="1">
                <a:solidFill>
                  <a:prstClr val="black"/>
                </a:solidFill>
              </a:rPr>
              <a:t>actividades</a:t>
            </a:r>
            <a:r>
              <a:rPr lang="en-US" sz="1200" dirty="0">
                <a:solidFill>
                  <a:prstClr val="black"/>
                </a:solidFill>
              </a:rPr>
              <a:t> para la </a:t>
            </a:r>
            <a:r>
              <a:rPr lang="en-US" sz="1200" dirty="0" err="1">
                <a:solidFill>
                  <a:prstClr val="black"/>
                </a:solidFill>
              </a:rPr>
              <a:t>tarea</a:t>
            </a:r>
            <a:r>
              <a:rPr lang="en-US" sz="1200" dirty="0">
                <a:solidFill>
                  <a:prstClr val="black"/>
                </a:solidFill>
              </a:rPr>
              <a:t> de </a:t>
            </a:r>
            <a:r>
              <a:rPr lang="en-US" sz="1200" dirty="0" err="1">
                <a:solidFill>
                  <a:prstClr val="black"/>
                </a:solidFill>
              </a:rPr>
              <a:t>rendimiento</a:t>
            </a:r>
            <a:r>
              <a:rPr lang="en-US" sz="1200" dirty="0">
                <a:solidFill>
                  <a:prstClr val="black"/>
                </a:solidFill>
              </a:rPr>
              <a:t> </a:t>
            </a:r>
            <a:r>
              <a:rPr lang="en-US" sz="1200" dirty="0" err="1">
                <a:solidFill>
                  <a:prstClr val="black"/>
                </a:solidFill>
              </a:rPr>
              <a:t>en</a:t>
            </a:r>
            <a:r>
              <a:rPr lang="en-US" sz="1200" dirty="0">
                <a:solidFill>
                  <a:prstClr val="black"/>
                </a:solidFill>
              </a:rPr>
              <a:t> </a:t>
            </a:r>
            <a:r>
              <a:rPr lang="en-US" sz="1200">
                <a:solidFill>
                  <a:prstClr val="black"/>
                </a:solidFill>
              </a:rPr>
              <a:t>las </a:t>
            </a:r>
            <a:r>
              <a:rPr lang="en-US" sz="1200" smtClean="0">
                <a:solidFill>
                  <a:prstClr val="black"/>
                </a:solidFill>
              </a:rPr>
              <a:t>clases </a:t>
            </a:r>
            <a:r>
              <a:rPr lang="en-US" sz="1200" dirty="0">
                <a:solidFill>
                  <a:prstClr val="black"/>
                </a:solidFill>
              </a:rPr>
              <a:t>de K − 6 </a:t>
            </a:r>
            <a:r>
              <a:rPr lang="en-US" sz="1200" dirty="0" err="1">
                <a:solidFill>
                  <a:prstClr val="black"/>
                </a:solidFill>
              </a:rPr>
              <a:t>fueron</a:t>
            </a:r>
            <a:r>
              <a:rPr lang="en-US" sz="1200" dirty="0">
                <a:solidFill>
                  <a:prstClr val="black"/>
                </a:solidFill>
              </a:rPr>
              <a:t> </a:t>
            </a:r>
            <a:r>
              <a:rPr lang="en-US" sz="1200" dirty="0" err="1">
                <a:solidFill>
                  <a:prstClr val="black"/>
                </a:solidFill>
              </a:rPr>
              <a:t>escritas</a:t>
            </a:r>
            <a:r>
              <a:rPr lang="en-US" sz="1200" dirty="0">
                <a:solidFill>
                  <a:prstClr val="black"/>
                </a:solidFill>
              </a:rPr>
              <a:t> </a:t>
            </a:r>
            <a:r>
              <a:rPr lang="en-US" sz="1200" dirty="0" err="1">
                <a:solidFill>
                  <a:prstClr val="black"/>
                </a:solidFill>
              </a:rPr>
              <a:t>por</a:t>
            </a:r>
            <a:r>
              <a:rPr lang="en-US" sz="1200" dirty="0">
                <a:solidFill>
                  <a:prstClr val="black"/>
                </a:solidFill>
              </a:rPr>
              <a:t> :                                                                                                                                                                                                                                                                                                                                                                                                                                                                                                                                                                                                                                                                                                                                                                                                                                                                                                                                                                                                                                                                                                                                                                                                                                                                                                                                                                                                                                                                                                                                                                                                                                                                                                                                                                                                                                                                                                                                                                                                                                                                                                                                                                                                                                                                                                                                                                                                                                                                                                                                                                                                                                                                                                                                                                                                                                                                                                                                                                                                                                                                                                                                              Jamie Lentz, Gina McLain, Hayley </a:t>
            </a:r>
            <a:r>
              <a:rPr lang="en-US" sz="1200" dirty="0" err="1">
                <a:solidFill>
                  <a:prstClr val="black"/>
                </a:solidFill>
              </a:rPr>
              <a:t>Heider</a:t>
            </a:r>
            <a:r>
              <a:rPr lang="en-US" sz="1200" dirty="0">
                <a:solidFill>
                  <a:prstClr val="black"/>
                </a:solidFill>
              </a:rPr>
              <a:t>, Anna Wooley, </a:t>
            </a:r>
            <a:r>
              <a:rPr lang="en-US" sz="1200">
                <a:solidFill>
                  <a:prstClr val="black"/>
                </a:solidFill>
              </a:rPr>
              <a:t>Gretchen </a:t>
            </a:r>
            <a:r>
              <a:rPr lang="en-US" sz="1200" smtClean="0">
                <a:solidFill>
                  <a:prstClr val="black"/>
                </a:solidFill>
              </a:rPr>
              <a:t>Erlandsen</a:t>
            </a:r>
            <a:r>
              <a:rPr lang="en-US" sz="1200" dirty="0">
                <a:solidFill>
                  <a:prstClr val="black"/>
                </a:solidFill>
              </a:rPr>
              <a:t>, Deborah </a:t>
            </a:r>
            <a:r>
              <a:rPr lang="en-US" sz="1200" dirty="0" err="1">
                <a:solidFill>
                  <a:prstClr val="black"/>
                </a:solidFill>
              </a:rPr>
              <a:t>Deplanche</a:t>
            </a:r>
            <a:r>
              <a:rPr lang="en-US" sz="1200" dirty="0">
                <a:solidFill>
                  <a:prstClr val="black"/>
                </a:solidFill>
              </a:rPr>
              <a:t>, Connie </a:t>
            </a:r>
            <a:r>
              <a:rPr lang="en-US" sz="1200" dirty="0" err="1">
                <a:solidFill>
                  <a:prstClr val="black"/>
                </a:solidFill>
              </a:rPr>
              <a:t>Briceno</a:t>
            </a:r>
            <a:r>
              <a:rPr lang="en-US" sz="1200" dirty="0">
                <a:solidFill>
                  <a:prstClr val="black"/>
                </a:solidFill>
              </a:rPr>
              <a:t>, Judy Ramer, Carrie Ellis, Sandra Maines, </a:t>
            </a:r>
            <a:r>
              <a:rPr lang="en-US" sz="1200" err="1">
                <a:solidFill>
                  <a:prstClr val="black"/>
                </a:solidFill>
              </a:rPr>
              <a:t>Renae</a:t>
            </a:r>
            <a:r>
              <a:rPr lang="en-US" sz="1200">
                <a:solidFill>
                  <a:prstClr val="black"/>
                </a:solidFill>
              </a:rPr>
              <a:t> </a:t>
            </a:r>
            <a:r>
              <a:rPr lang="en-US" sz="1200" smtClean="0">
                <a:solidFill>
                  <a:prstClr val="black"/>
                </a:solidFill>
              </a:rPr>
              <a:t>Iversen</a:t>
            </a:r>
            <a:r>
              <a:rPr lang="en-US" sz="1200" dirty="0">
                <a:solidFill>
                  <a:prstClr val="black"/>
                </a:solidFill>
              </a:rPr>
              <a:t>, Anne Berg, </a:t>
            </a:r>
            <a:r>
              <a:rPr lang="en-US" sz="1200" dirty="0" err="1">
                <a:solidFill>
                  <a:prstClr val="black"/>
                </a:solidFill>
              </a:rPr>
              <a:t>Aliceson</a:t>
            </a:r>
            <a:r>
              <a:rPr lang="en-US" sz="1200" dirty="0">
                <a:solidFill>
                  <a:prstClr val="black"/>
                </a:solidFill>
              </a:rPr>
              <a:t> Brandt and </a:t>
            </a:r>
            <a:r>
              <a:rPr lang="en-US" sz="1200" dirty="0" err="1">
                <a:solidFill>
                  <a:prstClr val="black"/>
                </a:solidFill>
              </a:rPr>
              <a:t>Ko</a:t>
            </a:r>
            <a:r>
              <a:rPr lang="en-US" sz="1200" dirty="0">
                <a:solidFill>
                  <a:prstClr val="black"/>
                </a:solidFill>
              </a:rPr>
              <a:t> Kagawa.</a:t>
            </a:r>
          </a:p>
        </p:txBody>
      </p:sp>
    </p:spTree>
    <p:extLst>
      <p:ext uri="{BB962C8B-B14F-4D97-AF65-F5344CB8AC3E}">
        <p14:creationId xmlns:p14="http://schemas.microsoft.com/office/powerpoint/2010/main" val="28945542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7" name="Rectangle 6"/>
          <p:cNvSpPr/>
          <p:nvPr/>
        </p:nvSpPr>
        <p:spPr>
          <a:xfrm>
            <a:off x="728663" y="700625"/>
            <a:ext cx="6557962" cy="3057532"/>
          </a:xfrm>
          <a:prstGeom prst="rect">
            <a:avLst/>
          </a:prstGeom>
        </p:spPr>
        <p:txBody>
          <a:bodyPr wrap="square" lIns="101881" tIns="50941" rIns="101881" bIns="50941">
            <a:spAutoFit/>
          </a:bodyPr>
          <a:lstStyle/>
          <a:p>
            <a:pPr marL="357188" indent="-357188"/>
            <a:r>
              <a:rPr lang="es-MX" sz="1600" b="1" dirty="0" smtClean="0">
                <a:latin typeface="Helvetica" pitchFamily="34" charset="0"/>
                <a:cs typeface="Helvetica" pitchFamily="34" charset="0"/>
              </a:rPr>
              <a:t>1.  ¿Qué claves en el cuento </a:t>
            </a:r>
            <a:r>
              <a:rPr lang="es-MX" sz="1600" b="1" i="1" dirty="0" smtClean="0">
                <a:latin typeface="Helvetica" pitchFamily="34" charset="0"/>
                <a:cs typeface="Helvetica" pitchFamily="34" charset="0"/>
              </a:rPr>
              <a:t>El tesoro perdido</a:t>
            </a:r>
            <a:r>
              <a:rPr lang="es-MX" sz="1600" b="1" dirty="0" smtClean="0">
                <a:latin typeface="Helvetica" pitchFamily="34" charset="0"/>
                <a:cs typeface="Helvetica" pitchFamily="34" charset="0"/>
              </a:rPr>
              <a:t> te ayudan a entender qué es una ensenada?</a:t>
            </a:r>
          </a:p>
          <a:p>
            <a:pPr marL="361417" indent="-361417">
              <a:buFont typeface="+mj-lt"/>
              <a:buAutoNum type="arabicPeriod" startAt="6"/>
            </a:pPr>
            <a:endParaRPr lang="es-MX" sz="1600" dirty="0" smtClean="0">
              <a:latin typeface="Helvetica" pitchFamily="34" charset="0"/>
              <a:cs typeface="Helvetica" pitchFamily="34" charset="0"/>
            </a:endParaRPr>
          </a:p>
          <a:p>
            <a:pPr marL="744538" indent="-287338">
              <a:buFont typeface="+mj-lt"/>
              <a:buAutoNum type="alphaUcPeriod"/>
            </a:pPr>
            <a:r>
              <a:rPr lang="es-MX" sz="1600" dirty="0" smtClean="0">
                <a:latin typeface="Helvetica" pitchFamily="34" charset="0"/>
                <a:cs typeface="Helvetica" pitchFamily="34" charset="0"/>
              </a:rPr>
              <a:t>“</a:t>
            </a:r>
            <a:r>
              <a:rPr lang="es-MX" sz="1600" dirty="0">
                <a:latin typeface="Helvetica" panose="020B0604020202020204" pitchFamily="34" charset="0"/>
                <a:cs typeface="Helvetica" panose="020B0604020202020204" pitchFamily="34" charset="0"/>
              </a:rPr>
              <a:t>Una pequeña isla se veía en el </a:t>
            </a:r>
            <a:r>
              <a:rPr lang="es-MX" sz="1600" dirty="0" smtClean="0">
                <a:latin typeface="Helvetica" panose="020B0604020202020204" pitchFamily="34" charset="0"/>
                <a:cs typeface="Helvetica" panose="020B0604020202020204" pitchFamily="34" charset="0"/>
              </a:rPr>
              <a:t>horizonte”.</a:t>
            </a:r>
          </a:p>
          <a:p>
            <a:pPr marL="744538" indent="-287338">
              <a:buFont typeface="+mj-lt"/>
              <a:buAutoNum type="alphaUcPeriod"/>
            </a:pPr>
            <a:endParaRPr lang="es-MX" sz="1600" dirty="0" smtClean="0">
              <a:latin typeface="Helvetica" panose="020B0604020202020204" pitchFamily="34" charset="0"/>
              <a:cs typeface="Helvetica" panose="020B0604020202020204" pitchFamily="34" charset="0"/>
            </a:endParaRPr>
          </a:p>
          <a:p>
            <a:pPr marL="744538" indent="-287338">
              <a:buFont typeface="+mj-lt"/>
              <a:buAutoNum type="alphaUcPeriod"/>
            </a:pPr>
            <a:r>
              <a:rPr lang="es-MX" sz="1600" dirty="0" smtClean="0">
                <a:latin typeface="Helvetica" panose="020B0604020202020204" pitchFamily="34" charset="0"/>
                <a:cs typeface="Helvetica" panose="020B0604020202020204" pitchFamily="34" charset="0"/>
              </a:rPr>
              <a:t>“… </a:t>
            </a:r>
            <a:r>
              <a:rPr lang="es-MX" sz="1600" dirty="0">
                <a:latin typeface="Helvetica" panose="020B0604020202020204" pitchFamily="34" charset="0"/>
                <a:cs typeface="Helvetica" panose="020B0604020202020204" pitchFamily="34" charset="0"/>
              </a:rPr>
              <a:t>el tesoro estaba escondido en una cueva en la costa este de la </a:t>
            </a:r>
            <a:r>
              <a:rPr lang="es-MX" sz="1600" dirty="0" smtClean="0">
                <a:latin typeface="Helvetica" panose="020B0604020202020204" pitchFamily="34" charset="0"/>
                <a:cs typeface="Helvetica" panose="020B0604020202020204" pitchFamily="34" charset="0"/>
              </a:rPr>
              <a:t>isla”.</a:t>
            </a:r>
          </a:p>
          <a:p>
            <a:pPr marL="744538" indent="-287338">
              <a:buFont typeface="+mj-lt"/>
              <a:buAutoNum type="alphaUcPeriod"/>
            </a:pPr>
            <a:endParaRPr lang="es-MX" sz="1600" dirty="0" smtClean="0">
              <a:latin typeface="Helvetica" panose="020B0604020202020204" pitchFamily="34" charset="0"/>
              <a:cs typeface="Helvetica" panose="020B0604020202020204" pitchFamily="34" charset="0"/>
            </a:endParaRPr>
          </a:p>
          <a:p>
            <a:pPr marL="744538" indent="-287338">
              <a:buFont typeface="+mj-lt"/>
              <a:buAutoNum type="alphaUcPeriod"/>
            </a:pPr>
            <a:r>
              <a:rPr lang="es-MX" sz="1600" dirty="0" smtClean="0">
                <a:latin typeface="Helvetica" panose="020B0604020202020204" pitchFamily="34" charset="0"/>
                <a:cs typeface="Helvetica" panose="020B0604020202020204" pitchFamily="34" charset="0"/>
              </a:rPr>
              <a:t>“</a:t>
            </a:r>
            <a:r>
              <a:rPr lang="es-MX" sz="1600" dirty="0">
                <a:latin typeface="Helvetica" panose="020B0604020202020204" pitchFamily="34" charset="0"/>
                <a:cs typeface="Helvetica" panose="020B0604020202020204" pitchFamily="34" charset="0"/>
              </a:rPr>
              <a:t>Ellos navegaron alrededor de la costa de la </a:t>
            </a:r>
            <a:r>
              <a:rPr lang="es-MX" sz="1600" dirty="0" smtClean="0">
                <a:latin typeface="Helvetica" panose="020B0604020202020204" pitchFamily="34" charset="0"/>
                <a:cs typeface="Helvetica" panose="020B0604020202020204" pitchFamily="34" charset="0"/>
              </a:rPr>
              <a:t>isla”.</a:t>
            </a:r>
          </a:p>
          <a:p>
            <a:pPr marL="744538" indent="-287338">
              <a:buFont typeface="+mj-lt"/>
              <a:buAutoNum type="alphaUcPeriod"/>
            </a:pPr>
            <a:endParaRPr lang="es-MX" sz="1600" dirty="0" smtClean="0">
              <a:latin typeface="Helvetica" panose="020B0604020202020204" pitchFamily="34" charset="0"/>
              <a:cs typeface="Helvetica" panose="020B0604020202020204" pitchFamily="34" charset="0"/>
            </a:endParaRPr>
          </a:p>
          <a:p>
            <a:pPr marL="744538" indent="-287338">
              <a:buFont typeface="+mj-lt"/>
              <a:buAutoNum type="alphaUcPeriod"/>
            </a:pPr>
            <a:r>
              <a:rPr lang="es-MX" sz="1600" dirty="0" smtClean="0">
                <a:latin typeface="Helvetica" panose="020B0604020202020204" pitchFamily="34" charset="0"/>
                <a:cs typeface="Helvetica" panose="020B0604020202020204" pitchFamily="34" charset="0"/>
              </a:rPr>
              <a:t>“…</a:t>
            </a:r>
            <a:r>
              <a:rPr lang="es-MX" sz="1600" dirty="0">
                <a:latin typeface="Helvetica" panose="020B0604020202020204" pitchFamily="34" charset="0"/>
                <a:cs typeface="Helvetica" panose="020B0604020202020204" pitchFamily="34" charset="0"/>
              </a:rPr>
              <a:t> escondida dentro de la costa de la isla, así como en el mapa </a:t>
            </a:r>
            <a:r>
              <a:rPr lang="es-MX" sz="1600" dirty="0" smtClean="0">
                <a:latin typeface="Helvetica" panose="020B0604020202020204" pitchFamily="34" charset="0"/>
                <a:cs typeface="Helvetica" panose="020B0604020202020204" pitchFamily="34" charset="0"/>
              </a:rPr>
              <a:t>indicaba”. </a:t>
            </a:r>
            <a:endParaRPr lang="es-MX" sz="16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14400" y="14603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914400" y="270567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14400" y="32101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914400" y="19486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728663" y="5172068"/>
            <a:ext cx="6557962" cy="2811311"/>
          </a:xfrm>
          <a:prstGeom prst="rect">
            <a:avLst/>
          </a:prstGeom>
        </p:spPr>
        <p:txBody>
          <a:bodyPr wrap="square" lIns="101881" tIns="50941" rIns="101881" bIns="50941">
            <a:spAutoFit/>
          </a:bodyPr>
          <a:lstStyle/>
          <a:p>
            <a:pPr marL="357188" indent="-357188"/>
            <a:r>
              <a:rPr lang="en-US" sz="1600" b="1" dirty="0" smtClean="0">
                <a:latin typeface="Helvetica" pitchFamily="34" charset="0"/>
                <a:cs typeface="Helvetica" pitchFamily="34" charset="0"/>
              </a:rPr>
              <a:t>2.  ¿</a:t>
            </a:r>
            <a:r>
              <a:rPr lang="es-MX" sz="1600" b="1" dirty="0" smtClean="0">
                <a:latin typeface="Helvetica" pitchFamily="34" charset="0"/>
                <a:cs typeface="Helvetica" pitchFamily="34" charset="0"/>
              </a:rPr>
              <a:t>Cuáles </a:t>
            </a:r>
            <a:r>
              <a:rPr lang="es-MX" sz="1600" b="1" u="sng" dirty="0" smtClean="0">
                <a:latin typeface="Helvetica" pitchFamily="34" charset="0"/>
                <a:cs typeface="Helvetica" pitchFamily="34" charset="0"/>
              </a:rPr>
              <a:t>dos</a:t>
            </a:r>
            <a:r>
              <a:rPr lang="es-MX" sz="1600" b="1" dirty="0" smtClean="0">
                <a:latin typeface="Helvetica" pitchFamily="34" charset="0"/>
                <a:cs typeface="Helvetica" pitchFamily="34" charset="0"/>
              </a:rPr>
              <a:t> respuestas te ayudan a entender el significado de la palabra </a:t>
            </a:r>
            <a:r>
              <a:rPr lang="es-MX" sz="1600" b="1" i="1" dirty="0" smtClean="0">
                <a:latin typeface="Helvetica" pitchFamily="34" charset="0"/>
                <a:cs typeface="Helvetica" pitchFamily="34" charset="0"/>
              </a:rPr>
              <a:t>agitarse </a:t>
            </a:r>
            <a:r>
              <a:rPr lang="es-MX" sz="1600" b="1" dirty="0" smtClean="0">
                <a:latin typeface="Helvetica" pitchFamily="34" charset="0"/>
                <a:cs typeface="Helvetica" pitchFamily="34" charset="0"/>
              </a:rPr>
              <a:t>en el cuento </a:t>
            </a:r>
            <a:r>
              <a:rPr lang="es-MX" sz="1600" b="1" i="1" dirty="0" smtClean="0">
                <a:latin typeface="Helvetica" pitchFamily="34" charset="0"/>
                <a:cs typeface="Helvetica" pitchFamily="34" charset="0"/>
              </a:rPr>
              <a:t>El tesoro perdido</a:t>
            </a:r>
            <a:r>
              <a:rPr lang="es-MX" sz="1600" b="1" dirty="0" smtClean="0">
                <a:latin typeface="Helvetica" pitchFamily="34" charset="0"/>
                <a:cs typeface="Helvetica" pitchFamily="34" charset="0"/>
              </a:rPr>
              <a:t>?</a:t>
            </a:r>
          </a:p>
          <a:p>
            <a:pPr marL="839959" indent="-358070"/>
            <a:endParaRPr lang="es-MX" sz="1600" dirty="0" smtClean="0">
              <a:latin typeface="Helvetica" pitchFamily="34" charset="0"/>
              <a:cs typeface="Helvetica" pitchFamily="34" charset="0"/>
            </a:endParaRPr>
          </a:p>
          <a:p>
            <a:pPr marL="744538" indent="-287338">
              <a:buFont typeface="+mj-lt"/>
              <a:buAutoNum type="alphaUcPeriod"/>
            </a:pPr>
            <a:r>
              <a:rPr lang="es-MX" sz="1600" dirty="0" smtClean="0">
                <a:latin typeface="Helvetica" pitchFamily="34" charset="0"/>
                <a:cs typeface="Helvetica" pitchFamily="34" charset="0"/>
              </a:rPr>
              <a:t>“</a:t>
            </a:r>
            <a:r>
              <a:rPr lang="es-MX" sz="1600" dirty="0">
                <a:latin typeface="Helvetica" panose="020B0604020202020204" pitchFamily="34" charset="0"/>
                <a:cs typeface="Helvetica" panose="020B0604020202020204" pitchFamily="34" charset="0"/>
              </a:rPr>
              <a:t>Un pulpo gigante</a:t>
            </a:r>
            <a:r>
              <a:rPr lang="es-ES" sz="1600" dirty="0">
                <a:latin typeface="Helvetica" panose="020B0604020202020204" pitchFamily="34" charset="0"/>
                <a:cs typeface="Helvetica" panose="020B0604020202020204" pitchFamily="34" charset="0"/>
              </a:rPr>
              <a:t> se levantó delante de ellos </a:t>
            </a:r>
            <a:r>
              <a:rPr lang="es-MX" sz="1600" dirty="0" smtClean="0">
                <a:latin typeface="Helvetica" pitchFamily="34" charset="0"/>
                <a:cs typeface="Helvetica" pitchFamily="34" charset="0"/>
              </a:rPr>
              <a:t>…”</a:t>
            </a:r>
            <a:r>
              <a:rPr lang="es-MX" sz="1600" dirty="0" smtClean="0">
                <a:solidFill>
                  <a:srgbClr val="FF0000"/>
                </a:solidFill>
                <a:latin typeface="Helvetica" pitchFamily="34" charset="0"/>
                <a:cs typeface="Helvetica" pitchFamily="34" charset="0"/>
              </a:rPr>
              <a:t> </a:t>
            </a:r>
            <a:endParaRPr lang="es-MX" sz="1600" dirty="0" smtClean="0">
              <a:latin typeface="Helvetica" pitchFamily="34" charset="0"/>
              <a:cs typeface="Helvetica" pitchFamily="34" charset="0"/>
            </a:endParaRPr>
          </a:p>
          <a:p>
            <a:pPr marL="744538" indent="-287338">
              <a:buFont typeface="+mj-lt"/>
              <a:buAutoNum type="alphaUcPeriod"/>
            </a:pPr>
            <a:endParaRPr lang="es-MX" sz="1600" dirty="0" smtClean="0">
              <a:latin typeface="Helvetica" pitchFamily="34" charset="0"/>
              <a:cs typeface="Helvetica" pitchFamily="34" charset="0"/>
            </a:endParaRPr>
          </a:p>
          <a:p>
            <a:pPr marL="744538" indent="-287338">
              <a:buFont typeface="+mj-lt"/>
              <a:buAutoNum type="alphaUcPeriod"/>
            </a:pPr>
            <a:r>
              <a:rPr lang="es-MX" sz="1600" dirty="0" smtClean="0">
                <a:latin typeface="Helvetica" pitchFamily="34" charset="0"/>
                <a:cs typeface="Helvetica" pitchFamily="34" charset="0"/>
              </a:rPr>
              <a:t>“…</a:t>
            </a:r>
            <a:r>
              <a:rPr lang="es-ES" sz="1600" dirty="0">
                <a:latin typeface="Helvetica" panose="020B0604020202020204" pitchFamily="34" charset="0"/>
                <a:cs typeface="Helvetica" panose="020B0604020202020204" pitchFamily="34" charset="0"/>
              </a:rPr>
              <a:t> azotando sus </a:t>
            </a:r>
            <a:r>
              <a:rPr lang="es-ES" sz="1600" dirty="0" smtClean="0">
                <a:latin typeface="Helvetica" panose="020B0604020202020204" pitchFamily="34" charset="0"/>
                <a:cs typeface="Helvetica" panose="020B0604020202020204" pitchFamily="34" charset="0"/>
              </a:rPr>
              <a:t>tentáculos</a:t>
            </a:r>
            <a:r>
              <a:rPr lang="es-MX" sz="1600" dirty="0" smtClean="0">
                <a:latin typeface="Helvetica" pitchFamily="34" charset="0"/>
                <a:cs typeface="Helvetica" pitchFamily="34" charset="0"/>
              </a:rPr>
              <a:t>”. </a:t>
            </a:r>
          </a:p>
          <a:p>
            <a:pPr marL="744538" indent="-287338">
              <a:buFont typeface="+mj-lt"/>
              <a:buAutoNum type="alphaUcPeriod"/>
            </a:pPr>
            <a:endParaRPr lang="es-MX" sz="1600" dirty="0" smtClean="0">
              <a:latin typeface="Helvetica" pitchFamily="34" charset="0"/>
              <a:cs typeface="Helvetica" pitchFamily="34" charset="0"/>
            </a:endParaRPr>
          </a:p>
          <a:p>
            <a:pPr marL="744538" indent="-287338">
              <a:buFont typeface="+mj-lt"/>
              <a:buAutoNum type="alphaUcPeriod"/>
            </a:pPr>
            <a:r>
              <a:rPr lang="es-MX" sz="1600" dirty="0" smtClean="0">
                <a:latin typeface="Helvetica" pitchFamily="34" charset="0"/>
                <a:cs typeface="Helvetica" pitchFamily="34" charset="0"/>
              </a:rPr>
              <a:t>“</a:t>
            </a:r>
            <a:r>
              <a:rPr lang="es-ES" sz="1600" dirty="0">
                <a:latin typeface="Helvetica" panose="020B0604020202020204" pitchFamily="34" charset="0"/>
                <a:cs typeface="Helvetica" panose="020B0604020202020204" pitchFamily="34" charset="0"/>
              </a:rPr>
              <a:t>El barco casi se </a:t>
            </a:r>
            <a:r>
              <a:rPr lang="es-ES" sz="1600" dirty="0" smtClean="0">
                <a:latin typeface="Helvetica" panose="020B0604020202020204" pitchFamily="34" charset="0"/>
                <a:cs typeface="Helvetica" panose="020B0604020202020204" pitchFamily="34" charset="0"/>
              </a:rPr>
              <a:t>volcó</a:t>
            </a:r>
            <a:r>
              <a:rPr lang="es-MX" sz="1600" dirty="0" smtClean="0">
                <a:latin typeface="Helvetica" pitchFamily="34" charset="0"/>
                <a:cs typeface="Helvetica" pitchFamily="34" charset="0"/>
              </a:rPr>
              <a:t>”.</a:t>
            </a:r>
          </a:p>
          <a:p>
            <a:pPr marL="744538" indent="-287338">
              <a:buFont typeface="+mj-lt"/>
              <a:buAutoNum type="alphaUcPeriod"/>
            </a:pPr>
            <a:endParaRPr lang="es-MX" sz="1600" dirty="0" smtClean="0">
              <a:latin typeface="Helvetica" pitchFamily="34" charset="0"/>
              <a:cs typeface="Helvetica" pitchFamily="34" charset="0"/>
            </a:endParaRPr>
          </a:p>
          <a:p>
            <a:pPr marL="744538" indent="-287338">
              <a:buFont typeface="+mj-lt"/>
              <a:buAutoNum type="alphaUcPeriod"/>
            </a:pPr>
            <a:r>
              <a:rPr lang="es-MX" sz="1600" dirty="0" smtClean="0">
                <a:latin typeface="Helvetica" pitchFamily="34" charset="0"/>
                <a:cs typeface="Helvetica" pitchFamily="34" charset="0"/>
              </a:rPr>
              <a:t>“…</a:t>
            </a:r>
            <a:r>
              <a:rPr lang="es-ES" sz="1600" dirty="0"/>
              <a:t> </a:t>
            </a:r>
            <a:r>
              <a:rPr lang="es-ES" sz="1600" dirty="0">
                <a:latin typeface="Helvetica" panose="020B0604020202020204" pitchFamily="34" charset="0"/>
                <a:cs typeface="Helvetica" panose="020B0604020202020204" pitchFamily="34" charset="0"/>
              </a:rPr>
              <a:t>rápidamente trató de pensar en un </a:t>
            </a:r>
            <a:r>
              <a:rPr lang="es-ES" sz="1600" dirty="0" smtClean="0">
                <a:latin typeface="Helvetica" panose="020B0604020202020204" pitchFamily="34" charset="0"/>
                <a:cs typeface="Helvetica" panose="020B0604020202020204" pitchFamily="34" charset="0"/>
              </a:rPr>
              <a:t>plan</a:t>
            </a:r>
            <a:r>
              <a:rPr lang="es-MX" sz="1600" dirty="0" smtClean="0">
                <a:latin typeface="Helvetica" pitchFamily="34" charset="0"/>
                <a:cs typeface="Helvetica" pitchFamily="34" charset="0"/>
              </a:rPr>
              <a:t>”. </a:t>
            </a:r>
            <a:endParaRPr lang="es-MX" sz="1600" dirty="0" smtClean="0">
              <a:effectLst>
                <a:outerShdw blurRad="38100" dist="38100" dir="2700000" algn="tl">
                  <a:srgbClr val="000000">
                    <a:alpha val="43137"/>
                  </a:srgbClr>
                </a:outerShdw>
              </a:effectLst>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p:txBody>
      </p:sp>
      <p:sp>
        <p:nvSpPr>
          <p:cNvPr id="30" name="Oval 29"/>
          <p:cNvSpPr/>
          <p:nvPr/>
        </p:nvSpPr>
        <p:spPr>
          <a:xfrm>
            <a:off x="914400" y="7391588"/>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914400" y="64579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914400" y="693185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914400" y="5943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61677118"/>
              </p:ext>
            </p:extLst>
          </p:nvPr>
        </p:nvGraphicFramePr>
        <p:xfrm>
          <a:off x="5562600" y="3810000"/>
          <a:ext cx="1637760" cy="73152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RL.4.4       DOK </a:t>
                      </a:r>
                      <a:r>
                        <a:rPr lang="en-US" sz="800" b="1" dirty="0">
                          <a:solidFill>
                            <a:srgbClr val="000000"/>
                          </a:solidFill>
                          <a:effectLst/>
                          <a:latin typeface="Calibri"/>
                          <a:ea typeface="Times New Roman"/>
                          <a:cs typeface="Times New Roman"/>
                        </a:rPr>
                        <a:t>– 2 </a:t>
                      </a:r>
                      <a:r>
                        <a:rPr lang="en-US" sz="800" b="1" dirty="0" err="1">
                          <a:solidFill>
                            <a:srgbClr val="000000"/>
                          </a:solidFill>
                          <a:effectLst/>
                          <a:latin typeface="Calibri"/>
                          <a:ea typeface="Times New Roman"/>
                          <a:cs typeface="Times New Roman"/>
                        </a:rPr>
                        <a:t>APg</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27266">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Usa estructuras del lenguaje (pre/sufijo) o relaciones entre palabras (antónimos sinónimos) para determinar el significado de palabras específicas.</a:t>
                      </a:r>
                      <a:endParaRPr lang="en-US" sz="800" b="0" dirty="0">
                        <a:effectLst/>
                        <a:latin typeface="Calibri"/>
                        <a:ea typeface="Calibri"/>
                        <a:cs typeface="Times New Roman"/>
                      </a:endParaRP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51413259"/>
              </p:ext>
            </p:extLst>
          </p:nvPr>
        </p:nvGraphicFramePr>
        <p:xfrm>
          <a:off x="5519584" y="8458200"/>
          <a:ext cx="1600200" cy="48768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RL.4.4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APm</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Usa el contexto para determinar el significado de palabras/frases específicas. </a:t>
                      </a:r>
                      <a:endParaRPr lang="en-US" sz="800" b="0" dirty="0">
                        <a:effectLst/>
                        <a:latin typeface="Calibri"/>
                        <a:ea typeface="Calibri"/>
                        <a:cs typeface="Times New Roman"/>
                      </a:endParaRP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651466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3" name="Rectangle 2"/>
          <p:cNvSpPr/>
          <p:nvPr/>
        </p:nvSpPr>
        <p:spPr>
          <a:xfrm>
            <a:off x="785734" y="863911"/>
            <a:ext cx="6333664" cy="2565089"/>
          </a:xfrm>
          <a:prstGeom prst="rect">
            <a:avLst/>
          </a:prstGeom>
          <a:noFill/>
        </p:spPr>
        <p:txBody>
          <a:bodyPr wrap="square" lIns="101881" tIns="50941" rIns="101881" bIns="50941">
            <a:spAutoFit/>
          </a:bodyPr>
          <a:lstStyle/>
          <a:p>
            <a:pPr marL="339725" indent="-339725"/>
            <a:r>
              <a:rPr lang="en-US" sz="1600" b="1" dirty="0" smtClean="0">
                <a:latin typeface="Helvetica" pitchFamily="34" charset="0"/>
                <a:cs typeface="Helvetica" pitchFamily="34" charset="0"/>
              </a:rPr>
              <a:t>3.  </a:t>
            </a:r>
            <a:r>
              <a:rPr lang="es-MX" sz="1600" b="1" dirty="0" smtClean="0">
                <a:latin typeface="Helvetica" pitchFamily="34" charset="0"/>
                <a:cs typeface="Helvetica" pitchFamily="34" charset="0"/>
              </a:rPr>
              <a:t>¿Por qué prestaron atención los piratas en </a:t>
            </a:r>
            <a:r>
              <a:rPr lang="es-MX" sz="1600" b="1" i="1" dirty="0" smtClean="0">
                <a:latin typeface="Helvetica" pitchFamily="34" charset="0"/>
                <a:cs typeface="Helvetica" pitchFamily="34" charset="0"/>
              </a:rPr>
              <a:t>El tesoro perdido</a:t>
            </a:r>
            <a:r>
              <a:rPr lang="es-MX" sz="1600" b="1" dirty="0" smtClean="0">
                <a:latin typeface="Helvetica" pitchFamily="34" charset="0"/>
                <a:cs typeface="Helvetica" pitchFamily="34" charset="0"/>
              </a:rPr>
              <a:t>?</a:t>
            </a:r>
          </a:p>
          <a:p>
            <a:endParaRPr lang="es-MX" sz="1600" dirty="0" smtClean="0">
              <a:latin typeface="Helvetica" pitchFamily="34" charset="0"/>
              <a:cs typeface="Helvetica" pitchFamily="34" charset="0"/>
            </a:endParaRPr>
          </a:p>
          <a:p>
            <a:pPr marL="744538" indent="-280988">
              <a:buFont typeface="+mj-lt"/>
              <a:buAutoNum type="alphaUcPeriod"/>
            </a:pPr>
            <a:r>
              <a:rPr lang="es-MX" sz="1600" dirty="0" smtClean="0">
                <a:latin typeface="Helvetica" pitchFamily="34" charset="0"/>
                <a:cs typeface="Helvetica" pitchFamily="34" charset="0"/>
              </a:rPr>
              <a:t>El mapa estaba </a:t>
            </a:r>
            <a:r>
              <a:rPr lang="es-MX" sz="1600" dirty="0">
                <a:latin typeface="Helvetica" panose="020B0604020202020204" pitchFamily="34" charset="0"/>
                <a:cs typeface="Helvetica" panose="020B0604020202020204" pitchFamily="34" charset="0"/>
              </a:rPr>
              <a:t>descolorido y arrugado</a:t>
            </a:r>
            <a:r>
              <a:rPr lang="es-MX" sz="1600" dirty="0" smtClean="0">
                <a:latin typeface="Helvetica" pitchFamily="34" charset="0"/>
                <a:cs typeface="Helvetica" pitchFamily="34" charset="0"/>
              </a:rPr>
              <a:t>.</a:t>
            </a:r>
          </a:p>
          <a:p>
            <a:pPr marL="744538" indent="-280988">
              <a:buFont typeface="+mj-lt"/>
              <a:buAutoNum type="alphaUcPeriod"/>
            </a:pPr>
            <a:endParaRPr lang="es-MX" sz="1600" dirty="0" smtClean="0">
              <a:latin typeface="Helvetica" pitchFamily="34" charset="0"/>
              <a:cs typeface="Helvetica" pitchFamily="34" charset="0"/>
            </a:endParaRPr>
          </a:p>
          <a:p>
            <a:pPr marL="744538" indent="-280988">
              <a:buFont typeface="+mj-lt"/>
              <a:buAutoNum type="alphaUcPeriod"/>
            </a:pPr>
            <a:r>
              <a:rPr lang="es-MX" sz="1600" dirty="0">
                <a:latin typeface="Helvetica" pitchFamily="34" charset="0"/>
                <a:cs typeface="Helvetica" pitchFamily="34" charset="0"/>
              </a:rPr>
              <a:t>H</a:t>
            </a:r>
            <a:r>
              <a:rPr lang="es-MX" sz="1600" dirty="0" smtClean="0">
                <a:latin typeface="Helvetica" pitchFamily="34" charset="0"/>
                <a:cs typeface="Helvetica" pitchFamily="34" charset="0"/>
              </a:rPr>
              <a:t>abía un tesoro en juego.</a:t>
            </a:r>
            <a:r>
              <a:rPr lang="es-MX" sz="1600" dirty="0" smtClean="0">
                <a:solidFill>
                  <a:srgbClr val="FF0000"/>
                </a:solidFill>
                <a:latin typeface="Helvetica" pitchFamily="34" charset="0"/>
                <a:cs typeface="Helvetica" pitchFamily="34" charset="0"/>
              </a:rPr>
              <a:t> </a:t>
            </a:r>
          </a:p>
          <a:p>
            <a:pPr marL="744538" indent="-280988">
              <a:buFont typeface="+mj-lt"/>
              <a:buAutoNum type="alphaUcPeriod"/>
            </a:pPr>
            <a:endParaRPr lang="es-MX" sz="1600" dirty="0" smtClean="0">
              <a:latin typeface="Helvetica" pitchFamily="34" charset="0"/>
              <a:cs typeface="Helvetica" pitchFamily="34" charset="0"/>
            </a:endParaRPr>
          </a:p>
          <a:p>
            <a:pPr marL="744538" indent="-280988">
              <a:buFont typeface="+mj-lt"/>
              <a:buAutoNum type="alphaUcPeriod"/>
            </a:pPr>
            <a:r>
              <a:rPr lang="es-MX" sz="1600" dirty="0" smtClean="0">
                <a:latin typeface="Helvetica" pitchFamily="34" charset="0"/>
                <a:cs typeface="Helvetica" pitchFamily="34" charset="0"/>
              </a:rPr>
              <a:t>La cueva estaba fría y oscura.</a:t>
            </a:r>
          </a:p>
          <a:p>
            <a:pPr marL="744538" indent="-280988">
              <a:buFont typeface="+mj-lt"/>
              <a:buAutoNum type="alphaUcPeriod"/>
            </a:pPr>
            <a:endParaRPr lang="es-MX" sz="1600" dirty="0" smtClean="0">
              <a:latin typeface="Helvetica" pitchFamily="34" charset="0"/>
              <a:cs typeface="Helvetica" pitchFamily="34" charset="0"/>
            </a:endParaRPr>
          </a:p>
          <a:p>
            <a:pPr marL="744538" indent="-280988">
              <a:buFont typeface="+mj-lt"/>
              <a:buAutoNum type="alphaUcPeriod"/>
            </a:pPr>
            <a:r>
              <a:rPr lang="es-MX" sz="1600" dirty="0">
                <a:latin typeface="Helvetica" panose="020B0604020202020204" pitchFamily="34" charset="0"/>
                <a:cs typeface="Helvetica" panose="020B0604020202020204" pitchFamily="34" charset="0"/>
              </a:rPr>
              <a:t>Un pulpo gigante</a:t>
            </a:r>
            <a:r>
              <a:rPr lang="es-ES" sz="1600" dirty="0">
                <a:latin typeface="Helvetica" panose="020B0604020202020204" pitchFamily="34" charset="0"/>
                <a:cs typeface="Helvetica" panose="020B0604020202020204" pitchFamily="34" charset="0"/>
              </a:rPr>
              <a:t> se levantó delante de ellos</a:t>
            </a:r>
            <a:r>
              <a:rPr lang="es-MX" sz="1600" dirty="0" smtClean="0">
                <a:latin typeface="Helvetica" pitchFamily="34" charset="0"/>
                <a:cs typeface="Helvetica" pitchFamily="34" charset="0"/>
              </a:rPr>
              <a:t>.</a:t>
            </a:r>
            <a:endParaRPr lang="es-MX" sz="1600" dirty="0">
              <a:latin typeface="Helvetica" pitchFamily="34" charset="0"/>
              <a:cs typeface="Helvetica" pitchFamily="34" charset="0"/>
            </a:endParaRPr>
          </a:p>
        </p:txBody>
      </p:sp>
      <p:sp>
        <p:nvSpPr>
          <p:cNvPr id="8" name="Rectangle 7"/>
          <p:cNvSpPr/>
          <p:nvPr/>
        </p:nvSpPr>
        <p:spPr>
          <a:xfrm>
            <a:off x="785734" y="5196799"/>
            <a:ext cx="6333664" cy="4288638"/>
          </a:xfrm>
          <a:prstGeom prst="rect">
            <a:avLst/>
          </a:prstGeom>
          <a:noFill/>
        </p:spPr>
        <p:txBody>
          <a:bodyPr wrap="square" lIns="101881" tIns="50941" rIns="101881" bIns="50941">
            <a:spAutoFit/>
          </a:bodyPr>
          <a:lstStyle/>
          <a:p>
            <a:pPr marL="403136" indent="-342900">
              <a:buAutoNum type="arabicPeriod" startAt="4"/>
            </a:pPr>
            <a:r>
              <a:rPr lang="en-US" sz="1600" b="1" dirty="0" smtClean="0">
                <a:latin typeface="Helvetica" pitchFamily="34" charset="0"/>
                <a:cs typeface="Helvetica" pitchFamily="34" charset="0"/>
              </a:rPr>
              <a:t>¿</a:t>
            </a:r>
            <a:r>
              <a:rPr lang="es-MX" sz="1600" b="1" dirty="0" smtClean="0">
                <a:latin typeface="Helvetica" pitchFamily="34" charset="0"/>
                <a:cs typeface="Helvetica" pitchFamily="34" charset="0"/>
              </a:rPr>
              <a:t>Cómo es el tesoro en el cuento, </a:t>
            </a:r>
            <a:r>
              <a:rPr lang="es-MX" sz="1600" b="1" i="1" dirty="0" smtClean="0">
                <a:latin typeface="Helvetica" pitchFamily="34" charset="0"/>
                <a:cs typeface="Helvetica" pitchFamily="34" charset="0"/>
              </a:rPr>
              <a:t>El tesoro perdido</a:t>
            </a:r>
            <a:r>
              <a:rPr lang="es-MX" sz="1600" b="1" dirty="0" smtClean="0">
                <a:latin typeface="Helvetica" pitchFamily="34" charset="0"/>
                <a:cs typeface="Helvetica" pitchFamily="34" charset="0"/>
              </a:rPr>
              <a:t>, diferente a los tesoros que se encuentran en un muladar?</a:t>
            </a:r>
          </a:p>
          <a:p>
            <a:pPr marL="517436" indent="-457200">
              <a:buAutoNum type="arabicPeriod" startAt="4"/>
            </a:pPr>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Ambos son cosas que se encuentran o descubren.</a:t>
            </a:r>
          </a:p>
          <a:p>
            <a:pPr marL="744538" indent="-339725">
              <a:buFont typeface="+mj-lt"/>
              <a:buAutoNum type="alphaUcPeriod"/>
            </a:pPr>
            <a:endParaRPr lang="es-MX" sz="1600" dirty="0" smtClean="0">
              <a:latin typeface="Helvetica" pitchFamily="34" charset="0"/>
              <a:cs typeface="Helvetica" pitchFamily="34" charset="0"/>
            </a:endParaRPr>
          </a:p>
          <a:p>
            <a:pPr marL="744538" indent="-339725">
              <a:buFont typeface="+mj-lt"/>
              <a:buAutoNum type="alphaUcPeriod"/>
            </a:pPr>
            <a:r>
              <a:rPr lang="es-ES" sz="1600" dirty="0">
                <a:latin typeface="Helvetica" pitchFamily="34" charset="0"/>
                <a:cs typeface="Helvetica" pitchFamily="34" charset="0"/>
              </a:rPr>
              <a:t>Sólo tienes que excavar </a:t>
            </a:r>
            <a:r>
              <a:rPr lang="es-ES" sz="1600" dirty="0" smtClean="0">
                <a:latin typeface="Helvetica" pitchFamily="34" charset="0"/>
                <a:cs typeface="Helvetica" pitchFamily="34" charset="0"/>
              </a:rPr>
              <a:t>por uno </a:t>
            </a:r>
            <a:r>
              <a:rPr lang="es-ES" sz="1600" dirty="0">
                <a:latin typeface="Helvetica" pitchFamily="34" charset="0"/>
                <a:cs typeface="Helvetica" pitchFamily="34" charset="0"/>
              </a:rPr>
              <a:t>de ellos</a:t>
            </a:r>
            <a:r>
              <a:rPr lang="es-ES" sz="1600" dirty="0" smtClean="0">
                <a:latin typeface="Helvetica" pitchFamily="34" charset="0"/>
                <a:cs typeface="Helvetica" pitchFamily="34" charset="0"/>
              </a:rPr>
              <a:t>.</a:t>
            </a:r>
          </a:p>
          <a:p>
            <a:pPr marL="744538" indent="-339725">
              <a:buFont typeface="+mj-lt"/>
              <a:buAutoNum type="alphaUcPeriod"/>
            </a:pPr>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Uno es más fácil de encontrar que el otro.</a:t>
            </a:r>
          </a:p>
          <a:p>
            <a:pPr marL="744538" indent="-339725">
              <a:buFont typeface="+mj-lt"/>
              <a:buAutoNum type="alphaUcPeriod"/>
            </a:pPr>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Uno es brillante como joyas y el otro son cosas desechadas como basura. </a:t>
            </a:r>
          </a:p>
          <a:p>
            <a:pPr marL="473523"/>
            <a:endParaRPr lang="es-MX" sz="1600" dirty="0" smtClean="0">
              <a:latin typeface="Helvetica" pitchFamily="34" charset="0"/>
              <a:cs typeface="Helvetica" pitchFamily="34" charset="0"/>
            </a:endParaRPr>
          </a:p>
          <a:p>
            <a:pPr marL="473523"/>
            <a:endParaRPr lang="es-MX" sz="1600" dirty="0" smtClean="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a:p>
            <a:pPr marL="834940" indent="-361417"/>
            <a:endParaRPr lang="en-US" sz="1600" dirty="0">
              <a:latin typeface="Helvetica" pitchFamily="34" charset="0"/>
              <a:cs typeface="Helvetica" pitchFamily="34" charset="0"/>
            </a:endParaRPr>
          </a:p>
        </p:txBody>
      </p:sp>
      <p:cxnSp>
        <p:nvCxnSpPr>
          <p:cNvPr id="10" name="Straight Connector 9"/>
          <p:cNvCxnSpPr/>
          <p:nvPr/>
        </p:nvCxnSpPr>
        <p:spPr>
          <a:xfrm>
            <a:off x="404813"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18890" y="60146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918890" y="647940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25254" y="70037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918890" y="74087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218168827"/>
              </p:ext>
            </p:extLst>
          </p:nvPr>
        </p:nvGraphicFramePr>
        <p:xfrm>
          <a:off x="5225002" y="3691762"/>
          <a:ext cx="1861598" cy="744181"/>
        </p:xfrm>
        <a:graphic>
          <a:graphicData uri="http://schemas.openxmlformats.org/drawingml/2006/table">
            <a:tbl>
              <a:tblPr firstRow="1" firstCol="1" bandRow="1"/>
              <a:tblGrid>
                <a:gridCol w="1861598"/>
              </a:tblGrid>
              <a:tr h="134581">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RL.4.7                 DOK </a:t>
                      </a:r>
                      <a:r>
                        <a:rPr lang="en-US" sz="800" b="1" dirty="0">
                          <a:solidFill>
                            <a:srgbClr val="000000"/>
                          </a:solidFill>
                          <a:effectLst/>
                          <a:latin typeface="Calibri"/>
                          <a:ea typeface="Times New Roman"/>
                          <a:cs typeface="Times New Roman"/>
                        </a:rPr>
                        <a:t>1 - Cd</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56169">
                <a:tc>
                  <a:txBody>
                    <a:bodyPr/>
                    <a:lstStyle/>
                    <a:p>
                      <a:pPr marL="0" marR="0" algn="l">
                        <a:lnSpc>
                          <a:spcPct val="100000"/>
                        </a:lnSpc>
                        <a:spcBef>
                          <a:spcPts val="0"/>
                        </a:spcBef>
                        <a:spcAft>
                          <a:spcPts val="0"/>
                        </a:spcAft>
                      </a:pPr>
                      <a:r>
                        <a:rPr lang="es-ES" sz="800" b="0" smtClean="0">
                          <a:solidFill>
                            <a:srgbClr val="000000"/>
                          </a:solidFill>
                          <a:effectLst/>
                          <a:latin typeface="+mn-lt"/>
                          <a:ea typeface="Times New Roman"/>
                          <a:cs typeface="Times New Roman"/>
                        </a:rPr>
                        <a:t>descripciones en un drama o presentación oral sobre acontecimientos específicos.</a:t>
                      </a:r>
                    </a:p>
                    <a:p>
                      <a:pPr marL="0" marR="0" algn="l">
                        <a:lnSpc>
                          <a:spcPct val="100000"/>
                        </a:lnSpc>
                        <a:spcBef>
                          <a:spcPts val="0"/>
                        </a:spcBef>
                        <a:spcAft>
                          <a:spcPts val="0"/>
                        </a:spcAft>
                      </a:pPr>
                      <a:r>
                        <a:rPr lang="es-ES" sz="800" b="0" smtClean="0">
                          <a:solidFill>
                            <a:srgbClr val="000000"/>
                          </a:solidFill>
                          <a:effectLst/>
                          <a:latin typeface="+mn-lt"/>
                          <a:ea typeface="Times New Roman"/>
                          <a:cs typeface="Times New Roman"/>
                        </a:rPr>
                        <a:t>Identifica el diálogo, la escena  y la acción sobre un acontecimiento específico en un drama o presentación oral.</a:t>
                      </a: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69894306"/>
              </p:ext>
            </p:extLst>
          </p:nvPr>
        </p:nvGraphicFramePr>
        <p:xfrm>
          <a:off x="5410200" y="8839200"/>
          <a:ext cx="1676400" cy="731520"/>
        </p:xfrm>
        <a:graphic>
          <a:graphicData uri="http://schemas.openxmlformats.org/drawingml/2006/table">
            <a:tbl>
              <a:tblPr firstRow="1" firstCol="1" bandRow="1"/>
              <a:tblGrid>
                <a:gridCol w="1676400"/>
              </a:tblGrid>
              <a:tr h="58057">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RL.4.7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85390">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Explica cómo los acontecimientos son presentados iguales o diferentes en un texto escrito, tanto como cuento y como  drama (usa descripciones de los acontecimientos).</a:t>
                      </a:r>
                      <a:endParaRPr lang="en-US" sz="800" b="0" dirty="0">
                        <a:effectLst/>
                        <a:latin typeface="Calibri"/>
                        <a:ea typeface="Calibri"/>
                        <a:cs typeface="Times New Roman"/>
                      </a:endParaRP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28" name="Oval 27"/>
          <p:cNvSpPr/>
          <p:nvPr/>
        </p:nvSpPr>
        <p:spPr>
          <a:xfrm>
            <a:off x="930423" y="30895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918890" y="26373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918890" y="211676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914400" y="16467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458898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3" name="Rectangle 2"/>
          <p:cNvSpPr/>
          <p:nvPr/>
        </p:nvSpPr>
        <p:spPr>
          <a:xfrm>
            <a:off x="798765" y="871135"/>
            <a:ext cx="6135435" cy="3057532"/>
          </a:xfrm>
          <a:prstGeom prst="rect">
            <a:avLst/>
          </a:prstGeom>
        </p:spPr>
        <p:txBody>
          <a:bodyPr wrap="square" lIns="101881" tIns="50941" rIns="101881" bIns="50941">
            <a:spAutoFit/>
          </a:bodyPr>
          <a:lstStyle/>
          <a:p>
            <a:pPr marL="285750" indent="-285750"/>
            <a:r>
              <a:rPr lang="en-US" sz="1600" b="1" dirty="0" smtClean="0">
                <a:latin typeface="Helvetica" pitchFamily="34" charset="0"/>
                <a:cs typeface="Helvetica" pitchFamily="34" charset="0"/>
              </a:rPr>
              <a:t>5.  ¿</a:t>
            </a:r>
            <a:r>
              <a:rPr lang="es-MX" sz="1600" b="1" dirty="0" smtClean="0">
                <a:latin typeface="Helvetica" pitchFamily="34" charset="0"/>
                <a:cs typeface="Helvetica" pitchFamily="34" charset="0"/>
              </a:rPr>
              <a:t>Cómo son muy diferentes los cuentos </a:t>
            </a:r>
            <a:r>
              <a:rPr lang="es-MX" sz="1600" b="1" i="1" dirty="0" smtClean="0">
                <a:latin typeface="Helvetica" pitchFamily="34" charset="0"/>
                <a:cs typeface="Helvetica" pitchFamily="34" charset="0"/>
              </a:rPr>
              <a:t>Yo quiero ser un arqueólogo algún día</a:t>
            </a:r>
            <a:r>
              <a:rPr lang="es-MX" sz="1600" b="1" dirty="0" smtClean="0">
                <a:latin typeface="Helvetica" pitchFamily="34" charset="0"/>
                <a:cs typeface="Helvetica" pitchFamily="34" charset="0"/>
              </a:rPr>
              <a:t> y </a:t>
            </a:r>
            <a:r>
              <a:rPr lang="es-MX" sz="1600" b="1" i="1" dirty="0" smtClean="0">
                <a:latin typeface="Helvetica" pitchFamily="34" charset="0"/>
                <a:cs typeface="Helvetica" pitchFamily="34" charset="0"/>
              </a:rPr>
              <a:t>El tesoro perdido</a:t>
            </a:r>
            <a:r>
              <a:rPr lang="es-MX" sz="1600" b="1" dirty="0" smtClean="0">
                <a:latin typeface="Helvetica" pitchFamily="34" charset="0"/>
                <a:cs typeface="Helvetica" pitchFamily="34" charset="0"/>
              </a:rPr>
              <a:t>?</a:t>
            </a:r>
          </a:p>
          <a:p>
            <a:pPr marL="63675" indent="-63675"/>
            <a:endParaRPr lang="es-MX" sz="1600" dirty="0" smtClean="0">
              <a:latin typeface="Helvetica" pitchFamily="34" charset="0"/>
              <a:cs typeface="Helvetica" pitchFamily="34" charset="0"/>
            </a:endParaRPr>
          </a:p>
          <a:p>
            <a:pPr marL="63675" indent="-63675"/>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Uno es más interesante para leer.</a:t>
            </a:r>
          </a:p>
          <a:p>
            <a:pPr marL="744538" indent="-339725">
              <a:buFont typeface="+mj-lt"/>
              <a:buAutoNum type="alphaUcPeriod"/>
            </a:pPr>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Uno tiene acontecimientos específicos en un orden secuencial.</a:t>
            </a:r>
          </a:p>
          <a:p>
            <a:pPr marL="744538" indent="-339725">
              <a:buFont typeface="+mj-lt"/>
              <a:buAutoNum type="alphaUcPeriod"/>
            </a:pPr>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Uno es escrito por un arqueólogo.</a:t>
            </a:r>
          </a:p>
          <a:p>
            <a:pPr marL="744538" indent="-339725">
              <a:buFont typeface="+mj-lt"/>
              <a:buAutoNum type="alphaUcPeriod"/>
            </a:pPr>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Uno es acerca de la historia</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sp>
        <p:nvSpPr>
          <p:cNvPr id="8" name="Rectangle 7"/>
          <p:cNvSpPr/>
          <p:nvPr/>
        </p:nvSpPr>
        <p:spPr>
          <a:xfrm>
            <a:off x="798765" y="5242148"/>
            <a:ext cx="6135435" cy="2811311"/>
          </a:xfrm>
          <a:prstGeom prst="rect">
            <a:avLst/>
          </a:prstGeom>
        </p:spPr>
        <p:txBody>
          <a:bodyPr wrap="square" lIns="101881" tIns="50941" rIns="101881" bIns="50941">
            <a:spAutoFit/>
          </a:bodyPr>
          <a:lstStyle/>
          <a:p>
            <a:pPr marL="361417" indent="-361417"/>
            <a:r>
              <a:rPr lang="en-US" sz="1600" b="1" dirty="0" smtClean="0">
                <a:latin typeface="Helvetica" pitchFamily="34" charset="0"/>
                <a:cs typeface="Helvetica" pitchFamily="34" charset="0"/>
              </a:rPr>
              <a:t>6.   ¿</a:t>
            </a:r>
            <a:r>
              <a:rPr lang="es-MX" sz="1600" b="1" dirty="0" smtClean="0">
                <a:latin typeface="Helvetica" pitchFamily="34" charset="0"/>
                <a:cs typeface="Helvetica" pitchFamily="34" charset="0"/>
              </a:rPr>
              <a:t>Qué puedes concluir acerca de los tesoros basándote en la información de ambos textos?</a:t>
            </a:r>
          </a:p>
          <a:p>
            <a:pPr marL="361417" indent="-361417"/>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Los tesoros son difíciles de encontrar.</a:t>
            </a:r>
          </a:p>
          <a:p>
            <a:pPr marL="744538" indent="-339725">
              <a:buFont typeface="+mj-lt"/>
              <a:buAutoNum type="alphaUcPeriod"/>
            </a:pPr>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Puedes hacerte rico encontrando tesoros.</a:t>
            </a:r>
          </a:p>
          <a:p>
            <a:pPr marL="744538" indent="-339725">
              <a:buFont typeface="+mj-lt"/>
              <a:buAutoNum type="alphaUcPeriod"/>
            </a:pPr>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Los tesoros pueden ser todo tipo de cosas.</a:t>
            </a:r>
          </a:p>
          <a:p>
            <a:pPr marL="744538" indent="-339725">
              <a:buFont typeface="+mj-lt"/>
              <a:buAutoNum type="alphaUcPeriod"/>
            </a:pPr>
            <a:endParaRPr lang="es-MX" sz="1600" dirty="0" smtClean="0">
              <a:latin typeface="Helvetica" pitchFamily="34" charset="0"/>
              <a:cs typeface="Helvetica" pitchFamily="34" charset="0"/>
            </a:endParaRPr>
          </a:p>
          <a:p>
            <a:pPr marL="744538" indent="-339725">
              <a:buFont typeface="+mj-lt"/>
              <a:buAutoNum type="alphaUcPeriod"/>
            </a:pPr>
            <a:r>
              <a:rPr lang="es-MX" sz="1600" dirty="0" smtClean="0">
                <a:latin typeface="Helvetica" pitchFamily="34" charset="0"/>
                <a:cs typeface="Helvetica" pitchFamily="34" charset="0"/>
              </a:rPr>
              <a:t>Sólo personas especiales pueden encontrar tesoros.</a:t>
            </a:r>
          </a:p>
          <a:p>
            <a:pPr marL="834940" indent="-361417">
              <a:buFont typeface="+mj-lt"/>
              <a:buAutoNum type="alphaUcPeriod"/>
            </a:pPr>
            <a:endParaRPr lang="es-MX" sz="1600" dirty="0">
              <a:latin typeface="Helvetica" pitchFamily="34" charset="0"/>
              <a:cs typeface="Helvetica" pitchFamily="34" charset="0"/>
            </a:endParaRPr>
          </a:p>
        </p:txBody>
      </p:sp>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00517" y="60245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99237" y="64886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01456" y="69860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99237" y="74860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899237" y="36143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899237" y="192281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99237" y="24058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99237" y="31217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04799590"/>
              </p:ext>
            </p:extLst>
          </p:nvPr>
        </p:nvGraphicFramePr>
        <p:xfrm>
          <a:off x="5577823" y="3962400"/>
          <a:ext cx="1661177" cy="609600"/>
        </p:xfrm>
        <a:graphic>
          <a:graphicData uri="http://schemas.openxmlformats.org/drawingml/2006/table">
            <a:tbl>
              <a:tblPr firstRow="1" firstCol="1" bandRow="1"/>
              <a:tblGrid>
                <a:gridCol w="1661177"/>
              </a:tblGrid>
              <a:tr h="44958">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RL.4.9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98476">
                <a:tc>
                  <a:txBody>
                    <a:bodyPr/>
                    <a:lstStyle/>
                    <a:p>
                      <a:pPr marL="0" marR="0" algn="l">
                        <a:lnSpc>
                          <a:spcPct val="100000"/>
                        </a:lnSpc>
                        <a:spcBef>
                          <a:spcPts val="0"/>
                        </a:spcBef>
                        <a:spcAft>
                          <a:spcPts val="0"/>
                        </a:spcAft>
                      </a:pPr>
                      <a:r>
                        <a:rPr lang="es-MX" sz="800" b="0" noProof="0" dirty="0" smtClean="0">
                          <a:solidFill>
                            <a:srgbClr val="000000"/>
                          </a:solidFill>
                          <a:effectLst/>
                          <a:latin typeface="+mn-lt"/>
                          <a:ea typeface="Times New Roman"/>
                          <a:cs typeface="Times New Roman"/>
                        </a:rPr>
                        <a:t>Clasifica el patrón de acontecimientos vistos en dos o más cuentos, mitos o  literatura tradicional de diferentes culturas (organizadores gráficos).</a:t>
                      </a:r>
                      <a:endParaRPr lang="es-MX" sz="800" b="0" noProof="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55992914"/>
              </p:ext>
            </p:extLst>
          </p:nvPr>
        </p:nvGraphicFramePr>
        <p:xfrm>
          <a:off x="5334000" y="8382000"/>
          <a:ext cx="1857375" cy="750697"/>
        </p:xfrm>
        <a:graphic>
          <a:graphicData uri="http://schemas.openxmlformats.org/drawingml/2006/table">
            <a:tbl>
              <a:tblPr firstRow="1" firstCol="1" bandRow="1"/>
              <a:tblGrid>
                <a:gridCol w="1857375"/>
              </a:tblGrid>
              <a:tr h="141097">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RL.4.9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Cv</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98476">
                <a:tc>
                  <a:txBody>
                    <a:bodyPr/>
                    <a:lstStyle/>
                    <a:p>
                      <a:pPr marL="0" marR="0" algn="l">
                        <a:lnSpc>
                          <a:spcPct val="100000"/>
                        </a:lnSpc>
                        <a:spcBef>
                          <a:spcPts val="0"/>
                        </a:spcBef>
                        <a:spcAft>
                          <a:spcPts val="0"/>
                        </a:spcAft>
                      </a:pPr>
                      <a:r>
                        <a:rPr lang="es-MX" sz="800" b="0" noProof="0" dirty="0" smtClean="0">
                          <a:solidFill>
                            <a:srgbClr val="000000"/>
                          </a:solidFill>
                          <a:effectLst/>
                          <a:latin typeface="+mn-lt"/>
                          <a:ea typeface="Times New Roman"/>
                          <a:cs typeface="Arial"/>
                        </a:rPr>
                        <a:t>Identifica tópicos o temas similares entre una selección de cuentos, mitos o literatura tradicional de diferentes culturas (comparar un tópico  o un tema utilizando un diagrama  </a:t>
                      </a:r>
                      <a:r>
                        <a:rPr lang="es-MX" sz="800" b="0" noProof="0" dirty="0" err="1" smtClean="0">
                          <a:solidFill>
                            <a:srgbClr val="000000"/>
                          </a:solidFill>
                          <a:effectLst/>
                          <a:latin typeface="+mn-lt"/>
                          <a:ea typeface="Times New Roman"/>
                          <a:cs typeface="Arial"/>
                        </a:rPr>
                        <a:t>Venn</a:t>
                      </a:r>
                      <a:r>
                        <a:rPr lang="es-MX" sz="800" b="0" noProof="0" dirty="0" smtClean="0">
                          <a:solidFill>
                            <a:srgbClr val="000000"/>
                          </a:solidFill>
                          <a:effectLst/>
                          <a:latin typeface="+mn-lt"/>
                          <a:ea typeface="Times New Roman"/>
                          <a:cs typeface="Arial"/>
                        </a:rPr>
                        <a:t>).</a:t>
                      </a:r>
                      <a:endParaRPr lang="es-MX" sz="800" b="0" noProof="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0422344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1687943279"/>
              </p:ext>
            </p:extLst>
          </p:nvPr>
        </p:nvGraphicFramePr>
        <p:xfrm>
          <a:off x="228600" y="280713"/>
          <a:ext cx="7239000" cy="3549747"/>
        </p:xfrm>
        <a:graphic>
          <a:graphicData uri="http://schemas.openxmlformats.org/drawingml/2006/table">
            <a:tbl>
              <a:tblPr firstRow="1" bandRow="1">
                <a:tableStyleId>{5940675A-B579-460E-94D1-54222C63F5DA}</a:tableStyleId>
              </a:tblPr>
              <a:tblGrid>
                <a:gridCol w="7239000"/>
              </a:tblGrid>
              <a:tr h="709887">
                <a:tc>
                  <a:txBody>
                    <a:bodyPr/>
                    <a:lstStyle/>
                    <a:p>
                      <a:pPr marL="457200" marR="0" indent="-457200" algn="l" defTabSz="1018824" rtl="0" eaLnBrk="1" fontAlgn="auto" latinLnBrk="0" hangingPunct="1">
                        <a:lnSpc>
                          <a:spcPct val="100000"/>
                        </a:lnSpc>
                        <a:spcBef>
                          <a:spcPts val="0"/>
                        </a:spcBef>
                        <a:spcAft>
                          <a:spcPts val="0"/>
                        </a:spcAft>
                        <a:buClrTx/>
                        <a:buSzTx/>
                        <a:buFontTx/>
                        <a:buAutoNum type="arabicPeriod" startAt="7"/>
                        <a:tabLst/>
                        <a:defRPr/>
                      </a:pPr>
                      <a:r>
                        <a:rPr lang="es-MX" sz="1600" b="1" baseline="0" noProof="0" dirty="0" smtClean="0"/>
                        <a:t>¿Cómo ambos </a:t>
                      </a:r>
                      <a:r>
                        <a:rPr lang="es-MX" sz="1600" b="1" i="1" u="none" baseline="0" noProof="0" dirty="0" smtClean="0"/>
                        <a:t>Yo quiero ser un arqueólogo algún día y El tesoro perdido</a:t>
                      </a:r>
                      <a:r>
                        <a:rPr lang="es-MX" sz="1600" b="1" u="none" baseline="0" noProof="0" dirty="0" smtClean="0"/>
                        <a:t> </a:t>
                      </a:r>
                      <a:r>
                        <a:rPr lang="es-MX" sz="1600" b="1" baseline="0" noProof="0" dirty="0" smtClean="0"/>
                        <a:t>llaman la atención al descubrimiento de algo de valor en diferentes maneras?</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49520786"/>
              </p:ext>
            </p:extLst>
          </p:nvPr>
        </p:nvGraphicFramePr>
        <p:xfrm>
          <a:off x="228600" y="4876800"/>
          <a:ext cx="7239000" cy="3745260"/>
        </p:xfrm>
        <a:graphic>
          <a:graphicData uri="http://schemas.openxmlformats.org/drawingml/2006/table">
            <a:tbl>
              <a:tblPr firstRow="1" bandRow="1">
                <a:tableStyleId>{5940675A-B579-460E-94D1-54222C63F5DA}</a:tableStyleId>
              </a:tblPr>
              <a:tblGrid>
                <a:gridCol w="7239000"/>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s-MX" sz="1600" b="1" noProof="0" dirty="0" smtClean="0"/>
                        <a:t>8.   Ambos cuentos son ficticios.  </a:t>
                      </a:r>
                      <a:r>
                        <a:rPr lang="es-MX" sz="1600" b="1" noProof="0" dirty="0" smtClean="0">
                          <a:latin typeface="+mn-lt"/>
                        </a:rPr>
                        <a:t>¿Cuál cuento es más creíble que el otro</a:t>
                      </a:r>
                      <a:r>
                        <a:rPr lang="es-MX" sz="1600" b="1" baseline="0" noProof="0" dirty="0" smtClean="0">
                          <a:latin typeface="+mn-lt"/>
                        </a:rPr>
                        <a:t>?  Explica por qué. Utiliza detalles y ejemplos de ambos cuentos en tu respuesta.</a:t>
                      </a:r>
                      <a:endParaRPr lang="es-MX" sz="1600" b="1" noProof="0" dirty="0" smtClean="0">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s-MX" sz="14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1889079348"/>
              </p:ext>
            </p:extLst>
          </p:nvPr>
        </p:nvGraphicFramePr>
        <p:xfrm>
          <a:off x="5486400" y="4038600"/>
          <a:ext cx="1975022" cy="627888"/>
        </p:xfrm>
        <a:graphic>
          <a:graphicData uri="http://schemas.openxmlformats.org/drawingml/2006/table">
            <a:tbl>
              <a:tblPr firstRow="1" firstCol="1" bandRow="1"/>
              <a:tblGrid>
                <a:gridCol w="1975022"/>
              </a:tblGrid>
              <a:tr h="134581">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RL.4.7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ANt</a:t>
                      </a:r>
                      <a:endParaRPr lang="en-US" sz="800" dirty="0">
                        <a:effectLst/>
                        <a:latin typeface="Calibri"/>
                        <a:ea typeface="Calibri"/>
                        <a:cs typeface="Times New Roman"/>
                      </a:endParaRPr>
                    </a:p>
                  </a:txBody>
                  <a:tcPr marL="33413" marR="3341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Identifica dónde dos versiones del mismo cuento reflejan descripciones o direcciones específicas en un texto o drama (organizador gráfico).</a:t>
                      </a:r>
                      <a:endParaRPr lang="en-US" sz="800" b="0" dirty="0">
                        <a:effectLst/>
                        <a:latin typeface="Calibri"/>
                        <a:ea typeface="Calibri"/>
                        <a:cs typeface="Times New Roman"/>
                      </a:endParaRPr>
                    </a:p>
                  </a:txBody>
                  <a:tcPr marL="33413" marR="3341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27061642"/>
              </p:ext>
            </p:extLst>
          </p:nvPr>
        </p:nvGraphicFramePr>
        <p:xfrm>
          <a:off x="4656139" y="8991600"/>
          <a:ext cx="2354261" cy="701929"/>
        </p:xfrm>
        <a:graphic>
          <a:graphicData uri="http://schemas.openxmlformats.org/drawingml/2006/table">
            <a:tbl>
              <a:tblPr firstRow="1" firstCol="1" bandRow="1"/>
              <a:tblGrid>
                <a:gridCol w="2354261"/>
              </a:tblGrid>
              <a:tr h="141097">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RL.4.9             DOK </a:t>
                      </a:r>
                      <a:r>
                        <a:rPr lang="en-US" sz="800" b="1" dirty="0">
                          <a:solidFill>
                            <a:srgbClr val="000000"/>
                          </a:solidFill>
                          <a:effectLst/>
                          <a:latin typeface="Calibri"/>
                          <a:ea typeface="Times New Roman"/>
                          <a:cs typeface="Times New Roman"/>
                        </a:rPr>
                        <a:t>3 - ANA</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15000"/>
                        </a:lnSpc>
                        <a:spcBef>
                          <a:spcPts val="0"/>
                        </a:spcBef>
                        <a:spcAft>
                          <a:spcPts val="1200"/>
                        </a:spcAft>
                      </a:pPr>
                      <a:r>
                        <a:rPr lang="es-ES" sz="800" b="1" dirty="0" smtClean="0">
                          <a:solidFill>
                            <a:srgbClr val="000000"/>
                          </a:solidFill>
                          <a:effectLst/>
                          <a:latin typeface="+mn-lt"/>
                          <a:ea typeface="Times New Roman"/>
                          <a:cs typeface="Times New Roman"/>
                        </a:rPr>
                        <a:t>Analiza la obra del autor en cuentos, mitos o  literatura tradicional de diferentes culturas (¿está el autor utilizando una personificación? ¿Hipérbole? ¿Suspenso? ¿Retroceso?).</a:t>
                      </a:r>
                      <a:endParaRPr lang="en-US" sz="80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4141850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sp>
        <p:nvSpPr>
          <p:cNvPr id="5" name="Rectangle 4"/>
          <p:cNvSpPr/>
          <p:nvPr/>
        </p:nvSpPr>
        <p:spPr>
          <a:xfrm>
            <a:off x="533400" y="960864"/>
            <a:ext cx="6638925" cy="8407286"/>
          </a:xfrm>
          <a:prstGeom prst="rect">
            <a:avLst/>
          </a:prstGeom>
        </p:spPr>
        <p:txBody>
          <a:bodyPr wrap="square" lIns="96378" tIns="48189" rIns="96378" bIns="48189">
            <a:spAutoFit/>
          </a:bodyPr>
          <a:lstStyle/>
          <a:p>
            <a:r>
              <a:rPr lang="es-MX" sz="1600" b="1" dirty="0" smtClean="0"/>
              <a:t>Artículo 1: Arqueología básica: ¿Qué es una excavación arqueológica? </a:t>
            </a:r>
          </a:p>
          <a:p>
            <a:r>
              <a:rPr lang="es-MX" sz="1400" b="1" dirty="0" smtClean="0"/>
              <a:t>Por: Elizabeth </a:t>
            </a:r>
            <a:r>
              <a:rPr lang="es-MX" sz="1400" b="1" dirty="0" err="1" smtClean="0"/>
              <a:t>Yeo</a:t>
            </a:r>
            <a:endParaRPr lang="es-MX" sz="1400" b="1" dirty="0" smtClean="0"/>
          </a:p>
          <a:p>
            <a:endParaRPr lang="es-MX" sz="1500" dirty="0" smtClean="0"/>
          </a:p>
          <a:p>
            <a:r>
              <a:rPr lang="es-MX" sz="1500" dirty="0" smtClean="0"/>
              <a:t>1</a:t>
            </a:r>
          </a:p>
          <a:p>
            <a:r>
              <a:rPr lang="es-MX" sz="1500" dirty="0" smtClean="0"/>
              <a:t>Una de las cosas principales arqueólogos hacen en su línea de trabajo es realizar una excavación. </a:t>
            </a:r>
            <a:r>
              <a:rPr lang="es-MX" sz="1500" dirty="0"/>
              <a:t>É</a:t>
            </a:r>
            <a:r>
              <a:rPr lang="es-MX" sz="1500" dirty="0" smtClean="0"/>
              <a:t>ste es un proyecto diseñado para conocer más acerca de una zona específica y cómo es que era hace muchos, muchos años atrás. Los arqueólogos podrían estar buscando esqueletos de animales o restos vegetales. Ellos podrían estar buscando patrones de clima o daño de fuego.</a:t>
            </a:r>
          </a:p>
          <a:p>
            <a:endParaRPr lang="es-MX" sz="1500" dirty="0" smtClean="0"/>
          </a:p>
          <a:p>
            <a:r>
              <a:rPr lang="es-MX" sz="1500" dirty="0" smtClean="0"/>
              <a:t>2</a:t>
            </a:r>
          </a:p>
          <a:p>
            <a:r>
              <a:rPr lang="es-MX" sz="1500" dirty="0" smtClean="0"/>
              <a:t>Sea cual sea lo que estén buscando, por lo general implica excavar. ¿Por qué? Bueno, en primer lugar, el viento sopla constantemente tierra fresca y basura por todo el mundo. Estas partículas de </a:t>
            </a:r>
            <a:r>
              <a:rPr lang="es-MX" sz="1500" b="1" dirty="0" smtClean="0"/>
              <a:t>escombro</a:t>
            </a:r>
            <a:r>
              <a:rPr lang="es-MX" sz="1500" dirty="0" smtClean="0"/>
              <a:t> en el aire caen en el suelo en pequeñas capas. Después de años, estas pequeñas capas se acumulan, lo que era una vez la superficie se entierra bajo tierra. No es que la tierra realmente se ha hundido, sino que más capas se han agregado encima.</a:t>
            </a:r>
          </a:p>
          <a:p>
            <a:endParaRPr lang="es-MX" sz="1500" dirty="0" smtClean="0"/>
          </a:p>
          <a:p>
            <a:r>
              <a:rPr lang="es-MX" sz="1500" dirty="0" smtClean="0"/>
              <a:t>3</a:t>
            </a:r>
          </a:p>
          <a:p>
            <a:r>
              <a:rPr lang="es-MX" sz="1500" dirty="0" smtClean="0"/>
              <a:t>Así, los arqueólogos usan sus picos y sus taladros y sus pinceles para encontrar y reconstruir pistas a lo que sucedió en el pasado de una zona. Y cuánto más encuentran, más entienden.</a:t>
            </a:r>
          </a:p>
          <a:p>
            <a:endParaRPr lang="es-MX" sz="1500" dirty="0" smtClean="0"/>
          </a:p>
          <a:p>
            <a:r>
              <a:rPr lang="es-MX" sz="1500" dirty="0" smtClean="0"/>
              <a:t>4</a:t>
            </a:r>
          </a:p>
          <a:p>
            <a:r>
              <a:rPr lang="es-MX" sz="1500" dirty="0" smtClean="0"/>
              <a:t>Por ejemplo, mediante el descubrimiento de semillas, los arqueólogos pueden también descubrir qué tipo de cultivos sembraban las personas que vivían allí o, si la gente no vivía allí en absoluto, qué tipo de plantas silvestres o frutas o verduras crecían allí.</a:t>
            </a:r>
          </a:p>
          <a:p>
            <a:endParaRPr lang="es-MX" sz="1500" dirty="0" smtClean="0"/>
          </a:p>
          <a:p>
            <a:r>
              <a:rPr lang="es-MX" sz="1500" dirty="0" smtClean="0"/>
              <a:t>5</a:t>
            </a:r>
          </a:p>
          <a:p>
            <a:r>
              <a:rPr lang="es-MX" sz="1500" dirty="0" smtClean="0"/>
              <a:t>También, durante una excavación pueden aparecer fragmentos de ropa o zapatos, dando a los arqueólogos pistas sobre qué tipo de ropa usaban las personas que vivían allí.</a:t>
            </a:r>
          </a:p>
          <a:p>
            <a:endParaRPr lang="es-MX" sz="1500" dirty="0" smtClean="0"/>
          </a:p>
          <a:p>
            <a:r>
              <a:rPr lang="es-MX" sz="1500" dirty="0" smtClean="0"/>
              <a:t>6</a:t>
            </a:r>
          </a:p>
          <a:p>
            <a:r>
              <a:rPr lang="es-MX" sz="1500" dirty="0" smtClean="0"/>
              <a:t>La idea básica detrás de un excavación arqueológica es para descubrir el pasado.</a:t>
            </a:r>
            <a:endParaRPr lang="es-MX" sz="1500" dirty="0"/>
          </a:p>
        </p:txBody>
      </p:sp>
      <p:sp>
        <p:nvSpPr>
          <p:cNvPr id="8" name="TextBox 7"/>
          <p:cNvSpPr txBox="1"/>
          <p:nvPr/>
        </p:nvSpPr>
        <p:spPr>
          <a:xfrm>
            <a:off x="5562600" y="129867"/>
            <a:ext cx="2057400" cy="830997"/>
          </a:xfrm>
          <a:prstGeom prst="rect">
            <a:avLst/>
          </a:prstGeom>
          <a:noFill/>
        </p:spPr>
        <p:txBody>
          <a:bodyPr wrap="square" rtlCol="0">
            <a:spAutoFit/>
          </a:bodyPr>
          <a:lstStyle/>
          <a:p>
            <a:pPr lvl="0"/>
            <a:r>
              <a:rPr lang="es-ES_tradnl" sz="800" dirty="0">
                <a:solidFill>
                  <a:prstClr val="black"/>
                </a:solidFill>
              </a:rPr>
              <a:t>Equivalencia de grado: </a:t>
            </a:r>
            <a:r>
              <a:rPr lang="es-ES_tradnl" sz="800" dirty="0" smtClean="0">
                <a:solidFill>
                  <a:prstClr val="black"/>
                </a:solidFill>
              </a:rPr>
              <a:t>3.8</a:t>
            </a:r>
            <a:endParaRPr lang="es-ES_tradnl" sz="800" dirty="0">
              <a:solidFill>
                <a:prstClr val="black"/>
              </a:solidFill>
            </a:endParaRPr>
          </a:p>
          <a:p>
            <a:pPr lvl="0"/>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smtClean="0">
                <a:solidFill>
                  <a:prstClr val="black"/>
                </a:solidFill>
              </a:rPr>
              <a:t>1300L</a:t>
            </a:r>
            <a:endParaRPr lang="es-ES" sz="800" dirty="0">
              <a:solidFill>
                <a:prstClr val="black"/>
              </a:solidFill>
            </a:endParaRPr>
          </a:p>
          <a:p>
            <a:pPr lvl="0"/>
            <a:r>
              <a:rPr lang="es-ES" sz="800" dirty="0">
                <a:solidFill>
                  <a:prstClr val="black"/>
                </a:solidFill>
              </a:rPr>
              <a:t>Promedio del largo de la oración: </a:t>
            </a:r>
            <a:r>
              <a:rPr lang="es-ES" sz="800" dirty="0" smtClean="0">
                <a:solidFill>
                  <a:prstClr val="black"/>
                </a:solidFill>
              </a:rPr>
              <a:t>24.10</a:t>
            </a:r>
            <a:endParaRPr lang="es-ES" sz="800" dirty="0">
              <a:solidFill>
                <a:prstClr val="black"/>
              </a:solidFill>
            </a:endParaRPr>
          </a:p>
          <a:p>
            <a:pPr lvl="0"/>
            <a:r>
              <a:rPr lang="es-ES" sz="800" dirty="0">
                <a:solidFill>
                  <a:prstClr val="black"/>
                </a:solidFill>
              </a:rPr>
              <a:t>Promedio de la frecuencia de </a:t>
            </a:r>
            <a:r>
              <a:rPr lang="es-ES" sz="800" dirty="0" smtClean="0">
                <a:solidFill>
                  <a:prstClr val="black"/>
                </a:solidFill>
              </a:rPr>
              <a:t>palabras: 3.58</a:t>
            </a:r>
            <a:endParaRPr lang="es-ES" sz="800" dirty="0">
              <a:solidFill>
                <a:prstClr val="black"/>
              </a:solidFill>
            </a:endParaRPr>
          </a:p>
          <a:p>
            <a:pPr lvl="0"/>
            <a:r>
              <a:rPr lang="es-ES" sz="800" dirty="0" smtClean="0">
                <a:solidFill>
                  <a:prstClr val="black"/>
                </a:solidFill>
              </a:rPr>
              <a:t>Número </a:t>
            </a:r>
            <a:r>
              <a:rPr lang="es-ES" sz="800" dirty="0">
                <a:solidFill>
                  <a:prstClr val="black"/>
                </a:solidFill>
              </a:rPr>
              <a:t>de palabras: </a:t>
            </a:r>
            <a:r>
              <a:rPr lang="es-ES" sz="800" dirty="0" smtClean="0">
                <a:solidFill>
                  <a:prstClr val="black"/>
                </a:solidFill>
              </a:rPr>
              <a:t>241</a:t>
            </a:r>
          </a:p>
          <a:p>
            <a:pPr lvl="0"/>
            <a:r>
              <a:rPr lang="es-419" sz="800" b="1" i="1" dirty="0">
                <a:solidFill>
                  <a:prstClr val="black"/>
                </a:solidFill>
              </a:rPr>
              <a:t>Nota: Basado en el texto original en </a:t>
            </a:r>
            <a:r>
              <a:rPr lang="es-419" sz="800" b="1" i="1" dirty="0" smtClean="0">
                <a:solidFill>
                  <a:prstClr val="black"/>
                </a:solidFill>
              </a:rPr>
              <a:t>inglés.</a:t>
            </a:r>
            <a:endParaRPr lang="es-ES_tradnl" sz="800" dirty="0">
              <a:solidFill>
                <a:prstClr val="black"/>
              </a:solidFill>
            </a:endParaRPr>
          </a:p>
        </p:txBody>
      </p:sp>
    </p:spTree>
    <p:extLst>
      <p:ext uri="{BB962C8B-B14F-4D97-AF65-F5344CB8AC3E}">
        <p14:creationId xmlns:p14="http://schemas.microsoft.com/office/powerpoint/2010/main" val="279648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5" name="Rectangle 4"/>
          <p:cNvSpPr/>
          <p:nvPr/>
        </p:nvSpPr>
        <p:spPr>
          <a:xfrm>
            <a:off x="744279" y="838200"/>
            <a:ext cx="6315075" cy="8822785"/>
          </a:xfrm>
          <a:prstGeom prst="rect">
            <a:avLst/>
          </a:prstGeom>
        </p:spPr>
        <p:txBody>
          <a:bodyPr wrap="square" lIns="96378" tIns="48189" rIns="96378" bIns="48189">
            <a:spAutoFit/>
          </a:bodyPr>
          <a:lstStyle/>
          <a:p>
            <a:r>
              <a:rPr lang="es-MX" sz="1600" b="1" dirty="0" smtClean="0"/>
              <a:t>Artículo 2: Arqueología básica: ¿Qué es un muladar?   </a:t>
            </a:r>
          </a:p>
          <a:p>
            <a:r>
              <a:rPr lang="es-MX" sz="1400" b="1" dirty="0" smtClean="0"/>
              <a:t>Por: Elizabeth </a:t>
            </a:r>
            <a:r>
              <a:rPr lang="es-MX" sz="1400" b="1" dirty="0" err="1" smtClean="0"/>
              <a:t>Yeo</a:t>
            </a:r>
            <a:endParaRPr lang="es-MX" sz="1400" b="1" dirty="0" smtClean="0"/>
          </a:p>
          <a:p>
            <a:endParaRPr lang="es-MX" sz="1500" dirty="0" smtClean="0"/>
          </a:p>
          <a:p>
            <a:r>
              <a:rPr lang="es-MX" sz="1500" dirty="0" smtClean="0"/>
              <a:t>1 </a:t>
            </a:r>
          </a:p>
          <a:p>
            <a:r>
              <a:rPr lang="es-MX" sz="1500" dirty="0" smtClean="0"/>
              <a:t>Puede sonar un poco gracioso, pero los arqueólogos pueden aprender mucho acerca de la gente a través de su basura.</a:t>
            </a:r>
          </a:p>
          <a:p>
            <a:endParaRPr lang="es-MX" sz="1500" dirty="0" smtClean="0"/>
          </a:p>
          <a:p>
            <a:r>
              <a:rPr lang="es-MX" sz="1500" dirty="0" smtClean="0"/>
              <a:t>2</a:t>
            </a:r>
          </a:p>
          <a:p>
            <a:r>
              <a:rPr lang="es-MX" sz="1500" dirty="0" smtClean="0"/>
              <a:t>La personas botan cosas porque esas cosas no son importantes o porque la gente ya tiene mucho de esas cosas. Por medio de tamizar por el montón de basura de una civilización, los arqueólogos pueden descubrir lo que era importante para esas personas (o lo que tenían demás).</a:t>
            </a:r>
          </a:p>
          <a:p>
            <a:endParaRPr lang="es-MX" sz="1500" dirty="0" smtClean="0"/>
          </a:p>
          <a:p>
            <a:r>
              <a:rPr lang="es-MX" sz="1500" dirty="0" smtClean="0"/>
              <a:t>3</a:t>
            </a:r>
          </a:p>
          <a:p>
            <a:r>
              <a:rPr lang="es-MX" sz="1500" dirty="0" smtClean="0"/>
              <a:t>¿Por qué es esto importante? A veces, la basura es todo lo que queda de un pueblo. Especialmente si el pueblo ha sido conquistado por otros, los edificios, las herramientas, y los alimentos probablemente fueron consumidos o destruidos hace mucho tiempo atrás. La basura de un pueblo, especialmente si también era basura de los invasores, podría quedarse sin tocarse, lo que permite a los arqueólogos a descubrir más acerca de un pueblo que dejaron pocas pistas acerca de lo que les gustaba y no les gustaba.</a:t>
            </a:r>
          </a:p>
          <a:p>
            <a:endParaRPr lang="es-MX" sz="1500" dirty="0" smtClean="0"/>
          </a:p>
          <a:p>
            <a:r>
              <a:rPr lang="es-MX" sz="1500" dirty="0" smtClean="0"/>
              <a:t>4</a:t>
            </a:r>
          </a:p>
          <a:p>
            <a:r>
              <a:rPr lang="es-MX" sz="1500" dirty="0" smtClean="0"/>
              <a:t>¿Usaron ellos cierto tipo de ropa? ¿Qué tipo de alimentos comían? ¿Qué tipo de herramientas usaron o tiraron? Las respuestas a todas estas preguntas se pueden encontrar por medio de revisar un muladar.</a:t>
            </a:r>
          </a:p>
          <a:p>
            <a:endParaRPr lang="es-MX" sz="1500" dirty="0" smtClean="0"/>
          </a:p>
          <a:p>
            <a:r>
              <a:rPr lang="es-MX" sz="1500" dirty="0" smtClean="0"/>
              <a:t>5</a:t>
            </a:r>
          </a:p>
          <a:p>
            <a:r>
              <a:rPr lang="es-MX" sz="1500" dirty="0" smtClean="0"/>
              <a:t>También podría ser posible averiguar más información sobre un pueblo conquistado mediante revisar el muladar de sus </a:t>
            </a:r>
            <a:r>
              <a:rPr lang="es-MX" sz="1500" b="1" u="sng" dirty="0" smtClean="0"/>
              <a:t>conquistadores</a:t>
            </a:r>
            <a:r>
              <a:rPr lang="es-MX" sz="1500" dirty="0" smtClean="0"/>
              <a:t>. Algunos invasores, sin saber realmente lo que es valioso para las personas que están conquistando, muy bien podrían haber tirado las cosas de gran valor. Sólo les resta a los arqueólogos encontrar estas cosas y reconstruir las historias de las vidas de los pueblos que fueron conquistados hace mucho tiempo.</a:t>
            </a:r>
          </a:p>
          <a:p>
            <a:r>
              <a:rPr lang="es-MX" sz="1500" dirty="0" smtClean="0"/>
              <a:t> </a:t>
            </a:r>
          </a:p>
          <a:p>
            <a:r>
              <a:rPr lang="es-MX" sz="1500" dirty="0" smtClean="0"/>
              <a:t>6</a:t>
            </a:r>
          </a:p>
          <a:p>
            <a:r>
              <a:rPr lang="es-MX" sz="1500" dirty="0" smtClean="0"/>
              <a:t>La basura de una persona podría ser el tesoro de otra persona.</a:t>
            </a:r>
            <a:endParaRPr lang="es-MX" sz="1500" dirty="0"/>
          </a:p>
        </p:txBody>
      </p:sp>
      <p:sp>
        <p:nvSpPr>
          <p:cNvPr id="7" name="TextBox 6"/>
          <p:cNvSpPr txBox="1"/>
          <p:nvPr/>
        </p:nvSpPr>
        <p:spPr>
          <a:xfrm>
            <a:off x="5562600" y="129867"/>
            <a:ext cx="2057400" cy="830997"/>
          </a:xfrm>
          <a:prstGeom prst="rect">
            <a:avLst/>
          </a:prstGeom>
          <a:noFill/>
        </p:spPr>
        <p:txBody>
          <a:bodyPr wrap="square" rtlCol="0">
            <a:spAutoFit/>
          </a:bodyPr>
          <a:lstStyle/>
          <a:p>
            <a:pPr lvl="0"/>
            <a:r>
              <a:rPr lang="es-ES_tradnl" sz="800" dirty="0">
                <a:solidFill>
                  <a:prstClr val="black"/>
                </a:solidFill>
              </a:rPr>
              <a:t>Equivalencia de grado: </a:t>
            </a:r>
            <a:r>
              <a:rPr lang="es-ES_tradnl" sz="800" dirty="0" smtClean="0">
                <a:solidFill>
                  <a:prstClr val="black"/>
                </a:solidFill>
              </a:rPr>
              <a:t>8.0</a:t>
            </a:r>
            <a:endParaRPr lang="es-ES_tradnl" sz="800" dirty="0">
              <a:solidFill>
                <a:prstClr val="black"/>
              </a:solidFill>
            </a:endParaRPr>
          </a:p>
          <a:p>
            <a:pPr lvl="0"/>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smtClean="0">
                <a:solidFill>
                  <a:prstClr val="black"/>
                </a:solidFill>
              </a:rPr>
              <a:t>1300L</a:t>
            </a:r>
            <a:endParaRPr lang="es-ES" sz="800" dirty="0">
              <a:solidFill>
                <a:prstClr val="black"/>
              </a:solidFill>
            </a:endParaRPr>
          </a:p>
          <a:p>
            <a:pPr lvl="0"/>
            <a:r>
              <a:rPr lang="es-ES" sz="800" dirty="0">
                <a:solidFill>
                  <a:prstClr val="black"/>
                </a:solidFill>
              </a:rPr>
              <a:t>Promedio del largo de la oración: </a:t>
            </a:r>
            <a:r>
              <a:rPr lang="es-ES" sz="800" dirty="0" smtClean="0">
                <a:solidFill>
                  <a:prstClr val="black"/>
                </a:solidFill>
              </a:rPr>
              <a:t>24.10</a:t>
            </a:r>
            <a:endParaRPr lang="es-ES" sz="800" dirty="0">
              <a:solidFill>
                <a:prstClr val="black"/>
              </a:solidFill>
            </a:endParaRPr>
          </a:p>
          <a:p>
            <a:pPr lvl="0"/>
            <a:r>
              <a:rPr lang="es-ES" sz="800" dirty="0">
                <a:solidFill>
                  <a:prstClr val="black"/>
                </a:solidFill>
              </a:rPr>
              <a:t>Promedio de la frecuencia de </a:t>
            </a:r>
            <a:r>
              <a:rPr lang="es-ES" sz="800" dirty="0" smtClean="0">
                <a:solidFill>
                  <a:prstClr val="black"/>
                </a:solidFill>
              </a:rPr>
              <a:t>palabras: 3.58</a:t>
            </a:r>
            <a:endParaRPr lang="es-ES" sz="800" dirty="0">
              <a:solidFill>
                <a:prstClr val="black"/>
              </a:solidFill>
            </a:endParaRPr>
          </a:p>
          <a:p>
            <a:pPr lvl="0"/>
            <a:r>
              <a:rPr lang="es-ES" sz="800" dirty="0" smtClean="0">
                <a:solidFill>
                  <a:prstClr val="black"/>
                </a:solidFill>
              </a:rPr>
              <a:t>Número </a:t>
            </a:r>
            <a:r>
              <a:rPr lang="es-ES" sz="800" dirty="0">
                <a:solidFill>
                  <a:prstClr val="black"/>
                </a:solidFill>
              </a:rPr>
              <a:t>de palabras: </a:t>
            </a:r>
            <a:r>
              <a:rPr lang="es-ES" sz="800" dirty="0" smtClean="0">
                <a:solidFill>
                  <a:prstClr val="black"/>
                </a:solidFill>
              </a:rPr>
              <a:t>241</a:t>
            </a:r>
          </a:p>
          <a:p>
            <a:pPr lvl="0"/>
            <a:r>
              <a:rPr lang="es-419" sz="800" b="1" i="1" dirty="0">
                <a:solidFill>
                  <a:prstClr val="black"/>
                </a:solidFill>
              </a:rPr>
              <a:t>Nota: Basado en el texto original en </a:t>
            </a:r>
            <a:r>
              <a:rPr lang="es-419" sz="800" b="1" i="1" dirty="0" smtClean="0">
                <a:solidFill>
                  <a:prstClr val="black"/>
                </a:solidFill>
              </a:rPr>
              <a:t>inglés.</a:t>
            </a:r>
            <a:endParaRPr lang="es-ES_tradnl" sz="800" dirty="0">
              <a:solidFill>
                <a:prstClr val="black"/>
              </a:solidFill>
            </a:endParaRPr>
          </a:p>
        </p:txBody>
      </p:sp>
    </p:spTree>
    <p:extLst>
      <p:ext uri="{BB962C8B-B14F-4D97-AF65-F5344CB8AC3E}">
        <p14:creationId xmlns:p14="http://schemas.microsoft.com/office/powerpoint/2010/main" val="33789607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647699" y="4826311"/>
            <a:ext cx="6557964" cy="2565089"/>
          </a:xfrm>
          <a:prstGeom prst="rect">
            <a:avLst/>
          </a:prstGeom>
        </p:spPr>
        <p:txBody>
          <a:bodyPr wrap="square" lIns="101881" tIns="50941" rIns="101881" bIns="50941">
            <a:spAutoFit/>
          </a:bodyPr>
          <a:lstStyle/>
          <a:p>
            <a:pPr marL="396875" indent="-396875"/>
            <a:r>
              <a:rPr lang="en-US" sz="1600" b="1" dirty="0" smtClean="0">
                <a:latin typeface="Helvetica" pitchFamily="34" charset="0"/>
                <a:cs typeface="Helvetica" pitchFamily="34" charset="0"/>
              </a:rPr>
              <a:t>10.  ¿</a:t>
            </a:r>
            <a:r>
              <a:rPr lang="es-MX" sz="1600" b="1" dirty="0" smtClean="0">
                <a:latin typeface="Helvetica" pitchFamily="34" charset="0"/>
                <a:cs typeface="Helvetica" pitchFamily="34" charset="0"/>
              </a:rPr>
              <a:t>Cuáles dos palabras ayudan al lector a entender qué significa </a:t>
            </a:r>
            <a:r>
              <a:rPr lang="es-MX" sz="1600" b="1" i="1" dirty="0" smtClean="0">
                <a:latin typeface="Helvetica" pitchFamily="34" charset="0"/>
                <a:cs typeface="Helvetica" pitchFamily="34" charset="0"/>
              </a:rPr>
              <a:t>escombros</a:t>
            </a:r>
            <a:r>
              <a:rPr lang="es-MX" sz="1600" b="1" dirty="0" smtClean="0">
                <a:latin typeface="Helvetica" pitchFamily="34" charset="0"/>
                <a:cs typeface="Helvetica" pitchFamily="34" charset="0"/>
              </a:rPr>
              <a:t>?</a:t>
            </a:r>
          </a:p>
          <a:p>
            <a:pPr marL="63675"/>
            <a:endParaRPr lang="es-MX" sz="1600" dirty="0" smtClean="0">
              <a:latin typeface="Helvetica" pitchFamily="34" charset="0"/>
              <a:cs typeface="Helvetica" pitchFamily="34" charset="0"/>
            </a:endParaRPr>
          </a:p>
          <a:p>
            <a:pPr marL="796925" indent="-284163">
              <a:buFont typeface="+mj-lt"/>
              <a:buAutoNum type="alphaUcPeriod"/>
            </a:pPr>
            <a:r>
              <a:rPr lang="es-MX" sz="1600" dirty="0" smtClean="0">
                <a:latin typeface="Helvetica" pitchFamily="34" charset="0"/>
                <a:cs typeface="Helvetica" pitchFamily="34" charset="0"/>
              </a:rPr>
              <a:t>enterrado    excavar</a:t>
            </a:r>
          </a:p>
          <a:p>
            <a:pPr marL="796925" indent="-284163">
              <a:buFont typeface="+mj-lt"/>
              <a:buAutoNum type="alphaUcPeriod"/>
            </a:pPr>
            <a:endParaRPr lang="es-MX" sz="1600" dirty="0" smtClean="0">
              <a:latin typeface="Helvetica" pitchFamily="34" charset="0"/>
              <a:cs typeface="Helvetica" pitchFamily="34" charset="0"/>
            </a:endParaRPr>
          </a:p>
          <a:p>
            <a:pPr marL="796925" indent="-284163">
              <a:buFont typeface="+mj-lt"/>
              <a:buAutoNum type="alphaUcPeriod"/>
            </a:pPr>
            <a:r>
              <a:rPr lang="es-MX" sz="1600" dirty="0" smtClean="0">
                <a:latin typeface="Helvetica" pitchFamily="34" charset="0"/>
                <a:cs typeface="Helvetica" pitchFamily="34" charset="0"/>
              </a:rPr>
              <a:t>capas     viento</a:t>
            </a:r>
          </a:p>
          <a:p>
            <a:pPr marL="796925" indent="-284163">
              <a:buFont typeface="+mj-lt"/>
              <a:buAutoNum type="alphaUcPeriod"/>
            </a:pPr>
            <a:endParaRPr lang="es-MX" sz="1600" dirty="0" smtClean="0">
              <a:latin typeface="Helvetica" pitchFamily="34" charset="0"/>
              <a:cs typeface="Helvetica" pitchFamily="34" charset="0"/>
            </a:endParaRPr>
          </a:p>
          <a:p>
            <a:pPr marL="796925" indent="-284163">
              <a:buFont typeface="+mj-lt"/>
              <a:buAutoNum type="alphaUcPeriod"/>
            </a:pPr>
            <a:r>
              <a:rPr lang="es-MX" sz="1600" dirty="0" smtClean="0">
                <a:latin typeface="Helvetica" pitchFamily="34" charset="0"/>
                <a:cs typeface="Helvetica" pitchFamily="34" charset="0"/>
              </a:rPr>
              <a:t>superficie   suelo</a:t>
            </a:r>
            <a:endParaRPr lang="es-MX" sz="1600" dirty="0" smtClean="0"/>
          </a:p>
          <a:p>
            <a:pPr marL="796925" indent="-284163">
              <a:buFont typeface="+mj-lt"/>
              <a:buAutoNum type="alphaUcPeriod"/>
            </a:pPr>
            <a:endParaRPr lang="es-MX" sz="1600" dirty="0" smtClean="0">
              <a:latin typeface="Helvetica" pitchFamily="34" charset="0"/>
              <a:cs typeface="Helvetica" pitchFamily="34" charset="0"/>
            </a:endParaRPr>
          </a:p>
          <a:p>
            <a:pPr marL="796925" indent="-284163">
              <a:buFont typeface="+mj-lt"/>
              <a:buAutoNum type="alphaUcPeriod"/>
            </a:pPr>
            <a:r>
              <a:rPr lang="es-MX" sz="1600" dirty="0" smtClean="0">
                <a:latin typeface="Helvetica" pitchFamily="34" charset="0"/>
                <a:cs typeface="Helvetica" pitchFamily="34" charset="0"/>
              </a:rPr>
              <a:t>tierra          basura</a:t>
            </a:r>
            <a:endParaRPr lang="es-MX"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8" name="Rectangle 7"/>
          <p:cNvSpPr/>
          <p:nvPr/>
        </p:nvSpPr>
        <p:spPr>
          <a:xfrm>
            <a:off x="711761" y="693889"/>
            <a:ext cx="6481757" cy="3057532"/>
          </a:xfrm>
          <a:prstGeom prst="rect">
            <a:avLst/>
          </a:prstGeom>
        </p:spPr>
        <p:txBody>
          <a:bodyPr wrap="square" lIns="101881" tIns="50941" rIns="101881" bIns="50941">
            <a:spAutoFit/>
          </a:bodyPr>
          <a:lstStyle/>
          <a:p>
            <a:pPr marL="285750" indent="-285750"/>
            <a:r>
              <a:rPr lang="en-US" sz="1600" b="1" dirty="0" smtClean="0">
                <a:latin typeface="Helvetica" pitchFamily="34" charset="0"/>
                <a:cs typeface="Helvetica" pitchFamily="34" charset="0"/>
              </a:rPr>
              <a:t>9.   </a:t>
            </a:r>
            <a:r>
              <a:rPr lang="es-MX" sz="1600" b="1" dirty="0" smtClean="0">
                <a:latin typeface="Helvetica" pitchFamily="34" charset="0"/>
                <a:cs typeface="Helvetica" pitchFamily="34" charset="0"/>
              </a:rPr>
              <a:t>“</a:t>
            </a:r>
            <a:r>
              <a:rPr lang="es-MX" sz="1600" i="1" dirty="0" smtClean="0">
                <a:latin typeface="Helvetica" pitchFamily="34" charset="0"/>
                <a:cs typeface="Helvetica" pitchFamily="34" charset="0"/>
              </a:rPr>
              <a:t>Un arqueólogo es una persona que estudia la vida humana del pasado mediante la excavación de los restos de una cultura</a:t>
            </a:r>
            <a:r>
              <a:rPr lang="es-MX" sz="1600" b="1" dirty="0" smtClean="0">
                <a:latin typeface="Helvetica" pitchFamily="34" charset="0"/>
                <a:cs typeface="Helvetica" pitchFamily="34" charset="0"/>
              </a:rPr>
              <a:t>”. Basándote en esta definición de un </a:t>
            </a:r>
            <a:r>
              <a:rPr lang="es-MX" sz="1600" b="1" u="sng" dirty="0" smtClean="0">
                <a:latin typeface="Helvetica" pitchFamily="34" charset="0"/>
                <a:cs typeface="Helvetica" pitchFamily="34" charset="0"/>
              </a:rPr>
              <a:t>arqueó</a:t>
            </a:r>
            <a:r>
              <a:rPr lang="es-MX" sz="1600" b="1" dirty="0" smtClean="0">
                <a:latin typeface="Helvetica" pitchFamily="34" charset="0"/>
                <a:cs typeface="Helvetica" pitchFamily="34" charset="0"/>
              </a:rPr>
              <a:t>logo, ¿qué muy probablemente significa la palabra de raíz griega </a:t>
            </a:r>
            <a:r>
              <a:rPr lang="es-MX" sz="1600" b="1" i="1" u="sng" dirty="0" smtClean="0">
                <a:latin typeface="Helvetica" pitchFamily="34" charset="0"/>
                <a:cs typeface="Helvetica" pitchFamily="34" charset="0"/>
              </a:rPr>
              <a:t>arqueo</a:t>
            </a:r>
            <a:r>
              <a:rPr lang="es-MX" sz="1600" b="1" dirty="0" smtClean="0">
                <a:latin typeface="Helvetica" pitchFamily="34" charset="0"/>
                <a:cs typeface="Helvetica" pitchFamily="34" charset="0"/>
              </a:rPr>
              <a:t>? </a:t>
            </a:r>
            <a:endParaRPr lang="es-MX" sz="1600" dirty="0" smtClean="0">
              <a:latin typeface="Helvetica" pitchFamily="34" charset="0"/>
              <a:cs typeface="Helvetica" pitchFamily="34" charset="0"/>
            </a:endParaRPr>
          </a:p>
          <a:p>
            <a:pPr marL="739775" lvl="1" indent="-279400">
              <a:lnSpc>
                <a:spcPct val="200000"/>
              </a:lnSpc>
              <a:buAutoNum type="alphaUcPeriod"/>
            </a:pPr>
            <a:r>
              <a:rPr lang="es-MX" sz="1600" dirty="0" smtClean="0">
                <a:latin typeface="Helvetica" pitchFamily="34" charset="0"/>
                <a:cs typeface="Helvetica" pitchFamily="34" charset="0"/>
              </a:rPr>
              <a:t>más </a:t>
            </a:r>
            <a:r>
              <a:rPr lang="es-MX" sz="1600" u="sng" dirty="0" smtClean="0">
                <a:latin typeface="Helvetica" pitchFamily="34" charset="0"/>
                <a:cs typeface="Helvetica" pitchFamily="34" charset="0"/>
              </a:rPr>
              <a:t>reciente</a:t>
            </a:r>
          </a:p>
          <a:p>
            <a:pPr marL="739775" lvl="1" indent="-279400">
              <a:lnSpc>
                <a:spcPct val="200000"/>
              </a:lnSpc>
              <a:buAutoNum type="alphaUcPeriod"/>
            </a:pPr>
            <a:r>
              <a:rPr lang="es-MX" sz="1600" dirty="0" smtClean="0">
                <a:latin typeface="Helvetica" pitchFamily="34" charset="0"/>
                <a:cs typeface="Helvetica" pitchFamily="34" charset="0"/>
              </a:rPr>
              <a:t>una </a:t>
            </a:r>
            <a:r>
              <a:rPr lang="es-MX" sz="1600" u="sng" dirty="0" smtClean="0">
                <a:latin typeface="Helvetica" pitchFamily="34" charset="0"/>
                <a:cs typeface="Helvetica" pitchFamily="34" charset="0"/>
              </a:rPr>
              <a:t>cultura</a:t>
            </a:r>
          </a:p>
          <a:p>
            <a:pPr marL="739775" lvl="1" indent="-279400">
              <a:lnSpc>
                <a:spcPct val="200000"/>
              </a:lnSpc>
              <a:buAutoNum type="alphaUcPeriod"/>
            </a:pPr>
            <a:r>
              <a:rPr lang="es-MX" sz="1600" u="sng" dirty="0" smtClean="0">
                <a:latin typeface="Helvetica" pitchFamily="34" charset="0"/>
                <a:cs typeface="Helvetica" pitchFamily="34" charset="0"/>
              </a:rPr>
              <a:t>antiguo</a:t>
            </a:r>
            <a:r>
              <a:rPr lang="es-MX" sz="1600" dirty="0" smtClean="0">
                <a:latin typeface="Helvetica" pitchFamily="34" charset="0"/>
                <a:cs typeface="Helvetica" pitchFamily="34" charset="0"/>
              </a:rPr>
              <a:t> o </a:t>
            </a:r>
            <a:r>
              <a:rPr lang="es-MX" sz="1600" u="sng" dirty="0" smtClean="0">
                <a:latin typeface="Helvetica" pitchFamily="34" charset="0"/>
                <a:cs typeface="Helvetica" pitchFamily="34" charset="0"/>
              </a:rPr>
              <a:t>temprana</a:t>
            </a:r>
            <a:endParaRPr lang="es-MX" sz="1600" dirty="0" smtClean="0">
              <a:latin typeface="Helvetica" pitchFamily="34" charset="0"/>
              <a:cs typeface="Helvetica" pitchFamily="34" charset="0"/>
            </a:endParaRPr>
          </a:p>
          <a:p>
            <a:pPr marL="739775" lvl="1" indent="-279400">
              <a:lnSpc>
                <a:spcPct val="200000"/>
              </a:lnSpc>
              <a:buAutoNum type="alphaUcPeriod"/>
            </a:pPr>
            <a:r>
              <a:rPr lang="es-MX" sz="1600" u="sng" dirty="0" smtClean="0">
                <a:latin typeface="Helvetica" pitchFamily="34" charset="0"/>
                <a:cs typeface="Helvetica" pitchFamily="34" charset="0"/>
              </a:rPr>
              <a:t>moderno</a:t>
            </a:r>
            <a:endParaRPr lang="es-MX" sz="1600" u="sng" dirty="0">
              <a:latin typeface="Helvetica" pitchFamily="34" charset="0"/>
              <a:cs typeface="Helvetica" pitchFamily="34" charset="0"/>
            </a:endParaRPr>
          </a:p>
        </p:txBody>
      </p:sp>
      <p:cxnSp>
        <p:nvCxnSpPr>
          <p:cNvPr id="11" name="Straight Connector 10"/>
          <p:cNvCxnSpPr/>
          <p:nvPr/>
        </p:nvCxnSpPr>
        <p:spPr>
          <a:xfrm>
            <a:off x="478933" y="4419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74464" y="5638800"/>
            <a:ext cx="248743" cy="1687286"/>
            <a:chOff x="892800" y="5617627"/>
            <a:chExt cx="248743" cy="1687286"/>
          </a:xfrm>
        </p:grpSpPr>
        <p:sp>
          <p:nvSpPr>
            <p:cNvPr id="18" name="Oval 17"/>
            <p:cNvSpPr/>
            <p:nvPr/>
          </p:nvSpPr>
          <p:spPr>
            <a:xfrm>
              <a:off x="892800" y="66082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98655" y="56176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98655" y="61355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98655" y="70654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4" name="Table 23"/>
          <p:cNvGraphicFramePr>
            <a:graphicFrameLocks noGrp="1"/>
          </p:cNvGraphicFramePr>
          <p:nvPr>
            <p:extLst>
              <p:ext uri="{D42A27DB-BD31-4B8C-83A1-F6EECF244321}">
                <p14:modId xmlns:p14="http://schemas.microsoft.com/office/powerpoint/2010/main" val="1674714672"/>
              </p:ext>
            </p:extLst>
          </p:nvPr>
        </p:nvGraphicFramePr>
        <p:xfrm>
          <a:off x="5181600" y="3561688"/>
          <a:ext cx="1791158" cy="796181"/>
        </p:xfrm>
        <a:graphic>
          <a:graphicData uri="http://schemas.openxmlformats.org/drawingml/2006/table">
            <a:tbl>
              <a:tblPr/>
              <a:tblGrid>
                <a:gridCol w="1791158"/>
              </a:tblGrid>
              <a:tr h="165245">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Hacia</a:t>
                      </a:r>
                      <a:r>
                        <a:rPr lang="en-US" sz="900" b="1" i="1" dirty="0" smtClean="0">
                          <a:solidFill>
                            <a:srgbClr val="000000"/>
                          </a:solidFill>
                          <a:latin typeface="Calibri"/>
                          <a:ea typeface="Times New Roman"/>
                          <a:cs typeface="Times New Roman"/>
                        </a:rPr>
                        <a:t> RI.4.4      </a:t>
                      </a:r>
                      <a:r>
                        <a:rPr lang="en-US" sz="900" b="1" dirty="0" smtClean="0">
                          <a:solidFill>
                            <a:srgbClr val="000000"/>
                          </a:solidFill>
                          <a:latin typeface="Calibri"/>
                          <a:ea typeface="Times New Roman"/>
                          <a:cs typeface="Times New Roman"/>
                        </a:rPr>
                        <a:t>DOK 1 </a:t>
                      </a:r>
                      <a:r>
                        <a:rPr lang="en-US" sz="900" b="1" dirty="0">
                          <a:solidFill>
                            <a:srgbClr val="000000"/>
                          </a:solidFill>
                          <a:latin typeface="Calibri"/>
                          <a:ea typeface="Times New Roman"/>
                          <a:cs typeface="Times New Roman"/>
                        </a:rPr>
                        <a:t>- </a:t>
                      </a:r>
                      <a:r>
                        <a:rPr lang="en-US" sz="900" b="1" dirty="0" err="1" smtClean="0">
                          <a:solidFill>
                            <a:srgbClr val="000000"/>
                          </a:solidFill>
                          <a:latin typeface="Calibri"/>
                          <a:ea typeface="Times New Roman"/>
                          <a:cs typeface="Times New Roman"/>
                        </a:rPr>
                        <a:t>APg</a:t>
                      </a:r>
                      <a:endParaRPr lang="en-US" sz="900"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413165">
                <a:tc>
                  <a:txBody>
                    <a:bodyPr/>
                    <a:lstStyle/>
                    <a:p>
                      <a:pPr marL="0" marR="0" algn="l">
                        <a:lnSpc>
                          <a:spcPct val="115000"/>
                        </a:lnSpc>
                        <a:spcBef>
                          <a:spcPts val="0"/>
                        </a:spcBef>
                        <a:spcAft>
                          <a:spcPts val="0"/>
                        </a:spcAft>
                      </a:pPr>
                      <a:r>
                        <a:rPr lang="es-ES" sz="900" b="1" dirty="0" smtClean="0">
                          <a:solidFill>
                            <a:srgbClr val="000000"/>
                          </a:solidFill>
                          <a:effectLst/>
                          <a:latin typeface="+mn-lt"/>
                          <a:ea typeface="Times New Roman"/>
                          <a:cs typeface="Times New Roman"/>
                        </a:rPr>
                        <a:t>Utiliza las estructuras del lenguaje o las relaciones entre palabras para determinar el significado de palabras específicas.</a:t>
                      </a:r>
                      <a:endParaRPr lang="en-US" sz="900" dirty="0">
                        <a:effectLst/>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503363161"/>
              </p:ext>
            </p:extLst>
          </p:nvPr>
        </p:nvGraphicFramePr>
        <p:xfrm>
          <a:off x="5182925" y="8466290"/>
          <a:ext cx="1828800" cy="604478"/>
        </p:xfrm>
        <a:graphic>
          <a:graphicData uri="http://schemas.openxmlformats.org/drawingml/2006/table">
            <a:tbl>
              <a:tblPr/>
              <a:tblGrid>
                <a:gridCol w="1828800"/>
              </a:tblGrid>
              <a:tr h="192998">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Hacia</a:t>
                      </a:r>
                      <a:r>
                        <a:rPr lang="en-US" sz="900" b="1" i="1" dirty="0" smtClean="0">
                          <a:solidFill>
                            <a:srgbClr val="000000"/>
                          </a:solidFill>
                          <a:latin typeface="Calibri"/>
                          <a:ea typeface="Times New Roman"/>
                          <a:cs typeface="Times New Roman"/>
                        </a:rPr>
                        <a:t> RI.4.4             </a:t>
                      </a:r>
                      <a:r>
                        <a:rPr lang="en-US" sz="900" b="1" dirty="0" smtClean="0">
                          <a:solidFill>
                            <a:srgbClr val="000000"/>
                          </a:solidFill>
                          <a:latin typeface="Calibri"/>
                          <a:ea typeface="Times New Roman"/>
                          <a:cs typeface="Times New Roman"/>
                        </a:rPr>
                        <a:t>DOK </a:t>
                      </a:r>
                      <a:r>
                        <a:rPr lang="en-US" sz="900" b="1" dirty="0">
                          <a:solidFill>
                            <a:srgbClr val="000000"/>
                          </a:solidFill>
                          <a:latin typeface="Calibri"/>
                          <a:ea typeface="Times New Roman"/>
                          <a:cs typeface="Times New Roman"/>
                        </a:rPr>
                        <a:t>2 - </a:t>
                      </a:r>
                      <a:r>
                        <a:rPr lang="en-US" sz="900" b="1" dirty="0" smtClean="0">
                          <a:solidFill>
                            <a:srgbClr val="000000"/>
                          </a:solidFill>
                          <a:latin typeface="Calibri"/>
                          <a:ea typeface="Times New Roman"/>
                          <a:cs typeface="Times New Roman"/>
                        </a:rPr>
                        <a:t>APn</a:t>
                      </a:r>
                      <a:endParaRPr lang="en-US" sz="900"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170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900" b="1" smtClean="0">
                          <a:solidFill>
                            <a:srgbClr val="000000"/>
                          </a:solidFill>
                          <a:effectLst/>
                          <a:latin typeface="+mn-lt"/>
                          <a:ea typeface="Times New Roman"/>
                          <a:cs typeface="Times New Roman"/>
                        </a:rPr>
                        <a:t>Usa el contexto para determinar el significado de palabras/frases específicas.</a:t>
                      </a:r>
                      <a:endParaRPr lang="en-US" sz="900" b="1" dirty="0" smtClean="0">
                        <a:effectLst/>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22" name="Group 21"/>
          <p:cNvGrpSpPr/>
          <p:nvPr/>
        </p:nvGrpSpPr>
        <p:grpSpPr>
          <a:xfrm>
            <a:off x="880319" y="1910889"/>
            <a:ext cx="248743" cy="1713496"/>
            <a:chOff x="748736" y="1066800"/>
            <a:chExt cx="248743" cy="1713496"/>
          </a:xfrm>
        </p:grpSpPr>
        <p:sp>
          <p:nvSpPr>
            <p:cNvPr id="23" name="Oval 22"/>
            <p:cNvSpPr/>
            <p:nvPr/>
          </p:nvSpPr>
          <p:spPr>
            <a:xfrm>
              <a:off x="751524" y="1066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754591" y="15626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748736" y="20723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754591" y="25408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24090829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cxnSp>
        <p:nvCxnSpPr>
          <p:cNvPr id="10" name="Straight Connector 9"/>
          <p:cNvCxnSpPr/>
          <p:nvPr/>
        </p:nvCxnSpPr>
        <p:spPr>
          <a:xfrm>
            <a:off x="485775" y="4648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74221" y="863911"/>
            <a:ext cx="6356669" cy="2565089"/>
          </a:xfrm>
          <a:prstGeom prst="rect">
            <a:avLst/>
          </a:prstGeom>
        </p:spPr>
        <p:txBody>
          <a:bodyPr wrap="square" lIns="101881" tIns="50941" rIns="101881" bIns="50941">
            <a:spAutoFit/>
          </a:bodyPr>
          <a:lstStyle/>
          <a:p>
            <a:pPr marL="461963" indent="-461963"/>
            <a:r>
              <a:rPr lang="es-MX" sz="1600" b="1" dirty="0" smtClean="0">
                <a:latin typeface="Helvetica" pitchFamily="34" charset="0"/>
                <a:cs typeface="Helvetica" pitchFamily="34" charset="0"/>
              </a:rPr>
              <a:t>11.   ¿Qué le da a entender al lector acerca de </a:t>
            </a:r>
            <a:r>
              <a:rPr lang="es-MX" sz="1600" b="1" dirty="0">
                <a:latin typeface="Helvetica" pitchFamily="34" charset="0"/>
                <a:cs typeface="Helvetica" pitchFamily="34" charset="0"/>
              </a:rPr>
              <a:t>los arqueólogos </a:t>
            </a:r>
            <a:r>
              <a:rPr lang="es-MX" sz="1600" b="1" dirty="0" smtClean="0">
                <a:latin typeface="Helvetica" pitchFamily="34" charset="0"/>
                <a:cs typeface="Helvetica" pitchFamily="34" charset="0"/>
              </a:rPr>
              <a:t>la </a:t>
            </a:r>
            <a:r>
              <a:rPr lang="es-MX" sz="1600" b="1" dirty="0">
                <a:latin typeface="Helvetica" pitchFamily="34" charset="0"/>
                <a:cs typeface="Helvetica" pitchFamily="34" charset="0"/>
              </a:rPr>
              <a:t>información en el párrafo 3 del artículo 1</a:t>
            </a:r>
            <a:r>
              <a:rPr lang="es-MX" sz="1600" b="1" dirty="0" smtClean="0">
                <a:latin typeface="Helvetica" pitchFamily="34" charset="0"/>
                <a:cs typeface="Helvetica" pitchFamily="34" charset="0"/>
              </a:rPr>
              <a:t>?</a:t>
            </a:r>
          </a:p>
          <a:p>
            <a:pPr marL="361417" indent="-361417">
              <a:buFont typeface="+mj-lt"/>
              <a:buAutoNum type="arabicPeriod" startAt="5"/>
            </a:pPr>
            <a:endParaRPr lang="es-MX" sz="1600" dirty="0" smtClean="0">
              <a:latin typeface="Helvetica" pitchFamily="34" charset="0"/>
              <a:cs typeface="Helvetica" pitchFamily="34" charset="0"/>
            </a:endParaRPr>
          </a:p>
          <a:p>
            <a:pPr marL="741363" indent="-280988">
              <a:buFont typeface="+mj-lt"/>
              <a:buAutoNum type="alphaUcPeriod"/>
            </a:pPr>
            <a:r>
              <a:rPr lang="es-MX" sz="1600" dirty="0" smtClean="0">
                <a:latin typeface="Helvetica" pitchFamily="34" charset="0"/>
                <a:cs typeface="Helvetica" pitchFamily="34" charset="0"/>
              </a:rPr>
              <a:t>qué tipos de herramientas deben usar</a:t>
            </a:r>
          </a:p>
          <a:p>
            <a:pPr marL="741363" indent="-280988">
              <a:buFont typeface="+mj-lt"/>
              <a:buAutoNum type="alphaUcPeriod"/>
            </a:pPr>
            <a:endParaRPr lang="es-MX" sz="1600" dirty="0" smtClean="0">
              <a:latin typeface="Helvetica" pitchFamily="34" charset="0"/>
              <a:cs typeface="Helvetica" pitchFamily="34" charset="0"/>
            </a:endParaRPr>
          </a:p>
          <a:p>
            <a:pPr marL="741363" indent="-280988">
              <a:buFont typeface="+mj-lt"/>
              <a:buAutoNum type="alphaUcPeriod"/>
            </a:pPr>
            <a:r>
              <a:rPr lang="es-MX" sz="1600" dirty="0" smtClean="0">
                <a:latin typeface="Helvetica" pitchFamily="34" charset="0"/>
                <a:cs typeface="Helvetica" pitchFamily="34" charset="0"/>
              </a:rPr>
              <a:t>qué tanto tiempo tarda en completar un yacimiento</a:t>
            </a:r>
          </a:p>
          <a:p>
            <a:pPr marL="741363" indent="-280988">
              <a:buFont typeface="+mj-lt"/>
              <a:buAutoNum type="alphaUcPeriod"/>
            </a:pPr>
            <a:endParaRPr lang="es-MX" sz="1600" dirty="0" smtClean="0">
              <a:latin typeface="Helvetica" pitchFamily="34" charset="0"/>
              <a:cs typeface="Helvetica" pitchFamily="34" charset="0"/>
            </a:endParaRPr>
          </a:p>
          <a:p>
            <a:pPr marL="741363" indent="-280988">
              <a:buFont typeface="+mj-lt"/>
              <a:buAutoNum type="alphaUcPeriod"/>
            </a:pPr>
            <a:r>
              <a:rPr lang="es-MX" sz="1600" dirty="0" smtClean="0">
                <a:latin typeface="Helvetica" pitchFamily="34" charset="0"/>
                <a:cs typeface="Helvetica" pitchFamily="34" charset="0"/>
              </a:rPr>
              <a:t>cuántas pistas se encuentran en cada yacimiento</a:t>
            </a:r>
          </a:p>
          <a:p>
            <a:pPr marL="741363" indent="-280988">
              <a:buFont typeface="+mj-lt"/>
              <a:buAutoNum type="alphaUcPeriod"/>
            </a:pPr>
            <a:endParaRPr lang="es-MX" sz="1600" dirty="0" smtClean="0">
              <a:latin typeface="Helvetica" pitchFamily="34" charset="0"/>
              <a:cs typeface="Helvetica" pitchFamily="34" charset="0"/>
            </a:endParaRPr>
          </a:p>
          <a:p>
            <a:pPr marL="741363" indent="-280988">
              <a:buFont typeface="+mj-lt"/>
              <a:buAutoNum type="alphaUcPeriod"/>
            </a:pPr>
            <a:r>
              <a:rPr lang="es-MX" sz="1600" dirty="0" smtClean="0">
                <a:latin typeface="Helvetica" pitchFamily="34" charset="0"/>
                <a:cs typeface="Helvetica" pitchFamily="34" charset="0"/>
              </a:rPr>
              <a:t>qué aprenden acerca de las personas del pasado</a:t>
            </a:r>
            <a:endParaRPr lang="es-MX" sz="1600" dirty="0">
              <a:latin typeface="Helvetica" pitchFamily="34" charset="0"/>
              <a:cs typeface="Helvetic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22040"/>
              </p:ext>
            </p:extLst>
          </p:nvPr>
        </p:nvGraphicFramePr>
        <p:xfrm>
          <a:off x="5371467" y="3810000"/>
          <a:ext cx="1895476" cy="615668"/>
        </p:xfrm>
        <a:graphic>
          <a:graphicData uri="http://schemas.openxmlformats.org/drawingml/2006/table">
            <a:tbl>
              <a:tblPr/>
              <a:tblGrid>
                <a:gridCol w="1895476"/>
              </a:tblGrid>
              <a:tr h="152400">
                <a:tc>
                  <a:txBody>
                    <a:bodyPr/>
                    <a:lstStyle/>
                    <a:p>
                      <a:pPr marL="0" marR="0" algn="ctr">
                        <a:lnSpc>
                          <a:spcPct val="115000"/>
                        </a:lnSpc>
                        <a:spcBef>
                          <a:spcPts val="0"/>
                        </a:spcBef>
                        <a:spcAft>
                          <a:spcPts val="0"/>
                        </a:spcAft>
                      </a:pPr>
                      <a:r>
                        <a:rPr lang="en-US" sz="900" b="1" i="1" dirty="0" err="1" smtClean="0">
                          <a:solidFill>
                            <a:srgbClr val="000000"/>
                          </a:solidFill>
                          <a:latin typeface="Calibri"/>
                          <a:ea typeface="Times New Roman"/>
                          <a:cs typeface="Times New Roman"/>
                        </a:rPr>
                        <a:t>Hacia</a:t>
                      </a:r>
                      <a:r>
                        <a:rPr lang="en-US" sz="900" b="1" i="1" dirty="0" smtClean="0">
                          <a:solidFill>
                            <a:srgbClr val="000000"/>
                          </a:solidFill>
                          <a:latin typeface="Calibri"/>
                          <a:ea typeface="Times New Roman"/>
                          <a:cs typeface="Times New Roman"/>
                        </a:rPr>
                        <a:t> RI.4.8                 </a:t>
                      </a:r>
                      <a:r>
                        <a:rPr lang="en-US" sz="900" b="1" dirty="0" smtClean="0">
                          <a:solidFill>
                            <a:srgbClr val="000000"/>
                          </a:solidFill>
                          <a:latin typeface="Calibri"/>
                          <a:ea typeface="Times New Roman"/>
                          <a:cs typeface="Times New Roman"/>
                        </a:rPr>
                        <a:t>DOK </a:t>
                      </a:r>
                      <a:r>
                        <a:rPr lang="en-US" sz="900" b="1" dirty="0">
                          <a:solidFill>
                            <a:srgbClr val="000000"/>
                          </a:solidFill>
                          <a:latin typeface="Calibri"/>
                          <a:ea typeface="Times New Roman"/>
                          <a:cs typeface="Times New Roman"/>
                        </a:rPr>
                        <a:t>2 - </a:t>
                      </a:r>
                      <a:r>
                        <a:rPr lang="en-US" sz="900" b="1" dirty="0" smtClean="0">
                          <a:solidFill>
                            <a:srgbClr val="000000"/>
                          </a:solidFill>
                          <a:latin typeface="Calibri"/>
                          <a:ea typeface="Times New Roman"/>
                          <a:cs typeface="Times New Roman"/>
                        </a:rPr>
                        <a:t>Cl</a:t>
                      </a:r>
                      <a:endParaRPr lang="en-US" sz="9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457934">
                <a:tc>
                  <a:txBody>
                    <a:bodyPr/>
                    <a:lstStyle/>
                    <a:p>
                      <a:pPr marL="0" marR="0" algn="l">
                        <a:lnSpc>
                          <a:spcPct val="100000"/>
                        </a:lnSpc>
                        <a:spcBef>
                          <a:spcPts val="0"/>
                        </a:spcBef>
                        <a:spcAft>
                          <a:spcPts val="0"/>
                        </a:spcAft>
                      </a:pPr>
                      <a:r>
                        <a:rPr lang="es-ES" sz="900" b="1" dirty="0" smtClean="0">
                          <a:solidFill>
                            <a:srgbClr val="000000"/>
                          </a:solidFill>
                          <a:effectLst/>
                          <a:latin typeface="+mn-lt"/>
                          <a:ea typeface="Times New Roman"/>
                          <a:cs typeface="Times New Roman"/>
                        </a:rPr>
                        <a:t>Localiza razones para apoyar puntos particulares hechos en un texto (preguntas, debates).</a:t>
                      </a:r>
                      <a:endParaRPr lang="en-US" sz="900" b="1" dirty="0">
                        <a:solidFill>
                          <a:schemeClr val="tx1"/>
                        </a:solidFill>
                        <a:effectLst/>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4" name="Oval 13"/>
          <p:cNvSpPr/>
          <p:nvPr/>
        </p:nvSpPr>
        <p:spPr>
          <a:xfrm>
            <a:off x="901766" y="16221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81539" y="21464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872329" y="26299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892556" y="30910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Rectangle 23"/>
          <p:cNvSpPr/>
          <p:nvPr/>
        </p:nvSpPr>
        <p:spPr>
          <a:xfrm>
            <a:off x="774221" y="5210440"/>
            <a:ext cx="6356670" cy="3549974"/>
          </a:xfrm>
          <a:prstGeom prst="rect">
            <a:avLst/>
          </a:prstGeom>
        </p:spPr>
        <p:txBody>
          <a:bodyPr wrap="square" lIns="101881" tIns="50941" rIns="101881" bIns="50941">
            <a:spAutoFit/>
          </a:bodyPr>
          <a:lstStyle/>
          <a:p>
            <a:pPr marL="466725" indent="-466725"/>
            <a:r>
              <a:rPr lang="en-US" sz="1600" b="1" dirty="0" smtClean="0">
                <a:latin typeface="Helvetica" pitchFamily="34" charset="0"/>
                <a:cs typeface="Helvetica" pitchFamily="34" charset="0"/>
              </a:rPr>
              <a:t>12</a:t>
            </a:r>
            <a:r>
              <a:rPr lang="es-MX" sz="1600" b="1" dirty="0" smtClean="0">
                <a:latin typeface="Helvetica" pitchFamily="34" charset="0"/>
                <a:cs typeface="Helvetica" pitchFamily="34" charset="0"/>
              </a:rPr>
              <a:t>.   Basándote en el “Artículo 1”, ¿qué estudian los arqueólogos, además de personas que vivieron hace mucho tiempo?</a:t>
            </a:r>
          </a:p>
          <a:p>
            <a:pPr marL="361417" indent="-361417">
              <a:buFont typeface="+mj-lt"/>
              <a:buAutoNum type="arabicPeriod" startAt="6"/>
            </a:pPr>
            <a:endParaRPr lang="es-MX" sz="1600" dirty="0" smtClean="0">
              <a:latin typeface="Helvetica" pitchFamily="34" charset="0"/>
              <a:cs typeface="Helvetica" pitchFamily="34" charset="0"/>
            </a:endParaRPr>
          </a:p>
          <a:p>
            <a:pPr marL="736600" indent="-279400">
              <a:buFont typeface="+mj-lt"/>
              <a:buAutoNum type="alphaUcPeriod"/>
            </a:pPr>
            <a:r>
              <a:rPr lang="es-MX" sz="1600" dirty="0" smtClean="0">
                <a:latin typeface="Helvetica" pitchFamily="34" charset="0"/>
                <a:cs typeface="Helvetica" pitchFamily="34" charset="0"/>
              </a:rPr>
              <a:t>Las razones por qué una zona se llenó de escombros hace mucho tiempo</a:t>
            </a:r>
          </a:p>
          <a:p>
            <a:pPr marL="736600" indent="-279400">
              <a:buFont typeface="+mj-lt"/>
              <a:buAutoNum type="alphaUcPeriod"/>
            </a:pPr>
            <a:endParaRPr lang="es-MX" sz="1600" dirty="0" smtClean="0">
              <a:latin typeface="Helvetica" pitchFamily="34" charset="0"/>
              <a:cs typeface="Helvetica" pitchFamily="34" charset="0"/>
            </a:endParaRPr>
          </a:p>
          <a:p>
            <a:pPr marL="736600" indent="-279400">
              <a:buFont typeface="+mj-lt"/>
              <a:buAutoNum type="alphaUcPeriod"/>
            </a:pPr>
            <a:r>
              <a:rPr lang="es-MX" sz="1600" dirty="0" smtClean="0">
                <a:latin typeface="Helvetica" pitchFamily="34" charset="0"/>
                <a:cs typeface="Helvetica" pitchFamily="34" charset="0"/>
              </a:rPr>
              <a:t>Cómo era una zona especifica hace mucho tiempo</a:t>
            </a:r>
          </a:p>
          <a:p>
            <a:pPr marL="736600" indent="-279400">
              <a:buFont typeface="+mj-lt"/>
              <a:buAutoNum type="alphaUcPeriod"/>
            </a:pPr>
            <a:endParaRPr lang="es-MX" sz="1600" dirty="0" smtClean="0">
              <a:latin typeface="Helvetica" pitchFamily="34" charset="0"/>
              <a:cs typeface="Helvetica" pitchFamily="34" charset="0"/>
            </a:endParaRPr>
          </a:p>
          <a:p>
            <a:pPr marL="736600" indent="-279400">
              <a:buFont typeface="+mj-lt"/>
              <a:buAutoNum type="alphaUcPeriod"/>
            </a:pPr>
            <a:r>
              <a:rPr lang="es-MX" sz="1600" dirty="0" smtClean="0">
                <a:latin typeface="Helvetica" pitchFamily="34" charset="0"/>
                <a:cs typeface="Helvetica" pitchFamily="34" charset="0"/>
              </a:rPr>
              <a:t>Qué herramientas usaron los arqueólogos hace mucho tiempo</a:t>
            </a:r>
          </a:p>
          <a:p>
            <a:pPr marL="736600" indent="-279400"/>
            <a:r>
              <a:rPr lang="es-MX" sz="1600" dirty="0" smtClean="0">
                <a:latin typeface="Helvetica" pitchFamily="34" charset="0"/>
                <a:cs typeface="Helvetica" pitchFamily="34" charset="0"/>
              </a:rPr>
              <a:t> </a:t>
            </a:r>
          </a:p>
          <a:p>
            <a:pPr marL="736600" indent="-279400">
              <a:buFont typeface="+mj-lt"/>
              <a:buAutoNum type="alphaUcPeriod" startAt="4"/>
            </a:pPr>
            <a:r>
              <a:rPr lang="es-MX" sz="1600" dirty="0" smtClean="0">
                <a:latin typeface="Helvetica" pitchFamily="34" charset="0"/>
                <a:cs typeface="Helvetica" pitchFamily="34" charset="0"/>
              </a:rPr>
              <a:t>La maneras que trabajaban juntas las personas hace mucho tiempo</a:t>
            </a:r>
            <a:endParaRPr lang="es-MX" sz="1600" dirty="0">
              <a:latin typeface="Helvetica" pitchFamily="34" charset="0"/>
              <a:cs typeface="Helvetica" pitchFamily="34" charset="0"/>
            </a:endParaRPr>
          </a:p>
        </p:txBody>
      </p:sp>
      <p:graphicFrame>
        <p:nvGraphicFramePr>
          <p:cNvPr id="29" name="Table 28"/>
          <p:cNvGraphicFramePr>
            <a:graphicFrameLocks noGrp="1"/>
          </p:cNvGraphicFramePr>
          <p:nvPr>
            <p:extLst>
              <p:ext uri="{D42A27DB-BD31-4B8C-83A1-F6EECF244321}">
                <p14:modId xmlns:p14="http://schemas.microsoft.com/office/powerpoint/2010/main" val="1714261917"/>
              </p:ext>
            </p:extLst>
          </p:nvPr>
        </p:nvGraphicFramePr>
        <p:xfrm>
          <a:off x="5338796" y="8534622"/>
          <a:ext cx="1792094" cy="980694"/>
        </p:xfrm>
        <a:graphic>
          <a:graphicData uri="http://schemas.openxmlformats.org/drawingml/2006/table">
            <a:tbl>
              <a:tblPr/>
              <a:tblGrid>
                <a:gridCol w="1792094"/>
              </a:tblGrid>
              <a:tr h="119743">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Hacia</a:t>
                      </a:r>
                      <a:r>
                        <a:rPr lang="en-US" sz="900" b="1" i="1" dirty="0" smtClean="0">
                          <a:solidFill>
                            <a:srgbClr val="000000"/>
                          </a:solidFill>
                          <a:latin typeface="Calibri"/>
                          <a:ea typeface="Times New Roman"/>
                          <a:cs typeface="Times New Roman"/>
                        </a:rPr>
                        <a:t> RI.4.8       </a:t>
                      </a:r>
                      <a:r>
                        <a:rPr lang="en-US" sz="900" b="1" dirty="0" smtClean="0">
                          <a:solidFill>
                            <a:srgbClr val="000000"/>
                          </a:solidFill>
                          <a:latin typeface="Calibri"/>
                          <a:ea typeface="Times New Roman"/>
                          <a:cs typeface="Times New Roman"/>
                        </a:rPr>
                        <a:t>DOK 2 - ANs</a:t>
                      </a:r>
                      <a:endParaRPr lang="en-US" sz="9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57077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900" b="1" dirty="0" smtClean="0">
                          <a:solidFill>
                            <a:srgbClr val="000000"/>
                          </a:solidFill>
                          <a:effectLst/>
                          <a:latin typeface="+mn-lt"/>
                          <a:ea typeface="Times New Roman"/>
                          <a:cs typeface="Arial"/>
                        </a:rPr>
                        <a:t>Distingue razones que son evidencia relevante o irrelevante para apoyar  en clase un punto particular (por ejemplo, "¿Esta información apoya o no lo que dice el texto?").</a:t>
                      </a:r>
                      <a:endParaRPr lang="en-US" sz="900" dirty="0" smtClean="0">
                        <a:effectLst/>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2" name="Group 1"/>
          <p:cNvGrpSpPr/>
          <p:nvPr/>
        </p:nvGrpSpPr>
        <p:grpSpPr>
          <a:xfrm>
            <a:off x="887540" y="6248400"/>
            <a:ext cx="260114" cy="2202653"/>
            <a:chOff x="875330" y="6448589"/>
            <a:chExt cx="260114" cy="2202653"/>
          </a:xfrm>
        </p:grpSpPr>
        <p:sp>
          <p:nvSpPr>
            <p:cNvPr id="25" name="Oval 24"/>
            <p:cNvSpPr/>
            <p:nvPr/>
          </p:nvSpPr>
          <p:spPr>
            <a:xfrm>
              <a:off x="892556" y="644858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875330" y="76678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887048" y="841175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81539" y="71694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5817492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728662" y="5257800"/>
            <a:ext cx="6281738" cy="3796196"/>
          </a:xfrm>
          <a:prstGeom prst="rect">
            <a:avLst/>
          </a:prstGeom>
        </p:spPr>
        <p:txBody>
          <a:bodyPr wrap="square" lIns="101881" tIns="50941" rIns="101881" bIns="50941">
            <a:spAutoFit/>
          </a:bodyPr>
          <a:lstStyle/>
          <a:p>
            <a:pPr marL="461963" indent="-461963"/>
            <a:r>
              <a:rPr lang="en-US" sz="1600" b="1" dirty="0" smtClean="0">
                <a:latin typeface="Helvetica" pitchFamily="34" charset="0"/>
                <a:cs typeface="Helvetica" pitchFamily="34" charset="0"/>
              </a:rPr>
              <a:t>14.  ¿</a:t>
            </a:r>
            <a:r>
              <a:rPr lang="es-MX" sz="1600" b="1" dirty="0" smtClean="0">
                <a:latin typeface="Helvetica" pitchFamily="34" charset="0"/>
                <a:cs typeface="Helvetica" pitchFamily="34" charset="0"/>
              </a:rPr>
              <a:t>Qué pistas acerca del pasado buscan los arqueólogos en </a:t>
            </a:r>
            <a:r>
              <a:rPr lang="es-MX" sz="1600" b="1" u="sng" dirty="0" smtClean="0">
                <a:latin typeface="Helvetica" pitchFamily="34" charset="0"/>
                <a:cs typeface="Helvetica" pitchFamily="34" charset="0"/>
              </a:rPr>
              <a:t>ambos</a:t>
            </a:r>
            <a:r>
              <a:rPr lang="es-MX" sz="1600" b="1" dirty="0" smtClean="0">
                <a:latin typeface="Helvetica" pitchFamily="34" charset="0"/>
                <a:cs typeface="Helvetica" pitchFamily="34" charset="0"/>
              </a:rPr>
              <a:t> artículos 1 y 2?</a:t>
            </a:r>
          </a:p>
          <a:p>
            <a:pPr marL="63675" indent="-63675"/>
            <a:endParaRPr lang="es-MX" sz="1600" dirty="0" smtClean="0">
              <a:latin typeface="Helvetica" pitchFamily="34" charset="0"/>
              <a:cs typeface="Helvetica" pitchFamily="34" charset="0"/>
            </a:endParaRPr>
          </a:p>
          <a:p>
            <a:pPr marL="741363" indent="-284163">
              <a:buFont typeface="+mj-lt"/>
              <a:buAutoNum type="alphaUcPeriod"/>
            </a:pPr>
            <a:r>
              <a:rPr lang="es-MX" sz="1600" dirty="0" smtClean="0">
                <a:latin typeface="Helvetica" pitchFamily="34" charset="0"/>
                <a:cs typeface="Helvetica" pitchFamily="34" charset="0"/>
              </a:rPr>
              <a:t>Los arqueólogos pueden estar buscando esqueletos de animales y patrones de clima o daño de fuego.</a:t>
            </a:r>
          </a:p>
          <a:p>
            <a:pPr marL="741363" indent="-284163">
              <a:buFont typeface="+mj-lt"/>
              <a:buAutoNum type="alphaUcPeriod"/>
            </a:pPr>
            <a:endParaRPr lang="es-MX" sz="1600" dirty="0" smtClean="0">
              <a:latin typeface="Helvetica" pitchFamily="34" charset="0"/>
              <a:cs typeface="Helvetica" pitchFamily="34" charset="0"/>
            </a:endParaRPr>
          </a:p>
          <a:p>
            <a:pPr marL="741363" indent="-284163">
              <a:buFont typeface="+mj-lt"/>
              <a:buAutoNum type="alphaUcPeriod"/>
            </a:pPr>
            <a:r>
              <a:rPr lang="es-ES" sz="1600" dirty="0">
                <a:latin typeface="Helvetica" pitchFamily="34" charset="0"/>
                <a:cs typeface="Helvetica" pitchFamily="34" charset="0"/>
              </a:rPr>
              <a:t>Los arqueólogos pueden descubrir más </a:t>
            </a:r>
            <a:r>
              <a:rPr lang="es-ES" sz="1600" dirty="0" smtClean="0">
                <a:latin typeface="Helvetica" pitchFamily="34" charset="0"/>
                <a:cs typeface="Helvetica" pitchFamily="34" charset="0"/>
              </a:rPr>
              <a:t>acerca de </a:t>
            </a:r>
            <a:r>
              <a:rPr lang="es-ES" sz="1600" dirty="0">
                <a:latin typeface="Helvetica" pitchFamily="34" charset="0"/>
                <a:cs typeface="Helvetica" pitchFamily="34" charset="0"/>
              </a:rPr>
              <a:t>un pueblo que dejaron pocas pistas sobre lo que les gustaba y no le gustaba</a:t>
            </a:r>
            <a:r>
              <a:rPr lang="es-ES" sz="1600" dirty="0" smtClean="0">
                <a:latin typeface="Helvetica" pitchFamily="34" charset="0"/>
                <a:cs typeface="Helvetica" pitchFamily="34" charset="0"/>
              </a:rPr>
              <a:t>.</a:t>
            </a:r>
          </a:p>
          <a:p>
            <a:pPr marL="741363" indent="-284163">
              <a:buFont typeface="+mj-lt"/>
              <a:buAutoNum type="alphaUcPeriod"/>
            </a:pPr>
            <a:endParaRPr lang="es-MX" sz="1600" dirty="0" smtClean="0">
              <a:latin typeface="Helvetica" pitchFamily="34" charset="0"/>
              <a:cs typeface="Helvetica" pitchFamily="34" charset="0"/>
            </a:endParaRPr>
          </a:p>
          <a:p>
            <a:pPr marL="741363" indent="-284163">
              <a:buFont typeface="+mj-lt"/>
              <a:buAutoNum type="alphaUcPeriod"/>
            </a:pPr>
            <a:r>
              <a:rPr lang="es-MX" sz="1600" dirty="0" smtClean="0">
                <a:latin typeface="Helvetica" pitchFamily="34" charset="0"/>
                <a:cs typeface="Helvetica" pitchFamily="34" charset="0"/>
              </a:rPr>
              <a:t>El tipo de herramientas que usaron o desecharon.</a:t>
            </a:r>
          </a:p>
          <a:p>
            <a:pPr marL="741363" indent="-284163">
              <a:buFont typeface="+mj-lt"/>
              <a:buAutoNum type="alphaUcPeriod"/>
            </a:pPr>
            <a:endParaRPr lang="es-MX" sz="1600" dirty="0" smtClean="0">
              <a:latin typeface="Helvetica" pitchFamily="34" charset="0"/>
              <a:cs typeface="Helvetica" pitchFamily="34" charset="0"/>
            </a:endParaRPr>
          </a:p>
          <a:p>
            <a:pPr marL="741363" indent="-284163">
              <a:buFont typeface="+mj-lt"/>
              <a:buAutoNum type="alphaUcPeriod"/>
            </a:pPr>
            <a:r>
              <a:rPr lang="es-MX" sz="1600" dirty="0" smtClean="0">
                <a:latin typeface="Helvetica" pitchFamily="34" charset="0"/>
                <a:cs typeface="Helvetica" pitchFamily="34" charset="0"/>
              </a:rPr>
              <a:t>Los arqueólogos pueden encontrar fragmentos de cierto tipo de ropa que sirven como pistas sobre qué tipo de ropa usaban las personas.</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8" name="Rectangle 7"/>
          <p:cNvSpPr/>
          <p:nvPr/>
        </p:nvSpPr>
        <p:spPr>
          <a:xfrm>
            <a:off x="728662" y="512315"/>
            <a:ext cx="6281738" cy="4042417"/>
          </a:xfrm>
          <a:prstGeom prst="rect">
            <a:avLst/>
          </a:prstGeom>
          <a:noFill/>
        </p:spPr>
        <p:txBody>
          <a:bodyPr wrap="square" lIns="101881" tIns="50941" rIns="101881" bIns="50941">
            <a:spAutoFit/>
          </a:bodyPr>
          <a:lstStyle/>
          <a:p>
            <a:pPr marL="461963" indent="-461963"/>
            <a:r>
              <a:rPr lang="es-MX" sz="1600" b="1" dirty="0" smtClean="0">
                <a:latin typeface="Helvetica" pitchFamily="34" charset="0"/>
                <a:cs typeface="Helvetica" pitchFamily="34" charset="0"/>
              </a:rPr>
              <a:t>13.   ¿Cuál de estas ideas importantes acerca de los arqueólogos se encuentra tanto en el “Artículo 1” y el “Artículo 2”?</a:t>
            </a:r>
            <a:endParaRPr lang="es-MX" sz="1600" b="1" i="1" dirty="0" smtClean="0"/>
          </a:p>
          <a:p>
            <a:pPr marL="361417" indent="-361417">
              <a:buFontTx/>
              <a:buAutoNum type="arabicPeriod" startAt="8"/>
            </a:pPr>
            <a:endParaRPr lang="es-MX" sz="1600" dirty="0" smtClean="0">
              <a:latin typeface="Helvetica" pitchFamily="34" charset="0"/>
              <a:cs typeface="Helvetica" pitchFamily="34" charset="0"/>
            </a:endParaRPr>
          </a:p>
          <a:p>
            <a:pPr marL="741363" indent="-284163">
              <a:buFont typeface="+mj-lt"/>
              <a:buAutoNum type="alphaUcPeriod"/>
            </a:pPr>
            <a:r>
              <a:rPr lang="es-MX" sz="1600" dirty="0" smtClean="0">
                <a:latin typeface="Helvetica" pitchFamily="34" charset="0"/>
                <a:cs typeface="Helvetica" pitchFamily="34" charset="0"/>
              </a:rPr>
              <a:t>Los arqueólogos excavan la tierra porque objetos antiguos se encuentran abajo de la superficie. 	</a:t>
            </a:r>
          </a:p>
          <a:p>
            <a:pPr marL="741363" indent="-284163">
              <a:buFont typeface="+mj-lt"/>
              <a:buAutoNum type="alphaUcPeriod"/>
            </a:pPr>
            <a:endParaRPr lang="es-MX" sz="1600" dirty="0" smtClean="0">
              <a:latin typeface="Helvetica" pitchFamily="34" charset="0"/>
              <a:cs typeface="Helvetica" pitchFamily="34" charset="0"/>
            </a:endParaRPr>
          </a:p>
          <a:p>
            <a:pPr marL="741363" indent="-284163">
              <a:buFont typeface="+mj-lt"/>
              <a:buAutoNum type="alphaUcPeriod"/>
            </a:pPr>
            <a:r>
              <a:rPr lang="es-MX" sz="1600" dirty="0" smtClean="0">
                <a:latin typeface="Helvetica" pitchFamily="34" charset="0"/>
                <a:cs typeface="Helvetica" pitchFamily="34" charset="0"/>
              </a:rPr>
              <a:t>El trabajo de un arqueólogo es conocer acerca de cómo eran las cosas en el pasado. 	</a:t>
            </a:r>
          </a:p>
          <a:p>
            <a:pPr marL="741363" indent="-284163"/>
            <a:endParaRPr lang="es-MX" sz="1600" dirty="0" smtClean="0">
              <a:latin typeface="Helvetica" pitchFamily="34" charset="0"/>
              <a:cs typeface="Helvetica" pitchFamily="34" charset="0"/>
            </a:endParaRPr>
          </a:p>
          <a:p>
            <a:pPr marL="741363" indent="-284163">
              <a:buFont typeface="+mj-lt"/>
              <a:buAutoNum type="alphaUcPeriod" startAt="3"/>
            </a:pPr>
            <a:r>
              <a:rPr lang="es-MX" sz="1600" dirty="0" smtClean="0">
                <a:latin typeface="Helvetica" pitchFamily="34" charset="0"/>
                <a:cs typeface="Helvetica" pitchFamily="34" charset="0"/>
              </a:rPr>
              <a:t>Un arqueólogo debe trabajar despacio y cuidadosamente para que las pistas no se dañen.	</a:t>
            </a:r>
          </a:p>
          <a:p>
            <a:pPr marL="741363" indent="-284163">
              <a:buFont typeface="+mj-lt"/>
              <a:buAutoNum type="alphaUcPeriod" startAt="3"/>
            </a:pPr>
            <a:endParaRPr lang="es-MX" sz="1600" dirty="0" smtClean="0">
              <a:latin typeface="Helvetica" pitchFamily="34" charset="0"/>
              <a:cs typeface="Helvetica" pitchFamily="34" charset="0"/>
            </a:endParaRPr>
          </a:p>
          <a:p>
            <a:pPr marL="741363" indent="-284163">
              <a:buFont typeface="+mj-lt"/>
              <a:buAutoNum type="alphaUcPeriod" startAt="3"/>
            </a:pPr>
            <a:r>
              <a:rPr lang="es-MX" sz="1600" dirty="0" smtClean="0">
                <a:latin typeface="Helvetica" pitchFamily="34" charset="0"/>
                <a:cs typeface="Helvetica" pitchFamily="34" charset="0"/>
              </a:rPr>
              <a:t>Los arqueólogos aprenden mucho acerca del pasado por excavar dentro de la basura enterrada.</a:t>
            </a:r>
            <a:r>
              <a:rPr lang="en-US" sz="1600" dirty="0">
                <a:latin typeface="Helvetica" pitchFamily="34" charset="0"/>
                <a:cs typeface="Helvetica" pitchFamily="34" charset="0"/>
              </a:rPr>
              <a:t>	</a:t>
            </a:r>
          </a:p>
          <a:p>
            <a:pPr marL="834940" indent="-361417"/>
            <a:endParaRPr lang="en-US" sz="1600" dirty="0">
              <a:latin typeface="Helvetica" pitchFamily="34" charset="0"/>
              <a:cs typeface="Helvetica" pitchFamily="34" charset="0"/>
            </a:endParaRPr>
          </a:p>
        </p:txBody>
      </p:sp>
      <p:cxnSp>
        <p:nvCxnSpPr>
          <p:cNvPr id="10" name="Straight Connector 9"/>
          <p:cNvCxnSpPr/>
          <p:nvPr/>
        </p:nvCxnSpPr>
        <p:spPr>
          <a:xfrm>
            <a:off x="5334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00066" y="60649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905210" y="678993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08403" y="77613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905296" y="82729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907977" y="1551283"/>
            <a:ext cx="240121"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910354" y="2286842"/>
            <a:ext cx="237744"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905210" y="2993810"/>
            <a:ext cx="237744"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910354" y="3714671"/>
            <a:ext cx="237744"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val="2386151512"/>
              </p:ext>
            </p:extLst>
          </p:nvPr>
        </p:nvGraphicFramePr>
        <p:xfrm>
          <a:off x="5257800" y="4038600"/>
          <a:ext cx="1990185" cy="828766"/>
        </p:xfrm>
        <a:graphic>
          <a:graphicData uri="http://schemas.openxmlformats.org/drawingml/2006/table">
            <a:tbl>
              <a:tblPr/>
              <a:tblGrid>
                <a:gridCol w="1990185"/>
              </a:tblGrid>
              <a:tr h="127726">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800" b="1" i="1" dirty="0" err="1" smtClean="0">
                          <a:solidFill>
                            <a:schemeClr val="tx1"/>
                          </a:solidFill>
                          <a:effectLst/>
                        </a:rPr>
                        <a:t>Hacia</a:t>
                      </a:r>
                      <a:r>
                        <a:rPr lang="en-US" sz="800" b="1" i="1" baseline="0" dirty="0" smtClean="0">
                          <a:solidFill>
                            <a:schemeClr val="tx1"/>
                          </a:solidFill>
                          <a:effectLst/>
                        </a:rPr>
                        <a:t> </a:t>
                      </a:r>
                      <a:r>
                        <a:rPr lang="en-US" sz="800" b="1" i="1" dirty="0" smtClean="0">
                          <a:solidFill>
                            <a:schemeClr val="tx1"/>
                          </a:solidFill>
                          <a:effectLst/>
                        </a:rPr>
                        <a:t>RI.4.9                  </a:t>
                      </a:r>
                      <a:r>
                        <a:rPr lang="en-US" sz="800" b="1" dirty="0" smtClean="0">
                          <a:solidFill>
                            <a:schemeClr val="tx1"/>
                          </a:solidFill>
                          <a:effectLst/>
                        </a:rPr>
                        <a:t>DOK 2 – Ci</a:t>
                      </a:r>
                      <a:endParaRPr lang="en-US" sz="800" b="1" dirty="0" smtClean="0">
                        <a:solidFill>
                          <a:schemeClr val="tx1"/>
                        </a:solidFill>
                        <a:effectLst/>
                        <a:latin typeface="+mn-lt"/>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516763">
                <a:tc>
                  <a:txBody>
                    <a:bodyPr/>
                    <a:lstStyle/>
                    <a:p>
                      <a:pPr marL="0" marR="0" algn="l">
                        <a:lnSpc>
                          <a:spcPct val="115000"/>
                        </a:lnSpc>
                        <a:spcBef>
                          <a:spcPts val="0"/>
                        </a:spcBef>
                        <a:spcAft>
                          <a:spcPts val="0"/>
                        </a:spcAft>
                      </a:pPr>
                      <a:r>
                        <a:rPr lang="es-ES" sz="800" b="0" dirty="0" smtClean="0">
                          <a:solidFill>
                            <a:srgbClr val="000000"/>
                          </a:solidFill>
                          <a:effectLst/>
                          <a:latin typeface="+mn-lt"/>
                          <a:ea typeface="Times New Roman"/>
                          <a:cs typeface="Times New Roman"/>
                        </a:rPr>
                        <a:t>Resume información similar de dos textos sobre el mismo tema (ejemplo, "¿De qué manera el texto # 1 aborda los hechos, detalles o ideas de ____ comparado con el texto # 2?)</a:t>
                      </a:r>
                      <a:endParaRPr lang="en-US" sz="800" b="0" dirty="0">
                        <a:effectLst/>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705823823"/>
              </p:ext>
            </p:extLst>
          </p:nvPr>
        </p:nvGraphicFramePr>
        <p:xfrm>
          <a:off x="5486400" y="8915400"/>
          <a:ext cx="1952625" cy="868680"/>
        </p:xfrm>
        <a:graphic>
          <a:graphicData uri="http://schemas.openxmlformats.org/drawingml/2006/table">
            <a:tbl>
              <a:tblPr/>
              <a:tblGrid>
                <a:gridCol w="1952625"/>
              </a:tblGrid>
              <a:tr h="76200">
                <a:tc>
                  <a:txBody>
                    <a:bodyPr/>
                    <a:lstStyle/>
                    <a:p>
                      <a:pPr marL="0" marR="0" algn="ctr">
                        <a:lnSpc>
                          <a:spcPct val="100000"/>
                        </a:lnSpc>
                        <a:spcBef>
                          <a:spcPts val="0"/>
                        </a:spcBef>
                        <a:spcAft>
                          <a:spcPts val="0"/>
                        </a:spcAft>
                      </a:pPr>
                      <a:r>
                        <a:rPr lang="en-US" sz="900" b="1" i="1" dirty="0" err="1" smtClean="0">
                          <a:solidFill>
                            <a:schemeClr val="tx1"/>
                          </a:solidFill>
                          <a:effectLst/>
                        </a:rPr>
                        <a:t>Hacia</a:t>
                      </a:r>
                      <a:r>
                        <a:rPr lang="en-US" sz="900" b="1" i="1" dirty="0" smtClean="0">
                          <a:solidFill>
                            <a:schemeClr val="tx1"/>
                          </a:solidFill>
                          <a:effectLst/>
                        </a:rPr>
                        <a:t> RI.4.9          </a:t>
                      </a:r>
                      <a:r>
                        <a:rPr lang="en-US" sz="900" b="1" dirty="0" smtClean="0">
                          <a:solidFill>
                            <a:schemeClr val="tx1"/>
                          </a:solidFill>
                          <a:effectLst/>
                        </a:rPr>
                        <a:t>DOK 3 </a:t>
                      </a:r>
                      <a:r>
                        <a:rPr lang="en-US" sz="900" b="1" dirty="0">
                          <a:solidFill>
                            <a:schemeClr val="tx1"/>
                          </a:solidFill>
                          <a:effectLst/>
                        </a:rPr>
                        <a:t>– </a:t>
                      </a:r>
                      <a:r>
                        <a:rPr lang="en-US" sz="900" b="1" dirty="0" smtClean="0">
                          <a:solidFill>
                            <a:schemeClr val="tx1"/>
                          </a:solidFill>
                          <a:effectLst/>
                        </a:rPr>
                        <a:t>CU</a:t>
                      </a:r>
                      <a:endParaRPr lang="en-US" sz="900" b="1" dirty="0">
                        <a:solidFill>
                          <a:schemeClr val="tx1"/>
                        </a:solidFill>
                        <a:effectLst/>
                        <a:latin typeface="Calibri"/>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58202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800" b="1" i="0" u="none" strike="noStrike" kern="1200" cap="none" spc="0" normalizeH="0" baseline="0" noProof="0" dirty="0" smtClean="0">
                          <a:ln>
                            <a:noFill/>
                          </a:ln>
                          <a:solidFill>
                            <a:srgbClr val="000000"/>
                          </a:solidFill>
                          <a:effectLst/>
                          <a:uLnTx/>
                          <a:uFillTx/>
                          <a:latin typeface="+mn-lt"/>
                          <a:ea typeface="Times New Roman"/>
                          <a:cs typeface="Times New Roman"/>
                        </a:rPr>
                        <a:t>Conecta ideas similares a través de dos textos sobre el mismo tema, utilizando evidencias como apoyo. (¿Cuál es el "hilo" (la conexión) de apoyo entre los dos textos? - ¿Qué los dos autores  mencionan una y otra vez?).</a:t>
                      </a:r>
                      <a:endParaRPr kumimoji="0" lang="en-US" sz="800" b="0" i="0" u="none" strike="noStrike" kern="1200" cap="none" spc="0" normalizeH="0" baseline="0" noProof="0" dirty="0">
                        <a:ln>
                          <a:noFill/>
                        </a:ln>
                        <a:solidFill>
                          <a:prstClr val="black"/>
                        </a:solidFill>
                        <a:effectLst/>
                        <a:uLnTx/>
                        <a:uFillTx/>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2242695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79111546"/>
              </p:ext>
            </p:extLst>
          </p:nvPr>
        </p:nvGraphicFramePr>
        <p:xfrm>
          <a:off x="323850" y="329331"/>
          <a:ext cx="7043738" cy="3588798"/>
        </p:xfrm>
        <a:graphic>
          <a:graphicData uri="http://schemas.openxmlformats.org/drawingml/2006/table">
            <a:tbl>
              <a:tblPr firstRow="1" bandRow="1">
                <a:tableStyleId>{5940675A-B579-460E-94D1-54222C63F5DA}</a:tableStyleId>
              </a:tblPr>
              <a:tblGrid>
                <a:gridCol w="7043738"/>
              </a:tblGrid>
              <a:tr h="737469">
                <a:tc>
                  <a:txBody>
                    <a:bodyPr/>
                    <a:lstStyle/>
                    <a:p>
                      <a:pPr marL="398463" indent="-398463">
                        <a:buFont typeface="+mj-lt"/>
                        <a:buNone/>
                        <a:tabLst/>
                      </a:pPr>
                      <a:r>
                        <a:rPr lang="es-MX" sz="1600" b="1" baseline="0" noProof="0" dirty="0" smtClean="0">
                          <a:solidFill>
                            <a:schemeClr val="tx1"/>
                          </a:solidFill>
                        </a:rPr>
                        <a:t>15. </a:t>
                      </a:r>
                      <a:r>
                        <a:rPr lang="es-ES" sz="1600" b="1" baseline="0" noProof="0" dirty="0" smtClean="0">
                          <a:solidFill>
                            <a:schemeClr val="tx1"/>
                          </a:solidFill>
                        </a:rPr>
                        <a:t>¿Es importante realizar una excavación o explorar un muladar? Explica tu respuesta utilizando detalles y ejemplos de ambos artículos. </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6569">
                <a:tc>
                  <a:txBody>
                    <a:bodyPr/>
                    <a:lstStyle/>
                    <a:p>
                      <a:endParaRPr lang="es-MX" sz="1200" noProof="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309">
                <a:tc>
                  <a:txBody>
                    <a:bodyPr/>
                    <a:lstStyle/>
                    <a:p>
                      <a:endParaRPr lang="es-MX" sz="12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049">
                <a:tc>
                  <a:txBody>
                    <a:bodyPr/>
                    <a:lstStyle/>
                    <a:p>
                      <a:endParaRPr lang="es-MX" sz="12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89">
                <a:tc>
                  <a:txBody>
                    <a:bodyPr/>
                    <a:lstStyle/>
                    <a:p>
                      <a:endParaRPr lang="es-MX" sz="12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endParaRPr lang="es-MX" sz="12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340">
                <a:tc>
                  <a:txBody>
                    <a:bodyPr/>
                    <a:lstStyle/>
                    <a:p>
                      <a:endParaRPr lang="es-MX" sz="12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1880">
                <a:tc>
                  <a:txBody>
                    <a:bodyPr/>
                    <a:lstStyle/>
                    <a:p>
                      <a:endParaRPr lang="es-MX" sz="12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420">
                <a:tc>
                  <a:txBody>
                    <a:bodyPr/>
                    <a:lstStyle/>
                    <a:p>
                      <a:endParaRPr lang="es-MX" sz="12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420">
                <a:tc>
                  <a:txBody>
                    <a:bodyPr/>
                    <a:lstStyle/>
                    <a:p>
                      <a:endParaRPr lang="es-MX" sz="12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420">
                <a:tc>
                  <a:txBody>
                    <a:bodyPr/>
                    <a:lstStyle/>
                    <a:p>
                      <a:endParaRPr lang="es-MX" sz="1200" noProof="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79636358"/>
              </p:ext>
            </p:extLst>
          </p:nvPr>
        </p:nvGraphicFramePr>
        <p:xfrm>
          <a:off x="5991226" y="3919075"/>
          <a:ext cx="1505034" cy="533400"/>
        </p:xfrm>
        <a:graphic>
          <a:graphicData uri="http://schemas.openxmlformats.org/drawingml/2006/table">
            <a:tbl>
              <a:tblPr/>
              <a:tblGrid>
                <a:gridCol w="1505034"/>
              </a:tblGrid>
              <a:tr h="165245">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RI.4.8    </a:t>
                      </a:r>
                      <a:r>
                        <a:rPr lang="en-US" sz="800" b="1" dirty="0" smtClean="0">
                          <a:solidFill>
                            <a:schemeClr val="tx1"/>
                          </a:solidFill>
                          <a:effectLst/>
                        </a:rPr>
                        <a:t>DOK </a:t>
                      </a:r>
                      <a:r>
                        <a:rPr lang="en-US" sz="800" b="1" dirty="0">
                          <a:solidFill>
                            <a:schemeClr val="tx1"/>
                          </a:solidFill>
                          <a:effectLst/>
                        </a:rPr>
                        <a:t>3 - </a:t>
                      </a:r>
                      <a:r>
                        <a:rPr lang="en-US" sz="800" b="1" dirty="0" smtClean="0">
                          <a:solidFill>
                            <a:schemeClr val="tx1"/>
                          </a:solidFill>
                          <a:effectLst/>
                        </a:rPr>
                        <a:t>ANB</a:t>
                      </a:r>
                      <a:endParaRPr lang="en-US" sz="800" b="1" dirty="0">
                        <a:solidFill>
                          <a:schemeClr val="tx1"/>
                        </a:solidFill>
                        <a:effectLst/>
                        <a:latin typeface="Calibri"/>
                        <a:ea typeface="Calibri"/>
                        <a:cs typeface="Times New Roman"/>
                      </a:endParaRPr>
                    </a:p>
                  </a:txBody>
                  <a:tcPr marL="19432" marR="194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368155">
                <a:tc>
                  <a:txBody>
                    <a:bodyPr/>
                    <a:lstStyle/>
                    <a:p>
                      <a:pPr marL="0" marR="0" algn="l">
                        <a:lnSpc>
                          <a:spcPct val="100000"/>
                        </a:lnSpc>
                        <a:spcBef>
                          <a:spcPts val="0"/>
                        </a:spcBef>
                        <a:spcAft>
                          <a:spcPts val="0"/>
                        </a:spcAft>
                      </a:pPr>
                      <a:r>
                        <a:rPr lang="es-ES" sz="800" b="1" dirty="0" smtClean="0">
                          <a:solidFill>
                            <a:srgbClr val="000000"/>
                          </a:solidFill>
                          <a:effectLst/>
                          <a:latin typeface="+mn-lt"/>
                          <a:ea typeface="Times New Roman"/>
                          <a:cs typeface="Arial"/>
                        </a:rPr>
                        <a:t>Apoya un punto con razones encontradas  de forma explícita en un texto (no un punto de vista). </a:t>
                      </a:r>
                      <a:endParaRPr lang="en-US" sz="800" dirty="0">
                        <a:effectLst/>
                        <a:latin typeface="+mn-lt"/>
                        <a:ea typeface="Calibri"/>
                        <a:cs typeface="Times New Roman"/>
                      </a:endParaRPr>
                    </a:p>
                  </a:txBody>
                  <a:tcPr marL="19432" marR="1943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3503268"/>
              </p:ext>
            </p:extLst>
          </p:nvPr>
        </p:nvGraphicFramePr>
        <p:xfrm>
          <a:off x="304800" y="4648200"/>
          <a:ext cx="7043738" cy="4498260"/>
        </p:xfrm>
        <a:graphic>
          <a:graphicData uri="http://schemas.openxmlformats.org/drawingml/2006/table">
            <a:tbl>
              <a:tblPr firstRow="1" bandRow="1">
                <a:tableStyleId>{5940675A-B579-460E-94D1-54222C63F5DA}</a:tableStyleId>
              </a:tblPr>
              <a:tblGrid>
                <a:gridCol w="7043738"/>
              </a:tblGrid>
              <a:tr h="838200">
                <a:tc>
                  <a:txBody>
                    <a:bodyPr/>
                    <a:lstStyle/>
                    <a:p>
                      <a:pPr marL="341313" marR="0" lvl="0" indent="-341313" algn="l" defTabSz="963778"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Helvetica" panose="020B0604020202020204" pitchFamily="34" charset="0"/>
                          <a:ea typeface="+mn-ea"/>
                          <a:cs typeface="Helvetica" panose="020B0604020202020204" pitchFamily="34" charset="0"/>
                        </a:rPr>
                        <a:t>16</a:t>
                      </a:r>
                      <a:r>
                        <a:rPr kumimoji="0" lang="es-MX" sz="1400" b="1" i="0" u="none" strike="noStrike" kern="1200" cap="none" spc="0" normalizeH="0" baseline="0" noProof="0" dirty="0" smtClean="0">
                          <a:ln>
                            <a:noFill/>
                          </a:ln>
                          <a:solidFill>
                            <a:prstClr val="black"/>
                          </a:solidFill>
                          <a:effectLst/>
                          <a:uLnTx/>
                          <a:uFillTx/>
                          <a:latin typeface="Helvetica" panose="020B0604020202020204" pitchFamily="34" charset="0"/>
                          <a:ea typeface="+mn-ea"/>
                          <a:cs typeface="Helvetica" panose="020B0604020202020204" pitchFamily="34" charset="0"/>
                        </a:rPr>
                        <a:t>. </a:t>
                      </a:r>
                      <a:r>
                        <a:rPr kumimoji="0" lang="es-ES" sz="1400" b="1" i="0" u="none" strike="noStrike" kern="1200" cap="none" spc="0" normalizeH="0" baseline="0" noProof="0" dirty="0" smtClean="0">
                          <a:ln>
                            <a:noFill/>
                          </a:ln>
                          <a:solidFill>
                            <a:prstClr val="black"/>
                          </a:solidFill>
                          <a:effectLst/>
                          <a:uLnTx/>
                          <a:uFillTx/>
                          <a:latin typeface="Helvetica" panose="020B0604020202020204" pitchFamily="34" charset="0"/>
                          <a:ea typeface="+mn-ea"/>
                          <a:cs typeface="Helvetica" panose="020B0604020202020204" pitchFamily="34" charset="0"/>
                        </a:rPr>
                        <a:t>Después de leer ambos artículos, ¿qué preguntas nuevas podrían hacer los lectores para aprender más acerca de las excavaciones o los muladares? Explica que detalles o ejemplos motivan a los lectores a hacer estas preguntas.</a:t>
                      </a:r>
                    </a:p>
                    <a:p>
                      <a:pPr marL="341313" marR="0" indent="-341313" algn="l" defTabSz="966612" rtl="0" eaLnBrk="1" fontAlgn="auto" latinLnBrk="0" hangingPunct="1">
                        <a:lnSpc>
                          <a:spcPct val="100000"/>
                        </a:lnSpc>
                        <a:spcBef>
                          <a:spcPts val="0"/>
                        </a:spcBef>
                        <a:spcAft>
                          <a:spcPts val="0"/>
                        </a:spcAft>
                        <a:buClrTx/>
                        <a:buSzTx/>
                        <a:buFont typeface="+mj-lt"/>
                        <a:buNone/>
                        <a:tabLst/>
                        <a:defRPr/>
                      </a:pPr>
                      <a:endParaRPr lang="en-US" sz="800" b="1" baseline="0" dirty="0" smtClean="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28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02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7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30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04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78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52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263">
                <a:tc>
                  <a:txBody>
                    <a:bodyPr/>
                    <a:lstStyle/>
                    <a:p>
                      <a:endParaRPr lang="en-US" sz="1200" dirty="0">
                        <a:solidFill>
                          <a:srgbClr val="FF000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433047871"/>
              </p:ext>
            </p:extLst>
          </p:nvPr>
        </p:nvGraphicFramePr>
        <p:xfrm>
          <a:off x="5029201" y="9067800"/>
          <a:ext cx="1981200" cy="624840"/>
        </p:xfrm>
        <a:graphic>
          <a:graphicData uri="http://schemas.openxmlformats.org/drawingml/2006/table">
            <a:tbl>
              <a:tblPr/>
              <a:tblGrid>
                <a:gridCol w="1981200"/>
              </a:tblGrid>
              <a:tr h="0">
                <a:tc>
                  <a:txBody>
                    <a:bodyPr/>
                    <a:lstStyle/>
                    <a:p>
                      <a:pPr marL="0" marR="0" algn="ctr">
                        <a:lnSpc>
                          <a:spcPct val="100000"/>
                        </a:lnSpc>
                        <a:spcBef>
                          <a:spcPts val="0"/>
                        </a:spcBef>
                        <a:spcAft>
                          <a:spcPts val="0"/>
                        </a:spcAft>
                      </a:pPr>
                      <a:r>
                        <a:rPr lang="en-US" sz="900" b="1" i="1" dirty="0" err="1" smtClean="0">
                          <a:solidFill>
                            <a:schemeClr val="tx1"/>
                          </a:solidFill>
                          <a:effectLst/>
                        </a:rPr>
                        <a:t>Hacia</a:t>
                      </a:r>
                      <a:r>
                        <a:rPr lang="en-US" sz="900" b="1" i="1" dirty="0" smtClean="0">
                          <a:solidFill>
                            <a:schemeClr val="tx1"/>
                          </a:solidFill>
                          <a:effectLst/>
                        </a:rPr>
                        <a:t> RI.4.9     </a:t>
                      </a:r>
                      <a:r>
                        <a:rPr lang="en-US" sz="900" b="1" dirty="0" smtClean="0">
                          <a:solidFill>
                            <a:schemeClr val="tx1"/>
                          </a:solidFill>
                          <a:effectLst/>
                        </a:rPr>
                        <a:t>DOK 4 </a:t>
                      </a:r>
                      <a:r>
                        <a:rPr lang="en-US" sz="900" b="1" dirty="0">
                          <a:solidFill>
                            <a:schemeClr val="tx1"/>
                          </a:solidFill>
                          <a:effectLst/>
                        </a:rPr>
                        <a:t>– </a:t>
                      </a:r>
                      <a:r>
                        <a:rPr lang="en-US" sz="900" b="1" dirty="0" smtClean="0">
                          <a:solidFill>
                            <a:schemeClr val="tx1"/>
                          </a:solidFill>
                          <a:effectLst/>
                        </a:rPr>
                        <a:t>SYU</a:t>
                      </a:r>
                      <a:endParaRPr lang="en-US" sz="900" b="1" dirty="0">
                        <a:solidFill>
                          <a:schemeClr val="tx1"/>
                        </a:solidFill>
                        <a:effectLst/>
                        <a:latin typeface="Calibri"/>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414383">
                <a:tc>
                  <a:txBody>
                    <a:bodyPr/>
                    <a:lstStyle/>
                    <a:p>
                      <a:pPr marL="0" marR="0" algn="l">
                        <a:lnSpc>
                          <a:spcPct val="100000"/>
                        </a:lnSpc>
                        <a:spcBef>
                          <a:spcPts val="0"/>
                        </a:spcBef>
                        <a:spcAft>
                          <a:spcPts val="0"/>
                        </a:spcAft>
                      </a:pPr>
                      <a:r>
                        <a:rPr lang="es-ES" sz="800" b="1" dirty="0" smtClean="0">
                          <a:solidFill>
                            <a:schemeClr val="tx1"/>
                          </a:solidFill>
                          <a:effectLst/>
                          <a:latin typeface="+mn-lt"/>
                          <a:ea typeface="Calibri"/>
                          <a:cs typeface="Calibri"/>
                        </a:rPr>
                        <a:t>Integra información de dos textos sobre el mismo tema con el fin de escribir o hablar sobre el tema con conocimiento de causa (bien informado). </a:t>
                      </a:r>
                      <a:endParaRPr lang="en-US" sz="800" dirty="0">
                        <a:solidFill>
                          <a:schemeClr val="tx1"/>
                        </a:solidFill>
                        <a:effectLst/>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9" name="Straight Connector 8"/>
          <p:cNvCxnSpPr/>
          <p:nvPr/>
        </p:nvCxnSpPr>
        <p:spPr>
          <a:xfrm>
            <a:off x="485775"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5261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79672"/>
            <a:ext cx="6563360" cy="9490058"/>
          </a:xfrm>
          <a:prstGeom prst="rect">
            <a:avLst/>
          </a:prstGeom>
          <a:noFill/>
        </p:spPr>
        <p:txBody>
          <a:bodyPr wrap="square" lIns="101880" tIns="50939" rIns="101880" bIns="50939" rtlCol="0">
            <a:spAutoFit/>
          </a:bodyPr>
          <a:lstStyle/>
          <a:p>
            <a:pPr algn="ctr"/>
            <a:r>
              <a:rPr lang="es-MX" sz="1700" b="1" dirty="0" smtClean="0"/>
              <a:t>Tarea de rendimiento - Opcional </a:t>
            </a:r>
          </a:p>
          <a:p>
            <a:pPr lvl="0"/>
            <a:endParaRPr lang="es-419" sz="1700" u="sng" dirty="0" smtClean="0">
              <a:solidFill>
                <a:prstClr val="black"/>
              </a:solidFill>
            </a:endParaRPr>
          </a:p>
          <a:p>
            <a:pPr lvl="0"/>
            <a:r>
              <a:rPr lang="es-419" sz="1700" u="sng" dirty="0" smtClean="0">
                <a:solidFill>
                  <a:prstClr val="black"/>
                </a:solidFill>
              </a:rPr>
              <a:t>Trasfondo</a:t>
            </a:r>
          </a:p>
          <a:p>
            <a:pPr lvl="0"/>
            <a:endParaRPr lang="es-419" sz="1300" u="sng" dirty="0">
              <a:solidFill>
                <a:prstClr val="black"/>
              </a:solidFill>
            </a:endParaRPr>
          </a:p>
          <a:p>
            <a:pPr lvl="0"/>
            <a:r>
              <a:rPr lang="es-419" sz="1300" dirty="0">
                <a:solidFill>
                  <a:prstClr val="black"/>
                </a:solidFill>
              </a:rPr>
              <a:t>Esta es una pre-evaluación para medir la tarea de escribir un </a:t>
            </a:r>
            <a:r>
              <a:rPr lang="es-419" sz="1300" b="1" dirty="0">
                <a:solidFill>
                  <a:prstClr val="black"/>
                </a:solidFill>
              </a:rPr>
              <a:t>artículo </a:t>
            </a:r>
            <a:r>
              <a:rPr lang="es-419" sz="1300" b="1" dirty="0" smtClean="0">
                <a:solidFill>
                  <a:prstClr val="black"/>
                </a:solidFill>
              </a:rPr>
              <a:t>narrativo</a:t>
            </a:r>
            <a:r>
              <a:rPr lang="es-419" sz="1300" dirty="0" smtClean="0">
                <a:solidFill>
                  <a:prstClr val="black"/>
                </a:solidFill>
              </a:rPr>
              <a:t>. </a:t>
            </a:r>
            <a:r>
              <a:rPr lang="es-419" sz="1300" dirty="0">
                <a:solidFill>
                  <a:prstClr val="black"/>
                </a:solidFill>
              </a:rPr>
              <a:t>Las composiciones completas son siempre parte de una tarea de rendimiento. Una tarea de rendimiento completa tendría: </a:t>
            </a:r>
          </a:p>
          <a:p>
            <a:endParaRPr lang="es-MX" sz="1300" dirty="0" smtClean="0"/>
          </a:p>
          <a:p>
            <a:r>
              <a:rPr lang="es-419" sz="1300" b="1" i="1" dirty="0"/>
              <a:t>Parte 1</a:t>
            </a:r>
          </a:p>
          <a:p>
            <a:pPr marL="181703" indent="-181703">
              <a:buFont typeface="Arial" panose="020B0604020202020204" pitchFamily="34" charset="0"/>
              <a:buChar char="•"/>
            </a:pPr>
            <a:r>
              <a:rPr lang="es-419" sz="1300" dirty="0"/>
              <a:t>Una actividad para toda la clase (30 minutos)</a:t>
            </a:r>
          </a:p>
          <a:p>
            <a:pPr marL="177800" indent="-177800">
              <a:buFont typeface="Arial" panose="020B0604020202020204" pitchFamily="34" charset="0"/>
              <a:buChar char="•"/>
            </a:pPr>
            <a:r>
              <a:rPr lang="es-419" sz="1300" dirty="0"/>
              <a:t>Trabajo independiente  (35 minutos)</a:t>
            </a:r>
          </a:p>
          <a:p>
            <a:pPr marL="571500" indent="-179388">
              <a:buFont typeface="Arial" panose="020B0604020202020204" pitchFamily="34" charset="0"/>
              <a:buChar char="•"/>
              <a:tabLst>
                <a:tab pos="457200" algn="l"/>
              </a:tabLst>
            </a:pPr>
            <a:r>
              <a:rPr lang="es-419" sz="1300" dirty="0"/>
              <a:t>Pasajes o cualquier otra fuente de lectura </a:t>
            </a:r>
          </a:p>
          <a:p>
            <a:pPr marL="571500" indent="-179388">
              <a:buFont typeface="Arial" panose="020B0604020202020204" pitchFamily="34" charset="0"/>
              <a:buChar char="•"/>
              <a:tabLst>
                <a:tab pos="457200" algn="l"/>
              </a:tabLst>
            </a:pPr>
            <a:r>
              <a:rPr lang="es-419" sz="1300" dirty="0"/>
              <a:t>3 preguntas de investigación </a:t>
            </a:r>
          </a:p>
          <a:p>
            <a:pPr marL="571500" indent="-179388">
              <a:buFont typeface="Arial" panose="020B0604020202020204" pitchFamily="34" charset="0"/>
              <a:buChar char="•"/>
              <a:tabLst>
                <a:tab pos="457200" algn="l"/>
              </a:tabLst>
            </a:pPr>
            <a:r>
              <a:rPr lang="es-419" sz="1300" dirty="0"/>
              <a:t>Podrían haber otras preguntas de respuestas construidas.</a:t>
            </a:r>
          </a:p>
          <a:p>
            <a:r>
              <a:rPr lang="es-419" sz="1300" b="1" i="1" dirty="0"/>
              <a:t>Parte 2</a:t>
            </a:r>
          </a:p>
          <a:p>
            <a:pPr marL="180587" indent="-180587">
              <a:buFont typeface="Arial" panose="020B0604020202020204" pitchFamily="34" charset="0"/>
              <a:buChar char="•"/>
            </a:pPr>
            <a:r>
              <a:rPr lang="es-419" sz="1300" dirty="0"/>
              <a:t>Una composición </a:t>
            </a:r>
            <a:r>
              <a:rPr lang="es-419" sz="1300" dirty="0" smtClean="0"/>
              <a:t>narrativa </a:t>
            </a:r>
            <a:r>
              <a:rPr lang="es-419" sz="1300" dirty="0"/>
              <a:t>completa (70 minutos)</a:t>
            </a:r>
          </a:p>
          <a:p>
            <a:endParaRPr lang="es-419" sz="1300" dirty="0"/>
          </a:p>
          <a:p>
            <a:r>
              <a:rPr lang="es-419" sz="1300" dirty="0"/>
              <a:t>Los estudiantes deben tener acceso a recursos para revisar la ortografía, pero no para revisar la gramática. Los estudiantes pueden hacer referencia a sus pasajes, notas, las 3 preguntas de investigación y cualquier otra pregunta de respuesta construida, tantas veces como lo </a:t>
            </a:r>
            <a:r>
              <a:rPr lang="es-419" sz="1300" dirty="0" smtClean="0"/>
              <a:t>deseen.</a:t>
            </a:r>
          </a:p>
          <a:p>
            <a:endParaRPr lang="es-MX" sz="1700" u="sng" dirty="0" smtClean="0"/>
          </a:p>
          <a:p>
            <a:r>
              <a:rPr lang="es-419" sz="1600" u="sng" dirty="0"/>
              <a:t>Instrucciones</a:t>
            </a:r>
          </a:p>
          <a:p>
            <a:r>
              <a:rPr lang="es-419" sz="1100" b="1" u="sng" dirty="0"/>
              <a:t>30 minutos</a:t>
            </a:r>
          </a:p>
          <a:p>
            <a:pPr marL="240782" indent="-240782">
              <a:buAutoNum type="arabicPeriod"/>
            </a:pPr>
            <a:r>
              <a:rPr lang="es-419" sz="1200" dirty="0"/>
              <a:t>Es posible que desee tener una actividad de 30 minutos para toda la clase. El propósito de una actividad </a:t>
            </a:r>
            <a:r>
              <a:rPr lang="es-419" sz="1200" b="1" dirty="0"/>
              <a:t>PT</a:t>
            </a:r>
            <a:r>
              <a:rPr lang="es-419" sz="1200" dirty="0"/>
              <a:t> (</a:t>
            </a:r>
            <a:r>
              <a:rPr lang="es-419" sz="1200" i="1" dirty="0"/>
              <a:t>Performance </a:t>
            </a:r>
            <a:r>
              <a:rPr lang="es-419" sz="1200" i="1" dirty="0" err="1"/>
              <a:t>Task</a:t>
            </a:r>
            <a:r>
              <a:rPr lang="es-419" sz="1200" i="1" dirty="0"/>
              <a:t> </a:t>
            </a:r>
            <a:r>
              <a:rPr lang="es-419" sz="1200" dirty="0"/>
              <a:t>- </a:t>
            </a:r>
            <a:r>
              <a:rPr lang="es-419" sz="1200" b="1" dirty="0"/>
              <a:t>Tarea de Rendimiento</a:t>
            </a:r>
            <a:r>
              <a:rPr lang="es-419" sz="1200" dirty="0"/>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a:t>
            </a:r>
            <a:r>
              <a:rPr lang="es-419" sz="1200" b="1" dirty="0"/>
              <a:t>NO</a:t>
            </a:r>
            <a:r>
              <a:rPr lang="es-419" sz="1200" dirty="0"/>
              <a:t> pre-enseña ningún contenido a ser evaluado!</a:t>
            </a:r>
          </a:p>
          <a:p>
            <a:r>
              <a:rPr lang="es-419" sz="1100" b="1" u="sng" dirty="0"/>
              <a:t>35 minutos</a:t>
            </a:r>
          </a:p>
          <a:p>
            <a:pPr marL="240782" indent="-240782">
              <a:buAutoNum type="arabicPeriod" startAt="2"/>
            </a:pPr>
            <a:r>
              <a:rPr lang="es-419" sz="1200" dirty="0"/>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45635" indent="-245635">
              <a:buFont typeface="+mj-lt"/>
              <a:buAutoNum type="arabicPeriod" startAt="3"/>
            </a:pPr>
            <a:r>
              <a:rPr lang="es-419" sz="1200" dirty="0"/>
              <a:t>Los estudiantes contestan las  3 preguntas de investigación o cualquier otra pregunta de respuesta construida. Los estudiantes deben hacer referencia a estas respuestas cuando estén escribiendo su artículo informativo.</a:t>
            </a:r>
          </a:p>
          <a:p>
            <a:r>
              <a:rPr lang="es-419" sz="1100" b="1" u="sng" dirty="0"/>
              <a:t>15 minutos de receso</a:t>
            </a:r>
          </a:p>
          <a:p>
            <a:r>
              <a:rPr lang="es-419" sz="1100" b="1" u="sng" dirty="0"/>
              <a:t>70 minutos</a:t>
            </a:r>
          </a:p>
          <a:p>
            <a:pPr marL="228600" indent="-228600"/>
            <a:r>
              <a:rPr lang="es-419" sz="1200" dirty="0"/>
              <a:t>4.    Los estudiantes escriben una composición completa (artículo informativo).</a:t>
            </a:r>
          </a:p>
          <a:p>
            <a:endParaRPr lang="es-419" sz="1200" dirty="0"/>
          </a:p>
          <a:p>
            <a:r>
              <a:rPr lang="es-419" sz="1200" b="1" u="sng" dirty="0"/>
              <a:t>CALIFICACIÓN</a:t>
            </a:r>
          </a:p>
          <a:p>
            <a:r>
              <a:rPr lang="es-419" sz="1200" dirty="0"/>
              <a:t>Se provee una rúbrica informativa.  Los estudiantes reciben 3 puntajes:</a:t>
            </a:r>
          </a:p>
          <a:p>
            <a:endParaRPr lang="es-419" sz="1200" dirty="0"/>
          </a:p>
          <a:p>
            <a:pPr marL="240782" indent="-240782">
              <a:buAutoNum type="arabicPeriod"/>
            </a:pPr>
            <a:r>
              <a:rPr lang="es-419" sz="1200" dirty="0"/>
              <a:t>Organización y propósito</a:t>
            </a:r>
          </a:p>
          <a:p>
            <a:pPr marL="240782" indent="-240782">
              <a:buAutoNum type="arabicPeriod"/>
            </a:pPr>
            <a:r>
              <a:rPr lang="es-419" sz="1200" dirty="0"/>
              <a:t>Evidencia y elaboración</a:t>
            </a:r>
          </a:p>
          <a:p>
            <a:pPr marL="240782" indent="-240782">
              <a:buAutoNum type="arabicPeriod"/>
            </a:pPr>
            <a:r>
              <a:rPr lang="es-419" sz="1200" dirty="0"/>
              <a:t>Convenciones</a:t>
            </a:r>
          </a:p>
          <a:p>
            <a:endParaRPr lang="es-MX" sz="1300" dirty="0"/>
          </a:p>
        </p:txBody>
      </p:sp>
      <p:sp>
        <p:nvSpPr>
          <p:cNvPr id="3" name="Slide Number Placeholder 2"/>
          <p:cNvSpPr>
            <a:spLocks noGrp="1"/>
          </p:cNvSpPr>
          <p:nvPr>
            <p:ph type="sldNum" sz="quarter" idx="12"/>
          </p:nvPr>
        </p:nvSpPr>
        <p:spPr>
          <a:xfrm>
            <a:off x="5715000" y="9401972"/>
            <a:ext cx="1813560" cy="535516"/>
          </a:xfrm>
        </p:spPr>
        <p:txBody>
          <a:bodyPr/>
          <a:lstStyle/>
          <a:p>
            <a:fld id="{2A5E9C3D-07D7-45D2-9B6A-FB5CA66A53EB}" type="slidenum">
              <a:rPr lang="en-US" smtClean="0"/>
              <a:pPr/>
              <a:t>4</a:t>
            </a:fld>
            <a:endParaRPr lang="en-US" dirty="0"/>
          </a:p>
        </p:txBody>
      </p:sp>
    </p:spTree>
    <p:extLst>
      <p:ext uri="{BB962C8B-B14F-4D97-AF65-F5344CB8AC3E}">
        <p14:creationId xmlns:p14="http://schemas.microsoft.com/office/powerpoint/2010/main" val="42039334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241318007"/>
              </p:ext>
            </p:extLst>
          </p:nvPr>
        </p:nvGraphicFramePr>
        <p:xfrm>
          <a:off x="242888" y="152400"/>
          <a:ext cx="7043738" cy="5375788"/>
        </p:xfrm>
        <a:graphic>
          <a:graphicData uri="http://schemas.openxmlformats.org/drawingml/2006/table">
            <a:tbl>
              <a:tblPr firstRow="1" bandRow="1">
                <a:tableStyleId>{5940675A-B579-460E-94D1-54222C63F5DA}</a:tableStyleId>
              </a:tblPr>
              <a:tblGrid>
                <a:gridCol w="7043738"/>
              </a:tblGrid>
              <a:tr h="2438400">
                <a:tc>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17. </a:t>
                      </a:r>
                      <a:r>
                        <a:rPr lang="es-MX" sz="1400" b="1" noProof="0" dirty="0" smtClean="0">
                          <a:solidFill>
                            <a:schemeClr val="tx1"/>
                          </a:solidFill>
                          <a:latin typeface="Helvetica" pitchFamily="34" charset="0"/>
                        </a:rPr>
                        <a:t>Un estudiante está</a:t>
                      </a:r>
                      <a:r>
                        <a:rPr lang="es-MX" sz="1400" b="1" baseline="0" noProof="0" dirty="0" smtClean="0">
                          <a:solidFill>
                            <a:schemeClr val="tx1"/>
                          </a:solidFill>
                          <a:latin typeface="Helvetica" pitchFamily="34" charset="0"/>
                        </a:rPr>
                        <a:t> escribiendo un cuento para la clase acerca de dos amigos que encuentran algo inusual</a:t>
                      </a:r>
                      <a:r>
                        <a:rPr lang="es-MX" sz="1400" b="1" noProof="0" dirty="0" smtClean="0">
                          <a:solidFill>
                            <a:schemeClr val="tx1"/>
                          </a:solidFill>
                          <a:latin typeface="Helvetica" pitchFamily="34" charset="0"/>
                        </a:rPr>
                        <a:t>.  Lee el borrador del cuento y completa la tarea que sigue.</a:t>
                      </a:r>
                      <a:r>
                        <a:rPr lang="es-MX" sz="1400" b="1" baseline="0" noProof="0" dirty="0" smtClean="0">
                          <a:solidFill>
                            <a:schemeClr val="tx1"/>
                          </a:solidFill>
                          <a:latin typeface="Helvetica" pitchFamily="34" charset="0"/>
                        </a:rPr>
                        <a:t> </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endParaRPr lang="es-MX" sz="1400" b="1" baseline="0" noProof="0" dirty="0" smtClean="0">
                        <a:solidFill>
                          <a:schemeClr val="tx1"/>
                        </a:solidFill>
                        <a:latin typeface="Helvetica" pitchFamily="34" charset="0"/>
                      </a:endParaRP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s-MX" sz="1400" b="0" noProof="0" dirty="0" smtClean="0">
                          <a:solidFill>
                            <a:schemeClr val="tx1"/>
                          </a:solidFill>
                          <a:latin typeface="Helvetica" pitchFamily="34" charset="0"/>
                        </a:rPr>
                        <a:t>      Mike tenía un nuevo</a:t>
                      </a:r>
                      <a:r>
                        <a:rPr lang="es-MX" sz="1400" b="0" baseline="0" noProof="0" dirty="0" smtClean="0">
                          <a:solidFill>
                            <a:schemeClr val="tx1"/>
                          </a:solidFill>
                          <a:latin typeface="Helvetica" pitchFamily="34" charset="0"/>
                        </a:rPr>
                        <a:t> velero de juguete.  Él quería ver si flotaría. Entonces, un día Mike le pidió a su amigo Alberto por ayuda para excavar un hoyo profundo y llenarlo con agua. Ellos excavaron varios pies de profundidad. Luego, Alberto trajo la manguera y comenzó a llenar el hoyo con agua. De repente, Mike </a:t>
                      </a:r>
                      <a:r>
                        <a:rPr lang="es-MX" sz="1400" b="0" baseline="0" noProof="0" dirty="0" smtClean="0">
                          <a:solidFill>
                            <a:schemeClr val="tx1"/>
                          </a:solidFill>
                          <a:latin typeface="Helvetica" pitchFamily="34" charset="0"/>
                          <a:cs typeface="Helvetica" panose="020B0604020202020204" pitchFamily="34" charset="0"/>
                        </a:rPr>
                        <a:t>gritó— Alto Alberto. ¡Mira! </a:t>
                      </a: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s-MX" sz="1400" b="0" baseline="0" noProof="0" dirty="0" smtClean="0">
                          <a:solidFill>
                            <a:schemeClr val="tx1"/>
                          </a:solidFill>
                          <a:latin typeface="Helvetica" pitchFamily="34" charset="0"/>
                        </a:rPr>
                        <a:t>      </a:t>
                      </a:r>
                    </a:p>
                    <a:p>
                      <a:pPr marL="290513" marR="0" indent="-7938" algn="l" defTabSz="1018809" rtl="0" eaLnBrk="1" fontAlgn="auto" latinLnBrk="0" hangingPunct="1">
                        <a:lnSpc>
                          <a:spcPct val="100000"/>
                        </a:lnSpc>
                        <a:spcBef>
                          <a:spcPts val="0"/>
                        </a:spcBef>
                        <a:spcAft>
                          <a:spcPts val="0"/>
                        </a:spcAft>
                        <a:buClrTx/>
                        <a:buSzTx/>
                        <a:buFont typeface="+mj-lt"/>
                        <a:buNone/>
                        <a:tabLst/>
                        <a:defRPr/>
                      </a:pPr>
                      <a:r>
                        <a:rPr lang="es-MX" sz="1400" b="1" noProof="0" dirty="0" smtClean="0">
                          <a:solidFill>
                            <a:schemeClr val="tx1"/>
                          </a:solidFill>
                          <a:latin typeface="Helvetica" pitchFamily="34" charset="0"/>
                        </a:rPr>
                        <a:t>En uno o dos párrafos,</a:t>
                      </a:r>
                      <a:r>
                        <a:rPr lang="es-MX" sz="1400" b="1" baseline="0" noProof="0" dirty="0" smtClean="0">
                          <a:solidFill>
                            <a:schemeClr val="tx1"/>
                          </a:solidFill>
                          <a:latin typeface="Helvetica" pitchFamily="34" charset="0"/>
                        </a:rPr>
                        <a:t> escribe una conclusión al cuento que describe los acontecimientos y experiencias en el cuento</a:t>
                      </a:r>
                      <a:r>
                        <a:rPr lang="es-MX" sz="1400" b="1" noProof="0" dirty="0" smtClean="0">
                          <a:solidFill>
                            <a:schemeClr val="tx1"/>
                          </a:solidFill>
                          <a:latin typeface="Helvetica" pitchFamily="34" charset="0"/>
                        </a:rPr>
                        <a:t>.</a:t>
                      </a:r>
                      <a:r>
                        <a:rPr lang="es-MX" sz="1400" b="1" baseline="0" noProof="0" dirty="0" smtClean="0">
                          <a:solidFill>
                            <a:schemeClr val="tx1"/>
                          </a:solidFill>
                          <a:latin typeface="Helvetica" pitchFamily="34" charset="0"/>
                        </a:rPr>
                        <a:t>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schemeClr val="tx1"/>
                          </a:solidFill>
                          <a:effectLst/>
                          <a:uLnTx/>
                          <a:uFillTx/>
                          <a:latin typeface="Helvetica" pitchFamily="34" charset="0"/>
                          <a:ea typeface="+mn-ea"/>
                          <a:cs typeface="Helvetica" pitchFamily="34" charset="0"/>
                        </a:rPr>
                        <a:t>                                         </a:t>
                      </a:r>
                      <a:endParaRPr lang="en-US" sz="1400" b="1" i="0" kern="1200" dirty="0" smtClean="0">
                        <a:solidFill>
                          <a:schemeClr val="tx1"/>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457200" y="961310"/>
            <a:ext cx="6779623" cy="12484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199" y="5562600"/>
            <a:ext cx="6779623" cy="3773100"/>
          </a:xfrm>
          <a:prstGeom prst="rect">
            <a:avLst/>
          </a:prstGeom>
          <a:noFill/>
        </p:spPr>
        <p:txBody>
          <a:bodyPr wrap="square" lIns="101869" tIns="50935" rIns="101869" bIns="50935">
            <a:spAutoFit/>
          </a:bodyPr>
          <a:lstStyle/>
          <a:p>
            <a:pPr marL="344488" indent="-344488"/>
            <a:r>
              <a:rPr lang="en-US" sz="1400" b="1" dirty="0" smtClean="0">
                <a:latin typeface="Helvetica" pitchFamily="34" charset="0"/>
                <a:ea typeface="Times New Roman"/>
                <a:cs typeface="Helvetica" panose="020B0604020202020204" pitchFamily="34" charset="0"/>
              </a:rPr>
              <a:t>18</a:t>
            </a:r>
            <a:r>
              <a:rPr lang="es-MX" sz="1400" b="1" dirty="0" smtClean="0">
                <a:latin typeface="Helvetica" pitchFamily="34" charset="0"/>
                <a:ea typeface="Times New Roman"/>
                <a:cs typeface="Helvetica" panose="020B0604020202020204" pitchFamily="34" charset="0"/>
              </a:rPr>
              <a:t>.  Un estudiante está escribiendo un párrafo acerca de un arqueólogo que estaba realizando una excavación. Lee el borrador del párrafo en el recuadro.</a:t>
            </a:r>
            <a:r>
              <a:rPr lang="es-MX" sz="1400" i="1" dirty="0" smtClean="0">
                <a:latin typeface="Helvetica" pitchFamily="34" charset="0"/>
                <a:cs typeface="Helvetica" pitchFamily="34" charset="0"/>
              </a:rPr>
              <a:t> </a:t>
            </a:r>
          </a:p>
          <a:p>
            <a:pPr lvl="0" algn="r">
              <a:defRPr/>
            </a:pPr>
            <a:endParaRPr lang="es-MX" sz="1000" i="1" dirty="0" smtClean="0">
              <a:latin typeface="Helvetica" pitchFamily="34" charset="0"/>
              <a:cs typeface="Helvetica" pitchFamily="34" charset="0"/>
            </a:endParaRPr>
          </a:p>
          <a:p>
            <a:endParaRPr lang="es-MX" sz="1400" dirty="0" smtClean="0">
              <a:latin typeface="Helvetica" panose="020B0604020202020204" pitchFamily="34" charset="0"/>
              <a:ea typeface="Times New Roman"/>
              <a:cs typeface="Helvetica" panose="020B0604020202020204" pitchFamily="34" charset="0"/>
            </a:endParaRPr>
          </a:p>
          <a:p>
            <a:r>
              <a:rPr lang="es-ES" sz="1400" dirty="0">
                <a:latin typeface="Helvetica" panose="020B0604020202020204" pitchFamily="34" charset="0"/>
                <a:ea typeface="Times New Roman"/>
                <a:cs typeface="Helvetica" panose="020B0604020202020204" pitchFamily="34" charset="0"/>
              </a:rPr>
              <a:t>El arqueólogo </a:t>
            </a:r>
            <a:r>
              <a:rPr lang="es-ES" sz="1400" dirty="0" smtClean="0">
                <a:latin typeface="Helvetica" panose="020B0604020202020204" pitchFamily="34" charset="0"/>
                <a:ea typeface="Times New Roman"/>
                <a:cs typeface="Helvetica" panose="020B0604020202020204" pitchFamily="34" charset="0"/>
              </a:rPr>
              <a:t>cepilló muy cuidadosamente alrededor del objeto en la arena. Siempre había un peligro de romper un objeto antiguo en un yacimiento. </a:t>
            </a:r>
            <a:r>
              <a:rPr lang="es-ES" sz="1400" dirty="0">
                <a:latin typeface="Helvetica" panose="020B0604020202020204" pitchFamily="34" charset="0"/>
                <a:ea typeface="Times New Roman"/>
                <a:cs typeface="Helvetica" panose="020B0604020202020204" pitchFamily="34" charset="0"/>
              </a:rPr>
              <a:t>De pronto oyó </a:t>
            </a:r>
            <a:r>
              <a:rPr lang="es-ES" sz="1400" dirty="0" smtClean="0">
                <a:latin typeface="Helvetica" panose="020B0604020202020204" pitchFamily="34" charset="0"/>
                <a:ea typeface="Times New Roman"/>
                <a:cs typeface="Helvetica" panose="020B0604020202020204" pitchFamily="34" charset="0"/>
              </a:rPr>
              <a:t>una rotura.</a:t>
            </a:r>
            <a:endParaRPr lang="es-MX" sz="800" b="1" dirty="0" smtClean="0">
              <a:latin typeface="Helvetica" panose="020B0604020202020204" pitchFamily="34" charset="0"/>
              <a:ea typeface="Times New Roman"/>
              <a:cs typeface="Helvetica" panose="020B0604020202020204" pitchFamily="34" charset="0"/>
            </a:endParaRPr>
          </a:p>
          <a:p>
            <a:endParaRPr lang="es-MX" sz="1050" b="1" dirty="0" smtClean="0">
              <a:latin typeface="Helvetica" panose="020B0604020202020204" pitchFamily="34" charset="0"/>
              <a:ea typeface="Times New Roman"/>
              <a:cs typeface="Helvetica" panose="020B0604020202020204" pitchFamily="34" charset="0"/>
            </a:endParaRPr>
          </a:p>
          <a:p>
            <a:r>
              <a:rPr lang="es-MX" sz="1400" b="1" dirty="0" smtClean="0">
                <a:latin typeface="Helvetica" panose="020B0604020202020204" pitchFamily="34" charset="0"/>
                <a:ea typeface="Times New Roman"/>
                <a:cs typeface="Helvetica" panose="020B0604020202020204" pitchFamily="34" charset="0"/>
              </a:rPr>
              <a:t>¿Cuál línea de diálogo </a:t>
            </a:r>
            <a:r>
              <a:rPr lang="es-MX" sz="1400" b="1" u="sng" dirty="0" smtClean="0">
                <a:latin typeface="Helvetica" panose="020B0604020202020204" pitchFamily="34" charset="0"/>
                <a:ea typeface="Times New Roman"/>
                <a:cs typeface="Helvetica" panose="020B0604020202020204" pitchFamily="34" charset="0"/>
              </a:rPr>
              <a:t>no</a:t>
            </a:r>
            <a:r>
              <a:rPr lang="es-MX" sz="1400" b="1" dirty="0" smtClean="0">
                <a:latin typeface="Helvetica" panose="020B0604020202020204" pitchFamily="34" charset="0"/>
                <a:ea typeface="Times New Roman"/>
                <a:cs typeface="Helvetica" panose="020B0604020202020204" pitchFamily="34" charset="0"/>
              </a:rPr>
              <a:t> corresponde después de la última oración?</a:t>
            </a:r>
          </a:p>
          <a:p>
            <a:endParaRPr lang="es-MX" sz="800" b="1" dirty="0" smtClean="0">
              <a:latin typeface="Helvetica" panose="020B0604020202020204" pitchFamily="34" charset="0"/>
              <a:ea typeface="Times New Roman"/>
              <a:cs typeface="Helvetica" panose="020B0604020202020204" pitchFamily="34" charset="0"/>
            </a:endParaRPr>
          </a:p>
          <a:p>
            <a:pPr marL="461963" indent="277813">
              <a:buFont typeface="+mj-lt"/>
              <a:buAutoNum type="alphaUcPeriod"/>
              <a:tabLst>
                <a:tab pos="690563" algn="l"/>
              </a:tabLst>
            </a:pPr>
            <a:r>
              <a:rPr lang="es-MX" sz="1400" dirty="0" smtClean="0">
                <a:latin typeface="Helvetica" panose="020B0604020202020204" pitchFamily="34" charset="0"/>
                <a:ea typeface="Times New Roman"/>
                <a:cs typeface="Helvetica" panose="020B0604020202020204" pitchFamily="34" charset="0"/>
              </a:rPr>
              <a:t>  —</a:t>
            </a:r>
            <a:r>
              <a:rPr lang="es-MX" sz="1400" dirty="0" smtClean="0">
                <a:latin typeface="Calibri" panose="020F0502020204030204" pitchFamily="34" charset="0"/>
                <a:ea typeface="Times New Roman"/>
                <a:cs typeface="Helvetica" panose="020B0604020202020204" pitchFamily="34" charset="0"/>
              </a:rPr>
              <a:t>¡</a:t>
            </a:r>
            <a:r>
              <a:rPr lang="es-MX" sz="1400" dirty="0" smtClean="0">
                <a:latin typeface="Helvetica" panose="020B0604020202020204" pitchFamily="34" charset="0"/>
                <a:ea typeface="Times New Roman"/>
                <a:cs typeface="Helvetica" panose="020B0604020202020204" pitchFamily="34" charset="0"/>
              </a:rPr>
              <a:t>Ay no, espero que no se rompió nada!</a:t>
            </a:r>
          </a:p>
          <a:p>
            <a:pPr marL="461963" indent="277813">
              <a:buFont typeface="+mj-lt"/>
              <a:buAutoNum type="alphaUcPeriod"/>
              <a:tabLst>
                <a:tab pos="690563" algn="l"/>
              </a:tabLst>
            </a:pPr>
            <a:endParaRPr lang="es-MX" sz="1400" dirty="0" smtClean="0">
              <a:latin typeface="Helvetica" panose="020B0604020202020204" pitchFamily="34" charset="0"/>
              <a:ea typeface="Times New Roman"/>
              <a:cs typeface="Helvetica" panose="020B0604020202020204" pitchFamily="34" charset="0"/>
            </a:endParaRPr>
          </a:p>
          <a:p>
            <a:pPr marL="461963" indent="277813">
              <a:buFont typeface="+mj-lt"/>
              <a:buAutoNum type="alphaUcPeriod"/>
              <a:tabLst>
                <a:tab pos="690563" algn="l"/>
              </a:tabLst>
            </a:pPr>
            <a:r>
              <a:rPr lang="es-MX" sz="1400" dirty="0" smtClean="0">
                <a:latin typeface="Helvetica" panose="020B0604020202020204" pitchFamily="34" charset="0"/>
                <a:ea typeface="Times New Roman"/>
                <a:cs typeface="Helvetica" panose="020B0604020202020204" pitchFamily="34" charset="0"/>
              </a:rPr>
              <a:t>  Luego el arqueólogo gritó— ¿Qué era eso?</a:t>
            </a:r>
          </a:p>
          <a:p>
            <a:pPr marL="461963" indent="277813">
              <a:buFont typeface="+mj-lt"/>
              <a:buAutoNum type="alphaUcPeriod"/>
              <a:tabLst>
                <a:tab pos="690563" algn="l"/>
              </a:tabLst>
            </a:pPr>
            <a:endParaRPr lang="es-MX" sz="1400" dirty="0" smtClean="0">
              <a:latin typeface="Helvetica" panose="020B0604020202020204" pitchFamily="34" charset="0"/>
              <a:ea typeface="Times New Roman"/>
              <a:cs typeface="Helvetica" panose="020B0604020202020204" pitchFamily="34" charset="0"/>
            </a:endParaRPr>
          </a:p>
          <a:p>
            <a:pPr marL="461963" indent="277813">
              <a:buFont typeface="+mj-lt"/>
              <a:buAutoNum type="alphaUcPeriod"/>
              <a:tabLst>
                <a:tab pos="690563" algn="l"/>
              </a:tabLst>
            </a:pPr>
            <a:r>
              <a:rPr lang="es-MX" sz="1400" dirty="0" smtClean="0">
                <a:latin typeface="Helvetica" panose="020B0604020202020204" pitchFamily="34" charset="0"/>
                <a:ea typeface="Times New Roman"/>
                <a:cs typeface="Helvetica" panose="020B0604020202020204" pitchFamily="34" charset="0"/>
              </a:rPr>
              <a:t>  —Supongo que es tiempo de parar —él dijo.</a:t>
            </a:r>
          </a:p>
          <a:p>
            <a:pPr marL="461963" indent="277813">
              <a:buFont typeface="+mj-lt"/>
              <a:buAutoNum type="alphaUcPeriod"/>
              <a:tabLst>
                <a:tab pos="690563" algn="l"/>
              </a:tabLst>
            </a:pPr>
            <a:endParaRPr lang="es-MX" sz="1400" dirty="0" smtClean="0">
              <a:latin typeface="Helvetica" panose="020B0604020202020204" pitchFamily="34" charset="0"/>
              <a:ea typeface="Times New Roman"/>
              <a:cs typeface="Helvetica" panose="020B0604020202020204" pitchFamily="34" charset="0"/>
            </a:endParaRPr>
          </a:p>
          <a:p>
            <a:pPr marL="461963" indent="277813">
              <a:buFont typeface="+mj-lt"/>
              <a:buAutoNum type="alphaUcPeriod"/>
              <a:tabLst>
                <a:tab pos="690563" algn="l"/>
              </a:tabLst>
            </a:pPr>
            <a:r>
              <a:rPr lang="es-MX" sz="1400" dirty="0" smtClean="0">
                <a:latin typeface="Helvetica" panose="020B0604020202020204" pitchFamily="34" charset="0"/>
                <a:ea typeface="Times New Roman"/>
                <a:cs typeface="Helvetica" panose="020B0604020202020204" pitchFamily="34" charset="0"/>
              </a:rPr>
              <a:t>  —Eso no fue un buen ruido —dijo el arqueólogo.</a:t>
            </a:r>
            <a:endParaRPr lang="es-MX" sz="1400" dirty="0">
              <a:latin typeface="Helvetica" panose="020B0604020202020204" pitchFamily="34" charset="0"/>
              <a:ea typeface="Times New Roman"/>
              <a:cs typeface="Helvetica" panose="020B0604020202020204" pitchFamily="34" charset="0"/>
            </a:endParaRPr>
          </a:p>
        </p:txBody>
      </p:sp>
      <p:sp>
        <p:nvSpPr>
          <p:cNvPr id="11" name="Rectangle 10"/>
          <p:cNvSpPr/>
          <p:nvPr/>
        </p:nvSpPr>
        <p:spPr>
          <a:xfrm>
            <a:off x="457198" y="6553200"/>
            <a:ext cx="6779623" cy="7217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228600" y="5486400"/>
            <a:ext cx="7315200"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581400" y="661301"/>
            <a:ext cx="3657600" cy="246221"/>
          </a:xfrm>
          <a:prstGeom prst="rect">
            <a:avLst/>
          </a:prstGeom>
          <a:solidFill>
            <a:schemeClr val="bg1">
              <a:lumMod val="85000"/>
            </a:schemeClr>
          </a:solidFill>
          <a:ln>
            <a:solidFill>
              <a:schemeClr val="tx1"/>
            </a:solidFill>
          </a:ln>
        </p:spPr>
        <p:txBody>
          <a:bodyPr wrap="square" rtlCol="0">
            <a:spAutoFit/>
          </a:bodyPr>
          <a:lstStyle/>
          <a:p>
            <a:pPr marL="290513" lvl="0" indent="-290513" algn="ctr" defTabSz="1018809">
              <a:defRPr/>
            </a:pPr>
            <a:r>
              <a:rPr lang="es-MX" sz="1000" i="1" dirty="0" smtClean="0">
                <a:latin typeface="Helvetica" pitchFamily="34" charset="0"/>
                <a:cs typeface="Helvetica" pitchFamily="34" charset="0"/>
              </a:rPr>
              <a:t>Escrito breve, W.4.3c Adverbios temporales, Objetivo 1a</a:t>
            </a:r>
            <a:endParaRPr lang="es-MX" sz="1000" i="1" dirty="0">
              <a:latin typeface="Helvetica" pitchFamily="34" charset="0"/>
              <a:cs typeface="Helvetica" pitchFamily="34" charset="0"/>
            </a:endParaRPr>
          </a:p>
        </p:txBody>
      </p:sp>
      <p:sp>
        <p:nvSpPr>
          <p:cNvPr id="19" name="TextBox 18"/>
          <p:cNvSpPr txBox="1"/>
          <p:nvPr/>
        </p:nvSpPr>
        <p:spPr>
          <a:xfrm>
            <a:off x="3581400" y="6067439"/>
            <a:ext cx="3657600" cy="246221"/>
          </a:xfrm>
          <a:prstGeom prst="rect">
            <a:avLst/>
          </a:prstGeom>
          <a:solidFill>
            <a:schemeClr val="bg1">
              <a:lumMod val="85000"/>
            </a:schemeClr>
          </a:solidFill>
        </p:spPr>
        <p:txBody>
          <a:bodyPr wrap="square" rtlCol="0">
            <a:spAutoFit/>
          </a:bodyPr>
          <a:lstStyle/>
          <a:p>
            <a:pPr lvl="0" algn="r">
              <a:defRPr/>
            </a:pPr>
            <a:r>
              <a:rPr lang="es-MX" sz="1000" i="1" dirty="0" smtClean="0">
                <a:latin typeface="Helvetica" pitchFamily="34" charset="0"/>
                <a:cs typeface="Helvetica" pitchFamily="34" charset="0"/>
              </a:rPr>
              <a:t>Revisar un escrito, W.4.3b Elaboración de diálogo, Objetivo1b</a:t>
            </a:r>
            <a:endParaRPr lang="es-MX" sz="1000" i="1" dirty="0">
              <a:latin typeface="Helvetica" pitchFamily="34" charset="0"/>
              <a:cs typeface="Helvetica" pitchFamily="34" charset="0"/>
            </a:endParaRPr>
          </a:p>
        </p:txBody>
      </p:sp>
      <p:grpSp>
        <p:nvGrpSpPr>
          <p:cNvPr id="7" name="Group 6"/>
          <p:cNvGrpSpPr/>
          <p:nvPr/>
        </p:nvGrpSpPr>
        <p:grpSpPr>
          <a:xfrm>
            <a:off x="595045" y="7776637"/>
            <a:ext cx="242888" cy="1498024"/>
            <a:chOff x="595045" y="7530793"/>
            <a:chExt cx="242888" cy="1498024"/>
          </a:xfrm>
        </p:grpSpPr>
        <p:sp>
          <p:nvSpPr>
            <p:cNvPr id="6" name="Oval 5"/>
            <p:cNvSpPr/>
            <p:nvPr/>
          </p:nvSpPr>
          <p:spPr>
            <a:xfrm>
              <a:off x="595045" y="878933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595045" y="79503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595045" y="836981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4" name="Oval 13"/>
            <p:cNvSpPr/>
            <p:nvPr/>
          </p:nvSpPr>
          <p:spPr>
            <a:xfrm>
              <a:off x="595045" y="753079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Tree>
    <p:extLst>
      <p:ext uri="{BB962C8B-B14F-4D97-AF65-F5344CB8AC3E}">
        <p14:creationId xmlns:p14="http://schemas.microsoft.com/office/powerpoint/2010/main" val="5294383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sp>
        <p:nvSpPr>
          <p:cNvPr id="11" name="TextBox 10"/>
          <p:cNvSpPr txBox="1"/>
          <p:nvPr/>
        </p:nvSpPr>
        <p:spPr>
          <a:xfrm>
            <a:off x="521733" y="216665"/>
            <a:ext cx="6677026" cy="4444663"/>
          </a:xfrm>
          <a:prstGeom prst="rect">
            <a:avLst/>
          </a:prstGeom>
          <a:noFill/>
        </p:spPr>
        <p:txBody>
          <a:bodyPr wrap="square" lIns="96378" tIns="48189" rIns="96378" bIns="48189" rtlCol="0">
            <a:spAutoFit/>
          </a:bodyPr>
          <a:lstStyle/>
          <a:p>
            <a:endParaRPr lang="en-US" sz="1400" b="1" dirty="0">
              <a:latin typeface="Helvetica" pitchFamily="34" charset="0"/>
            </a:endParaRPr>
          </a:p>
          <a:p>
            <a:pPr marL="339725" indent="-339725"/>
            <a:r>
              <a:rPr lang="en-US" sz="1400" b="1" dirty="0" smtClean="0">
                <a:latin typeface="Helvetica" pitchFamily="34" charset="0"/>
              </a:rPr>
              <a:t>19.  </a:t>
            </a:r>
            <a:r>
              <a:rPr lang="es-MX" sz="1400" b="1" dirty="0" smtClean="0">
                <a:latin typeface="Helvetica" pitchFamily="34" charset="0"/>
              </a:rPr>
              <a:t>Mientras que un estudiante está de vacaciones le escribe una carta a su maestro. Lee el borrador de la carta y responde la pregunta que sigue.</a:t>
            </a:r>
          </a:p>
          <a:p>
            <a:pPr lvl="0" algn="r">
              <a:defRPr/>
            </a:pPr>
            <a:endParaRPr lang="es-MX" sz="1000" b="1" i="1" dirty="0" smtClean="0">
              <a:cs typeface="Helvetica" pitchFamily="34" charset="0"/>
            </a:endParaRPr>
          </a:p>
          <a:p>
            <a:pPr marL="347663"/>
            <a:endParaRPr lang="es-MX" sz="1000" b="1" dirty="0" smtClean="0">
              <a:latin typeface="Helvetica" pitchFamily="34" charset="0"/>
            </a:endParaRPr>
          </a:p>
          <a:p>
            <a:pPr marL="347663"/>
            <a:r>
              <a:rPr lang="es-MX" sz="1400" dirty="0" smtClean="0">
                <a:latin typeface="Helvetica" pitchFamily="34" charset="0"/>
              </a:rPr>
              <a:t>Hoy fui a un museo para aprender de yacimientos.  Tuvimos un guía que nos dio un recorrido del museo.  Aprendí mucho acerca de qué se encuentra en un yacimiento. Primero, para encontrar un tesoro no es nada </a:t>
            </a:r>
            <a:r>
              <a:rPr lang="es-MX" sz="1400" b="1" u="sng" dirty="0" smtClean="0">
                <a:latin typeface="Helvetica" pitchFamily="34" charset="0"/>
              </a:rPr>
              <a:t>fácil</a:t>
            </a:r>
            <a:r>
              <a:rPr lang="es-MX" sz="1400" b="1" dirty="0" smtClean="0">
                <a:latin typeface="Helvetica" pitchFamily="34" charset="0"/>
              </a:rPr>
              <a:t>. </a:t>
            </a:r>
            <a:r>
              <a:rPr lang="es-MX" sz="1400" dirty="0" smtClean="0">
                <a:latin typeface="Helvetica" pitchFamily="34" charset="0"/>
              </a:rPr>
              <a:t>Preparar un yacimiento es un trabajo muy </a:t>
            </a:r>
            <a:r>
              <a:rPr lang="es-MX" sz="1400" b="1" u="sng" dirty="0" smtClean="0">
                <a:latin typeface="Helvetica" pitchFamily="34" charset="0"/>
              </a:rPr>
              <a:t>difícil</a:t>
            </a:r>
            <a:r>
              <a:rPr lang="es-MX" sz="1400" dirty="0" smtClean="0">
                <a:latin typeface="Helvetica" pitchFamily="34" charset="0"/>
              </a:rPr>
              <a:t> .</a:t>
            </a:r>
          </a:p>
          <a:p>
            <a:pPr marL="347663"/>
            <a:endParaRPr lang="es-MX" sz="1050" b="1" dirty="0" smtClean="0">
              <a:latin typeface="Helvetica" pitchFamily="34" charset="0"/>
            </a:endParaRPr>
          </a:p>
          <a:p>
            <a:pPr marL="347663"/>
            <a:r>
              <a:rPr lang="es-MX" sz="1400" b="1" dirty="0" smtClean="0">
                <a:latin typeface="Helvetica" pitchFamily="34" charset="0"/>
              </a:rPr>
              <a:t>El estudiante ha decidido que las dos palabras en letra negrilla son muy fáciles para su maestro. Elige las dos palabras que mejor reemplazan </a:t>
            </a:r>
            <a:r>
              <a:rPr lang="es-MX" sz="1400" b="1" u="sng" dirty="0" smtClean="0">
                <a:latin typeface="Helvetica" pitchFamily="34" charset="0"/>
              </a:rPr>
              <a:t>ambas</a:t>
            </a:r>
            <a:r>
              <a:rPr lang="es-MX" sz="1400" b="1" dirty="0" smtClean="0">
                <a:latin typeface="Helvetica" pitchFamily="34" charset="0"/>
              </a:rPr>
              <a:t> palabras en negrilla.</a:t>
            </a:r>
          </a:p>
          <a:p>
            <a:pPr marL="419980"/>
            <a:endParaRPr lang="es-MX" sz="1400" dirty="0" smtClean="0">
              <a:latin typeface="Helvetica" pitchFamily="34" charset="0"/>
            </a:endParaRPr>
          </a:p>
          <a:p>
            <a:pPr marL="801688" indent="-287338">
              <a:buFont typeface="+mj-lt"/>
              <a:buAutoNum type="alphaUcPeriod"/>
            </a:pPr>
            <a:r>
              <a:rPr lang="es-MX" sz="1400" dirty="0" smtClean="0">
                <a:latin typeface="Helvetica" pitchFamily="34" charset="0"/>
              </a:rPr>
              <a:t>divertido, duro</a:t>
            </a:r>
          </a:p>
          <a:p>
            <a:pPr marL="801688" indent="-287338">
              <a:buFont typeface="+mj-lt"/>
              <a:buAutoNum type="alphaUcPeriod"/>
            </a:pPr>
            <a:endParaRPr lang="es-MX" sz="1400" dirty="0" smtClean="0">
              <a:latin typeface="Helvetica" pitchFamily="34" charset="0"/>
            </a:endParaRPr>
          </a:p>
          <a:p>
            <a:pPr marL="801688" indent="-287338">
              <a:buFont typeface="+mj-lt"/>
              <a:buAutoNum type="alphaUcPeriod"/>
            </a:pPr>
            <a:r>
              <a:rPr lang="es-MX" sz="1400" dirty="0" smtClean="0">
                <a:latin typeface="Helvetica" pitchFamily="34" charset="0"/>
              </a:rPr>
              <a:t>nítido, exigente</a:t>
            </a:r>
          </a:p>
          <a:p>
            <a:pPr marL="801688" indent="-287338">
              <a:buFont typeface="+mj-lt"/>
              <a:buAutoNum type="alphaUcPeriod"/>
            </a:pPr>
            <a:endParaRPr lang="es-MX" sz="1400" dirty="0" smtClean="0">
              <a:latin typeface="Helvetica" pitchFamily="34" charset="0"/>
            </a:endParaRPr>
          </a:p>
          <a:p>
            <a:pPr marL="801688" indent="-287338">
              <a:buFont typeface="+mj-lt"/>
              <a:buAutoNum type="alphaUcPeriod"/>
            </a:pPr>
            <a:r>
              <a:rPr lang="es-MX" sz="1400" dirty="0" smtClean="0">
                <a:latin typeface="Helvetica" pitchFamily="34" charset="0"/>
              </a:rPr>
              <a:t>desafiante, sesudo</a:t>
            </a:r>
          </a:p>
          <a:p>
            <a:pPr marL="801688" indent="-287338">
              <a:buFont typeface="+mj-lt"/>
              <a:buAutoNum type="alphaUcPeriod"/>
            </a:pPr>
            <a:endParaRPr lang="es-MX" sz="1400" dirty="0" smtClean="0">
              <a:latin typeface="Helvetica" pitchFamily="34" charset="0"/>
            </a:endParaRPr>
          </a:p>
          <a:p>
            <a:pPr marL="801688" indent="-287338">
              <a:buFont typeface="+mj-lt"/>
              <a:buAutoNum type="alphaUcPeriod"/>
            </a:pPr>
            <a:r>
              <a:rPr lang="es-MX" sz="1400" dirty="0" smtClean="0">
                <a:latin typeface="Helvetica" pitchFamily="34" charset="0"/>
              </a:rPr>
              <a:t>simple, complejo</a:t>
            </a:r>
            <a:endParaRPr lang="es-MX" sz="1400" dirty="0">
              <a:latin typeface="Helvetica" pitchFamily="34" charset="0"/>
            </a:endParaRPr>
          </a:p>
        </p:txBody>
      </p:sp>
      <p:sp>
        <p:nvSpPr>
          <p:cNvPr id="12" name="TextBox 11"/>
          <p:cNvSpPr txBox="1"/>
          <p:nvPr/>
        </p:nvSpPr>
        <p:spPr>
          <a:xfrm>
            <a:off x="515952" y="5462770"/>
            <a:ext cx="6585713" cy="2928864"/>
          </a:xfrm>
          <a:prstGeom prst="rect">
            <a:avLst/>
          </a:prstGeom>
          <a:noFill/>
        </p:spPr>
        <p:txBody>
          <a:bodyPr wrap="square" lIns="96378" tIns="48189" rIns="96378" bIns="48189" rtlCol="0">
            <a:spAutoFit/>
          </a:bodyPr>
          <a:lstStyle/>
          <a:p>
            <a:pPr marL="344488" lvl="0" indent="-344488">
              <a:buAutoNum type="arabicPeriod" startAt="20"/>
            </a:pPr>
            <a:r>
              <a:rPr lang="es-MX" sz="1400" b="1" dirty="0" smtClean="0">
                <a:latin typeface="Helvetica" panose="020B0604020202020204" pitchFamily="34" charset="0"/>
                <a:cs typeface="Helvetica" panose="020B0604020202020204" pitchFamily="34" charset="0"/>
              </a:rPr>
              <a:t>Lee las palabras a continuación.                                 </a:t>
            </a:r>
            <a:endParaRPr lang="es-MX" sz="1000" b="1" dirty="0" smtClean="0">
              <a:latin typeface="Helvetica" panose="020B0604020202020204" pitchFamily="34" charset="0"/>
              <a:cs typeface="Helvetica" panose="020B0604020202020204" pitchFamily="34" charset="0"/>
            </a:endParaRPr>
          </a:p>
          <a:p>
            <a:pPr marL="344488" lvl="0" indent="-344488">
              <a:buAutoNum type="arabicPeriod" startAt="20"/>
            </a:pPr>
            <a:endParaRPr lang="es-MX" sz="1400" b="1" dirty="0" smtClean="0">
              <a:latin typeface="Helvetica" panose="020B0604020202020204" pitchFamily="34" charset="0"/>
              <a:cs typeface="Helvetica" panose="020B0604020202020204" pitchFamily="34" charset="0"/>
            </a:endParaRPr>
          </a:p>
          <a:p>
            <a:pPr lvl="0"/>
            <a:r>
              <a:rPr lang="es-MX" sz="1600" dirty="0" smtClean="0">
                <a:latin typeface="Helvetica" panose="020B0604020202020204" pitchFamily="34" charset="0"/>
                <a:cs typeface="Helvetica" panose="020B0604020202020204" pitchFamily="34" charset="0"/>
              </a:rPr>
              <a:t>       </a:t>
            </a:r>
            <a:r>
              <a:rPr lang="es-MX" sz="1600" u="sng" dirty="0" smtClean="0">
                <a:latin typeface="Helvetica" panose="020B0604020202020204" pitchFamily="34" charset="0"/>
                <a:cs typeface="Helvetica" panose="020B0604020202020204" pitchFamily="34" charset="0"/>
              </a:rPr>
              <a:t>inteligente</a:t>
            </a:r>
            <a:r>
              <a:rPr lang="es-MX" sz="1600" dirty="0" smtClean="0">
                <a:latin typeface="Helvetica" panose="020B0604020202020204" pitchFamily="34" charset="0"/>
                <a:cs typeface="Helvetica" panose="020B0604020202020204" pitchFamily="34" charset="0"/>
              </a:rPr>
              <a:t>  Un  </a:t>
            </a:r>
            <a:r>
              <a:rPr lang="es-MX" sz="1600" u="sng" dirty="0" smtClean="0">
                <a:latin typeface="Helvetica" panose="020B0604020202020204" pitchFamily="34" charset="0"/>
                <a:cs typeface="Helvetica" panose="020B0604020202020204" pitchFamily="34" charset="0"/>
              </a:rPr>
              <a:t>pequeño</a:t>
            </a:r>
            <a:r>
              <a:rPr lang="es-MX" sz="1600" dirty="0" smtClean="0">
                <a:latin typeface="Helvetica" panose="020B0604020202020204" pitchFamily="34" charset="0"/>
                <a:cs typeface="Helvetica" panose="020B0604020202020204" pitchFamily="34" charset="0"/>
              </a:rPr>
              <a:t>  niño estaba jugando cerca del lago.</a:t>
            </a:r>
          </a:p>
          <a:p>
            <a:endParaRPr lang="es-MX" sz="1400" b="1" dirty="0" smtClean="0">
              <a:latin typeface="Helvetica" panose="020B0604020202020204" pitchFamily="34" charset="0"/>
              <a:cs typeface="Helvetica" panose="020B0604020202020204" pitchFamily="34" charset="0"/>
            </a:endParaRPr>
          </a:p>
          <a:p>
            <a:r>
              <a:rPr lang="es-MX" sz="1400" b="1" dirty="0" smtClean="0">
                <a:latin typeface="Helvetica" panose="020B0604020202020204" pitchFamily="34" charset="0"/>
                <a:cs typeface="Helvetica" panose="020B0604020202020204" pitchFamily="34" charset="0"/>
              </a:rPr>
              <a:t>¿Cuál oración muestra los adjetivos en el orden correcto?</a:t>
            </a:r>
          </a:p>
          <a:p>
            <a:pPr marL="344488" indent="344488"/>
            <a:endParaRPr lang="es-MX" sz="1400" b="1" dirty="0" smtClean="0">
              <a:latin typeface="Helvetica" pitchFamily="34" charset="0"/>
            </a:endParaRPr>
          </a:p>
          <a:p>
            <a:pPr marL="514350" indent="287338">
              <a:buAutoNum type="alphaUcPeriod"/>
            </a:pPr>
            <a:r>
              <a:rPr lang="es-MX" sz="1400" dirty="0" smtClean="0">
                <a:latin typeface="Helvetica" pitchFamily="34" charset="0"/>
              </a:rPr>
              <a:t>Un niño pequeño e inteligente estaba jugando cerca del lago.</a:t>
            </a:r>
          </a:p>
          <a:p>
            <a:pPr marL="514350" indent="287338">
              <a:buAutoNum type="alphaUcPeriod"/>
            </a:pPr>
            <a:endParaRPr lang="es-MX" sz="1400" dirty="0" smtClean="0">
              <a:latin typeface="Helvetica" pitchFamily="34" charset="0"/>
            </a:endParaRPr>
          </a:p>
          <a:p>
            <a:pPr marL="514350" indent="287338">
              <a:buAutoNum type="alphaUcPeriod"/>
            </a:pPr>
            <a:r>
              <a:rPr lang="es-MX" sz="1400" dirty="0" smtClean="0">
                <a:latin typeface="Helvetica" pitchFamily="34" charset="0"/>
              </a:rPr>
              <a:t>Un niño, pequeño e inteligente, estaba jugando cerca del lago.</a:t>
            </a:r>
          </a:p>
          <a:p>
            <a:pPr marL="514350" indent="287338">
              <a:buAutoNum type="alphaUcPeriod"/>
            </a:pPr>
            <a:endParaRPr lang="es-MX" sz="1400" dirty="0" smtClean="0">
              <a:latin typeface="Helvetica" pitchFamily="34" charset="0"/>
            </a:endParaRPr>
          </a:p>
          <a:p>
            <a:pPr marL="514350" indent="287338">
              <a:buAutoNum type="alphaUcPeriod"/>
            </a:pPr>
            <a:r>
              <a:rPr lang="es-MX" sz="1400" dirty="0" smtClean="0">
                <a:latin typeface="Helvetica" pitchFamily="34" charset="0"/>
              </a:rPr>
              <a:t>Jugando cerca del lago estaba un pequeño e inteligente niño.</a:t>
            </a:r>
          </a:p>
          <a:p>
            <a:pPr marL="514350" indent="287338">
              <a:buAutoNum type="alphaUcPeriod"/>
            </a:pPr>
            <a:endParaRPr lang="es-MX" sz="1400" dirty="0" smtClean="0">
              <a:latin typeface="Helvetica" pitchFamily="34" charset="0"/>
            </a:endParaRPr>
          </a:p>
          <a:p>
            <a:pPr marL="514350" indent="287338">
              <a:buAutoNum type="alphaUcPeriod"/>
            </a:pPr>
            <a:r>
              <a:rPr lang="es-MX" sz="1400" dirty="0" smtClean="0">
                <a:latin typeface="Helvetica" pitchFamily="34" charset="0"/>
              </a:rPr>
              <a:t>Un pequeño, inteligente niño estaba jugando cerca del lago.</a:t>
            </a:r>
            <a:endParaRPr lang="es-MX" sz="1400" dirty="0">
              <a:latin typeface="Helvetica"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51060" y="432933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751668" y="391336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7" name="Oval 16"/>
          <p:cNvSpPr/>
          <p:nvPr/>
        </p:nvSpPr>
        <p:spPr>
          <a:xfrm>
            <a:off x="741528" y="35126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0" name="Oval 9"/>
          <p:cNvSpPr/>
          <p:nvPr/>
        </p:nvSpPr>
        <p:spPr>
          <a:xfrm>
            <a:off x="751668" y="76776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751668" y="80586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751668" y="6781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20" name="Oval 19"/>
          <p:cNvSpPr/>
          <p:nvPr/>
        </p:nvSpPr>
        <p:spPr>
          <a:xfrm>
            <a:off x="741528" y="727658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TextBox 20"/>
          <p:cNvSpPr txBox="1"/>
          <p:nvPr/>
        </p:nvSpPr>
        <p:spPr>
          <a:xfrm>
            <a:off x="3581400" y="940147"/>
            <a:ext cx="3428999" cy="246221"/>
          </a:xfrm>
          <a:prstGeom prst="rect">
            <a:avLst/>
          </a:prstGeom>
          <a:solidFill>
            <a:schemeClr val="bg1">
              <a:lumMod val="85000"/>
            </a:schemeClr>
          </a:solidFill>
        </p:spPr>
        <p:txBody>
          <a:bodyPr wrap="square" rtlCol="0">
            <a:spAutoFit/>
          </a:bodyPr>
          <a:lstStyle/>
          <a:p>
            <a:pPr lvl="0" algn="ctr">
              <a:defRPr/>
            </a:pPr>
            <a:r>
              <a:rPr lang="es-MX" sz="1000" b="1" i="1" dirty="0" smtClean="0">
                <a:cs typeface="Helvetica" pitchFamily="34" charset="0"/>
              </a:rPr>
              <a:t>Lenguaje y vocabulario, L.3a Audiencia, Objetivo 8</a:t>
            </a:r>
            <a:endParaRPr lang="es-MX" sz="1000" b="1" u="sng" dirty="0">
              <a:ea typeface="Times New Roman"/>
              <a:cs typeface="Times New Roman"/>
            </a:endParaRPr>
          </a:p>
        </p:txBody>
      </p:sp>
      <p:sp>
        <p:nvSpPr>
          <p:cNvPr id="26" name="TextBox 25"/>
          <p:cNvSpPr txBox="1"/>
          <p:nvPr/>
        </p:nvSpPr>
        <p:spPr>
          <a:xfrm>
            <a:off x="3657600" y="5462770"/>
            <a:ext cx="3352798" cy="246221"/>
          </a:xfrm>
          <a:prstGeom prst="rect">
            <a:avLst/>
          </a:prstGeom>
          <a:solidFill>
            <a:schemeClr val="bg1">
              <a:lumMod val="85000"/>
            </a:schemeClr>
          </a:solidFill>
        </p:spPr>
        <p:txBody>
          <a:bodyPr wrap="square" rtlCol="0">
            <a:spAutoFit/>
          </a:bodyPr>
          <a:lstStyle/>
          <a:p>
            <a:pPr lvl="0" algn="ctr">
              <a:defRPr/>
            </a:pPr>
            <a:r>
              <a:rPr lang="en-US" sz="1000" b="1" i="1" dirty="0" err="1" smtClean="0">
                <a:cs typeface="Helvetica" pitchFamily="34" charset="0"/>
              </a:rPr>
              <a:t>Editar</a:t>
            </a:r>
            <a:r>
              <a:rPr lang="en-US" sz="1000" b="1" i="1" dirty="0" smtClean="0">
                <a:cs typeface="Helvetica" pitchFamily="34" charset="0"/>
              </a:rPr>
              <a:t> y </a:t>
            </a:r>
            <a:r>
              <a:rPr lang="en-US" sz="1000" b="1" i="1" dirty="0" err="1" smtClean="0">
                <a:cs typeface="Helvetica" pitchFamily="34" charset="0"/>
              </a:rPr>
              <a:t>clarificar</a:t>
            </a:r>
            <a:r>
              <a:rPr lang="en-US" sz="1000" b="1" i="1" dirty="0" smtClean="0">
                <a:cs typeface="Helvetica" pitchFamily="34" charset="0"/>
              </a:rPr>
              <a:t>, L.4.1d </a:t>
            </a:r>
            <a:r>
              <a:rPr lang="en-US" sz="1000" b="1" i="1" dirty="0" err="1" smtClean="0">
                <a:cs typeface="Helvetica" pitchFamily="34" charset="0"/>
              </a:rPr>
              <a:t>Orden</a:t>
            </a:r>
            <a:r>
              <a:rPr lang="en-US" sz="1000" b="1" i="1" dirty="0" smtClean="0">
                <a:cs typeface="Helvetica" pitchFamily="34" charset="0"/>
              </a:rPr>
              <a:t> de </a:t>
            </a:r>
            <a:r>
              <a:rPr lang="en-US" sz="1000" b="1" i="1" dirty="0" err="1" smtClean="0">
                <a:cs typeface="Helvetica" pitchFamily="34" charset="0"/>
              </a:rPr>
              <a:t>adjetivos</a:t>
            </a:r>
            <a:r>
              <a:rPr lang="en-US" sz="1000" b="1" i="1" dirty="0" smtClean="0">
                <a:cs typeface="Helvetica" pitchFamily="34" charset="0"/>
              </a:rPr>
              <a:t>, </a:t>
            </a:r>
            <a:r>
              <a:rPr lang="en-US" sz="1000" b="1" i="1" dirty="0" err="1" smtClean="0">
                <a:cs typeface="Helvetica" pitchFamily="34" charset="0"/>
              </a:rPr>
              <a:t>Objetivo</a:t>
            </a:r>
            <a:r>
              <a:rPr lang="en-US" sz="1000" b="1" i="1" dirty="0" smtClean="0">
                <a:cs typeface="Helvetica" pitchFamily="34" charset="0"/>
              </a:rPr>
              <a:t> </a:t>
            </a:r>
            <a:r>
              <a:rPr lang="en-US" sz="1000" b="1" i="1" dirty="0">
                <a:cs typeface="Helvetica" pitchFamily="34" charset="0"/>
              </a:rPr>
              <a:t>9</a:t>
            </a:r>
            <a:endParaRPr lang="en-US" sz="1000" b="1" u="sng" dirty="0">
              <a:ea typeface="Times New Roman"/>
              <a:cs typeface="Times New Roman"/>
            </a:endParaRPr>
          </a:p>
        </p:txBody>
      </p:sp>
      <p:sp>
        <p:nvSpPr>
          <p:cNvPr id="25" name="Oval 24"/>
          <p:cNvSpPr/>
          <p:nvPr/>
        </p:nvSpPr>
        <p:spPr>
          <a:xfrm>
            <a:off x="741528" y="30781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Tree>
    <p:extLst>
      <p:ext uri="{BB962C8B-B14F-4D97-AF65-F5344CB8AC3E}">
        <p14:creationId xmlns:p14="http://schemas.microsoft.com/office/powerpoint/2010/main" val="5704145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sp>
        <p:nvSpPr>
          <p:cNvPr id="5" name="TextBox 4"/>
          <p:cNvSpPr txBox="1"/>
          <p:nvPr/>
        </p:nvSpPr>
        <p:spPr>
          <a:xfrm>
            <a:off x="497149" y="457200"/>
            <a:ext cx="6781801" cy="3113519"/>
          </a:xfrm>
          <a:prstGeom prst="rect">
            <a:avLst/>
          </a:prstGeom>
          <a:noFill/>
        </p:spPr>
        <p:txBody>
          <a:bodyPr wrap="square" lIns="96367" tIns="48184" rIns="96367" bIns="48184" rtlCol="0">
            <a:spAutoFit/>
          </a:bodyPr>
          <a:lstStyle/>
          <a:p>
            <a:r>
              <a:rPr lang="es-MX" sz="1400" b="1" u="sng" dirty="0" smtClean="0"/>
              <a:t>Parte 2</a:t>
            </a:r>
            <a:r>
              <a:rPr lang="es-MX" sz="1400" b="1" dirty="0" smtClean="0"/>
              <a:t> </a:t>
            </a:r>
          </a:p>
          <a:p>
            <a:pPr>
              <a:defRPr/>
            </a:pPr>
            <a:r>
              <a:rPr lang="es-MX" sz="1400" b="1" u="sng" dirty="0" smtClean="0"/>
              <a:t>Tu tarea</a:t>
            </a:r>
            <a:r>
              <a:rPr lang="es-MX" sz="1400" b="1" dirty="0" smtClean="0"/>
              <a:t>: </a:t>
            </a:r>
            <a:r>
              <a:rPr lang="es-MX" sz="1400" dirty="0"/>
              <a:t>Vas a  escribir un relato narrativo acerca de un personaje que realiza una excavación arqueológica o explora un muladar y encuentra algo muy especial. Utiliza detalles de los textos que has leído en tu escrito. </a:t>
            </a:r>
          </a:p>
          <a:p>
            <a:endParaRPr lang="es-MX" sz="1400" dirty="0" smtClean="0"/>
          </a:p>
          <a:p>
            <a:r>
              <a:rPr lang="es-MX" sz="1400" b="1" u="sng" dirty="0" smtClean="0"/>
              <a:t>Vas </a:t>
            </a:r>
            <a:r>
              <a:rPr lang="es-MX" sz="1400" b="1" u="sng" dirty="0"/>
              <a:t>a</a:t>
            </a:r>
            <a:r>
              <a:rPr lang="es-MX" sz="1400" dirty="0"/>
              <a:t>:</a:t>
            </a:r>
          </a:p>
          <a:p>
            <a:pPr marL="342900" indent="-342900">
              <a:buFont typeface="+mj-lt"/>
              <a:buAutoNum type="arabicPeriod"/>
            </a:pPr>
            <a:r>
              <a:rPr lang="es-MX" sz="1400" dirty="0"/>
              <a:t>Planificar tu escrito.  Puedes utilizar tus notas y respuestas.</a:t>
            </a:r>
          </a:p>
          <a:p>
            <a:pPr marL="361375" indent="-361375">
              <a:buAutoNum type="arabicPeriod"/>
            </a:pPr>
            <a:endParaRPr lang="es-MX" sz="1400" dirty="0"/>
          </a:p>
          <a:p>
            <a:pPr marL="361375" indent="-361375">
              <a:buFontTx/>
              <a:buAutoNum type="arabicPeriod"/>
            </a:pPr>
            <a:r>
              <a:rPr lang="es-MX" sz="1400" dirty="0"/>
              <a:t>Escribir, revisar y editar tu primer borrador (tu maestro te proporcionará papel).</a:t>
            </a:r>
          </a:p>
          <a:p>
            <a:pPr marL="361375" indent="-361375">
              <a:buAutoNum type="arabicPeriod"/>
            </a:pPr>
            <a:endParaRPr lang="es-MX" sz="1400" dirty="0"/>
          </a:p>
          <a:p>
            <a:pPr marL="361375" indent="-361375">
              <a:buAutoNum type="arabicPeriod"/>
            </a:pPr>
            <a:r>
              <a:rPr lang="es-MX" sz="1400" dirty="0"/>
              <a:t>Escribir una versión final de tu relato narrativo.</a:t>
            </a:r>
          </a:p>
          <a:p>
            <a:pPr marL="361375" indent="-361375">
              <a:buAutoNum type="arabicPeriod"/>
            </a:pPr>
            <a:endParaRPr lang="es-MX" sz="1400" dirty="0" smtClean="0"/>
          </a:p>
          <a:p>
            <a:pPr algn="ctr"/>
            <a:r>
              <a:rPr lang="es-MX" sz="1400" b="1" u="sng" dirty="0" smtClean="0"/>
              <a:t>Cómo </a:t>
            </a:r>
            <a:r>
              <a:rPr lang="es-MX" sz="1400" b="1" u="sng" dirty="0"/>
              <a:t>vas a ser </a:t>
            </a:r>
            <a:r>
              <a:rPr lang="es-MX" sz="1400" b="1" u="sng" dirty="0" smtClean="0"/>
              <a:t>calificado…</a:t>
            </a:r>
            <a:endParaRPr lang="es-MX" sz="1400" b="1" u="sng" dirty="0"/>
          </a:p>
          <a:p>
            <a:pPr marL="361375" indent="-361375">
              <a:buAutoNum type="arabicPeriod"/>
            </a:pPr>
            <a:endParaRPr lang="es-MX" sz="1400" dirty="0" smtClean="0"/>
          </a:p>
        </p:txBody>
      </p:sp>
      <p:graphicFrame>
        <p:nvGraphicFramePr>
          <p:cNvPr id="7" name="Table 6"/>
          <p:cNvGraphicFramePr>
            <a:graphicFrameLocks noGrp="1"/>
          </p:cNvGraphicFramePr>
          <p:nvPr>
            <p:extLst>
              <p:ext uri="{D42A27DB-BD31-4B8C-83A1-F6EECF244321}">
                <p14:modId xmlns:p14="http://schemas.microsoft.com/office/powerpoint/2010/main" val="623848410"/>
              </p:ext>
            </p:extLst>
          </p:nvPr>
        </p:nvGraphicFramePr>
        <p:xfrm>
          <a:off x="1111511" y="3581400"/>
          <a:ext cx="5553075" cy="2000794"/>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s-419" sz="900" b="1" i="1" noProof="0" dirty="0" smtClean="0"/>
                        <a:t>Propósito</a:t>
                      </a:r>
                      <a:endParaRPr lang="es-419" sz="900" b="1" i="1" noProof="0" dirty="0"/>
                    </a:p>
                  </a:txBody>
                  <a:tcPr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900" b="1" i="0" u="none" strike="noStrike" kern="1200" cap="none" spc="0" normalizeH="0" baseline="0" noProof="0" dirty="0" smtClean="0">
                          <a:ln>
                            <a:noFill/>
                          </a:ln>
                          <a:solidFill>
                            <a:prstClr val="black"/>
                          </a:solidFill>
                          <a:effectLst/>
                          <a:uLnTx/>
                          <a:uFillTx/>
                          <a:latin typeface="+mn-lt"/>
                          <a:ea typeface="+mn-ea"/>
                          <a:cs typeface="+mn-cs"/>
                        </a:rPr>
                        <a:t>Cuán bien mantienes el enfoque y estableces un ambiente/escenario, narrador y/o personajes.</a:t>
                      </a:r>
                    </a:p>
                  </a:txBody>
                  <a:tcPr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419" sz="900" b="1" i="1" noProof="0" dirty="0" smtClean="0"/>
                        <a:t>Organización</a:t>
                      </a:r>
                      <a:endParaRPr lang="es-419" sz="900" b="1" i="1" noProof="0" dirty="0"/>
                    </a:p>
                  </a:txBody>
                  <a:tcPr anchor="ctr">
                    <a:lnT w="12700" cap="flat" cmpd="sng" algn="ctr">
                      <a:noFill/>
                      <a:prstDash val="solid"/>
                      <a:round/>
                      <a:headEnd type="none" w="med" len="med"/>
                      <a:tailEnd type="none" w="med" len="med"/>
                    </a:lnT>
                    <a:solidFill>
                      <a:schemeClr val="bg2"/>
                    </a:solidFill>
                  </a:tcPr>
                </a:tc>
                <a:tc>
                  <a:txBody>
                    <a:bodyPr/>
                    <a:lstStyle/>
                    <a:p>
                      <a:r>
                        <a:rPr lang="es-419" sz="900" b="1" noProof="0" dirty="0" smtClean="0"/>
                        <a:t>Cuán</a:t>
                      </a:r>
                      <a:r>
                        <a:rPr lang="es-419" sz="900" b="1" baseline="0" noProof="0" dirty="0" smtClean="0"/>
                        <a:t> bien los acontecimientos fluyen de manera lógica de principio a fin, utilizando transiciones efectivas, y cuán bien te mantienes en el tema a lo largo del cuento.</a:t>
                      </a:r>
                      <a:endParaRPr lang="es-419" sz="900" b="1" noProof="0" dirty="0" smtClean="0"/>
                    </a:p>
                  </a:txBody>
                  <a:tcPr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419" sz="900" b="1" i="1" noProof="0" dirty="0" smtClean="0"/>
                        <a:t>Elaboración de evidencia</a:t>
                      </a:r>
                    </a:p>
                  </a:txBody>
                  <a:tcPr anchor="ctr">
                    <a:lnB w="12700" cap="flat" cmpd="sng" algn="ctr">
                      <a:noFill/>
                      <a:prstDash val="solid"/>
                      <a:round/>
                      <a:headEnd type="none" w="med" len="med"/>
                      <a:tailEnd type="none" w="med" len="med"/>
                    </a:lnB>
                    <a:solidFill>
                      <a:schemeClr val="bg1">
                        <a:lumMod val="95000"/>
                      </a:schemeClr>
                    </a:solidFill>
                  </a:tcPr>
                </a:tc>
                <a:tc>
                  <a:txBody>
                    <a:bodyPr/>
                    <a:lstStyle/>
                    <a:p>
                      <a:r>
                        <a:rPr lang="es-419" sz="900" b="1" noProof="0" smtClean="0"/>
                        <a:t>Cuán bien</a:t>
                      </a:r>
                      <a:r>
                        <a:rPr lang="es-419" sz="900" b="1" baseline="0" noProof="0" smtClean="0"/>
                        <a:t> desarrollas tu cuento con detalles, diálogos y descripciones para continuar avanzando el cuento o ilustrar la experiencia </a:t>
                      </a:r>
                      <a:endParaRPr lang="es-419" sz="900" b="1" noProof="0" dirty="0" smtClean="0"/>
                    </a:p>
                  </a:txBody>
                  <a:tcPr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s-419" sz="900" b="1" i="1" noProof="0" dirty="0" smtClean="0"/>
                        <a:t>Elaboración de lenguaje y vocabulario</a:t>
                      </a:r>
                      <a:endParaRPr lang="es-419" sz="900" b="1" i="1" noProof="0" dirty="0"/>
                    </a:p>
                  </a:txBody>
                  <a:tcPr anchor="ctr">
                    <a:lnT w="12700" cap="flat" cmpd="sng" algn="ctr">
                      <a:noFill/>
                      <a:prstDash val="solid"/>
                      <a:round/>
                      <a:headEnd type="none" w="med" len="med"/>
                      <a:tailEnd type="none" w="med" len="med"/>
                    </a:lnT>
                    <a:solidFill>
                      <a:schemeClr val="bg1">
                        <a:lumMod val="95000"/>
                      </a:schemeClr>
                    </a:solidFill>
                  </a:tcPr>
                </a:tc>
                <a:tc>
                  <a:txBody>
                    <a:bodyPr/>
                    <a:lstStyle/>
                    <a:p>
                      <a:r>
                        <a:rPr lang="es-419" sz="900" b="1" noProof="0" dirty="0" smtClean="0"/>
                        <a:t>Cuán bien expresas experiencias o acontecimientos </a:t>
                      </a:r>
                      <a:r>
                        <a:rPr lang="es-419" sz="900" b="1" baseline="0" noProof="0" dirty="0" smtClean="0"/>
                        <a:t> con efectividad, utilizando expresiones de lenguaje sensorial, concreto y figurativo, que sean  adecuadas para tu propósito.</a:t>
                      </a:r>
                      <a:r>
                        <a:rPr lang="es-419" sz="900" b="1" noProof="0" dirty="0" smtClean="0"/>
                        <a:t> </a:t>
                      </a:r>
                    </a:p>
                  </a:txBody>
                  <a:tcPr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419" sz="900" b="1" i="1" noProof="0" dirty="0" smtClean="0"/>
                        <a:t>Convenciones</a:t>
                      </a:r>
                      <a:endParaRPr lang="es-419" sz="900" b="1" i="1" noProof="0" dirty="0"/>
                    </a:p>
                  </a:txBody>
                  <a:tcPr anchor="ctr">
                    <a:solidFill>
                      <a:schemeClr val="accent6">
                        <a:lumMod val="20000"/>
                        <a:lumOff val="80000"/>
                      </a:schemeClr>
                    </a:solidFill>
                  </a:tcPr>
                </a:tc>
                <a:tc>
                  <a:txBody>
                    <a:bodyPr/>
                    <a:lstStyle/>
                    <a:p>
                      <a:r>
                        <a:rPr lang="es-419" sz="900" b="1" noProof="0" dirty="0" smtClean="0"/>
                        <a:t>Cuán bien sigues</a:t>
                      </a:r>
                      <a:r>
                        <a:rPr lang="es-419" sz="900" b="1" baseline="0" noProof="0" dirty="0" smtClean="0"/>
                        <a:t> las reglas de gramática, usos y mecánica (ortografía, puntuación, uso de mayúsculas, etc.).</a:t>
                      </a:r>
                      <a:endParaRPr lang="es-419" sz="900" b="1" noProof="0" dirty="0" smtClean="0"/>
                    </a:p>
                  </a:txBody>
                  <a:tcPr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41045324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8139979"/>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6015964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4363353"/>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477521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45</a:t>
            </a:fld>
            <a:endParaRPr lang="en-US" dirty="0"/>
          </a:p>
        </p:txBody>
      </p:sp>
      <p:pic>
        <p:nvPicPr>
          <p:cNvPr id="6"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9373" y="1446440"/>
            <a:ext cx="4620911" cy="4550229"/>
          </a:xfrm>
          <a:prstGeom prst="rect">
            <a:avLst/>
          </a:prstGeom>
        </p:spPr>
      </p:pic>
      <p:sp>
        <p:nvSpPr>
          <p:cNvPr id="8" name="TextBox 7"/>
          <p:cNvSpPr txBox="1"/>
          <p:nvPr/>
        </p:nvSpPr>
        <p:spPr>
          <a:xfrm>
            <a:off x="658576" y="6545943"/>
            <a:ext cx="6396038" cy="989871"/>
          </a:xfrm>
          <a:prstGeom prst="rect">
            <a:avLst/>
          </a:prstGeom>
          <a:noFill/>
        </p:spPr>
        <p:txBody>
          <a:bodyPr wrap="square" lIns="96378" tIns="48189" rIns="96378" bIns="48189" rtlCol="0">
            <a:spAutoFit/>
          </a:bodyPr>
          <a:lstStyle/>
          <a:p>
            <a:pPr algn="ctr"/>
            <a:r>
              <a:rPr lang="en-US" sz="3800" b="1" dirty="0" smtClean="0">
                <a:effectLst>
                  <a:outerShdw blurRad="38100" dist="38100" dir="2700000" algn="tl">
                    <a:srgbClr val="000000">
                      <a:alpha val="43137"/>
                    </a:srgbClr>
                  </a:outerShdw>
                </a:effectLst>
              </a:rPr>
              <a:t>ALTO</a:t>
            </a:r>
            <a:endParaRPr lang="en-US" sz="3800" b="1" dirty="0">
              <a:effectLst>
                <a:outerShdw blurRad="38100" dist="38100" dir="2700000" algn="tl">
                  <a:srgbClr val="000000">
                    <a:alpha val="43137"/>
                  </a:srgbClr>
                </a:outerShdw>
              </a:effectLst>
            </a:endParaRPr>
          </a:p>
          <a:p>
            <a:pPr algn="ctr"/>
            <a:r>
              <a:rPr lang="es-ES_tradnl" dirty="0" smtClean="0"/>
              <a:t>¡Cierra tus libro y espera las instrucciones!</a:t>
            </a:r>
            <a:endParaRPr lang="es-ES_tradnl" dirty="0"/>
          </a:p>
        </p:txBody>
      </p:sp>
    </p:spTree>
    <p:extLst>
      <p:ext uri="{BB962C8B-B14F-4D97-AF65-F5344CB8AC3E}">
        <p14:creationId xmlns:p14="http://schemas.microsoft.com/office/powerpoint/2010/main" val="7870116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46</a:t>
            </a:fld>
            <a:endParaRPr lang="en-US" dirty="0"/>
          </a:p>
        </p:txBody>
      </p:sp>
      <p:graphicFrame>
        <p:nvGraphicFramePr>
          <p:cNvPr id="5" name="Table 4"/>
          <p:cNvGraphicFramePr>
            <a:graphicFrameLocks noGrp="1"/>
          </p:cNvGraphicFramePr>
          <p:nvPr>
            <p:extLst/>
          </p:nvPr>
        </p:nvGraphicFramePr>
        <p:xfrm>
          <a:off x="518160" y="4125867"/>
          <a:ext cx="6563361" cy="3325433"/>
        </p:xfrm>
        <a:graphic>
          <a:graphicData uri="http://schemas.openxmlformats.org/drawingml/2006/table">
            <a:tbl>
              <a:tblPr firstRow="1" bandRow="1">
                <a:tableStyleId>{5940675A-B579-460E-94D1-54222C63F5DA}</a:tableStyleId>
              </a:tblPr>
              <a:tblGrid>
                <a:gridCol w="518159"/>
                <a:gridCol w="4602481"/>
                <a:gridCol w="609601"/>
                <a:gridCol w="416560"/>
                <a:gridCol w="416560"/>
              </a:tblGrid>
              <a:tr h="315096">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500" b="1" noProof="0"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30502">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MX" sz="1000" b="0" noProof="0" dirty="0" smtClean="0">
                          <a:solidFill>
                            <a:schemeClr val="tx1"/>
                          </a:solidFill>
                          <a:effectLst/>
                        </a:rPr>
                        <a:t>Yo puedo utilizar partes de una palabra</a:t>
                      </a:r>
                      <a:r>
                        <a:rPr lang="es-MX" sz="1000" b="0" baseline="0" noProof="0" dirty="0" smtClean="0">
                          <a:solidFill>
                            <a:schemeClr val="tx1"/>
                          </a:solidFill>
                          <a:effectLst/>
                        </a:rPr>
                        <a:t> para determinar el significado de la palabra. </a:t>
                      </a:r>
                      <a:r>
                        <a:rPr lang="es-MX" sz="1000" b="0" i="1" dirty="0" smtClean="0">
                          <a:solidFill>
                            <a:schemeClr val="tx1"/>
                          </a:solidFill>
                          <a:effectLst/>
                        </a:rPr>
                        <a:t>RI.4.4</a:t>
                      </a:r>
                      <a:endParaRPr lang="es-MX"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09283">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MX" sz="1000" b="0" baseline="0" dirty="0" smtClean="0">
                          <a:solidFill>
                            <a:schemeClr val="tx1"/>
                          </a:solidFill>
                          <a:effectLst/>
                          <a:latin typeface="+mn-lt"/>
                          <a:ea typeface="Calibri"/>
                          <a:cs typeface="Times New Roman"/>
                        </a:rPr>
                        <a:t>Yo puedo utilizar el contexto para identificar el significado de las palabras o frases.  </a:t>
                      </a:r>
                      <a:r>
                        <a:rPr lang="es-MX" sz="1000" b="0" i="1" baseline="0" dirty="0" smtClean="0">
                          <a:solidFill>
                            <a:schemeClr val="tx1"/>
                          </a:solidFill>
                          <a:effectLst/>
                          <a:latin typeface="+mn-lt"/>
                          <a:ea typeface="Calibri"/>
                          <a:cs typeface="Times New Roman"/>
                        </a:rPr>
                        <a:t>RI.4.4</a:t>
                      </a:r>
                      <a:endParaRPr lang="es-MX" sz="1000" b="0" i="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09283">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0" dirty="0" smtClean="0">
                          <a:solidFill>
                            <a:srgbClr val="000000"/>
                          </a:solidFill>
                          <a:effectLst/>
                          <a:latin typeface="+mn-lt"/>
                          <a:ea typeface="Times New Roman"/>
                          <a:cs typeface="Times New Roman"/>
                        </a:rPr>
                        <a:t>Yo puedo encontrar</a:t>
                      </a:r>
                      <a:r>
                        <a:rPr lang="es-MX" sz="1000" b="0" baseline="0" dirty="0" smtClean="0">
                          <a:solidFill>
                            <a:srgbClr val="000000"/>
                          </a:solidFill>
                          <a:effectLst/>
                          <a:latin typeface="+mn-lt"/>
                          <a:ea typeface="Times New Roman"/>
                          <a:cs typeface="Times New Roman"/>
                        </a:rPr>
                        <a:t> razones para apoyar puntos en un texto.</a:t>
                      </a:r>
                      <a:r>
                        <a:rPr lang="es-MX" sz="1000" b="0" baseline="0" dirty="0" smtClean="0">
                          <a:solidFill>
                            <a:schemeClr val="tx1"/>
                          </a:solidFill>
                          <a:effectLst/>
                          <a:latin typeface="+mn-lt"/>
                          <a:ea typeface="Times New Roman"/>
                          <a:cs typeface="Times New Roman"/>
                        </a:rPr>
                        <a:t> </a:t>
                      </a:r>
                      <a:r>
                        <a:rPr lang="es-MX" sz="1000" b="0" i="1" baseline="0" dirty="0" smtClean="0">
                          <a:latin typeface="+mn-lt"/>
                          <a:ea typeface="Times New Roman"/>
                          <a:cs typeface="Times New Roman"/>
                        </a:rPr>
                        <a:t>RI.4.8</a:t>
                      </a:r>
                      <a:endParaRPr lang="es-MX" sz="1000" b="0" i="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425524">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15000"/>
                        </a:lnSpc>
                        <a:spcBef>
                          <a:spcPts val="0"/>
                        </a:spcBef>
                        <a:spcAft>
                          <a:spcPts val="1000"/>
                        </a:spcAft>
                        <a:buClrTx/>
                        <a:buSzTx/>
                        <a:buFontTx/>
                        <a:buNone/>
                        <a:tabLst/>
                        <a:defRPr/>
                      </a:pPr>
                      <a:r>
                        <a:rPr lang="es-MX" sz="1000" b="0" dirty="0" smtClean="0">
                          <a:solidFill>
                            <a:srgbClr val="000000"/>
                          </a:solidFill>
                          <a:effectLst/>
                          <a:latin typeface="+mn-lt"/>
                          <a:ea typeface="Times New Roman"/>
                          <a:cs typeface="Arial"/>
                        </a:rPr>
                        <a:t>Yo puedo decidir que razones</a:t>
                      </a:r>
                      <a:r>
                        <a:rPr lang="es-MX" sz="1000" b="0" baseline="0" dirty="0" smtClean="0">
                          <a:solidFill>
                            <a:srgbClr val="000000"/>
                          </a:solidFill>
                          <a:effectLst/>
                          <a:latin typeface="+mn-lt"/>
                          <a:ea typeface="Times New Roman"/>
                          <a:cs typeface="Arial"/>
                        </a:rPr>
                        <a:t> son relevantes o irrelevantes para apoyar un punto particular en un texto. </a:t>
                      </a:r>
                      <a:r>
                        <a:rPr lang="es-MX" sz="1000" b="0" i="1" dirty="0" smtClean="0">
                          <a:solidFill>
                            <a:schemeClr val="tx1"/>
                          </a:solidFill>
                          <a:effectLst/>
                        </a:rPr>
                        <a:t>RI.4.8</a:t>
                      </a:r>
                      <a:endParaRPr lang="es-MX"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09283">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MX" sz="1000" b="0" dirty="0" smtClean="0">
                          <a:solidFill>
                            <a:schemeClr val="tx1"/>
                          </a:solidFill>
                          <a:effectLst/>
                        </a:rPr>
                        <a:t>Yo puedo resumir</a:t>
                      </a:r>
                      <a:r>
                        <a:rPr lang="es-MX" sz="1000" b="0" baseline="0" dirty="0" smtClean="0">
                          <a:solidFill>
                            <a:schemeClr val="tx1"/>
                          </a:solidFill>
                          <a:effectLst/>
                        </a:rPr>
                        <a:t> información similar de dos textos sobre el mismo tema</a:t>
                      </a:r>
                      <a:r>
                        <a:rPr lang="es-MX" sz="1000" b="0" dirty="0" smtClean="0">
                          <a:solidFill>
                            <a:schemeClr val="tx1"/>
                          </a:solidFill>
                          <a:effectLst/>
                        </a:rPr>
                        <a:t>.</a:t>
                      </a:r>
                      <a:r>
                        <a:rPr lang="es-MX" sz="1000" b="0" baseline="0" dirty="0" smtClean="0">
                          <a:solidFill>
                            <a:schemeClr val="tx1"/>
                          </a:solidFill>
                          <a:effectLst/>
                        </a:rPr>
                        <a:t> </a:t>
                      </a:r>
                      <a:r>
                        <a:rPr lang="es-MX" sz="1000" b="0" i="1" dirty="0" smtClean="0">
                          <a:solidFill>
                            <a:schemeClr val="tx1"/>
                          </a:solidFill>
                          <a:effectLst/>
                        </a:rPr>
                        <a:t>RI.4.9</a:t>
                      </a:r>
                      <a:endParaRPr lang="es-MX"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61613">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ES" sz="1000" b="0" baseline="0" dirty="0" smtClean="0">
                          <a:solidFill>
                            <a:schemeClr val="tx1"/>
                          </a:solidFill>
                          <a:effectLst/>
                        </a:rPr>
                        <a:t>Yo puedo conectar ideas similares en dos textos sobre el mismo tema utilizando evidencia de apoyo</a:t>
                      </a:r>
                      <a:r>
                        <a:rPr lang="es-MX" sz="1000" b="0" baseline="0" dirty="0" smtClean="0">
                          <a:solidFill>
                            <a:schemeClr val="tx1"/>
                          </a:solidFill>
                          <a:effectLst/>
                        </a:rPr>
                        <a:t>. </a:t>
                      </a:r>
                      <a:r>
                        <a:rPr lang="es-MX" sz="1000" b="0" i="1" baseline="0" dirty="0" smtClean="0">
                          <a:solidFill>
                            <a:schemeClr val="tx1"/>
                          </a:solidFill>
                          <a:effectLst/>
                        </a:rPr>
                        <a:t>RI.4.9</a:t>
                      </a:r>
                      <a:endParaRPr lang="es-MX"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54555">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1200"/>
                        </a:spcAft>
                      </a:pPr>
                      <a:r>
                        <a:rPr lang="es-MX" sz="1000" b="0" dirty="0" smtClean="0">
                          <a:solidFill>
                            <a:schemeClr val="tx1"/>
                          </a:solidFill>
                          <a:effectLst/>
                        </a:rPr>
                        <a:t>Yo puedo apoyar un punto con razones que se encuentran explícitamente en un</a:t>
                      </a:r>
                      <a:r>
                        <a:rPr lang="es-MX" sz="1000" b="0" baseline="0" dirty="0" smtClean="0">
                          <a:solidFill>
                            <a:schemeClr val="tx1"/>
                          </a:solidFill>
                          <a:effectLst/>
                        </a:rPr>
                        <a:t> </a:t>
                      </a:r>
                      <a:r>
                        <a:rPr lang="es-MX" sz="1000" b="0" dirty="0" smtClean="0">
                          <a:solidFill>
                            <a:schemeClr val="tx1"/>
                          </a:solidFill>
                          <a:effectLst/>
                        </a:rPr>
                        <a:t>texto.</a:t>
                      </a:r>
                      <a:r>
                        <a:rPr lang="es-MX" sz="1000" b="0" baseline="0" dirty="0" smtClean="0">
                          <a:solidFill>
                            <a:schemeClr val="tx1"/>
                          </a:solidFill>
                          <a:effectLst/>
                        </a:rPr>
                        <a:t>  </a:t>
                      </a:r>
                      <a:r>
                        <a:rPr lang="es-MX" sz="1000" b="0" i="1" dirty="0" smtClean="0">
                          <a:solidFill>
                            <a:schemeClr val="tx1"/>
                          </a:solidFill>
                          <a:effectLst/>
                        </a:rPr>
                        <a:t>RI.4.8</a:t>
                      </a:r>
                      <a:endParaRPr lang="es-MX" sz="1000" b="0" i="1"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404133">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s-MX" sz="1000" b="0" dirty="0" smtClean="0">
                          <a:solidFill>
                            <a:schemeClr val="tx1"/>
                          </a:solidFill>
                          <a:effectLst/>
                        </a:rPr>
                        <a:t>Yo puedo</a:t>
                      </a:r>
                      <a:r>
                        <a:rPr lang="es-MX" sz="1000" b="0" baseline="0" dirty="0" smtClean="0">
                          <a:solidFill>
                            <a:schemeClr val="tx1"/>
                          </a:solidFill>
                          <a:effectLst/>
                        </a:rPr>
                        <a:t> integrar información de dos textos acerca del mismo tema con el fin de escribir o hablar sobre el tema con un conocimiento de causa</a:t>
                      </a:r>
                      <a:r>
                        <a:rPr lang="es-MX" sz="1000" b="0" dirty="0" smtClean="0">
                          <a:solidFill>
                            <a:schemeClr val="tx1"/>
                          </a:solidFill>
                          <a:effectLst/>
                        </a:rPr>
                        <a:t>.   </a:t>
                      </a:r>
                      <a:r>
                        <a:rPr lang="es-MX" sz="1000" b="0" i="1" dirty="0" smtClean="0">
                          <a:solidFill>
                            <a:schemeClr val="tx1"/>
                          </a:solidFill>
                          <a:effectLst/>
                        </a:rPr>
                        <a:t>RI.4.9</a:t>
                      </a:r>
                      <a:endParaRPr lang="es-MX" sz="1000" b="0" i="1"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nvPr>
        </p:nvGraphicFramePr>
        <p:xfrm>
          <a:off x="518160" y="668579"/>
          <a:ext cx="6563360" cy="3532866"/>
        </p:xfrm>
        <a:graphic>
          <a:graphicData uri="http://schemas.openxmlformats.org/drawingml/2006/table">
            <a:tbl>
              <a:tblPr firstRow="1" bandRow="1">
                <a:tableStyleId>{5940675A-B579-460E-94D1-54222C63F5DA}</a:tableStyleId>
              </a:tblPr>
              <a:tblGrid>
                <a:gridCol w="518160"/>
                <a:gridCol w="3840480"/>
                <a:gridCol w="838200"/>
                <a:gridCol w="533400"/>
                <a:gridCol w="416560"/>
                <a:gridCol w="416560"/>
              </a:tblGrid>
              <a:tr h="330491">
                <a:tc gridSpan="6">
                  <a:txBody>
                    <a:bodyPr/>
                    <a:lstStyle/>
                    <a:p>
                      <a:pPr algn="ctr">
                        <a:lnSpc>
                          <a:spcPct val="100000"/>
                        </a:lnSpc>
                        <a:spcAft>
                          <a:spcPts val="0"/>
                        </a:spcAft>
                      </a:pPr>
                      <a:r>
                        <a:rPr lang="es-MX" sz="1500" b="1" noProof="0" dirty="0" smtClean="0"/>
                        <a:t>Texto literario</a:t>
                      </a:r>
                      <a:endParaRPr lang="es-MX" sz="1500" b="1" noProof="0"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noProof="0" dirty="0" smtClean="0">
                          <a:solidFill>
                            <a:srgbClr val="000000"/>
                          </a:solidFill>
                          <a:effectLst/>
                          <a:latin typeface="+mn-lt"/>
                          <a:ea typeface="Times New Roman"/>
                          <a:cs typeface="Times New Roman"/>
                        </a:rPr>
                        <a:t>Yo puedo utilizar partes de las</a:t>
                      </a:r>
                      <a:r>
                        <a:rPr lang="es-MX" sz="1000" b="0" baseline="0" noProof="0" dirty="0" smtClean="0">
                          <a:solidFill>
                            <a:srgbClr val="000000"/>
                          </a:solidFill>
                          <a:effectLst/>
                          <a:latin typeface="+mn-lt"/>
                          <a:ea typeface="Times New Roman"/>
                          <a:cs typeface="Times New Roman"/>
                        </a:rPr>
                        <a:t> palabras  y la relaciones entre palabras</a:t>
                      </a:r>
                      <a:r>
                        <a:rPr lang="es-MX" sz="1000" b="0" noProof="0" dirty="0" smtClean="0">
                          <a:solidFill>
                            <a:srgbClr val="000000"/>
                          </a:solidFill>
                          <a:effectLst/>
                          <a:latin typeface="+mn-lt"/>
                          <a:ea typeface="Times New Roman"/>
                          <a:cs typeface="Times New Roman"/>
                        </a:rPr>
                        <a:t> (antónimos</a:t>
                      </a:r>
                      <a:r>
                        <a:rPr lang="es-MX" sz="1000" b="0" baseline="0" noProof="0" dirty="0" smtClean="0">
                          <a:solidFill>
                            <a:srgbClr val="000000"/>
                          </a:solidFill>
                          <a:effectLst/>
                          <a:latin typeface="+mn-lt"/>
                          <a:ea typeface="Times New Roman"/>
                          <a:cs typeface="Times New Roman"/>
                        </a:rPr>
                        <a:t> y sinónimos</a:t>
                      </a:r>
                      <a:r>
                        <a:rPr lang="es-MX" sz="1000" b="0" noProof="0" dirty="0" smtClean="0">
                          <a:solidFill>
                            <a:srgbClr val="000000"/>
                          </a:solidFill>
                          <a:effectLst/>
                          <a:latin typeface="+mn-lt"/>
                          <a:ea typeface="Times New Roman"/>
                          <a:cs typeface="Times New Roman"/>
                        </a:rPr>
                        <a:t>) para</a:t>
                      </a:r>
                      <a:r>
                        <a:rPr lang="es-MX" sz="1000" b="0" baseline="0" noProof="0" dirty="0" smtClean="0">
                          <a:solidFill>
                            <a:srgbClr val="000000"/>
                          </a:solidFill>
                          <a:effectLst/>
                          <a:latin typeface="+mn-lt"/>
                          <a:ea typeface="Times New Roman"/>
                          <a:cs typeface="Times New Roman"/>
                        </a:rPr>
                        <a:t> determinar el significado de las palabras especificas.  </a:t>
                      </a:r>
                      <a:r>
                        <a:rPr lang="es-MX" sz="1000" b="0" i="1" baseline="0" noProof="0" dirty="0" smtClean="0">
                          <a:solidFill>
                            <a:srgbClr val="000000"/>
                          </a:solidFill>
                          <a:effectLst/>
                          <a:latin typeface="+mn-lt"/>
                          <a:ea typeface="Times New Roman"/>
                          <a:cs typeface="Times New Roman"/>
                        </a:rPr>
                        <a:t>RL.</a:t>
                      </a:r>
                      <a:r>
                        <a:rPr lang="es-MX" sz="1000" b="0" i="1" noProof="0" dirty="0" smtClean="0">
                          <a:solidFill>
                            <a:srgbClr val="000000"/>
                          </a:solidFill>
                          <a:effectLst/>
                          <a:latin typeface="+mn-lt"/>
                          <a:ea typeface="Times New Roman"/>
                          <a:cs typeface="Times New Roman"/>
                        </a:rPr>
                        <a:t>4.4</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noProof="0" dirty="0" smtClean="0">
                          <a:solidFill>
                            <a:schemeClr val="tx1"/>
                          </a:solidFill>
                          <a:effectLst/>
                        </a:rPr>
                        <a:t>Yo puedo utilizar partes de una palabra</a:t>
                      </a:r>
                      <a:r>
                        <a:rPr lang="es-MX" sz="1000" b="0" baseline="0" noProof="0" dirty="0" smtClean="0">
                          <a:solidFill>
                            <a:schemeClr val="tx1"/>
                          </a:solidFill>
                          <a:effectLst/>
                        </a:rPr>
                        <a:t> para determinar el significado de la palabra.  </a:t>
                      </a:r>
                      <a:r>
                        <a:rPr lang="es-MX" sz="1000" b="0" i="1" noProof="0" dirty="0" smtClean="0">
                          <a:solidFill>
                            <a:schemeClr val="tx1"/>
                          </a:solidFill>
                          <a:effectLst/>
                        </a:rPr>
                        <a:t>RL.4.4</a:t>
                      </a:r>
                      <a:endParaRPr kumimoji="0" lang="es-MX" sz="1000" b="0" i="1" u="none" strike="noStrike" kern="1200" cap="none" spc="0" normalizeH="0" baseline="0" noProof="0" dirty="0" smtClean="0">
                        <a:ln>
                          <a:noFill/>
                        </a:ln>
                        <a:solidFill>
                          <a:srgbClr val="000000"/>
                        </a:solidFill>
                        <a:effectLst/>
                        <a:uLnTx/>
                        <a:uFillTx/>
                        <a:latin typeface="+mn-lt"/>
                        <a:ea typeface="Times New Roman"/>
                        <a:cs typeface="Arial"/>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s-MX" sz="1000" b="0" noProof="0" dirty="0" smtClean="0">
                          <a:solidFill>
                            <a:srgbClr val="000000"/>
                          </a:solidFill>
                          <a:effectLst/>
                          <a:latin typeface="+mn-lt"/>
                          <a:ea typeface="Times New Roman"/>
                          <a:cs typeface="Times New Roman"/>
                        </a:rPr>
                        <a:t>Yo puedo describir e identificar diálogo</a:t>
                      </a:r>
                      <a:r>
                        <a:rPr lang="es-MX" sz="1000" b="0" baseline="0" noProof="0" dirty="0" smtClean="0">
                          <a:solidFill>
                            <a:srgbClr val="000000"/>
                          </a:solidFill>
                          <a:effectLst/>
                          <a:latin typeface="+mn-lt"/>
                          <a:ea typeface="Times New Roman"/>
                          <a:cs typeface="Times New Roman"/>
                        </a:rPr>
                        <a:t>, el escenario, y la acción en un drama o una presentación oral.  </a:t>
                      </a:r>
                      <a:r>
                        <a:rPr lang="es-MX" sz="1000" b="0" i="1" noProof="0" dirty="0" smtClean="0">
                          <a:solidFill>
                            <a:srgbClr val="000000"/>
                          </a:solidFill>
                          <a:effectLst/>
                          <a:latin typeface="+mn-lt"/>
                          <a:ea typeface="Times New Roman"/>
                          <a:cs typeface="Times New Roman"/>
                        </a:rPr>
                        <a:t>RL.4.7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52786">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s-MX" sz="1000" b="0" noProof="0" dirty="0" smtClean="0">
                          <a:solidFill>
                            <a:srgbClr val="000000"/>
                          </a:solidFill>
                          <a:effectLst/>
                          <a:latin typeface="+mn-lt"/>
                          <a:ea typeface="Times New Roman"/>
                          <a:cs typeface="Times New Roman"/>
                        </a:rPr>
                        <a:t>Yo puedo explicar cómo los acontecimientos</a:t>
                      </a:r>
                      <a:r>
                        <a:rPr lang="es-MX" sz="1000" b="0" baseline="0" noProof="0" dirty="0" smtClean="0">
                          <a:solidFill>
                            <a:srgbClr val="000000"/>
                          </a:solidFill>
                          <a:effectLst/>
                          <a:latin typeface="+mn-lt"/>
                          <a:ea typeface="Times New Roman"/>
                          <a:cs typeface="Times New Roman"/>
                        </a:rPr>
                        <a:t> son similares o diferentes en un texto escrito tanto como un cuento y drama</a:t>
                      </a:r>
                      <a:r>
                        <a:rPr lang="es-MX" sz="1000" b="0" noProof="0" dirty="0" smtClean="0">
                          <a:solidFill>
                            <a:srgbClr val="000000"/>
                          </a:solidFill>
                          <a:effectLst/>
                          <a:latin typeface="+mn-lt"/>
                          <a:ea typeface="Times New Roman"/>
                          <a:cs typeface="Times New Roman"/>
                        </a:rPr>
                        <a:t>. </a:t>
                      </a:r>
                      <a:r>
                        <a:rPr lang="es-MX" sz="1000" b="0" i="1" noProof="0" dirty="0" smtClean="0">
                          <a:solidFill>
                            <a:srgbClr val="000000"/>
                          </a:solidFill>
                          <a:effectLst/>
                          <a:latin typeface="+mn-lt"/>
                          <a:ea typeface="Times New Roman"/>
                          <a:cs typeface="Times New Roman"/>
                        </a:rPr>
                        <a:t>RL.4.7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417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s-MX" sz="1000" b="0" noProof="0" dirty="0" smtClean="0">
                          <a:solidFill>
                            <a:srgbClr val="000000"/>
                          </a:solidFill>
                          <a:effectLst/>
                          <a:latin typeface="+mn-lt"/>
                          <a:ea typeface="Times New Roman"/>
                          <a:cs typeface="Times New Roman"/>
                        </a:rPr>
                        <a:t>Yo</a:t>
                      </a:r>
                      <a:r>
                        <a:rPr lang="es-MX" sz="1000" b="0" baseline="0" noProof="0" dirty="0" smtClean="0">
                          <a:solidFill>
                            <a:srgbClr val="000000"/>
                          </a:solidFill>
                          <a:effectLst/>
                          <a:latin typeface="+mn-lt"/>
                          <a:ea typeface="Times New Roman"/>
                          <a:cs typeface="Times New Roman"/>
                        </a:rPr>
                        <a:t> puedo comparar el patrón de acontecimientos en dos  o más cuentos, de diferentes culturas.</a:t>
                      </a:r>
                      <a:r>
                        <a:rPr lang="es-MX" sz="1000" b="0" noProof="0" dirty="0" smtClean="0">
                          <a:solidFill>
                            <a:srgbClr val="000000"/>
                          </a:solidFill>
                          <a:effectLst/>
                          <a:latin typeface="+mn-lt"/>
                          <a:ea typeface="Times New Roman"/>
                          <a:cs typeface="Times New Roman"/>
                        </a:rPr>
                        <a:t>  </a:t>
                      </a:r>
                      <a:r>
                        <a:rPr lang="es-MX" sz="1000" b="0" i="1" noProof="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22160">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s-MX" sz="1000" b="0" noProof="0" dirty="0" smtClean="0">
                          <a:solidFill>
                            <a:srgbClr val="000000"/>
                          </a:solidFill>
                          <a:effectLst/>
                          <a:latin typeface="+mn-lt"/>
                          <a:ea typeface="Times New Roman"/>
                          <a:cs typeface="Times New Roman"/>
                        </a:rPr>
                        <a:t>Yo</a:t>
                      </a:r>
                      <a:r>
                        <a:rPr lang="es-MX" sz="1000" b="0" baseline="0" noProof="0" dirty="0" smtClean="0">
                          <a:solidFill>
                            <a:srgbClr val="000000"/>
                          </a:solidFill>
                          <a:effectLst/>
                          <a:latin typeface="+mn-lt"/>
                          <a:ea typeface="Times New Roman"/>
                          <a:cs typeface="Times New Roman"/>
                        </a:rPr>
                        <a:t> puedo identificar tópicos o temas similares entre cuentos de diferentes culturas.  </a:t>
                      </a:r>
                      <a:r>
                        <a:rPr lang="es-MX" sz="1000" b="0" i="1" noProof="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MX" sz="1000" b="0" noProof="0" dirty="0" smtClean="0">
                          <a:solidFill>
                            <a:srgbClr val="000000"/>
                          </a:solidFill>
                          <a:effectLst/>
                          <a:latin typeface="+mn-lt"/>
                          <a:ea typeface="Times New Roman"/>
                          <a:cs typeface="Times New Roman"/>
                        </a:rPr>
                        <a:t>Yo puedo</a:t>
                      </a:r>
                      <a:r>
                        <a:rPr lang="es-MX" sz="1000" b="0" baseline="0" noProof="0" dirty="0" smtClean="0">
                          <a:solidFill>
                            <a:srgbClr val="000000"/>
                          </a:solidFill>
                          <a:effectLst/>
                          <a:latin typeface="+mn-lt"/>
                          <a:ea typeface="Times New Roman"/>
                          <a:cs typeface="Times New Roman"/>
                        </a:rPr>
                        <a:t> identificar descripciones y direcciones similares en las versiones de un </a:t>
                      </a:r>
                      <a:r>
                        <a:rPr lang="es-MX" sz="1000" b="1" i="1" baseline="0" noProof="0" dirty="0" smtClean="0">
                          <a:solidFill>
                            <a:srgbClr val="000000"/>
                          </a:solidFill>
                          <a:effectLst/>
                          <a:latin typeface="+mn-lt"/>
                          <a:ea typeface="Times New Roman"/>
                          <a:cs typeface="Times New Roman"/>
                        </a:rPr>
                        <a:t>texto o de una obra de teatro </a:t>
                      </a:r>
                      <a:r>
                        <a:rPr lang="es-MX" sz="1000" b="0" i="0" baseline="0" noProof="0" dirty="0" smtClean="0">
                          <a:solidFill>
                            <a:srgbClr val="000000"/>
                          </a:solidFill>
                          <a:effectLst/>
                          <a:latin typeface="+mn-lt"/>
                          <a:ea typeface="Times New Roman"/>
                          <a:cs typeface="Times New Roman"/>
                        </a:rPr>
                        <a:t>y de una </a:t>
                      </a:r>
                      <a:r>
                        <a:rPr lang="es-MX" sz="1000" b="1" i="1" baseline="0" noProof="0" dirty="0" smtClean="0">
                          <a:solidFill>
                            <a:srgbClr val="000000"/>
                          </a:solidFill>
                          <a:effectLst/>
                          <a:latin typeface="+mn-lt"/>
                          <a:ea typeface="Times New Roman"/>
                          <a:cs typeface="Times New Roman"/>
                        </a:rPr>
                        <a:t>presentación visual u oral </a:t>
                      </a:r>
                      <a:r>
                        <a:rPr lang="es-MX" sz="1000" b="0" i="0" baseline="0" noProof="0" dirty="0" smtClean="0">
                          <a:solidFill>
                            <a:srgbClr val="000000"/>
                          </a:solidFill>
                          <a:effectLst/>
                          <a:latin typeface="+mn-lt"/>
                          <a:ea typeface="Times New Roman"/>
                          <a:cs typeface="Times New Roman"/>
                        </a:rPr>
                        <a:t>de un cuento. </a:t>
                      </a:r>
                      <a:r>
                        <a:rPr lang="es-MX" sz="1000" b="0" i="1" noProof="0" dirty="0" smtClean="0">
                          <a:solidFill>
                            <a:srgbClr val="000000"/>
                          </a:solidFill>
                          <a:effectLst/>
                          <a:latin typeface="+mn-lt"/>
                          <a:ea typeface="Times New Roman"/>
                          <a:cs typeface="Times New Roman"/>
                        </a:rPr>
                        <a:t>RL.4.7</a:t>
                      </a:r>
                    </a:p>
                  </a:txBody>
                  <a:tcPr marL="97155" marR="97155" marT="47897" marB="47897" anchor="ctr">
                    <a:solidFill>
                      <a:schemeClr val="bg1"/>
                    </a:solidFill>
                  </a:tcPr>
                </a:tc>
                <a:tc hMerge="1">
                  <a:txBody>
                    <a:bodyPr/>
                    <a:lstStyle/>
                    <a:p>
                      <a:endParaRPr lang="en-US"/>
                    </a:p>
                  </a:txBody>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0"/>
                        </a:spcAft>
                      </a:pPr>
                      <a:r>
                        <a:rPr lang="es-MX" sz="1000" b="0" baseline="0" noProof="0" dirty="0" smtClean="0">
                          <a:solidFill>
                            <a:srgbClr val="000000"/>
                          </a:solidFill>
                          <a:effectLst/>
                          <a:latin typeface="+mn-lt"/>
                          <a:ea typeface="Times New Roman"/>
                          <a:cs typeface="Times New Roman"/>
                        </a:rPr>
                        <a:t>Yo puedo analizar cómo un autor utiliza diferentes recursos literarios en cuentos, mitos o literatura tradicional de diferentes culturas. </a:t>
                      </a:r>
                      <a:r>
                        <a:rPr lang="es-MX" sz="1000" b="0" i="1" baseline="0" noProof="0" dirty="0" smtClean="0">
                          <a:solidFill>
                            <a:srgbClr val="000000"/>
                          </a:solidFill>
                          <a:effectLst/>
                          <a:latin typeface="+mn-lt"/>
                          <a:ea typeface="Times New Roman"/>
                          <a:cs typeface="Times New Roman"/>
                        </a:rPr>
                        <a:t>R</a:t>
                      </a:r>
                      <a:r>
                        <a:rPr lang="es-MX" sz="1000" b="0" i="1" noProof="0" dirty="0" smtClean="0">
                          <a:solidFill>
                            <a:srgbClr val="000000"/>
                          </a:solidFill>
                          <a:effectLst/>
                          <a:latin typeface="+mn-lt"/>
                          <a:ea typeface="Times New Roman"/>
                          <a:cs typeface="Times New Roman"/>
                        </a:rPr>
                        <a:t>L.4.9</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466633"/>
          </a:xfrm>
          <a:prstGeom prst="rect">
            <a:avLst/>
          </a:prstGeom>
          <a:noFill/>
        </p:spPr>
        <p:txBody>
          <a:bodyPr wrap="square" lIns="96359" tIns="48180" rIns="96359" bIns="48180" rtlCol="0">
            <a:spAutoFit/>
          </a:bodyPr>
          <a:lstStyle/>
          <a:p>
            <a:r>
              <a:rPr lang="es-MX" sz="1200" b="1" dirty="0" smtClean="0"/>
              <a:t>Puntuación del estudiante: </a:t>
            </a:r>
            <a:r>
              <a:rPr lang="es-MX" sz="1200" dirty="0" smtClean="0"/>
              <a:t>Colorea la casilla de verde si tu respuesta estaba correcta. Colorea la casilla de rojo si tu respuesta estaba  incorrecta. </a:t>
            </a:r>
            <a:endParaRPr lang="es-MX" sz="1200" dirty="0"/>
          </a:p>
        </p:txBody>
      </p:sp>
      <p:sp>
        <p:nvSpPr>
          <p:cNvPr id="6" name="Curved Down Arrow 5"/>
          <p:cNvSpPr/>
          <p:nvPr/>
        </p:nvSpPr>
        <p:spPr>
          <a:xfrm rot="1019646">
            <a:off x="6085901" y="4088205"/>
            <a:ext cx="906441" cy="30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046927" y="769492"/>
            <a:ext cx="911888" cy="28753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nvPr>
        </p:nvGraphicFramePr>
        <p:xfrm>
          <a:off x="518160" y="7391400"/>
          <a:ext cx="6580095" cy="1790048"/>
        </p:xfrm>
        <a:graphic>
          <a:graphicData uri="http://schemas.openxmlformats.org/drawingml/2006/table">
            <a:tbl>
              <a:tblPr firstRow="1" bandRow="1">
                <a:tableStyleId>{5940675A-B579-460E-94D1-54222C63F5DA}</a:tableStyleId>
              </a:tblPr>
              <a:tblGrid>
                <a:gridCol w="560295"/>
                <a:gridCol w="3569745"/>
                <a:gridCol w="533400"/>
                <a:gridCol w="488029"/>
                <a:gridCol w="563531"/>
                <a:gridCol w="865095"/>
              </a:tblGrid>
              <a:tr h="228600">
                <a:tc gridSpan="6">
                  <a:txBody>
                    <a:bodyPr/>
                    <a:lstStyle/>
                    <a:p>
                      <a:pPr algn="ctr">
                        <a:lnSpc>
                          <a:spcPct val="100000"/>
                        </a:lnSpc>
                        <a:spcAft>
                          <a:spcPts val="0"/>
                        </a:spcAft>
                      </a:pPr>
                      <a:r>
                        <a:rPr lang="es-MX" sz="1400" b="1" noProof="0" dirty="0" smtClean="0">
                          <a:solidFill>
                            <a:schemeClr val="tx1"/>
                          </a:solidFill>
                        </a:rPr>
                        <a:t>Escritura</a:t>
                      </a:r>
                      <a:endParaRPr lang="es-MX" sz="1400" b="1" noProof="0"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MX" sz="1000" b="0" noProof="0" dirty="0" smtClean="0">
                          <a:solidFill>
                            <a:schemeClr val="tx1"/>
                          </a:solidFill>
                          <a:latin typeface="+mn-lt"/>
                        </a:rPr>
                        <a:t>En uno o dos párrafos, escribe la</a:t>
                      </a:r>
                      <a:r>
                        <a:rPr lang="es-MX" sz="1000" b="0" baseline="0" noProof="0" dirty="0" smtClean="0">
                          <a:solidFill>
                            <a:schemeClr val="tx1"/>
                          </a:solidFill>
                          <a:latin typeface="+mn-lt"/>
                        </a:rPr>
                        <a:t> conclusión</a:t>
                      </a:r>
                      <a:r>
                        <a:rPr lang="es-MX" sz="1000" b="0" noProof="0" dirty="0" smtClean="0">
                          <a:solidFill>
                            <a:schemeClr val="tx1"/>
                          </a:solidFill>
                          <a:latin typeface="+mn-lt"/>
                        </a:rPr>
                        <a:t> al cuento que describe los acontecimientos y experiencias en</a:t>
                      </a:r>
                      <a:r>
                        <a:rPr lang="es-MX" sz="1000" b="0" baseline="0" noProof="0" dirty="0" smtClean="0">
                          <a:solidFill>
                            <a:schemeClr val="tx1"/>
                          </a:solidFill>
                          <a:latin typeface="+mn-lt"/>
                        </a:rPr>
                        <a:t> el cuento. </a:t>
                      </a:r>
                      <a:r>
                        <a:rPr lang="es-MX" sz="1000" b="0" i="1" baseline="0" noProof="0" dirty="0" smtClean="0">
                          <a:solidFill>
                            <a:schemeClr val="tx1"/>
                          </a:solidFill>
                          <a:latin typeface="+mn-lt"/>
                        </a:rPr>
                        <a:t>W.4.3c </a:t>
                      </a:r>
                      <a:r>
                        <a:rPr lang="es-MX" sz="1000" b="0" baseline="0" noProof="0" dirty="0" smtClean="0">
                          <a:solidFill>
                            <a:schemeClr val="tx1"/>
                          </a:solidFill>
                          <a:latin typeface="+mn-lt"/>
                        </a:rPr>
                        <a:t>          </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MX" sz="1000" b="0" noProof="0" dirty="0" smtClean="0">
                          <a:latin typeface="+mn-lt"/>
                          <a:ea typeface="Times New Roman"/>
                          <a:cs typeface="Helvetica" panose="020B0604020202020204" pitchFamily="34" charset="0"/>
                        </a:rPr>
                        <a:t>¿Cuál</a:t>
                      </a:r>
                      <a:r>
                        <a:rPr lang="es-MX" sz="1000" b="0" baseline="0" noProof="0" dirty="0" smtClean="0">
                          <a:latin typeface="+mn-lt"/>
                          <a:ea typeface="Times New Roman"/>
                          <a:cs typeface="Helvetica" panose="020B0604020202020204" pitchFamily="34" charset="0"/>
                        </a:rPr>
                        <a:t> línea de diálogo </a:t>
                      </a:r>
                      <a:r>
                        <a:rPr lang="es-MX" sz="1000" b="1" u="sng" baseline="0" noProof="0" dirty="0" smtClean="0">
                          <a:latin typeface="+mn-lt"/>
                          <a:ea typeface="Times New Roman"/>
                          <a:cs typeface="Helvetica" panose="020B0604020202020204" pitchFamily="34" charset="0"/>
                        </a:rPr>
                        <a:t>no</a:t>
                      </a:r>
                      <a:r>
                        <a:rPr lang="es-MX" sz="1000" b="0" u="none" baseline="0" noProof="0" dirty="0" smtClean="0">
                          <a:latin typeface="+mn-lt"/>
                          <a:ea typeface="Times New Roman"/>
                          <a:cs typeface="Helvetica" panose="020B0604020202020204" pitchFamily="34" charset="0"/>
                        </a:rPr>
                        <a:t> corresponde después de la ultima oración?</a:t>
                      </a:r>
                      <a:r>
                        <a:rPr lang="es-MX" sz="1000" b="0" baseline="0" noProof="0" dirty="0" smtClean="0">
                          <a:latin typeface="+mn-lt"/>
                          <a:ea typeface="Times New Roman"/>
                          <a:cs typeface="Helvetica" panose="020B0604020202020204" pitchFamily="34" charset="0"/>
                        </a:rPr>
                        <a:t> </a:t>
                      </a:r>
                      <a:r>
                        <a:rPr lang="es-MX" sz="1000" b="0" i="1" noProof="0" dirty="0" smtClean="0">
                          <a:solidFill>
                            <a:schemeClr val="tx1"/>
                          </a:solidFill>
                          <a:latin typeface="+mn-lt"/>
                          <a:cs typeface="Helvetica" panose="020B0604020202020204" pitchFamily="34" charset="0"/>
                        </a:rPr>
                        <a:t>W.4.3b</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MX" sz="1000" b="0" noProof="0" dirty="0" smtClean="0">
                          <a:latin typeface="+mn-lt"/>
                        </a:rPr>
                        <a:t>El estudiante ha decidido que las dos palabras en letra negrilla son muy fáciles para su maestro.</a:t>
                      </a:r>
                      <a:r>
                        <a:rPr lang="es-MX" sz="1000" b="0" baseline="0" noProof="0" dirty="0" smtClean="0">
                          <a:latin typeface="+mn-lt"/>
                        </a:rPr>
                        <a:t> Elige las dos palabras que mejor reemplazan las palabras en negrilla</a:t>
                      </a:r>
                      <a:r>
                        <a:rPr lang="es-MX" sz="1000" b="0" noProof="0" dirty="0" smtClean="0">
                          <a:latin typeface="+mn-lt"/>
                        </a:rPr>
                        <a:t>. </a:t>
                      </a:r>
                      <a:r>
                        <a:rPr lang="es-MX" sz="1000" b="0" i="1" noProof="0" dirty="0" smtClean="0">
                          <a:latin typeface="+mn-lt"/>
                        </a:rPr>
                        <a:t>L.3a</a:t>
                      </a:r>
                      <a:endParaRPr lang="es-MX" sz="1000" b="0" i="1" noProof="0" dirty="0" smtClean="0">
                        <a:solidFill>
                          <a:srgbClr val="FF0000"/>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u="none" noProof="0" dirty="0" smtClean="0">
                          <a:solidFill>
                            <a:schemeClr val="tx1"/>
                          </a:solidFill>
                          <a:effectLst/>
                          <a:latin typeface="+mn-lt"/>
                        </a:rPr>
                        <a:t>¿Cuál</a:t>
                      </a:r>
                      <a:r>
                        <a:rPr lang="es-MX" sz="1000" b="0" u="none" baseline="0" noProof="0" dirty="0" smtClean="0">
                          <a:solidFill>
                            <a:schemeClr val="tx1"/>
                          </a:solidFill>
                          <a:effectLst/>
                          <a:latin typeface="+mn-lt"/>
                        </a:rPr>
                        <a:t> oración muestra los adjetivos en el orden correcto</a:t>
                      </a:r>
                      <a:r>
                        <a:rPr lang="es-MX" sz="1000" b="0" u="none" noProof="0" dirty="0" smtClean="0">
                          <a:solidFill>
                            <a:schemeClr val="tx1"/>
                          </a:solidFill>
                          <a:effectLst/>
                          <a:latin typeface="+mn-lt"/>
                        </a:rPr>
                        <a:t>? </a:t>
                      </a:r>
                      <a:r>
                        <a:rPr lang="es-MX" sz="1000" b="0" i="1" u="none" noProof="0" dirty="0" smtClean="0">
                          <a:solidFill>
                            <a:schemeClr val="tx1"/>
                          </a:solidFill>
                          <a:effectLst/>
                          <a:latin typeface="+mn-lt"/>
                        </a:rPr>
                        <a:t>L.4.1d</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23656497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47</a:t>
            </a:fld>
            <a:endParaRPr lang="en-US" dirty="0"/>
          </a:p>
        </p:txBody>
      </p:sp>
      <p:grpSp>
        <p:nvGrpSpPr>
          <p:cNvPr id="10" name="Group 9"/>
          <p:cNvGrpSpPr/>
          <p:nvPr/>
        </p:nvGrpSpPr>
        <p:grpSpPr>
          <a:xfrm>
            <a:off x="172723" y="41115"/>
            <a:ext cx="7294879" cy="9682007"/>
            <a:chOff x="152401" y="37376"/>
            <a:chExt cx="6436659" cy="8801824"/>
          </a:xfrm>
        </p:grpSpPr>
        <p:grpSp>
          <p:nvGrpSpPr>
            <p:cNvPr id="6" name="Group 5"/>
            <p:cNvGrpSpPr/>
            <p:nvPr/>
          </p:nvGrpSpPr>
          <p:grpSpPr>
            <a:xfrm>
              <a:off x="152401" y="457200"/>
              <a:ext cx="6436659" cy="8382000"/>
              <a:chOff x="152401" y="457200"/>
              <a:chExt cx="6436659" cy="8382000"/>
            </a:xfrm>
          </p:grpSpPr>
          <p:sp>
            <p:nvSpPr>
              <p:cNvPr id="3" name="Rounded Rectangle 2"/>
              <p:cNvSpPr/>
              <p:nvPr/>
            </p:nvSpPr>
            <p:spPr>
              <a:xfrm>
                <a:off x="152401" y="457200"/>
                <a:ext cx="6436658"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smtClean="0">
                    <a:solidFill>
                      <a:schemeClr val="tx1"/>
                    </a:solidFill>
                  </a:rPr>
                  <a:t>1</a:t>
                </a:r>
                <a:r>
                  <a:rPr lang="es-GT" b="1" baseline="30000" dirty="0" smtClean="0">
                    <a:solidFill>
                      <a:schemeClr val="tx1"/>
                    </a:solidFill>
                  </a:rPr>
                  <a:t>er</a:t>
                </a:r>
                <a:r>
                  <a:rPr lang="es-GT" b="1" dirty="0" smtClean="0">
                    <a:solidFill>
                      <a:schemeClr val="tx1"/>
                    </a:solidFill>
                  </a:rPr>
                  <a:t>  Minuto</a:t>
                </a:r>
              </a:p>
              <a:p>
                <a:r>
                  <a:rPr lang="es-GT" b="1" dirty="0" smtClean="0">
                    <a:solidFill>
                      <a:schemeClr val="tx1"/>
                    </a:solidFill>
                  </a:rPr>
                  <a:t>Algo que hice bien…</a:t>
                </a:r>
                <a:endParaRPr lang="es-GT" b="1" dirty="0">
                  <a:solidFill>
                    <a:schemeClr val="tx1"/>
                  </a:solidFill>
                </a:endParaRPr>
              </a:p>
            </p:txBody>
          </p:sp>
          <p:sp>
            <p:nvSpPr>
              <p:cNvPr id="7" name="Rounded Rectangle 6"/>
              <p:cNvSpPr/>
              <p:nvPr/>
            </p:nvSpPr>
            <p:spPr>
              <a:xfrm>
                <a:off x="170411" y="3048000"/>
                <a:ext cx="6418647"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smtClean="0">
                    <a:solidFill>
                      <a:schemeClr val="tx1"/>
                    </a:solidFill>
                  </a:rPr>
                  <a:t>2</a:t>
                </a:r>
                <a:r>
                  <a:rPr lang="es-GT" b="1" baseline="30000" dirty="0" smtClean="0">
                    <a:solidFill>
                      <a:schemeClr val="tx1"/>
                    </a:solidFill>
                  </a:rPr>
                  <a:t>do</a:t>
                </a:r>
                <a:r>
                  <a:rPr lang="es-GT" b="1" dirty="0" smtClean="0">
                    <a:solidFill>
                      <a:schemeClr val="tx1"/>
                    </a:solidFill>
                  </a:rPr>
                  <a:t> Minuto</a:t>
                </a:r>
              </a:p>
              <a:p>
                <a:r>
                  <a:rPr lang="es-GT" b="1" dirty="0" smtClean="0">
                    <a:solidFill>
                      <a:schemeClr val="tx1"/>
                    </a:solidFill>
                  </a:rPr>
                  <a:t>Algo que era nuevo para mí o que necesito practicar más…</a:t>
                </a:r>
                <a:endParaRPr lang="es-GT" b="1" dirty="0">
                  <a:solidFill>
                    <a:schemeClr val="tx1"/>
                  </a:solidFill>
                </a:endParaRPr>
              </a:p>
            </p:txBody>
          </p:sp>
          <p:sp>
            <p:nvSpPr>
              <p:cNvPr id="8" name="Rounded Rectangle 7"/>
              <p:cNvSpPr/>
              <p:nvPr/>
            </p:nvSpPr>
            <p:spPr>
              <a:xfrm>
                <a:off x="188423" y="5638800"/>
                <a:ext cx="6400637"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smtClean="0">
                    <a:solidFill>
                      <a:schemeClr val="tx1"/>
                    </a:solidFill>
                  </a:rPr>
                  <a:t>3</a:t>
                </a:r>
                <a:r>
                  <a:rPr lang="es-GT" b="1" baseline="30000" dirty="0" smtClean="0">
                    <a:solidFill>
                      <a:schemeClr val="tx1"/>
                    </a:solidFill>
                  </a:rPr>
                  <a:t>er</a:t>
                </a:r>
                <a:r>
                  <a:rPr lang="es-GT" b="1" dirty="0" smtClean="0">
                    <a:solidFill>
                      <a:schemeClr val="tx1"/>
                    </a:solidFill>
                  </a:rPr>
                  <a:t> Minuto</a:t>
                </a:r>
              </a:p>
              <a:p>
                <a:r>
                  <a:rPr lang="es-GT" b="1" dirty="0" smtClean="0">
                    <a:solidFill>
                      <a:schemeClr val="tx1"/>
                    </a:solidFill>
                  </a:rPr>
                  <a:t>Algo que no entiendo…</a:t>
                </a:r>
                <a:endParaRPr lang="es-GT"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s-GT" b="1" i="1" dirty="0" smtClean="0"/>
                <a:t>Página de Reflexión</a:t>
              </a:r>
              <a:endParaRPr lang="es-GT" b="1" i="1" dirty="0"/>
            </a:p>
          </p:txBody>
        </p:sp>
      </p:grpSp>
    </p:spTree>
    <p:extLst>
      <p:ext uri="{BB962C8B-B14F-4D97-AF65-F5344CB8AC3E}">
        <p14:creationId xmlns:p14="http://schemas.microsoft.com/office/powerpoint/2010/main" val="1666410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667262"/>
          </a:xfrm>
          <a:prstGeom prst="rect">
            <a:avLst/>
          </a:prstGeom>
          <a:noFill/>
        </p:spPr>
        <p:txBody>
          <a:bodyPr wrap="square" rtlCol="0">
            <a:spAutoFit/>
          </a:bodyPr>
          <a:lstStyle/>
          <a:p>
            <a:pPr algn="ctr"/>
            <a:r>
              <a:rPr lang="es-MX" sz="1800" b="1" dirty="0" smtClean="0"/>
              <a:t>Arqueología</a:t>
            </a:r>
          </a:p>
          <a:p>
            <a:pPr algn="ctr"/>
            <a:r>
              <a:rPr lang="es-MX" sz="1540" b="1" i="1" dirty="0" smtClean="0"/>
              <a:t>Tarea de rendimiento: Actividad de la clase</a:t>
            </a:r>
          </a:p>
          <a:p>
            <a:pPr algn="ctr"/>
            <a:endParaRPr lang="es-MX" sz="1200" b="1" i="1" dirty="0" smtClean="0"/>
          </a:p>
          <a:p>
            <a:r>
              <a:rPr lang="es-MX" sz="1100" i="1" dirty="0" smtClean="0"/>
              <a:t>Esta pre-actividad para la clase sigue el diseño general de elementos contextuales, recursos, objetivos de aprendizaje, términos clave y propósito del Consorcio de </a:t>
            </a:r>
            <a:r>
              <a:rPr lang="es-MX" sz="1100" i="1" dirty="0" err="1" smtClean="0"/>
              <a:t>Evaluciones</a:t>
            </a:r>
            <a:r>
              <a:rPr lang="es-MX" sz="1100" i="1" dirty="0" smtClean="0"/>
              <a:t> </a:t>
            </a:r>
            <a:r>
              <a:rPr lang="es-MX" sz="1100" i="1" dirty="0" err="1" smtClean="0"/>
              <a:t>Smarter</a:t>
            </a:r>
            <a:r>
              <a:rPr lang="es-MX" sz="1100" i="1" dirty="0" smtClean="0"/>
              <a:t> </a:t>
            </a:r>
            <a:r>
              <a:rPr lang="es-MX" sz="1100" i="1" dirty="0" err="1" smtClean="0"/>
              <a:t>Balanced</a:t>
            </a:r>
            <a:r>
              <a:rPr lang="es-MX" sz="1100" i="1" dirty="0" smtClean="0"/>
              <a:t> (SBAC). [http://oaksportal.org/resources/]</a:t>
            </a:r>
          </a:p>
          <a:p>
            <a:r>
              <a:rPr lang="es-MX" sz="1100" i="1" dirty="0" smtClean="0"/>
              <a:t>La actividad fue escrita por </a:t>
            </a:r>
            <a:r>
              <a:rPr lang="es-MX" sz="1100" b="1" i="1" dirty="0" err="1" smtClean="0"/>
              <a:t>Carrie</a:t>
            </a:r>
            <a:r>
              <a:rPr lang="es-MX" sz="1100" b="1" i="1" dirty="0" smtClean="0"/>
              <a:t> Ellis </a:t>
            </a:r>
            <a:r>
              <a:rPr lang="es-MX" sz="1100" i="1" dirty="0" smtClean="0"/>
              <a:t>y </a:t>
            </a:r>
            <a:r>
              <a:rPr lang="es-MX" sz="1100" b="1" i="1" dirty="0" err="1" smtClean="0"/>
              <a:t>Judy</a:t>
            </a:r>
            <a:r>
              <a:rPr lang="es-MX" sz="1100" b="1" i="1" dirty="0" smtClean="0"/>
              <a:t> </a:t>
            </a:r>
            <a:r>
              <a:rPr lang="es-MX" sz="1100" b="1" i="1" dirty="0" err="1" smtClean="0"/>
              <a:t>Ramer</a:t>
            </a:r>
            <a:r>
              <a:rPr lang="es-MX" sz="1100" i="1" dirty="0" smtClean="0"/>
              <a:t>.</a:t>
            </a:r>
          </a:p>
          <a:p>
            <a:endParaRPr lang="es-MX" sz="1100" i="1" dirty="0" smtClean="0"/>
          </a:p>
          <a:p>
            <a:r>
              <a:rPr lang="es-419" sz="1200" dirty="0">
                <a:solidFill>
                  <a:prstClr val="black"/>
                </a:solidFill>
              </a:rPr>
              <a:t>La actividad en el salón de clase introduce a los estudiantes al contexto de una tarea de rendimiento, para que no estén en desventaja al demostrar las destrezas que la tarea intenta evaluar. </a:t>
            </a:r>
          </a:p>
          <a:p>
            <a:r>
              <a:rPr lang="es-ES_tradnl" sz="1200" dirty="0" smtClean="0"/>
              <a:t> </a:t>
            </a:r>
            <a:endParaRPr lang="es-ES_tradnl" sz="1200" dirty="0"/>
          </a:p>
          <a:p>
            <a:pPr lvl="0" defTabSz="1018809"/>
            <a:r>
              <a:rPr lang="es-ES_tradnl" sz="1200" dirty="0">
                <a:solidFill>
                  <a:prstClr val="black"/>
                </a:solidFill>
              </a:rPr>
              <a:t>Los elementos contextuales incluyen:</a:t>
            </a:r>
          </a:p>
          <a:p>
            <a:pPr lvl="0" defTabSz="1018809"/>
            <a:endParaRPr lang="es-ES_tradnl" sz="1200" dirty="0">
              <a:solidFill>
                <a:prstClr val="black"/>
              </a:solidFill>
            </a:endParaRPr>
          </a:p>
          <a:p>
            <a:pPr marL="249205" lvl="0" indent="-249205" defTabSz="1018809">
              <a:buFontTx/>
              <a:buAutoNum type="arabicPeriod"/>
            </a:pPr>
            <a:r>
              <a:rPr lang="es-ES_tradnl" sz="1200" dirty="0">
                <a:solidFill>
                  <a:prstClr val="black"/>
                </a:solidFill>
              </a:rPr>
              <a:t>Un </a:t>
            </a:r>
            <a:r>
              <a:rPr lang="es-ES_tradnl" sz="1200" b="1" dirty="0">
                <a:solidFill>
                  <a:prstClr val="black"/>
                </a:solidFill>
              </a:rPr>
              <a:t>entendimiento del escenario/ambiente o de la situación </a:t>
            </a:r>
            <a:r>
              <a:rPr lang="es-ES_tradnl" sz="1200" dirty="0">
                <a:solidFill>
                  <a:prstClr val="black"/>
                </a:solidFill>
              </a:rPr>
              <a:t>en la que se sitúa la tarea. </a:t>
            </a:r>
          </a:p>
          <a:p>
            <a:pPr lvl="0" defTabSz="1018809"/>
            <a:r>
              <a:rPr lang="es-ES_tradnl" sz="1200" dirty="0">
                <a:solidFill>
                  <a:prstClr val="black"/>
                </a:solidFill>
              </a:rPr>
              <a:t>2.    </a:t>
            </a:r>
            <a:r>
              <a:rPr lang="es-ES_tradnl" sz="1200" b="1" dirty="0">
                <a:solidFill>
                  <a:prstClr val="black"/>
                </a:solidFill>
              </a:rPr>
              <a:t>Conceptos potencialmente desconocidos </a:t>
            </a:r>
            <a:r>
              <a:rPr lang="es-ES_tradnl" sz="1200" dirty="0">
                <a:solidFill>
                  <a:prstClr val="black"/>
                </a:solidFill>
              </a:rPr>
              <a:t>que están asociados al escenario/ambiente</a:t>
            </a:r>
            <a:r>
              <a:rPr lang="es-ES_tradnl" sz="1200" b="1" dirty="0">
                <a:solidFill>
                  <a:prstClr val="black"/>
                </a:solidFill>
              </a:rPr>
              <a:t>.</a:t>
            </a:r>
          </a:p>
          <a:p>
            <a:pPr marL="287338" lvl="0" indent="-287338" defTabSz="1018809"/>
            <a:r>
              <a:rPr lang="es-ES_tradnl" sz="1200" dirty="0">
                <a:solidFill>
                  <a:prstClr val="black"/>
                </a:solidFill>
              </a:rPr>
              <a:t>3.    </a:t>
            </a:r>
            <a:r>
              <a:rPr lang="es-ES_tradnl" sz="1200" b="1" dirty="0">
                <a:solidFill>
                  <a:prstClr val="black"/>
                </a:solidFill>
              </a:rPr>
              <a:t>Términos</a:t>
            </a:r>
            <a:r>
              <a:rPr lang="es-ES_tradnl" sz="1200" dirty="0">
                <a:solidFill>
                  <a:prstClr val="black"/>
                </a:solidFill>
              </a:rPr>
              <a:t> </a:t>
            </a:r>
            <a:r>
              <a:rPr lang="es-ES_tradnl" sz="1200" b="1" dirty="0">
                <a:solidFill>
                  <a:prstClr val="black"/>
                </a:solidFill>
              </a:rPr>
              <a:t>clave o vocabulario </a:t>
            </a:r>
            <a:r>
              <a:rPr lang="es-ES_tradnl" sz="1200" dirty="0">
                <a:solidFill>
                  <a:prstClr val="black"/>
                </a:solidFill>
              </a:rPr>
              <a:t>que los estudiantes necesitarán entender con el fin de participar de manera significativa y completar la tarea de rendimiento.</a:t>
            </a:r>
          </a:p>
          <a:p>
            <a:pPr marL="249205" lvl="0" indent="-249205" defTabSz="1018809">
              <a:buFontTx/>
              <a:buAutoNum type="arabicPeriod"/>
            </a:pPr>
            <a:endParaRPr lang="es-ES_tradnl" sz="1200" dirty="0">
              <a:solidFill>
                <a:prstClr val="black"/>
              </a:solidFill>
            </a:endParaRPr>
          </a:p>
          <a:p>
            <a:pPr lvl="0" defTabSz="1018809"/>
            <a:r>
              <a:rPr lang="es-ES_tradnl" sz="1200" dirty="0">
                <a:solidFill>
                  <a:prstClr val="black"/>
                </a:solidFill>
              </a:rPr>
              <a:t>Con la actividad en el salón de clase también se pretende generar el interés de los estudiantes  hacia una mayor exploración de la idea clave (las ideas claves). La actividad debe ser fácil de implementar con instrucciones claras. </a:t>
            </a:r>
          </a:p>
          <a:p>
            <a:pPr lvl="0" defTabSz="1018809"/>
            <a:endParaRPr lang="es-ES_tradnl" sz="1200" dirty="0">
              <a:solidFill>
                <a:prstClr val="black"/>
              </a:solidFill>
            </a:endParaRPr>
          </a:p>
          <a:p>
            <a:pPr lvl="0" defTabSz="1018809"/>
            <a:r>
              <a:rPr lang="es-ES_tradnl" sz="1200" dirty="0">
                <a:solidFill>
                  <a:prstClr val="black"/>
                </a:solidFill>
              </a:rPr>
              <a:t>Por favor, lea toda la actividad antes de comenzarla con los estudiantes,  para asegurar que se complete con antelación cualquier preparación en el salón. A lo largo de la actividad, se permite pausar y preguntar a los estudiantes si tienen pregunta</a:t>
            </a:r>
            <a:r>
              <a:rPr lang="es-ES_tradnl" sz="1200" dirty="0">
                <a:solidFill>
                  <a:prstClr val="black"/>
                </a:solidFill>
                <a:sym typeface="Calibri"/>
              </a:rPr>
              <a:t>s.</a:t>
            </a:r>
            <a:endParaRPr lang="es-ES_tradnl" sz="1200" dirty="0">
              <a:solidFill>
                <a:prstClr val="black"/>
              </a:solidFill>
              <a:ea typeface="Calibri"/>
              <a:cs typeface="Calibri"/>
              <a:sym typeface="Calibri"/>
            </a:endParaRPr>
          </a:p>
          <a:p>
            <a:pPr lvl="0" defTabSz="1018809"/>
            <a:endParaRPr lang="es-ES_tradnl" sz="1320" u="sng" dirty="0">
              <a:solidFill>
                <a:prstClr val="black"/>
              </a:solidFill>
              <a:ea typeface="Calibri"/>
              <a:cs typeface="Calibri"/>
              <a:sym typeface="Calibri"/>
            </a:endParaRPr>
          </a:p>
          <a:p>
            <a:pPr lvl="0" defTabSz="1018809">
              <a:buSzPct val="25000"/>
            </a:pPr>
            <a:r>
              <a:rPr lang="es-ES_tradnl" sz="1200" b="1" u="sng" dirty="0">
                <a:solidFill>
                  <a:prstClr val="black"/>
                </a:solidFill>
                <a:ea typeface="Calibri"/>
                <a:cs typeface="Calibri"/>
                <a:sym typeface="Calibri"/>
              </a:rPr>
              <a:t>Recursos necesarios</a:t>
            </a:r>
            <a:r>
              <a:rPr lang="es-ES_tradnl" sz="1200" b="1" u="sng" dirty="0" smtClean="0">
                <a:solidFill>
                  <a:prstClr val="black"/>
                </a:solidFill>
                <a:ea typeface="Calibri"/>
                <a:cs typeface="Calibri"/>
                <a:sym typeface="Calibri"/>
              </a:rPr>
              <a:t>:</a:t>
            </a:r>
          </a:p>
          <a:p>
            <a:pPr lvl="0" defTabSz="1018809">
              <a:buSzPct val="25000"/>
            </a:pPr>
            <a:endParaRPr lang="es-ES_tradnl" sz="500" b="1" dirty="0"/>
          </a:p>
          <a:p>
            <a:pPr marL="285750" indent="-285750">
              <a:buFont typeface="Wingdings" panose="05000000000000000000" pitchFamily="2" charset="2"/>
              <a:buChar char="§"/>
            </a:pPr>
            <a:r>
              <a:rPr lang="es-ES_tradnl" sz="1200" dirty="0"/>
              <a:t>Papel y lápiz/ pizarra blanca para intercambiar ideas </a:t>
            </a:r>
          </a:p>
          <a:p>
            <a:pPr marL="285750" indent="-285750">
              <a:buFont typeface="Wingdings" panose="05000000000000000000" pitchFamily="2" charset="2"/>
              <a:buChar char="§"/>
            </a:pPr>
            <a:r>
              <a:rPr lang="es-ES_tradnl" sz="1200" dirty="0" smtClean="0"/>
              <a:t>Papel afiche </a:t>
            </a:r>
            <a:r>
              <a:rPr lang="es-ES_tradnl" sz="1200" dirty="0"/>
              <a:t>(</a:t>
            </a:r>
            <a:r>
              <a:rPr lang="es-ES_tradnl" sz="1200" i="1" dirty="0"/>
              <a:t>chart </a:t>
            </a:r>
            <a:r>
              <a:rPr lang="es-ES_tradnl" sz="1200" i="1" dirty="0" err="1"/>
              <a:t>paper</a:t>
            </a:r>
            <a:r>
              <a:rPr lang="es-ES_tradnl" sz="1200" dirty="0"/>
              <a:t>)/</a:t>
            </a:r>
            <a:r>
              <a:rPr lang="es-ES_tradnl" sz="1200" dirty="0" smtClean="0"/>
              <a:t>marcadores</a:t>
            </a:r>
          </a:p>
          <a:p>
            <a:pPr marL="285750" indent="-285750">
              <a:buFont typeface="Wingdings" panose="05000000000000000000" pitchFamily="2" charset="2"/>
              <a:buChar char="§"/>
            </a:pPr>
            <a:r>
              <a:rPr lang="es-MX" sz="1200" dirty="0" smtClean="0"/>
              <a:t>El bolso o la mochila del maestro (</a:t>
            </a:r>
            <a:r>
              <a:rPr lang="es-MX" sz="1200" dirty="0"/>
              <a:t>¡</a:t>
            </a:r>
            <a:r>
              <a:rPr lang="es-MX" sz="1200" dirty="0" smtClean="0"/>
              <a:t>Trate de no limpiar o vaciar ninguno de éstos para que sean auténticos!)</a:t>
            </a:r>
          </a:p>
          <a:p>
            <a:pPr marL="285750" indent="-285750">
              <a:buFont typeface="Wingdings" panose="05000000000000000000" pitchFamily="2" charset="2"/>
              <a:buChar char="§"/>
            </a:pPr>
            <a:r>
              <a:rPr lang="es-ES_tradnl" sz="1200" dirty="0"/>
              <a:t>Alguna manera de mostrar los materiales complementarios </a:t>
            </a:r>
            <a:r>
              <a:rPr lang="es-ES_tradnl" sz="1200" baseline="30000" dirty="0"/>
              <a:t>1</a:t>
            </a:r>
            <a:r>
              <a:rPr lang="es-ES_tradnl" sz="1200" dirty="0"/>
              <a:t> o hacer copias para los estudiantes</a:t>
            </a:r>
          </a:p>
          <a:p>
            <a:endParaRPr lang="es-MX" sz="550" dirty="0" smtClean="0"/>
          </a:p>
          <a:p>
            <a:r>
              <a:rPr lang="es-MX" sz="1320" b="1" u="sng" dirty="0" smtClean="0"/>
              <a:t>Metas de aprendizaje</a:t>
            </a:r>
            <a:r>
              <a:rPr lang="es-MX" sz="1320" u="sng" dirty="0" smtClean="0"/>
              <a:t>:</a:t>
            </a:r>
          </a:p>
          <a:p>
            <a:endParaRPr lang="es-MX" sz="500" dirty="0" smtClean="0"/>
          </a:p>
          <a:p>
            <a:pPr marL="188595" indent="-188595">
              <a:buFont typeface="Arial" panose="020B0604020202020204" pitchFamily="34" charset="0"/>
              <a:buChar char="•"/>
            </a:pPr>
            <a:r>
              <a:rPr lang="es-MX" sz="1200" dirty="0" smtClean="0"/>
              <a:t>Los estudiantes entenderán el concepto clave que los arqueólogos utilizan para buscar los artefactos con el fin de entender las culturas antiguas. </a:t>
            </a:r>
          </a:p>
          <a:p>
            <a:pPr marL="188595" indent="-188595">
              <a:buFont typeface="Arial" panose="020B0604020202020204" pitchFamily="34" charset="0"/>
              <a:buChar char="•"/>
            </a:pPr>
            <a:r>
              <a:rPr lang="es-MX" sz="1200" dirty="0" smtClean="0"/>
              <a:t>Esos artefactos son cosas cotidianas.</a:t>
            </a:r>
          </a:p>
          <a:p>
            <a:pPr marL="188595"/>
            <a:endParaRPr lang="es-MX" sz="1200" dirty="0" smtClean="0"/>
          </a:p>
          <a:p>
            <a:pPr lvl="0"/>
            <a:r>
              <a:rPr lang="es-ES_tradnl" sz="1200" b="1" u="sng" dirty="0">
                <a:solidFill>
                  <a:prstClr val="black"/>
                </a:solidFill>
              </a:rPr>
              <a:t>Los estudiantes entenderán los términos clave:</a:t>
            </a:r>
          </a:p>
          <a:p>
            <a:pPr lvl="0"/>
            <a:r>
              <a:rPr lang="es-419" sz="1100" i="1" dirty="0">
                <a:solidFill>
                  <a:prstClr val="black"/>
                </a:solidFill>
              </a:rPr>
              <a:t>Nota: Las definiciones que se proporcionan aquí son para la conveniencia de los facilitadores. Se espera que los estudiantes entiendan estos términos clave en el contexto de la tarea, no que se memoricen las definiciones.</a:t>
            </a:r>
          </a:p>
          <a:p>
            <a:endParaRPr lang="es-MX" sz="550" b="1" dirty="0" smtClean="0"/>
          </a:p>
          <a:p>
            <a:pPr marL="188595" indent="-188595">
              <a:buFont typeface="Arial" panose="020B0604020202020204" pitchFamily="34" charset="0"/>
              <a:buChar char="•"/>
            </a:pPr>
            <a:r>
              <a:rPr lang="es-MX" sz="1200" dirty="0" smtClean="0"/>
              <a:t>Arqueólogo: una persona que estudia sobre personas que vivieron hace mucho tiempo y aprenden sobre ellos por observar las cosas que ellos hicieron u usaron. </a:t>
            </a:r>
          </a:p>
          <a:p>
            <a:pPr marL="188595" indent="-188595">
              <a:buFont typeface="Arial" panose="020B0604020202020204" pitchFamily="34" charset="0"/>
              <a:buChar char="•"/>
            </a:pPr>
            <a:r>
              <a:rPr lang="es-MX" sz="1200" dirty="0" smtClean="0"/>
              <a:t>Artefacto: algo hecho o usado por personas hace mucho tiempo.</a:t>
            </a:r>
          </a:p>
          <a:p>
            <a:pPr marL="188595" indent="-188595">
              <a:buFont typeface="Arial" panose="020B0604020202020204" pitchFamily="34" charset="0"/>
              <a:buChar char="•"/>
            </a:pPr>
            <a:r>
              <a:rPr lang="es-MX" sz="1200" dirty="0" smtClean="0"/>
              <a:t>Cultura: las actitudes, costumbres y creencias que tiene un grupo de personas que son diferentes a otros.</a:t>
            </a:r>
          </a:p>
          <a:p>
            <a:pPr marL="188595" indent="-188595">
              <a:buFont typeface="Arial" panose="020B0604020202020204" pitchFamily="34" charset="0"/>
              <a:buChar char="•"/>
            </a:pPr>
            <a:endParaRPr lang="es-MX" sz="1200" dirty="0" smtClean="0"/>
          </a:p>
          <a:p>
            <a:r>
              <a:rPr lang="es-ES_tradnl" sz="1200" dirty="0" smtClean="0"/>
              <a:t>[</a:t>
            </a:r>
            <a:r>
              <a:rPr lang="es-ES_tradnl" sz="1200" b="1" u="sng" dirty="0"/>
              <a:t>Objetivo: </a:t>
            </a:r>
            <a:r>
              <a:rPr lang="es-ES_tradnl" sz="1200" dirty="0"/>
              <a:t>El objetivo del facilitador es introducir al estudiante al lenguaje de señas. Ellos explorarán tanto las señas básicas con las manos para el alfabeto, como diferentes gestos que indican conceptos. Esta tarea dará a los estudiantes una pequeña visión de lo que podría ser comunicarse solo por el lenguaje de señas.]</a:t>
            </a:r>
          </a:p>
          <a:p>
            <a:endParaRPr lang="es-ES_tradnl" sz="1400" dirty="0"/>
          </a:p>
          <a:p>
            <a:pPr marL="57150" indent="-57150"/>
            <a:r>
              <a:rPr lang="es-ES_tradnl" sz="1000" baseline="30000" dirty="0"/>
              <a:t>1</a:t>
            </a:r>
            <a:r>
              <a:rPr lang="es-ES_tradnl" sz="1000" dirty="0"/>
              <a:t> </a:t>
            </a:r>
            <a:r>
              <a:rPr lang="es-419" sz="1000" dirty="0" smtClean="0"/>
              <a:t>Los </a:t>
            </a:r>
            <a:r>
              <a:rPr lang="es-419" sz="1000" dirty="0"/>
              <a:t>facilitadores pueden decidir si quieren mostrar materiales complementarios utilizando un proyector o un </a:t>
            </a:r>
            <a:r>
              <a:rPr lang="es-419" sz="1000" dirty="0" smtClean="0"/>
              <a:t>computadora/     Smartboard</a:t>
            </a:r>
            <a:r>
              <a:rPr lang="es-419" sz="1000" dirty="0"/>
              <a:t>, o si quieren hacer copias y entregarlas a los estudiantes.</a:t>
            </a:r>
          </a:p>
        </p:txBody>
      </p:sp>
      <p:sp>
        <p:nvSpPr>
          <p:cNvPr id="3" name="Rectangle 2"/>
          <p:cNvSpPr/>
          <p:nvPr/>
        </p:nvSpPr>
        <p:spPr>
          <a:xfrm>
            <a:off x="2286000" y="9797810"/>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
        <p:nvSpPr>
          <p:cNvPr id="5" name="Slide Number Placeholder 2"/>
          <p:cNvSpPr>
            <a:spLocks noGrp="1"/>
          </p:cNvSpPr>
          <p:nvPr>
            <p:ph type="sldNum" sz="quarter" idx="12"/>
          </p:nvPr>
        </p:nvSpPr>
        <p:spPr>
          <a:xfrm>
            <a:off x="5820481" y="9443662"/>
            <a:ext cx="1813560" cy="535516"/>
          </a:xfrm>
        </p:spPr>
        <p:txBody>
          <a:bodyPr/>
          <a:lstStyle/>
          <a:p>
            <a:r>
              <a:rPr lang="en-US" dirty="0" smtClean="0"/>
              <a:t>5</a:t>
            </a:r>
            <a:endParaRPr lang="en-US" dirty="0"/>
          </a:p>
        </p:txBody>
      </p:sp>
    </p:spTree>
    <p:extLst>
      <p:ext uri="{BB962C8B-B14F-4D97-AF65-F5344CB8AC3E}">
        <p14:creationId xmlns:p14="http://schemas.microsoft.com/office/powerpoint/2010/main" val="2092295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040" y="335280"/>
            <a:ext cx="6621780" cy="11264622"/>
          </a:xfrm>
          <a:prstGeom prst="rect">
            <a:avLst/>
          </a:prstGeom>
        </p:spPr>
        <p:txBody>
          <a:bodyPr wrap="square">
            <a:spAutoFit/>
          </a:bodyPr>
          <a:lstStyle/>
          <a:p>
            <a:r>
              <a:rPr lang="es-MX" sz="1320" b="1" dirty="0" smtClean="0"/>
              <a:t>Actividad: Arqueología </a:t>
            </a:r>
            <a:r>
              <a:rPr lang="es-MX" sz="1320" dirty="0" smtClean="0"/>
              <a:t>continuación…</a:t>
            </a:r>
            <a:endParaRPr lang="es-MX" sz="1320" i="1" dirty="0" smtClean="0"/>
          </a:p>
          <a:p>
            <a:endParaRPr lang="es-MX" sz="1320" i="1" dirty="0" smtClean="0"/>
          </a:p>
          <a:p>
            <a:r>
              <a:rPr lang="es-419" sz="1320" b="1" dirty="0"/>
              <a:t>El facilitador </a:t>
            </a:r>
            <a:r>
              <a:rPr lang="es-419" sz="1320" b="1" dirty="0" smtClean="0"/>
              <a:t>dice:</a:t>
            </a:r>
            <a:r>
              <a:rPr lang="es-419" sz="1320" b="1" dirty="0"/>
              <a:t> </a:t>
            </a:r>
            <a:r>
              <a:rPr lang="es-MX" sz="1320" i="1" dirty="0" smtClean="0"/>
              <a:t>Hoy vamos a estar listos para la Tarea de rendimiento “Arqueología”, en lo que vamos a aprender sobre personas, sus culturas y  el pasado por medio de observar artefactos. Vamos que comenzar con una discusión sobre lo que saben acerca de la arqueología. Hablen con un compañero/discutan en su grupo por dos minutos sobre lo que saben en cuando que es lo que hacen los arqueólogos. </a:t>
            </a:r>
            <a:r>
              <a:rPr lang="es-MX" sz="1320" dirty="0" smtClean="0"/>
              <a:t>[</a:t>
            </a:r>
            <a:r>
              <a:rPr lang="es-419" sz="1320" dirty="0" smtClean="0">
                <a:solidFill>
                  <a:prstClr val="black"/>
                </a:solidFill>
              </a:rPr>
              <a:t>Tenga </a:t>
            </a:r>
            <a:r>
              <a:rPr lang="es-419" sz="1320" dirty="0">
                <a:solidFill>
                  <a:prstClr val="black"/>
                </a:solidFill>
              </a:rPr>
              <a:t>papel y lápices / pizarras disponibles para que los estudiantes escriban sus ideas si lo </a:t>
            </a:r>
            <a:r>
              <a:rPr lang="es-419" sz="1320" dirty="0" smtClean="0">
                <a:solidFill>
                  <a:prstClr val="black"/>
                </a:solidFill>
              </a:rPr>
              <a:t>desean</a:t>
            </a:r>
            <a:r>
              <a:rPr lang="es-ES_tradnl" sz="1320" dirty="0" smtClean="0"/>
              <a:t>].</a:t>
            </a:r>
            <a:endParaRPr lang="es-ES_tradnl" sz="1320" dirty="0"/>
          </a:p>
          <a:p>
            <a:r>
              <a:rPr lang="es-MX" sz="1320" b="1" dirty="0" smtClean="0"/>
              <a:t>Pregunta de discusión: </a:t>
            </a:r>
            <a:r>
              <a:rPr lang="es-MX" sz="1320" dirty="0" smtClean="0"/>
              <a:t>¿Qué hacen los arqueólogos? (Escriba la pregunta de discusión sobre el papel afiche/pizarra para que los estudiantes lo tengan como referencia).</a:t>
            </a:r>
          </a:p>
          <a:p>
            <a:endParaRPr lang="es-MX" sz="1320" b="1" dirty="0" smtClean="0"/>
          </a:p>
          <a:p>
            <a:r>
              <a:rPr lang="es-MX" sz="1320" b="1" dirty="0" smtClean="0"/>
              <a:t>El facilitador dice: </a:t>
            </a:r>
            <a:r>
              <a:rPr lang="es-419" sz="1320" i="1" dirty="0" smtClean="0"/>
              <a:t>Cuando </a:t>
            </a:r>
            <a:r>
              <a:rPr lang="es-419" sz="1320" i="1" dirty="0"/>
              <a:t>llame a su grupo, </a:t>
            </a:r>
            <a:r>
              <a:rPr lang="es-419" sz="1320" i="1" dirty="0" smtClean="0"/>
              <a:t>quiero </a:t>
            </a:r>
            <a:r>
              <a:rPr lang="es-419" sz="1320" i="1" dirty="0"/>
              <a:t>que una persona comparta con la clase lo que se discutió en su grupo. Voy a escribir sus respuestas en nuestra tabla.</a:t>
            </a:r>
          </a:p>
          <a:p>
            <a:endParaRPr lang="es-MX" sz="1320" b="1" dirty="0" smtClean="0"/>
          </a:p>
          <a:p>
            <a:r>
              <a:rPr lang="es-419" sz="1320" b="1" dirty="0">
                <a:solidFill>
                  <a:srgbClr val="000000"/>
                </a:solidFill>
                <a:ea typeface="Calibri"/>
                <a:cs typeface="Calibri"/>
                <a:sym typeface="Calibri"/>
              </a:rPr>
              <a:t>Posibles respuestas de los  </a:t>
            </a:r>
            <a:r>
              <a:rPr lang="es-419" sz="1320" b="1" dirty="0" smtClean="0">
                <a:solidFill>
                  <a:srgbClr val="000000"/>
                </a:solidFill>
                <a:ea typeface="Calibri"/>
                <a:cs typeface="Calibri"/>
                <a:sym typeface="Calibri"/>
              </a:rPr>
              <a:t>estudiantes</a:t>
            </a:r>
            <a:r>
              <a:rPr lang="es-419" sz="1320" b="1" dirty="0" smtClean="0"/>
              <a:t>:</a:t>
            </a:r>
            <a:endParaRPr lang="es-419" sz="1320" b="1" dirty="0"/>
          </a:p>
          <a:p>
            <a:pPr marL="188595" indent="-188595">
              <a:buFont typeface="Arial" panose="020B0604020202020204" pitchFamily="34" charset="0"/>
              <a:buChar char="•"/>
            </a:pPr>
            <a:r>
              <a:rPr lang="es-MX" sz="1320" dirty="0" smtClean="0"/>
              <a:t>Ellos excavan la tierra.</a:t>
            </a:r>
          </a:p>
          <a:p>
            <a:pPr marL="188595" indent="-188595">
              <a:buFont typeface="Arial" panose="020B0604020202020204" pitchFamily="34" charset="0"/>
              <a:buChar char="•"/>
            </a:pPr>
            <a:r>
              <a:rPr lang="es-MX" sz="1320" dirty="0" smtClean="0"/>
              <a:t>Ellos excavan la tierra y buscan cosas antiguas.</a:t>
            </a:r>
          </a:p>
          <a:p>
            <a:pPr marL="188595" indent="-188595">
              <a:buFont typeface="Arial" panose="020B0604020202020204" pitchFamily="34" charset="0"/>
              <a:buChar char="•"/>
            </a:pPr>
            <a:r>
              <a:rPr lang="es-MX" sz="1320" dirty="0" smtClean="0"/>
              <a:t>Ellos guardan cosas en los museos.</a:t>
            </a:r>
          </a:p>
          <a:p>
            <a:pPr marL="188595" indent="-188595">
              <a:buFont typeface="Arial" panose="020B0604020202020204" pitchFamily="34" charset="0"/>
              <a:buChar char="•"/>
            </a:pPr>
            <a:endParaRPr lang="es-MX" sz="1320" dirty="0" smtClean="0"/>
          </a:p>
          <a:p>
            <a:r>
              <a:rPr lang="es-MX" sz="1320" b="1" dirty="0" smtClean="0"/>
              <a:t>El </a:t>
            </a:r>
            <a:r>
              <a:rPr lang="es-MX" sz="1320" b="1" dirty="0"/>
              <a:t>facilitador </a:t>
            </a:r>
            <a:r>
              <a:rPr lang="es-MX" sz="1320" b="1" dirty="0" smtClean="0"/>
              <a:t>dice: </a:t>
            </a:r>
            <a:r>
              <a:rPr lang="es-MX" sz="1320" i="1" dirty="0" smtClean="0"/>
              <a:t>Buenas ideas. ¿Qué son algunas cosas famosas que los arqueólogos han descubierto? Con su pareja/grupo, tomen dos minutos más para hablar sobre esto.</a:t>
            </a:r>
            <a:r>
              <a:rPr lang="es-MX" sz="1320" dirty="0" smtClean="0"/>
              <a:t> </a:t>
            </a:r>
            <a:endParaRPr lang="es-MX" sz="1320" b="1" dirty="0" smtClean="0"/>
          </a:p>
          <a:p>
            <a:r>
              <a:rPr lang="es-MX" sz="1320" b="1" dirty="0" smtClean="0"/>
              <a:t>Pregunta </a:t>
            </a:r>
            <a:r>
              <a:rPr lang="es-MX" sz="1320" b="1" dirty="0"/>
              <a:t>de </a:t>
            </a:r>
            <a:r>
              <a:rPr lang="es-MX" sz="1320" b="1" dirty="0" smtClean="0"/>
              <a:t>discusión</a:t>
            </a:r>
            <a:r>
              <a:rPr lang="es-MX" sz="1320" dirty="0" smtClean="0"/>
              <a:t>: ¿</a:t>
            </a:r>
            <a:r>
              <a:rPr lang="es-MX" sz="1320" dirty="0"/>
              <a:t>Qué son algunas cosas famosas que los arqueólogos han descubierto? </a:t>
            </a:r>
            <a:r>
              <a:rPr lang="es-MX" sz="1320" dirty="0" smtClean="0"/>
              <a:t>(</a:t>
            </a:r>
            <a:r>
              <a:rPr lang="es-419" sz="1320" dirty="0" smtClean="0"/>
              <a:t>Escriba </a:t>
            </a:r>
            <a:r>
              <a:rPr lang="es-419" sz="1320" dirty="0"/>
              <a:t>la pregunta de discusión sobre el papel afiche/pizarra para que los estudiantes lo tengan como referencia</a:t>
            </a:r>
            <a:r>
              <a:rPr lang="es-MX" sz="1320" dirty="0" smtClean="0"/>
              <a:t>).</a:t>
            </a:r>
          </a:p>
          <a:p>
            <a:r>
              <a:rPr lang="es-MX" sz="1320" b="1" dirty="0"/>
              <a:t>El facilitador dice: </a:t>
            </a:r>
            <a:r>
              <a:rPr lang="es-MX" sz="1320" dirty="0" smtClean="0"/>
              <a:t>(</a:t>
            </a:r>
            <a:r>
              <a:rPr lang="es-419" sz="1320" dirty="0" smtClean="0"/>
              <a:t>Después </a:t>
            </a:r>
            <a:r>
              <a:rPr lang="es-419" sz="1320" dirty="0"/>
              <a:t>del tiempo de </a:t>
            </a:r>
            <a:r>
              <a:rPr lang="es-419" sz="1320" dirty="0" smtClean="0"/>
              <a:t>discusión) </a:t>
            </a:r>
            <a:r>
              <a:rPr lang="es-419" sz="1320" i="1" dirty="0" smtClean="0"/>
              <a:t>Cuando </a:t>
            </a:r>
            <a:r>
              <a:rPr lang="es-419" sz="1320" i="1" dirty="0"/>
              <a:t>llame a su grupo,  quiero que una persona diferente comparta con la clase lo que se discutió en su grupo. Voy a escribir sus respuestas en nuestra tabla.</a:t>
            </a:r>
          </a:p>
          <a:p>
            <a:endParaRPr lang="es-MX" sz="1320" b="1" dirty="0" smtClean="0"/>
          </a:p>
          <a:p>
            <a:r>
              <a:rPr lang="es-419" sz="1320" b="1" dirty="0">
                <a:solidFill>
                  <a:srgbClr val="000000"/>
                </a:solidFill>
                <a:ea typeface="Calibri"/>
                <a:cs typeface="Calibri"/>
                <a:sym typeface="Calibri"/>
              </a:rPr>
              <a:t>Posibles respuestas de los  estudiantes</a:t>
            </a:r>
            <a:r>
              <a:rPr lang="es-419" sz="1320" b="1" dirty="0"/>
              <a:t>:</a:t>
            </a:r>
          </a:p>
          <a:p>
            <a:pPr marL="188595" indent="-188595">
              <a:buFont typeface="Arial" panose="020B0604020202020204" pitchFamily="34" charset="0"/>
              <a:buChar char="•"/>
            </a:pPr>
            <a:r>
              <a:rPr lang="es-MX" sz="1320" dirty="0" smtClean="0"/>
              <a:t>Momias egipcias </a:t>
            </a:r>
          </a:p>
          <a:p>
            <a:pPr marL="188595" indent="-188595">
              <a:buFont typeface="Arial" panose="020B0604020202020204" pitchFamily="34" charset="0"/>
              <a:buChar char="•"/>
            </a:pPr>
            <a:r>
              <a:rPr lang="es-MX" sz="1320" dirty="0" smtClean="0"/>
              <a:t>Tesoros enterrados</a:t>
            </a:r>
          </a:p>
          <a:p>
            <a:pPr marL="188595" indent="-188595">
              <a:buFont typeface="Arial" panose="020B0604020202020204" pitchFamily="34" charset="0"/>
              <a:buChar char="•"/>
            </a:pPr>
            <a:r>
              <a:rPr lang="es-MX" sz="1320" dirty="0" smtClean="0"/>
              <a:t>Personas muertas</a:t>
            </a:r>
          </a:p>
          <a:p>
            <a:pPr marL="188595" indent="-188595">
              <a:buFont typeface="Arial" panose="020B0604020202020204" pitchFamily="34" charset="0"/>
              <a:buChar char="•"/>
            </a:pPr>
            <a:r>
              <a:rPr lang="es-MX" sz="1320" dirty="0" smtClean="0"/>
              <a:t>Casas antiguas donde vivían</a:t>
            </a:r>
          </a:p>
          <a:p>
            <a:pPr marL="188595" indent="-188595">
              <a:buFont typeface="Arial" panose="020B0604020202020204" pitchFamily="34" charset="0"/>
              <a:buChar char="•"/>
            </a:pPr>
            <a:r>
              <a:rPr lang="es-MX" sz="1320" dirty="0" smtClean="0"/>
              <a:t>Cosas cotidianas que la gente usaba… cerámica, sandalias</a:t>
            </a:r>
          </a:p>
          <a:p>
            <a:pPr marL="188595" indent="-188595">
              <a:buFont typeface="Arial" panose="020B0604020202020204" pitchFamily="34" charset="0"/>
              <a:buChar char="•"/>
            </a:pPr>
            <a:r>
              <a:rPr lang="es-MX" sz="1320" dirty="0" smtClean="0"/>
              <a:t>Ruinas antiguas</a:t>
            </a:r>
          </a:p>
          <a:p>
            <a:pPr marL="188595" indent="-188595">
              <a:buFont typeface="Arial" panose="020B0604020202020204" pitchFamily="34" charset="0"/>
              <a:buChar char="•"/>
            </a:pPr>
            <a:endParaRPr lang="es-MX" sz="1320" dirty="0" smtClean="0"/>
          </a:p>
          <a:p>
            <a:r>
              <a:rPr lang="es-419" sz="1320" b="1" dirty="0"/>
              <a:t>El facilitador </a:t>
            </a:r>
            <a:r>
              <a:rPr lang="es-419" sz="1320" b="1" dirty="0" smtClean="0"/>
              <a:t>dice: </a:t>
            </a:r>
            <a:r>
              <a:rPr lang="es-MX" sz="1320" i="1" dirty="0" smtClean="0"/>
              <a:t>Ahora, vamos a ver un video breve que explica que es lo qué hacen los arqueólogos en sus trabajos. Pongan mucha atención al final del video </a:t>
            </a:r>
            <a:r>
              <a:rPr lang="es-MX" sz="1320" i="1" dirty="0" err="1" smtClean="0"/>
              <a:t>cuandoel</a:t>
            </a:r>
            <a:r>
              <a:rPr lang="es-MX" sz="1320" i="1" dirty="0" smtClean="0"/>
              <a:t> arqueólogo está explicando algo a los estudiantes.</a:t>
            </a:r>
          </a:p>
          <a:p>
            <a:r>
              <a:rPr lang="es-MX" sz="1320" dirty="0" smtClean="0"/>
              <a:t> [</a:t>
            </a:r>
            <a:r>
              <a:rPr lang="es-MX" sz="1320" i="1" dirty="0" smtClean="0">
                <a:hlinkClick r:id="rId2"/>
              </a:rPr>
              <a:t>A Day in </a:t>
            </a:r>
            <a:r>
              <a:rPr lang="es-MX" sz="1320" i="1" dirty="0" err="1" smtClean="0">
                <a:hlinkClick r:id="rId2"/>
              </a:rPr>
              <a:t>the</a:t>
            </a:r>
            <a:r>
              <a:rPr lang="es-MX" sz="1320" i="1" dirty="0" smtClean="0">
                <a:hlinkClick r:id="rId2"/>
              </a:rPr>
              <a:t> </a:t>
            </a:r>
            <a:r>
              <a:rPr lang="es-MX" sz="1320" i="1" dirty="0" err="1" smtClean="0">
                <a:hlinkClick r:id="rId2"/>
              </a:rPr>
              <a:t>Life</a:t>
            </a:r>
            <a:r>
              <a:rPr lang="es-MX" sz="1320" i="1" dirty="0" smtClean="0">
                <a:hlinkClick r:id="rId2"/>
              </a:rPr>
              <a:t> of </a:t>
            </a:r>
            <a:r>
              <a:rPr lang="es-MX" sz="1320" i="1" dirty="0" err="1" smtClean="0">
                <a:hlinkClick r:id="rId2"/>
              </a:rPr>
              <a:t>an</a:t>
            </a:r>
            <a:r>
              <a:rPr lang="es-MX" sz="1320" i="1" dirty="0" smtClean="0">
                <a:hlinkClick r:id="rId2"/>
              </a:rPr>
              <a:t> </a:t>
            </a:r>
            <a:r>
              <a:rPr lang="es-MX" sz="1320" i="1" dirty="0" err="1" smtClean="0">
                <a:hlinkClick r:id="rId2"/>
              </a:rPr>
              <a:t>Archaeologist</a:t>
            </a:r>
            <a:r>
              <a:rPr lang="es-MX" sz="1320" i="1" dirty="0" smtClean="0"/>
              <a:t> (Un día en la vida de un arqueólogo)</a:t>
            </a:r>
            <a:r>
              <a:rPr lang="es-MX" sz="1320" dirty="0" smtClean="0"/>
              <a:t>; El facilitador muestra un video de dos minutos lo cual muestra un arqueólogo verdadero trabajando].</a:t>
            </a:r>
          </a:p>
          <a:p>
            <a:r>
              <a:rPr lang="es-MX" sz="1320" i="1" dirty="0" smtClean="0"/>
              <a:t>— ¿Alguien notó el objeto pequeño que mostró al final del video (una piedra; un jaspe)? ¿Alguien recuerda lo que dijo sobre esto? (Lo estaban moldeando en una  punta [de flecha] y la cocieron).</a:t>
            </a:r>
          </a:p>
          <a:p>
            <a:r>
              <a:rPr lang="es-MX" sz="1320" dirty="0" smtClean="0"/>
              <a:t>[Discusión con estudiantes]</a:t>
            </a:r>
          </a:p>
          <a:p>
            <a:endParaRPr lang="en-US" sz="1320" dirty="0"/>
          </a:p>
          <a:p>
            <a:endParaRPr lang="en-US" sz="1320" dirty="0"/>
          </a:p>
          <a:p>
            <a:endParaRPr lang="en-US" sz="1320" dirty="0"/>
          </a:p>
          <a:p>
            <a:endParaRPr lang="en-US" sz="1320" dirty="0"/>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1320" dirty="0"/>
          </a:p>
        </p:txBody>
      </p:sp>
      <p:sp>
        <p:nvSpPr>
          <p:cNvPr id="3" name="Rectangle 2"/>
          <p:cNvSpPr/>
          <p:nvPr/>
        </p:nvSpPr>
        <p:spPr>
          <a:xfrm>
            <a:off x="2362200" y="9796698"/>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
        <p:nvSpPr>
          <p:cNvPr id="4" name="Slide Number Placeholder 2"/>
          <p:cNvSpPr>
            <a:spLocks noGrp="1"/>
          </p:cNvSpPr>
          <p:nvPr>
            <p:ph type="sldNum" sz="quarter" idx="12"/>
          </p:nvPr>
        </p:nvSpPr>
        <p:spPr>
          <a:xfrm>
            <a:off x="5562600" y="9296400"/>
            <a:ext cx="1813560" cy="535516"/>
          </a:xfrm>
        </p:spPr>
        <p:txBody>
          <a:bodyPr/>
          <a:lstStyle/>
          <a:p>
            <a:r>
              <a:rPr lang="en-US" dirty="0" smtClean="0"/>
              <a:t>6</a:t>
            </a:r>
            <a:endParaRPr lang="en-US" dirty="0"/>
          </a:p>
        </p:txBody>
      </p:sp>
    </p:spTree>
    <p:extLst>
      <p:ext uri="{BB962C8B-B14F-4D97-AF65-F5344CB8AC3E}">
        <p14:creationId xmlns:p14="http://schemas.microsoft.com/office/powerpoint/2010/main" val="3287019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040" y="335280"/>
            <a:ext cx="6621780" cy="11123045"/>
          </a:xfrm>
          <a:prstGeom prst="rect">
            <a:avLst/>
          </a:prstGeom>
        </p:spPr>
        <p:txBody>
          <a:bodyPr wrap="square">
            <a:spAutoFit/>
          </a:bodyPr>
          <a:lstStyle/>
          <a:p>
            <a:r>
              <a:rPr lang="es-MX" sz="1260" b="1" dirty="0"/>
              <a:t>Actividad: Arqueología </a:t>
            </a:r>
            <a:r>
              <a:rPr lang="es-MX" sz="1260" dirty="0"/>
              <a:t>continuación…</a:t>
            </a:r>
            <a:endParaRPr lang="es-MX" sz="1260" i="1" dirty="0"/>
          </a:p>
          <a:p>
            <a:endParaRPr lang="en-US" sz="1260" i="1" dirty="0"/>
          </a:p>
          <a:p>
            <a:r>
              <a:rPr lang="es-ES" sz="1260" b="1" dirty="0" smtClean="0"/>
              <a:t>El facilitador dice: </a:t>
            </a:r>
            <a:r>
              <a:rPr lang="es-ES" sz="1260" i="1" dirty="0" smtClean="0"/>
              <a:t>Los arqueólogos toman objetos que encuentran en las excavaciones y las utilizan para llegar a conclusiones sobre la gente y su cultura que estudian.  No tenemos un sitio de excavación antiguo cerca de nosotros para estudiar, pero podemos ver objetos en nuestro entorno cotidiano. </a:t>
            </a:r>
          </a:p>
          <a:p>
            <a:endParaRPr lang="es-ES" sz="1260" dirty="0" smtClean="0"/>
          </a:p>
          <a:p>
            <a:r>
              <a:rPr lang="es-ES" sz="1260" dirty="0" smtClean="0"/>
              <a:t>[Saque su bolso o mochila. En las instrucciones a continuación, se utiliza </a:t>
            </a:r>
            <a:r>
              <a:rPr lang="es-ES" sz="1260" i="1" dirty="0" smtClean="0"/>
              <a:t>bolso</a:t>
            </a:r>
            <a:r>
              <a:rPr lang="es-ES" sz="1260" dirty="0" smtClean="0"/>
              <a:t>. Si utiliza una mochila, sustituya la palabra con </a:t>
            </a:r>
            <a:r>
              <a:rPr lang="es-ES" sz="1260" i="1" dirty="0" smtClean="0"/>
              <a:t>mochila</a:t>
            </a:r>
            <a:r>
              <a:rPr lang="es-ES" sz="1260" dirty="0" smtClean="0"/>
              <a:t> donde sea necesario].</a:t>
            </a:r>
          </a:p>
          <a:p>
            <a:endParaRPr lang="es-ES" sz="1260" dirty="0"/>
          </a:p>
          <a:p>
            <a:r>
              <a:rPr lang="es-ES" sz="1260" dirty="0" smtClean="0"/>
              <a:t>— </a:t>
            </a:r>
            <a:r>
              <a:rPr lang="es-ES" sz="1260" i="1" dirty="0" smtClean="0"/>
              <a:t>Éste es mi bolso donde guardo cosas que utilizo todos los días. Vamos a ver qué es lo que tengo aquí y lo que dice sobre mí. </a:t>
            </a:r>
          </a:p>
          <a:p>
            <a:r>
              <a:rPr lang="es-ES" sz="1260" dirty="0" smtClean="0"/>
              <a:t>[Saque un objeto del bolso y pida a los estudiantes que lo identifiquen y digan su uso. De un  ejemplo de cómo apuntar éste en la Tabla en forma de doble T, como en la Figura 1 en los Materiales complementarios].</a:t>
            </a:r>
          </a:p>
          <a:p>
            <a:endParaRPr lang="en-US" sz="1260" dirty="0"/>
          </a:p>
          <a:p>
            <a:r>
              <a:rPr lang="es-ES" sz="1260" dirty="0" smtClean="0"/>
              <a:t>— ¿</a:t>
            </a:r>
            <a:r>
              <a:rPr lang="es-ES" sz="1260" i="1" dirty="0" smtClean="0"/>
              <a:t>Qué clase de persona llevaría en su bolso un/a ___ ? ¿Qué es lo que nos dice sobre esa persona y las personas que viven con el o ella? ¿Pueden pensar en una idea para un cuento que tiene que ver con este objeto y la persona?</a:t>
            </a:r>
          </a:p>
          <a:p>
            <a:endParaRPr lang="en-US" sz="1260" dirty="0"/>
          </a:p>
          <a:p>
            <a:pPr marL="188595" indent="-188595">
              <a:buFont typeface="Arial" panose="020B0604020202020204" pitchFamily="34" charset="0"/>
              <a:buChar char="•"/>
            </a:pPr>
            <a:r>
              <a:rPr lang="es-ES" sz="1260" dirty="0"/>
              <a:t>[</a:t>
            </a:r>
            <a:r>
              <a:rPr lang="es-ES" sz="1260" dirty="0" smtClean="0"/>
              <a:t>Guíe a </a:t>
            </a:r>
            <a:r>
              <a:rPr lang="es-ES" sz="1260" dirty="0"/>
              <a:t>los estudiantes a una conclusión razonable sobre ese objeto.  </a:t>
            </a:r>
            <a:endParaRPr lang="es-ES" sz="1260" dirty="0" smtClean="0"/>
          </a:p>
          <a:p>
            <a:pPr marL="188595" indent="-188595">
              <a:buFont typeface="Arial" panose="020B0604020202020204" pitchFamily="34" charset="0"/>
              <a:buChar char="•"/>
            </a:pPr>
            <a:r>
              <a:rPr lang="es-ES" sz="1260" dirty="0" smtClean="0"/>
              <a:t> Ej. </a:t>
            </a:r>
            <a:r>
              <a:rPr lang="es-ES" sz="1260" dirty="0"/>
              <a:t>Un calendario. </a:t>
            </a:r>
            <a:r>
              <a:rPr lang="es-ES" sz="1260" dirty="0" smtClean="0"/>
              <a:t>Esto nos puede dar a entender que </a:t>
            </a:r>
            <a:r>
              <a:rPr lang="es-ES" sz="1260" dirty="0"/>
              <a:t>la persona le gusta ser organizada y no quiere </a:t>
            </a:r>
            <a:r>
              <a:rPr lang="es-ES" sz="1260" dirty="0" smtClean="0"/>
              <a:t>olvidar sus </a:t>
            </a:r>
            <a:r>
              <a:rPr lang="es-ES" sz="1260" dirty="0"/>
              <a:t>citas. </a:t>
            </a:r>
            <a:endParaRPr lang="es-ES" sz="1260" dirty="0" smtClean="0"/>
          </a:p>
          <a:p>
            <a:pPr marL="188595" indent="-188595">
              <a:buFont typeface="Arial" panose="020B0604020202020204" pitchFamily="34" charset="0"/>
              <a:buChar char="•"/>
            </a:pPr>
            <a:r>
              <a:rPr lang="es-ES" sz="1260" dirty="0" smtClean="0"/>
              <a:t>Escriba </a:t>
            </a:r>
            <a:r>
              <a:rPr lang="es-ES" sz="1260" dirty="0"/>
              <a:t>esto en </a:t>
            </a:r>
            <a:r>
              <a:rPr lang="es-ES" sz="1260" dirty="0" smtClean="0"/>
              <a:t>la Tabla en forma de doble T. </a:t>
            </a:r>
          </a:p>
          <a:p>
            <a:pPr marL="188595" indent="-188595">
              <a:buFont typeface="Arial" panose="020B0604020202020204" pitchFamily="34" charset="0"/>
              <a:buChar char="•"/>
            </a:pPr>
            <a:r>
              <a:rPr lang="es-ES" sz="1260" dirty="0" smtClean="0"/>
              <a:t>Distribuya los </a:t>
            </a:r>
            <a:r>
              <a:rPr lang="es-ES" sz="1260" dirty="0"/>
              <a:t>objetos </a:t>
            </a:r>
            <a:r>
              <a:rPr lang="es-ES" sz="1260" dirty="0" smtClean="0"/>
              <a:t>del bolso </a:t>
            </a:r>
            <a:r>
              <a:rPr lang="es-ES" sz="1260" dirty="0"/>
              <a:t>a cada uno de los grupos</a:t>
            </a:r>
            <a:r>
              <a:rPr lang="es-ES" sz="1260" dirty="0" smtClean="0"/>
              <a:t>. Que los estudiantes identifiquen  los objetos, expliquen para que se usa, y que hagan conclusiones basadas en el objeto.</a:t>
            </a:r>
          </a:p>
          <a:p>
            <a:pPr marL="188595" indent="-188595">
              <a:buFont typeface="Arial" panose="020B0604020202020204" pitchFamily="34" charset="0"/>
              <a:buChar char="•"/>
            </a:pPr>
            <a:r>
              <a:rPr lang="es-ES" sz="1260" dirty="0" smtClean="0"/>
              <a:t>Escriba las ideas en </a:t>
            </a:r>
            <a:r>
              <a:rPr lang="es-ES" sz="1260" dirty="0"/>
              <a:t>la tabla </a:t>
            </a:r>
            <a:r>
              <a:rPr lang="es-ES" sz="1260" dirty="0" smtClean="0"/>
              <a:t>en forma de doble T.]</a:t>
            </a:r>
          </a:p>
          <a:p>
            <a:pPr marL="188595" indent="-188595">
              <a:buFont typeface="Arial" panose="020B0604020202020204" pitchFamily="34" charset="0"/>
              <a:buChar char="•"/>
            </a:pPr>
            <a:endParaRPr lang="en-US" sz="1260" dirty="0"/>
          </a:p>
          <a:p>
            <a:r>
              <a:rPr lang="es-ES" sz="1260" b="1" dirty="0" smtClean="0"/>
              <a:t>El facilitador dice</a:t>
            </a:r>
            <a:r>
              <a:rPr lang="es-ES" sz="1260" dirty="0" smtClean="0"/>
              <a:t>: </a:t>
            </a:r>
            <a:r>
              <a:rPr lang="es-ES" sz="1260" i="1" dirty="0" smtClean="0"/>
              <a:t>Ahora, miren todos estos objetos, cuáles son los posibles usos, y lo que dice acerca de esa persona. ¿Pueden pensar en una idea para un cuento que tiene que ver con algunos de estos objetos y esta persona? Hablen con un compañero por dos minutos sobre esto.</a:t>
            </a:r>
          </a:p>
          <a:p>
            <a:endParaRPr lang="en-US" sz="1260" b="1" dirty="0"/>
          </a:p>
          <a:p>
            <a:r>
              <a:rPr lang="es-419" sz="1260" b="1" dirty="0">
                <a:solidFill>
                  <a:srgbClr val="000000"/>
                </a:solidFill>
                <a:ea typeface="Calibri"/>
                <a:cs typeface="Calibri"/>
                <a:sym typeface="Calibri"/>
              </a:rPr>
              <a:t>Posibles respuestas de los  estudiantes</a:t>
            </a:r>
            <a:r>
              <a:rPr lang="es-419" sz="1260" b="1" dirty="0"/>
              <a:t>:</a:t>
            </a:r>
          </a:p>
          <a:p>
            <a:pPr marL="188595" indent="-188595">
              <a:buFont typeface="Arial" panose="020B0604020202020204" pitchFamily="34" charset="0"/>
              <a:buChar char="•"/>
            </a:pPr>
            <a:r>
              <a:rPr lang="es-ES" sz="1260" dirty="0" smtClean="0"/>
              <a:t>El calendario... </a:t>
            </a:r>
            <a:r>
              <a:rPr lang="es-ES" sz="1260" dirty="0"/>
              <a:t>l</a:t>
            </a:r>
            <a:r>
              <a:rPr lang="es-ES" sz="1260" dirty="0" smtClean="0"/>
              <a:t>a persona pierde su calendario y tiene una aventura, porque ella no puede recordarse donde ella se supone que debe estar. </a:t>
            </a:r>
          </a:p>
          <a:p>
            <a:pPr marL="188595" indent="-188595">
              <a:buFont typeface="Arial" panose="020B0604020202020204" pitchFamily="34" charset="0"/>
              <a:buChar char="•"/>
            </a:pPr>
            <a:r>
              <a:rPr lang="es-ES" sz="1260" dirty="0" smtClean="0"/>
              <a:t>El paquete de chicle... </a:t>
            </a:r>
            <a:r>
              <a:rPr lang="es-ES" sz="1260" dirty="0"/>
              <a:t>e</a:t>
            </a:r>
            <a:r>
              <a:rPr lang="es-ES" sz="1260" dirty="0" smtClean="0"/>
              <a:t>l perro encuentra el chicle y se lo come y hace globos [de chicle]... Él se convierte en el primer perro que sopla globos.</a:t>
            </a:r>
          </a:p>
          <a:p>
            <a:pPr marL="188595" indent="-188595">
              <a:buFont typeface="Arial" panose="020B0604020202020204" pitchFamily="34" charset="0"/>
              <a:buChar char="•"/>
            </a:pPr>
            <a:endParaRPr lang="en-US" sz="1260" dirty="0"/>
          </a:p>
          <a:p>
            <a:r>
              <a:rPr lang="es-ES" sz="1260" b="1" dirty="0" smtClean="0"/>
              <a:t>El facilitador dice: </a:t>
            </a:r>
            <a:r>
              <a:rPr lang="es-ES" sz="1260" i="1" dirty="0" smtClean="0"/>
              <a:t>Aunque casi siempre pensamos en los arqueólogos como aventureros que están en busca de oro y tesoros, la verdad es que se puede aprender mucho más acerca de los pueblos antiguos a través de sus posesiones cotidianas</a:t>
            </a:r>
            <a:r>
              <a:rPr lang="es-ES" sz="1260" dirty="0" smtClean="0"/>
              <a:t>.  </a:t>
            </a:r>
          </a:p>
          <a:p>
            <a:endParaRPr lang="es-ES" sz="1260" b="1" dirty="0" smtClean="0"/>
          </a:p>
          <a:p>
            <a:r>
              <a:rPr lang="es-ES" sz="1260" b="1" dirty="0"/>
              <a:t>El facilitador dice: </a:t>
            </a:r>
            <a:r>
              <a:rPr lang="es-ES" sz="1260" dirty="0" smtClean="0"/>
              <a:t>E</a:t>
            </a:r>
            <a:r>
              <a:rPr lang="es-ES" sz="1260" i="1" dirty="0" smtClean="0"/>
              <a:t>n su </a:t>
            </a:r>
            <a:r>
              <a:rPr lang="es-ES" sz="1260" i="1" dirty="0"/>
              <a:t>T</a:t>
            </a:r>
            <a:r>
              <a:rPr lang="es-ES" sz="1260" i="1" dirty="0" smtClean="0"/>
              <a:t>area de rendimiento, aprenderán más sobre un arqueólogo que utiliza objetos cotidianos para aprender sobre pueblos antiguo. El trabajo en grupo que hicieron hoy debe ayudarles a prepararse para la investigación y el escrito que van a hacer en la Tarea de rendimiento.   </a:t>
            </a:r>
          </a:p>
          <a:p>
            <a:endParaRPr lang="es-ES" sz="1260" b="1" dirty="0"/>
          </a:p>
          <a:p>
            <a:r>
              <a:rPr lang="es-ES" sz="1260" b="1" dirty="0" smtClean="0"/>
              <a:t>Nota: El facilitador debe recoger las notas de los estudiantes de esta actividad.</a:t>
            </a:r>
            <a:endParaRPr lang="en-US" sz="1260" b="1" dirty="0"/>
          </a:p>
          <a:p>
            <a:pPr marL="188595" indent="-188595">
              <a:buFont typeface="Arial" panose="020B0604020202020204" pitchFamily="34" charset="0"/>
              <a:buChar char="•"/>
            </a:pPr>
            <a:endParaRPr lang="en-US" sz="1260" dirty="0"/>
          </a:p>
          <a:p>
            <a:endParaRPr lang="en-US" sz="1260" dirty="0"/>
          </a:p>
          <a:p>
            <a:endParaRPr lang="en-US" sz="1260" dirty="0"/>
          </a:p>
          <a:p>
            <a:endParaRPr lang="en-US" sz="1260" dirty="0"/>
          </a:p>
          <a:p>
            <a:pPr marL="188595" indent="-188595">
              <a:buFont typeface="Arial" panose="020B0604020202020204" pitchFamily="34" charset="0"/>
              <a:buChar char="•"/>
            </a:pPr>
            <a:endParaRPr lang="en-US" sz="1260" dirty="0"/>
          </a:p>
          <a:p>
            <a:pPr marL="188595" indent="-188595">
              <a:buFont typeface="Arial" panose="020B0604020202020204" pitchFamily="34" charset="0"/>
              <a:buChar char="•"/>
            </a:pPr>
            <a:endParaRPr lang="en-US" sz="1260" dirty="0"/>
          </a:p>
          <a:p>
            <a:pPr marL="188595" indent="-188595">
              <a:buFont typeface="Arial" panose="020B0604020202020204" pitchFamily="34" charset="0"/>
              <a:buChar char="•"/>
            </a:pPr>
            <a:endParaRPr lang="en-US" sz="1260" dirty="0"/>
          </a:p>
          <a:p>
            <a:pPr marL="188595" indent="-188595">
              <a:buFont typeface="Arial" panose="020B0604020202020204" pitchFamily="34" charset="0"/>
              <a:buChar char="•"/>
            </a:pPr>
            <a:endParaRPr lang="en-US" sz="1260" dirty="0"/>
          </a:p>
        </p:txBody>
      </p:sp>
      <p:sp>
        <p:nvSpPr>
          <p:cNvPr id="3" name="Rectangle 2"/>
          <p:cNvSpPr/>
          <p:nvPr/>
        </p:nvSpPr>
        <p:spPr>
          <a:xfrm>
            <a:off x="2286000" y="9677400"/>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
        <p:nvSpPr>
          <p:cNvPr id="4" name="Slide Number Placeholder 2"/>
          <p:cNvSpPr>
            <a:spLocks noGrp="1"/>
          </p:cNvSpPr>
          <p:nvPr>
            <p:ph type="sldNum" sz="quarter" idx="12"/>
          </p:nvPr>
        </p:nvSpPr>
        <p:spPr>
          <a:xfrm>
            <a:off x="5562600" y="9296400"/>
            <a:ext cx="1813560" cy="535516"/>
          </a:xfrm>
        </p:spPr>
        <p:txBody>
          <a:bodyPr/>
          <a:lstStyle/>
          <a:p>
            <a:r>
              <a:rPr lang="en-US" dirty="0" smtClean="0"/>
              <a:t>7</a:t>
            </a:r>
            <a:endParaRPr lang="en-US" dirty="0"/>
          </a:p>
        </p:txBody>
      </p:sp>
    </p:spTree>
    <p:extLst>
      <p:ext uri="{BB962C8B-B14F-4D97-AF65-F5344CB8AC3E}">
        <p14:creationId xmlns:p14="http://schemas.microsoft.com/office/powerpoint/2010/main" val="449984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4825" y="461093"/>
            <a:ext cx="6454140" cy="1852815"/>
          </a:xfrm>
          <a:prstGeom prst="rect">
            <a:avLst/>
          </a:prstGeom>
        </p:spPr>
        <p:txBody>
          <a:bodyPr wrap="square">
            <a:spAutoFit/>
          </a:bodyPr>
          <a:lstStyle/>
          <a:p>
            <a:pPr algn="ctr"/>
            <a:r>
              <a:rPr lang="es-MX" sz="2200" dirty="0" smtClean="0"/>
              <a:t>Materiales complementarios</a:t>
            </a:r>
            <a:endParaRPr lang="es-MX" sz="1320" dirty="0" smtClean="0"/>
          </a:p>
          <a:p>
            <a:pPr algn="ctr"/>
            <a:endParaRPr lang="es-MX" sz="1320" dirty="0" smtClean="0"/>
          </a:p>
          <a:p>
            <a:r>
              <a:rPr lang="es-MX" sz="1760" b="1" u="sng" dirty="0" smtClean="0"/>
              <a:t>Recursos en video:</a:t>
            </a:r>
          </a:p>
          <a:p>
            <a:pPr marL="188595" indent="-188595">
              <a:buFont typeface="Arial" panose="020B0604020202020204" pitchFamily="34" charset="0"/>
              <a:buChar char="•"/>
            </a:pPr>
            <a:r>
              <a:rPr lang="es-MX" sz="1320" i="1" dirty="0"/>
              <a:t>Un día en la vida de un arqueólogo </a:t>
            </a:r>
            <a:r>
              <a:rPr lang="es-MX" sz="1320" i="1" dirty="0" smtClean="0"/>
              <a:t>(</a:t>
            </a:r>
            <a:r>
              <a:rPr lang="es-MX" sz="1320" i="1" dirty="0"/>
              <a:t>A Day in </a:t>
            </a:r>
            <a:r>
              <a:rPr lang="es-MX" sz="1320" i="1" dirty="0" err="1"/>
              <a:t>the</a:t>
            </a:r>
            <a:r>
              <a:rPr lang="es-MX" sz="1320" i="1" dirty="0"/>
              <a:t> </a:t>
            </a:r>
            <a:r>
              <a:rPr lang="es-MX" sz="1320" i="1" dirty="0" err="1"/>
              <a:t>Life</a:t>
            </a:r>
            <a:r>
              <a:rPr lang="es-MX" sz="1320" i="1" dirty="0"/>
              <a:t> of </a:t>
            </a:r>
            <a:r>
              <a:rPr lang="es-MX" sz="1320" i="1" dirty="0" err="1"/>
              <a:t>an</a:t>
            </a:r>
            <a:r>
              <a:rPr lang="es-MX" sz="1320" i="1" dirty="0"/>
              <a:t> </a:t>
            </a:r>
            <a:r>
              <a:rPr lang="es-MX" sz="1320" i="1" dirty="0" err="1"/>
              <a:t>Archaeologist</a:t>
            </a:r>
            <a:r>
              <a:rPr lang="es-MX" sz="1320" i="1" dirty="0"/>
              <a:t> )</a:t>
            </a:r>
            <a:r>
              <a:rPr lang="es-MX" sz="1320" dirty="0" smtClean="0"/>
              <a:t>:  </a:t>
            </a:r>
            <a:r>
              <a:rPr lang="es-MX" sz="1320" dirty="0" smtClean="0">
                <a:hlinkClick r:id="rId3"/>
              </a:rPr>
              <a:t>https://www.youtube.com/watch?v=TurNjNrQ7tY</a:t>
            </a:r>
            <a:endParaRPr lang="es-MX" sz="1320" dirty="0" smtClean="0"/>
          </a:p>
          <a:p>
            <a:endParaRPr lang="es-MX" sz="1320" dirty="0" smtClean="0"/>
          </a:p>
          <a:p>
            <a:endParaRPr lang="es-MX" sz="2200" dirty="0"/>
          </a:p>
        </p:txBody>
      </p:sp>
      <p:graphicFrame>
        <p:nvGraphicFramePr>
          <p:cNvPr id="5" name="Table 4"/>
          <p:cNvGraphicFramePr>
            <a:graphicFrameLocks noGrp="1"/>
          </p:cNvGraphicFramePr>
          <p:nvPr>
            <p:extLst>
              <p:ext uri="{D42A27DB-BD31-4B8C-83A1-F6EECF244321}">
                <p14:modId xmlns:p14="http://schemas.microsoft.com/office/powerpoint/2010/main" val="2179322274"/>
              </p:ext>
            </p:extLst>
          </p:nvPr>
        </p:nvGraphicFramePr>
        <p:xfrm>
          <a:off x="626126" y="2513705"/>
          <a:ext cx="6286500" cy="7107936"/>
        </p:xfrm>
        <a:graphic>
          <a:graphicData uri="http://schemas.openxmlformats.org/drawingml/2006/table">
            <a:tbl>
              <a:tblPr firstRow="1" bandRow="1">
                <a:tableStyleId>{5940675A-B579-460E-94D1-54222C63F5DA}</a:tableStyleId>
              </a:tblPr>
              <a:tblGrid>
                <a:gridCol w="1257300"/>
                <a:gridCol w="2263140"/>
                <a:gridCol w="2766060"/>
              </a:tblGrid>
              <a:tr h="771144">
                <a:tc>
                  <a:txBody>
                    <a:bodyPr/>
                    <a:lstStyle/>
                    <a:p>
                      <a:pPr algn="ctr"/>
                      <a:r>
                        <a:rPr lang="es-MX" sz="2200" noProof="0" dirty="0" smtClean="0"/>
                        <a:t>Objeto:</a:t>
                      </a:r>
                      <a:endParaRPr lang="es-MX" sz="2200" noProof="0" dirty="0"/>
                    </a:p>
                  </a:txBody>
                  <a:tcPr marL="100584" marR="100584" marT="50292" marB="50292" anchor="b"/>
                </a:tc>
                <a:tc>
                  <a:txBody>
                    <a:bodyPr/>
                    <a:lstStyle/>
                    <a:p>
                      <a:pPr algn="ctr"/>
                      <a:r>
                        <a:rPr lang="es-MX" sz="2200" noProof="0" dirty="0" smtClean="0"/>
                        <a:t>¿Para qué se usa?</a:t>
                      </a:r>
                      <a:r>
                        <a:rPr lang="es-MX" sz="2200" baseline="0" noProof="0" dirty="0" smtClean="0"/>
                        <a:t>:</a:t>
                      </a:r>
                      <a:endParaRPr lang="es-MX" sz="2200" noProof="0" dirty="0"/>
                    </a:p>
                  </a:txBody>
                  <a:tcPr marL="0" marR="0" marT="50292" marB="50292" anchor="b"/>
                </a:tc>
                <a:tc>
                  <a:txBody>
                    <a:bodyPr/>
                    <a:lstStyle/>
                    <a:p>
                      <a:pPr algn="ctr"/>
                      <a:r>
                        <a:rPr lang="es-MX" sz="2200" noProof="0" dirty="0" smtClean="0"/>
                        <a:t>¿Qué</a:t>
                      </a:r>
                      <a:r>
                        <a:rPr lang="es-MX" sz="2200" baseline="0" noProof="0" dirty="0" smtClean="0"/>
                        <a:t> nos dice sobre esta persona?</a:t>
                      </a:r>
                      <a:r>
                        <a:rPr lang="es-MX" sz="2200" noProof="0" dirty="0" smtClean="0"/>
                        <a:t>:</a:t>
                      </a:r>
                      <a:endParaRPr lang="es-MX" sz="2200" noProof="0" dirty="0"/>
                    </a:p>
                  </a:txBody>
                  <a:tcPr marL="100584" marR="100584" marT="50292" marB="50292" anchor="b"/>
                </a:tc>
              </a:tr>
              <a:tr h="435864">
                <a:tc>
                  <a:txBody>
                    <a:bodyPr/>
                    <a:lstStyle/>
                    <a:p>
                      <a:endParaRPr lang="en-US" sz="2200"/>
                    </a:p>
                  </a:txBody>
                  <a:tcPr marL="100584" marR="100584" marT="50292" marB="50292"/>
                </a:tc>
                <a:tc>
                  <a:txBody>
                    <a:bodyPr/>
                    <a:lstStyle/>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a:p>
                  </a:txBody>
                  <a:tcPr marL="100584" marR="100584" marT="50292" marB="50292"/>
                </a:tc>
                <a:tc>
                  <a:txBody>
                    <a:bodyPr/>
                    <a:lstStyle/>
                    <a:p>
                      <a:endParaRPr lang="en-US" sz="2200" dirty="0"/>
                    </a:p>
                  </a:txBody>
                  <a:tcPr marL="100584" marR="100584" marT="50292" marB="50292"/>
                </a:tc>
              </a:tr>
              <a:tr h="435864">
                <a:tc>
                  <a:txBody>
                    <a:bodyPr/>
                    <a:lstStyle/>
                    <a:p>
                      <a:endParaRPr lang="en-US" sz="2200"/>
                    </a:p>
                  </a:txBody>
                  <a:tcPr marL="100584" marR="100584" marT="50292" marB="50292"/>
                </a:tc>
                <a:tc>
                  <a:txBody>
                    <a:bodyPr/>
                    <a:lstStyle/>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a:p>
                  </a:txBody>
                  <a:tcPr marL="100584" marR="100584" marT="50292" marB="50292"/>
                </a:tc>
                <a:tc>
                  <a:txBody>
                    <a:bodyPr/>
                    <a:lstStyle/>
                    <a:p>
                      <a:endParaRPr lang="en-US" sz="2200" dirty="0"/>
                    </a:p>
                  </a:txBody>
                  <a:tcPr marL="100584" marR="100584" marT="50292" marB="50292"/>
                </a:tc>
              </a:tr>
              <a:tr h="435864">
                <a:tc>
                  <a:txBody>
                    <a:bodyPr/>
                    <a:lstStyle/>
                    <a:p>
                      <a:endParaRPr lang="en-US" sz="2200"/>
                    </a:p>
                  </a:txBody>
                  <a:tcPr marL="100584" marR="100584" marT="50292" marB="50292"/>
                </a:tc>
                <a:tc>
                  <a:txBody>
                    <a:bodyPr/>
                    <a:lstStyle/>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a:p>
                  </a:txBody>
                  <a:tcPr marL="100584" marR="100584" marT="50292" marB="50292"/>
                </a:tc>
                <a:tc>
                  <a:txBody>
                    <a:bodyPr/>
                    <a:lstStyle/>
                    <a:p>
                      <a:endParaRPr lang="en-US" sz="2200" dirty="0"/>
                    </a:p>
                  </a:txBody>
                  <a:tcPr marL="100584" marR="100584" marT="50292" marB="50292"/>
                </a:tc>
              </a:tr>
            </a:tbl>
          </a:graphicData>
        </a:graphic>
      </p:graphicFrame>
      <p:sp>
        <p:nvSpPr>
          <p:cNvPr id="6" name="TextBox 5"/>
          <p:cNvSpPr txBox="1"/>
          <p:nvPr/>
        </p:nvSpPr>
        <p:spPr>
          <a:xfrm>
            <a:off x="654825" y="1987454"/>
            <a:ext cx="3817751" cy="363176"/>
          </a:xfrm>
          <a:prstGeom prst="rect">
            <a:avLst/>
          </a:prstGeom>
          <a:noFill/>
        </p:spPr>
        <p:txBody>
          <a:bodyPr wrap="square" rtlCol="0">
            <a:spAutoFit/>
          </a:bodyPr>
          <a:lstStyle/>
          <a:p>
            <a:r>
              <a:rPr lang="es-MX" sz="1760" b="1" u="sng" dirty="0" smtClean="0"/>
              <a:t>Figura 1:  Tabla en forma de doble T  </a:t>
            </a:r>
            <a:endParaRPr lang="es-MX" sz="1760" b="1" u="sng" dirty="0"/>
          </a:p>
        </p:txBody>
      </p:sp>
      <p:sp>
        <p:nvSpPr>
          <p:cNvPr id="3" name="Slide Number Placeholder 2"/>
          <p:cNvSpPr>
            <a:spLocks noGrp="1"/>
          </p:cNvSpPr>
          <p:nvPr>
            <p:ph type="sldNum" sz="quarter" idx="12"/>
          </p:nvPr>
        </p:nvSpPr>
        <p:spPr/>
        <p:txBody>
          <a:bodyPr/>
          <a:lstStyle/>
          <a:p>
            <a:fld id="{AF8359E8-5B63-4AE7-A26F-FE183B9DDE83}" type="slidenum">
              <a:rPr lang="en-US" smtClean="0"/>
              <a:t>8</a:t>
            </a:fld>
            <a:endParaRPr lang="en-US" dirty="0"/>
          </a:p>
        </p:txBody>
      </p:sp>
    </p:spTree>
    <p:extLst>
      <p:ext uri="{BB962C8B-B14F-4D97-AF65-F5344CB8AC3E}">
        <p14:creationId xmlns:p14="http://schemas.microsoft.com/office/powerpoint/2010/main" val="3287276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136" y="504989"/>
            <a:ext cx="6945086" cy="1827631"/>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419" sz="1048" dirty="0"/>
              <a:t>Las E</a:t>
            </a:r>
            <a:r>
              <a:rPr lang="es-419" sz="1048" dirty="0" smtClean="0"/>
              <a:t>valuaciones </a:t>
            </a:r>
            <a:r>
              <a:rPr lang="es-419" sz="1048" dirty="0"/>
              <a:t>de HSD para las escuelas primarias no ofrecen un </a:t>
            </a:r>
            <a:r>
              <a:rPr lang="es-419" sz="1048" dirty="0" smtClean="0"/>
              <a:t>guion </a:t>
            </a:r>
            <a:r>
              <a:rPr lang="es-419" sz="1048" dirty="0"/>
              <a:t>para el maestro, ni son por tiempo. Son una herramienta para tomar decisiones informadas relacionadas con la instrucción. La intención de estas evaluaciones no es que los estudiantes "adivinen y verifiquen" las respuestas sólo para terminar una evaluación. </a:t>
            </a:r>
            <a:endParaRPr lang="es-419" sz="1048" dirty="0" smtClean="0"/>
          </a:p>
          <a:p>
            <a:r>
              <a:rPr lang="es-ES" sz="1048" dirty="0"/>
              <a:t/>
            </a:r>
            <a:br>
              <a:rPr lang="es-ES" sz="1048" dirty="0"/>
            </a:br>
            <a:r>
              <a:rPr lang="es-ES" sz="1048" dirty="0"/>
              <a:t>Todos los estudiantes deben </a:t>
            </a:r>
            <a:r>
              <a:rPr lang="es-ES" sz="1048" dirty="0" smtClean="0"/>
              <a:t>“progresar hacia” </a:t>
            </a:r>
            <a:r>
              <a:rPr lang="es-ES" sz="1048" dirty="0"/>
              <a:t>tomar las evaluaciones independientemente, pero muchos necesitarán estrategias que los ayude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p>
          <a:p>
            <a:endParaRPr lang="es-ES" sz="1048" dirty="0"/>
          </a:p>
        </p:txBody>
      </p:sp>
      <p:sp>
        <p:nvSpPr>
          <p:cNvPr id="6" name="Rectangle 5"/>
          <p:cNvSpPr/>
          <p:nvPr/>
        </p:nvSpPr>
        <p:spPr>
          <a:xfrm>
            <a:off x="4934615" y="151231"/>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dirty="0" err="1"/>
              <a:t>About</a:t>
            </a:r>
            <a:r>
              <a:rPr lang="es-ES" sz="1362" b="1" dirty="0"/>
              <a:t> </a:t>
            </a:r>
            <a:r>
              <a:rPr lang="es-ES" sz="1362" b="1" err="1"/>
              <a:t>this</a:t>
            </a:r>
            <a:r>
              <a:rPr lang="es-ES" sz="1362" b="1"/>
              <a:t> </a:t>
            </a:r>
            <a:r>
              <a:rPr lang="es-ES" sz="1362" b="1" smtClean="0"/>
              <a:t>Assessment</a:t>
            </a:r>
            <a:endParaRPr lang="es-ES" sz="1362" b="1" dirty="0"/>
          </a:p>
          <a:p>
            <a:endParaRPr lang="es-ES" sz="1048" b="1" dirty="0"/>
          </a:p>
          <a:p>
            <a:r>
              <a:rPr lang="es-ES" sz="1048" b="1" err="1"/>
              <a:t>This</a:t>
            </a:r>
            <a:r>
              <a:rPr lang="es-ES" sz="1048" b="1"/>
              <a:t> </a:t>
            </a:r>
            <a:r>
              <a:rPr lang="es-ES" sz="1048" b="1" smtClean="0"/>
              <a:t>assessment </a:t>
            </a:r>
            <a:r>
              <a:rPr lang="es-ES" sz="1048" b="1" dirty="0" err="1"/>
              <a:t>includes</a:t>
            </a:r>
            <a:r>
              <a:rPr lang="es-ES" sz="1048" b="1"/>
              <a:t>:  </a:t>
            </a:r>
            <a:r>
              <a:rPr lang="es-ES" sz="1048" smtClean="0"/>
              <a:t>Selected-Response, Constructed-Response, </a:t>
            </a:r>
            <a:r>
              <a:rPr lang="es-ES" sz="1048" dirty="0"/>
              <a:t>and a Performance </a:t>
            </a:r>
            <a:r>
              <a:rPr lang="es-ES" sz="1048" dirty="0" err="1"/>
              <a:t>Task</a:t>
            </a:r>
            <a:r>
              <a:rPr lang="es-ES" sz="1048" dirty="0"/>
              <a:t>.</a:t>
            </a:r>
          </a:p>
        </p:txBody>
      </p:sp>
      <p:graphicFrame>
        <p:nvGraphicFramePr>
          <p:cNvPr id="3" name="Table 2"/>
          <p:cNvGraphicFramePr>
            <a:graphicFrameLocks noGrp="1"/>
          </p:cNvGraphicFramePr>
          <p:nvPr>
            <p:extLst>
              <p:ext uri="{D42A27DB-BD31-4B8C-83A1-F6EECF244321}">
                <p14:modId xmlns:p14="http://schemas.microsoft.com/office/powerpoint/2010/main" val="3607601526"/>
              </p:ext>
            </p:extLst>
          </p:nvPr>
        </p:nvGraphicFramePr>
        <p:xfrm>
          <a:off x="533400" y="2554514"/>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 –</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2-3 puntos –</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 Escribir para revisar (cuando sea 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89084010"/>
              </p:ext>
            </p:extLst>
          </p:nvPr>
        </p:nvGraphicFramePr>
        <p:xfrm>
          <a:off x="533400" y="4151087"/>
          <a:ext cx="6785429" cy="4678680"/>
        </p:xfrm>
        <a:graphic>
          <a:graphicData uri="http://schemas.openxmlformats.org/drawingml/2006/table">
            <a:tbl>
              <a:tblPr firstRow="1" bandRow="1">
                <a:tableStyleId>{5940675A-B579-460E-94D1-54222C63F5DA}</a:tableStyleId>
              </a:tblPr>
              <a:tblGrid>
                <a:gridCol w="3653693"/>
                <a:gridCol w="3131736"/>
              </a:tblGrid>
              <a:tr h="451155">
                <a:tc gridSpan="2">
                  <a:txBody>
                    <a:bodyPr/>
                    <a:lstStyle/>
                    <a:p>
                      <a:pPr algn="ctr"/>
                      <a:r>
                        <a:rPr lang="es-MX" sz="1400" b="1" noProof="0" dirty="0" smtClean="0"/>
                        <a:t>Trimestre</a:t>
                      </a:r>
                      <a:r>
                        <a:rPr lang="es-MX" sz="1400" b="1" baseline="0" noProof="0" dirty="0" smtClean="0"/>
                        <a:t> 2: Tarea de Rendimiento</a:t>
                      </a:r>
                      <a:endParaRPr lang="es-MX" sz="1400" b="1" noProof="0" dirty="0" smtClean="0"/>
                    </a:p>
                    <a:p>
                      <a:pPr algn="ctr"/>
                      <a:r>
                        <a:rPr lang="es-MX" sz="1000" b="1" baseline="0" noProof="0" dirty="0" smtClean="0">
                          <a:solidFill>
                            <a:srgbClr val="C00000"/>
                          </a:solidFill>
                        </a:rPr>
                        <a:t>Las secciones subrayadas son las que SBAC califica.</a:t>
                      </a:r>
                    </a:p>
                    <a:p>
                      <a:pPr algn="ctr"/>
                      <a:r>
                        <a:rPr lang="es-MX" sz="900" b="1" baseline="0" noProof="0" dirty="0" smtClean="0">
                          <a:solidFill>
                            <a:srgbClr val="002060"/>
                          </a:solidFill>
                        </a:rPr>
                        <a:t>Por favor, tome </a:t>
                      </a:r>
                      <a:r>
                        <a:rPr lang="es-MX" sz="900" b="1" u="sng" baseline="0" noProof="0" dirty="0" smtClean="0">
                          <a:solidFill>
                            <a:srgbClr val="002060"/>
                          </a:solidFill>
                          <a:effectLst>
                            <a:outerShdw blurRad="38100" dist="38100" dir="2700000" algn="tl">
                              <a:srgbClr val="000000">
                                <a:alpha val="43137"/>
                              </a:srgbClr>
                            </a:outerShdw>
                          </a:effectLst>
                        </a:rPr>
                        <a:t>2 días</a:t>
                      </a:r>
                      <a:r>
                        <a:rPr lang="es-MX" sz="900" b="1" u="none" baseline="0" noProof="0" dirty="0" smtClean="0">
                          <a:solidFill>
                            <a:srgbClr val="002060"/>
                          </a:solidFill>
                          <a:effectLst>
                            <a:outerShdw blurRad="38100" dist="38100" dir="2700000" algn="tl">
                              <a:srgbClr val="000000">
                                <a:alpha val="43137"/>
                              </a:srgbClr>
                            </a:outerShdw>
                          </a:effectLst>
                        </a:rPr>
                        <a:t> </a:t>
                      </a:r>
                      <a:r>
                        <a:rPr lang="es-MX" sz="900" b="1" baseline="0" noProof="0" dirty="0" smtClean="0">
                          <a:solidFill>
                            <a:srgbClr val="002060"/>
                          </a:solidFill>
                        </a:rPr>
                        <a:t> para completar las tareas de rendimiento.</a:t>
                      </a:r>
                      <a:endParaRPr lang="es-MX" sz="900" b="1" noProof="0" dirty="0">
                        <a:solidFill>
                          <a:srgbClr val="002060"/>
                        </a:solidFill>
                      </a:endParaRPr>
                    </a:p>
                  </a:txBody>
                  <a:tcPr marL="95794" marR="9579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164056">
                <a:tc>
                  <a:txBody>
                    <a:bodyPr/>
                    <a:lstStyle/>
                    <a:p>
                      <a:pPr algn="ctr"/>
                      <a:r>
                        <a:rPr lang="es-MX" sz="1200" b="1" u="sng" noProof="0" dirty="0" smtClean="0"/>
                        <a:t>Parte 1</a:t>
                      </a:r>
                      <a:endParaRPr lang="es-MX" sz="1200" b="1" u="sng" noProof="0" dirty="0"/>
                    </a:p>
                  </a:txBody>
                  <a:tcPr marL="95794" marR="95794" marT="0" marB="0">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b="1" u="sng" noProof="0" dirty="0" smtClean="0"/>
                        <a:t>Parte 2</a:t>
                      </a:r>
                      <a:endParaRPr lang="es-MX" sz="1200" b="1" u="sng" noProof="0" dirty="0"/>
                    </a:p>
                  </a:txBody>
                  <a:tcPr marL="95794" marR="95794" marT="0" marB="0">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17839">
                <a:tc>
                  <a:txBody>
                    <a:bodyPr/>
                    <a:lstStyle/>
                    <a:p>
                      <a:pPr>
                        <a:buFont typeface="Arial" pitchFamily="34" charset="0"/>
                        <a:buChar char="•"/>
                      </a:pPr>
                      <a:r>
                        <a:rPr lang="es-MX" sz="1000" noProof="0" dirty="0" smtClean="0"/>
                        <a:t>     Actividad del salón de clase si lo desea/necesita</a:t>
                      </a:r>
                    </a:p>
                    <a:p>
                      <a:pPr>
                        <a:buFont typeface="Arial" pitchFamily="34" charset="0"/>
                        <a:buChar char="•"/>
                      </a:pPr>
                      <a:r>
                        <a:rPr lang="es-MX" sz="1000" noProof="0" dirty="0" smtClean="0"/>
                        <a:t>     Leer</a:t>
                      </a:r>
                      <a:r>
                        <a:rPr lang="es-MX" sz="1000" baseline="0" noProof="0" dirty="0" smtClean="0"/>
                        <a:t> dos pasajes relacionados.</a:t>
                      </a:r>
                    </a:p>
                    <a:p>
                      <a:pPr>
                        <a:buFont typeface="Arial" pitchFamily="34" charset="0"/>
                        <a:buChar char="•"/>
                      </a:pPr>
                      <a:r>
                        <a:rPr lang="es-MX" sz="1000" baseline="0" noProof="0" dirty="0" smtClean="0"/>
                        <a:t>     Tomar notas mientras leen.</a:t>
                      </a:r>
                    </a:p>
                    <a:p>
                      <a:pPr>
                        <a:buFont typeface="Arial" pitchFamily="34" charset="0"/>
                        <a:buChar char="•"/>
                      </a:pPr>
                      <a:r>
                        <a:rPr lang="es-MX" sz="1000" baseline="0" noProof="0" dirty="0" smtClean="0"/>
                        <a:t>     </a:t>
                      </a:r>
                      <a:r>
                        <a:rPr lang="es-MX" sz="1000" b="1" u="sng" kern="1200" baseline="0" noProof="0" dirty="0" smtClean="0">
                          <a:solidFill>
                            <a:srgbClr val="C00000"/>
                          </a:solidFill>
                          <a:latin typeface="+mn-lt"/>
                          <a:ea typeface="+mn-ea"/>
                          <a:cs typeface="+mn-cs"/>
                        </a:rPr>
                        <a:t>Contestar peguntas de respuestas múltiples (</a:t>
                      </a:r>
                      <a:r>
                        <a:rPr lang="es-MX" sz="1000" b="1" u="sng" baseline="0" noProof="0" dirty="0" smtClean="0">
                          <a:solidFill>
                            <a:srgbClr val="C00000"/>
                          </a:solidFill>
                        </a:rPr>
                        <a:t>SR) y preguntas de investigación de respuestas construidas (CR) sobre las fuentes. </a:t>
                      </a:r>
                    </a:p>
                    <a:p>
                      <a:pPr>
                        <a:buFont typeface="Arial" pitchFamily="34" charset="0"/>
                        <a:buNone/>
                      </a:pPr>
                      <a:endParaRPr lang="es-MX" sz="600" b="1" u="sng" baseline="0" noProof="0" dirty="0" smtClean="0">
                        <a:solidFill>
                          <a:srgbClr val="C00000"/>
                        </a:solidFill>
                      </a:endParaRPr>
                    </a:p>
                    <a:p>
                      <a:pPr>
                        <a:buFont typeface="Arial" pitchFamily="34" charset="0"/>
                        <a:buNone/>
                      </a:pPr>
                      <a:r>
                        <a:rPr lang="es-MX" sz="1000" b="1" u="sng" baseline="0" noProof="0" dirty="0" smtClean="0">
                          <a:solidFill>
                            <a:srgbClr val="002060"/>
                          </a:solidFill>
                        </a:rPr>
                        <a:t>Componentes de la parte 1</a:t>
                      </a:r>
                    </a:p>
                    <a:p>
                      <a:pPr marL="182361" indent="-182361"/>
                      <a:r>
                        <a:rPr lang="es-MX" sz="900" b="1" u="sng" noProof="0" dirty="0" smtClean="0">
                          <a:solidFill>
                            <a:srgbClr val="002060"/>
                          </a:solidFill>
                        </a:rPr>
                        <a:t>Toma de nota:</a:t>
                      </a:r>
                      <a:r>
                        <a:rPr lang="es-MX"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MX" sz="900" b="0" noProof="0" dirty="0" smtClean="0">
                          <a:solidFill>
                            <a:schemeClr val="tx1"/>
                          </a:solidFill>
                        </a:rPr>
                        <a:t>       </a:t>
                      </a:r>
                      <a:r>
                        <a:rPr lang="es-MX"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MX" sz="900" b="1" noProof="0" dirty="0" smtClean="0">
                          <a:solidFill>
                            <a:srgbClr val="C00000"/>
                          </a:solidFill>
                          <a:effectLst>
                            <a:outerShdw blurRad="38100" dist="38100" dir="2700000" algn="tl">
                              <a:srgbClr val="000000">
                                <a:alpha val="43137"/>
                              </a:srgbClr>
                            </a:outerShdw>
                          </a:effectLst>
                        </a:rPr>
                        <a:t>En esta evaluación se proporciona una página para tomar notas con instrucciones para los maestros y una página para los estudiantes, o usted puede usar cualquier formato que haya usado con éxito en el pasado</a:t>
                      </a:r>
                      <a:r>
                        <a:rPr lang="es-MX" sz="700" noProof="0" dirty="0" smtClean="0">
                          <a:solidFill>
                            <a:prstClr val="black"/>
                          </a:solidFill>
                        </a:rPr>
                        <a:t>. </a:t>
                      </a:r>
                      <a:r>
                        <a:rPr lang="es-MX" sz="900" noProof="0" dirty="0" smtClean="0">
                          <a:solidFill>
                            <a:prstClr val="black"/>
                          </a:solidFill>
                        </a:rPr>
                        <a:t>Por favor, haga que los estudiantes practiquen usando la página de tomar notas en este</a:t>
                      </a:r>
                      <a:r>
                        <a:rPr lang="es-MX" sz="900" noProof="0" dirty="0" smtClean="0">
                          <a:solidFill>
                            <a:prstClr val="black"/>
                          </a:solidFill>
                          <a:effectLst>
                            <a:outerShdw blurRad="38100" dist="38100" dir="2700000" algn="tl">
                              <a:srgbClr val="000000">
                                <a:alpha val="43137"/>
                              </a:srgbClr>
                            </a:outerShdw>
                          </a:effectLst>
                        </a:rPr>
                        <a:t> </a:t>
                      </a:r>
                      <a:r>
                        <a:rPr lang="es-MX" sz="900" noProof="0" dirty="0" smtClean="0">
                          <a:solidFill>
                            <a:prstClr val="black"/>
                          </a:solidFill>
                        </a:rPr>
                        <a:t>documento</a:t>
                      </a:r>
                      <a:r>
                        <a:rPr lang="es-MX" sz="900" noProof="0" dirty="0" smtClean="0">
                          <a:solidFill>
                            <a:prstClr val="black"/>
                          </a:solidFill>
                          <a:effectLst>
                            <a:outerShdw blurRad="38100" dist="38100" dir="2700000" algn="tl">
                              <a:srgbClr val="000000">
                                <a:alpha val="43137"/>
                              </a:srgbClr>
                            </a:outerShdw>
                          </a:effectLst>
                        </a:rPr>
                        <a:t> </a:t>
                      </a:r>
                      <a:r>
                        <a:rPr lang="es-MX" sz="900" b="1" u="sng" noProof="0" dirty="0" smtClean="0">
                          <a:solidFill>
                            <a:prstClr val="black"/>
                          </a:solidFill>
                          <a:effectLst>
                            <a:outerShdw blurRad="38100" dist="38100" dir="2700000" algn="tl">
                              <a:srgbClr val="000000">
                                <a:alpha val="43137"/>
                              </a:srgbClr>
                            </a:outerShdw>
                          </a:effectLst>
                        </a:rPr>
                        <a:t>antes </a:t>
                      </a:r>
                      <a:r>
                        <a:rPr lang="es-MX" sz="900" noProof="0" dirty="0" smtClean="0">
                          <a:solidFill>
                            <a:prstClr val="black"/>
                          </a:solidFill>
                        </a:rPr>
                        <a:t>de la evaluación, si es que decide usarla.   </a:t>
                      </a:r>
                    </a:p>
                    <a:p>
                      <a:pPr marL="182361" indent="-182361"/>
                      <a:endParaRPr lang="es-MX" sz="300" i="1" noProof="0" dirty="0" smtClean="0"/>
                    </a:p>
                    <a:p>
                      <a:pPr marL="182361" indent="-182361"/>
                      <a:r>
                        <a:rPr lang="es-MX" sz="900" b="1" u="sng" noProof="0" dirty="0" smtClean="0">
                          <a:solidFill>
                            <a:srgbClr val="002060"/>
                          </a:solidFill>
                        </a:rPr>
                        <a:t>Investigación</a:t>
                      </a:r>
                      <a:r>
                        <a:rPr lang="es-MX" sz="900" b="1" noProof="0" dirty="0" smtClean="0">
                          <a:solidFill>
                            <a:srgbClr val="002060"/>
                          </a:solidFill>
                        </a:rPr>
                        <a:t>: </a:t>
                      </a:r>
                    </a:p>
                    <a:p>
                      <a:pPr marL="182361" indent="-182361"/>
                      <a:r>
                        <a:rPr lang="es-MX" sz="900" b="1" noProof="0" dirty="0" smtClean="0">
                          <a:solidFill>
                            <a:srgbClr val="002060"/>
                          </a:solidFill>
                        </a:rPr>
                        <a:t>       </a:t>
                      </a:r>
                      <a:r>
                        <a:rPr lang="es-MX" sz="900" noProof="0" dirty="0" smtClean="0"/>
                        <a:t>En la </a:t>
                      </a:r>
                      <a:r>
                        <a:rPr lang="es-MX" sz="900" b="0" u="none" noProof="0" dirty="0" smtClean="0"/>
                        <a:t>Parte 1 </a:t>
                      </a:r>
                      <a:r>
                        <a:rPr lang="es-MX" sz="900" noProof="0" dirty="0" smtClean="0"/>
                        <a:t>de una tarea de rendimiento los estudiantes contestan por escrito preguntas de respuestas construidas (CR) para medir su habilidad de utilizar las </a:t>
                      </a:r>
                      <a:r>
                        <a:rPr lang="es-MX" sz="900" b="1" u="sng" noProof="0" dirty="0" smtClean="0"/>
                        <a:t>destrezas de investigación </a:t>
                      </a:r>
                      <a:r>
                        <a:rPr lang="es-MX" sz="900" b="0" u="none" noProof="0" dirty="0" smtClean="0"/>
                        <a:t>necesarias para completar dicha tarea de rendimiento.</a:t>
                      </a:r>
                      <a:r>
                        <a:rPr lang="es-MX" sz="900" noProof="0" dirty="0" smtClean="0"/>
                        <a:t> Estas preguntas CR </a:t>
                      </a:r>
                      <a:r>
                        <a:rPr lang="es-MX" sz="900" b="1" u="sng" noProof="0" dirty="0" smtClean="0">
                          <a:solidFill>
                            <a:srgbClr val="C00000"/>
                          </a:solidFill>
                        </a:rPr>
                        <a:t>son calificadas</a:t>
                      </a:r>
                      <a:r>
                        <a:rPr lang="es-MX" sz="900" b="1" noProof="0" dirty="0" smtClean="0">
                          <a:solidFill>
                            <a:srgbClr val="C00000"/>
                          </a:solidFill>
                        </a:rPr>
                        <a:t> </a:t>
                      </a:r>
                      <a:r>
                        <a:rPr lang="es-MX" sz="900" noProof="0" dirty="0" smtClean="0"/>
                        <a:t>usando las Rúbricas de Investigación SBAC, en lugar de las rúbricas de respuestas</a:t>
                      </a:r>
                      <a:r>
                        <a:rPr lang="es-MX" sz="900" baseline="0" noProof="0" dirty="0" smtClean="0"/>
                        <a:t> de lectura.  </a:t>
                      </a:r>
                      <a:endParaRPr lang="es-MX" sz="900" b="1" u="sng" baseline="0" noProof="0" dirty="0" smtClean="0">
                        <a:solidFill>
                          <a:srgbClr val="C00000"/>
                        </a:solidFill>
                      </a:endParaRPr>
                    </a:p>
                  </a:txBody>
                  <a:tcPr marL="95794" marR="95794" marT="0" marB="0">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MX" sz="1000" noProof="0" dirty="0" smtClean="0"/>
                        <a:t>     Actividad del salón de clase</a:t>
                      </a:r>
                    </a:p>
                    <a:p>
                      <a:pPr>
                        <a:buFont typeface="Arial" pitchFamily="34" charset="0"/>
                        <a:buChar char="•"/>
                      </a:pPr>
                      <a:r>
                        <a:rPr lang="es-MX" sz="1000" noProof="0" dirty="0" smtClean="0"/>
                        <a:t>     Planifica tu ensayo</a:t>
                      </a:r>
                      <a:r>
                        <a:rPr lang="es-MX" sz="1000" baseline="0" noProof="0" dirty="0" smtClean="0"/>
                        <a:t> (escribir las ideas).</a:t>
                      </a:r>
                      <a:endParaRPr lang="es-MX" sz="1000" b="1" u="sng" noProof="0" dirty="0" smtClean="0"/>
                    </a:p>
                    <a:p>
                      <a:pPr>
                        <a:buFont typeface="Arial" pitchFamily="34" charset="0"/>
                        <a:buChar char="•"/>
                      </a:pPr>
                      <a:r>
                        <a:rPr lang="es-MX" sz="1000" baseline="0" noProof="0" dirty="0" smtClean="0"/>
                        <a:t>     Escribir, Revisar y Editar (W.2.5)</a:t>
                      </a:r>
                    </a:p>
                    <a:p>
                      <a:pPr>
                        <a:buFont typeface="Arial" pitchFamily="34" charset="0"/>
                        <a:buChar char="•"/>
                      </a:pPr>
                      <a:r>
                        <a:rPr lang="es-MX" sz="1000" b="1" u="none" kern="1200" baseline="0" noProof="0" dirty="0" smtClean="0">
                          <a:solidFill>
                            <a:schemeClr val="tx1"/>
                          </a:solidFill>
                          <a:latin typeface="+mn-lt"/>
                          <a:ea typeface="+mn-ea"/>
                          <a:cs typeface="+mn-cs"/>
                        </a:rPr>
                        <a:t>     </a:t>
                      </a:r>
                      <a:r>
                        <a:rPr lang="es-MX" sz="1000" b="1" u="sng" kern="1200" baseline="0" noProof="0" dirty="0" smtClean="0">
                          <a:solidFill>
                            <a:srgbClr val="C00000"/>
                          </a:solidFill>
                          <a:latin typeface="+mn-lt"/>
                          <a:ea typeface="+mn-ea"/>
                          <a:cs typeface="+mn-cs"/>
                        </a:rPr>
                        <a:t>Escribir una Composición completa o un Discurso </a:t>
                      </a:r>
                    </a:p>
                    <a:p>
                      <a:pPr>
                        <a:buFont typeface="Arial" pitchFamily="34" charset="0"/>
                        <a:buNone/>
                      </a:pPr>
                      <a:endParaRPr lang="es-MX"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MX"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MX" sz="1000" b="1" u="sng" baseline="0" noProof="0" dirty="0" smtClean="0">
                          <a:solidFill>
                            <a:srgbClr val="002060"/>
                          </a:solidFill>
                        </a:rPr>
                        <a:t>Componentes de la parte 2</a:t>
                      </a:r>
                    </a:p>
                    <a:p>
                      <a:pPr>
                        <a:buFont typeface="Arial" pitchFamily="34" charset="0"/>
                        <a:buNone/>
                      </a:pPr>
                      <a:r>
                        <a:rPr lang="es-MX" sz="900" b="1" i="0" u="sng" noProof="0" dirty="0" smtClean="0">
                          <a:solidFill>
                            <a:srgbClr val="002060"/>
                          </a:solidFill>
                          <a:effectLst/>
                        </a:rPr>
                        <a:t>Planificar</a:t>
                      </a:r>
                      <a:endParaRPr lang="es-MX" sz="900" noProof="0" dirty="0" smtClean="0">
                        <a:solidFill>
                          <a:srgbClr val="C00000"/>
                        </a:solidFill>
                      </a:endParaRPr>
                    </a:p>
                    <a:p>
                      <a:pPr marL="171450" indent="0">
                        <a:buFont typeface="Arial" pitchFamily="34" charset="0"/>
                        <a:buNone/>
                      </a:pPr>
                      <a:r>
                        <a:rPr lang="es-MX" sz="900" noProof="0" dirty="0" smtClean="0">
                          <a:solidFill>
                            <a:schemeClr val="tx1"/>
                          </a:solidFill>
                        </a:rPr>
                        <a:t>Los estudiantes revisan notas y fuentes, y planifican su composición. </a:t>
                      </a:r>
                      <a:endParaRPr lang="es-MX" sz="900" noProof="0" dirty="0" smtClean="0">
                        <a:solidFill>
                          <a:srgbClr val="C00000"/>
                        </a:solidFill>
                      </a:endParaRPr>
                    </a:p>
                    <a:p>
                      <a:pPr>
                        <a:buFont typeface="Arial" pitchFamily="34" charset="0"/>
                        <a:buNone/>
                      </a:pPr>
                      <a:r>
                        <a:rPr lang="es-MX" sz="900" b="1" u="sng" noProof="0" dirty="0" smtClean="0">
                          <a:solidFill>
                            <a:srgbClr val="002060"/>
                          </a:solidFill>
                        </a:rPr>
                        <a:t>Escribir,</a:t>
                      </a:r>
                      <a:r>
                        <a:rPr lang="es-MX" sz="900" b="1" u="sng" baseline="0" noProof="0" dirty="0" smtClean="0">
                          <a:solidFill>
                            <a:srgbClr val="002060"/>
                          </a:solidFill>
                        </a:rPr>
                        <a:t> Revisar, Editar</a:t>
                      </a:r>
                      <a:endParaRPr lang="es-MX" sz="900" b="1" u="sng" noProof="0" dirty="0" smtClean="0">
                        <a:solidFill>
                          <a:srgbClr val="002060"/>
                        </a:solidFill>
                      </a:endParaRPr>
                    </a:p>
                    <a:p>
                      <a:pPr marL="169863" indent="-169863">
                        <a:buFont typeface="Arial" pitchFamily="34" charset="0"/>
                        <a:buNone/>
                      </a:pPr>
                      <a:r>
                        <a:rPr lang="es-MX" sz="900" b="0" u="none" baseline="0" noProof="0" dirty="0" smtClean="0">
                          <a:solidFill>
                            <a:schemeClr val="tx1"/>
                          </a:solidFill>
                        </a:rPr>
                        <a:t>       Los estudiantes  escriben un borrador, revisan y editan su escrito. </a:t>
                      </a:r>
                    </a:p>
                    <a:p>
                      <a:pPr marL="171450" indent="0">
                        <a:buFont typeface="Arial" pitchFamily="34" charset="0"/>
                        <a:buNone/>
                      </a:pPr>
                      <a:r>
                        <a:rPr lang="es-MX" sz="900" b="0" u="none" baseline="0" noProof="0" dirty="0" smtClean="0">
                          <a:solidFill>
                            <a:schemeClr val="tx1"/>
                          </a:solidFill>
                        </a:rPr>
                        <a:t>Las herramientas de procesadores de palabras deben estar disponible para verificar la ortografía (pero no la gramática).</a:t>
                      </a:r>
                      <a:endParaRPr lang="es-MX" sz="900" b="1" u="sng" noProof="0" dirty="0" smtClean="0">
                        <a:solidFill>
                          <a:schemeClr val="tx1"/>
                        </a:solidFill>
                      </a:endParaRPr>
                    </a:p>
                    <a:p>
                      <a:pPr marL="171450" indent="0">
                        <a:buFont typeface="Arial" pitchFamily="34" charset="0"/>
                        <a:buNone/>
                      </a:pPr>
                      <a:r>
                        <a:rPr lang="es-MX" sz="900" dirty="0" smtClean="0">
                          <a:effectLst/>
                          <a:latin typeface="+mn-lt"/>
                          <a:ea typeface="Calibri"/>
                          <a:cs typeface="Calibri"/>
                        </a:rPr>
                        <a:t>Este protocolo se enfoca en los elementos clave de un </a:t>
                      </a:r>
                      <a:r>
                        <a:rPr lang="es-MX" sz="1050" b="1" dirty="0" smtClean="0">
                          <a:effectLst/>
                          <a:latin typeface="+mn-lt"/>
                          <a:ea typeface="Calibri"/>
                          <a:cs typeface="Calibri"/>
                        </a:rPr>
                        <a:t>escrito narrativo</a:t>
                      </a:r>
                      <a:r>
                        <a:rPr lang="es-MX" sz="1200" dirty="0" smtClean="0">
                          <a:effectLst/>
                          <a:latin typeface="+mn-lt"/>
                          <a:ea typeface="Calibri"/>
                          <a:cs typeface="Calibri"/>
                        </a:rPr>
                        <a:t>: </a:t>
                      </a:r>
                      <a:endParaRPr lang="es-MX" sz="1200" dirty="0" smtClean="0">
                        <a:effectLst/>
                        <a:latin typeface="+mn-lt"/>
                        <a:ea typeface="Calibri"/>
                        <a:cs typeface="Times New Roman"/>
                      </a:endParaRPr>
                    </a:p>
                    <a:p>
                      <a:pPr marL="228600" lvl="0" indent="-228600">
                        <a:buFont typeface="+mj-lt"/>
                        <a:buAutoNum type="arabicPeriod"/>
                      </a:pPr>
                      <a:r>
                        <a:rPr lang="es-MX" sz="900" b="1" kern="1200" noProof="0" dirty="0" smtClean="0">
                          <a:solidFill>
                            <a:schemeClr val="tx1"/>
                          </a:solidFill>
                          <a:effectLst/>
                          <a:latin typeface="+mn-lt"/>
                          <a:ea typeface="+mn-ea"/>
                          <a:cs typeface="+mn-cs"/>
                        </a:rPr>
                        <a:t>introducción </a:t>
                      </a:r>
                      <a:r>
                        <a:rPr lang="es-MX" sz="900" kern="1200" noProof="0" dirty="0" smtClean="0">
                          <a:solidFill>
                            <a:schemeClr val="tx1"/>
                          </a:solidFill>
                          <a:effectLst/>
                          <a:latin typeface="+mn-lt"/>
                          <a:ea typeface="+mn-ea"/>
                          <a:cs typeface="+mn-cs"/>
                        </a:rPr>
                        <a:t>(identifica el tema y ofrece un enfoque)</a:t>
                      </a:r>
                    </a:p>
                    <a:p>
                      <a:pPr marL="228600" lvl="0" indent="-228600">
                        <a:buFont typeface="+mj-lt"/>
                        <a:buAutoNum type="arabicPeriod"/>
                      </a:pPr>
                      <a:r>
                        <a:rPr lang="es-MX" sz="900" b="1" kern="1200" noProof="0" dirty="0" smtClean="0">
                          <a:solidFill>
                            <a:schemeClr val="tx1"/>
                          </a:solidFill>
                          <a:effectLst/>
                          <a:latin typeface="+mn-lt"/>
                          <a:ea typeface="+mn-ea"/>
                          <a:cs typeface="+mn-cs"/>
                        </a:rPr>
                        <a:t>organización </a:t>
                      </a:r>
                      <a:r>
                        <a:rPr lang="es-MX" sz="900" kern="1200" noProof="0" dirty="0" smtClean="0">
                          <a:solidFill>
                            <a:schemeClr val="tx1"/>
                          </a:solidFill>
                          <a:effectLst/>
                          <a:latin typeface="+mn-lt"/>
                          <a:ea typeface="+mn-ea"/>
                          <a:cs typeface="+mn-cs"/>
                        </a:rPr>
                        <a:t>(definición, clasificación, comparación/contraste, etc.)</a:t>
                      </a:r>
                    </a:p>
                    <a:p>
                      <a:pPr marL="228600" lvl="0" indent="-228600">
                        <a:buFont typeface="+mj-lt"/>
                        <a:buAutoNum type="arabicPeriod"/>
                      </a:pPr>
                      <a:r>
                        <a:rPr lang="es-MX" sz="900" b="1" kern="1200" noProof="0" dirty="0" smtClean="0">
                          <a:solidFill>
                            <a:schemeClr val="tx1"/>
                          </a:solidFill>
                          <a:effectLst/>
                          <a:latin typeface="+mn-lt"/>
                          <a:ea typeface="+mn-ea"/>
                          <a:cs typeface="+mn-cs"/>
                        </a:rPr>
                        <a:t>desarrollo </a:t>
                      </a:r>
                      <a:r>
                        <a:rPr lang="es-MX" sz="900" kern="1200" noProof="0" dirty="0" smtClean="0">
                          <a:solidFill>
                            <a:schemeClr val="tx1"/>
                          </a:solidFill>
                          <a:effectLst/>
                          <a:latin typeface="+mn-lt"/>
                          <a:ea typeface="+mn-ea"/>
                          <a:cs typeface="+mn-cs"/>
                        </a:rPr>
                        <a:t>(con hechos, detalles concretos, citas, otra información )</a:t>
                      </a:r>
                    </a:p>
                    <a:p>
                      <a:pPr marL="228600" lvl="0" indent="-228600">
                        <a:buFont typeface="+mj-lt"/>
                        <a:buAutoNum type="arabicPeriod"/>
                      </a:pPr>
                      <a:r>
                        <a:rPr lang="es-MX" sz="900" b="1" kern="1200" noProof="0" dirty="0" smtClean="0">
                          <a:solidFill>
                            <a:schemeClr val="tx1"/>
                          </a:solidFill>
                          <a:effectLst/>
                          <a:latin typeface="+mn-lt"/>
                          <a:ea typeface="+mn-ea"/>
                          <a:cs typeface="+mn-cs"/>
                        </a:rPr>
                        <a:t>transiciones </a:t>
                      </a:r>
                      <a:r>
                        <a:rPr lang="es-MX" sz="900" kern="1200" noProof="0" dirty="0" smtClean="0">
                          <a:solidFill>
                            <a:schemeClr val="tx1"/>
                          </a:solidFill>
                          <a:effectLst/>
                          <a:latin typeface="+mn-lt"/>
                          <a:ea typeface="+mn-ea"/>
                          <a:cs typeface="+mn-cs"/>
                        </a:rPr>
                        <a:t>(ideas</a:t>
                      </a:r>
                      <a:r>
                        <a:rPr lang="es-MX" sz="900" kern="1200" baseline="0" noProof="0" dirty="0" smtClean="0">
                          <a:solidFill>
                            <a:schemeClr val="tx1"/>
                          </a:solidFill>
                          <a:effectLst/>
                          <a:latin typeface="+mn-lt"/>
                          <a:ea typeface="+mn-ea"/>
                          <a:cs typeface="+mn-cs"/>
                        </a:rPr>
                        <a:t> de enlace</a:t>
                      </a:r>
                      <a:r>
                        <a:rPr lang="es-MX" sz="900" kern="1200" noProof="0" dirty="0" smtClean="0">
                          <a:solidFill>
                            <a:schemeClr val="tx1"/>
                          </a:solidFill>
                          <a:effectLst/>
                          <a:latin typeface="+mn-lt"/>
                          <a:ea typeface="+mn-ea"/>
                          <a:cs typeface="+mn-cs"/>
                        </a:rPr>
                        <a:t>)</a:t>
                      </a:r>
                    </a:p>
                    <a:p>
                      <a:pPr marL="228600" lvl="0" indent="-228600">
                        <a:buFont typeface="+mj-lt"/>
                        <a:buAutoNum type="arabicPeriod"/>
                      </a:pPr>
                      <a:r>
                        <a:rPr lang="es-MX" sz="900" b="1" kern="1200" noProof="0" dirty="0" smtClean="0">
                          <a:solidFill>
                            <a:schemeClr val="tx1"/>
                          </a:solidFill>
                          <a:effectLst/>
                          <a:latin typeface="+mn-lt"/>
                          <a:ea typeface="+mn-ea"/>
                          <a:cs typeface="+mn-cs"/>
                        </a:rPr>
                        <a:t>lenguaje preciso y dominio</a:t>
                      </a:r>
                      <a:r>
                        <a:rPr lang="es-MX" sz="900" b="1" kern="1200" baseline="0" noProof="0" dirty="0" smtClean="0">
                          <a:solidFill>
                            <a:schemeClr val="tx1"/>
                          </a:solidFill>
                          <a:effectLst/>
                          <a:latin typeface="+mn-lt"/>
                          <a:ea typeface="+mn-ea"/>
                          <a:cs typeface="+mn-cs"/>
                        </a:rPr>
                        <a:t> </a:t>
                      </a:r>
                      <a:r>
                        <a:rPr lang="es-MX" sz="900" b="1" kern="1200" noProof="0" dirty="0" smtClean="0">
                          <a:solidFill>
                            <a:schemeClr val="tx1"/>
                          </a:solidFill>
                          <a:effectLst/>
                          <a:latin typeface="+mn-lt"/>
                          <a:ea typeface="+mn-ea"/>
                          <a:cs typeface="+mn-cs"/>
                        </a:rPr>
                        <a:t>de vocabulario</a:t>
                      </a:r>
                      <a:r>
                        <a:rPr lang="es-MX" sz="900" b="1" kern="1200" baseline="0" noProof="0" dirty="0" smtClean="0">
                          <a:solidFill>
                            <a:schemeClr val="tx1"/>
                          </a:solidFill>
                          <a:effectLst/>
                          <a:latin typeface="+mn-lt"/>
                          <a:ea typeface="+mn-ea"/>
                          <a:cs typeface="+mn-cs"/>
                        </a:rPr>
                        <a:t> específico</a:t>
                      </a:r>
                    </a:p>
                    <a:p>
                      <a:pPr marL="228600" lvl="0" indent="-228600">
                        <a:buFont typeface="+mj-lt"/>
                        <a:buAutoNum type="arabicPeriod"/>
                      </a:pPr>
                      <a:r>
                        <a:rPr lang="es-MX" sz="900" b="1" kern="1200" noProof="0" dirty="0" smtClean="0">
                          <a:solidFill>
                            <a:schemeClr val="tx1"/>
                          </a:solidFill>
                          <a:effectLst/>
                          <a:latin typeface="+mn-lt"/>
                          <a:ea typeface="+mn-ea"/>
                          <a:cs typeface="+mn-cs"/>
                        </a:rPr>
                        <a:t>conclusión </a:t>
                      </a:r>
                      <a:r>
                        <a:rPr lang="es-MX" sz="900" kern="1200" noProof="0" dirty="0" smtClean="0">
                          <a:solidFill>
                            <a:schemeClr val="tx1"/>
                          </a:solidFill>
                          <a:effectLst/>
                          <a:latin typeface="+mn-lt"/>
                          <a:ea typeface="+mn-ea"/>
                          <a:cs typeface="+mn-cs"/>
                        </a:rPr>
                        <a:t>(cierre) </a:t>
                      </a:r>
                    </a:p>
                    <a:p>
                      <a:pPr marL="228600" lvl="0" indent="-228600">
                        <a:buFont typeface="+mj-lt"/>
                        <a:buAutoNum type="arabicPeriod"/>
                      </a:pPr>
                      <a:r>
                        <a:rPr lang="es-MX" sz="900" b="1" kern="1200" noProof="0" dirty="0" smtClean="0">
                          <a:solidFill>
                            <a:schemeClr val="tx1"/>
                          </a:solidFill>
                          <a:effectLst/>
                          <a:latin typeface="+mn-lt"/>
                          <a:ea typeface="+mn-ea"/>
                          <a:cs typeface="+mn-cs"/>
                        </a:rPr>
                        <a:t>convenciones</a:t>
                      </a:r>
                      <a:r>
                        <a:rPr lang="es-MX" sz="900" b="1" kern="1200" baseline="0" noProof="0" dirty="0" smtClean="0">
                          <a:solidFill>
                            <a:schemeClr val="tx1"/>
                          </a:solidFill>
                          <a:effectLst/>
                          <a:latin typeface="+mn-lt"/>
                          <a:ea typeface="+mn-ea"/>
                          <a:cs typeface="+mn-cs"/>
                        </a:rPr>
                        <a:t> del inglés estándar</a:t>
                      </a:r>
                      <a:r>
                        <a:rPr lang="es-MX" sz="900" kern="1200" noProof="0" dirty="0" smtClean="0">
                          <a:solidFill>
                            <a:schemeClr val="tx1"/>
                          </a:solidFill>
                          <a:effectLst/>
                          <a:latin typeface="+mn-lt"/>
                          <a:ea typeface="+mn-ea"/>
                          <a:cs typeface="+mn-cs"/>
                        </a:rPr>
                        <a:t>. </a:t>
                      </a:r>
                    </a:p>
                    <a:p>
                      <a:pPr>
                        <a:buFont typeface="Arial" pitchFamily="34" charset="0"/>
                        <a:buNone/>
                      </a:pPr>
                      <a:endParaRPr lang="es-MX" sz="900" b="1" u="sng" noProof="0" dirty="0" smtClean="0">
                        <a:solidFill>
                          <a:srgbClr val="002060"/>
                        </a:solidFill>
                      </a:endParaRPr>
                    </a:p>
                  </a:txBody>
                  <a:tcPr marL="95794" marR="95794" marT="0" marB="0">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455136" y="9067800"/>
            <a:ext cx="7104743" cy="547809"/>
          </a:xfrm>
          <a:prstGeom prst="rect">
            <a:avLst/>
          </a:prstGeom>
          <a:noFill/>
        </p:spPr>
        <p:txBody>
          <a:bodyPr wrap="square" lIns="90880" tIns="45440" rIns="90880" bIns="45440">
            <a:spAutoFit/>
          </a:bodyPr>
          <a:lstStyle/>
          <a:p>
            <a:r>
              <a:rPr lang="es-MX" sz="943" b="1" dirty="0"/>
              <a:t>No hay preguntas/elementos de tecnología (TE). Nota:  </a:t>
            </a:r>
            <a:r>
              <a:rPr lang="es-MX" sz="943" b="1" dirty="0" smtClean="0"/>
              <a:t>Se </a:t>
            </a:r>
            <a:r>
              <a:rPr lang="es-MX" sz="943" b="1" i="1" u="sng" dirty="0"/>
              <a:t>recomienda enfáticamente </a:t>
            </a:r>
            <a:r>
              <a:rPr lang="es-MX" sz="943" b="1" dirty="0"/>
              <a:t>que los estudiantes tengan experiencia con los siguientes tipos de tareas, en varios lugares de práctica educativa en línea (internet), ya que éstas no  están en las evaluaciones de primaria </a:t>
            </a:r>
            <a:r>
              <a:rPr lang="es-MX" sz="943" b="1" dirty="0" smtClean="0"/>
              <a:t>de </a:t>
            </a:r>
            <a:r>
              <a:rPr lang="es-MX" sz="943" b="1" dirty="0"/>
              <a:t>HSD: </a:t>
            </a:r>
            <a:r>
              <a:rPr lang="es-MX" sz="943" i="1" dirty="0"/>
              <a:t>reordenar texto, </a:t>
            </a:r>
            <a:r>
              <a:rPr lang="es-MX" sz="943" i="1" dirty="0" smtClean="0"/>
              <a:t>seleccionar </a:t>
            </a:r>
            <a:r>
              <a:rPr lang="es-MX" sz="943" i="1" dirty="0"/>
              <a:t>y cambiar texto, </a:t>
            </a:r>
            <a:r>
              <a:rPr lang="es-MX" sz="943" i="1" dirty="0" smtClean="0"/>
              <a:t>seleccionar </a:t>
            </a:r>
            <a:r>
              <a:rPr lang="es-MX" sz="943" i="1" dirty="0"/>
              <a:t>texto, </a:t>
            </a:r>
            <a:r>
              <a:rPr lang="es-MX" sz="943" i="1" dirty="0" smtClean="0"/>
              <a:t>seleccionar </a:t>
            </a:r>
            <a:r>
              <a:rPr lang="es-MX" sz="943" i="1" dirty="0"/>
              <a:t>de un menú desplegable (</a:t>
            </a:r>
            <a:r>
              <a:rPr lang="es-MX" sz="838" i="1" dirty="0" err="1"/>
              <a:t>drop-down</a:t>
            </a:r>
            <a:r>
              <a:rPr lang="es-MX" sz="943" i="1" dirty="0"/>
              <a:t>).</a:t>
            </a:r>
          </a:p>
        </p:txBody>
      </p:sp>
      <p:sp>
        <p:nvSpPr>
          <p:cNvPr id="9" name="Rectangle 8"/>
          <p:cNvSpPr/>
          <p:nvPr/>
        </p:nvSpPr>
        <p:spPr>
          <a:xfrm>
            <a:off x="533400" y="2075543"/>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a:t>
            </a:r>
            <a:r>
              <a:rPr lang="es-ES" sz="1048"/>
              <a:t>de </a:t>
            </a:r>
            <a:r>
              <a:rPr lang="es-ES" sz="1048" smtClean="0"/>
              <a:t>selección </a:t>
            </a:r>
            <a:r>
              <a:rPr lang="es-ES" sz="1048" dirty="0"/>
              <a:t>múltiple, Respuesta construida y una Tarea de Rendimiento.</a:t>
            </a:r>
          </a:p>
        </p:txBody>
      </p:sp>
      <p:sp>
        <p:nvSpPr>
          <p:cNvPr id="10" name="Slide Number Placeholder 2"/>
          <p:cNvSpPr>
            <a:spLocks noGrp="1"/>
          </p:cNvSpPr>
          <p:nvPr>
            <p:ph type="sldNum" sz="quarter" idx="12"/>
          </p:nvPr>
        </p:nvSpPr>
        <p:spPr>
          <a:xfrm>
            <a:off x="6557963" y="9522884"/>
            <a:ext cx="842010" cy="535517"/>
          </a:xfrm>
        </p:spPr>
        <p:txBody>
          <a:bodyPr/>
          <a:lstStyle/>
          <a:p>
            <a:r>
              <a:rPr lang="en-US" dirty="0" smtClean="0"/>
              <a:t>9</a:t>
            </a:r>
            <a:endParaRPr lang="en-US" dirty="0"/>
          </a:p>
        </p:txBody>
      </p:sp>
    </p:spTree>
    <p:extLst>
      <p:ext uri="{BB962C8B-B14F-4D97-AF65-F5344CB8AC3E}">
        <p14:creationId xmlns:p14="http://schemas.microsoft.com/office/powerpoint/2010/main" val="3671330667"/>
      </p:ext>
    </p:extLst>
  </p:cSld>
  <p:clrMapOvr>
    <a:masterClrMapping/>
  </p:clrMapOvr>
  <p:transition advTm="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25934</TotalTime>
  <Words>17739</Words>
  <Application>Microsoft Office PowerPoint</Application>
  <PresentationFormat>Custom</PresentationFormat>
  <Paragraphs>1910</Paragraphs>
  <Slides>47</Slides>
  <Notes>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47</vt:i4>
      </vt:variant>
    </vt:vector>
  </HeadingPairs>
  <TitlesOfParts>
    <vt:vector size="59" baseType="lpstr">
      <vt:lpstr>Arial</vt:lpstr>
      <vt:lpstr>Bookman Old Style</vt:lpstr>
      <vt:lpstr>Calibri</vt:lpstr>
      <vt:lpstr>GillSansMT</vt:lpstr>
      <vt:lpstr>Helvetica</vt:lpstr>
      <vt:lpstr>Lucida Handwriting</vt:lpstr>
      <vt:lpstr>Symbol</vt:lpstr>
      <vt:lpstr>Times New Roman</vt:lpstr>
      <vt:lpstr>Wingdings</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665</cp:revision>
  <cp:lastPrinted>2016-01-12T20:52:18Z</cp:lastPrinted>
  <dcterms:created xsi:type="dcterms:W3CDTF">2014-06-19T22:41:39Z</dcterms:created>
  <dcterms:modified xsi:type="dcterms:W3CDTF">2016-02-10T21:12:45Z</dcterms:modified>
</cp:coreProperties>
</file>