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0"/>
  </p:notesMasterIdLst>
  <p:sldIdLst>
    <p:sldId id="409" r:id="rId3"/>
    <p:sldId id="410" r:id="rId4"/>
    <p:sldId id="455" r:id="rId5"/>
    <p:sldId id="456" r:id="rId6"/>
    <p:sldId id="457" r:id="rId7"/>
    <p:sldId id="458" r:id="rId8"/>
    <p:sldId id="459" r:id="rId9"/>
    <p:sldId id="460" r:id="rId10"/>
    <p:sldId id="411" r:id="rId11"/>
    <p:sldId id="418" r:id="rId12"/>
    <p:sldId id="412" r:id="rId13"/>
    <p:sldId id="413" r:id="rId14"/>
    <p:sldId id="419" r:id="rId15"/>
    <p:sldId id="414" r:id="rId16"/>
    <p:sldId id="454" r:id="rId17"/>
    <p:sldId id="415" r:id="rId18"/>
    <p:sldId id="420" r:id="rId19"/>
    <p:sldId id="421" r:id="rId20"/>
    <p:sldId id="422" r:id="rId21"/>
    <p:sldId id="423" r:id="rId22"/>
    <p:sldId id="389" r:id="rId23"/>
    <p:sldId id="453" r:id="rId24"/>
    <p:sldId id="426" r:id="rId25"/>
    <p:sldId id="427" r:id="rId26"/>
    <p:sldId id="428" r:id="rId27"/>
    <p:sldId id="429" r:id="rId28"/>
    <p:sldId id="430" r:id="rId29"/>
    <p:sldId id="431" r:id="rId30"/>
    <p:sldId id="432" r:id="rId31"/>
    <p:sldId id="433" r:id="rId32"/>
    <p:sldId id="434" r:id="rId33"/>
    <p:sldId id="435" r:id="rId34"/>
    <p:sldId id="436" r:id="rId35"/>
    <p:sldId id="437" r:id="rId36"/>
    <p:sldId id="438" r:id="rId37"/>
    <p:sldId id="439" r:id="rId38"/>
    <p:sldId id="440" r:id="rId39"/>
    <p:sldId id="441" r:id="rId40"/>
    <p:sldId id="442" r:id="rId41"/>
    <p:sldId id="451" r:id="rId42"/>
    <p:sldId id="452" r:id="rId43"/>
    <p:sldId id="445" r:id="rId44"/>
    <p:sldId id="446" r:id="rId45"/>
    <p:sldId id="447" r:id="rId46"/>
    <p:sldId id="448" r:id="rId47"/>
    <p:sldId id="449" r:id="rId48"/>
    <p:sldId id="450" r:id="rId49"/>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1" autoAdjust="0"/>
    <p:restoredTop sz="94655" autoAdjust="0"/>
  </p:normalViewPr>
  <p:slideViewPr>
    <p:cSldViewPr>
      <p:cViewPr>
        <p:scale>
          <a:sx n="91" d="100"/>
          <a:sy n="91" d="100"/>
        </p:scale>
        <p:origin x="-82" y="3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2/7/2016</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14F96-1195-484D-9170-BCC40CB189A5}" type="slidenum">
              <a:rPr lang="en-US" smtClean="0"/>
              <a:t>8</a:t>
            </a:fld>
            <a:endParaRPr lang="en-US"/>
          </a:p>
        </p:txBody>
      </p:sp>
    </p:spTree>
    <p:extLst>
      <p:ext uri="{BB962C8B-B14F-4D97-AF65-F5344CB8AC3E}">
        <p14:creationId xmlns:p14="http://schemas.microsoft.com/office/powerpoint/2010/main" val="279128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414011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2402603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12</a:t>
            </a:fld>
            <a:endParaRPr lang="en-US" dirty="0"/>
          </a:p>
        </p:txBody>
      </p:sp>
    </p:spTree>
    <p:extLst>
      <p:ext uri="{BB962C8B-B14F-4D97-AF65-F5344CB8AC3E}">
        <p14:creationId xmlns:p14="http://schemas.microsoft.com/office/powerpoint/2010/main" val="339924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93" name="Shape 193"/>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27578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46</a:t>
            </a:fld>
            <a:endParaRPr lang="en-US" dirty="0"/>
          </a:p>
        </p:txBody>
      </p:sp>
    </p:spTree>
    <p:extLst>
      <p:ext uri="{BB962C8B-B14F-4D97-AF65-F5344CB8AC3E}">
        <p14:creationId xmlns:p14="http://schemas.microsoft.com/office/powerpoint/2010/main" val="3476975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336D8A-78FD-4890-B527-4C4A604AB51B}" type="datetime1">
              <a:rPr lang="en-US" smtClean="0"/>
              <a:t>2/7/2016</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txBox="1">
            <a:spLocks/>
          </p:cNvSpPr>
          <p:nvPr userDrawn="1"/>
        </p:nvSpPr>
        <p:spPr>
          <a:xfrm>
            <a:off x="2743200" y="9333442"/>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10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07/01/2015 OSP and S. Richmond</a:t>
            </a:r>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50CFC-9262-4D64-8ED3-01EC5CCF258A}" type="datetime1">
              <a:rPr lang="en-US" smtClean="0"/>
              <a:t>2/7/2016</a:t>
            </a:fld>
            <a:endParaRPr lang="en-US" dirty="0"/>
          </a:p>
        </p:txBody>
      </p:sp>
      <p:sp>
        <p:nvSpPr>
          <p:cNvPr id="5" name="Footer Placeholder 4"/>
          <p:cNvSpPr>
            <a:spLocks noGrp="1"/>
          </p:cNvSpPr>
          <p:nvPr>
            <p:ph type="ftr" sz="quarter" idx="11"/>
          </p:nvPr>
        </p:nvSpPr>
        <p:spPr/>
        <p:txBody>
          <a:bodyPr/>
          <a:lstStyle/>
          <a:p>
            <a:r>
              <a:rPr lang="en-US" smtClean="0"/>
              <a:t>12/01/2015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39687-E973-4973-95D5-033DC0FE6558}" type="datetime1">
              <a:rPr lang="en-US" smtClean="0"/>
              <a:t>2/7/2016</a:t>
            </a:fld>
            <a:endParaRPr lang="en-US" dirty="0"/>
          </a:p>
        </p:txBody>
      </p:sp>
      <p:sp>
        <p:nvSpPr>
          <p:cNvPr id="5" name="Footer Placeholder 4"/>
          <p:cNvSpPr>
            <a:spLocks noGrp="1"/>
          </p:cNvSpPr>
          <p:nvPr>
            <p:ph type="ftr" sz="quarter" idx="11"/>
          </p:nvPr>
        </p:nvSpPr>
        <p:spPr/>
        <p:txBody>
          <a:bodyPr/>
          <a:lstStyle/>
          <a:p>
            <a:r>
              <a:rPr lang="en-US" smtClean="0"/>
              <a:t>12/01/2015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225" y="5699125"/>
            <a:ext cx="5441950" cy="2571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6A511-A70F-49DC-97B1-B05DE38D352B}"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12/01/2015 OSP and S. Richmond</a:t>
            </a:r>
            <a:endParaRPr lang="en-US"/>
          </a:p>
        </p:txBody>
      </p:sp>
      <p:sp>
        <p:nvSpPr>
          <p:cNvPr id="6" name="Slide Number Placeholder 5"/>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40332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70F0F-7AD4-49AE-B8D9-E077ACD035C3}"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12/01/2015 OSP and S. Richmond</a:t>
            </a:r>
            <a:endParaRPr lang="en-US"/>
          </a:p>
        </p:txBody>
      </p:sp>
      <p:sp>
        <p:nvSpPr>
          <p:cNvPr id="6" name="Slide Number Placeholder 5"/>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2582584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02CB3-001F-4DA8-A3CD-03E9BCDE2B26}"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12/01/2015 OSP and S. Richmond</a:t>
            </a:r>
            <a:endParaRPr lang="en-US"/>
          </a:p>
        </p:txBody>
      </p:sp>
      <p:sp>
        <p:nvSpPr>
          <p:cNvPr id="6" name="Slide Number Placeholder 5"/>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2440958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2346325"/>
            <a:ext cx="3421062"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346325"/>
            <a:ext cx="3421063"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79237-9BE4-4280-8898-512A9ABDBAD6}"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12/01/2015 OSP and S. Richmond</a:t>
            </a:r>
            <a:endParaRPr lang="en-US"/>
          </a:p>
        </p:txBody>
      </p:sp>
      <p:sp>
        <p:nvSpPr>
          <p:cNvPr id="7" name="Slide Number Placeholder 6"/>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667731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BA392-0336-43F2-9325-5550B867263E}" type="datetime1">
              <a:rPr lang="en-US" smtClean="0"/>
              <a:t>2/7/2016</a:t>
            </a:fld>
            <a:endParaRPr lang="en-US"/>
          </a:p>
        </p:txBody>
      </p:sp>
      <p:sp>
        <p:nvSpPr>
          <p:cNvPr id="8" name="Footer Placeholder 7"/>
          <p:cNvSpPr>
            <a:spLocks noGrp="1"/>
          </p:cNvSpPr>
          <p:nvPr>
            <p:ph type="ftr" sz="quarter" idx="11"/>
          </p:nvPr>
        </p:nvSpPr>
        <p:spPr/>
        <p:txBody>
          <a:bodyPr/>
          <a:lstStyle/>
          <a:p>
            <a:r>
              <a:rPr lang="en-US" smtClean="0"/>
              <a:t>12/01/2015 OSP and S. Richmond</a:t>
            </a:r>
            <a:endParaRPr lang="en-US"/>
          </a:p>
        </p:txBody>
      </p:sp>
      <p:sp>
        <p:nvSpPr>
          <p:cNvPr id="9" name="Slide Number Placeholder 8"/>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3336798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B9B04-C631-4B02-ADF7-95181FBF5D55}" type="datetime1">
              <a:rPr lang="en-US" smtClean="0"/>
              <a:t>2/7/2016</a:t>
            </a:fld>
            <a:endParaRPr lang="en-US"/>
          </a:p>
        </p:txBody>
      </p:sp>
      <p:sp>
        <p:nvSpPr>
          <p:cNvPr id="4" name="Footer Placeholder 3"/>
          <p:cNvSpPr>
            <a:spLocks noGrp="1"/>
          </p:cNvSpPr>
          <p:nvPr>
            <p:ph type="ftr" sz="quarter" idx="11"/>
          </p:nvPr>
        </p:nvSpPr>
        <p:spPr/>
        <p:txBody>
          <a:bodyPr/>
          <a:lstStyle/>
          <a:p>
            <a:r>
              <a:rPr lang="en-US" smtClean="0"/>
              <a:t>12/01/2015 OSP and S. Richmond</a:t>
            </a:r>
            <a:endParaRPr lang="en-US"/>
          </a:p>
        </p:txBody>
      </p:sp>
      <p:sp>
        <p:nvSpPr>
          <p:cNvPr id="5" name="Slide Number Placeholder 4"/>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62312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DF0AC-997B-49A1-8E14-E102ECE2A99F}" type="datetime1">
              <a:rPr lang="en-US" smtClean="0"/>
              <a:t>2/7/2016</a:t>
            </a:fld>
            <a:endParaRPr lang="en-US"/>
          </a:p>
        </p:txBody>
      </p:sp>
      <p:sp>
        <p:nvSpPr>
          <p:cNvPr id="3" name="Footer Placeholder 2"/>
          <p:cNvSpPr>
            <a:spLocks noGrp="1"/>
          </p:cNvSpPr>
          <p:nvPr>
            <p:ph type="ftr" sz="quarter" idx="11"/>
          </p:nvPr>
        </p:nvSpPr>
        <p:spPr/>
        <p:txBody>
          <a:bodyPr/>
          <a:lstStyle/>
          <a:p>
            <a:r>
              <a:rPr lang="en-US" smtClean="0"/>
              <a:t>12/01/2015 OSP and S. Richmond</a:t>
            </a:r>
            <a:endParaRPr lang="en-US"/>
          </a:p>
        </p:txBody>
      </p:sp>
      <p:sp>
        <p:nvSpPr>
          <p:cNvPr id="4" name="Slide Number Placeholder 3"/>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2139279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51823-1BB3-4C1B-B18F-5959E46E9328}"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12/01/2015 OSP and S. Richmond</a:t>
            </a:r>
            <a:endParaRPr lang="en-US"/>
          </a:p>
        </p:txBody>
      </p:sp>
      <p:sp>
        <p:nvSpPr>
          <p:cNvPr id="7" name="Slide Number Placeholder 6"/>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2136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F4A18-2B58-400B-AF22-456EAF980697}" type="datetime1">
              <a:rPr lang="en-US" smtClean="0"/>
              <a:t>2/7/2016</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a:spLocks noGrp="1"/>
          </p:cNvSpPr>
          <p:nvPr>
            <p:ph type="ftr" sz="quarter" idx="3"/>
          </p:nvPr>
        </p:nvSpPr>
        <p:spPr>
          <a:xfrm>
            <a:off x="2667000" y="9448800"/>
            <a:ext cx="2461260" cy="535516"/>
          </a:xfrm>
          <a:prstGeom prst="rect">
            <a:avLst/>
          </a:prstGeom>
        </p:spPr>
        <p:txBody>
          <a:bodyPr vert="horz" lIns="101882" tIns="50941" rIns="101882" bIns="50941" rtlCol="0" anchor="ctr"/>
          <a:lstStyle>
            <a:lvl1pPr algn="ctr">
              <a:defRPr sz="1000">
                <a:solidFill>
                  <a:schemeClr val="tx1">
                    <a:tint val="75000"/>
                  </a:schemeClr>
                </a:solidFill>
              </a:defRPr>
            </a:lvl1pPr>
          </a:lstStyle>
          <a:p>
            <a:r>
              <a:rPr lang="en-US" smtClean="0"/>
              <a:t>12/01/2015 OSP and S. Richmond</a:t>
            </a:r>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3D46F-F025-45C3-8D2E-8DA5E984050F}"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12/01/2015 OSP and S. Richmond</a:t>
            </a:r>
            <a:endParaRPr lang="en-US"/>
          </a:p>
        </p:txBody>
      </p:sp>
      <p:sp>
        <p:nvSpPr>
          <p:cNvPr id="7" name="Slide Number Placeholder 6"/>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32579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C9287-39EC-4890-B25E-C2208B225C70}"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12/01/2015 OSP and S. Richmond</a:t>
            </a:r>
            <a:endParaRPr lang="en-US"/>
          </a:p>
        </p:txBody>
      </p:sp>
      <p:sp>
        <p:nvSpPr>
          <p:cNvPr id="6" name="Slide Number Placeholder 5"/>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2085095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5625" y="403225"/>
            <a:ext cx="1747838"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03225"/>
            <a:ext cx="5094287"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6E640-6A54-4C6B-B037-766AF4A3C3CE}"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12/01/2015 OSP and S. Richmond</a:t>
            </a:r>
            <a:endParaRPr lang="en-US"/>
          </a:p>
        </p:txBody>
      </p:sp>
      <p:sp>
        <p:nvSpPr>
          <p:cNvPr id="6" name="Slide Number Placeholder 5"/>
          <p:cNvSpPr>
            <a:spLocks noGrp="1"/>
          </p:cNvSpPr>
          <p:nvPr>
            <p:ph type="sldNum" sz="quarter" idx="12"/>
          </p:nvPr>
        </p:nvSpPr>
        <p:spPr/>
        <p:txBody>
          <a:bodyPr/>
          <a:lstStyle/>
          <a:p>
            <a:fld id="{4B66905A-D520-4E63-8F35-68BDAA016ABE}" type="slidenum">
              <a:rPr lang="en-US" smtClean="0"/>
              <a:t>‹#›</a:t>
            </a:fld>
            <a:endParaRPr lang="en-US"/>
          </a:p>
        </p:txBody>
      </p:sp>
    </p:spTree>
    <p:extLst>
      <p:ext uri="{BB962C8B-B14F-4D97-AF65-F5344CB8AC3E}">
        <p14:creationId xmlns:p14="http://schemas.microsoft.com/office/powerpoint/2010/main" val="417349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F4253-4372-4ACB-B6EE-E74330972AED}" type="datetime1">
              <a:rPr lang="en-US" smtClean="0"/>
              <a:t>2/7/2016</a:t>
            </a:fld>
            <a:endParaRPr lang="en-US" dirty="0"/>
          </a:p>
        </p:txBody>
      </p:sp>
      <p:sp>
        <p:nvSpPr>
          <p:cNvPr id="5" name="Footer Placeholder 4"/>
          <p:cNvSpPr>
            <a:spLocks noGrp="1"/>
          </p:cNvSpPr>
          <p:nvPr>
            <p:ph type="ftr" sz="quarter" idx="11"/>
          </p:nvPr>
        </p:nvSpPr>
        <p:spPr/>
        <p:txBody>
          <a:bodyPr/>
          <a:lstStyle/>
          <a:p>
            <a:r>
              <a:rPr lang="en-US" smtClean="0"/>
              <a:t>12/01/2015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FCA5C-5C41-4F12-BC22-9703008ECEFA}" type="datetime1">
              <a:rPr lang="en-US" smtClean="0"/>
              <a:t>2/7/2016</a:t>
            </a:fld>
            <a:endParaRPr lang="en-US" dirty="0"/>
          </a:p>
        </p:txBody>
      </p:sp>
      <p:sp>
        <p:nvSpPr>
          <p:cNvPr id="6" name="Footer Placeholder 5"/>
          <p:cNvSpPr>
            <a:spLocks noGrp="1"/>
          </p:cNvSpPr>
          <p:nvPr>
            <p:ph type="ftr" sz="quarter" idx="11"/>
          </p:nvPr>
        </p:nvSpPr>
        <p:spPr/>
        <p:txBody>
          <a:bodyPr/>
          <a:lstStyle/>
          <a:p>
            <a:r>
              <a:rPr lang="en-US" smtClean="0"/>
              <a:t>12/01/2015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CDFB90-E6D7-4620-BCCE-7CE92B20B610}" type="datetime1">
              <a:rPr lang="en-US" smtClean="0"/>
              <a:t>2/7/2016</a:t>
            </a:fld>
            <a:endParaRPr lang="en-US" dirty="0"/>
          </a:p>
        </p:txBody>
      </p:sp>
      <p:sp>
        <p:nvSpPr>
          <p:cNvPr id="8" name="Footer Placeholder 7"/>
          <p:cNvSpPr>
            <a:spLocks noGrp="1"/>
          </p:cNvSpPr>
          <p:nvPr>
            <p:ph type="ftr" sz="quarter" idx="11"/>
          </p:nvPr>
        </p:nvSpPr>
        <p:spPr/>
        <p:txBody>
          <a:bodyPr/>
          <a:lstStyle/>
          <a:p>
            <a:r>
              <a:rPr lang="en-US" smtClean="0"/>
              <a:t>12/01/2015 OSP and S. Richmond</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B08834-6FD1-4E61-829F-743E5A3BD85B}" type="datetime1">
              <a:rPr lang="en-US" smtClean="0"/>
              <a:t>2/7/2016</a:t>
            </a:fld>
            <a:endParaRPr lang="en-US" dirty="0"/>
          </a:p>
        </p:txBody>
      </p:sp>
      <p:sp>
        <p:nvSpPr>
          <p:cNvPr id="4" name="Footer Placeholder 3"/>
          <p:cNvSpPr>
            <a:spLocks noGrp="1"/>
          </p:cNvSpPr>
          <p:nvPr>
            <p:ph type="ftr" sz="quarter" idx="11"/>
          </p:nvPr>
        </p:nvSpPr>
        <p:spPr/>
        <p:txBody>
          <a:bodyPr/>
          <a:lstStyle/>
          <a:p>
            <a:r>
              <a:rPr lang="en-US" smtClean="0"/>
              <a:t>12/01/2015 OSP and S. Richmond</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1F416-E6D9-404D-A771-57844B2285D8}" type="datetime1">
              <a:rPr lang="en-US" smtClean="0"/>
              <a:t>2/7/2016</a:t>
            </a:fld>
            <a:endParaRPr lang="en-US" dirty="0"/>
          </a:p>
        </p:txBody>
      </p:sp>
      <p:sp>
        <p:nvSpPr>
          <p:cNvPr id="3" name="Footer Placeholder 2"/>
          <p:cNvSpPr>
            <a:spLocks noGrp="1"/>
          </p:cNvSpPr>
          <p:nvPr>
            <p:ph type="ftr" sz="quarter" idx="11"/>
          </p:nvPr>
        </p:nvSpPr>
        <p:spPr/>
        <p:txBody>
          <a:bodyPr/>
          <a:lstStyle/>
          <a:p>
            <a:r>
              <a:rPr lang="en-US" smtClean="0"/>
              <a:t>12/01/2015 OSP and S. Richmond</a:t>
            </a:r>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3E68F-05AE-421C-82D2-6F5AEF2041AC}" type="datetime1">
              <a:rPr lang="en-US" smtClean="0"/>
              <a:t>2/7/2016</a:t>
            </a:fld>
            <a:endParaRPr lang="en-US" dirty="0"/>
          </a:p>
        </p:txBody>
      </p:sp>
      <p:sp>
        <p:nvSpPr>
          <p:cNvPr id="6" name="Footer Placeholder 5"/>
          <p:cNvSpPr>
            <a:spLocks noGrp="1"/>
          </p:cNvSpPr>
          <p:nvPr>
            <p:ph type="ftr" sz="quarter" idx="11"/>
          </p:nvPr>
        </p:nvSpPr>
        <p:spPr/>
        <p:txBody>
          <a:bodyPr/>
          <a:lstStyle/>
          <a:p>
            <a:r>
              <a:rPr lang="en-US" smtClean="0"/>
              <a:t>12/01/2015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9A6DD-F013-4491-B048-E5097CCD09BE}" type="datetime1">
              <a:rPr lang="en-US" smtClean="0"/>
              <a:t>2/7/2016</a:t>
            </a:fld>
            <a:endParaRPr lang="en-US" dirty="0"/>
          </a:p>
        </p:txBody>
      </p:sp>
      <p:sp>
        <p:nvSpPr>
          <p:cNvPr id="6" name="Footer Placeholder 5"/>
          <p:cNvSpPr>
            <a:spLocks noGrp="1"/>
          </p:cNvSpPr>
          <p:nvPr>
            <p:ph type="ftr" sz="quarter" idx="11"/>
          </p:nvPr>
        </p:nvSpPr>
        <p:spPr/>
        <p:txBody>
          <a:bodyPr/>
          <a:lstStyle/>
          <a:p>
            <a:r>
              <a:rPr lang="en-US" smtClean="0"/>
              <a:t>12/01/2015 OSP and S. Richmond</a:t>
            </a:r>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009C7A7A-66D6-46C6-9BBF-94ADA6C4EC61}" type="datetime1">
              <a:rPr lang="en-US" smtClean="0"/>
              <a:t>2/7/2016</a:t>
            </a:fld>
            <a:endParaRPr lang="en-US" dirty="0"/>
          </a:p>
        </p:txBody>
      </p:sp>
      <p:sp>
        <p:nvSpPr>
          <p:cNvPr id="5" name="Footer Placeholder 4"/>
          <p:cNvSpPr>
            <a:spLocks noGrp="1"/>
          </p:cNvSpPr>
          <p:nvPr>
            <p:ph type="ftr" sz="quarter" idx="3"/>
          </p:nvPr>
        </p:nvSpPr>
        <p:spPr>
          <a:xfrm>
            <a:off x="2667000" y="9296400"/>
            <a:ext cx="2461260" cy="535516"/>
          </a:xfrm>
          <a:prstGeom prst="rect">
            <a:avLst/>
          </a:prstGeom>
        </p:spPr>
        <p:txBody>
          <a:bodyPr vert="horz" lIns="101882" tIns="50941" rIns="101882" bIns="50941" rtlCol="0" anchor="ctr"/>
          <a:lstStyle>
            <a:lvl1pPr algn="ctr">
              <a:defRPr sz="1000">
                <a:solidFill>
                  <a:schemeClr val="tx1">
                    <a:tint val="75000"/>
                  </a:schemeClr>
                </a:solidFill>
              </a:defRPr>
            </a:lvl1pPr>
          </a:lstStyle>
          <a:p>
            <a:r>
              <a:rPr lang="en-US" smtClean="0"/>
              <a:t>12/01/2015 OSP and S. Richmond</a:t>
            </a:r>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403225"/>
            <a:ext cx="6994525"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938" y="2346325"/>
            <a:ext cx="6994525" cy="66389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984CB1C1-6ED0-4264-9EB7-087F596AE928}" type="datetime1">
              <a:rPr lang="en-US" smtClean="0"/>
              <a:t>2/7/2016</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12/01/2015 OSP and S. Richmond</a:t>
            </a:r>
            <a:endParaRPr lang="en-US" dirty="0"/>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4B66905A-D520-4E63-8F35-68BDAA016ABE}" type="slidenum">
              <a:rPr lang="en-US" smtClean="0"/>
              <a:t>‹#›</a:t>
            </a:fld>
            <a:endParaRPr lang="en-US"/>
          </a:p>
        </p:txBody>
      </p:sp>
    </p:spTree>
    <p:extLst>
      <p:ext uri="{BB962C8B-B14F-4D97-AF65-F5344CB8AC3E}">
        <p14:creationId xmlns:p14="http://schemas.microsoft.com/office/powerpoint/2010/main" val="36702553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TurNjNrQ7t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urNjNrQ7t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191050" y="1760222"/>
            <a:ext cx="2608792" cy="2283097"/>
            <a:chOff x="4741224" y="381000"/>
            <a:chExt cx="2166470" cy="1981200"/>
          </a:xfrm>
        </p:grpSpPr>
        <p:sp>
          <p:nvSpPr>
            <p:cNvPr id="32" name="Parallelogram 31"/>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Parallelogram 32"/>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4" name="Rectangle 33"/>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6" name="Slide Number Placeholder 2"/>
          <p:cNvSpPr>
            <a:spLocks noGrp="1"/>
          </p:cNvSpPr>
          <p:nvPr>
            <p:ph type="sldNum" sz="quarter" idx="12"/>
          </p:nvPr>
        </p:nvSpPr>
        <p:spPr>
          <a:xfrm>
            <a:off x="7310915" y="7102973"/>
            <a:ext cx="2380298" cy="408013"/>
          </a:xfrm>
        </p:spPr>
        <p:txBody>
          <a:bodyPr lIns="91429" tIns="45715" rIns="91429" bIns="45715"/>
          <a:lstStyle/>
          <a:p>
            <a:fld id="{D192E466-86B2-498F-86F8-110F8D9584F2}" type="slidenum">
              <a:rPr lang="en-US" smtClean="0"/>
              <a:pPr/>
              <a:t>1</a:t>
            </a:fld>
            <a:endParaRPr lang="en-US" dirty="0"/>
          </a:p>
        </p:txBody>
      </p:sp>
      <p:sp>
        <p:nvSpPr>
          <p:cNvPr id="22" name="Right Triangle 2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3" name="Right Triangle 22"/>
          <p:cNvSpPr/>
          <p:nvPr/>
        </p:nvSpPr>
        <p:spPr>
          <a:xfrm rot="16200000" flipH="1">
            <a:off x="5476308" y="-699519"/>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nvGrpSpPr>
          <p:cNvPr id="3" name="Group 2"/>
          <p:cNvGrpSpPr/>
          <p:nvPr/>
        </p:nvGrpSpPr>
        <p:grpSpPr>
          <a:xfrm>
            <a:off x="801874" y="917413"/>
            <a:ext cx="5903726" cy="7781580"/>
            <a:chOff x="801874" y="917413"/>
            <a:chExt cx="5903726" cy="7781583"/>
          </a:xfrm>
        </p:grpSpPr>
        <p:grpSp>
          <p:nvGrpSpPr>
            <p:cNvPr id="16" name="Group 15"/>
            <p:cNvGrpSpPr/>
            <p:nvPr/>
          </p:nvGrpSpPr>
          <p:grpSpPr>
            <a:xfrm>
              <a:off x="801874" y="917413"/>
              <a:ext cx="5829300" cy="4682220"/>
              <a:chOff x="754704" y="-491622"/>
              <a:chExt cx="5486400" cy="4469392"/>
            </a:xfrm>
          </p:grpSpPr>
          <p:sp>
            <p:nvSpPr>
              <p:cNvPr id="17" name="TextBox 16"/>
              <p:cNvSpPr txBox="1"/>
              <p:nvPr/>
            </p:nvSpPr>
            <p:spPr>
              <a:xfrm>
                <a:off x="754704" y="2342220"/>
                <a:ext cx="5486400" cy="1635550"/>
              </a:xfrm>
              <a:prstGeom prst="rect">
                <a:avLst/>
              </a:prstGeom>
              <a:noFill/>
              <a:ln>
                <a:noFill/>
              </a:ln>
            </p:spPr>
            <p:txBody>
              <a:bodyPr wrap="square" lIns="96661" tIns="48331" rIns="96661" bIns="48331" rtlCol="0">
                <a:spAutoFit/>
              </a:bodyPr>
              <a:lstStyle/>
              <a:p>
                <a:r>
                  <a:rPr lang="en-US" sz="3500" b="1" dirty="0">
                    <a:effectLst>
                      <a:outerShdw blurRad="38100" dist="38100" dir="2700000" algn="tl">
                        <a:srgbClr val="000000">
                          <a:alpha val="43137"/>
                        </a:srgbClr>
                      </a:outerShdw>
                    </a:effectLst>
                  </a:rPr>
                  <a:t>Teacher Directions</a:t>
                </a:r>
              </a:p>
              <a:p>
                <a:r>
                  <a:rPr lang="en-US" sz="3500" b="1" dirty="0">
                    <a:effectLst>
                      <a:outerShdw blurRad="38100" dist="38100" dir="2700000" algn="tl">
                        <a:srgbClr val="000000">
                          <a:alpha val="43137"/>
                        </a:srgbClr>
                      </a:outerShdw>
                    </a:effectLst>
                  </a:rPr>
                  <a:t>Quarter </a:t>
                </a:r>
                <a:r>
                  <a:rPr lang="en-US" sz="3500" b="1" i="1" u="sng" dirty="0" smtClean="0">
                    <a:effectLst>
                      <a:outerShdw blurRad="38100" dist="38100" dir="2700000" algn="tl">
                        <a:srgbClr val="000000">
                          <a:alpha val="43137"/>
                        </a:srgbClr>
                      </a:outerShdw>
                    </a:effectLst>
                  </a:rPr>
                  <a:t>3</a:t>
                </a:r>
                <a:r>
                  <a:rPr lang="en-US" sz="3500" b="1" dirty="0" smtClean="0">
                    <a:effectLst>
                      <a:outerShdw blurRad="38100" dist="38100" dir="2700000" algn="tl">
                        <a:srgbClr val="000000">
                          <a:alpha val="43137"/>
                        </a:srgbClr>
                      </a:outerShdw>
                    </a:effectLst>
                  </a:rPr>
                  <a:t> </a:t>
                </a:r>
                <a:r>
                  <a:rPr lang="en-US" sz="3500" b="1" dirty="0">
                    <a:effectLst>
                      <a:outerShdw blurRad="38100" dist="38100" dir="2700000" algn="tl">
                        <a:srgbClr val="000000">
                          <a:alpha val="43137"/>
                        </a:srgbClr>
                      </a:outerShdw>
                    </a:effectLst>
                  </a:rPr>
                  <a:t>Pre-Assessment</a:t>
                </a:r>
              </a:p>
              <a:p>
                <a:pPr algn="ctr"/>
                <a:r>
                  <a:rPr lang="en-US" sz="3500" b="1" dirty="0" smtClean="0">
                    <a:effectLst>
                      <a:outerShdw blurRad="38100" dist="38100" dir="2700000" algn="tl">
                        <a:srgbClr val="000000">
                          <a:alpha val="43137"/>
                        </a:srgbClr>
                      </a:outerShdw>
                    </a:effectLst>
                  </a:rPr>
                  <a:t> </a:t>
                </a:r>
                <a:endParaRPr lang="en-US" sz="3500" b="1" dirty="0">
                  <a:effectLst>
                    <a:outerShdw blurRad="38100" dist="38100" dir="2700000" algn="tl">
                      <a:srgbClr val="000000">
                        <a:alpha val="43137"/>
                      </a:srgbClr>
                    </a:outerShdw>
                  </a:effectLst>
                </a:endParaRPr>
              </a:p>
            </p:txBody>
          </p:sp>
          <p:sp>
            <p:nvSpPr>
              <p:cNvPr id="19" name="Rectangle 18"/>
              <p:cNvSpPr/>
              <p:nvPr/>
            </p:nvSpPr>
            <p:spPr>
              <a:xfrm>
                <a:off x="914400" y="-491622"/>
                <a:ext cx="1714255" cy="837292"/>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3" name="Rectangle 12"/>
            <p:cNvSpPr/>
            <p:nvPr/>
          </p:nvSpPr>
          <p:spPr>
            <a:xfrm>
              <a:off x="934720" y="5951222"/>
              <a:ext cx="4160520" cy="2747774"/>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a:t>
              </a:r>
              <a:r>
                <a:rPr lang="en-US" sz="1300" b="1" dirty="0" smtClean="0"/>
                <a:t>Selected Response </a:t>
              </a:r>
              <a:r>
                <a:rPr lang="en-US" sz="1300" b="1" dirty="0"/>
                <a:t>Items</a:t>
              </a:r>
              <a:r>
                <a:rPr lang="en-US" sz="1300" b="1" dirty="0">
                  <a:solidFill>
                    <a:srgbClr val="C00000"/>
                  </a:solidFill>
                </a:rPr>
                <a:t> </a:t>
              </a: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a:t>
              </a:r>
              <a:r>
                <a:rPr lang="en-US" sz="1300" b="1" dirty="0" smtClean="0"/>
                <a:t>Constructed Response</a:t>
              </a:r>
              <a:endParaRPr lang="en-US" sz="1300" b="1" dirty="0"/>
            </a:p>
            <a:p>
              <a:r>
                <a:rPr lang="en-US" sz="1300" b="1" u="sng" dirty="0">
                  <a:effectLst>
                    <a:outerShdw blurRad="38100" dist="38100" dir="2700000" algn="tl">
                      <a:srgbClr val="000000">
                        <a:alpha val="43137"/>
                      </a:srgbClr>
                    </a:outerShdw>
                  </a:effectLst>
                </a:rPr>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smtClean="0">
                  <a:effectLst>
                    <a:outerShdw blurRad="38100" dist="38100" dir="2700000" algn="tl">
                      <a:srgbClr val="000000">
                        <a:alpha val="43137"/>
                      </a:srgbClr>
                    </a:outerShdw>
                  </a:effectLst>
                </a:rPr>
                <a:t>Writing w/Integrated </a:t>
              </a:r>
              <a:r>
                <a:rPr lang="en-US" sz="1300" b="1" u="sng" dirty="0">
                  <a:effectLst>
                    <a:outerShdw blurRad="38100" dist="38100" dir="2700000" algn="tl">
                      <a:srgbClr val="000000">
                        <a:alpha val="43137"/>
                      </a:srgbClr>
                    </a:outerShdw>
                  </a:effectLst>
                </a:rPr>
                <a:t>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a:p>
              <a:endParaRPr lang="en-US" sz="1300" dirty="0"/>
            </a:p>
          </p:txBody>
        </p:sp>
        <p:sp>
          <p:nvSpPr>
            <p:cNvPr id="2" name="Rectangle 1"/>
            <p:cNvSpPr/>
            <p:nvPr/>
          </p:nvSpPr>
          <p:spPr>
            <a:xfrm>
              <a:off x="864082" y="5105400"/>
              <a:ext cx="5841518" cy="400110"/>
            </a:xfrm>
            <a:prstGeom prst="rect">
              <a:avLst/>
            </a:prstGeom>
            <a:noFill/>
          </p:spPr>
          <p:txBody>
            <a:bodyPr wrap="square">
              <a:spAutoFit/>
            </a:bodyPr>
            <a:lstStyle/>
            <a:p>
              <a:r>
                <a:rPr lang="en-US" b="1" dirty="0" smtClean="0">
                  <a:effectLst>
                    <a:outerShdw blurRad="38100" dist="38100" dir="2700000" algn="tl">
                      <a:srgbClr val="000000">
                        <a:alpha val="43137"/>
                      </a:srgbClr>
                    </a:outerShdw>
                  </a:effectLst>
                </a:rPr>
                <a:t>Literary &amp; Informational </a:t>
              </a:r>
              <a:endParaRPr lang="en-US" b="1" dirty="0">
                <a:effectLst>
                  <a:outerShdw blurRad="38100" dist="38100" dir="2700000" algn="tl">
                    <a:srgbClr val="000000">
                      <a:alpha val="43137"/>
                    </a:srgbClr>
                  </a:outerShdw>
                </a:effectLst>
              </a:endParaRPr>
            </a:p>
          </p:txBody>
        </p:sp>
      </p:grpSp>
      <p:sp>
        <p:nvSpPr>
          <p:cNvPr id="4" name="Rectangle 3"/>
          <p:cNvSpPr/>
          <p:nvPr/>
        </p:nvSpPr>
        <p:spPr>
          <a:xfrm>
            <a:off x="4577080" y="7454274"/>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4577080" y="577518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465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2069492313"/>
              </p:ext>
            </p:extLst>
          </p:nvPr>
        </p:nvGraphicFramePr>
        <p:xfrm>
          <a:off x="404814" y="3001554"/>
          <a:ext cx="6876753" cy="1468846"/>
        </p:xfrm>
        <a:graphic>
          <a:graphicData uri="http://schemas.openxmlformats.org/drawingml/2006/table">
            <a:tbl>
              <a:tblPr firstRow="1" firstCol="1" bandRow="1"/>
              <a:tblGrid>
                <a:gridCol w="826492"/>
                <a:gridCol w="933685"/>
                <a:gridCol w="903166"/>
                <a:gridCol w="740838"/>
                <a:gridCol w="808117"/>
                <a:gridCol w="716198"/>
                <a:gridCol w="739274"/>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30" y="239489"/>
            <a:ext cx="7382136" cy="7854457"/>
            <a:chOff x="152400" y="228600"/>
            <a:chExt cx="6947893" cy="7497437"/>
          </a:xfrm>
        </p:grpSpPr>
        <p:sp>
          <p:nvSpPr>
            <p:cNvPr id="6" name="TextBox 5"/>
            <p:cNvSpPr txBox="1"/>
            <p:nvPr/>
          </p:nvSpPr>
          <p:spPr>
            <a:xfrm>
              <a:off x="352425" y="228600"/>
              <a:ext cx="6553200" cy="7238905"/>
            </a:xfrm>
            <a:prstGeom prst="rect">
              <a:avLst/>
            </a:prstGeom>
            <a:noFill/>
          </p:spPr>
          <p:txBody>
            <a:bodyPr wrap="square" rtlCol="0">
              <a:spAutoFit/>
            </a:bodyPr>
            <a:lstStyle/>
            <a:p>
              <a:pPr algn="ctr"/>
              <a:r>
                <a:rPr lang="en-US" sz="1400" b="1" u="sng" dirty="0" smtClean="0"/>
                <a:t>Pre-Assessments </a:t>
              </a:r>
              <a:r>
                <a:rPr lang="en-US" sz="1400" b="1" u="sng" dirty="0"/>
                <a:t>and Learning Progressions</a:t>
              </a:r>
            </a:p>
            <a:p>
              <a:pPr algn="ctr"/>
              <a:endParaRPr lang="en-US" sz="1400" b="1" u="sng" dirty="0"/>
            </a:p>
            <a:p>
              <a:pPr algn="ctr"/>
              <a:endParaRPr lang="en-US" sz="1500" b="1" u="sng" dirty="0"/>
            </a:p>
            <a:p>
              <a:r>
                <a:rPr lang="en-US" sz="1200" dirty="0"/>
                <a:t>The </a:t>
              </a:r>
              <a:r>
                <a:rPr lang="en-US" sz="1200" b="1" u="sng" dirty="0"/>
                <a:t>pre-assessments</a:t>
              </a:r>
              <a:r>
                <a:rPr lang="en-US" sz="1200" dirty="0"/>
                <a:t>  measure progress </a:t>
              </a:r>
              <a:r>
                <a:rPr lang="en-US" sz="1200" b="1" i="1" u="sng" dirty="0">
                  <a:effectLst>
                    <a:outerShdw blurRad="38100" dist="38100" dir="2700000" algn="tl">
                      <a:srgbClr val="000000">
                        <a:alpha val="43137"/>
                      </a:srgbClr>
                    </a:outerShdw>
                  </a:effectLst>
                </a:rPr>
                <a:t>toward standard proficiency</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concepts students need “</a:t>
              </a:r>
              <a:r>
                <a:rPr lang="en-US" sz="1200" b="1" i="1" dirty="0"/>
                <a:t>along the way</a:t>
              </a:r>
              <a:r>
                <a:rPr lang="en-US" sz="1200" dirty="0"/>
                <a:t>,” in order to achieve standard mastery.</a:t>
              </a:r>
            </a:p>
            <a:p>
              <a:endParaRPr lang="en-US" sz="1200" dirty="0"/>
            </a:p>
            <a:p>
              <a:endParaRPr lang="en-US" sz="1200" dirty="0"/>
            </a:p>
            <a:p>
              <a:endParaRPr lang="en-US" sz="12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200" dirty="0"/>
            </a:p>
            <a:p>
              <a:endParaRPr lang="en-US" sz="1200" dirty="0"/>
            </a:p>
            <a:p>
              <a:r>
                <a:rPr lang="en-US" sz="1200" dirty="0"/>
                <a:t>So what about a “post-assessment?”  There is not a standardized post-assessment.</a:t>
              </a:r>
            </a:p>
            <a:p>
              <a:r>
                <a:rPr lang="en-US" sz="1200" dirty="0"/>
                <a:t>The true measure of how students are doing “</a:t>
              </a:r>
              <a:r>
                <a:rPr lang="en-US" sz="1200" b="1" i="1" dirty="0"/>
                <a:t>along the way</a:t>
              </a:r>
              <a:r>
                <a:rPr lang="en-US" sz="1200" dirty="0"/>
                <a:t>,” is assessed in the classroom during instruction and classroom formative assessment.  For this reason The CFA’s are not called  “post-assessments.”  The CFAs measure the “</a:t>
              </a:r>
              <a:r>
                <a:rPr lang="en-US" sz="1200" b="1" i="1" dirty="0"/>
                <a:t>end goal</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a:t>
              </a:r>
              <a:r>
                <a:rPr lang="en-US" sz="1200" dirty="0" smtClean="0"/>
                <a:t>progress. The checklists are available </a:t>
              </a:r>
              <a:r>
                <a:rPr lang="en-US" sz="1200" dirty="0"/>
                <a:t>at: </a:t>
              </a:r>
            </a:p>
          </p:txBody>
        </p:sp>
        <p:sp>
          <p:nvSpPr>
            <p:cNvPr id="28" name="Rectangle 27"/>
            <p:cNvSpPr/>
            <p:nvPr/>
          </p:nvSpPr>
          <p:spPr>
            <a:xfrm>
              <a:off x="2223242" y="7467505"/>
              <a:ext cx="2927464" cy="258532"/>
            </a:xfrm>
            <a:prstGeom prst="rect">
              <a:avLst/>
            </a:prstGeom>
          </p:spPr>
          <p:txBody>
            <a:bodyPr wrap="square">
              <a:spAutoFit/>
            </a:bodyPr>
            <a:lstStyle/>
            <a:p>
              <a:r>
                <a:rPr lang="en-US" sz="1100" dirty="0">
                  <a:hlinkClick r:id="rId3"/>
                </a:rPr>
                <a:t>http://sresource.homestead.com/Grade-2.html</a:t>
              </a:r>
              <a:endParaRPr lang="en-US" sz="1100" dirty="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85995"/>
                <a:chOff x="381000" y="304800"/>
                <a:chExt cx="6477000" cy="885995"/>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90795"/>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
        <p:nvSpPr>
          <p:cNvPr id="7" name="Footer Placeholder 6"/>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975397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Rectangle 1"/>
          <p:cNvSpPr/>
          <p:nvPr/>
        </p:nvSpPr>
        <p:spPr>
          <a:xfrm>
            <a:off x="323850" y="48921"/>
            <a:ext cx="7124700" cy="705459"/>
          </a:xfrm>
          <a:prstGeom prst="rect">
            <a:avLst/>
          </a:prstGeom>
        </p:spPr>
        <p:txBody>
          <a:bodyPr wrap="square" lIns="96359" tIns="48180" rIns="96359" bIns="48180">
            <a:spAutoFit/>
          </a:bodyPr>
          <a:lstStyle/>
          <a:p>
            <a:r>
              <a:rPr lang="en-US" sz="1300" b="1" dirty="0"/>
              <a:t>Quarter </a:t>
            </a:r>
            <a:r>
              <a:rPr lang="en-US" sz="1300" b="1" dirty="0" smtClean="0"/>
              <a:t>Three </a:t>
            </a:r>
            <a:r>
              <a:rPr lang="en-US" sz="1300" dirty="0"/>
              <a:t>Reading Literature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a:t>
            </a:r>
            <a:r>
              <a:rPr lang="en-US" sz="1300" dirty="0"/>
              <a:t>. The standard itself is assessed on the Common Formative Assessment (CFA) at the end of each quarter.</a:t>
            </a:r>
          </a:p>
        </p:txBody>
      </p:sp>
      <p:graphicFrame>
        <p:nvGraphicFramePr>
          <p:cNvPr id="13" name="Table 12"/>
          <p:cNvGraphicFramePr>
            <a:graphicFrameLocks noGrp="1"/>
          </p:cNvGraphicFramePr>
          <p:nvPr>
            <p:extLst>
              <p:ext uri="{D42A27DB-BD31-4B8C-83A1-F6EECF244321}">
                <p14:modId xmlns:p14="http://schemas.microsoft.com/office/powerpoint/2010/main" val="714398773"/>
              </p:ext>
            </p:extLst>
          </p:nvPr>
        </p:nvGraphicFramePr>
        <p:xfrm>
          <a:off x="388620" y="2799588"/>
          <a:ext cx="7124700" cy="2996946"/>
        </p:xfrm>
        <a:graphic>
          <a:graphicData uri="http://schemas.openxmlformats.org/drawingml/2006/table">
            <a:tbl>
              <a:tblPr firstRow="1" firstCol="1" bandRow="1"/>
              <a:tblGrid>
                <a:gridCol w="777240"/>
                <a:gridCol w="734060"/>
                <a:gridCol w="767080"/>
                <a:gridCol w="762000"/>
                <a:gridCol w="533400"/>
                <a:gridCol w="701040"/>
                <a:gridCol w="690880"/>
                <a:gridCol w="690880"/>
                <a:gridCol w="690880"/>
                <a:gridCol w="777240"/>
              </a:tblGrid>
              <a:tr h="308458">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DOK 1 - Ka</a:t>
                      </a:r>
                      <a:endParaRPr lang="en-US" sz="900" dirty="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Kc</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Cd</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Cf</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2 – Ch</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DOK 2 – Cl</a:t>
                      </a:r>
                      <a:endParaRPr lang="en-US" sz="900" dirty="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3 – ANp</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3 – ANt</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Standard</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2467661">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Recall </a:t>
                      </a:r>
                      <a:r>
                        <a:rPr lang="en-US" sz="900" u="sng" dirty="0">
                          <a:solidFill>
                            <a:srgbClr val="000000"/>
                          </a:solidFill>
                          <a:effectLst/>
                          <a:latin typeface="Calibri"/>
                          <a:ea typeface="Times New Roman"/>
                          <a:cs typeface="Times New Roman"/>
                        </a:rPr>
                        <a:t>basic</a:t>
                      </a:r>
                      <a:r>
                        <a:rPr lang="en-US" sz="900" dirty="0">
                          <a:solidFill>
                            <a:srgbClr val="000000"/>
                          </a:solidFill>
                          <a:effectLst/>
                          <a:latin typeface="Calibri"/>
                          <a:ea typeface="Times New Roman"/>
                          <a:cs typeface="Times New Roman"/>
                        </a:rPr>
                        <a:t> details and events about a story or drama (read and discussed in class).</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Recalls the differences between a drama and written text.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u="sng" dirty="0">
                          <a:solidFill>
                            <a:srgbClr val="000000"/>
                          </a:solidFill>
                          <a:effectLst/>
                          <a:latin typeface="Calibri"/>
                          <a:ea typeface="Times New Roman"/>
                          <a:cs typeface="Times New Roman"/>
                        </a:rPr>
                        <a:t>Define</a:t>
                      </a:r>
                      <a:r>
                        <a:rPr lang="en-US" sz="900" dirty="0">
                          <a:solidFill>
                            <a:srgbClr val="000000"/>
                          </a:solidFill>
                          <a:effectLst/>
                          <a:latin typeface="Calibri"/>
                          <a:ea typeface="Times New Roman"/>
                          <a:cs typeface="Times New Roman"/>
                        </a:rPr>
                        <a:t> (understand the meaning of…) </a:t>
                      </a:r>
                      <a:r>
                        <a:rPr lang="en-US" sz="900" u="sng" dirty="0">
                          <a:solidFill>
                            <a:srgbClr val="000000"/>
                          </a:solidFill>
                          <a:effectLst/>
                          <a:latin typeface="Calibri"/>
                          <a:ea typeface="Times New Roman"/>
                          <a:cs typeface="Times New Roman"/>
                        </a:rPr>
                        <a:t>standard academic language - terms</a:t>
                      </a:r>
                      <a:r>
                        <a:rPr lang="en-US" sz="900" dirty="0">
                          <a:solidFill>
                            <a:srgbClr val="000000"/>
                          </a:solidFill>
                          <a:effectLst/>
                          <a:latin typeface="Calibri"/>
                          <a:ea typeface="Times New Roman"/>
                          <a:cs typeface="Times New Roman"/>
                        </a:rPr>
                        <a:t>: text, drama, stage directions, descriptions, visual presentation, oral presentation, connections and versions.</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a:t>
                      </a:r>
                      <a:r>
                        <a:rPr lang="en-US" sz="900" b="1" dirty="0" smtClean="0">
                          <a:solidFill>
                            <a:srgbClr val="000000"/>
                          </a:solidFill>
                          <a:effectLst/>
                          <a:latin typeface="Calibri"/>
                          <a:ea typeface="Times New Roman"/>
                          <a:cs typeface="Times New Roman"/>
                        </a:rPr>
                        <a:t>descriptions </a:t>
                      </a:r>
                      <a:r>
                        <a:rPr lang="en-US" sz="900" b="1" dirty="0">
                          <a:solidFill>
                            <a:srgbClr val="000000"/>
                          </a:solidFill>
                          <a:effectLst/>
                          <a:latin typeface="Calibri"/>
                          <a:ea typeface="Times New Roman"/>
                          <a:cs typeface="Times New Roman"/>
                        </a:rPr>
                        <a:t>in a written text about a specific event</a:t>
                      </a:r>
                      <a:r>
                        <a:rPr lang="en-US" sz="900" b="1" dirty="0" smtClean="0">
                          <a:solidFill>
                            <a:srgbClr val="000000"/>
                          </a:solidFill>
                          <a:effectLst/>
                          <a:latin typeface="Calibri"/>
                          <a:ea typeface="Times New Roman"/>
                          <a:cs typeface="Times New Roman"/>
                        </a:rPr>
                        <a:t>.</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when the author uses dialogue, setting &amp; </a:t>
                      </a:r>
                      <a:r>
                        <a:rPr lang="en-US" sz="900" b="1" dirty="0" smtClean="0">
                          <a:solidFill>
                            <a:srgbClr val="000000"/>
                          </a:solidFill>
                          <a:effectLst/>
                          <a:latin typeface="Calibri"/>
                          <a:ea typeface="Times New Roman"/>
                          <a:cs typeface="Times New Roman"/>
                        </a:rPr>
                        <a:t>characteriza-tion </a:t>
                      </a:r>
                      <a:r>
                        <a:rPr lang="en-US" sz="900" b="1" dirty="0">
                          <a:solidFill>
                            <a:srgbClr val="000000"/>
                          </a:solidFill>
                          <a:effectLst/>
                          <a:latin typeface="Calibri"/>
                          <a:ea typeface="Times New Roman"/>
                          <a:cs typeface="Times New Roman"/>
                        </a:rPr>
                        <a:t>in a written text. </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descriptions in a drama or oral presentation about specific events.</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dialogue, setting and action about a specific event in a drama or oral </a:t>
                      </a:r>
                      <a:r>
                        <a:rPr lang="en-US" sz="900" b="1" dirty="0" smtClean="0">
                          <a:solidFill>
                            <a:srgbClr val="000000"/>
                          </a:solidFill>
                          <a:effectLst/>
                          <a:latin typeface="Calibri"/>
                          <a:ea typeface="Times New Roman"/>
                          <a:cs typeface="Times New Roman"/>
                        </a:rPr>
                        <a:t>presentation</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Answer who, what, when, where and how questions about specific events in a text and a drama or oral </a:t>
                      </a:r>
                      <a:r>
                        <a:rPr lang="en-US" sz="900" dirty="0" smtClean="0">
                          <a:solidFill>
                            <a:srgbClr val="000000"/>
                          </a:solidFill>
                          <a:effectLst/>
                          <a:latin typeface="Calibri"/>
                          <a:ea typeface="Times New Roman"/>
                          <a:cs typeface="Times New Roman"/>
                        </a:rPr>
                        <a:t>presenta-tion</a:t>
                      </a:r>
                      <a:r>
                        <a:rPr lang="en-US" sz="900" dirty="0">
                          <a:solidFill>
                            <a:srgbClr val="000000"/>
                          </a:solidFill>
                          <a:effectLst/>
                          <a:latin typeface="Calibri"/>
                          <a:ea typeface="Times New Roman"/>
                          <a:cs typeface="Times New Roman"/>
                        </a:rPr>
                        <a: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Explain how events are portrayed the same or differently in a text written both as a story and a drama (use descriptions of the events</a:t>
                      </a:r>
                      <a:r>
                        <a:rPr lang="en-US" sz="9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Arial"/>
                        </a:rPr>
                        <a:t>Locate elements of </a:t>
                      </a:r>
                      <a:r>
                        <a:rPr lang="en-US" sz="900" u="sng" dirty="0">
                          <a:solidFill>
                            <a:srgbClr val="000000"/>
                          </a:solidFill>
                          <a:effectLst/>
                          <a:latin typeface="Calibri"/>
                          <a:ea typeface="Times New Roman"/>
                          <a:cs typeface="Arial"/>
                        </a:rPr>
                        <a:t>description</a:t>
                      </a:r>
                      <a:r>
                        <a:rPr lang="en-US" sz="900" dirty="0">
                          <a:solidFill>
                            <a:srgbClr val="000000"/>
                          </a:solidFill>
                          <a:effectLst/>
                          <a:latin typeface="Calibri"/>
                          <a:ea typeface="Times New Roman"/>
                          <a:cs typeface="Arial"/>
                        </a:rPr>
                        <a:t> or </a:t>
                      </a:r>
                      <a:r>
                        <a:rPr lang="en-US" sz="900" u="sng" dirty="0">
                          <a:solidFill>
                            <a:srgbClr val="000000"/>
                          </a:solidFill>
                          <a:effectLst/>
                          <a:latin typeface="Calibri"/>
                          <a:ea typeface="Times New Roman"/>
                          <a:cs typeface="Arial"/>
                        </a:rPr>
                        <a:t>direction </a:t>
                      </a:r>
                      <a:r>
                        <a:rPr lang="en-US" sz="900" dirty="0">
                          <a:solidFill>
                            <a:srgbClr val="000000"/>
                          </a:solidFill>
                          <a:effectLst/>
                          <a:latin typeface="Calibri"/>
                          <a:ea typeface="Times New Roman"/>
                          <a:cs typeface="Arial"/>
                        </a:rPr>
                        <a:t>to answer questions about characters in a written text, drama or oral </a:t>
                      </a:r>
                      <a:r>
                        <a:rPr lang="en-US" sz="900" dirty="0" smtClean="0">
                          <a:solidFill>
                            <a:srgbClr val="000000"/>
                          </a:solidFill>
                          <a:effectLst/>
                          <a:latin typeface="Calibri"/>
                          <a:ea typeface="Times New Roman"/>
                          <a:cs typeface="Arial"/>
                        </a:rPr>
                        <a:t>presentation</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Compare the same story in a written format to its </a:t>
                      </a:r>
                      <a:r>
                        <a:rPr lang="en-US" sz="900" b="1" u="sng" dirty="0">
                          <a:solidFill>
                            <a:srgbClr val="000000"/>
                          </a:solidFill>
                          <a:effectLst/>
                          <a:latin typeface="Calibri"/>
                          <a:ea typeface="Times New Roman"/>
                          <a:cs typeface="Times New Roman"/>
                        </a:rPr>
                        <a:t>drama </a:t>
                      </a:r>
                      <a:r>
                        <a:rPr lang="en-US" sz="900" dirty="0" smtClean="0">
                          <a:solidFill>
                            <a:srgbClr val="000000"/>
                          </a:solidFill>
                          <a:effectLst/>
                          <a:latin typeface="Calibri"/>
                          <a:ea typeface="Times New Roman"/>
                          <a:cs typeface="Times New Roman"/>
                        </a:rPr>
                        <a:t>presentation</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Compare the same story in a written format to its </a:t>
                      </a:r>
                      <a:r>
                        <a:rPr lang="en-US" sz="900" b="1" u="sng" dirty="0">
                          <a:solidFill>
                            <a:srgbClr val="000000"/>
                          </a:solidFill>
                          <a:effectLst/>
                          <a:latin typeface="Calibri"/>
                          <a:ea typeface="Times New Roman"/>
                          <a:cs typeface="Times New Roman"/>
                        </a:rPr>
                        <a:t>oral </a:t>
                      </a:r>
                      <a:r>
                        <a:rPr lang="en-US" sz="900" dirty="0">
                          <a:solidFill>
                            <a:srgbClr val="000000"/>
                          </a:solidFill>
                          <a:effectLst/>
                          <a:latin typeface="Calibri"/>
                          <a:ea typeface="Times New Roman"/>
                          <a:cs typeface="Times New Roman"/>
                        </a:rPr>
                        <a:t>presentation.</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where two versions of the same story reflect specific descriptions or directions in a text or drama (graphic organizer</a:t>
                      </a:r>
                      <a:r>
                        <a:rPr lang="en-US" sz="9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CON-STRUCTED</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b="1" u="sng" dirty="0">
                          <a:effectLst/>
                          <a:latin typeface="Calibri"/>
                          <a:ea typeface="Calibri"/>
                          <a:cs typeface="Calibri"/>
                        </a:rPr>
                        <a:t>RL.4.7</a:t>
                      </a:r>
                      <a:r>
                        <a:rPr lang="en-US" sz="900" dirty="0">
                          <a:effectLst/>
                          <a:latin typeface="Calibri"/>
                          <a:ea typeface="Calibri"/>
                          <a:cs typeface="Calibri"/>
                        </a:rPr>
                        <a:t> Make connections between the text of a story or drama and a visual or oral presentation of the text, identifying where each version reflects specific descriptions and directions in the text.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9433736"/>
              </p:ext>
            </p:extLst>
          </p:nvPr>
        </p:nvGraphicFramePr>
        <p:xfrm>
          <a:off x="388938" y="762000"/>
          <a:ext cx="6994525" cy="1841479"/>
        </p:xfrm>
        <a:graphic>
          <a:graphicData uri="http://schemas.openxmlformats.org/drawingml/2006/table">
            <a:tbl>
              <a:tblPr firstRow="1" firstCol="1" bandRow="1"/>
              <a:tblGrid>
                <a:gridCol w="677862"/>
                <a:gridCol w="914400"/>
                <a:gridCol w="609600"/>
                <a:gridCol w="762000"/>
                <a:gridCol w="685800"/>
                <a:gridCol w="1295400"/>
                <a:gridCol w="1066800"/>
                <a:gridCol w="982663"/>
              </a:tblGrid>
              <a:tr h="13459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2 -Ch</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2 </a:t>
                      </a:r>
                      <a:r>
                        <a:rPr lang="en-US" sz="800" b="1" dirty="0" err="1">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APm</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02481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the meaning of words and phrases read and discussed in class, including those that allude to mythology.</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 and use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terms: context clues, affixes, parts of speech, significant, mythology, allude, words and 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L.4.4c</a:t>
                      </a:r>
                      <a:r>
                        <a:rPr lang="en-US" sz="800" dirty="0">
                          <a:solidFill>
                            <a:srgbClr val="000000"/>
                          </a:solidFill>
                          <a:effectLst/>
                          <a:latin typeface="Calibri"/>
                          <a:ea typeface="Times New Roman"/>
                          <a:cs typeface="Times New Roman"/>
                        </a:rPr>
                        <a:t> Consult reference materials (e.g., dictionaries, glossaries, thesauruses),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Select words to match definitions or in cloze structure that have been taught formally in class.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that demonstrate an understanding of academic and domain specific words and phrases taught in class.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Student understands that word and phrase meaning is clarified through text (context clue strategies, etc…).</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language structures (pre/suffix) or word relationships (antonyms/synonyms) to determine targeted word meanings.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L.4.4b</a:t>
                      </a:r>
                      <a:r>
                        <a:rPr lang="en-US" sz="800" b="1" dirty="0">
                          <a:solidFill>
                            <a:srgbClr val="000000"/>
                          </a:solidFill>
                          <a:effectLst/>
                          <a:latin typeface="Calibri"/>
                          <a:ea typeface="Times New Roman"/>
                          <a:cs typeface="Times New Roman"/>
                        </a:rPr>
                        <a:t> Use common, grade-appropriate Greek and Latin affixes and roots as clues to the meaning of a word (e.g., telegraph, photograph, autograph</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to identify the meaning of targeted words/phrases.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L.4.4a</a:t>
                      </a:r>
                      <a:r>
                        <a:rPr lang="en-US" sz="800" b="1" dirty="0">
                          <a:solidFill>
                            <a:srgbClr val="000000"/>
                          </a:solidFill>
                          <a:effectLst/>
                          <a:latin typeface="Calibri"/>
                          <a:ea typeface="Times New Roman"/>
                          <a:cs typeface="Times New Roman"/>
                        </a:rPr>
                        <a:t> Use context (e.g., definitions, examples, or restatements in text) as a clue to the meaning of a word or </a:t>
                      </a:r>
                      <a:r>
                        <a:rPr lang="en-US" sz="800" b="1" dirty="0" smtClean="0">
                          <a:solidFill>
                            <a:srgbClr val="000000"/>
                          </a:solidFill>
                          <a:effectLst/>
                          <a:latin typeface="Calibri"/>
                          <a:ea typeface="Times New Roman"/>
                          <a:cs typeface="Times New Roman"/>
                        </a:rPr>
                        <a:t>phrase</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DFEC"/>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RL.4.4</a:t>
                      </a:r>
                      <a:r>
                        <a:rPr lang="en-US" sz="800" dirty="0">
                          <a:effectLst/>
                          <a:latin typeface="Calibri"/>
                          <a:ea typeface="Calibri"/>
                          <a:cs typeface="Calibri"/>
                        </a:rPr>
                        <a:t> Determine the meaning of words and phrases as they are used in a text, including those that allude to significant characters found in mythology (e.g., Herculean).</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33506209"/>
              </p:ext>
            </p:extLst>
          </p:nvPr>
        </p:nvGraphicFramePr>
        <p:xfrm>
          <a:off x="388938" y="5965902"/>
          <a:ext cx="6994525" cy="1354880"/>
        </p:xfrm>
        <a:graphic>
          <a:graphicData uri="http://schemas.openxmlformats.org/drawingml/2006/table">
            <a:tbl>
              <a:tblPr firstRow="1" firstCol="1" bandRow="1"/>
              <a:tblGrid>
                <a:gridCol w="906462"/>
                <a:gridCol w="914400"/>
                <a:gridCol w="1295400"/>
                <a:gridCol w="947224"/>
                <a:gridCol w="1065832"/>
                <a:gridCol w="865989"/>
                <a:gridCol w="999218"/>
              </a:tblGrid>
              <a:tr h="13568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774778">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details, facts or events about stories and myths from different cultures (texts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compare, contrast, theme, and author’s treatment or approach, myths, traditional and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Identifies when asked the </a:t>
                      </a:r>
                      <a:r>
                        <a:rPr lang="en-US" sz="800" dirty="0">
                          <a:solidFill>
                            <a:srgbClr val="000000"/>
                          </a:solidFill>
                          <a:effectLst/>
                          <a:latin typeface="Calibri"/>
                          <a:ea typeface="Times New Roman"/>
                          <a:cs typeface="Arial"/>
                        </a:rPr>
                        <a:t>literary elements </a:t>
                      </a:r>
                      <a:r>
                        <a:rPr lang="en-US" sz="800" dirty="0">
                          <a:solidFill>
                            <a:srgbClr val="000000"/>
                          </a:solidFill>
                          <a:effectLst/>
                          <a:latin typeface="Calibri"/>
                          <a:ea typeface="Times New Roman"/>
                          <a:cs typeface="Times New Roman"/>
                        </a:rPr>
                        <a:t>of selected stories, myths, or traditional literature from different cultures.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Elements: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Characters     Topic</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Setting            Patterns of</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Events             Opposition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Theme</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who, what, when, where or how questions about patterns of events in stories and myths from different cultures in a text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stories with similar themes or topics are presented differently at times based on the culture.  </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Arial"/>
                        </a:rPr>
                        <a:t>Identifies the topic or theme in traditional stories or myths from different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the specific pattern of events seen in myths from different cultures in two or more texts (good and evil, quests, opposition).</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31097904"/>
              </p:ext>
            </p:extLst>
          </p:nvPr>
        </p:nvGraphicFramePr>
        <p:xfrm>
          <a:off x="388938" y="7391399"/>
          <a:ext cx="6994525" cy="1508760"/>
        </p:xfrm>
        <a:graphic>
          <a:graphicData uri="http://schemas.openxmlformats.org/drawingml/2006/table">
            <a:tbl>
              <a:tblPr firstRow="1" firstCol="1" bandRow="1"/>
              <a:tblGrid>
                <a:gridCol w="1119124"/>
                <a:gridCol w="1154097"/>
                <a:gridCol w="1154097"/>
                <a:gridCol w="1189069"/>
                <a:gridCol w="1189069"/>
                <a:gridCol w="1189069"/>
              </a:tblGrid>
              <a:tr h="16764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r>
              <a:tr h="689141">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 the pattern of events seen in two or more stories, myths or traditional literature from different cultures (graphic organizers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structure of the pattern of events in myths from different cultures (tales of the past, origins, morals.  (i.e., How are the events unfolding…sequentially?  Cause/effect?) List on a structural graphic organizer. </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the characteristic text features of myths, stories and traditional literature from different cultures (i.e., what features do you normally see in myths?  In stories?  - Aesop’s fables – have characteristics of a lesson or message, etc…).</a:t>
                      </a:r>
                      <a:endParaRPr lang="en-US" sz="80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Identify </a:t>
                      </a:r>
                      <a:r>
                        <a:rPr lang="en-US" sz="800" b="1" u="sng" dirty="0">
                          <a:solidFill>
                            <a:srgbClr val="000000"/>
                          </a:solidFill>
                          <a:effectLst/>
                          <a:latin typeface="Calibri"/>
                          <a:ea typeface="Times New Roman"/>
                          <a:cs typeface="Arial"/>
                        </a:rPr>
                        <a:t>similar</a:t>
                      </a:r>
                      <a:r>
                        <a:rPr lang="en-US" sz="800" b="1" dirty="0">
                          <a:solidFill>
                            <a:srgbClr val="000000"/>
                          </a:solidFill>
                          <a:effectLst/>
                          <a:latin typeface="Calibri"/>
                          <a:ea typeface="Times New Roman"/>
                          <a:cs typeface="Arial"/>
                        </a:rPr>
                        <a:t> topics or themes between selected</a:t>
                      </a:r>
                      <a:r>
                        <a:rPr lang="en-US" sz="800" b="1" dirty="0">
                          <a:solidFill>
                            <a:srgbClr val="000000"/>
                          </a:solidFill>
                          <a:effectLst/>
                          <a:latin typeface="Calibri"/>
                          <a:ea typeface="Times New Roman"/>
                          <a:cs typeface="Times New Roman"/>
                        </a:rPr>
                        <a:t> stories, myths, or traditional literature from different cultures (compare a topic or theme using a Venn diagram</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RI.4.9</a:t>
                      </a:r>
                      <a:r>
                        <a:rPr lang="en-US" sz="800" dirty="0">
                          <a:solidFill>
                            <a:srgbClr val="000000"/>
                          </a:solidFill>
                          <a:effectLst/>
                          <a:latin typeface="Calibri"/>
                          <a:ea typeface="Times New Roman"/>
                          <a:cs typeface="Times New Roman"/>
                        </a:rPr>
                        <a:t> Compare and contrast the treatment of similar themes, topics, and patterns of events in stories, myths, and traditional literature from different cultures.</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8" name="Rectangle 7"/>
          <p:cNvSpPr/>
          <p:nvPr/>
        </p:nvSpPr>
        <p:spPr>
          <a:xfrm>
            <a:off x="2590800" y="20574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0" name="Rectangle 9"/>
          <p:cNvSpPr/>
          <p:nvPr/>
        </p:nvSpPr>
        <p:spPr>
          <a:xfrm>
            <a:off x="6477000" y="70104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3" name="Rectangle 2"/>
          <p:cNvSpPr/>
          <p:nvPr/>
        </p:nvSpPr>
        <p:spPr>
          <a:xfrm>
            <a:off x="4038600" y="2481147"/>
            <a:ext cx="990600" cy="109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2359378"/>
            <a:ext cx="990600" cy="121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90800" y="5486400"/>
            <a:ext cx="706808"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951896" y="5176575"/>
            <a:ext cx="706808"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019800" y="5029200"/>
            <a:ext cx="658204"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22818" y="8407638"/>
            <a:ext cx="977781" cy="202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029200" y="8530484"/>
            <a:ext cx="1143000" cy="156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75126" y="8301884"/>
            <a:ext cx="977781" cy="202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12524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8" name="Rectangle 7"/>
          <p:cNvSpPr/>
          <p:nvPr/>
        </p:nvSpPr>
        <p:spPr>
          <a:xfrm>
            <a:off x="323850" y="83820"/>
            <a:ext cx="7124700" cy="705459"/>
          </a:xfrm>
          <a:prstGeom prst="rect">
            <a:avLst/>
          </a:prstGeom>
        </p:spPr>
        <p:txBody>
          <a:bodyPr wrap="square" lIns="96359" tIns="48180" rIns="96359" bIns="48180">
            <a:spAutoFit/>
          </a:bodyPr>
          <a:lstStyle/>
          <a:p>
            <a:r>
              <a:rPr lang="en-US" sz="1300" b="1" dirty="0"/>
              <a:t>Quarter </a:t>
            </a:r>
            <a:r>
              <a:rPr lang="en-US" sz="1300" b="1" dirty="0" smtClean="0"/>
              <a:t>Three </a:t>
            </a:r>
            <a:r>
              <a:rPr lang="en-US" sz="1300" dirty="0"/>
              <a:t>Reading Informational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 </a:t>
            </a:r>
            <a:r>
              <a:rPr lang="en-US" sz="1300" dirty="0"/>
              <a:t>The standard itself is assessed on the Common Formative Assessment (CFA) at the end of each quarter.</a:t>
            </a:r>
          </a:p>
        </p:txBody>
      </p:sp>
      <p:graphicFrame>
        <p:nvGraphicFramePr>
          <p:cNvPr id="2" name="Table 1"/>
          <p:cNvGraphicFramePr>
            <a:graphicFrameLocks noGrp="1"/>
          </p:cNvGraphicFramePr>
          <p:nvPr>
            <p:extLst>
              <p:ext uri="{D42A27DB-BD31-4B8C-83A1-F6EECF244321}">
                <p14:modId xmlns:p14="http://schemas.microsoft.com/office/powerpoint/2010/main" val="3437915609"/>
              </p:ext>
            </p:extLst>
          </p:nvPr>
        </p:nvGraphicFramePr>
        <p:xfrm>
          <a:off x="381001" y="990600"/>
          <a:ext cx="7002463" cy="1653134"/>
        </p:xfrm>
        <a:graphic>
          <a:graphicData uri="http://schemas.openxmlformats.org/drawingml/2006/table">
            <a:tbl>
              <a:tblPr firstRow="1" firstCol="1" bandRow="1"/>
              <a:tblGrid>
                <a:gridCol w="831976"/>
                <a:gridCol w="866641"/>
                <a:gridCol w="935973"/>
                <a:gridCol w="1171786"/>
                <a:gridCol w="1144297"/>
                <a:gridCol w="907823"/>
                <a:gridCol w="1143967"/>
              </a:tblGrid>
              <a:tr h="15412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499007">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and</a:t>
                      </a:r>
                      <a:r>
                        <a:rPr lang="en-US" sz="800">
                          <a:effectLst/>
                          <a:latin typeface="Calibri"/>
                          <a:ea typeface="Times New Roman"/>
                          <a:cs typeface="Times New Roman"/>
                        </a:rPr>
                        <a:t> Locate domain-specific words and phrases studied or discussed in a text (basic recall of location).</a:t>
                      </a:r>
                      <a:endParaRPr lang="en-US" sz="80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general, academic, domain, specific, words, phrases, relevant.</a:t>
                      </a:r>
                      <a:endParaRPr lang="en-US" sz="80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Select words to match definitions or cloze structure when meaning is clearly evident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L.4.4c</a:t>
                      </a:r>
                      <a:r>
                        <a:rPr lang="en-US" sz="800" dirty="0">
                          <a:solidFill>
                            <a:srgbClr val="000000"/>
                          </a:solidFill>
                          <a:effectLst/>
                          <a:latin typeface="Calibri"/>
                          <a:ea typeface="Times New Roman"/>
                          <a:cs typeface="Times New Roman"/>
                        </a:rPr>
                        <a:t> Consult reference materials (e.g., dictionaries, glossaries, thesauruses),</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Use language structures or word relationships to determine targeted word meanings.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L.4.4b</a:t>
                      </a:r>
                      <a:r>
                        <a:rPr lang="en-US" sz="800" dirty="0">
                          <a:solidFill>
                            <a:srgbClr val="000000"/>
                          </a:solidFill>
                          <a:effectLst/>
                          <a:latin typeface="Calibri"/>
                          <a:ea typeface="Times New Roman"/>
                          <a:cs typeface="Times New Roman"/>
                        </a:rPr>
                        <a:t> Use common, grade-appropriate Greek and Latin affixes and roots as clues to the meaning of a word (e.g., telegraph, photograph, </a:t>
                      </a:r>
                      <a:r>
                        <a:rPr lang="en-US" sz="800" dirty="0" smtClean="0">
                          <a:solidFill>
                            <a:srgbClr val="000000"/>
                          </a:solidFill>
                          <a:effectLst/>
                          <a:latin typeface="Calibri"/>
                          <a:ea typeface="Times New Roman"/>
                          <a:cs typeface="Times New Roman"/>
                        </a:rPr>
                        <a:t>autograph</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to identify the meaning of targeted words/phrases.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L.4.4a</a:t>
                      </a:r>
                      <a:r>
                        <a:rPr lang="en-US" sz="800" dirty="0">
                          <a:solidFill>
                            <a:srgbClr val="000000"/>
                          </a:solidFill>
                          <a:effectLst/>
                          <a:latin typeface="Calibri"/>
                          <a:ea typeface="Times New Roman"/>
                          <a:cs typeface="Times New Roman"/>
                        </a:rPr>
                        <a:t> Use context (e.g., definitions, examples, or restatements in text) as a clue to the meaning of a word or phrase</a:t>
                      </a:r>
                      <a:r>
                        <a:rPr lang="en-US" sz="800"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a:t>
                      </a:r>
                      <a:r>
                        <a:rPr lang="en-US" sz="800" dirty="0" smtClean="0">
                          <a:solidFill>
                            <a:srgbClr val="000000"/>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L.4.5b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Recognize and explain the meaning of common idioms, adages, and proverbs.</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RI.4.4</a:t>
                      </a:r>
                      <a:r>
                        <a:rPr lang="en-US" sz="800" dirty="0">
                          <a:effectLst/>
                          <a:latin typeface="Calibri"/>
                          <a:ea typeface="Calibri"/>
                          <a:cs typeface="Calibri"/>
                        </a:rPr>
                        <a:t> Determine the meaning of general academic and domain-specific words or phrases in a text relevant to a </a:t>
                      </a:r>
                      <a:r>
                        <a:rPr lang="en-US" sz="800" i="1" dirty="0">
                          <a:effectLst/>
                          <a:latin typeface="Calibri"/>
                          <a:ea typeface="Calibri"/>
                          <a:cs typeface="Calibri"/>
                        </a:rPr>
                        <a:t>grade 4 topic or subject area</a:t>
                      </a:r>
                      <a:r>
                        <a:rPr lang="en-US" sz="800" dirty="0">
                          <a:effectLst/>
                          <a:latin typeface="Calibri"/>
                          <a:ea typeface="Calibri"/>
                          <a:cs typeface="Calibri"/>
                        </a:rPr>
                        <a:t>.</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45791503"/>
              </p:ext>
            </p:extLst>
          </p:nvPr>
        </p:nvGraphicFramePr>
        <p:xfrm>
          <a:off x="388938" y="2743200"/>
          <a:ext cx="6994525" cy="2292811"/>
        </p:xfrm>
        <a:graphic>
          <a:graphicData uri="http://schemas.openxmlformats.org/drawingml/2006/table">
            <a:tbl>
              <a:tblPr firstRow="1" firstCol="1" bandRow="1"/>
              <a:tblGrid>
                <a:gridCol w="594306"/>
                <a:gridCol w="711861"/>
                <a:gridCol w="587775"/>
                <a:gridCol w="681384"/>
                <a:gridCol w="612949"/>
                <a:gridCol w="730226"/>
                <a:gridCol w="645561"/>
                <a:gridCol w="464681"/>
                <a:gridCol w="678319"/>
                <a:gridCol w="762000"/>
                <a:gridCol w="525463"/>
              </a:tblGrid>
              <a:tr h="160829">
                <a:tc>
                  <a:txBody>
                    <a:bodyPr/>
                    <a:lstStyle/>
                    <a:p>
                      <a:pPr marL="0" marR="0" algn="ctr">
                        <a:lnSpc>
                          <a:spcPct val="100000"/>
                        </a:lnSpc>
                        <a:spcBef>
                          <a:spcPts val="0"/>
                        </a:spcBef>
                        <a:spcAft>
                          <a:spcPts val="0"/>
                        </a:spcAft>
                      </a:pPr>
                      <a:r>
                        <a:rPr lang="en-US" sz="800" dirty="0">
                          <a:effectLst/>
                          <a:latin typeface="Calibri"/>
                          <a:ea typeface="Times New Roman"/>
                          <a:cs typeface="Times New Roman"/>
                        </a:rPr>
                        <a:t>DOK 1 - </a:t>
                      </a:r>
                      <a:r>
                        <a:rPr lang="en-US" sz="800" dirty="0" err="1">
                          <a:effectLst/>
                          <a:latin typeface="Calibri"/>
                          <a:ea typeface="Times New Roman"/>
                          <a:cs typeface="Times New Roman"/>
                        </a:rPr>
                        <a:t>Ka</a:t>
                      </a:r>
                      <a:endParaRPr lang="en-US" sz="800" dirty="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1 - Kc</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dirty="0">
                          <a:effectLst/>
                          <a:latin typeface="Calibri"/>
                          <a:ea typeface="Times New Roman"/>
                          <a:cs typeface="Times New Roman"/>
                        </a:rPr>
                        <a:t>DOK 1 – </a:t>
                      </a:r>
                      <a:r>
                        <a:rPr lang="en-US" sz="800" dirty="0" err="1">
                          <a:effectLst/>
                          <a:latin typeface="Calibri"/>
                          <a:ea typeface="Times New Roman"/>
                          <a:cs typeface="Times New Roman"/>
                        </a:rPr>
                        <a:t>Cf</a:t>
                      </a:r>
                      <a:endParaRPr lang="en-US" sz="800" dirty="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1 – Ch</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2 – Cl</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ANB</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204897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and particular points in a text (read and discussed in class).</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reasons, evidence, text, support, inference and particular points.</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Answer who, what, when, where and how questions about </a:t>
                      </a:r>
                      <a:r>
                        <a:rPr lang="en-US" sz="800" u="sng">
                          <a:effectLst/>
                          <a:latin typeface="Calibri"/>
                          <a:ea typeface="Times New Roman"/>
                          <a:cs typeface="Times New Roman"/>
                        </a:rPr>
                        <a:t>particular points</a:t>
                      </a:r>
                      <a:r>
                        <a:rPr lang="en-US" sz="800">
                          <a:effectLst/>
                          <a:latin typeface="Calibri"/>
                          <a:ea typeface="Times New Roman"/>
                          <a:cs typeface="Times New Roman"/>
                        </a:rPr>
                        <a:t> in a text read –discussed in class.</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points are made in a text to clarify or support reasons.</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reasons to support particular points made in a text (questions, discussions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Distinguishes reasons that are relevant or irrelevant evidence to support a particular point in class (i.e., “Does this support what the text says or not</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Arial"/>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Explains how an author connects points to reasons.  “What did the text say to support___?”</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Identify the reasons in a new text (not </a:t>
                      </a:r>
                      <a:r>
                        <a:rPr lang="en-US" sz="800" dirty="0" smtClean="0">
                          <a:solidFill>
                            <a:srgbClr val="000000"/>
                          </a:solidFill>
                          <a:effectLst/>
                          <a:latin typeface="Calibri"/>
                          <a:ea typeface="Times New Roman"/>
                          <a:cs typeface="Arial"/>
                        </a:rPr>
                        <a:t>read/dis-cussed</a:t>
                      </a:r>
                      <a:r>
                        <a:rPr lang="en-US" sz="800" dirty="0">
                          <a:solidFill>
                            <a:srgbClr val="000000"/>
                          </a:solidFill>
                          <a:effectLst/>
                          <a:latin typeface="Calibri"/>
                          <a:ea typeface="Times New Roman"/>
                          <a:cs typeface="Arial"/>
                        </a:rPr>
                        <a:t>) that support a topic</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how the author shows that he/she supports particular points in a text (“Does the author give implicit</a:t>
                      </a:r>
                      <a:r>
                        <a:rPr lang="en-US" sz="800" dirty="0" smtClean="0">
                          <a:solidFill>
                            <a:srgbClr val="000000"/>
                          </a:solidFill>
                          <a:effectLst/>
                          <a:latin typeface="Calibri"/>
                          <a:ea typeface="Times New Roman"/>
                          <a:cs typeface="Times New Roman"/>
                        </a:rPr>
                        <a:t>/ explicit </a:t>
                      </a:r>
                      <a:r>
                        <a:rPr lang="en-US" sz="800" dirty="0">
                          <a:solidFill>
                            <a:srgbClr val="000000"/>
                          </a:solidFill>
                          <a:effectLst/>
                          <a:latin typeface="Calibri"/>
                          <a:ea typeface="Times New Roman"/>
                          <a:cs typeface="Times New Roman"/>
                        </a:rPr>
                        <a:t>evidence?”).</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Supports a point with reasons found explicitly in a text (not a point of view). </a:t>
                      </a:r>
                      <a:endParaRPr lang="en-US" sz="800" b="1" dirty="0" smtClean="0">
                        <a:solidFill>
                          <a:srgbClr val="000000"/>
                        </a:solidFill>
                        <a:effectLst/>
                        <a:latin typeface="Calibri"/>
                        <a:ea typeface="Times New Roman"/>
                        <a:cs typeface="Arial"/>
                      </a:endParaRP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Arial"/>
                      </a:endParaRP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Arial"/>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Arial"/>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RI.4.8</a:t>
                      </a:r>
                      <a:r>
                        <a:rPr lang="en-US" sz="800" dirty="0">
                          <a:effectLst/>
                          <a:latin typeface="Calibri"/>
                          <a:ea typeface="Calibri"/>
                          <a:cs typeface="Helvetica"/>
                        </a:rPr>
                        <a:t> Explain how an author uses reasons and evidence to support particular points in a text.</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0404788"/>
              </p:ext>
            </p:extLst>
          </p:nvPr>
        </p:nvGraphicFramePr>
        <p:xfrm>
          <a:off x="388938" y="5257800"/>
          <a:ext cx="6994525" cy="1363059"/>
        </p:xfrm>
        <a:graphic>
          <a:graphicData uri="http://schemas.openxmlformats.org/drawingml/2006/table">
            <a:tbl>
              <a:tblPr firstRow="1" firstCol="1" bandRow="1"/>
              <a:tblGrid>
                <a:gridCol w="969467"/>
                <a:gridCol w="854567"/>
                <a:gridCol w="926380"/>
                <a:gridCol w="998192"/>
                <a:gridCol w="967856"/>
                <a:gridCol w="992621"/>
                <a:gridCol w="1285442"/>
              </a:tblGrid>
              <a:tr h="1438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47656">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and recall basic facts from two texts on the same topic read and discussed in class.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integrate, information, texts, topic, speak, subject, knowledgeably.</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who, what, when, where or how questions about two texts on the same topic read and discussed in class.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Arial"/>
                        </a:rPr>
                        <a:t>Concept Development</a:t>
                      </a:r>
                      <a:r>
                        <a:rPr lang="en-US" sz="800" dirty="0">
                          <a:solidFill>
                            <a:srgbClr val="000000"/>
                          </a:solidFill>
                          <a:effectLst/>
                          <a:latin typeface="Calibri"/>
                          <a:ea typeface="Times New Roman"/>
                          <a:cs typeface="Arial"/>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information can come from several sources to give the reader a better overall view of a topic.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similar information from two texts on the same topic (i.e., “How does text #1 approach the facts, details or ideas of ____ compared to text #2</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similar information about facts and details in two texts about the same topic. (Use a graphic organizer to list facts and details).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and interpret information from two texts on the same topic using text features: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Sidebars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Bold Print</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Captions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Subheadings, etc…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16140624"/>
              </p:ext>
            </p:extLst>
          </p:nvPr>
        </p:nvGraphicFramePr>
        <p:xfrm>
          <a:off x="388938" y="6675638"/>
          <a:ext cx="6994525" cy="1362348"/>
        </p:xfrm>
        <a:graphic>
          <a:graphicData uri="http://schemas.openxmlformats.org/drawingml/2006/table">
            <a:tbl>
              <a:tblPr firstRow="1" firstCol="1" bandRow="1"/>
              <a:tblGrid>
                <a:gridCol w="994146"/>
                <a:gridCol w="1171672"/>
                <a:gridCol w="1100661"/>
                <a:gridCol w="1136167"/>
                <a:gridCol w="1313692"/>
                <a:gridCol w="1278187"/>
              </a:tblGrid>
              <a:tr h="14314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6A6A6"/>
                    </a:solidFill>
                  </a:tcPr>
                </a:tc>
              </a:tr>
              <a:tr h="54495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facts from two texts on the same topic (students look for consistencies – or not- about facts between two texts)</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relevant and irrelevant information from two texts on the same topic.</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what each text considered relevant – or not about the topic.</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Connect similar ideas across two texts on the same topic using supporting evidence.  (What is the supporting “thread” between the two texts? – what do both authors mention again and again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information from two sources on the same topic, reviewing all source information.  </a:t>
                      </a:r>
                      <a:r>
                        <a:rPr lang="en-US" sz="800" u="sng" dirty="0">
                          <a:solidFill>
                            <a:srgbClr val="000000"/>
                          </a:solidFill>
                          <a:effectLst/>
                          <a:latin typeface="Calibri"/>
                          <a:ea typeface="Times New Roman"/>
                          <a:cs typeface="Times New Roman"/>
                        </a:rPr>
                        <a:t>Criteria</a:t>
                      </a:r>
                      <a:r>
                        <a:rPr lang="en-US" sz="800" dirty="0">
                          <a:solidFill>
                            <a:srgbClr val="000000"/>
                          </a:solidFill>
                          <a:effectLst/>
                          <a:latin typeface="Calibri"/>
                          <a:ea typeface="Times New Roman"/>
                          <a:cs typeface="Times New Roman"/>
                        </a:rPr>
                        <a:t>:  Students organizes the information using his/her own method to support a point.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3B3B3A"/>
                          </a:solidFill>
                          <a:effectLst/>
                          <a:latin typeface="Calibri"/>
                          <a:ea typeface="Calibri"/>
                          <a:cs typeface="Calibri"/>
                        </a:rPr>
                        <a:t>Integrate information from two texts on the same topic in order to write or speak about the subject knowledgeably.  Write a summary or a full compositional informational piece about the topic</a:t>
                      </a:r>
                      <a:r>
                        <a:rPr lang="en-US" sz="800" b="1" dirty="0" smtClean="0">
                          <a:solidFill>
                            <a:srgbClr val="3B3B3A"/>
                          </a:solidFill>
                          <a:effectLst/>
                          <a:latin typeface="Calibri"/>
                          <a:ea typeface="Calibri"/>
                          <a:cs typeface="Calibri"/>
                        </a:rPr>
                        <a:t>.</a:t>
                      </a:r>
                    </a:p>
                    <a:p>
                      <a:pPr marL="0" marR="0" algn="l">
                        <a:lnSpc>
                          <a:spcPct val="100000"/>
                        </a:lnSpc>
                        <a:spcBef>
                          <a:spcPts val="0"/>
                        </a:spcBef>
                        <a:spcAft>
                          <a:spcPts val="0"/>
                        </a:spcAft>
                      </a:pPr>
                      <a:r>
                        <a:rPr lang="en-US" sz="800" b="1" dirty="0" smtClean="0">
                          <a:solidFill>
                            <a:srgbClr val="3B3B3A"/>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RI.4.9</a:t>
                      </a:r>
                      <a:r>
                        <a:rPr lang="en-US" sz="800" dirty="0">
                          <a:effectLst/>
                          <a:latin typeface="Calibri"/>
                          <a:ea typeface="Calibri"/>
                          <a:cs typeface="Helvetica"/>
                        </a:rPr>
                        <a:t> Integrate information from two texts on the same topic in order to write or speak about the subject knowledgeably</a:t>
                      </a:r>
                      <a:r>
                        <a:rPr lang="en-US" sz="800" dirty="0">
                          <a:solidFill>
                            <a:srgbClr val="3B3B3A"/>
                          </a:solidFill>
                          <a:effectLst/>
                          <a:latin typeface="Calibri"/>
                          <a:ea typeface="Calibri"/>
                          <a:cs typeface="Helvetica"/>
                        </a:rPr>
                        <a: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0" name="Rectangle 9"/>
          <p:cNvSpPr/>
          <p:nvPr/>
        </p:nvSpPr>
        <p:spPr>
          <a:xfrm>
            <a:off x="2149622" y="2489693"/>
            <a:ext cx="762000" cy="1310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1" name="Rectangle 10"/>
          <p:cNvSpPr/>
          <p:nvPr/>
        </p:nvSpPr>
        <p:spPr>
          <a:xfrm>
            <a:off x="2276741" y="63246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2" name="Rectangle 11"/>
          <p:cNvSpPr/>
          <p:nvPr/>
        </p:nvSpPr>
        <p:spPr>
          <a:xfrm>
            <a:off x="3022362" y="2362200"/>
            <a:ext cx="990600" cy="1274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1000" y="2235455"/>
            <a:ext cx="990600" cy="1267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11622" y="3949946"/>
            <a:ext cx="61108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146846" y="6477000"/>
            <a:ext cx="941462" cy="15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532216" y="4439696"/>
            <a:ext cx="546576"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805638"/>
            <a:ext cx="685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530622" y="7924800"/>
            <a:ext cx="990600" cy="109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800600" y="7784525"/>
            <a:ext cx="1219200" cy="140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ooter Placeholder 5"/>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39577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04391"/>
            <a:ext cx="7426960" cy="8720609"/>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and </a:t>
            </a:r>
            <a:r>
              <a:rPr lang="en-US" sz="1400" u="sng" dirty="0"/>
              <a:t>examples</a:t>
            </a:r>
            <a:r>
              <a:rPr lang="en-US" sz="1400" dirty="0"/>
              <a:t> from the section or paragraph explain more about the new contribution </a:t>
            </a:r>
          </a:p>
          <a:p>
            <a:r>
              <a:rPr lang="en-US" sz="1400" dirty="0"/>
              <a:t>(</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contribution (</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604520" y="7235912"/>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8" name="TextBox 7"/>
          <p:cNvSpPr txBox="1"/>
          <p:nvPr/>
        </p:nvSpPr>
        <p:spPr>
          <a:xfrm>
            <a:off x="172720" y="0"/>
            <a:ext cx="7340600" cy="349098"/>
          </a:xfrm>
          <a:prstGeom prst="rect">
            <a:avLst/>
          </a:prstGeom>
          <a:noFill/>
        </p:spPr>
        <p:txBody>
          <a:bodyPr wrap="square" lIns="101869" tIns="50935" rIns="101869" bIns="50935" rtlCol="0">
            <a:spAutoFit/>
          </a:bodyPr>
          <a:lstStyle/>
          <a:p>
            <a:r>
              <a:rPr lang="en-US" sz="1600" dirty="0"/>
              <a:t>Name_________________  Passage________________  Main Idea _______________</a:t>
            </a:r>
          </a:p>
        </p:txBody>
      </p:sp>
      <p:sp>
        <p:nvSpPr>
          <p:cNvPr id="9" name="TextBox 8"/>
          <p:cNvSpPr txBox="1"/>
          <p:nvPr/>
        </p:nvSpPr>
        <p:spPr>
          <a:xfrm>
            <a:off x="204962" y="79829"/>
            <a:ext cx="1014238"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10" name="Rectangle 9"/>
          <p:cNvSpPr/>
          <p:nvPr/>
        </p:nvSpPr>
        <p:spPr>
          <a:xfrm>
            <a:off x="4836160" y="1508761"/>
            <a:ext cx="2590800" cy="246461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a:t>
            </a:r>
            <a:r>
              <a:rPr lang="en-US" sz="1100" b="1" u="sng" dirty="0"/>
              <a:t>re-read</a:t>
            </a:r>
            <a:r>
              <a:rPr lang="en-US" sz="1100" b="1" dirty="0"/>
              <a:t> a paragraph or section of the text that has strong</a:t>
            </a:r>
            <a:r>
              <a:rPr lang="en-US" sz="1100" b="1" u="sng" dirty="0">
                <a:solidFill>
                  <a:srgbClr val="C00000"/>
                </a:solidFill>
                <a:effectLst>
                  <a:outerShdw blurRad="38100" dist="38100" dir="2700000" algn="tl">
                    <a:srgbClr val="000000">
                      <a:alpha val="43137"/>
                    </a:srgbClr>
                  </a:outerShdw>
                </a:effectLst>
              </a:rPr>
              <a:t> text contributions</a:t>
            </a:r>
            <a:r>
              <a:rPr lang="en-US" sz="1100" b="1" dirty="0"/>
              <a:t> to support a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dirty="0"/>
              <a:t>Ask, “Does the section or paragraph you chose have a strong statement 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a:t>
            </a:r>
          </a:p>
          <a:p>
            <a:endParaRPr lang="en-US" sz="1100" b="1" dirty="0"/>
          </a:p>
          <a:p>
            <a:r>
              <a:rPr lang="en-US" sz="1100" b="1" dirty="0"/>
              <a:t>This is a </a:t>
            </a:r>
            <a:r>
              <a:rPr lang="en-US" sz="1100" b="1" u="sng" dirty="0">
                <a:solidFill>
                  <a:srgbClr val="C00000"/>
                </a:solidFill>
                <a:effectLst>
                  <a:outerShdw blurRad="38100" dist="38100" dir="2700000" algn="tl">
                    <a:srgbClr val="000000">
                      <a:alpha val="43137"/>
                    </a:srgbClr>
                  </a:outerShdw>
                </a:effectLst>
              </a:rPr>
              <a:t>contribution</a:t>
            </a:r>
            <a:r>
              <a:rPr lang="en-US" sz="1100" b="1" dirty="0"/>
              <a:t> within a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(be sure students </a:t>
            </a:r>
          </a:p>
          <a:p>
            <a:r>
              <a:rPr lang="en-US" sz="1100" b="1" dirty="0"/>
              <a:t>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t>
            </a:r>
          </a:p>
        </p:txBody>
      </p:sp>
      <p:sp>
        <p:nvSpPr>
          <p:cNvPr id="11" name="Rectangle 10"/>
          <p:cNvSpPr/>
          <p:nvPr/>
        </p:nvSpPr>
        <p:spPr>
          <a:xfrm>
            <a:off x="7162483" y="31242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TextBox 11"/>
          <p:cNvSpPr txBox="1"/>
          <p:nvPr/>
        </p:nvSpPr>
        <p:spPr>
          <a:xfrm>
            <a:off x="1381760" y="1927860"/>
            <a:ext cx="2936240" cy="132034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sz="1300" b="1" dirty="0"/>
              <a:t>In fourth grade CCSS refers to key ideas as part of </a:t>
            </a:r>
            <a:r>
              <a:rPr lang="en-US" sz="1300" b="1" u="sng" dirty="0"/>
              <a:t>text contributions</a:t>
            </a:r>
            <a:r>
              <a:rPr lang="en-US" sz="1300" b="1" dirty="0"/>
              <a:t> (a strong and specific support of a key idea).Use both terms when discussing key ideas, as students may need the continued reference.</a:t>
            </a:r>
          </a:p>
        </p:txBody>
      </p:sp>
      <p:sp>
        <p:nvSpPr>
          <p:cNvPr id="13" name="Rectangle 12"/>
          <p:cNvSpPr/>
          <p:nvPr/>
        </p:nvSpPr>
        <p:spPr>
          <a:xfrm>
            <a:off x="2808575" y="4021897"/>
            <a:ext cx="3713480" cy="2295339"/>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t>  and </a:t>
            </a:r>
            <a:r>
              <a:rPr lang="en-US" sz="1100" b="1" u="sng" dirty="0">
                <a:solidFill>
                  <a:srgbClr val="C00000"/>
                </a:solidFill>
                <a:effectLst>
                  <a:outerShdw blurRad="38100" dist="38100" dir="2700000" algn="tl">
                    <a:srgbClr val="000000">
                      <a:alpha val="43137"/>
                    </a:srgbClr>
                  </a:outerShdw>
                </a:effectLst>
              </a:rPr>
              <a:t>examples</a:t>
            </a:r>
            <a:r>
              <a:rPr lang="en-US" sz="1100" b="1" dirty="0">
                <a:solidFill>
                  <a:srgbClr val="C00000"/>
                </a:solidFill>
                <a:effectLst>
                  <a:outerShdw blurRad="38100" dist="38100" dir="2700000" algn="tl">
                    <a:srgbClr val="000000">
                      <a:alpha val="43137"/>
                    </a:srgbClr>
                  </a:outerShdw>
                </a:effectLst>
              </a:rPr>
              <a:t> </a:t>
            </a:r>
            <a:r>
              <a:rPr lang="en-US" sz="1100" b="1" dirty="0"/>
              <a:t>that </a:t>
            </a:r>
            <a:r>
              <a:rPr lang="en-US" sz="1100" b="1" u="sng" dirty="0"/>
              <a:t>explain more</a:t>
            </a:r>
            <a:r>
              <a:rPr lang="en-US" sz="1100" b="1" dirty="0"/>
              <a:t> about the new strong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are reasons that support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 Instruct students to write  2 brief key details or examples that support the key idea.</a:t>
            </a:r>
          </a:p>
          <a:p>
            <a:endParaRPr lang="en-US" sz="1100" b="1" dirty="0"/>
          </a:p>
          <a:p>
            <a:r>
              <a:rPr lang="en-US" sz="1100" b="1" dirty="0"/>
              <a:t> Example: if the main topic is about dogs and...</a:t>
            </a:r>
          </a:p>
          <a:p>
            <a:endParaRPr lang="en-US" sz="1100" b="1" dirty="0"/>
          </a:p>
          <a:p>
            <a:r>
              <a:rPr lang="en-US" sz="1100" b="1" dirty="0"/>
              <a:t>“The dog likes to play,” (is the new </a:t>
            </a:r>
            <a:r>
              <a:rPr lang="en-US" sz="1100" b="1" u="sng" dirty="0">
                <a:solidFill>
                  <a:srgbClr val="C00000"/>
                </a:solidFill>
                <a:effectLst>
                  <a:outerShdw blurRad="38100" dist="38100" dir="2700000" algn="tl">
                    <a:srgbClr val="000000">
                      <a:alpha val="43137"/>
                    </a:srgbClr>
                  </a:outerShdw>
                </a:effectLst>
              </a:rPr>
              <a:t>contribution</a:t>
            </a:r>
            <a:r>
              <a:rPr lang="en-US" sz="1100"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r>
              <a:rPr lang="en-US" sz="1100" b="1" dirty="0"/>
              <a:t>Then 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t>might be:</a:t>
            </a:r>
          </a:p>
          <a:p>
            <a:pPr>
              <a:buFont typeface="Arial" pitchFamily="34" charset="0"/>
              <a:buChar char="•"/>
            </a:pPr>
            <a:r>
              <a:rPr lang="en-US" sz="1100" b="1" dirty="0"/>
              <a:t> the dog likes to play fetch.</a:t>
            </a:r>
          </a:p>
          <a:p>
            <a:pPr>
              <a:buFont typeface="Arial" pitchFamily="34" charset="0"/>
              <a:buChar char="•"/>
            </a:pPr>
            <a:r>
              <a:rPr lang="en-US" sz="1100" b="1" dirty="0"/>
              <a:t> the dog likes to play with the ball.</a:t>
            </a:r>
          </a:p>
        </p:txBody>
      </p:sp>
      <p:sp>
        <p:nvSpPr>
          <p:cNvPr id="14" name="Rectangle 13"/>
          <p:cNvSpPr/>
          <p:nvPr/>
        </p:nvSpPr>
        <p:spPr>
          <a:xfrm>
            <a:off x="6262976" y="494391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5" name="Rectangle 14"/>
          <p:cNvSpPr/>
          <p:nvPr/>
        </p:nvSpPr>
        <p:spPr>
          <a:xfrm>
            <a:off x="345440" y="7079484"/>
            <a:ext cx="2849880" cy="127967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t>
            </a:r>
            <a:r>
              <a:rPr lang="en-US" sz="1100" b="1" dirty="0" smtClean="0"/>
              <a:t>author</a:t>
            </a:r>
            <a:r>
              <a:rPr lang="en-US" sz="1100" b="1" dirty="0"/>
              <a:t>s</a:t>
            </a:r>
            <a:r>
              <a:rPr lang="en-US" sz="1100" b="1" dirty="0" smtClean="0"/>
              <a:t> </a:t>
            </a:r>
            <a:r>
              <a:rPr lang="en-US" sz="1100" b="1" dirty="0"/>
              <a:t>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076576" y="7932539"/>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9" name="Rectangle 18"/>
          <p:cNvSpPr/>
          <p:nvPr/>
        </p:nvSpPr>
        <p:spPr>
          <a:xfrm>
            <a:off x="4135834" y="6621782"/>
            <a:ext cx="3291126"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look at the again and again words or phrases, ask “Do you see some of the again and again words or ideas in the key idea or key detail sentences you wrote?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t> sentence that summarizes the contribution (key idea ) and key details? ”</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7081521" y="81606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21" name="Rectangle 20"/>
          <p:cNvSpPr/>
          <p:nvPr/>
        </p:nvSpPr>
        <p:spPr>
          <a:xfrm>
            <a:off x="2072640" y="8549641"/>
            <a:ext cx="5354320" cy="117195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700" b="1" u="sng" dirty="0">
                <a:solidFill>
                  <a:srgbClr val="002060"/>
                </a:solidFill>
              </a:rPr>
              <a:t>Differentiation</a:t>
            </a:r>
            <a:r>
              <a:rPr lang="en-US" sz="7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in mini lesson.  These concepts can be taught separately:</a:t>
            </a:r>
          </a:p>
          <a:p>
            <a:pPr marL="413726" indent="-175914">
              <a:buFont typeface="Arial" panose="020B0604020202020204" pitchFamily="34" charset="0"/>
              <a:buChar char="•"/>
            </a:pPr>
            <a:r>
              <a:rPr lang="en-US" sz="700" b="1" dirty="0">
                <a:solidFill>
                  <a:srgbClr val="002060"/>
                </a:solidFill>
              </a:rPr>
              <a:t>Main Topic</a:t>
            </a:r>
          </a:p>
          <a:p>
            <a:pPr marL="413726" indent="-175914">
              <a:buFont typeface="Arial" panose="020B0604020202020204" pitchFamily="34" charset="0"/>
              <a:buChar char="•"/>
            </a:pPr>
            <a:r>
              <a:rPr lang="en-US" sz="700" b="1" dirty="0">
                <a:solidFill>
                  <a:srgbClr val="002060"/>
                </a:solidFill>
              </a:rPr>
              <a:t>Contribution (key idea)</a:t>
            </a:r>
          </a:p>
          <a:p>
            <a:pPr marL="413726" indent="-175914">
              <a:buFont typeface="Arial" panose="020B0604020202020204" pitchFamily="34" charset="0"/>
              <a:buChar char="•"/>
            </a:pPr>
            <a:r>
              <a:rPr lang="en-US" sz="700" b="1" dirty="0">
                <a:solidFill>
                  <a:srgbClr val="002060"/>
                </a:solidFill>
              </a:rPr>
              <a:t>Key Details  Examples</a:t>
            </a:r>
          </a:p>
          <a:p>
            <a:pPr marL="413726" indent="-175914">
              <a:buFont typeface="Arial" panose="020B0604020202020204" pitchFamily="34" charset="0"/>
              <a:buChar char="•"/>
            </a:pPr>
            <a:r>
              <a:rPr lang="en-US" sz="700" b="1" dirty="0">
                <a:solidFill>
                  <a:srgbClr val="002060"/>
                </a:solidFill>
              </a:rPr>
              <a:t>Again and Again</a:t>
            </a:r>
          </a:p>
          <a:p>
            <a:pPr marL="413726" indent="-175914">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sp>
        <p:nvSpPr>
          <p:cNvPr id="22" name="TextBox 21"/>
          <p:cNvSpPr txBox="1"/>
          <p:nvPr/>
        </p:nvSpPr>
        <p:spPr>
          <a:xfrm>
            <a:off x="172720" y="4442462"/>
            <a:ext cx="2418080" cy="133398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dirty="0" smtClean="0"/>
              <a:t>Remember students will need to have a note-taking form for each passage.</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245473579"/>
              </p:ext>
            </p:extLst>
          </p:nvPr>
        </p:nvGraphicFramePr>
        <p:xfrm>
          <a:off x="2072643" y="68577"/>
          <a:ext cx="5570225" cy="601980"/>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6">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 name="Slide Number Placeholder 1"/>
          <p:cNvSpPr>
            <a:spLocks noGrp="1"/>
          </p:cNvSpPr>
          <p:nvPr>
            <p:ph type="sldNum" sz="quarter" idx="12"/>
          </p:nvPr>
        </p:nvSpPr>
        <p:spPr/>
        <p:txBody>
          <a:bodyPr/>
          <a:lstStyle/>
          <a:p>
            <a:fld id="{F177B04D-AEB5-43ED-B9BA-B3D1EC9C9067}" type="slidenum">
              <a:rPr lang="en-US" smtClean="0"/>
              <a:pPr/>
              <a:t>13</a:t>
            </a:fld>
            <a:endParaRPr lang="en-US" dirty="0"/>
          </a:p>
        </p:txBody>
      </p:sp>
      <p:sp>
        <p:nvSpPr>
          <p:cNvPr id="3" name="Footer Placeholder 2"/>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25115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477" y="881844"/>
            <a:ext cx="7340602" cy="9124023"/>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or </a:t>
            </a:r>
            <a:r>
              <a:rPr lang="en-US" sz="1400" u="sng" dirty="0"/>
              <a:t>examples</a:t>
            </a:r>
            <a:r>
              <a:rPr lang="en-US" sz="1400" dirty="0"/>
              <a:t> from the section or paragraph explain more about the new </a:t>
            </a:r>
            <a:r>
              <a:rPr lang="en-US" sz="1400" u="sng" dirty="0"/>
              <a:t>contribution</a:t>
            </a:r>
            <a:r>
              <a:rPr lang="en-US" sz="1400" dirty="0"/>
              <a:t> (</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456474" y="6858000"/>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143294544"/>
              </p:ext>
            </p:extLst>
          </p:nvPr>
        </p:nvGraphicFramePr>
        <p:xfrm>
          <a:off x="1694815" y="0"/>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264478" y="533400"/>
            <a:ext cx="7340600" cy="349098"/>
          </a:xfrm>
          <a:prstGeom prst="rect">
            <a:avLst/>
          </a:prstGeom>
          <a:noFill/>
        </p:spPr>
        <p:txBody>
          <a:bodyPr wrap="square" lIns="101869" tIns="50935" rIns="101869" bIns="50935" rtlCol="0">
            <a:spAutoFit/>
          </a:bodyPr>
          <a:lstStyle/>
          <a:p>
            <a:r>
              <a:rPr lang="en-US" sz="1600" dirty="0"/>
              <a:t>Name________________  Passage_______________  Main Idea _______________</a:t>
            </a:r>
          </a:p>
        </p:txBody>
      </p:sp>
      <p:sp>
        <p:nvSpPr>
          <p:cNvPr id="9" name="TextBox 8"/>
          <p:cNvSpPr txBox="1"/>
          <p:nvPr/>
        </p:nvSpPr>
        <p:spPr>
          <a:xfrm>
            <a:off x="264478" y="186950"/>
            <a:ext cx="1030922"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2" name="Slide Number Placeholder 1"/>
          <p:cNvSpPr>
            <a:spLocks noGrp="1"/>
          </p:cNvSpPr>
          <p:nvPr>
            <p:ph type="sldNum" sz="quarter" idx="12"/>
          </p:nvPr>
        </p:nvSpPr>
        <p:spPr/>
        <p:txBody>
          <a:bodyPr/>
          <a:lstStyle/>
          <a:p>
            <a:fld id="{F177B04D-AEB5-43ED-B9BA-B3D1EC9C9067}" type="slidenum">
              <a:rPr lang="en-US" smtClean="0"/>
              <a:pPr/>
              <a:t>14</a:t>
            </a:fld>
            <a:endParaRPr lang="en-US" dirty="0"/>
          </a:p>
        </p:txBody>
      </p:sp>
      <p:sp>
        <p:nvSpPr>
          <p:cNvPr id="3" name="Footer Placeholder 2"/>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077448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274619"/>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241262473"/>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578687797"/>
              </p:ext>
            </p:extLst>
          </p:nvPr>
        </p:nvGraphicFramePr>
        <p:xfrm>
          <a:off x="259080" y="5330847"/>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313566"/>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057910" y="9405259"/>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15</a:t>
            </a:fld>
            <a:endParaRPr lang="en-US" dirty="0"/>
          </a:p>
        </p:txBody>
      </p:sp>
    </p:spTree>
    <p:extLst>
      <p:ext uri="{BB962C8B-B14F-4D97-AF65-F5344CB8AC3E}">
        <p14:creationId xmlns:p14="http://schemas.microsoft.com/office/powerpoint/2010/main" val="317521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z="1800" dirty="0" smtClean="0"/>
              <a:t>13</a:t>
            </a:r>
            <a:endParaRPr lang="en-US" sz="1800" dirty="0"/>
          </a:p>
        </p:txBody>
      </p:sp>
      <p:graphicFrame>
        <p:nvGraphicFramePr>
          <p:cNvPr id="11" name="Table 10"/>
          <p:cNvGraphicFramePr>
            <a:graphicFrameLocks noGrp="1"/>
          </p:cNvGraphicFramePr>
          <p:nvPr>
            <p:extLst>
              <p:ext uri="{D42A27DB-BD31-4B8C-83A1-F6EECF244321}">
                <p14:modId xmlns:p14="http://schemas.microsoft.com/office/powerpoint/2010/main" val="2811651649"/>
              </p:ext>
            </p:extLst>
          </p:nvPr>
        </p:nvGraphicFramePr>
        <p:xfrm>
          <a:off x="533400" y="76200"/>
          <a:ext cx="6822440" cy="7342632"/>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DOK-3</a:t>
                      </a:r>
                    </a:p>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3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256032">
                <a:tc gridSpan="2">
                  <a:txBody>
                    <a:bodyPr/>
                    <a:lstStyle/>
                    <a:p>
                      <a:pPr marL="231775" indent="-231775" algn="l"/>
                      <a:r>
                        <a:rPr lang="en-US" sz="1500" b="1" dirty="0" smtClean="0">
                          <a:solidFill>
                            <a:schemeClr val="tx1"/>
                          </a:solidFill>
                        </a:rPr>
                        <a:t>Standard RL.4.7 2 Point Reading Constructed Response Rubric</a:t>
                      </a:r>
                    </a:p>
                  </a:txBody>
                  <a:tcPr marL="103632" marR="103632" marT="50292" marB="50292">
                    <a:noFill/>
                  </a:tcPr>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#7 Prompt: </a:t>
                      </a:r>
                      <a:r>
                        <a:rPr lang="en-US" sz="1400" b="1" baseline="0" dirty="0" smtClean="0">
                          <a:latin typeface="+mn-lt"/>
                          <a:cs typeface="Helvetica" panose="020B0604020202020204" pitchFamily="34" charset="0"/>
                        </a:rPr>
                        <a:t>How do both  </a:t>
                      </a:r>
                      <a:r>
                        <a:rPr lang="en-US" sz="1400" b="1" i="1" u="sng" dirty="0" smtClean="0">
                          <a:latin typeface="+mn-lt"/>
                          <a:cs typeface="Helvetica" pitchFamily="34" charset="0"/>
                        </a:rPr>
                        <a:t>I Want to be an Archaeologist Someday</a:t>
                      </a:r>
                      <a:r>
                        <a:rPr lang="en-US" sz="1400" b="1" i="1" dirty="0" smtClean="0">
                          <a:latin typeface="+mn-lt"/>
                          <a:cs typeface="Helvetica" pitchFamily="34" charset="0"/>
                        </a:rPr>
                        <a:t> </a:t>
                      </a:r>
                      <a:r>
                        <a:rPr lang="en-US" sz="1400" b="1" dirty="0" smtClean="0">
                          <a:latin typeface="+mn-lt"/>
                          <a:cs typeface="Helvetica" pitchFamily="34" charset="0"/>
                        </a:rPr>
                        <a:t>and  </a:t>
                      </a:r>
                      <a:r>
                        <a:rPr lang="en-US" sz="1400" b="1" i="1" u="sng" dirty="0" smtClean="0">
                          <a:latin typeface="+mn-lt"/>
                          <a:cs typeface="Helvetica" pitchFamily="34" charset="0"/>
                        </a:rPr>
                        <a:t>Lost</a:t>
                      </a:r>
                      <a:r>
                        <a:rPr lang="en-US" sz="1400" b="1" i="1" u="sng" baseline="0" dirty="0" smtClean="0">
                          <a:latin typeface="+mn-lt"/>
                          <a:cs typeface="Helvetica" pitchFamily="34" charset="0"/>
                        </a:rPr>
                        <a:t> </a:t>
                      </a:r>
                      <a:r>
                        <a:rPr lang="en-US" sz="1400" b="1" i="1" u="sng" dirty="0" smtClean="0">
                          <a:latin typeface="+mn-lt"/>
                          <a:cs typeface="Helvetica" pitchFamily="34" charset="0"/>
                        </a:rPr>
                        <a:t>Treasure</a:t>
                      </a:r>
                      <a:r>
                        <a:rPr lang="en-US" sz="1400" b="1" i="1" u="none" dirty="0" smtClean="0">
                          <a:latin typeface="+mn-lt"/>
                          <a:cs typeface="Helvetica" pitchFamily="34" charset="0"/>
                        </a:rPr>
                        <a:t> </a:t>
                      </a:r>
                      <a:r>
                        <a:rPr lang="en-US" sz="1400" b="1" i="0" u="none" dirty="0" smtClean="0">
                          <a:latin typeface="+mn-lt"/>
                          <a:cs typeface="Helvetica" pitchFamily="34" charset="0"/>
                        </a:rPr>
                        <a:t>draw attention to discovering something of value</a:t>
                      </a:r>
                      <a:r>
                        <a:rPr lang="en-US" sz="1400" b="1" i="0" u="none" baseline="0" dirty="0" smtClean="0">
                          <a:latin typeface="+mn-lt"/>
                          <a:cs typeface="Helvetica" pitchFamily="34" charset="0"/>
                        </a:rPr>
                        <a:t> in different ways?</a:t>
                      </a:r>
                      <a:endParaRPr lang="en-US" sz="1400" b="1" dirty="0" smtClean="0">
                        <a:solidFill>
                          <a:schemeClr val="tx1"/>
                        </a:solidFill>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u="sng" baseline="0" dirty="0" smtClean="0">
                          <a:solidFill>
                            <a:schemeClr val="tx1"/>
                          </a:solidFill>
                        </a:rPr>
                        <a:t>The response</a:t>
                      </a:r>
                      <a:r>
                        <a:rPr lang="en-US" sz="1000" b="1" u="none" baseline="0" dirty="0" smtClean="0">
                          <a:solidFill>
                            <a:schemeClr val="tx1"/>
                          </a:solidFill>
                        </a:rPr>
                        <a:t>: </a:t>
                      </a:r>
                      <a:r>
                        <a:rPr lang="en-US" sz="1000" b="0" u="none" baseline="0" dirty="0" smtClean="0">
                          <a:solidFill>
                            <a:schemeClr val="tx1"/>
                          </a:solidFill>
                        </a:rPr>
                        <a:t>gives sufficient evidence of the ability to distinguish between relevant from irrelevant information in order to answer the prompt – how do both texts draw attention to discovering something of value?</a:t>
                      </a:r>
                      <a:endParaRPr lang="en-US" sz="1000" i="0" dirty="0" smtClean="0">
                        <a:solidFill>
                          <a:schemeClr val="tx1"/>
                        </a:solidFill>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rPr>
                        <a:t>Relevant</a:t>
                      </a:r>
                      <a:r>
                        <a:rPr lang="en-US" sz="1000" b="1" i="0" baseline="0" dirty="0" smtClean="0">
                          <a:solidFill>
                            <a:schemeClr val="tx1"/>
                          </a:solidFill>
                        </a:rPr>
                        <a:t> details </a:t>
                      </a:r>
                      <a:r>
                        <a:rPr lang="en-US" sz="1000" i="0" baseline="0" dirty="0" smtClean="0">
                          <a:solidFill>
                            <a:schemeClr val="tx1"/>
                          </a:solidFill>
                        </a:rPr>
                        <a:t>for the prompt from </a:t>
                      </a:r>
                      <a:r>
                        <a:rPr lang="en-US" sz="1000" b="1" i="1" u="sng" baseline="0" dirty="0" smtClean="0">
                          <a:solidFill>
                            <a:schemeClr val="tx1"/>
                          </a:solidFill>
                        </a:rPr>
                        <a:t>I Want to be an Archaeologist Someday</a:t>
                      </a:r>
                      <a:r>
                        <a:rPr lang="en-US" sz="1000" b="1" i="1" u="none" baseline="0" dirty="0" smtClean="0">
                          <a:solidFill>
                            <a:schemeClr val="tx1"/>
                          </a:solidFill>
                        </a:rPr>
                        <a:t> </a:t>
                      </a:r>
                      <a:r>
                        <a:rPr lang="en-US" sz="1000" b="0" i="0" baseline="0" dirty="0" smtClean="0">
                          <a:solidFill>
                            <a:schemeClr val="tx1"/>
                          </a:solidFill>
                        </a:rPr>
                        <a:t>for drawing attention to discovering something of value could</a:t>
                      </a:r>
                      <a:r>
                        <a:rPr lang="en-US" sz="1000" i="0" baseline="0" dirty="0" smtClean="0">
                          <a:solidFill>
                            <a:schemeClr val="tx1"/>
                          </a:solidFill>
                        </a:rPr>
                        <a:t> include (1) the rare sarcophagus found in Asia and (2) interesting finds in middens referred to as “treasures.”  </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u="none" baseline="0" dirty="0" smtClean="0">
                          <a:solidFill>
                            <a:schemeClr val="tx1"/>
                          </a:solidFill>
                        </a:rPr>
                        <a:t>Relevant details for the prompt from </a:t>
                      </a:r>
                      <a:r>
                        <a:rPr lang="en-US" sz="1000" b="1" i="1" u="sng" baseline="0" dirty="0" smtClean="0">
                          <a:solidFill>
                            <a:schemeClr val="tx1"/>
                          </a:solidFill>
                        </a:rPr>
                        <a:t>Lost Treasure</a:t>
                      </a:r>
                      <a:r>
                        <a:rPr lang="en-US" sz="1000" b="1" i="1" u="none" baseline="0" dirty="0" smtClean="0">
                          <a:solidFill>
                            <a:schemeClr val="tx1"/>
                          </a:solidFill>
                        </a:rPr>
                        <a:t> </a:t>
                      </a:r>
                      <a:r>
                        <a:rPr lang="en-US" sz="1000" b="0" i="0" u="none" baseline="0" dirty="0" smtClean="0">
                          <a:solidFill>
                            <a:schemeClr val="tx1"/>
                          </a:solidFill>
                        </a:rPr>
                        <a:t>for drawing attention to discovering something of value could include (1) the treasure map, (2) the attitude of the pirates, (3) finding a treasure and (4) the danger of finding treasure.</a:t>
                      </a:r>
                      <a:endParaRPr lang="en-US" sz="1000" b="0" u="none" baseline="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i="1" baseline="0" dirty="0" smtClean="0">
                          <a:solidFill>
                            <a:schemeClr val="tx1"/>
                          </a:solidFill>
                        </a:rPr>
                        <a:t>Student response states and supports with sufficient details how both texts draw attention to discovering something of value.</a:t>
                      </a:r>
                    </a:p>
                    <a:p>
                      <a:r>
                        <a:rPr lang="en-US" sz="1100" i="0" baseline="0" dirty="0" smtClean="0">
                          <a:solidFill>
                            <a:schemeClr val="tx1"/>
                          </a:solidFill>
                        </a:rPr>
                        <a:t>Both stories are about discovering something valuable.  </a:t>
                      </a:r>
                      <a:r>
                        <a:rPr lang="en-US" sz="1100" b="1" i="1" baseline="0" dirty="0" smtClean="0">
                          <a:solidFill>
                            <a:schemeClr val="tx1"/>
                          </a:solidFill>
                        </a:rPr>
                        <a:t>I want to be an Archaeologist Someday </a:t>
                      </a:r>
                      <a:r>
                        <a:rPr lang="en-US" sz="1100" i="0" baseline="0" dirty="0" smtClean="0">
                          <a:solidFill>
                            <a:schemeClr val="tx1"/>
                          </a:solidFill>
                        </a:rPr>
                        <a:t>is about a  kid who became interested in archeology because of reading about a rare 2500 year old sarcophagus.  It was found at a dig and might have held a soldier.  The rest of this story is also about finding things of value that help people learn about the past.  On the other hand, the story about </a:t>
                      </a:r>
                      <a:r>
                        <a:rPr lang="en-US" sz="1100" b="1" i="1" baseline="0" dirty="0" smtClean="0">
                          <a:solidFill>
                            <a:schemeClr val="tx1"/>
                          </a:solidFill>
                        </a:rPr>
                        <a:t>Lost Treasure </a:t>
                      </a:r>
                      <a:r>
                        <a:rPr lang="en-US" sz="1100" i="0" baseline="0" dirty="0" smtClean="0">
                          <a:solidFill>
                            <a:schemeClr val="tx1"/>
                          </a:solidFill>
                        </a:rPr>
                        <a:t>is more like an adventure tale, but still draws attention to discovering something of value.  The pirates in the story have a treasure map and it leads them to discovering a valuable treasure in a cave.  Both stories draw attention to discovering valuable things, but in different ways.</a:t>
                      </a: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n-US" sz="1000" i="1" baseline="0" dirty="0" smtClean="0">
                          <a:solidFill>
                            <a:schemeClr val="tx1"/>
                          </a:solidFill>
                        </a:rPr>
                        <a:t>Student response states and supports with minimal or vague details how both texts draw attention to discovering something of value.</a:t>
                      </a:r>
                    </a:p>
                    <a:p>
                      <a:r>
                        <a:rPr lang="en-US" sz="1100" i="0" baseline="0" dirty="0" smtClean="0">
                          <a:solidFill>
                            <a:schemeClr val="tx1"/>
                          </a:solidFill>
                        </a:rPr>
                        <a:t>The story about becoming an archaeologist tells about how valuable treasures can be.  Even finding stuff is valuable.  The story about the pirate tells about finding valuable stuff probably like gold or jewels.</a:t>
                      </a:r>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baseline="0" dirty="0" smtClean="0">
                          <a:solidFill>
                            <a:schemeClr val="tx1"/>
                          </a:solidFill>
                        </a:rPr>
                        <a:t>Student response does not state or support how both texts draw attention to discovering something of value.</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baseline="0" dirty="0" smtClean="0">
                          <a:solidFill>
                            <a:schemeClr val="tx1"/>
                          </a:solidFill>
                        </a:rPr>
                        <a:t>Finding lost treasure would be so neat.  You would need a map and then follow it.  Finding gold or diamonds would be a huge treasure and very valuable.</a:t>
                      </a: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82313088"/>
              </p:ext>
            </p:extLst>
          </p:nvPr>
        </p:nvGraphicFramePr>
        <p:xfrm>
          <a:off x="4800600" y="7543800"/>
          <a:ext cx="2428873" cy="1115568"/>
        </p:xfrm>
        <a:graphic>
          <a:graphicData uri="http://schemas.openxmlformats.org/drawingml/2006/table">
            <a:tbl>
              <a:tblPr/>
              <a:tblGrid>
                <a:gridCol w="2428873"/>
              </a:tblGrid>
              <a:tr h="106681">
                <a:tc>
                  <a:txBody>
                    <a:bodyPr/>
                    <a:lstStyle/>
                    <a:p>
                      <a:pPr marL="0" marR="0" algn="l">
                        <a:lnSpc>
                          <a:spcPct val="115000"/>
                        </a:lnSpc>
                        <a:spcBef>
                          <a:spcPts val="0"/>
                        </a:spcBef>
                        <a:spcAft>
                          <a:spcPts val="0"/>
                        </a:spcAft>
                      </a:pPr>
                      <a:r>
                        <a:rPr lang="en-US" sz="800" b="1" i="1" dirty="0" smtClean="0">
                          <a:solidFill>
                            <a:srgbClr val="000000"/>
                          </a:solidFill>
                          <a:latin typeface="+mn-lt"/>
                          <a:ea typeface="Times New Roman"/>
                          <a:cs typeface="Times New Roman"/>
                        </a:rPr>
                        <a:t>Research Target 3</a:t>
                      </a:r>
                      <a:endParaRPr lang="en-US" sz="1200" dirty="0">
                        <a:latin typeface="+mn-lt"/>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55320">
                <a:tc>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800" b="1" u="sng" dirty="0" smtClean="0">
                          <a:latin typeface="+mn-lt"/>
                        </a:rPr>
                        <a:t>Target 3</a:t>
                      </a:r>
                    </a:p>
                    <a:p>
                      <a:pPr marL="0" marR="0" indent="0" algn="l" defTabSz="914318" rtl="0" eaLnBrk="1" fontAlgn="auto" latinLnBrk="0" hangingPunct="1">
                        <a:lnSpc>
                          <a:spcPct val="100000"/>
                        </a:lnSpc>
                        <a:spcBef>
                          <a:spcPts val="0"/>
                        </a:spcBef>
                        <a:spcAft>
                          <a:spcPts val="0"/>
                        </a:spcAft>
                        <a:buClrTx/>
                        <a:buSzTx/>
                        <a:buFontTx/>
                        <a:buNone/>
                        <a:tabLst/>
                        <a:defRPr/>
                      </a:pPr>
                      <a:r>
                        <a:rPr lang="en-US" sz="800" b="0" u="none" dirty="0" smtClean="0">
                          <a:latin typeface="+mn-lt"/>
                        </a:rPr>
                        <a:t>Evidence of the ability to distinguish relevant from irrelevant information such as fact from opinion.</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800" b="1" u="sng" baseline="0" dirty="0" smtClean="0">
                          <a:latin typeface="+mn-lt"/>
                          <a:ea typeface="+mn-ea"/>
                          <a:cs typeface="+mn-cs"/>
                        </a:rPr>
                        <a:t>Toward RL.4.7</a:t>
                      </a:r>
                      <a:r>
                        <a:rPr lang="en-US" sz="800" b="1" u="none" baseline="0" dirty="0" smtClean="0">
                          <a:latin typeface="+mn-lt"/>
                          <a:ea typeface="+mn-ea"/>
                          <a:cs typeface="+mn-cs"/>
                        </a:rPr>
                        <a:t>                                                        </a:t>
                      </a:r>
                      <a:r>
                        <a:rPr lang="en-US" sz="800" b="1" u="sng" baseline="0" dirty="0" smtClean="0">
                          <a:latin typeface="+mn-lt"/>
                          <a:ea typeface="+mn-ea"/>
                          <a:cs typeface="+mn-cs"/>
                        </a:rPr>
                        <a:t>Dok-3 Ant</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mn-lt"/>
                          <a:ea typeface="Times New Roman"/>
                          <a:cs typeface="Times New Roman"/>
                        </a:rPr>
                        <a:t>Identify where two versions of the same story reflect specific descriptions or directions in a text or drama (graphic organizer).</a:t>
                      </a:r>
                      <a:endParaRPr kumimoji="0" lang="en-US" sz="800" b="0" i="0" u="none" strike="noStrike" kern="1200" cap="none" spc="0" normalizeH="0" baseline="0" noProof="0" dirty="0" smtClean="0">
                        <a:ln>
                          <a:noFill/>
                        </a:ln>
                        <a:solidFill>
                          <a:prstClr val="black"/>
                        </a:solidFill>
                        <a:effectLst/>
                        <a:uLnTx/>
                        <a:uFillTx/>
                        <a:latin typeface="+mn-lt"/>
                        <a:ea typeface="Calibri"/>
                        <a:cs typeface="Times New Roman"/>
                      </a:endParaRPr>
                    </a:p>
                    <a:p>
                      <a:pPr marL="231775" indent="-231775" algn="l"/>
                      <a:endParaRPr lang="en-US" sz="800" b="1" u="sng" baseline="0" dirty="0" smtClean="0">
                        <a:latin typeface="+mn-lt"/>
                        <a:ea typeface="+mn-ea"/>
                        <a:cs typeface="+mn-cs"/>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968244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noFill/>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lang="en-US" dirty="0" smtClean="0">
                <a:solidFill>
                  <a:srgbClr val="888888"/>
                </a:solidFill>
              </a:rPr>
              <a:t>14</a:t>
            </a:r>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1581460869"/>
              </p:ext>
            </p:extLst>
          </p:nvPr>
        </p:nvGraphicFramePr>
        <p:xfrm>
          <a:off x="480386" y="414238"/>
          <a:ext cx="6834814" cy="6936014"/>
        </p:xfrm>
        <a:graphic>
          <a:graphicData uri="http://schemas.openxmlformats.org/drawingml/2006/table">
            <a:tbl>
              <a:tblPr firstRow="1"/>
              <a:tblGrid>
                <a:gridCol w="586414"/>
                <a:gridCol w="6248400"/>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DOK-3</a:t>
                      </a:r>
                    </a:p>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3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7932">
                <a:tc gridSpan="2">
                  <a:txBody>
                    <a:bodyPr/>
                    <a:lstStyle/>
                    <a:p>
                      <a:pPr lvl="0" algn="l">
                        <a:defRPr sz="1800" b="0" i="0"/>
                      </a:pPr>
                      <a:r>
                        <a:rPr sz="1400" b="1" dirty="0">
                          <a:latin typeface="+mn-lt"/>
                        </a:rPr>
                        <a:t>Standard </a:t>
                      </a:r>
                      <a:r>
                        <a:rPr sz="1400" b="1" dirty="0" smtClean="0">
                          <a:latin typeface="+mn-lt"/>
                        </a:rPr>
                        <a:t>R</a:t>
                      </a:r>
                      <a:r>
                        <a:rPr lang="en-US" sz="1400" b="1" baseline="0" dirty="0" smtClean="0">
                          <a:solidFill>
                            <a:schemeClr val="tx1"/>
                          </a:solidFill>
                          <a:latin typeface="+mn-lt"/>
                        </a:rPr>
                        <a:t>L.4.9  </a:t>
                      </a:r>
                      <a:r>
                        <a:rPr lang="en-US" sz="1400" b="1" baseline="0" dirty="0" smtClean="0">
                          <a:solidFill>
                            <a:srgbClr val="FF0000"/>
                          </a:solidFill>
                          <a:latin typeface="+mn-lt"/>
                        </a:rPr>
                        <a:t>        </a:t>
                      </a:r>
                      <a:r>
                        <a:rPr sz="1400" b="1" dirty="0" smtClean="0">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284163" marR="0" indent="-230188" algn="l" defTabSz="966612" rtl="0" eaLnBrk="1" fontAlgn="auto" latinLnBrk="0" hangingPunct="1">
                        <a:lnSpc>
                          <a:spcPct val="100000"/>
                        </a:lnSpc>
                        <a:spcBef>
                          <a:spcPts val="0"/>
                        </a:spcBef>
                        <a:spcAft>
                          <a:spcPts val="0"/>
                        </a:spcAft>
                        <a:buClrTx/>
                        <a:buSzTx/>
                        <a:buFont typeface="+mj-lt"/>
                        <a:buNone/>
                        <a:tabLst/>
                        <a:defRPr/>
                      </a:pPr>
                      <a:r>
                        <a:rPr sz="1400" b="1" dirty="0">
                          <a:latin typeface="+mn-lt"/>
                        </a:rPr>
                        <a:t>Question </a:t>
                      </a:r>
                      <a:r>
                        <a:rPr lang="en-US" sz="1400" b="1" dirty="0" smtClean="0">
                          <a:latin typeface="+mn-lt"/>
                        </a:rPr>
                        <a:t>#8 </a:t>
                      </a:r>
                      <a:r>
                        <a:rPr sz="1400" b="1" dirty="0" smtClean="0">
                          <a:latin typeface="+mn-lt"/>
                        </a:rPr>
                        <a:t>(prompt):</a:t>
                      </a:r>
                      <a:r>
                        <a:rPr lang="en-US" sz="1400" b="1" dirty="0" smtClean="0">
                          <a:latin typeface="+mn-lt"/>
                        </a:rPr>
                        <a:t>  </a:t>
                      </a:r>
                      <a:r>
                        <a:rPr lang="en-US" sz="1400" b="1" dirty="0" smtClean="0"/>
                        <a:t>Both of these stories are fictional.  </a:t>
                      </a:r>
                      <a:r>
                        <a:rPr lang="en-US" sz="1400" b="1" dirty="0" smtClean="0">
                          <a:latin typeface="+mn-lt"/>
                        </a:rPr>
                        <a:t>Which </a:t>
                      </a:r>
                      <a:r>
                        <a:rPr lang="en-US" sz="1400" b="1" baseline="0" dirty="0" smtClean="0">
                          <a:latin typeface="+mn-lt"/>
                        </a:rPr>
                        <a:t>story is more believable</a:t>
                      </a:r>
                    </a:p>
                    <a:p>
                      <a:pPr marL="284163" marR="0" indent="-230188"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latin typeface="+mn-lt"/>
                        </a:rPr>
                        <a:t>than the other?  Explain why.  Use details and examples from both stories in your answer.</a:t>
                      </a:r>
                      <a:endParaRPr lang="en-US" sz="1400" b="1"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8576">
                <a:tc gridSpan="2">
                  <a:txBody>
                    <a:bodyPr/>
                    <a:lstStyle/>
                    <a:p>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endParaRPr lang="en-US" sz="1000" u="none" kern="1200" dirty="0" smtClean="0">
                        <a:solidFill>
                          <a:schemeClr val="tx1"/>
                        </a:solidFill>
                        <a:effectLst/>
                        <a:latin typeface="+mn-lt"/>
                        <a:ea typeface="+mn-ea"/>
                        <a:cs typeface="+mn-cs"/>
                      </a:endParaRPr>
                    </a:p>
                    <a:p>
                      <a:r>
                        <a:rPr sz="1000" b="1" dirty="0" smtClean="0">
                          <a:latin typeface="+mn-lt"/>
                        </a:rPr>
                        <a:t>Sufficient Evidence</a:t>
                      </a:r>
                      <a:r>
                        <a:rPr lang="en-US" sz="1000" b="0" baseline="0" dirty="0" smtClean="0">
                          <a:uFill>
                            <a:solidFill/>
                          </a:uFill>
                          <a:latin typeface="+mn-lt"/>
                        </a:rPr>
                        <a:t> for a student response would include details or examples from both stories to explain why one story is more believable than another.</a:t>
                      </a:r>
                    </a:p>
                    <a:p>
                      <a:r>
                        <a:rPr lang="en-US" sz="1000" b="1" dirty="0" smtClean="0">
                          <a:latin typeface="+mn-lt"/>
                        </a:rPr>
                        <a:t>Specific</a:t>
                      </a:r>
                      <a:r>
                        <a:rPr lang="en-US" sz="1000" b="1" baseline="0" dirty="0" smtClean="0">
                          <a:latin typeface="+mn-lt"/>
                        </a:rPr>
                        <a:t> Identifications </a:t>
                      </a:r>
                      <a:r>
                        <a:rPr lang="en-US" sz="1000" b="0" baseline="0" dirty="0" smtClean="0">
                          <a:latin typeface="+mn-lt"/>
                        </a:rPr>
                        <a:t>(supporting details) should be given from both examples.  Specific </a:t>
                      </a:r>
                      <a:r>
                        <a:rPr lang="en-US" sz="1000" b="0" i="0" u="none" baseline="0" dirty="0" smtClean="0">
                          <a:latin typeface="+mn-lt"/>
                        </a:rPr>
                        <a:t>details from </a:t>
                      </a:r>
                      <a:r>
                        <a:rPr lang="en-US" sz="1000" b="1" i="1" u="sng" baseline="0" dirty="0" smtClean="0">
                          <a:latin typeface="+mn-lt"/>
                        </a:rPr>
                        <a:t>I Want to be an Archaeologist Someda</a:t>
                      </a:r>
                      <a:r>
                        <a:rPr lang="en-US" sz="1000" b="1" u="sng" baseline="0" dirty="0" smtClean="0">
                          <a:latin typeface="+mn-lt"/>
                        </a:rPr>
                        <a:t>y</a:t>
                      </a:r>
                      <a:r>
                        <a:rPr lang="en-US" sz="1000" b="0" baseline="0" dirty="0" smtClean="0">
                          <a:latin typeface="+mn-lt"/>
                        </a:rPr>
                        <a:t> could include that this story is more believable because (1) it is written like a “real account,” or in the first person (i.e., believable “voice” or the way people really speak), (2) it could actually have happened and/or is realistic.  Specific details from </a:t>
                      </a:r>
                      <a:r>
                        <a:rPr lang="en-US" sz="1000" b="1" i="1" u="sng" baseline="0" dirty="0" smtClean="0">
                          <a:latin typeface="+mn-lt"/>
                        </a:rPr>
                        <a:t>Lost Treasure</a:t>
                      </a:r>
                      <a:r>
                        <a:rPr lang="en-US" sz="1000" b="1" i="1" u="none" baseline="0" dirty="0" smtClean="0">
                          <a:latin typeface="+mn-lt"/>
                        </a:rPr>
                        <a:t> </a:t>
                      </a:r>
                      <a:r>
                        <a:rPr lang="en-US" sz="1000" b="0" baseline="0" dirty="0" smtClean="0">
                          <a:latin typeface="+mn-lt"/>
                        </a:rPr>
                        <a:t>should include details as to why this story is not as believable such as (1) it is written much like a tale, (2) Captain Redbeard reminds a person of other fairytale pirates (although he was a real pirate it’s not mentioned in the text), (3) the story is written like science fiction in some ways ( an octopus tips over the pirate’s boat).</a:t>
                      </a:r>
                    </a:p>
                    <a:p>
                      <a:r>
                        <a:rPr sz="1000" b="1" dirty="0" smtClean="0">
                          <a:latin typeface="+mn-lt"/>
                        </a:rPr>
                        <a:t>Full Support</a:t>
                      </a:r>
                      <a:r>
                        <a:rPr lang="en-US" sz="1000" b="0" baseline="0" dirty="0" smtClean="0">
                          <a:latin typeface="+mn-lt"/>
                        </a:rPr>
                        <a:t> (other details) could include any details that support the student’s response statements including from </a:t>
                      </a:r>
                      <a:r>
                        <a:rPr lang="en-US" sz="1000" b="1" i="1" u="sng" baseline="0" dirty="0" smtClean="0">
                          <a:latin typeface="+mn-lt"/>
                        </a:rPr>
                        <a:t>I Want to be an Archaeologist Someda</a:t>
                      </a:r>
                      <a:r>
                        <a:rPr lang="en-US" sz="1000" b="1" u="sng" baseline="0" dirty="0" smtClean="0">
                          <a:latin typeface="+mn-lt"/>
                        </a:rPr>
                        <a:t>y</a:t>
                      </a:r>
                      <a:r>
                        <a:rPr lang="en-US" sz="1000" b="1" u="none" baseline="0" dirty="0" smtClean="0">
                          <a:latin typeface="+mn-lt"/>
                        </a:rPr>
                        <a:t> </a:t>
                      </a:r>
                      <a:r>
                        <a:rPr lang="en-US" sz="1000" b="0" u="none" baseline="0" dirty="0" smtClean="0">
                          <a:latin typeface="+mn-lt"/>
                        </a:rPr>
                        <a:t>(1) specific and “real” information about a sarcophagus, (2) what has been found on digs or in middens, (3) how to become an archaeologist and (4) real jobs for archaeologists.  From </a:t>
                      </a:r>
                      <a:r>
                        <a:rPr lang="en-US" sz="1000" b="1" i="1" u="sng" baseline="0" dirty="0" smtClean="0">
                          <a:latin typeface="+mn-lt"/>
                        </a:rPr>
                        <a:t>Lost Treasure</a:t>
                      </a:r>
                      <a:r>
                        <a:rPr lang="en-US" sz="1000" b="1" i="1" u="none" baseline="0" dirty="0" smtClean="0">
                          <a:latin typeface="+mn-lt"/>
                        </a:rPr>
                        <a:t> </a:t>
                      </a:r>
                      <a:r>
                        <a:rPr lang="en-US" sz="1000" b="0" u="none" baseline="0" dirty="0" smtClean="0">
                          <a:latin typeface="+mn-lt"/>
                        </a:rPr>
                        <a:t>other details could include (1) details of the treasure map, (2) how the pirates spoke to each other (voice), (3) where they sailed, (4) descriptions of the cave where the treasure was found and (5) descriptions of the giant octopus.</a:t>
                      </a:r>
                      <a:endParaRPr lang="en-US" sz="1000" b="1" u="sng" baseline="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95656">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n-US" sz="1000" i="1" dirty="0" smtClean="0"/>
                        <a:t>Student</a:t>
                      </a:r>
                      <a:r>
                        <a:rPr lang="en-US" sz="1000" i="1" baseline="0" dirty="0" smtClean="0"/>
                        <a:t> response states which story is more believable with proficient details and examples from both texts.</a:t>
                      </a:r>
                    </a:p>
                    <a:p>
                      <a:r>
                        <a:rPr lang="en-US" sz="1050" i="0" baseline="0" dirty="0" smtClean="0"/>
                        <a:t>The story called </a:t>
                      </a:r>
                      <a:r>
                        <a:rPr lang="en-US" sz="1050" b="1" i="1" u="sng" baseline="0" dirty="0" smtClean="0"/>
                        <a:t>I Want to be an Archaeologist Someday </a:t>
                      </a:r>
                      <a:r>
                        <a:rPr lang="en-US" sz="1050" i="0" baseline="0" dirty="0" smtClean="0"/>
                        <a:t>is much more believable than </a:t>
                      </a:r>
                      <a:r>
                        <a:rPr lang="en-US" sz="1050" b="1" i="1" baseline="0" dirty="0" smtClean="0"/>
                        <a:t>Lost Treasure</a:t>
                      </a:r>
                      <a:r>
                        <a:rPr lang="en-US" sz="1050" b="0" i="0" baseline="0" dirty="0" smtClean="0"/>
                        <a:t> for several reasons.  First, the story is written like someone actually talking.  It could be a true account.  For instance, the person in the story gives information that is factual such as reading about a 2500 year old sarcophagus that was found in Asia.  Other true facts in this story are what archaeologists actually do and the kind of work or jobs that  they could have.  In </a:t>
                      </a:r>
                      <a:r>
                        <a:rPr lang="en-US" sz="1050" b="1" i="1" u="sng" baseline="0" dirty="0" smtClean="0"/>
                        <a:t>Lost Treasure</a:t>
                      </a:r>
                      <a:r>
                        <a:rPr lang="en-US" sz="1050" b="0" i="0" baseline="0" dirty="0" smtClean="0"/>
                        <a:t>, the story is written like an adventure tale, kind of like Moby Dick.  The account probably did not happen or little of it because there are not facts that lead to real accounts.  For instance, no one really knows if Captain Redbeard had an old map and went through an inlet with three rowboats.  When they see something glittering in a cave it turns out to be treasure.  This is also not found in actual accounts, especially when a giant octopus tries to tip over their boat!</a:t>
                      </a:r>
                      <a:endParaRPr lang="en-US" sz="1050" i="0" baseline="0" dirty="0" smtClean="0"/>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t>Student</a:t>
                      </a:r>
                      <a:r>
                        <a:rPr lang="en-US" sz="1000" i="1" baseline="0" dirty="0" smtClean="0"/>
                        <a:t> response states which story is more believable with partial details and examples from both texts.</a:t>
                      </a:r>
                    </a:p>
                    <a:p>
                      <a:pPr marL="0" marR="0" indent="0" algn="l" defTabSz="1018824" rtl="0" eaLnBrk="1" fontAlgn="auto" latinLnBrk="0" hangingPunct="1">
                        <a:lnSpc>
                          <a:spcPct val="100000"/>
                        </a:lnSpc>
                        <a:spcBef>
                          <a:spcPts val="0"/>
                        </a:spcBef>
                        <a:spcAft>
                          <a:spcPts val="0"/>
                        </a:spcAft>
                        <a:buClrTx/>
                        <a:buSzTx/>
                        <a:buFontTx/>
                        <a:buNone/>
                        <a:tabLst/>
                        <a:defRPr/>
                      </a:pPr>
                      <a:r>
                        <a:rPr lang="en-US" sz="1050" i="0" dirty="0" smtClean="0"/>
                        <a:t>I think the archaeologist story is most real.  Archaeologists are real people and to them treasure is finding old stuff about long ago.  The boy in the story wants to be an archaeologist when</a:t>
                      </a:r>
                      <a:r>
                        <a:rPr lang="en-US" sz="1050" i="0" baseline="0" dirty="0" smtClean="0"/>
                        <a:t> he grows up and he talks like it’s really happening.  The pirate story is so not real!  It’s like an old move where all of the pirates are yelling at each other.  They find a treasure in a cave too and a big octopus tries to get them.</a:t>
                      </a:r>
                      <a:endParaRPr lang="en-US" sz="1050" i="0" dirty="0" smtClean="0"/>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0">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t>Student</a:t>
                      </a:r>
                      <a:r>
                        <a:rPr lang="en-US" sz="1000" i="1" baseline="0" dirty="0" smtClean="0"/>
                        <a:t> response states which story is more believable with minimal details and examples from both texts.</a:t>
                      </a:r>
                    </a:p>
                    <a:p>
                      <a:pPr marL="0" marR="0" indent="0" algn="l" defTabSz="1018824" rtl="0" eaLnBrk="1" fontAlgn="auto" latinLnBrk="0" hangingPunct="1">
                        <a:lnSpc>
                          <a:spcPct val="100000"/>
                        </a:lnSpc>
                        <a:spcBef>
                          <a:spcPts val="0"/>
                        </a:spcBef>
                        <a:spcAft>
                          <a:spcPts val="0"/>
                        </a:spcAft>
                        <a:buClrTx/>
                        <a:buSzTx/>
                        <a:buFontTx/>
                        <a:buNone/>
                        <a:tabLst/>
                        <a:defRPr/>
                      </a:pPr>
                      <a:r>
                        <a:rPr lang="en-US" sz="1050" i="0" baseline="0" dirty="0" smtClean="0"/>
                        <a:t>The story about the kid who wants to go on digs is very believable.  The story about the lost treasure and pirates is not very believable.</a:t>
                      </a:r>
                      <a:endParaRPr lang="en-US" sz="1050" i="0" dirty="0" smtClean="0"/>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t>Student</a:t>
                      </a:r>
                      <a:r>
                        <a:rPr lang="en-US" sz="1000" i="1" baseline="0" dirty="0" smtClean="0"/>
                        <a:t> response states which story is more believable or vaguely but does not use details or examples from text.</a:t>
                      </a:r>
                    </a:p>
                    <a:p>
                      <a:pPr marL="0" marR="0" indent="0" algn="l" defTabSz="1018824" rtl="0" eaLnBrk="1" fontAlgn="auto" latinLnBrk="0" hangingPunct="1">
                        <a:lnSpc>
                          <a:spcPct val="100000"/>
                        </a:lnSpc>
                        <a:spcBef>
                          <a:spcPts val="0"/>
                        </a:spcBef>
                        <a:spcAft>
                          <a:spcPts val="0"/>
                        </a:spcAft>
                        <a:buClrTx/>
                        <a:buSzTx/>
                        <a:buFontTx/>
                        <a:buNone/>
                        <a:tabLst/>
                        <a:defRPr/>
                      </a:pPr>
                      <a:r>
                        <a:rPr lang="en-US" sz="1050" i="0" baseline="0" dirty="0" smtClean="0"/>
                        <a:t>I think the archaeologist story is really believable but pirates really did exist too so that is kind of believable.</a:t>
                      </a:r>
                      <a:endParaRPr lang="en-US" sz="1050" i="0" dirty="0" smtClean="0"/>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34803388"/>
              </p:ext>
            </p:extLst>
          </p:nvPr>
        </p:nvGraphicFramePr>
        <p:xfrm>
          <a:off x="5334000" y="7467600"/>
          <a:ext cx="2057400" cy="701929"/>
        </p:xfrm>
        <a:graphic>
          <a:graphicData uri="http://schemas.openxmlformats.org/drawingml/2006/table">
            <a:tbl>
              <a:tblPr firstRow="1" firstCol="1" bandRow="1"/>
              <a:tblGrid>
                <a:gridCol w="2057400"/>
              </a:tblGrid>
              <a:tr h="141097">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15000"/>
                        </a:lnSpc>
                        <a:spcBef>
                          <a:spcPts val="0"/>
                        </a:spcBef>
                        <a:spcAft>
                          <a:spcPts val="1200"/>
                        </a:spcAft>
                      </a:pPr>
                      <a:r>
                        <a:rPr lang="en-US" sz="800" b="0"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endParaRPr lang="en-US" sz="800" b="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094570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noFill/>
        </p:spPr>
        <p:txBody>
          <a:bodyPr/>
          <a:lstStyle/>
          <a:p>
            <a:r>
              <a:rPr lang="en-US" sz="1800" dirty="0" smtClean="0"/>
              <a:t>15</a:t>
            </a: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3929976334"/>
              </p:ext>
            </p:extLst>
          </p:nvPr>
        </p:nvGraphicFramePr>
        <p:xfrm>
          <a:off x="492760" y="457200"/>
          <a:ext cx="6822440" cy="7958328"/>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u="sng" dirty="0" smtClean="0">
                          <a:effectLst/>
                        </a:rPr>
                        <a:t>DOK-3</a:t>
                      </a:r>
                    </a:p>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8674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sng"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t>Question #15  Prompt: </a:t>
                      </a:r>
                      <a:r>
                        <a:rPr lang="en-US" sz="1600" b="1" dirty="0" smtClean="0"/>
                        <a:t>Is it important to go on a dig or explore a midden?</a:t>
                      </a:r>
                      <a:r>
                        <a:rPr lang="en-US" sz="1600" b="1" baseline="0" dirty="0" smtClean="0"/>
                        <a:t> Explain your answer using details and examples from both articles.</a:t>
                      </a:r>
                      <a:r>
                        <a:rPr lang="en-US" sz="1600" b="1" dirty="0" smtClean="0"/>
                        <a:t>  </a:t>
                      </a:r>
                      <a:endParaRPr lang="en-US" sz="1600" b="1" dirty="0" smtClean="0">
                        <a:solidFill>
                          <a:srgbClr val="FF0000"/>
                        </a:solidFill>
                      </a:endParaRPr>
                    </a:p>
                  </a:txBody>
                  <a:tcPr marL="103632" marR="103632" marT="50292" marB="50292"/>
                </a:tc>
                <a:tc hMerge="1">
                  <a:txBody>
                    <a:bodyPr/>
                    <a:lstStyle/>
                    <a:p>
                      <a:endParaRPr lang="en-US" dirty="0"/>
                    </a:p>
                  </a:txBody>
                  <a:tcPr/>
                </a:tc>
              </a:tr>
              <a:tr h="40081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Standard RI.4.8</a:t>
                      </a:r>
                      <a:r>
                        <a:rPr lang="en-US" sz="1600" b="1" baseline="0" dirty="0" smtClean="0">
                          <a:solidFill>
                            <a:schemeClr val="tx1"/>
                          </a:solidFill>
                        </a:rPr>
                        <a:t>  </a:t>
                      </a:r>
                      <a:r>
                        <a:rPr lang="en-US" sz="1600" b="1" dirty="0" smtClean="0">
                          <a:solidFill>
                            <a:schemeClr val="tx1"/>
                          </a:solidFill>
                        </a:rPr>
                        <a:t> 2 Point Reading Constructed Response Rubric</a:t>
                      </a:r>
                    </a:p>
                  </a:txBody>
                  <a:tcPr marL="103632" marR="103632" marT="50292" marB="50292">
                    <a:noFill/>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110996">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000" b="1" u="sng" dirty="0" smtClean="0"/>
                        <a:t>The response gives sufficient evidence</a:t>
                      </a:r>
                      <a:r>
                        <a:rPr lang="en-US" sz="1000" b="1" u="sng" baseline="0" dirty="0" smtClean="0"/>
                        <a:t> </a:t>
                      </a:r>
                      <a:r>
                        <a:rPr lang="en-US" sz="1000" b="0" u="none" baseline="0" dirty="0" smtClean="0"/>
                        <a:t>of understanding the prompt when the student states an opinion whether it is important to go on a dig or explore a midden and then support that opinion with evidence from both articles.  </a:t>
                      </a:r>
                    </a:p>
                    <a:p>
                      <a:pPr marL="0" marR="0" indent="0" algn="l" defTabSz="914318" rtl="0" eaLnBrk="1" fontAlgn="auto" latinLnBrk="0" hangingPunct="1">
                        <a:lnSpc>
                          <a:spcPct val="100000"/>
                        </a:lnSpc>
                        <a:spcBef>
                          <a:spcPts val="0"/>
                        </a:spcBef>
                        <a:spcAft>
                          <a:spcPts val="0"/>
                        </a:spcAft>
                        <a:buClrTx/>
                        <a:buSzTx/>
                        <a:buFontTx/>
                        <a:buNone/>
                        <a:tabLst/>
                        <a:defRPr/>
                      </a:pPr>
                      <a:r>
                        <a:rPr lang="en-US" sz="1000" b="0" u="none" baseline="0" dirty="0" smtClean="0"/>
                        <a:t>Sufficient evidence to support the opinion that it is important to go on a dig and explore a midden could include from Article #1 that, (1) the more archaeologists find, the more they understand about and discover the past.</a:t>
                      </a:r>
                    </a:p>
                    <a:p>
                      <a:pPr marL="0" marR="0" indent="0" algn="l" defTabSz="914318" rtl="0" eaLnBrk="1" fontAlgn="auto" latinLnBrk="0" hangingPunct="1">
                        <a:lnSpc>
                          <a:spcPct val="100000"/>
                        </a:lnSpc>
                        <a:spcBef>
                          <a:spcPts val="0"/>
                        </a:spcBef>
                        <a:spcAft>
                          <a:spcPts val="0"/>
                        </a:spcAft>
                        <a:buClrTx/>
                        <a:buSzTx/>
                        <a:buFontTx/>
                        <a:buNone/>
                        <a:tabLst/>
                        <a:defRPr/>
                      </a:pPr>
                      <a:r>
                        <a:rPr lang="en-US" sz="1000" b="0" u="none" baseline="0" dirty="0" smtClean="0"/>
                        <a:t>From Article #2 that, (1) sometimes garbage is all that’s left of a people and to discover more about them.  Students should use examples of each from Article #1. Examples of how archaeologists understand more about the past could include that on a dig archaeologists , (1) find out more about a specific area  and what is was like long ago, (2) learn about animals, plants and the weather from the past (3) what food people ate and (4) what kind of clothing they wore.  Students should use examples of each from Article #2. Examples of how archaeologist understand more about the past could include that in a midden archaeologist (1) learn what was important to people, (2) discovering the few clues left of people that were conquered, (3) what conquerors were like and (4) the clothes, food and tools they had.</a:t>
                      </a:r>
                      <a:endParaRPr lang="en-US" sz="100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r>
                        <a:rPr lang="en-US" sz="2000" b="1" dirty="0" smtClean="0"/>
                        <a:t>2</a:t>
                      </a:r>
                      <a:endParaRPr lang="en-US" sz="2000" b="1" dirty="0"/>
                    </a:p>
                  </a:txBody>
                  <a:tcPr marL="103632" marR="103632" marT="50292" marB="50292" anchor="ctr"/>
                </a:tc>
                <a:tc>
                  <a:txBody>
                    <a:bodyPr/>
                    <a:lstStyle/>
                    <a:p>
                      <a:r>
                        <a:rPr lang="en-US" sz="1000" b="0" i="1" baseline="0" dirty="0" smtClean="0"/>
                        <a:t>Student response states an opinion about the importance of digs and middens, and then </a:t>
                      </a:r>
                      <a:r>
                        <a:rPr lang="en-US" sz="1000" b="1" i="1" baseline="0" dirty="0" smtClean="0"/>
                        <a:t>sufficiently</a:t>
                      </a:r>
                      <a:r>
                        <a:rPr lang="en-US" sz="1000" b="0" i="1" baseline="0" dirty="0" smtClean="0"/>
                        <a:t> supports the opinion with details or examples from both articles.</a:t>
                      </a:r>
                    </a:p>
                    <a:p>
                      <a:r>
                        <a:rPr lang="en-US" sz="1100" b="0" i="0" baseline="0" dirty="0" smtClean="0"/>
                        <a:t>If archaeologists did not go on digs or explore middens we would not learn about the past so it is very important.  The more we understand and discover the past the more we can learn about long ago.    When archaeologists go on a dig they learn a lot about the area where people live including the animals, plants and even the weather.  When archaeologists explore a midden they learn more specifically about what was important to the people that once lived there.  Because people threw trash away and no one really wanted to steal trash – important clues were left for archaeologists.  When a culture was conquered, the conquerors weren’t really interested in the trash so they left it alone.  And the conquerors themselves had a lot of trash.  So  middens (which are trash piles) provide some of the best information to help archaeologists piece together the life stories of people of long ago.</a:t>
                      </a:r>
                    </a:p>
                  </a:txBody>
                  <a:tcPr marL="103632" marR="103632" marT="50292" marB="50292"/>
                </a:tc>
              </a:tr>
              <a:tr h="458724">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Student response states an opinion about the importance of digs and middens, and then </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minimally or vaguely</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 supports the opinion with details or examples from both articles.</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I think it is really important for archaeologist to go on digs and explore middens.  If they don’t we wouldn’t know much about people who lived long ago and that would be boring.  When you know about people who lived a long time ago you can imagine what their lives were like.  So I do feel it’s very important.</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Student response does not state an opinion about the importance of digs and middens or use details from the texts.</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Archaeologists are important.  They dig up bones and stuff like that.  They dig up old pots and clothes.  It would be important to be an archaeologist.</a:t>
                      </a: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34737905"/>
              </p:ext>
            </p:extLst>
          </p:nvPr>
        </p:nvGraphicFramePr>
        <p:xfrm>
          <a:off x="5715000" y="8534400"/>
          <a:ext cx="1505034" cy="576725"/>
        </p:xfrm>
        <a:graphic>
          <a:graphicData uri="http://schemas.openxmlformats.org/drawingml/2006/table">
            <a:tbl>
              <a:tblPr/>
              <a:tblGrid>
                <a:gridCol w="1505034"/>
              </a:tblGrid>
              <a:tr h="165245">
                <a:tc>
                  <a:txBody>
                    <a:bodyPr/>
                    <a:lstStyle/>
                    <a:p>
                      <a:pPr marL="0" marR="0" algn="ctr">
                        <a:lnSpc>
                          <a:spcPct val="100000"/>
                        </a:lnSpc>
                        <a:spcBef>
                          <a:spcPts val="0"/>
                        </a:spcBef>
                        <a:spcAft>
                          <a:spcPts val="0"/>
                        </a:spcAft>
                      </a:pPr>
                      <a:r>
                        <a:rPr lang="en-US" sz="900" b="1" i="1" dirty="0" smtClean="0">
                          <a:solidFill>
                            <a:schemeClr val="tx1"/>
                          </a:solidFill>
                          <a:effectLst/>
                        </a:rPr>
                        <a:t>Toward RI.4.8    </a:t>
                      </a:r>
                      <a:r>
                        <a:rPr lang="en-US" sz="900" b="1" dirty="0" smtClean="0">
                          <a:solidFill>
                            <a:schemeClr val="tx1"/>
                          </a:solidFill>
                          <a:effectLst/>
                        </a:rPr>
                        <a:t>DOK </a:t>
                      </a:r>
                      <a:r>
                        <a:rPr lang="en-US" sz="900" b="1" dirty="0">
                          <a:solidFill>
                            <a:schemeClr val="tx1"/>
                          </a:solidFill>
                          <a:effectLst/>
                        </a:rPr>
                        <a:t>3 - </a:t>
                      </a:r>
                      <a:r>
                        <a:rPr lang="en-US" sz="900" b="1" dirty="0" smtClean="0">
                          <a:solidFill>
                            <a:schemeClr val="tx1"/>
                          </a:solidFill>
                          <a:effectLst/>
                        </a:rPr>
                        <a:t>ANB</a:t>
                      </a:r>
                      <a:endParaRPr lang="en-US" sz="900" b="1"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68155">
                <a:tc>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Arial"/>
                        </a:rPr>
                        <a:t>Supports a point with reasons found explicitly in a text (not a point of view).  </a:t>
                      </a:r>
                      <a:endParaRPr lang="en-US" sz="90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569704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noFill/>
        </p:spPr>
        <p:txBody>
          <a:bodyPr/>
          <a:lstStyle/>
          <a:p>
            <a:r>
              <a:rPr lang="en-US" sz="1800" dirty="0" smtClean="0"/>
              <a:t>16</a:t>
            </a: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1884484652"/>
              </p:ext>
            </p:extLst>
          </p:nvPr>
        </p:nvGraphicFramePr>
        <p:xfrm>
          <a:off x="385434" y="251460"/>
          <a:ext cx="6822440" cy="8749284"/>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u="sng" dirty="0" smtClean="0">
                          <a:effectLst/>
                        </a:rPr>
                        <a:t>DOK-4</a:t>
                      </a:r>
                    </a:p>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366437" indent="-366437" defTabSz="963778" fontAlgn="base">
                        <a:spcBef>
                          <a:spcPct val="0"/>
                        </a:spcBef>
                        <a:spcAft>
                          <a:spcPct val="0"/>
                        </a:spcAft>
                      </a:pPr>
                      <a:r>
                        <a:rPr lang="en-US" sz="1400" b="1" dirty="0" smtClean="0"/>
                        <a:t>Question # 16  Prompt:</a:t>
                      </a:r>
                      <a:r>
                        <a:rPr lang="en-US" sz="1400" b="1" baseline="0" dirty="0" smtClean="0"/>
                        <a:t>  After reading both articles, what </a:t>
                      </a:r>
                      <a:r>
                        <a:rPr lang="en-US" sz="1400" b="1" u="sng" baseline="0" dirty="0" smtClean="0"/>
                        <a:t>new</a:t>
                      </a:r>
                      <a:r>
                        <a:rPr lang="en-US" sz="1400" b="1" baseline="0" dirty="0" smtClean="0"/>
                        <a:t> questions might readers</a:t>
                      </a:r>
                    </a:p>
                    <a:p>
                      <a:pPr marL="366437" indent="-366437" defTabSz="963778" fontAlgn="base">
                        <a:spcBef>
                          <a:spcPct val="0"/>
                        </a:spcBef>
                        <a:spcAft>
                          <a:spcPct val="0"/>
                        </a:spcAft>
                      </a:pPr>
                      <a:r>
                        <a:rPr lang="en-US" sz="1400" b="1" baseline="0" dirty="0" smtClean="0"/>
                        <a:t>ask to learn more about both digs and middens?  Explain what details or examples would</a:t>
                      </a:r>
                    </a:p>
                    <a:p>
                      <a:pPr marL="366437" indent="-366437" defTabSz="963778" fontAlgn="base">
                        <a:spcBef>
                          <a:spcPct val="0"/>
                        </a:spcBef>
                        <a:spcAft>
                          <a:spcPct val="0"/>
                        </a:spcAft>
                      </a:pPr>
                      <a:r>
                        <a:rPr lang="en-US" sz="1400" b="1" baseline="0" dirty="0" smtClean="0"/>
                        <a:t>prompt readers to ask these questions.</a:t>
                      </a:r>
                      <a:endParaRPr lang="en-US" sz="1400" b="1" dirty="0"/>
                    </a:p>
                  </a:txBody>
                  <a:tcPr marL="103632" marR="103632" marT="50292" marB="50292"/>
                </a:tc>
                <a:tc hMerge="1">
                  <a:txBody>
                    <a:bodyPr/>
                    <a:lstStyle/>
                    <a:p>
                      <a:endParaRPr lang="en-US" dirty="0"/>
                    </a:p>
                  </a:txBody>
                  <a:tcPr/>
                </a:tc>
              </a:tr>
              <a:tr h="368808">
                <a:tc gridSpan="2">
                  <a:txBody>
                    <a:bodyPr/>
                    <a:lstStyle/>
                    <a:p>
                      <a:pPr marL="231775" indent="-231775" algn="l"/>
                      <a:r>
                        <a:rPr lang="en-US" sz="1400" b="1" dirty="0" smtClean="0">
                          <a:solidFill>
                            <a:schemeClr val="tx1"/>
                          </a:solidFill>
                        </a:rPr>
                        <a:t>Standard RI.4.9</a:t>
                      </a:r>
                      <a:r>
                        <a:rPr lang="en-US" sz="1400" b="1" baseline="0" dirty="0" smtClean="0">
                          <a:solidFill>
                            <a:schemeClr val="tx1"/>
                          </a:solidFill>
                        </a:rPr>
                        <a:t>   </a:t>
                      </a:r>
                      <a:r>
                        <a:rPr lang="en-US" sz="1400" b="1" dirty="0" smtClean="0">
                          <a:solidFill>
                            <a:schemeClr val="tx1"/>
                          </a:solidFill>
                        </a:rPr>
                        <a:t> 2 Point Reading Constructed Response Rubric</a:t>
                      </a:r>
                    </a:p>
                  </a:txBody>
                  <a:tcPr marL="103632" marR="103632" marT="50292" marB="50292"/>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r>
                        <a:rPr lang="en-US" sz="1000" b="1" dirty="0" smtClean="0"/>
                        <a:t>The response gives sufficient evidence of the ability to locate and select</a:t>
                      </a:r>
                      <a:r>
                        <a:rPr lang="en-US" sz="1000" b="1" baseline="0" dirty="0" smtClean="0"/>
                        <a:t> </a:t>
                      </a:r>
                      <a:r>
                        <a:rPr lang="en-US" sz="1000" baseline="0" dirty="0" smtClean="0"/>
                        <a:t>key points that people may ask about digs and middens.  Students will give examples of questions readers might ask to learn more about both digs and middens.</a:t>
                      </a:r>
                    </a:p>
                    <a:p>
                      <a:r>
                        <a:rPr lang="en-US" sz="1000" b="1" baseline="0" dirty="0" smtClean="0"/>
                        <a:t>The response gives sufficient evidence of the ability to interpret and integrate information </a:t>
                      </a:r>
                      <a:r>
                        <a:rPr lang="en-US" sz="1000" baseline="0" dirty="0" smtClean="0"/>
                        <a:t>from both articles evident in the kinds of questions readers might ask to learn more about both digs and middens.</a:t>
                      </a:r>
                      <a:r>
                        <a:rPr lang="en-US" sz="1000" baseline="0" dirty="0"/>
                        <a:t> </a:t>
                      </a:r>
                      <a:r>
                        <a:rPr lang="en-US" sz="1000" baseline="0" dirty="0" smtClean="0"/>
                        <a:t>Example questions readers might ask </a:t>
                      </a:r>
                      <a:r>
                        <a:rPr lang="en-US" sz="1000" b="1" i="1" baseline="0" dirty="0" smtClean="0"/>
                        <a:t>prompted by Article #1 on digs</a:t>
                      </a:r>
                      <a:r>
                        <a:rPr lang="en-US" sz="1000" baseline="0" dirty="0" smtClean="0"/>
                        <a:t> could include (1) Where are some areas archaeologists have been on a dig? [prompted by paragraph 1 – archaeologist find animal skeletons, plants, weather and fire damage remains], (2) How far did they have to dig? [prompted by paragraph 2 – wind is constantly blowing and building layers], (3) What have archaeologists found in certain areas? [prompted by paragraphs 3,4 and 5, archaeologists find clues, crops, and clothing], and (4) What have they learned about certain people? [prompted throughout the article that digs help discover about a people’s past].  Any question that is supported by a prompt from Article 1 is acceptable.  Example questions readers might ask </a:t>
                      </a:r>
                      <a:r>
                        <a:rPr lang="en-US" sz="1000" b="1" i="1" baseline="0" dirty="0" smtClean="0"/>
                        <a:t>prompted by Article #2 on midden</a:t>
                      </a:r>
                      <a:r>
                        <a:rPr lang="en-US" sz="1000" baseline="0" dirty="0" smtClean="0"/>
                        <a:t> could include (1) What most important or interesting things have archaeologists found in middens? [prompted by paragraph 2, and 4,  sifting through garbage archaeologists find out what was important to people], (2) Where was a midden that had the most clues about people? [prompted by paragraph 3, archaeologists discover more about people who left few other clues in  middens] and (3) How were a conquered people’s trash different than their conquerors? [ prompted by paragraph 3 and 5, archaeologists piece things together in the lives of people who were conquered and their conquerors]. Any question that is supported by a prompt from Article 2 is acceptable.</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950" i="1" dirty="0" smtClean="0"/>
                        <a:t>The</a:t>
                      </a:r>
                      <a:r>
                        <a:rPr lang="en-US" sz="950" i="1" baseline="0" dirty="0" smtClean="0"/>
                        <a:t> student response poses new questions readers might ask about digs and middens and includes </a:t>
                      </a:r>
                      <a:r>
                        <a:rPr lang="en-US" sz="950" b="1" i="1" baseline="0" dirty="0" smtClean="0"/>
                        <a:t>sufficient details </a:t>
                      </a:r>
                      <a:r>
                        <a:rPr lang="en-US" sz="950" i="1" baseline="0" dirty="0" smtClean="0"/>
                        <a:t>to explain what could prompt readers to ask these questions.</a:t>
                      </a:r>
                      <a:endParaRPr lang="en-US" sz="950" i="1" dirty="0" smtClean="0"/>
                    </a:p>
                    <a:p>
                      <a:r>
                        <a:rPr lang="en-US" sz="1000" i="0" dirty="0" smtClean="0"/>
                        <a:t>Readers</a:t>
                      </a:r>
                      <a:r>
                        <a:rPr lang="en-US" sz="1000" i="0" baseline="0" dirty="0" smtClean="0"/>
                        <a:t> will probably have more questions as they read each article about digs and middens.  For example someone reading Article 1 might ask, “Where are some digs?” and “How far down did the archaeologists have to dig to find anything?”  Article 1 explains what is found on a dig.  Archaeologists find animal skeletons, plant remains, clothing and even fire damage!  This would prompt readers to find out where some real digs are.   Article 1 also explains that  it takes many years of wind and dirt to bury the finds.  This would prompt readers to learn about what has been found in real life examples and how far down archaeologists had to dig to find it!  In Article 2 about middens, someone might ask, “What’s the most interesting things found in middens?” and “ Where was the largest midden ever explored?”  Article 2 explains that people’s garbage piles help us to know what was important to people in the past.  This would prompt a reader to know what has actually been found that was most interesting.  Also in Article 2, it says archaeologist discover more about people who otherwise left few clues.  This would prompt a reader to want to know more about middens that had many clues.  </a:t>
                      </a:r>
                      <a:endParaRPr lang="en-US" sz="1000" i="0" dirty="0" smtClean="0"/>
                    </a:p>
                  </a:txBody>
                  <a:tcPr marL="103632" marR="103632" marT="50292" marB="50292"/>
                </a:tc>
              </a:tr>
              <a:tr h="771144">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950" b="0" i="1" u="none" strike="noStrike" kern="1200" cap="none" spc="0" normalizeH="0" baseline="0" noProof="0" dirty="0" smtClean="0">
                          <a:ln>
                            <a:noFill/>
                          </a:ln>
                          <a:solidFill>
                            <a:prstClr val="black"/>
                          </a:solidFill>
                          <a:effectLst/>
                          <a:uLnTx/>
                          <a:uFillTx/>
                          <a:latin typeface="+mn-lt"/>
                          <a:ea typeface="+mn-ea"/>
                          <a:cs typeface="+mn-cs"/>
                        </a:rPr>
                        <a:t>The student response poses new questions readers might ask about digs and middens and includes </a:t>
                      </a:r>
                      <a:r>
                        <a:rPr kumimoji="0" lang="en-US" sz="950" b="1" i="1" u="none" strike="noStrike" kern="1200" cap="none" spc="0" normalizeH="0" baseline="0" noProof="0" dirty="0" smtClean="0">
                          <a:ln>
                            <a:noFill/>
                          </a:ln>
                          <a:solidFill>
                            <a:prstClr val="black"/>
                          </a:solidFill>
                          <a:effectLst/>
                          <a:uLnTx/>
                          <a:uFillTx/>
                          <a:latin typeface="+mn-lt"/>
                          <a:ea typeface="+mn-ea"/>
                          <a:cs typeface="+mn-cs"/>
                        </a:rPr>
                        <a:t>minimal or vague </a:t>
                      </a:r>
                      <a:r>
                        <a:rPr kumimoji="0" lang="en-US" sz="950" b="0" i="1" u="none" strike="noStrike" kern="1200" cap="none" spc="0" normalizeH="0" baseline="0" noProof="0" dirty="0" smtClean="0">
                          <a:ln>
                            <a:noFill/>
                          </a:ln>
                          <a:solidFill>
                            <a:prstClr val="black"/>
                          </a:solidFill>
                          <a:effectLst/>
                          <a:uLnTx/>
                          <a:uFillTx/>
                          <a:latin typeface="+mn-lt"/>
                          <a:ea typeface="+mn-ea"/>
                          <a:cs typeface="+mn-cs"/>
                        </a:rPr>
                        <a:t>details to  explain what could prompt readers to ask these questions.</a:t>
                      </a:r>
                    </a:p>
                    <a:p>
                      <a:r>
                        <a:rPr lang="en-US" sz="1000" dirty="0" smtClean="0"/>
                        <a:t>People</a:t>
                      </a:r>
                      <a:r>
                        <a:rPr lang="en-US" sz="1000" baseline="0" dirty="0" smtClean="0"/>
                        <a:t> reading these two articles might have a lot more questions when they are done reading and want to learn more about digs and middens.  The articles make you want to learn more which is neat.  For one thing what kind of stuff did the archaeologists really find on a dig and what was the coolest midden ever discovered?</a:t>
                      </a:r>
                      <a:endParaRPr lang="en-US" sz="1000" dirty="0" smtClean="0"/>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950" b="0" i="1" u="none" strike="noStrike" kern="1200" cap="none" spc="0" normalizeH="0" baseline="0" noProof="0" dirty="0" smtClean="0">
                          <a:ln>
                            <a:noFill/>
                          </a:ln>
                          <a:solidFill>
                            <a:prstClr val="black"/>
                          </a:solidFill>
                          <a:effectLst/>
                          <a:uLnTx/>
                          <a:uFillTx/>
                          <a:latin typeface="+mn-lt"/>
                          <a:ea typeface="+mn-ea"/>
                          <a:cs typeface="+mn-cs"/>
                        </a:rPr>
                        <a:t>The student response does not pose  new questions readers might ask about digs and middens.</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 dig is finding treasures from the past.  A midden is looking in garbage to find treasures.  Both are real interesting.</a:t>
                      </a:r>
                      <a:endParaRPr lang="en-US" sz="1000" i="0" dirty="0" smtClean="0"/>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687046"/>
              </p:ext>
            </p:extLst>
          </p:nvPr>
        </p:nvGraphicFramePr>
        <p:xfrm>
          <a:off x="5105400" y="9067800"/>
          <a:ext cx="1712357" cy="624840"/>
        </p:xfrm>
        <a:graphic>
          <a:graphicData uri="http://schemas.openxmlformats.org/drawingml/2006/table">
            <a:tbl>
              <a:tblPr/>
              <a:tblGrid>
                <a:gridCol w="1712357"/>
              </a:tblGrid>
              <a:tr h="0">
                <a:tc>
                  <a:txBody>
                    <a:bodyPr/>
                    <a:lstStyle/>
                    <a:p>
                      <a:pPr marL="0" marR="0" algn="ctr">
                        <a:lnSpc>
                          <a:spcPct val="100000"/>
                        </a:lnSpc>
                        <a:spcBef>
                          <a:spcPts val="0"/>
                        </a:spcBef>
                        <a:spcAft>
                          <a:spcPts val="0"/>
                        </a:spcAft>
                      </a:pPr>
                      <a:r>
                        <a:rPr lang="en-US" sz="900" b="1" dirty="0" smtClean="0">
                          <a:solidFill>
                            <a:schemeClr val="tx1"/>
                          </a:solidFill>
                          <a:effectLst/>
                        </a:rPr>
                        <a:t>Toward RI.4.9     DOK 4 </a:t>
                      </a:r>
                      <a:r>
                        <a:rPr lang="en-US" sz="900" b="1" dirty="0">
                          <a:solidFill>
                            <a:schemeClr val="tx1"/>
                          </a:solidFill>
                          <a:effectLst/>
                        </a:rPr>
                        <a:t>– </a:t>
                      </a:r>
                      <a:r>
                        <a:rPr lang="en-US" sz="900" b="1" dirty="0" smtClean="0">
                          <a:solidFill>
                            <a:schemeClr val="tx1"/>
                          </a:solidFill>
                          <a:effectLst/>
                        </a:rPr>
                        <a:t>SYU</a:t>
                      </a:r>
                      <a:endParaRPr lang="en-US" sz="9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414383">
                <a:tc>
                  <a:txBody>
                    <a:bodyPr/>
                    <a:lstStyle/>
                    <a:p>
                      <a:pPr marL="0" marR="0" algn="l">
                        <a:lnSpc>
                          <a:spcPct val="100000"/>
                        </a:lnSpc>
                        <a:spcBef>
                          <a:spcPts val="0"/>
                        </a:spcBef>
                        <a:spcAft>
                          <a:spcPts val="0"/>
                        </a:spcAft>
                      </a:pPr>
                      <a:r>
                        <a:rPr lang="en-US" sz="800" b="1" dirty="0" smtClean="0">
                          <a:solidFill>
                            <a:schemeClr val="tx1"/>
                          </a:solidFill>
                          <a:effectLst/>
                          <a:latin typeface="+mn-lt"/>
                          <a:ea typeface="Calibri"/>
                          <a:cs typeface="Calibri"/>
                        </a:rPr>
                        <a:t>Integrate information from two texts on the same topic in order to write or speak about the subject knowledgeably.  </a:t>
                      </a:r>
                      <a:endParaRPr lang="en-US" sz="800" dirty="0">
                        <a:solidFill>
                          <a:schemeClr val="tx1"/>
                        </a:solidFill>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065001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858716512"/>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Narrative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Narrative</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Informational</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Narrative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 4.3</a:t>
                      </a:r>
                      <a:r>
                        <a:rPr lang="pl-PL" sz="1200" b="1" dirty="0" smtClean="0">
                          <a:solidFill>
                            <a:schemeClr val="tx1"/>
                          </a:solidFill>
                        </a:rPr>
                        <a:t>a, W</a:t>
                      </a:r>
                      <a:r>
                        <a:rPr lang="en-US" sz="1200" b="1" dirty="0" smtClean="0">
                          <a:solidFill>
                            <a:schemeClr val="tx1"/>
                          </a:solidFill>
                        </a:rPr>
                        <a:t>. 4.3</a:t>
                      </a:r>
                      <a:r>
                        <a:rPr lang="pl-PL" sz="1200" b="1" dirty="0" smtClean="0">
                          <a:solidFill>
                            <a:schemeClr val="tx1"/>
                          </a:solidFill>
                        </a:rPr>
                        <a:t>b, W</a:t>
                      </a:r>
                      <a:r>
                        <a:rPr lang="en-US" sz="1200" b="1" dirty="0" smtClean="0">
                          <a:solidFill>
                            <a:schemeClr val="tx1"/>
                          </a:solidFill>
                        </a:rPr>
                        <a:t>. 4.3</a:t>
                      </a:r>
                      <a:r>
                        <a:rPr lang="pl-PL" sz="1200" b="1" dirty="0" smtClean="0">
                          <a:solidFill>
                            <a:schemeClr val="tx1"/>
                          </a:solidFill>
                        </a:rPr>
                        <a:t>c, W</a:t>
                      </a:r>
                      <a:r>
                        <a:rPr lang="en-US" sz="1200" b="1" dirty="0" smtClean="0">
                          <a:solidFill>
                            <a:schemeClr val="tx1"/>
                          </a:solidFill>
                        </a:rPr>
                        <a:t>4.</a:t>
                      </a:r>
                      <a:r>
                        <a:rPr lang="pl-PL" sz="1200" b="1" dirty="0" smtClean="0">
                          <a:solidFill>
                            <a:schemeClr val="tx1"/>
                          </a:solidFill>
                        </a:rPr>
                        <a:t>3</a:t>
                      </a:r>
                      <a:r>
                        <a:rPr lang="en-US" sz="1200" b="1" dirty="0" smtClean="0">
                          <a:solidFill>
                            <a:schemeClr val="tx1"/>
                          </a:solidFill>
                        </a:rPr>
                        <a:t>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r>
                        <a:rPr lang="en-US" sz="1200" b="1" dirty="0" smtClean="0">
                          <a:solidFill>
                            <a:schemeClr val="tx1"/>
                          </a:solidFill>
                        </a:rPr>
                        <a:t>, W.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Three </a:t>
            </a:r>
            <a:r>
              <a:rPr lang="en-US" sz="2400" b="1" dirty="0" smtClean="0">
                <a:latin typeface="Bookman Old Style" pitchFamily="18" charset="0"/>
              </a:rPr>
              <a:t>Pre-Assessment</a:t>
            </a:r>
            <a:endParaRPr lang="en-US" b="1" dirty="0" smtClean="0">
              <a:latin typeface="Bookman Old Style" pitchFamily="18" charset="0"/>
            </a:endParaRPr>
          </a:p>
        </p:txBody>
      </p:sp>
      <p:sp>
        <p:nvSpPr>
          <p:cNvPr id="2" name="Rectangle 1"/>
          <p:cNvSpPr/>
          <p:nvPr/>
        </p:nvSpPr>
        <p:spPr>
          <a:xfrm>
            <a:off x="5097114" y="7048880"/>
            <a:ext cx="541685"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495801" y="7360376"/>
            <a:ext cx="6096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6545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104983" y="6055351"/>
            <a:ext cx="5829217"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a:t>
            </a:r>
            <a:r>
              <a:rPr lang="en-US" sz="1000" b="1" i="1" dirty="0" smtClean="0">
                <a:latin typeface="Calibri" panose="020F0502020204030204" pitchFamily="34" charset="0"/>
              </a:rPr>
              <a:t>target.  Writing standards assessed in this assessment are boxed.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2365657779"/>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Three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 4.7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70225822"/>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Three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5" name="Rectangle 14"/>
          <p:cNvSpPr/>
          <p:nvPr/>
        </p:nvSpPr>
        <p:spPr>
          <a:xfrm>
            <a:off x="3938395" y="8101032"/>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64415" y="8412528"/>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2</a:t>
            </a:fld>
            <a:endParaRPr lang="en-US" dirty="0"/>
          </a:p>
        </p:txBody>
      </p:sp>
    </p:spTree>
    <p:extLst>
      <p:ext uri="{BB962C8B-B14F-4D97-AF65-F5344CB8AC3E}">
        <p14:creationId xmlns:p14="http://schemas.microsoft.com/office/powerpoint/2010/main" val="2133107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522884"/>
            <a:ext cx="1813560" cy="459316"/>
          </a:xfrm>
          <a:noFill/>
        </p:spPr>
        <p:txBody>
          <a:bodyPr/>
          <a:lstStyle/>
          <a:p>
            <a:r>
              <a:rPr lang="en-US" sz="1800" dirty="0" smtClean="0"/>
              <a:t>17</a:t>
            </a: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3826489701"/>
              </p:ext>
            </p:extLst>
          </p:nvPr>
        </p:nvGraphicFramePr>
        <p:xfrm>
          <a:off x="385434" y="251460"/>
          <a:ext cx="6822440" cy="9403080"/>
        </p:xfrm>
        <a:graphic>
          <a:graphicData uri="http://schemas.openxmlformats.org/drawingml/2006/table">
            <a:tbl>
              <a:tblPr firstRow="1" bandRow="1">
                <a:tableStyleId>{5940675A-B579-460E-94D1-54222C63F5DA}</a:tableStyleId>
              </a:tblPr>
              <a:tblGrid>
                <a:gridCol w="539750"/>
                <a:gridCol w="6282690"/>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 3 Pre-Assessment </a:t>
                      </a:r>
                      <a:r>
                        <a:rPr kumimoji="0" lang="en-US" sz="14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W.4.3c  Target: 6</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using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Temporal Words</a:t>
                      </a:r>
                      <a:endPar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200" b="1" dirty="0" smtClean="0"/>
                        <a:t>Question # 17  Prompt</a:t>
                      </a:r>
                      <a:r>
                        <a:rPr lang="en-US" sz="1200" b="1" dirty="0" smtClean="0">
                          <a:solidFill>
                            <a:srgbClr val="0070C0"/>
                          </a:solidFill>
                        </a:rPr>
                        <a:t>: </a:t>
                      </a:r>
                      <a:r>
                        <a:rPr lang="en-US" sz="1200" b="1" dirty="0" smtClean="0">
                          <a:solidFill>
                            <a:schemeClr val="tx1"/>
                          </a:solidFill>
                          <a:latin typeface="Helvetica" pitchFamily="34" charset="0"/>
                        </a:rPr>
                        <a:t>. A student is writing a story for class</a:t>
                      </a:r>
                      <a:r>
                        <a:rPr lang="en-US" sz="1200" b="1" baseline="0" dirty="0" smtClean="0">
                          <a:solidFill>
                            <a:schemeClr val="tx1"/>
                          </a:solidFill>
                          <a:latin typeface="Helvetica" pitchFamily="34" charset="0"/>
                        </a:rPr>
                        <a:t> </a:t>
                      </a:r>
                      <a:r>
                        <a:rPr lang="en-US" sz="1200" b="1" dirty="0" smtClean="0">
                          <a:solidFill>
                            <a:schemeClr val="tx1"/>
                          </a:solidFill>
                          <a:latin typeface="Helvetica" pitchFamily="34" charset="0"/>
                        </a:rPr>
                        <a:t>about two friends</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latin typeface="Helvetica" pitchFamily="34" charset="0"/>
                        </a:rPr>
                        <a:t>who find something unusual.  Read</a:t>
                      </a:r>
                      <a:r>
                        <a:rPr lang="en-US" sz="1200" b="1" baseline="0" dirty="0" smtClean="0">
                          <a:solidFill>
                            <a:schemeClr val="tx1"/>
                          </a:solidFill>
                          <a:latin typeface="Helvetica" pitchFamily="34" charset="0"/>
                        </a:rPr>
                        <a:t> </a:t>
                      </a:r>
                      <a:r>
                        <a:rPr lang="en-US" sz="1200" b="1" dirty="0" smtClean="0">
                          <a:solidFill>
                            <a:schemeClr val="tx1"/>
                          </a:solidFill>
                          <a:latin typeface="Helvetica" pitchFamily="34" charset="0"/>
                        </a:rPr>
                        <a:t>the draft of the story and complete the</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latin typeface="Helvetica" pitchFamily="34" charset="0"/>
                        </a:rPr>
                        <a:t>task that follows.</a:t>
                      </a:r>
                      <a:r>
                        <a:rPr lang="en-US" sz="1200" b="1" baseline="0" dirty="0" smtClean="0">
                          <a:solidFill>
                            <a:schemeClr val="tx1"/>
                          </a:solidFill>
                          <a:latin typeface="Helvetica" pitchFamily="34" charset="0"/>
                        </a:rPr>
                        <a:t>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endParaRPr lang="en-US" sz="1200" b="0" dirty="0" smtClean="0">
                        <a:solidFill>
                          <a:schemeClr val="tx1"/>
                        </a:solidFill>
                        <a:latin typeface="+mn-lt"/>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200" b="0" dirty="0" smtClean="0">
                          <a:solidFill>
                            <a:schemeClr val="tx1"/>
                          </a:solidFill>
                          <a:latin typeface="+mn-lt"/>
                        </a:rPr>
                        <a:t>         Mike had a</a:t>
                      </a:r>
                      <a:r>
                        <a:rPr lang="en-US" sz="1200" b="0" baseline="0" dirty="0" smtClean="0">
                          <a:solidFill>
                            <a:schemeClr val="tx1"/>
                          </a:solidFill>
                          <a:latin typeface="+mn-lt"/>
                        </a:rPr>
                        <a:t> new toy sailboat.  He wanted to see if it would float.  </a:t>
                      </a:r>
                      <a:r>
                        <a:rPr lang="en-US" sz="1200" b="1" baseline="0" dirty="0" smtClean="0">
                          <a:solidFill>
                            <a:schemeClr val="tx1"/>
                          </a:solidFill>
                          <a:latin typeface="+mn-lt"/>
                        </a:rPr>
                        <a:t>So</a:t>
                      </a:r>
                      <a:r>
                        <a:rPr lang="en-US" sz="1200" b="0" baseline="0" dirty="0" smtClean="0">
                          <a:solidFill>
                            <a:schemeClr val="tx1"/>
                          </a:solidFill>
                          <a:latin typeface="+mn-lt"/>
                        </a:rPr>
                        <a:t>, on</a:t>
                      </a:r>
                      <a:r>
                        <a:rPr lang="en-US" sz="1200" b="0" dirty="0" smtClean="0">
                          <a:solidFill>
                            <a:schemeClr val="tx1"/>
                          </a:solidFill>
                          <a:latin typeface="+mn-lt"/>
                        </a:rPr>
                        <a:t>e</a:t>
                      </a:r>
                      <a:r>
                        <a:rPr lang="en-US" sz="1200" b="0" baseline="0" dirty="0" smtClean="0">
                          <a:solidFill>
                            <a:schemeClr val="tx1"/>
                          </a:solidFill>
                          <a:latin typeface="+mn-lt"/>
                        </a:rPr>
                        <a:t> day Mike asked his friend Alberto to help him dig a deep hole and fill it with water.  They dug several feet deep.  </a:t>
                      </a:r>
                      <a:r>
                        <a:rPr lang="en-US" sz="1200" b="1" baseline="0" dirty="0" smtClean="0">
                          <a:solidFill>
                            <a:schemeClr val="tx1"/>
                          </a:solidFill>
                          <a:latin typeface="+mn-lt"/>
                        </a:rPr>
                        <a:t>Then</a:t>
                      </a:r>
                      <a:r>
                        <a:rPr lang="en-US" sz="1200" b="0" baseline="0" dirty="0" smtClean="0">
                          <a:solidFill>
                            <a:schemeClr val="tx1"/>
                          </a:solidFill>
                          <a:latin typeface="+mn-lt"/>
                        </a:rPr>
                        <a:t>, Alberto got the hose and began filling the hole with water.  </a:t>
                      </a:r>
                      <a:r>
                        <a:rPr lang="en-US" sz="1200" b="1" baseline="0" dirty="0" smtClean="0">
                          <a:solidFill>
                            <a:schemeClr val="tx1"/>
                          </a:solidFill>
                          <a:latin typeface="+mn-lt"/>
                        </a:rPr>
                        <a:t>Suddenly, </a:t>
                      </a:r>
                      <a:r>
                        <a:rPr lang="en-US" sz="1200" b="0" baseline="0" dirty="0" smtClean="0">
                          <a:solidFill>
                            <a:schemeClr val="tx1"/>
                          </a:solidFill>
                          <a:latin typeface="+mn-lt"/>
                        </a:rPr>
                        <a:t>Mike yelled, “Stop Alberto.  Look!”  </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endParaRPr lang="en-US" sz="1200" b="0" baseline="0" dirty="0" smtClean="0">
                        <a:solidFill>
                          <a:schemeClr val="tx1"/>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latin typeface="Helvetica" pitchFamily="34" charset="0"/>
                        </a:rPr>
                        <a:t>In one or two paragraphs, write an ending for the story that describes the events and</a:t>
                      </a:r>
                      <a:r>
                        <a:rPr lang="en-US" sz="1200" b="1" baseline="0" dirty="0" smtClean="0">
                          <a:solidFill>
                            <a:schemeClr val="tx1"/>
                          </a:solidFill>
                          <a:latin typeface="Helvetica" pitchFamily="34" charset="0"/>
                        </a:rPr>
                        <a:t> </a:t>
                      </a:r>
                      <a:r>
                        <a:rPr lang="en-US" sz="1200" b="1" dirty="0" smtClean="0">
                          <a:solidFill>
                            <a:schemeClr val="tx1"/>
                          </a:solidFill>
                          <a:latin typeface="Helvetica" pitchFamily="34" charset="0"/>
                        </a:rPr>
                        <a:t>experiences in the story.</a:t>
                      </a:r>
                      <a:r>
                        <a:rPr lang="en-US" sz="1200" b="1" baseline="0" dirty="0" smtClean="0">
                          <a:solidFill>
                            <a:schemeClr val="tx1"/>
                          </a:solidFill>
                          <a:latin typeface="Helvetica" pitchFamily="34" charset="0"/>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u="sng" kern="1200" dirty="0" smtClean="0">
                          <a:solidFill>
                            <a:schemeClr val="tx1"/>
                          </a:solidFill>
                          <a:effectLst/>
                          <a:latin typeface="+mn-lt"/>
                          <a:ea typeface="+mn-ea"/>
                          <a:cs typeface="+mn-cs"/>
                        </a:rPr>
                        <a:t>Directions</a:t>
                      </a:r>
                      <a:r>
                        <a:rPr lang="en-US" sz="1100" u="sng" kern="1200" baseline="0" dirty="0" smtClean="0">
                          <a:solidFill>
                            <a:schemeClr val="tx1"/>
                          </a:solidFill>
                          <a:effectLst/>
                          <a:latin typeface="+mn-lt"/>
                          <a:ea typeface="+mn-ea"/>
                          <a:cs typeface="+mn-cs"/>
                        </a:rPr>
                        <a:t> for Scoring</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Times New Roman"/>
                          <a:cs typeface="Arial"/>
                        </a:rPr>
                        <a:t>Write an overview of what students could include in a proficient response with examples from the text.  Be very specific and “lengthy.”</a:t>
                      </a:r>
                      <a:r>
                        <a:rPr lang="en-US" sz="1100" u="none" dirty="0" smtClean="0">
                          <a:solidFill>
                            <a:schemeClr val="tx1"/>
                          </a:solidFill>
                        </a:rPr>
                        <a:t> </a:t>
                      </a:r>
                      <a:r>
                        <a:rPr lang="en-US" sz="1100" u="sng" dirty="0" smtClean="0">
                          <a:solidFill>
                            <a:schemeClr val="tx1"/>
                          </a:solidFill>
                        </a:rPr>
                        <a:t>T</a:t>
                      </a:r>
                      <a:r>
                        <a:rPr lang="en-US" sz="110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 conclusion (1-2 paragraphs) that logically follow</a:t>
                      </a:r>
                      <a:r>
                        <a:rPr lang="en-US" sz="1100" b="0" baseline="0" dirty="0" smtClean="0">
                          <a:solidFill>
                            <a:schemeClr val="tx1"/>
                          </a:solidFill>
                          <a:latin typeface="+mn-lt"/>
                        </a:rPr>
                        <a:t>s </a:t>
                      </a:r>
                      <a:r>
                        <a:rPr lang="en-US" sz="1100" b="0" dirty="0" smtClean="0">
                          <a:solidFill>
                            <a:schemeClr val="tx1"/>
                          </a:solidFill>
                          <a:latin typeface="+mn-lt"/>
                        </a:rPr>
                        <a:t>and supports</a:t>
                      </a:r>
                      <a:r>
                        <a:rPr lang="en-US" sz="1100" b="0" baseline="0" dirty="0" smtClean="0">
                          <a:solidFill>
                            <a:schemeClr val="tx1"/>
                          </a:solidFill>
                          <a:latin typeface="+mn-lt"/>
                        </a:rPr>
                        <a:t> </a:t>
                      </a:r>
                      <a:r>
                        <a:rPr lang="en-US" sz="1100" b="0" dirty="0" smtClean="0">
                          <a:solidFill>
                            <a:schemeClr val="tx1"/>
                          </a:solidFill>
                          <a:latin typeface="+mn-lt"/>
                        </a:rPr>
                        <a:t>the preceding information about the</a:t>
                      </a:r>
                      <a:r>
                        <a:rPr lang="en-US" sz="1100" b="0" baseline="0" dirty="0" smtClean="0">
                          <a:solidFill>
                            <a:schemeClr val="tx1"/>
                          </a:solidFill>
                          <a:latin typeface="+mn-lt"/>
                        </a:rPr>
                        <a:t> events and experiences of the characters in the story. </a:t>
                      </a:r>
                      <a:r>
                        <a:rPr lang="en-US" sz="1100" b="0" dirty="0" smtClean="0">
                          <a:solidFill>
                            <a:schemeClr val="tx1"/>
                          </a:solidFill>
                          <a:latin typeface="+mn-lt"/>
                        </a:rPr>
                        <a:t>The conclusion should have a statement that explains what happened after Mike yelled “Stop Alberto, Look!”  Students should use </a:t>
                      </a:r>
                      <a:r>
                        <a:rPr lang="en-US" sz="1100" b="1" dirty="0" smtClean="0">
                          <a:solidFill>
                            <a:schemeClr val="tx1"/>
                          </a:solidFill>
                          <a:latin typeface="+mn-lt"/>
                        </a:rPr>
                        <a:t>temporal words</a:t>
                      </a:r>
                      <a:r>
                        <a:rPr lang="en-US" sz="1100" b="0" dirty="0" smtClean="0">
                          <a:solidFill>
                            <a:schemeClr val="tx1"/>
                          </a:solidFill>
                          <a:latin typeface="+mn-lt"/>
                        </a:rPr>
                        <a:t> to signify event changes from beginning to end.</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t>
                      </a:r>
                      <a:r>
                        <a:rPr lang="en-US" sz="1000" b="1" i="1" dirty="0" smtClean="0">
                          <a:solidFill>
                            <a:schemeClr val="tx1"/>
                          </a:solidFill>
                        </a:rPr>
                        <a:t>transition</a:t>
                      </a:r>
                      <a:r>
                        <a:rPr lang="en-US" sz="1000" b="1" i="1" baseline="0" dirty="0" smtClean="0">
                          <a:solidFill>
                            <a:schemeClr val="tx1"/>
                          </a:solidFill>
                        </a:rPr>
                        <a:t> (words or phrases) </a:t>
                      </a:r>
                      <a:r>
                        <a:rPr lang="en-US" sz="1000" i="1" dirty="0" smtClean="0">
                          <a:solidFill>
                            <a:schemeClr val="tx1"/>
                          </a:solidFill>
                        </a:rPr>
                        <a:t>from the “body of the story” to the conclusion</a:t>
                      </a:r>
                      <a:r>
                        <a:rPr lang="en-US" sz="1000" i="1" baseline="0" dirty="0" smtClean="0">
                          <a:solidFill>
                            <a:schemeClr val="tx1"/>
                          </a:solidFill>
                        </a:rPr>
                        <a:t> and </a:t>
                      </a:r>
                      <a:r>
                        <a:rPr lang="en-US" sz="1000" i="1" dirty="0" smtClean="0">
                          <a:solidFill>
                            <a:schemeClr val="tx1"/>
                          </a:solidFill>
                        </a:rPr>
                        <a:t>provides a satisfying ending to the story that provides</a:t>
                      </a:r>
                      <a:r>
                        <a:rPr lang="en-US" sz="1000" i="1" baseline="0" dirty="0" smtClean="0">
                          <a:solidFill>
                            <a:schemeClr val="tx1"/>
                          </a:solidFill>
                        </a:rPr>
                        <a:t> </a:t>
                      </a:r>
                      <a:r>
                        <a:rPr lang="en-US" sz="1000" i="1" dirty="0" smtClean="0">
                          <a:solidFill>
                            <a:schemeClr val="tx1"/>
                          </a:solidFill>
                        </a:rPr>
                        <a:t>closure and/or follows logically from the events or experiences in the story.</a:t>
                      </a:r>
                    </a:p>
                    <a:p>
                      <a:r>
                        <a:rPr lang="en-US" sz="1100" i="0" dirty="0" smtClean="0">
                          <a:solidFill>
                            <a:schemeClr val="tx1"/>
                          </a:solidFill>
                        </a:rPr>
                        <a:t>     Alberto looked down into the deep</a:t>
                      </a:r>
                      <a:r>
                        <a:rPr lang="en-US" sz="1100" i="0" baseline="0" dirty="0" smtClean="0">
                          <a:solidFill>
                            <a:schemeClr val="tx1"/>
                          </a:solidFill>
                        </a:rPr>
                        <a:t> hole they had dug.  </a:t>
                      </a:r>
                      <a:r>
                        <a:rPr lang="en-US" sz="1100" b="1" i="0" baseline="0" dirty="0" smtClean="0">
                          <a:solidFill>
                            <a:schemeClr val="tx1"/>
                          </a:solidFill>
                        </a:rPr>
                        <a:t>But, </a:t>
                      </a:r>
                      <a:r>
                        <a:rPr lang="en-US" sz="1100" i="0" baseline="0" dirty="0" smtClean="0">
                          <a:solidFill>
                            <a:schemeClr val="tx1"/>
                          </a:solidFill>
                        </a:rPr>
                        <a:t>he  couldn’t believe what he saw.  There sticking out of the dirt was something that looked like a large bone!  Both boys just stared.</a:t>
                      </a:r>
                    </a:p>
                    <a:p>
                      <a:r>
                        <a:rPr lang="en-US" sz="1100" i="0" baseline="0" dirty="0" smtClean="0">
                          <a:solidFill>
                            <a:schemeClr val="tx1"/>
                          </a:solidFill>
                        </a:rPr>
                        <a:t>     </a:t>
                      </a:r>
                      <a:r>
                        <a:rPr lang="en-US" sz="1100" b="1" i="0" baseline="0" dirty="0" smtClean="0">
                          <a:solidFill>
                            <a:schemeClr val="tx1"/>
                          </a:solidFill>
                        </a:rPr>
                        <a:t>After </a:t>
                      </a:r>
                      <a:r>
                        <a:rPr lang="en-US" sz="1100" i="0" baseline="0" dirty="0" smtClean="0">
                          <a:solidFill>
                            <a:schemeClr val="tx1"/>
                          </a:solidFill>
                        </a:rPr>
                        <a:t>looking at the bone thing for a long time Mike asked Alberto, “Should we dig it up?”  </a:t>
                      </a:r>
                    </a:p>
                    <a:p>
                      <a:r>
                        <a:rPr lang="en-US" sz="1100" i="0" baseline="0" dirty="0" smtClean="0">
                          <a:solidFill>
                            <a:schemeClr val="tx1"/>
                          </a:solidFill>
                        </a:rPr>
                        <a:t>     </a:t>
                      </a:r>
                      <a:r>
                        <a:rPr lang="en-US" sz="1100" b="1" i="0" baseline="0" dirty="0" smtClean="0">
                          <a:solidFill>
                            <a:schemeClr val="tx1"/>
                          </a:solidFill>
                        </a:rPr>
                        <a:t>But</a:t>
                      </a:r>
                      <a:r>
                        <a:rPr lang="en-US" sz="1100" i="0" baseline="0" dirty="0" smtClean="0">
                          <a:solidFill>
                            <a:schemeClr val="tx1"/>
                          </a:solidFill>
                        </a:rPr>
                        <a:t> Alberto remembered a story about an archaeologist who was on a dig and found a dinosaur bone.</a:t>
                      </a:r>
                    </a:p>
                    <a:p>
                      <a:r>
                        <a:rPr lang="en-US" sz="1100" i="0" baseline="0" dirty="0" smtClean="0">
                          <a:solidFill>
                            <a:schemeClr val="tx1"/>
                          </a:solidFill>
                        </a:rPr>
                        <a:t>“This looks just like it,” he said.  “I think we better ask someone first.  If we dig it up and it breaks we will feel terrible.”</a:t>
                      </a:r>
                    </a:p>
                    <a:p>
                      <a:r>
                        <a:rPr lang="en-US" sz="1100" i="0" baseline="0" dirty="0" smtClean="0">
                          <a:solidFill>
                            <a:schemeClr val="tx1"/>
                          </a:solidFill>
                        </a:rPr>
                        <a:t>      </a:t>
                      </a:r>
                      <a:r>
                        <a:rPr lang="en-US" sz="1100" b="1" i="0" baseline="0" dirty="0" smtClean="0">
                          <a:solidFill>
                            <a:schemeClr val="tx1"/>
                          </a:solidFill>
                        </a:rPr>
                        <a:t>Later</a:t>
                      </a:r>
                      <a:r>
                        <a:rPr lang="en-US" sz="1100" i="0" baseline="0" dirty="0" smtClean="0">
                          <a:solidFill>
                            <a:schemeClr val="tx1"/>
                          </a:solidFill>
                        </a:rPr>
                        <a:t> the boys found Mike’s dad and told him about the bone looking thing they found.  Mike’s dad called his friend who was an archaeologist and asked him to come over and look at it.  </a:t>
                      </a:r>
                    </a:p>
                    <a:p>
                      <a:r>
                        <a:rPr lang="en-US" sz="1100" i="0" baseline="0" dirty="0" smtClean="0">
                          <a:solidFill>
                            <a:schemeClr val="tx1"/>
                          </a:solidFill>
                        </a:rPr>
                        <a:t>     The </a:t>
                      </a:r>
                      <a:r>
                        <a:rPr lang="en-US" sz="1100" b="1" i="0" baseline="0" dirty="0" smtClean="0">
                          <a:solidFill>
                            <a:schemeClr val="tx1"/>
                          </a:solidFill>
                        </a:rPr>
                        <a:t>next day</a:t>
                      </a:r>
                      <a:r>
                        <a:rPr lang="en-US" sz="1100" i="0" baseline="0" dirty="0" smtClean="0">
                          <a:solidFill>
                            <a:schemeClr val="tx1"/>
                          </a:solidFill>
                        </a:rPr>
                        <a:t>, dad’s friend came to look.  He was so excited.  I think this is a rare dinosaur bone!</a:t>
                      </a:r>
                    </a:p>
                    <a:p>
                      <a:r>
                        <a:rPr lang="en-US" sz="1100" i="0" baseline="0" dirty="0" smtClean="0">
                          <a:solidFill>
                            <a:schemeClr val="tx1"/>
                          </a:solidFill>
                        </a:rPr>
                        <a:t>     </a:t>
                      </a:r>
                      <a:r>
                        <a:rPr lang="en-US" sz="1100" b="1" i="0" baseline="0" dirty="0" smtClean="0">
                          <a:solidFill>
                            <a:schemeClr val="tx1"/>
                          </a:solidFill>
                        </a:rPr>
                        <a:t>Afterwards,</a:t>
                      </a:r>
                      <a:r>
                        <a:rPr lang="en-US" sz="1100" b="0" i="0" baseline="0" dirty="0" smtClean="0">
                          <a:solidFill>
                            <a:schemeClr val="tx1"/>
                          </a:solidFill>
                        </a:rPr>
                        <a:t> </a:t>
                      </a:r>
                      <a:r>
                        <a:rPr lang="en-US" sz="1100" i="0" baseline="0" dirty="0" smtClean="0">
                          <a:solidFill>
                            <a:schemeClr val="tx1"/>
                          </a:solidFill>
                        </a:rPr>
                        <a:t>the boys were so glad they had not tried to dig up the bone themselves.</a:t>
                      </a:r>
                      <a:endParaRPr lang="en-US" sz="1100" i="0" dirty="0" smtClean="0">
                        <a:solidFill>
                          <a:schemeClr val="tx1"/>
                        </a:solidFill>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limited transition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from the “body of the story” to the conclusion and  provides a general or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partial ending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to the story that may provide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some closure and/or somewhat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follow logically from the events or</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experiences in the story.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Alberto stopped and looked into the hole.  There was something sticking out.  It looked like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a huge seashell.  I think it’s a fossil.  Let’s dig it up and trade it for another toy boat or we can buy some candy.</a:t>
                      </a:r>
                      <a:endParaRPr kumimoji="0" lang="en-US" sz="1000" b="0" i="1"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b="0" i="1" dirty="0" smtClean="0">
                          <a:solidFill>
                            <a:schemeClr val="tx1"/>
                          </a:solidFill>
                        </a:rPr>
                        <a:t>The response</a:t>
                      </a:r>
                      <a:r>
                        <a:rPr lang="en-US" sz="1000" b="0" i="1" baseline="0" dirty="0" smtClean="0">
                          <a:solidFill>
                            <a:schemeClr val="tx1"/>
                          </a:solidFill>
                        </a:rPr>
                        <a:t> </a:t>
                      </a:r>
                      <a:r>
                        <a:rPr lang="en-US" sz="1000" b="1" i="1" dirty="0" smtClean="0">
                          <a:solidFill>
                            <a:schemeClr val="tx1"/>
                          </a:solidFill>
                        </a:rPr>
                        <a:t>provides no transition </a:t>
                      </a:r>
                      <a:r>
                        <a:rPr lang="en-US" sz="1000" b="0" i="1" dirty="0" smtClean="0">
                          <a:solidFill>
                            <a:schemeClr val="tx1"/>
                          </a:solidFill>
                        </a:rPr>
                        <a:t>from the body of the story to the conclusion and</a:t>
                      </a:r>
                      <a:r>
                        <a:rPr lang="en-US" sz="1000" b="0" i="1" baseline="0" dirty="0" smtClean="0">
                          <a:solidFill>
                            <a:schemeClr val="tx1"/>
                          </a:solidFill>
                        </a:rPr>
                        <a:t> has an </a:t>
                      </a:r>
                      <a:r>
                        <a:rPr lang="en-US" sz="1000" b="1" i="1" baseline="0" dirty="0" smtClean="0">
                          <a:solidFill>
                            <a:schemeClr val="tx1"/>
                          </a:solidFill>
                        </a:rPr>
                        <a:t>unclear or incomplete ending</a:t>
                      </a:r>
                      <a:r>
                        <a:rPr lang="en-US" sz="1000" b="0" i="1" baseline="0" dirty="0" smtClean="0">
                          <a:solidFill>
                            <a:schemeClr val="tx1"/>
                          </a:solidFill>
                        </a:rPr>
                        <a:t> to the story that does not provide closure.</a:t>
                      </a:r>
                    </a:p>
                    <a:p>
                      <a:r>
                        <a:rPr lang="en-US" sz="1100" b="0" i="0" baseline="0" dirty="0" smtClean="0">
                          <a:solidFill>
                            <a:schemeClr val="tx1"/>
                          </a:solidFill>
                        </a:rPr>
                        <a:t>     Mike and Alberto saw a big rock.  They went to play down by the river instead.  It was really pretty</a:t>
                      </a:r>
                    </a:p>
                    <a:p>
                      <a:r>
                        <a:rPr lang="en-US" sz="1100" b="0" i="0" baseline="0" dirty="0" smtClean="0">
                          <a:solidFill>
                            <a:schemeClr val="tx1"/>
                          </a:solidFill>
                        </a:rPr>
                        <a:t>by the river where there were lots of trees.</a:t>
                      </a:r>
                    </a:p>
                  </a:txBody>
                  <a:tcPr marL="103632" marR="103632" marT="50292" marB="50292"/>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520012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noFill/>
        </p:spPr>
        <p:txBody>
          <a:bodyPr/>
          <a:lstStyle/>
          <a:p>
            <a:r>
              <a:rPr lang="en-US" sz="1800" dirty="0" smtClean="0"/>
              <a:t>18</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2318584317"/>
              </p:ext>
            </p:extLst>
          </p:nvPr>
        </p:nvGraphicFramePr>
        <p:xfrm>
          <a:off x="161925" y="164124"/>
          <a:ext cx="7458558" cy="5198065"/>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n-US" sz="900" dirty="0" smtClean="0"/>
                        <a:t>Write narratives to develop real or imagined experiences or events using effective technique, descriptive details, and clear event sequences.</a:t>
                      </a:r>
                      <a:br>
                        <a:rPr lang="en-US" sz="900" dirty="0" smtClean="0"/>
                      </a:br>
                      <a:r>
                        <a:rPr lang="en-US" sz="900" b="1" dirty="0" smtClean="0"/>
                        <a:t>W.4a</a:t>
                      </a:r>
                      <a:r>
                        <a:rPr lang="en-US" sz="900" baseline="0" dirty="0" smtClean="0"/>
                        <a:t> </a:t>
                      </a:r>
                      <a:r>
                        <a:rPr lang="en-US" sz="900" dirty="0" smtClean="0"/>
                        <a:t>Orient the reader by establishing a situation and introducing a narrator and/or characters; organize an event sequence that unfolds naturally.</a:t>
                      </a:r>
                      <a:br>
                        <a:rPr lang="en-US" sz="900" dirty="0" smtClean="0"/>
                      </a:br>
                      <a:r>
                        <a:rPr lang="en-US" sz="900" b="1" dirty="0" smtClean="0"/>
                        <a:t>W.4b</a:t>
                      </a:r>
                      <a:r>
                        <a:rPr lang="en-US" sz="900" baseline="0" dirty="0" smtClean="0"/>
                        <a:t> </a:t>
                      </a:r>
                      <a:r>
                        <a:rPr lang="en-US" sz="900" dirty="0" smtClean="0"/>
                        <a:t>Use dialogue and description to develop experiences and events or show the responses of characters to situations.</a:t>
                      </a:r>
                      <a:br>
                        <a:rPr lang="en-US" sz="900" dirty="0" smtClean="0"/>
                      </a:br>
                      <a:r>
                        <a:rPr lang="en-US" sz="900" b="1" dirty="0" smtClean="0"/>
                        <a:t>W.4c</a:t>
                      </a:r>
                      <a:r>
                        <a:rPr lang="en-US" sz="900" dirty="0" smtClean="0"/>
                        <a:t> Use a variety of transitional words and phrases to manage the sequence of events.</a:t>
                      </a:r>
                      <a:br>
                        <a:rPr lang="en-US" sz="900" dirty="0" smtClean="0"/>
                      </a:br>
                      <a:r>
                        <a:rPr lang="en-US" sz="900" b="1" dirty="0" smtClean="0"/>
                        <a:t>W.4d</a:t>
                      </a:r>
                      <a:r>
                        <a:rPr lang="en-US" sz="900" dirty="0" smtClean="0"/>
                        <a:t> Use concrete words and phrases and sensory details to convey experiences and events precisely.</a:t>
                      </a:r>
                      <a:br>
                        <a:rPr lang="en-US" sz="900" dirty="0" smtClean="0"/>
                      </a:br>
                      <a:r>
                        <a:rPr lang="en-US" sz="900" b="1" dirty="0" smtClean="0"/>
                        <a:t>W.43</a:t>
                      </a:r>
                      <a:r>
                        <a:rPr lang="en-US" sz="900" baseline="0" dirty="0" smtClean="0"/>
                        <a:t> </a:t>
                      </a:r>
                      <a:r>
                        <a:rPr lang="en-US" sz="900" dirty="0" smtClean="0"/>
                        <a:t>Provide a conclusion that follows from the narrated experiences or events.</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kern="1200" dirty="0" smtClean="0">
                          <a:effectLst/>
                        </a:rPr>
                        <a:t>Narrative </a:t>
                      </a:r>
                      <a:r>
                        <a:rPr lang="en-US" sz="1300" kern="1200" dirty="0">
                          <a:effectLst/>
                        </a:rPr>
                        <a:t>Full 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pPr>
                        <a:lnSpc>
                          <a:spcPct val="100000"/>
                        </a:lnSpc>
                      </a:pPr>
                      <a:r>
                        <a:rPr lang="en-US" sz="900" baseline="0" dirty="0" smtClean="0">
                          <a:solidFill>
                            <a:srgbClr val="000000"/>
                          </a:solidFill>
                          <a:latin typeface="+mn-lt"/>
                        </a:rPr>
                        <a:t> The narrative, real or imagined, is clearly focused and maintained throughout: </a:t>
                      </a:r>
                    </a:p>
                    <a:p>
                      <a:pPr marL="58738" indent="-58738">
                        <a:lnSpc>
                          <a:spcPct val="100000"/>
                        </a:lnSpc>
                        <a:buFont typeface="Arial" pitchFamily="34" charset="0"/>
                        <a:buChar char="•"/>
                      </a:pPr>
                      <a:r>
                        <a:rPr lang="en-US" sz="900" baseline="0" dirty="0" smtClean="0">
                          <a:solidFill>
                            <a:srgbClr val="000000"/>
                          </a:solidFill>
                          <a:latin typeface="+mn-lt"/>
                        </a:rPr>
                        <a:t>effectively establishes a setting, narrator and/or characters, and point of view*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has an effective plot helping create unity and completeness: </a:t>
                      </a:r>
                    </a:p>
                    <a:p>
                      <a:pPr marL="58738" indent="-58738">
                        <a:lnSpc>
                          <a:spcPct val="100000"/>
                        </a:lnSpc>
                        <a:buFont typeface="Arial" pitchFamily="34" charset="0"/>
                        <a:buChar char="•"/>
                      </a:pPr>
                      <a:r>
                        <a:rPr lang="en-US" sz="900" baseline="0" dirty="0" smtClean="0">
                          <a:solidFill>
                            <a:srgbClr val="000000"/>
                          </a:solidFill>
                          <a:latin typeface="+mn-lt"/>
                        </a:rPr>
                        <a:t>effective, consistent use of a variety of transitional strategies </a:t>
                      </a:r>
                    </a:p>
                    <a:p>
                      <a:pPr marL="58738" indent="-58738">
                        <a:lnSpc>
                          <a:spcPct val="100000"/>
                        </a:lnSpc>
                        <a:buFont typeface="Arial" pitchFamily="34" charset="0"/>
                        <a:buChar char="•"/>
                      </a:pPr>
                      <a:r>
                        <a:rPr lang="en-US" sz="900" baseline="0" dirty="0" smtClean="0">
                          <a:solidFill>
                            <a:srgbClr val="000000"/>
                          </a:solidFill>
                          <a:latin typeface="+mn-lt"/>
                        </a:rPr>
                        <a:t>logical sequence of events from beginning to end </a:t>
                      </a:r>
                    </a:p>
                    <a:p>
                      <a:pPr marL="58738" indent="-58738">
                        <a:lnSpc>
                          <a:spcPct val="100000"/>
                        </a:lnSpc>
                        <a:buFont typeface="Arial" pitchFamily="34" charset="0"/>
                        <a:buChar char="•"/>
                      </a:pPr>
                      <a:r>
                        <a:rPr lang="en-US" sz="900" baseline="0" dirty="0" smtClean="0">
                          <a:solidFill>
                            <a:srgbClr val="000000"/>
                          </a:solidFill>
                          <a:latin typeface="+mn-lt"/>
                        </a:rPr>
                        <a:t>effective opening and closure for audience and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provides thorough and effective elaboration using details, dialogue, and description: </a:t>
                      </a:r>
                    </a:p>
                    <a:p>
                      <a:pPr marL="58738" indent="-58738">
                        <a:lnSpc>
                          <a:spcPct val="100000"/>
                        </a:lnSpc>
                        <a:buFont typeface="Arial" pitchFamily="34" charset="0"/>
                        <a:buChar char="•"/>
                      </a:pPr>
                      <a:r>
                        <a:rPr lang="en-US" sz="900" baseline="0" dirty="0" smtClean="0">
                          <a:solidFill>
                            <a:srgbClr val="000000"/>
                          </a:solidFill>
                          <a:latin typeface="+mn-lt"/>
                        </a:rPr>
                        <a:t>effective use of a variety of narrative techniques that advance the story or illustrate the experience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clearly and effectively expresses experiences or events: </a:t>
                      </a:r>
                    </a:p>
                    <a:p>
                      <a:pPr marL="58738" indent="-58738">
                        <a:lnSpc>
                          <a:spcPct val="100000"/>
                        </a:lnSpc>
                        <a:buFont typeface="Arial" pitchFamily="34" charset="0"/>
                        <a:buChar char="•"/>
                      </a:pPr>
                      <a:r>
                        <a:rPr lang="en-US" sz="900" baseline="0" dirty="0" smtClean="0">
                          <a:solidFill>
                            <a:srgbClr val="000000"/>
                          </a:solidFill>
                          <a:latin typeface="+mn-lt"/>
                        </a:rPr>
                        <a:t>effective use of sensory, concrete, and figurative language clearly advance the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demonstrates a strong command of conventions: </a:t>
                      </a:r>
                    </a:p>
                    <a:p>
                      <a:pPr marL="58738" indent="-58738">
                        <a:lnSpc>
                          <a:spcPct val="100000"/>
                        </a:lnSpc>
                        <a:buFont typeface="Arial" pitchFamily="34" charset="0"/>
                        <a:buChar char="•"/>
                      </a:pPr>
                      <a:r>
                        <a:rPr lang="en-US" sz="900" baseline="0" dirty="0" smtClean="0">
                          <a:solidFill>
                            <a:srgbClr val="000000"/>
                          </a:solidFill>
                          <a:latin typeface="+mn-lt"/>
                        </a:rPr>
                        <a:t>few, if any, errors in usage and sentence formation </a:t>
                      </a:r>
                    </a:p>
                    <a:p>
                      <a:pPr marL="58738" indent="-58738">
                        <a:lnSpc>
                          <a:spcPct val="100000"/>
                        </a:lnSpc>
                        <a:buFont typeface="Arial" pitchFamily="34" charset="0"/>
                        <a:buChar char="•"/>
                      </a:pPr>
                      <a:r>
                        <a:rPr lang="en-US" sz="900" baseline="0" dirty="0" smtClean="0">
                          <a:solidFill>
                            <a:srgbClr val="000000"/>
                          </a:solidFill>
                          <a:latin typeface="+mn-lt"/>
                        </a:rPr>
                        <a:t>effective and consistent use of punctuation, capitalization, and spelling </a:t>
                      </a:r>
                    </a:p>
                  </a:txBody>
                  <a:tcPr marL="27761" marR="0" marT="27685"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a:t>
                      </a:r>
                      <a:r>
                        <a:rPr lang="en-US" sz="900" baseline="0" dirty="0" smtClean="0">
                          <a:solidFill>
                            <a:schemeClr val="tx1"/>
                          </a:solidFill>
                          <a:effectLst/>
                        </a:rPr>
                        <a:t> establishes a setting and character. The focus is clearly maintained throughout the story.  The narrator’s point of view (being excited) is clearly expressed.</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a:t>
                      </a:r>
                      <a:r>
                        <a:rPr lang="en-US" sz="900" dirty="0" smtClean="0">
                          <a:solidFill>
                            <a:schemeClr val="tx1"/>
                          </a:solidFill>
                          <a:effectLst/>
                        </a:rPr>
                        <a:t>has</a:t>
                      </a:r>
                      <a:r>
                        <a:rPr lang="en-US" sz="900" baseline="0" dirty="0" smtClean="0">
                          <a:solidFill>
                            <a:schemeClr val="tx1"/>
                          </a:solidFill>
                          <a:effectLst/>
                        </a:rPr>
                        <a:t> a beginning, middle and an ending in sequential order that moves forward with transitional words and in a logical order of events.  The opening and conclusion create unity.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 elaborates</a:t>
                      </a:r>
                      <a:r>
                        <a:rPr lang="en-US" sz="900" baseline="0" dirty="0" smtClean="0">
                          <a:solidFill>
                            <a:schemeClr val="tx1"/>
                          </a:solidFill>
                          <a:effectLst/>
                        </a:rPr>
                        <a:t> with details from passages about archeology and uses dialogue effectively. The student uses narrative techniques of dialogue and description  to advance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student’s voice is knowledgeable about the information.  The student </a:t>
                      </a:r>
                      <a:r>
                        <a:rPr lang="en-US" sz="900" baseline="0" dirty="0" smtClean="0">
                          <a:solidFill>
                            <a:schemeClr val="tx1"/>
                          </a:solidFill>
                          <a:effectLst/>
                        </a:rPr>
                        <a:t>uses sensory language (excited, mess up, relax, ) and some figurative language – a smile was plastered across her face. Concrete vocabulary make the story effective  </a:t>
                      </a:r>
                    </a:p>
                    <a:p>
                      <a:pPr marL="0" marR="0">
                        <a:lnSpc>
                          <a:spcPct val="100000"/>
                        </a:lnSpc>
                        <a:spcBef>
                          <a:spcPts val="0"/>
                        </a:spcBef>
                        <a:spcAft>
                          <a:spcPts val="0"/>
                        </a:spcAft>
                      </a:pPr>
                      <a:r>
                        <a:rPr lang="en-US" sz="900" baseline="0" dirty="0" smtClean="0">
                          <a:solidFill>
                            <a:schemeClr val="tx1"/>
                          </a:solidFill>
                          <a:effectLst/>
                        </a:rPr>
                        <a:t>(archeologist, dig, brush, clay pot, volunteers).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3" name="Rectangle 2"/>
          <p:cNvSpPr/>
          <p:nvPr/>
        </p:nvSpPr>
        <p:spPr>
          <a:xfrm>
            <a:off x="609600" y="5791200"/>
            <a:ext cx="6629400" cy="3308598"/>
          </a:xfrm>
          <a:prstGeom prst="rect">
            <a:avLst/>
          </a:prstGeom>
        </p:spPr>
        <p:txBody>
          <a:bodyPr wrap="square">
            <a:spAutoFit/>
          </a:bodyPr>
          <a:lstStyle/>
          <a:p>
            <a:r>
              <a:rPr lang="en-US" sz="1100" dirty="0"/>
              <a:t>Standing behind Sam, the old archaeologist, Jenny could feel her heart thumping because she was so excited.  She could hardly stand still!  “Just relax,” Sam said. “You’ll have a turn in just a moment.”  </a:t>
            </a:r>
          </a:p>
          <a:p>
            <a:r>
              <a:rPr lang="en-US" sz="1100" dirty="0"/>
              <a:t> </a:t>
            </a:r>
          </a:p>
          <a:p>
            <a:r>
              <a:rPr lang="en-US" sz="1100" dirty="0"/>
              <a:t>Jenny nodded.  She was a volunteer on a dig. She had been watching and learning along with other volunteers for many weeks now.  </a:t>
            </a:r>
          </a:p>
          <a:p>
            <a:r>
              <a:rPr lang="en-US" sz="1100" dirty="0"/>
              <a:t> </a:t>
            </a:r>
          </a:p>
          <a:p>
            <a:r>
              <a:rPr lang="en-US" sz="1100" dirty="0"/>
              <a:t>Jenny had only been allowed to dig in the beginner pits. But, after several weeks, Sam invited her to dig in the same pit he dug in. It meant he trusted her.</a:t>
            </a:r>
          </a:p>
          <a:p>
            <a:r>
              <a:rPr lang="en-US" sz="1100" dirty="0"/>
              <a:t> </a:t>
            </a:r>
          </a:p>
          <a:p>
            <a:r>
              <a:rPr lang="en-US" sz="1100" dirty="0"/>
              <a:t>“I hope I don’t mess up,” she thought.  But it was too late to worry about that as Sam asked her to help him brush the dust gently off of a clay pot.  </a:t>
            </a:r>
            <a:endParaRPr lang="en-US" sz="1100" dirty="0" smtClean="0"/>
          </a:p>
          <a:p>
            <a:endParaRPr lang="en-US" sz="1100" dirty="0"/>
          </a:p>
          <a:p>
            <a:r>
              <a:rPr lang="en-US" sz="1100" dirty="0"/>
              <a:t> </a:t>
            </a:r>
          </a:p>
          <a:p>
            <a:r>
              <a:rPr lang="en-US" sz="1100" dirty="0"/>
              <a:t>She thought about all of the other volunteers and how lucky she was to be able to help Sam. She was covered in mud and sweat, but very happy.  All of the hard work had been  worth it.</a:t>
            </a:r>
          </a:p>
          <a:p>
            <a:r>
              <a:rPr lang="en-US" sz="1100" dirty="0"/>
              <a:t> </a:t>
            </a:r>
          </a:p>
          <a:p>
            <a:r>
              <a:rPr lang="en-US" sz="1100" dirty="0"/>
              <a:t>After the dust had been cleared away from the clay pot, Sam told Jenny how to lift it carefully and lay it in a box.  “Great job,” he said when she was done.  Then with a smile plastered across her face Jenny took the box into a tent and labeled the clay pot</a:t>
            </a:r>
          </a:p>
        </p:txBody>
      </p:sp>
      <p:sp>
        <p:nvSpPr>
          <p:cNvPr id="8" name="Rectangle 7"/>
          <p:cNvSpPr/>
          <p:nvPr/>
        </p:nvSpPr>
        <p:spPr>
          <a:xfrm>
            <a:off x="638452" y="5560368"/>
            <a:ext cx="5152748" cy="230832"/>
          </a:xfrm>
          <a:prstGeom prst="rect">
            <a:avLst/>
          </a:prstGeom>
          <a:solidFill>
            <a:schemeClr val="bg2"/>
          </a:solidFill>
          <a:ln w="9525">
            <a:solidFill>
              <a:schemeClr val="tx1"/>
            </a:solidFill>
          </a:ln>
        </p:spPr>
        <p:txBody>
          <a:bodyPr wrap="square">
            <a:spAutoFit/>
          </a:bodyPr>
          <a:lstStyle/>
          <a:p>
            <a:r>
              <a:rPr lang="en-US" sz="900" b="1" i="1" dirty="0" smtClean="0"/>
              <a:t>In </a:t>
            </a:r>
            <a:r>
              <a:rPr lang="en-US" sz="900" b="1" i="1" dirty="0"/>
              <a:t>the </a:t>
            </a:r>
            <a:r>
              <a:rPr lang="en-US" sz="900" b="1" i="1" dirty="0" smtClean="0"/>
              <a:t>introduction, the writer describes a character,  what happened first and establishes focus. </a:t>
            </a:r>
            <a:endParaRPr lang="en-US" sz="900" i="1" dirty="0"/>
          </a:p>
        </p:txBody>
      </p:sp>
      <p:sp>
        <p:nvSpPr>
          <p:cNvPr id="13" name="Rectangle 12"/>
          <p:cNvSpPr/>
          <p:nvPr/>
        </p:nvSpPr>
        <p:spPr>
          <a:xfrm>
            <a:off x="1905000" y="6554718"/>
            <a:ext cx="4038600" cy="230832"/>
          </a:xfrm>
          <a:prstGeom prst="rect">
            <a:avLst/>
          </a:prstGeom>
          <a:solidFill>
            <a:schemeClr val="bg2"/>
          </a:solidFill>
          <a:ln w="9525">
            <a:solidFill>
              <a:schemeClr val="tx1"/>
            </a:solidFill>
          </a:ln>
        </p:spPr>
        <p:txBody>
          <a:bodyPr wrap="square">
            <a:spAutoFit/>
          </a:bodyPr>
          <a:lstStyle/>
          <a:p>
            <a:pPr lvl="0"/>
            <a:r>
              <a:rPr lang="en-US" sz="900" b="1" i="1" dirty="0">
                <a:solidFill>
                  <a:prstClr val="black"/>
                </a:solidFill>
              </a:rPr>
              <a:t>To set the scene, the writer includes details about where the story took place.</a:t>
            </a:r>
            <a:endParaRPr lang="en-US" sz="900" i="1" dirty="0">
              <a:solidFill>
                <a:prstClr val="black"/>
              </a:solidFill>
            </a:endParaRPr>
          </a:p>
        </p:txBody>
      </p:sp>
      <p:sp>
        <p:nvSpPr>
          <p:cNvPr id="17" name="Rectangle 16"/>
          <p:cNvSpPr/>
          <p:nvPr/>
        </p:nvSpPr>
        <p:spPr>
          <a:xfrm>
            <a:off x="1219200" y="7733912"/>
            <a:ext cx="5791200" cy="230832"/>
          </a:xfrm>
          <a:prstGeom prst="rect">
            <a:avLst/>
          </a:prstGeom>
          <a:solidFill>
            <a:schemeClr val="bg2"/>
          </a:solidFill>
          <a:ln w="9525">
            <a:solidFill>
              <a:schemeClr val="tx1"/>
            </a:solidFill>
          </a:ln>
        </p:spPr>
        <p:txBody>
          <a:bodyPr wrap="square">
            <a:spAutoFit/>
          </a:bodyPr>
          <a:lstStyle/>
          <a:p>
            <a:r>
              <a:rPr lang="en-US" sz="900" b="1" i="1" dirty="0"/>
              <a:t>The writer </a:t>
            </a:r>
            <a:r>
              <a:rPr lang="en-US" sz="900" b="1" i="1" dirty="0" smtClean="0"/>
              <a:t>includes details </a:t>
            </a:r>
            <a:r>
              <a:rPr lang="en-US" sz="900" b="1" i="1" dirty="0"/>
              <a:t>about </a:t>
            </a:r>
            <a:r>
              <a:rPr lang="en-US" sz="900" b="1" i="1" dirty="0" smtClean="0"/>
              <a:t>what the character  saw, heard</a:t>
            </a:r>
            <a:r>
              <a:rPr lang="en-US" sz="900" b="1" i="1" dirty="0"/>
              <a:t>, </a:t>
            </a:r>
            <a:r>
              <a:rPr lang="en-US" sz="900" b="1" i="1" dirty="0" smtClean="0"/>
              <a:t>smelled or felt and what she was thinking.</a:t>
            </a:r>
            <a:endParaRPr lang="en-US" sz="900" b="1" i="1" dirty="0"/>
          </a:p>
        </p:txBody>
      </p:sp>
      <p:sp>
        <p:nvSpPr>
          <p:cNvPr id="18" name="Rectangle 17"/>
          <p:cNvSpPr/>
          <p:nvPr/>
        </p:nvSpPr>
        <p:spPr>
          <a:xfrm>
            <a:off x="2504982" y="8892450"/>
            <a:ext cx="4478784" cy="230832"/>
          </a:xfrm>
          <a:prstGeom prst="rect">
            <a:avLst/>
          </a:prstGeom>
          <a:solidFill>
            <a:schemeClr val="bg2"/>
          </a:solidFill>
          <a:ln w="9525">
            <a:solidFill>
              <a:schemeClr val="tx1"/>
            </a:solidFill>
          </a:ln>
        </p:spPr>
        <p:txBody>
          <a:bodyPr wrap="square">
            <a:spAutoFit/>
          </a:bodyPr>
          <a:lstStyle/>
          <a:p>
            <a:r>
              <a:rPr lang="en-US" sz="900" b="1" i="1" dirty="0"/>
              <a:t>The writer includes </a:t>
            </a:r>
            <a:r>
              <a:rPr lang="en-US" sz="900" b="1" i="1" dirty="0" smtClean="0"/>
              <a:t>a </a:t>
            </a:r>
            <a:r>
              <a:rPr lang="en-US" sz="900" b="1" i="1" dirty="0"/>
              <a:t>detail that </a:t>
            </a:r>
            <a:r>
              <a:rPr lang="en-US" sz="900" b="1" i="1" dirty="0" smtClean="0"/>
              <a:t>shows how </a:t>
            </a:r>
            <a:r>
              <a:rPr lang="en-US" sz="900" b="1" i="1" dirty="0"/>
              <a:t>he or </a:t>
            </a:r>
            <a:r>
              <a:rPr lang="en-US" sz="900" b="1" i="1" dirty="0" smtClean="0"/>
              <a:t>she felt </a:t>
            </a:r>
            <a:r>
              <a:rPr lang="en-US" sz="900" b="1" i="1" dirty="0"/>
              <a:t>about </a:t>
            </a:r>
            <a:r>
              <a:rPr lang="en-US" sz="900" b="1" i="1" dirty="0" smtClean="0"/>
              <a:t>this experience in the </a:t>
            </a:r>
            <a:r>
              <a:rPr lang="en-US" sz="900" b="1" i="1" dirty="0"/>
              <a:t>end.</a:t>
            </a:r>
            <a:endParaRPr lang="en-US" sz="900" i="1" dirty="0"/>
          </a:p>
        </p:txBody>
      </p:sp>
      <p:sp>
        <p:nvSpPr>
          <p:cNvPr id="23" name="Rectangle 22"/>
          <p:cNvSpPr/>
          <p:nvPr/>
        </p:nvSpPr>
        <p:spPr>
          <a:xfrm>
            <a:off x="663605" y="9246087"/>
            <a:ext cx="4038600" cy="230832"/>
          </a:xfrm>
          <a:prstGeom prst="rect">
            <a:avLst/>
          </a:prstGeom>
          <a:solidFill>
            <a:schemeClr val="bg2"/>
          </a:solidFill>
          <a:ln w="9525">
            <a:solidFill>
              <a:schemeClr val="tx1"/>
            </a:solidFill>
          </a:ln>
        </p:spPr>
        <p:txBody>
          <a:bodyPr wrap="square">
            <a:spAutoFit/>
          </a:bodyPr>
          <a:lstStyle/>
          <a:p>
            <a:pPr lvl="0"/>
            <a:r>
              <a:rPr lang="en-US" sz="900" b="1" i="1" dirty="0" smtClean="0">
                <a:solidFill>
                  <a:prstClr val="black"/>
                </a:solidFill>
              </a:rPr>
              <a:t>Dialogue and description are used effectively throughout the story.</a:t>
            </a:r>
            <a:endParaRPr lang="en-US" sz="900" i="1" dirty="0">
              <a:solidFill>
                <a:prstClr val="black"/>
              </a:solidFill>
            </a:endParaRPr>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957760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261580948"/>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84933552"/>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construct meaning </a:t>
                      </a:r>
                      <a:r>
                        <a:rPr lang="en-US" sz="10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determine the meaning</a:t>
                      </a:r>
                      <a:r>
                        <a:rPr lang="en-US" sz="1000" kern="1200">
                          <a:solidFill>
                            <a:srgbClr val="7F7F7F"/>
                          </a:solidFill>
                          <a:effectLst/>
                          <a:latin typeface="Calibri"/>
                          <a:ea typeface="Calibri"/>
                          <a:cs typeface="GillSansMT"/>
                        </a:rPr>
                        <a:t> of words and phrases in oral presentations and literary and informational text</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a:effectLst/>
                          <a:latin typeface="Calibri"/>
                          <a:ea typeface="Times New Roman"/>
                          <a:cs typeface="GillSansMT"/>
                        </a:rPr>
                        <a:t>3</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participate in grade-appropriate oral and written exchanges</a:t>
                      </a:r>
                      <a:r>
                        <a:rPr lang="en-US" sz="900" kern="1200">
                          <a:solidFill>
                            <a:srgbClr val="7F7F7F"/>
                          </a:solidFill>
                          <a:effectLst/>
                          <a:latin typeface="Calibri"/>
                          <a:ea typeface="Calibri"/>
                          <a:cs typeface="GillSansMT"/>
                        </a:rPr>
                        <a:t> of information, ideas, and analyses, responding to peer, audience, or reader comments and questions</a:t>
                      </a:r>
                      <a:endParaRPr lang="en-US" sz="9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71343342"/>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
        <p:nvSpPr>
          <p:cNvPr id="2" name="TextBox 1"/>
          <p:cNvSpPr txBox="1"/>
          <p:nvPr/>
        </p:nvSpPr>
        <p:spPr>
          <a:xfrm>
            <a:off x="7216619" y="9648360"/>
            <a:ext cx="501962" cy="369332"/>
          </a:xfrm>
          <a:prstGeom prst="rect">
            <a:avLst/>
          </a:prstGeom>
          <a:noFill/>
        </p:spPr>
        <p:txBody>
          <a:bodyPr wrap="square" rtlCol="0">
            <a:spAutoFit/>
          </a:bodyPr>
          <a:lstStyle/>
          <a:p>
            <a:r>
              <a:rPr lang="en-US" sz="1800" dirty="0" smtClean="0"/>
              <a:t>11</a:t>
            </a:r>
            <a:endParaRPr lang="en-US" sz="1800" dirty="0"/>
          </a:p>
        </p:txBody>
      </p:sp>
      <p:sp>
        <p:nvSpPr>
          <p:cNvPr id="3" name="Slide Number Placeholder 2"/>
          <p:cNvSpPr>
            <a:spLocks noGrp="1"/>
          </p:cNvSpPr>
          <p:nvPr>
            <p:ph type="sldNum" sz="quarter" idx="12"/>
          </p:nvPr>
        </p:nvSpPr>
        <p:spPr/>
        <p:txBody>
          <a:bodyPr/>
          <a:lstStyle/>
          <a:p>
            <a:fld id="{AF8359E8-5B63-4AE7-A26F-FE183B9DDE83}" type="slidenum">
              <a:rPr lang="en-US" smtClean="0"/>
              <a:t>23</a:t>
            </a:fld>
            <a:endParaRPr lang="en-US" dirty="0"/>
          </a:p>
        </p:txBody>
      </p:sp>
    </p:spTree>
    <p:extLst>
      <p:ext uri="{BB962C8B-B14F-4D97-AF65-F5344CB8AC3E}">
        <p14:creationId xmlns:p14="http://schemas.microsoft.com/office/powerpoint/2010/main" val="3561365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92764836"/>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Narrative Writing  Pre-Assessment Performance Task</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20" name="TextBox 19"/>
          <p:cNvSpPr txBox="1"/>
          <p:nvPr/>
        </p:nvSpPr>
        <p:spPr>
          <a:xfrm>
            <a:off x="7216619" y="9648360"/>
            <a:ext cx="501962" cy="369332"/>
          </a:xfrm>
          <a:prstGeom prst="rect">
            <a:avLst/>
          </a:prstGeom>
          <a:noFill/>
        </p:spPr>
        <p:txBody>
          <a:bodyPr wrap="square" rtlCol="0">
            <a:spAutoFit/>
          </a:bodyPr>
          <a:lstStyle/>
          <a:p>
            <a:r>
              <a:rPr lang="en-US" sz="1800" dirty="0" smtClean="0"/>
              <a:t>12</a:t>
            </a:r>
            <a:endParaRPr lang="en-US" sz="1800" dirty="0"/>
          </a:p>
        </p:txBody>
      </p:sp>
      <p:sp>
        <p:nvSpPr>
          <p:cNvPr id="2" name="Slide Number Placeholder 1"/>
          <p:cNvSpPr>
            <a:spLocks noGrp="1"/>
          </p:cNvSpPr>
          <p:nvPr>
            <p:ph type="sldNum" sz="quarter" idx="12"/>
          </p:nvPr>
        </p:nvSpPr>
        <p:spPr/>
        <p:txBody>
          <a:bodyPr/>
          <a:lstStyle/>
          <a:p>
            <a:fld id="{AF8359E8-5B63-4AE7-A26F-FE183B9DDE83}" type="slidenum">
              <a:rPr lang="en-US" smtClean="0"/>
              <a:t>24</a:t>
            </a:fld>
            <a:endParaRPr lang="en-US" dirty="0"/>
          </a:p>
        </p:txBody>
      </p:sp>
    </p:spTree>
    <p:extLst>
      <p:ext uri="{BB962C8B-B14F-4D97-AF65-F5344CB8AC3E}">
        <p14:creationId xmlns:p14="http://schemas.microsoft.com/office/powerpoint/2010/main" val="4093940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37135997"/>
              </p:ext>
            </p:extLst>
          </p:nvPr>
        </p:nvGraphicFramePr>
        <p:xfrm>
          <a:off x="323850" y="360248"/>
          <a:ext cx="7189470" cy="8851534"/>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rPr>
                        <a:t>Grade 4 - Quarter 3 Pre-Assessment Selected Response Answer Key</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clues in the story </a:t>
                      </a:r>
                      <a:r>
                        <a:rPr lang="en-US" sz="1200" b="0" i="0" u="none" dirty="0" smtClean="0">
                          <a:solidFill>
                            <a:schemeClr val="tx1"/>
                          </a:solidFill>
                          <a:effectLst/>
                        </a:rPr>
                        <a:t>“Lost Treasure”, </a:t>
                      </a:r>
                      <a:r>
                        <a:rPr lang="en-US" sz="1200" b="0" i="0" u="none" dirty="0" smtClean="0">
                          <a:solidFill>
                            <a:schemeClr val="tx1"/>
                          </a:solidFill>
                          <a:effectLst/>
                        </a:rPr>
                        <a:t>help you to understand what an inlet is?</a:t>
                      </a:r>
                      <a:r>
                        <a:rPr lang="en-US" sz="1200" b="0" i="0" u="none" baseline="0" dirty="0" smtClean="0">
                          <a:solidFill>
                            <a:schemeClr val="tx1"/>
                          </a:solidFill>
                          <a:effectLst/>
                        </a:rPr>
                        <a:t> </a:t>
                      </a:r>
                      <a:r>
                        <a:rPr lang="en-US" sz="1200" b="0" i="0" dirty="0" smtClean="0">
                          <a:solidFill>
                            <a:schemeClr val="tx1"/>
                          </a:solidFill>
                          <a:effectLst/>
                          <a:latin typeface="+mn-lt"/>
                        </a:rPr>
                        <a:t>Toward RL.4.4   DOK 2</a:t>
                      </a:r>
                      <a:endParaRPr lang="en-US" sz="12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2</a:t>
                      </a:r>
                      <a:r>
                        <a:rPr lang="en-US" sz="1200" b="0" i="0" u="none" baseline="0" dirty="0" smtClean="0">
                          <a:solidFill>
                            <a:schemeClr val="tx1"/>
                          </a:solidFill>
                          <a:effectLst/>
                          <a:latin typeface="+mn-lt"/>
                        </a:rPr>
                        <a:t>  Which two responses help you to understand the meaning of the word, churn, in the story “Lost Treasure”?  </a:t>
                      </a:r>
                      <a:r>
                        <a:rPr lang="en-US" sz="1200" b="0" i="0" dirty="0" smtClean="0">
                          <a:solidFill>
                            <a:schemeClr val="tx1"/>
                          </a:solidFill>
                          <a:latin typeface="+mn-lt"/>
                        </a:rPr>
                        <a:t>Toward RL.4.4 (both must be correct) </a:t>
                      </a:r>
                      <a:r>
                        <a:rPr lang="en-US" sz="1200" b="0" i="0" dirty="0" smtClean="0">
                          <a:solidFill>
                            <a:schemeClr val="tx1"/>
                          </a:solidFill>
                          <a:effectLst/>
                          <a:latin typeface="+mn-lt"/>
                        </a:rPr>
                        <a:t>DOK 2</a:t>
                      </a:r>
                      <a:endParaRPr lang="en-US" sz="1200" b="0" i="0" u="none" baseline="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3</a:t>
                      </a:r>
                      <a:r>
                        <a:rPr lang="en-US" sz="1200" b="0" i="0" u="none" baseline="0" dirty="0" smtClean="0">
                          <a:solidFill>
                            <a:schemeClr val="tx1"/>
                          </a:solidFill>
                          <a:effectLst/>
                          <a:latin typeface="+mn-lt"/>
                        </a:rPr>
                        <a:t> </a:t>
                      </a:r>
                      <a:r>
                        <a:rPr lang="en-US" sz="1200" b="0" i="0" dirty="0" smtClean="0">
                          <a:solidFill>
                            <a:schemeClr val="tx1"/>
                          </a:solidFill>
                          <a:latin typeface="+mn-lt"/>
                        </a:rPr>
                        <a:t> Why did the pirates pay attention in “Lost Treasure?”</a:t>
                      </a:r>
                      <a:r>
                        <a:rPr lang="en-US" sz="1200" b="0" i="0" baseline="0" dirty="0" smtClean="0">
                          <a:solidFill>
                            <a:schemeClr val="tx1"/>
                          </a:solidFill>
                          <a:latin typeface="+mn-lt"/>
                        </a:rPr>
                        <a:t> T</a:t>
                      </a:r>
                      <a:r>
                        <a:rPr lang="en-US" sz="1200" b="0" i="0" dirty="0" smtClean="0">
                          <a:solidFill>
                            <a:schemeClr val="tx1"/>
                          </a:solidFill>
                          <a:latin typeface="+mn-lt"/>
                        </a:rPr>
                        <a:t>oward</a:t>
                      </a:r>
                      <a:r>
                        <a:rPr lang="en-US" sz="1200" b="0" i="0" baseline="0" dirty="0" smtClean="0">
                          <a:solidFill>
                            <a:schemeClr val="tx1"/>
                          </a:solidFill>
                          <a:latin typeface="+mn-lt"/>
                        </a:rPr>
                        <a:t> RL.4.7  </a:t>
                      </a:r>
                      <a:r>
                        <a:rPr lang="en-US" sz="1200" b="0" i="0" dirty="0" smtClean="0">
                          <a:solidFill>
                            <a:schemeClr val="tx1"/>
                          </a:solidFill>
                          <a:effectLst/>
                          <a:latin typeface="+mn-lt"/>
                        </a:rPr>
                        <a:t>DOK 1</a:t>
                      </a:r>
                      <a:endParaRPr lang="en-US" sz="12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4</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How is the treasure in, “Lost </a:t>
                      </a:r>
                      <a:r>
                        <a:rPr lang="en-US" sz="1200" b="0" i="0" u="none" dirty="0" smtClean="0">
                          <a:solidFill>
                            <a:schemeClr val="tx1"/>
                          </a:solidFill>
                          <a:effectLst/>
                        </a:rPr>
                        <a:t>Treasure,” </a:t>
                      </a:r>
                      <a:r>
                        <a:rPr lang="en-US" sz="1200" b="0" i="0" u="none" dirty="0" smtClean="0">
                          <a:solidFill>
                            <a:schemeClr val="tx1"/>
                          </a:solidFill>
                          <a:effectLst/>
                        </a:rPr>
                        <a:t>different from the treasures in a midden?</a:t>
                      </a:r>
                      <a:r>
                        <a:rPr lang="en-US" sz="1200" b="0" i="0" u="none" baseline="0" dirty="0" smtClean="0">
                          <a:solidFill>
                            <a:schemeClr val="tx1"/>
                          </a:solidFill>
                          <a:effectLst/>
                        </a:rPr>
                        <a:t> </a:t>
                      </a:r>
                      <a:r>
                        <a:rPr lang="en-US" sz="1100" b="0" i="0" dirty="0" smtClean="0">
                          <a:solidFill>
                            <a:schemeClr val="tx1"/>
                          </a:solidFill>
                          <a:latin typeface="+mn-lt"/>
                        </a:rPr>
                        <a:t>Toward RL.4.7    </a:t>
                      </a:r>
                      <a:r>
                        <a:rPr lang="en-US" sz="1100" b="0" i="0" dirty="0" smtClean="0">
                          <a:solidFill>
                            <a:schemeClr val="tx1"/>
                          </a:solidFill>
                          <a:effectLst/>
                          <a:latin typeface="+mn-lt"/>
                        </a:rPr>
                        <a:t>DOK 2</a:t>
                      </a:r>
                      <a:endParaRPr lang="en-US" sz="1100" b="0" i="0" u="none" baseline="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5</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How are </a:t>
                      </a:r>
                      <a:r>
                        <a:rPr lang="en-US" sz="1200" b="1" i="1" u="sng" dirty="0" smtClean="0">
                          <a:solidFill>
                            <a:schemeClr val="tx1"/>
                          </a:solidFill>
                          <a:effectLst/>
                        </a:rPr>
                        <a:t>I Want to be an Archaeologist Someday</a:t>
                      </a:r>
                      <a:r>
                        <a:rPr lang="en-US" sz="1200" b="1" i="1" u="none" dirty="0" smtClean="0">
                          <a:solidFill>
                            <a:schemeClr val="tx1"/>
                          </a:solidFill>
                          <a:effectLst/>
                        </a:rPr>
                        <a:t> </a:t>
                      </a:r>
                      <a:r>
                        <a:rPr lang="en-US" sz="1200" b="0" i="0" u="none" dirty="0" smtClean="0">
                          <a:solidFill>
                            <a:schemeClr val="tx1"/>
                          </a:solidFill>
                          <a:effectLst/>
                        </a:rPr>
                        <a:t>and </a:t>
                      </a:r>
                      <a:r>
                        <a:rPr lang="en-US" sz="1200" b="1" i="1" u="sng" dirty="0" smtClean="0">
                          <a:solidFill>
                            <a:schemeClr val="tx1"/>
                          </a:solidFill>
                          <a:effectLst/>
                        </a:rPr>
                        <a:t>Lost Treasure</a:t>
                      </a:r>
                      <a:r>
                        <a:rPr lang="en-US" sz="1200" b="1" i="1" u="none" dirty="0" smtClean="0">
                          <a:solidFill>
                            <a:schemeClr val="tx1"/>
                          </a:solidFill>
                          <a:effectLst/>
                        </a:rPr>
                        <a:t> </a:t>
                      </a:r>
                      <a:r>
                        <a:rPr lang="en-US" sz="1200" b="0" i="0" u="none" dirty="0" smtClean="0">
                          <a:solidFill>
                            <a:schemeClr val="tx1"/>
                          </a:solidFill>
                          <a:effectLst/>
                        </a:rPr>
                        <a:t>most different?</a:t>
                      </a:r>
                      <a:r>
                        <a:rPr lang="en-US" sz="1200" b="0" i="0" u="none" baseline="0" dirty="0" smtClean="0">
                          <a:solidFill>
                            <a:schemeClr val="tx1"/>
                          </a:solidFill>
                          <a:effectLst/>
                        </a:rPr>
                        <a:t> </a:t>
                      </a:r>
                      <a:r>
                        <a:rPr lang="en-US" sz="1100" b="0" i="0" dirty="0" smtClean="0">
                          <a:solidFill>
                            <a:schemeClr val="tx1"/>
                          </a:solidFill>
                          <a:effectLst/>
                          <a:latin typeface="+mn-lt"/>
                        </a:rPr>
                        <a:t>Toward</a:t>
                      </a:r>
                      <a:r>
                        <a:rPr lang="en-US" sz="1100" b="0" i="0" baseline="0" dirty="0" smtClean="0">
                          <a:solidFill>
                            <a:schemeClr val="tx1"/>
                          </a:solidFill>
                          <a:effectLst/>
                          <a:latin typeface="+mn-lt"/>
                        </a:rPr>
                        <a:t> </a:t>
                      </a:r>
                      <a:r>
                        <a:rPr lang="en-US" sz="1100" b="0" i="0" baseline="0" dirty="0" smtClean="0">
                          <a:solidFill>
                            <a:schemeClr val="tx1"/>
                          </a:solidFill>
                          <a:latin typeface="+mn-lt"/>
                        </a:rPr>
                        <a:t>RL.4.9  </a:t>
                      </a:r>
                      <a:r>
                        <a:rPr lang="en-US" sz="1100" b="0" i="0" dirty="0" smtClean="0">
                          <a:solidFill>
                            <a:schemeClr val="tx1"/>
                          </a:solidFill>
                          <a:effectLst/>
                          <a:latin typeface="+mn-lt"/>
                        </a:rPr>
                        <a:t>DOK 2</a:t>
                      </a:r>
                      <a:endParaRPr lang="en-US" sz="1100" b="0" i="0" u="none" baseline="0"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6</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can you conclude about treasures based on information from both texts?</a:t>
                      </a:r>
                      <a:r>
                        <a:rPr lang="en-US" sz="1200" b="0" i="0" u="none" baseline="0" dirty="0" smtClean="0">
                          <a:solidFill>
                            <a:schemeClr val="tx1"/>
                          </a:solidFill>
                          <a:effectLst/>
                        </a:rPr>
                        <a:t> </a:t>
                      </a:r>
                      <a:r>
                        <a:rPr lang="en-US" sz="1100" b="0" i="0" dirty="0" smtClean="0">
                          <a:solidFill>
                            <a:schemeClr val="tx1"/>
                          </a:solidFill>
                          <a:latin typeface="+mn-lt"/>
                          <a:cs typeface="Helvetica" pitchFamily="34" charset="0"/>
                        </a:rPr>
                        <a:t>Toward </a:t>
                      </a:r>
                      <a:r>
                        <a:rPr lang="en-US" sz="1100" b="0" i="0" u="none" dirty="0" smtClean="0">
                          <a:solidFill>
                            <a:schemeClr val="tx1"/>
                          </a:solidFill>
                          <a:effectLst/>
                          <a:latin typeface="+mn-lt"/>
                        </a:rPr>
                        <a:t>RL.4.9  </a:t>
                      </a:r>
                      <a:r>
                        <a:rPr lang="en-US" sz="1100" b="0" i="0" dirty="0" smtClean="0">
                          <a:solidFill>
                            <a:schemeClr val="tx1"/>
                          </a:solidFill>
                          <a:effectLst/>
                          <a:latin typeface="+mn-lt"/>
                        </a:rPr>
                        <a:t>DOK 3</a:t>
                      </a:r>
                      <a:endParaRPr lang="en-US" sz="1100" b="0" i="0" u="none" baseline="0"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200" b="0" i="0" dirty="0" smtClean="0">
                          <a:solidFill>
                            <a:schemeClr val="tx1"/>
                          </a:solidFill>
                          <a:effectLst/>
                          <a:latin typeface="+mn-lt"/>
                        </a:rPr>
                        <a:t>DOK 3</a:t>
                      </a:r>
                      <a:endParaRPr lang="en-US" sz="1200" b="0" i="0" u="none" baseline="0" dirty="0" smtClean="0">
                        <a:solidFill>
                          <a:schemeClr val="tx1"/>
                        </a:solidFill>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RL4.7</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200" b="0" i="0" dirty="0" smtClean="0">
                          <a:solidFill>
                            <a:schemeClr val="tx1"/>
                          </a:solidFill>
                          <a:effectLst/>
                          <a:latin typeface="+mn-lt"/>
                        </a:rPr>
                        <a:t>DOK 3</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9</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An archeologist is a person who studies past human life by digging up the remains of a culture. Based on this definition of archeologist, what does the Greek root word archeo most likely mean? </a:t>
                      </a:r>
                      <a:r>
                        <a:rPr lang="en-US" sz="1200" b="0" i="0" u="none" baseline="0" dirty="0" smtClean="0">
                          <a:solidFill>
                            <a:schemeClr val="tx1"/>
                          </a:solidFill>
                          <a:effectLst/>
                        </a:rPr>
                        <a:t> </a:t>
                      </a:r>
                      <a:r>
                        <a:rPr lang="en-US" sz="1100" b="0" i="0" baseline="0" dirty="0" smtClean="0">
                          <a:solidFill>
                            <a:schemeClr val="tx1"/>
                          </a:solidFill>
                          <a:effectLst/>
                          <a:latin typeface="+mn-lt"/>
                          <a:ea typeface="Times New Roman"/>
                          <a:cs typeface="Times New Roman"/>
                        </a:rPr>
                        <a:t>Toward RI.4.4   </a:t>
                      </a:r>
                      <a:r>
                        <a:rPr lang="en-US" sz="1100" b="0" i="0" dirty="0" smtClean="0">
                          <a:solidFill>
                            <a:schemeClr val="tx1"/>
                          </a:solidFill>
                          <a:effectLst/>
                          <a:latin typeface="+mn-lt"/>
                        </a:rPr>
                        <a:t>DOK 1</a:t>
                      </a:r>
                      <a:endParaRPr lang="en-US" sz="1100" b="0" i="0" kern="1200" dirty="0" smtClean="0">
                        <a:solidFill>
                          <a:schemeClr val="tx1"/>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10</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Which two words help the reader understand what debris  means?</a:t>
                      </a:r>
                      <a:r>
                        <a:rPr lang="en-US" sz="1200" b="0" i="0" u="none" baseline="0" dirty="0" smtClean="0">
                          <a:solidFill>
                            <a:schemeClr val="tx1"/>
                          </a:solidFill>
                          <a:effectLst/>
                        </a:rPr>
                        <a:t> </a:t>
                      </a:r>
                      <a:r>
                        <a:rPr lang="en-US" sz="1200" b="0" i="0" dirty="0" smtClean="0">
                          <a:solidFill>
                            <a:schemeClr val="tx1"/>
                          </a:solidFill>
                          <a:latin typeface="+mn-lt"/>
                        </a:rPr>
                        <a:t>Toward</a:t>
                      </a:r>
                      <a:r>
                        <a:rPr lang="en-US" sz="1200" b="0" i="0" baseline="0" dirty="0" smtClean="0">
                          <a:solidFill>
                            <a:schemeClr val="tx1"/>
                          </a:solidFill>
                          <a:latin typeface="+mn-lt"/>
                        </a:rPr>
                        <a:t> RI.4.4   </a:t>
                      </a:r>
                      <a:r>
                        <a:rPr lang="en-US" sz="1200" b="0" i="0" dirty="0" smtClean="0">
                          <a:solidFill>
                            <a:schemeClr val="tx1"/>
                          </a:solidFill>
                          <a:effectLst/>
                          <a:latin typeface="+mn-lt"/>
                        </a:rPr>
                        <a:t>DOK 2</a:t>
                      </a:r>
                      <a:endParaRPr lang="en-US" sz="1200" b="0" i="0"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indent="0">
                        <a:buFont typeface="+mj-lt"/>
                        <a:buNone/>
                      </a:pPr>
                      <a:r>
                        <a:rPr lang="en-US" sz="1200" b="1" i="0" u="sng" dirty="0" smtClean="0">
                          <a:solidFill>
                            <a:schemeClr val="tx1"/>
                          </a:solidFill>
                          <a:effectLst>
                            <a:outerShdw blurRad="38100" dist="38100" dir="2700000" algn="tl">
                              <a:srgbClr val="000000">
                                <a:alpha val="43137"/>
                              </a:srgbClr>
                            </a:outerShdw>
                          </a:effectLst>
                        </a:rPr>
                        <a:t>Question 11</a:t>
                      </a:r>
                      <a:r>
                        <a:rPr lang="en-US" sz="1200" b="0"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does information in paragraph 3 of Article 1 help the reader to understand about archeologists?</a:t>
                      </a:r>
                      <a:r>
                        <a:rPr lang="en-US" sz="1200" b="0" i="0" u="none" baseline="0" dirty="0" smtClean="0">
                          <a:solidFill>
                            <a:schemeClr val="tx1"/>
                          </a:solidFill>
                          <a:effectLst/>
                        </a:rPr>
                        <a:t> </a:t>
                      </a:r>
                      <a:r>
                        <a:rPr lang="en-US" sz="1200" b="0" i="0" dirty="0" smtClean="0">
                          <a:solidFill>
                            <a:schemeClr val="tx1"/>
                          </a:solidFill>
                          <a:effectLst/>
                          <a:latin typeface="+mn-lt"/>
                        </a:rPr>
                        <a:t>Toward RI.4.8   DOK 2</a:t>
                      </a:r>
                      <a:endParaRPr lang="en-US" sz="1200" b="0" i="0" dirty="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12</a:t>
                      </a:r>
                      <a:r>
                        <a:rPr lang="en-US" sz="1200" b="0"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Based on Article 1, what do archaeologists study in addition to  people who lived long ago?</a:t>
                      </a:r>
                      <a:r>
                        <a:rPr lang="en-US" sz="1200" b="0" i="0" u="none" baseline="0" dirty="0" smtClean="0">
                          <a:solidFill>
                            <a:schemeClr val="tx1"/>
                          </a:solidFill>
                          <a:effectLst/>
                        </a:rPr>
                        <a:t> </a:t>
                      </a:r>
                      <a:r>
                        <a:rPr lang="en-US" sz="1200" b="0" i="0" dirty="0" smtClean="0">
                          <a:solidFill>
                            <a:schemeClr val="tx1"/>
                          </a:solidFill>
                          <a:effectLst/>
                          <a:latin typeface="+mn-lt"/>
                        </a:rPr>
                        <a:t>Toward RI.4.8   DOK 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13</a:t>
                      </a:r>
                      <a:r>
                        <a:rPr lang="en-US" sz="1200" b="0" i="0" u="none" baseline="0" dirty="0" smtClean="0">
                          <a:solidFill>
                            <a:schemeClr val="tx1"/>
                          </a:solidFill>
                          <a:effectLst/>
                        </a:rPr>
                        <a:t>  </a:t>
                      </a:r>
                      <a:r>
                        <a:rPr lang="en-US" sz="1200" b="0" dirty="0" smtClean="0">
                          <a:solidFill>
                            <a:schemeClr val="tx1"/>
                          </a:solidFill>
                          <a:latin typeface="+mn-lt"/>
                          <a:cs typeface="Helvetica" pitchFamily="34" charset="0"/>
                        </a:rPr>
                        <a:t>Which of these important ideas about archeologists, is  found in both Article 1 and Article 2</a:t>
                      </a:r>
                      <a:r>
                        <a:rPr lang="en-US" sz="1200" b="0" dirty="0" smtClean="0">
                          <a:solidFill>
                            <a:schemeClr val="tx1"/>
                          </a:solidFill>
                          <a:latin typeface="+mn-lt"/>
                        </a:rPr>
                        <a:t>?</a:t>
                      </a:r>
                      <a:r>
                        <a:rPr lang="en-US" sz="1200" b="0" i="1" baseline="0" dirty="0" smtClean="0">
                          <a:solidFill>
                            <a:schemeClr val="tx1"/>
                          </a:solidFill>
                          <a:latin typeface="+mn-lt"/>
                        </a:rPr>
                        <a:t> </a:t>
                      </a:r>
                      <a:r>
                        <a:rPr lang="en-US" sz="1200" b="0" i="0" dirty="0" smtClean="0">
                          <a:solidFill>
                            <a:schemeClr val="tx1"/>
                          </a:solidFill>
                          <a:latin typeface="+mn-lt"/>
                        </a:rPr>
                        <a:t>Toward RI.4.9   </a:t>
                      </a:r>
                      <a:r>
                        <a:rPr lang="en-US" sz="1200" b="0" i="0" dirty="0" smtClean="0">
                          <a:solidFill>
                            <a:schemeClr val="tx1"/>
                          </a:solidFill>
                          <a:effectLst/>
                          <a:latin typeface="+mn-lt"/>
                        </a:rPr>
                        <a:t>DOK 2</a:t>
                      </a:r>
                      <a:endParaRPr lang="en-US" sz="1200" b="0" i="0" dirty="0" smtClean="0">
                        <a:solidFill>
                          <a:schemeClr val="tx1"/>
                        </a:solidFill>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14</a:t>
                      </a:r>
                      <a:r>
                        <a:rPr lang="en-US" sz="1200" b="1" i="0" u="none" dirty="0" smtClean="0">
                          <a:solidFill>
                            <a:schemeClr val="tx1"/>
                          </a:solidFill>
                          <a:effectLst>
                            <a:outerShdw blurRad="38100" dist="38100" dir="2700000" algn="tl">
                              <a:srgbClr val="000000">
                                <a:alpha val="43137"/>
                              </a:srgbClr>
                            </a:outerShdw>
                          </a:effectLst>
                        </a:rPr>
                        <a:t>  </a:t>
                      </a:r>
                      <a:r>
                        <a:rPr lang="en-US" sz="1200" b="0" i="0" u="none" strike="noStrike" dirty="0" smtClean="0">
                          <a:solidFill>
                            <a:schemeClr val="tx1"/>
                          </a:solidFill>
                          <a:effectLst/>
                        </a:rPr>
                        <a:t>What clues about the past are archeologists looking for in both articles 1 and 2? Toward</a:t>
                      </a:r>
                      <a:r>
                        <a:rPr lang="en-US" sz="1200" b="0" i="0" u="none" strike="noStrike" baseline="0" dirty="0" smtClean="0">
                          <a:solidFill>
                            <a:schemeClr val="tx1"/>
                          </a:solidFill>
                          <a:effectLst/>
                        </a:rPr>
                        <a:t> RI.4.9   </a:t>
                      </a:r>
                      <a:r>
                        <a:rPr lang="en-US" sz="1200" b="0" i="0" dirty="0" smtClean="0">
                          <a:solidFill>
                            <a:schemeClr val="tx1"/>
                          </a:solidFill>
                          <a:effectLst/>
                          <a:latin typeface="+mn-lt"/>
                        </a:rPr>
                        <a:t>DOK 3</a:t>
                      </a:r>
                      <a:endParaRPr lang="en-US" sz="1200" b="0" i="0" u="none" strike="noStrik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r>
                        <a:rPr lang="en-US" sz="1200" b="0" i="0" dirty="0" smtClean="0">
                          <a:solidFill>
                            <a:schemeClr val="tx1"/>
                          </a:solidFill>
                          <a:effectLst/>
                          <a:latin typeface="+mn-lt"/>
                        </a:rPr>
                        <a:t>DOK 3</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RI4.8</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200" b="0" i="0" dirty="0" smtClean="0">
                          <a:solidFill>
                            <a:schemeClr val="tx1"/>
                          </a:solidFill>
                          <a:effectLst/>
                          <a:latin typeface="+mn-lt"/>
                        </a:rPr>
                        <a:t>DOK 4</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W.4.3c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a:t>
                      </a:r>
                      <a:r>
                        <a:rPr lang="en-US" sz="1200" b="1" u="sng" baseline="0" dirty="0" smtClean="0">
                          <a:solidFill>
                            <a:schemeClr val="tx1"/>
                          </a:solidFill>
                          <a:effectLst>
                            <a:outerShdw blurRad="38100" dist="38100" dir="2700000" algn="tl">
                              <a:srgbClr val="000000">
                                <a:alpha val="43137"/>
                              </a:srgbClr>
                            </a:outerShdw>
                          </a:effectLst>
                        </a:rPr>
                        <a:t> 18</a:t>
                      </a:r>
                      <a:r>
                        <a:rPr lang="en-US" sz="1200" b="1" u="none" baseline="0" dirty="0" smtClean="0">
                          <a:solidFill>
                            <a:schemeClr val="tx1"/>
                          </a:solidFill>
                          <a:effectLst>
                            <a:outerShdw blurRad="38100" dist="38100" dir="2700000" algn="tl">
                              <a:srgbClr val="000000">
                                <a:alpha val="43137"/>
                              </a:srgbClr>
                            </a:outerShdw>
                          </a:effectLst>
                        </a:rPr>
                        <a:t>  </a:t>
                      </a:r>
                      <a:r>
                        <a:rPr lang="en-US" sz="1200" b="0" dirty="0" smtClean="0">
                          <a:latin typeface="+mn-lt"/>
                          <a:ea typeface="Times New Roman"/>
                          <a:cs typeface="Helvetica" panose="020B0604020202020204" pitchFamily="34" charset="0"/>
                        </a:rPr>
                        <a:t>Which line of dialogue would </a:t>
                      </a:r>
                      <a:r>
                        <a:rPr lang="en-US" sz="1200" b="0" u="sng" dirty="0" smtClean="0">
                          <a:effectLst>
                            <a:outerShdw blurRad="38100" dist="38100" dir="2700000" algn="tl">
                              <a:srgbClr val="000000">
                                <a:alpha val="43137"/>
                              </a:srgbClr>
                            </a:outerShdw>
                          </a:effectLst>
                          <a:latin typeface="+mn-lt"/>
                          <a:ea typeface="Times New Roman"/>
                          <a:cs typeface="Helvetica" panose="020B0604020202020204" pitchFamily="34" charset="0"/>
                        </a:rPr>
                        <a:t>not</a:t>
                      </a:r>
                      <a:r>
                        <a:rPr lang="en-US" sz="1200" b="0" dirty="0" smtClean="0">
                          <a:latin typeface="+mn-lt"/>
                          <a:ea typeface="Times New Roman"/>
                          <a:cs typeface="Helvetica" panose="020B0604020202020204" pitchFamily="34" charset="0"/>
                        </a:rPr>
                        <a:t> fit after the last sentence?</a:t>
                      </a:r>
                      <a:r>
                        <a:rPr lang="en-US" sz="1200" b="0" baseline="0" dirty="0" smtClean="0">
                          <a:latin typeface="+mn-lt"/>
                          <a:ea typeface="Times New Roman"/>
                          <a:cs typeface="Helvetica" panose="020B0604020202020204" pitchFamily="34" charset="0"/>
                        </a:rPr>
                        <a:t> </a:t>
                      </a:r>
                      <a:r>
                        <a:rPr lang="en-US" sz="1200" b="0" dirty="0" smtClean="0">
                          <a:solidFill>
                            <a:schemeClr val="tx1"/>
                          </a:solidFill>
                          <a:latin typeface="+mn-lt"/>
                          <a:cs typeface="Helvetica" panose="020B0604020202020204" pitchFamily="34" charset="0"/>
                        </a:rPr>
                        <a:t>W.4.3b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rPr>
                        <a:t>The student has decided that the two bold words are too easy for his teacher. Choose the two words that best replace the bold words. L.3a</a:t>
                      </a:r>
                      <a:endParaRPr lang="en-US" sz="1200" b="0" dirty="0" smtClean="0">
                        <a:solidFill>
                          <a:srgbClr val="FF0000"/>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Which sentence shows the adjectives in correct order?</a:t>
                      </a:r>
                      <a:r>
                        <a:rPr lang="en-US" sz="1200" b="0" u="none" baseline="0" dirty="0" smtClean="0">
                          <a:solidFill>
                            <a:schemeClr val="tx1"/>
                          </a:solidFill>
                          <a:effectLst/>
                        </a:rPr>
                        <a:t> </a:t>
                      </a:r>
                      <a:r>
                        <a:rPr lang="en-US" sz="1200" b="0" u="none"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L.4.1d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NOTE Explanation: </a:t>
                      </a:r>
                      <a:r>
                        <a:rPr lang="en-US" sz="1100" i="1" dirty="0" smtClean="0"/>
                        <a:t>The article “a” comes first. The word “smart” shows an opinion and it comes next. The adjective that describes the age should come third, followed by the noun.  </a:t>
                      </a:r>
                      <a:endParaRPr lang="en-US" sz="1100" i="1" dirty="0" smtClean="0">
                        <a:effectLs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510879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23" name="Group 22"/>
          <p:cNvGrpSpPr/>
          <p:nvPr/>
        </p:nvGrpSpPr>
        <p:grpSpPr>
          <a:xfrm>
            <a:off x="1064822" y="2685175"/>
            <a:ext cx="2323414" cy="2090244"/>
            <a:chOff x="4709220" y="381000"/>
            <a:chExt cx="2186743" cy="1995233"/>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709220" y="381000"/>
              <a:ext cx="1118598" cy="921021"/>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2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grpSp>
        <p:nvGrpSpPr>
          <p:cNvPr id="5" name="Group 19"/>
          <p:cNvGrpSpPr/>
          <p:nvPr/>
        </p:nvGrpSpPr>
        <p:grpSpPr>
          <a:xfrm>
            <a:off x="835909" y="1807213"/>
            <a:ext cx="5829300" cy="5188544"/>
            <a:chOff x="786738" y="357732"/>
            <a:chExt cx="5486400" cy="4952701"/>
          </a:xfrm>
        </p:grpSpPr>
        <p:sp>
          <p:nvSpPr>
            <p:cNvPr id="6" name="TextBox 5"/>
            <p:cNvSpPr txBox="1"/>
            <p:nvPr/>
          </p:nvSpPr>
          <p:spPr>
            <a:xfrm>
              <a:off x="786738" y="3160757"/>
              <a:ext cx="5486400" cy="2149676"/>
            </a:xfrm>
            <a:prstGeom prst="rect">
              <a:avLst/>
            </a:prstGeom>
            <a:noFill/>
            <a:ln>
              <a:noFill/>
            </a:ln>
          </p:spPr>
          <p:txBody>
            <a:bodyPr wrap="square" lIns="96661" tIns="48331" rIns="96661" bIns="48331" rtlCol="0">
              <a:spAutoFit/>
            </a:bodyPr>
            <a:lstStyle/>
            <a:p>
              <a:r>
                <a:rPr lang="en-US" sz="3500" b="1" dirty="0">
                  <a:effectLst>
                    <a:outerShdw blurRad="38100" dist="38100" dir="2700000" algn="tl">
                      <a:srgbClr val="000000">
                        <a:alpha val="43137"/>
                      </a:srgbClr>
                    </a:outerShdw>
                  </a:effectLst>
                </a:rPr>
                <a:t>Student Copy</a:t>
              </a:r>
            </a:p>
            <a:p>
              <a:r>
                <a:rPr lang="en-US" sz="3500" b="1" dirty="0">
                  <a:effectLst>
                    <a:outerShdw blurRad="38100" dist="38100" dir="2700000" algn="tl">
                      <a:srgbClr val="000000">
                        <a:alpha val="43137"/>
                      </a:srgbClr>
                    </a:outerShdw>
                  </a:effectLst>
                </a:rPr>
                <a:t>Pre-Assessment Quarter </a:t>
              </a:r>
              <a:r>
                <a:rPr lang="en-US" sz="3500" b="1" dirty="0" smtClean="0">
                  <a:effectLst>
                    <a:outerShdw blurRad="38100" dist="38100" dir="2700000" algn="tl">
                      <a:srgbClr val="000000">
                        <a:alpha val="43137"/>
                      </a:srgbClr>
                    </a:outerShdw>
                  </a:effectLst>
                </a:rPr>
                <a:t>3</a:t>
              </a:r>
              <a:endParaRPr lang="en-US" sz="3500" b="1" dirty="0">
                <a:effectLst>
                  <a:outerShdw blurRad="38100" dist="38100" dir="2700000" algn="tl">
                    <a:srgbClr val="000000">
                      <a:alpha val="43137"/>
                    </a:srgbClr>
                  </a:outerShdw>
                </a:effectLst>
              </a:endParaRPr>
            </a:p>
            <a:p>
              <a:endParaRPr lang="en-US" sz="3500" b="1" dirty="0">
                <a:effectLst>
                  <a:outerShdw blurRad="38100" dist="38100" dir="2700000" algn="tl">
                    <a:srgbClr val="000000">
                      <a:alpha val="43137"/>
                    </a:srgbClr>
                  </a:outerShdw>
                </a:effectLst>
              </a:endParaRPr>
            </a:p>
            <a:p>
              <a:r>
                <a:rPr lang="en-US" sz="35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71631" cy="840230"/>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13" name="Right Triangle 12"/>
          <p:cNvSpPr/>
          <p:nvPr/>
        </p:nvSpPr>
        <p:spPr>
          <a:xfrm rot="16200000" flipH="1">
            <a:off x="5476308" y="-699520"/>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682091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380999" y="228600"/>
            <a:ext cx="7229475" cy="6929949"/>
          </a:xfrm>
          <a:prstGeom prst="rect">
            <a:avLst/>
          </a:prstGeom>
          <a:noFill/>
        </p:spPr>
        <p:txBody>
          <a:bodyPr wrap="square" lIns="96367" tIns="48184" rIns="96367" bIns="48184" rtlCol="0">
            <a:spAutoFit/>
          </a:bodyPr>
          <a:lstStyle/>
          <a:p>
            <a:r>
              <a:rPr lang="en-US" sz="1200" b="1" dirty="0" smtClean="0"/>
              <a:t>Read </a:t>
            </a:r>
            <a:r>
              <a:rPr lang="en-US" sz="1200" b="1" dirty="0"/>
              <a:t>the Directions.  </a:t>
            </a:r>
          </a:p>
          <a:p>
            <a:endParaRPr lang="en-US" sz="1200" u="sng" dirty="0"/>
          </a:p>
          <a:p>
            <a:r>
              <a:rPr lang="en-US" sz="1200" b="1" u="sng" dirty="0" smtClean="0"/>
              <a:t>Part 1</a:t>
            </a:r>
            <a:endParaRPr lang="en-US" sz="1200" b="1" u="sng" dirty="0"/>
          </a:p>
          <a:p>
            <a:r>
              <a:rPr lang="en-US" sz="1200" dirty="0"/>
              <a:t>You will read </a:t>
            </a:r>
            <a:r>
              <a:rPr lang="en-US" sz="1200" dirty="0" smtClean="0"/>
              <a:t>several literary and informational texts about archeology and important finds.</a:t>
            </a:r>
            <a:endParaRPr lang="en-US" sz="1200" dirty="0" smtClean="0">
              <a:solidFill>
                <a:srgbClr val="FF0000"/>
              </a:solidFill>
            </a:endParaRPr>
          </a:p>
          <a:p>
            <a:r>
              <a:rPr lang="en-US" sz="1200" dirty="0" smtClean="0"/>
              <a:t>As </a:t>
            </a:r>
            <a:r>
              <a:rPr lang="en-US" sz="1200" dirty="0"/>
              <a:t>you read, take notes on these sources.  </a:t>
            </a:r>
          </a:p>
          <a:p>
            <a:r>
              <a:rPr lang="en-US" sz="1200" dirty="0"/>
              <a:t>Then you will answer several research questions about these </a:t>
            </a:r>
            <a:r>
              <a:rPr lang="en-US" sz="1200" dirty="0" smtClean="0"/>
              <a:t>sources</a:t>
            </a:r>
            <a:r>
              <a:rPr lang="en-US" sz="1200" dirty="0"/>
              <a:t>. </a:t>
            </a:r>
            <a:endParaRPr lang="en-US" sz="1200" dirty="0" smtClean="0"/>
          </a:p>
          <a:p>
            <a:endParaRPr lang="en-US" sz="1200" dirty="0"/>
          </a:p>
          <a:p>
            <a:pPr marL="359702" indent="-359702">
              <a:defRPr/>
            </a:pPr>
            <a:r>
              <a:rPr lang="en-US" sz="1200" dirty="0"/>
              <a:t>These </a:t>
            </a:r>
            <a:r>
              <a:rPr lang="en-US" sz="1200" dirty="0" smtClean="0"/>
              <a:t>will </a:t>
            </a:r>
            <a:r>
              <a:rPr lang="en-US" sz="1200" dirty="0"/>
              <a:t>help you plan to write </a:t>
            </a:r>
            <a:r>
              <a:rPr lang="en-US" sz="1200" dirty="0" smtClean="0"/>
              <a:t>a narrative story</a:t>
            </a:r>
            <a:r>
              <a:rPr lang="en-US" sz="1200" strike="sngStrike" dirty="0">
                <a:solidFill>
                  <a:srgbClr val="FFFF00"/>
                </a:solidFill>
                <a:effectLst>
                  <a:outerShdw blurRad="38100" dist="38100" dir="2700000" algn="tl">
                    <a:srgbClr val="000000">
                      <a:alpha val="43137"/>
                    </a:srgbClr>
                  </a:outerShdw>
                </a:effectLst>
              </a:rPr>
              <a:t> </a:t>
            </a:r>
            <a:r>
              <a:rPr lang="en-US" sz="1200" dirty="0" smtClean="0"/>
              <a:t>about a character who goes on an archeological dig or explores</a:t>
            </a:r>
          </a:p>
          <a:p>
            <a:pPr marL="359702" indent="-359702">
              <a:defRPr/>
            </a:pPr>
            <a:r>
              <a:rPr lang="en-US" sz="1200" dirty="0" smtClean="0"/>
              <a:t> a midden and finds something very special.  Use details from the texts you have read in your story.</a:t>
            </a:r>
          </a:p>
          <a:p>
            <a:pPr marL="359702" indent="-359702">
              <a:defRPr/>
            </a:pPr>
            <a:r>
              <a:rPr lang="en-US" sz="1200" dirty="0">
                <a:solidFill>
                  <a:srgbClr val="FF0000"/>
                </a:solidFill>
              </a:rPr>
              <a:t>	</a:t>
            </a:r>
            <a:endParaRPr lang="en-US" sz="1200" b="1" dirty="0"/>
          </a:p>
          <a:p>
            <a:r>
              <a:rPr lang="en-US" sz="1200" b="1" dirty="0"/>
              <a:t>Steps you will be following:</a:t>
            </a:r>
          </a:p>
          <a:p>
            <a:r>
              <a:rPr lang="en-US" sz="1200" dirty="0"/>
              <a:t>In order to help you plan and write your </a:t>
            </a:r>
            <a:r>
              <a:rPr lang="en-US" sz="1200" dirty="0" smtClean="0"/>
              <a:t>article,</a:t>
            </a:r>
            <a:r>
              <a:rPr lang="en-US" sz="1200" dirty="0" smtClean="0">
                <a:solidFill>
                  <a:srgbClr val="C00000"/>
                </a:solidFill>
              </a:rPr>
              <a:t> </a:t>
            </a:r>
            <a:r>
              <a:rPr lang="en-US" sz="1200" dirty="0"/>
              <a:t>you will do all of the following:</a:t>
            </a:r>
          </a:p>
          <a:p>
            <a:pPr marL="228600" indent="-228600">
              <a:buAutoNum type="arabicPeriod"/>
            </a:pPr>
            <a:r>
              <a:rPr lang="en-US" sz="1200" dirty="0" smtClean="0"/>
              <a:t>Read the literary and informational texts.</a:t>
            </a:r>
            <a:endParaRPr lang="en-US" sz="1200" dirty="0" smtClean="0">
              <a:solidFill>
                <a:srgbClr val="FF0000"/>
              </a:solidFill>
            </a:endParaRPr>
          </a:p>
          <a:p>
            <a:r>
              <a:rPr lang="en-US" sz="1200" dirty="0" smtClean="0"/>
              <a:t>2</a:t>
            </a:r>
            <a:r>
              <a:rPr lang="en-US" sz="1200" dirty="0"/>
              <a:t>. </a:t>
            </a:r>
            <a:r>
              <a:rPr lang="en-US" sz="1200" dirty="0" smtClean="0"/>
              <a:t>  Answer </a:t>
            </a:r>
            <a:r>
              <a:rPr lang="en-US" sz="1200" dirty="0"/>
              <a:t>several questions about the sources.</a:t>
            </a:r>
          </a:p>
          <a:p>
            <a:r>
              <a:rPr lang="en-US" sz="1200" dirty="0"/>
              <a:t>3. </a:t>
            </a:r>
            <a:r>
              <a:rPr lang="en-US" sz="1200" dirty="0" smtClean="0"/>
              <a:t>  Plan </a:t>
            </a:r>
            <a:r>
              <a:rPr lang="en-US" sz="1200" dirty="0"/>
              <a:t>your </a:t>
            </a:r>
            <a:r>
              <a:rPr lang="en-US" sz="1200" dirty="0" smtClean="0"/>
              <a:t>story.</a:t>
            </a:r>
            <a:endParaRPr lang="en-US" sz="1200" dirty="0"/>
          </a:p>
          <a:p>
            <a:endParaRPr lang="en-US" sz="1200" b="1" dirty="0"/>
          </a:p>
          <a:p>
            <a:r>
              <a:rPr lang="en-US" sz="1200" b="1" dirty="0"/>
              <a:t>Directions for beginning:</a:t>
            </a:r>
          </a:p>
          <a:p>
            <a:r>
              <a:rPr lang="en-US" sz="1200" dirty="0"/>
              <a:t>You will now read </a:t>
            </a:r>
            <a:r>
              <a:rPr lang="en-US" sz="1200" dirty="0" smtClean="0"/>
              <a:t>several types of texts. Take </a:t>
            </a:r>
            <a:r>
              <a:rPr lang="en-US" sz="1200" dirty="0"/>
              <a:t>notes because you may want to refer to your notes while you plan your </a:t>
            </a:r>
            <a:r>
              <a:rPr lang="en-US" sz="1200" dirty="0" smtClean="0"/>
              <a:t>narrative story. You </a:t>
            </a:r>
            <a:r>
              <a:rPr lang="en-US" sz="1200" dirty="0"/>
              <a:t>can refer to any of the sources as often as you like.</a:t>
            </a:r>
            <a:r>
              <a:rPr lang="en-US" sz="1200" b="1" dirty="0"/>
              <a:t> </a:t>
            </a:r>
          </a:p>
          <a:p>
            <a:endParaRPr lang="en-US" sz="1200" b="1" dirty="0"/>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narrative story.</a:t>
            </a:r>
            <a:endParaRPr lang="en-US" sz="1200" dirty="0"/>
          </a:p>
          <a:p>
            <a:endParaRPr lang="en-US" sz="1200" dirty="0"/>
          </a:p>
          <a:p>
            <a:r>
              <a:rPr lang="en-US" sz="1200" b="1" u="sng" dirty="0"/>
              <a:t>Part 2</a:t>
            </a:r>
            <a:r>
              <a:rPr lang="en-US" sz="1200" b="1" dirty="0"/>
              <a:t> </a:t>
            </a:r>
          </a:p>
          <a:p>
            <a:pPr marL="359702" indent="-359702">
              <a:defRPr/>
            </a:pPr>
            <a:r>
              <a:rPr lang="en-US" sz="1200" b="1" u="sng" dirty="0"/>
              <a:t>Your assignment</a:t>
            </a:r>
            <a:r>
              <a:rPr lang="en-US" sz="1200" b="1" dirty="0"/>
              <a:t>: </a:t>
            </a:r>
            <a:r>
              <a:rPr lang="en-US" sz="1200" dirty="0"/>
              <a:t>You are going to write a narrative story about a character who goes on </a:t>
            </a:r>
            <a:r>
              <a:rPr lang="en-US" sz="1200" dirty="0" smtClean="0"/>
              <a:t>an archeological </a:t>
            </a:r>
            <a:r>
              <a:rPr lang="en-US" sz="1200" dirty="0"/>
              <a:t>dig </a:t>
            </a:r>
            <a:r>
              <a:rPr lang="en-US" sz="1200" dirty="0" smtClean="0"/>
              <a:t>or</a:t>
            </a:r>
          </a:p>
          <a:p>
            <a:pPr marL="359702" indent="-359702">
              <a:defRPr/>
            </a:pPr>
            <a:r>
              <a:rPr lang="en-US" sz="1200" dirty="0" smtClean="0"/>
              <a:t>explores </a:t>
            </a:r>
            <a:r>
              <a:rPr lang="en-US" sz="1200" dirty="0"/>
              <a:t>a midden and finds something very special</a:t>
            </a:r>
            <a:r>
              <a:rPr lang="en-US" sz="1200" dirty="0" smtClean="0"/>
              <a:t>. Use details from the texts you have read in your story.  </a:t>
            </a:r>
            <a:endParaRPr lang="en-US" sz="1200" dirty="0"/>
          </a:p>
          <a:p>
            <a:endParaRPr lang="en-US" sz="1200" dirty="0"/>
          </a:p>
          <a:p>
            <a:r>
              <a:rPr lang="en-US" sz="1200" b="1" u="sng" dirty="0"/>
              <a:t>You will</a:t>
            </a:r>
            <a:r>
              <a:rPr lang="en-US" sz="1200" dirty="0"/>
              <a:t>:</a:t>
            </a:r>
          </a:p>
          <a:p>
            <a:pPr marL="361375" indent="-361375">
              <a:buAutoNum type="arabicPeriod"/>
            </a:pPr>
            <a:r>
              <a:rPr lang="en-US" sz="1200" dirty="0"/>
              <a:t>Plan your writing.  You may use your notes and answers.</a:t>
            </a:r>
          </a:p>
          <a:p>
            <a:pPr marL="361375" indent="-361375">
              <a:buAutoNum type="arabicPeriod"/>
            </a:pPr>
            <a:endParaRPr lang="en-US" sz="1200" dirty="0"/>
          </a:p>
          <a:p>
            <a:pPr marL="361375" indent="-361375">
              <a:buAutoNum type="arabicPeriod"/>
            </a:pPr>
            <a:r>
              <a:rPr lang="en-US" sz="1200" dirty="0"/>
              <a:t>Write – Revise and Edit your first draft (your teacher will give you paper).</a:t>
            </a:r>
          </a:p>
          <a:p>
            <a:pPr marL="361375" indent="-361375">
              <a:buAutoNum type="arabicPeriod"/>
            </a:pPr>
            <a:endParaRPr lang="en-US" sz="1200" dirty="0"/>
          </a:p>
          <a:p>
            <a:pPr marL="361375" indent="-361375">
              <a:buAutoNum type="arabicPeriod"/>
            </a:pPr>
            <a:r>
              <a:rPr lang="en-US" sz="1200" dirty="0"/>
              <a:t>Write a final draft </a:t>
            </a:r>
            <a:r>
              <a:rPr lang="en-US" sz="1200" dirty="0" smtClean="0"/>
              <a:t>of your narrative story.</a:t>
            </a:r>
            <a:endParaRPr lang="en-US" sz="1200" dirty="0"/>
          </a:p>
          <a:p>
            <a:pPr marL="361375" indent="-361375">
              <a:buAutoNum type="arabicPeriod"/>
            </a:pPr>
            <a:endParaRPr lang="en-US" sz="1200" dirty="0"/>
          </a:p>
          <a:p>
            <a:pPr algn="ctr"/>
            <a:r>
              <a:rPr lang="en-US" sz="1200" b="1" u="sng" dirty="0"/>
              <a:t>How you will be </a:t>
            </a:r>
            <a:r>
              <a:rPr lang="en-US" sz="1200" b="1" u="sng" dirty="0" smtClean="0"/>
              <a:t>scored</a:t>
            </a:r>
            <a:endParaRPr lang="en-US"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1283575713"/>
              </p:ext>
            </p:extLst>
          </p:nvPr>
        </p:nvGraphicFramePr>
        <p:xfrm>
          <a:off x="1109662" y="7162800"/>
          <a:ext cx="5553075" cy="207699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957311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205821" y="960864"/>
            <a:ext cx="7414179" cy="7802136"/>
          </a:xfrm>
          <a:prstGeom prst="rect">
            <a:avLst/>
          </a:prstGeom>
        </p:spPr>
        <p:txBody>
          <a:bodyPr wrap="square">
            <a:spAutoFit/>
          </a:bodyPr>
          <a:lstStyle/>
          <a:p>
            <a:pPr algn="ctr"/>
            <a:r>
              <a:rPr lang="en-US" sz="1600" b="1" u="sng" dirty="0"/>
              <a:t>I </a:t>
            </a:r>
            <a:r>
              <a:rPr lang="en-US" sz="1600" b="1" u="sng" dirty="0" smtClean="0"/>
              <a:t>Want </a:t>
            </a:r>
            <a:r>
              <a:rPr lang="en-US" sz="1600" b="1" u="sng" dirty="0"/>
              <a:t>to be an A</a:t>
            </a:r>
            <a:r>
              <a:rPr lang="en-US" sz="1600" b="1" u="sng" dirty="0" smtClean="0"/>
              <a:t>rchaeologist Someday</a:t>
            </a:r>
          </a:p>
          <a:p>
            <a:pPr algn="ctr"/>
            <a:r>
              <a:rPr lang="en-US" sz="1200" i="1" dirty="0" smtClean="0"/>
              <a:t>Personal Fictional Narrative by Elizabeth Yeo</a:t>
            </a:r>
            <a:endParaRPr lang="en-US" sz="1200" i="1" dirty="0"/>
          </a:p>
          <a:p>
            <a:r>
              <a:rPr lang="en-US" sz="1600" dirty="0"/>
              <a:t> </a:t>
            </a:r>
            <a:endParaRPr lang="en-US" sz="1400" dirty="0"/>
          </a:p>
          <a:p>
            <a:r>
              <a:rPr lang="en-US" sz="1300" dirty="0"/>
              <a:t>I want to be an archaeologist someday.  Archaeologists study people of long ago. They learn about them by looking at things they made or used, called artifacts. They explore and save artifacts.  These are clues about how past cultures lived.  This can help us to understand their past.</a:t>
            </a:r>
          </a:p>
          <a:p>
            <a:r>
              <a:rPr lang="en-US" sz="800" dirty="0"/>
              <a:t> </a:t>
            </a:r>
          </a:p>
          <a:p>
            <a:r>
              <a:rPr lang="en-US" sz="1300" dirty="0"/>
              <a:t>I started to really like archaeology when I read about a rare 2,500-year-old sarcophagus that was found in Asia.  A sarcophagus is a coffin.  Some building workers found it in a tomb. The sarcophagus had bright colors.  Experts say the coffin might have held a soldier.  </a:t>
            </a:r>
          </a:p>
          <a:p>
            <a:r>
              <a:rPr lang="en-US" sz="800" dirty="0"/>
              <a:t> </a:t>
            </a:r>
          </a:p>
          <a:p>
            <a:r>
              <a:rPr lang="en-US" sz="1300" dirty="0"/>
              <a:t>The sarcophagus was found at an excavation site or a dig.  A dig is a project to find out more about where people lived.  Before archaeologists begin a dig they study more about the people who lived there long ago. This helps them know who lived there.  It tells them what kind of shelter they had.  It helps them know how the land has changed over time too.</a:t>
            </a:r>
          </a:p>
          <a:p>
            <a:r>
              <a:rPr lang="en-US" sz="800" dirty="0"/>
              <a:t> </a:t>
            </a:r>
          </a:p>
          <a:p>
            <a:r>
              <a:rPr lang="en-US" sz="1300" dirty="0"/>
              <a:t>Sometimes during a dig, archaeologists discover a midden. Middens are garbage pits. We don’t have middens any longer.  Now we have garbage trucks to take our trash away.</a:t>
            </a:r>
          </a:p>
          <a:p>
            <a:r>
              <a:rPr lang="en-US" sz="800" dirty="0"/>
              <a:t> </a:t>
            </a:r>
          </a:p>
          <a:p>
            <a:r>
              <a:rPr lang="en-US" sz="1300" dirty="0"/>
              <a:t>But long ago, people used to bury garbage. Archaeologists must be very careful when digging in middens. The middens may still have germs that are freed when exposed to the air.  These germs can make the archaeologists sick.</a:t>
            </a:r>
          </a:p>
          <a:p>
            <a:r>
              <a:rPr lang="en-US" sz="800" dirty="0"/>
              <a:t> </a:t>
            </a:r>
          </a:p>
          <a:p>
            <a:r>
              <a:rPr lang="en-US" sz="1300" dirty="0"/>
              <a:t>Middens have some great finds like old china and empty medicine bottles. There can be old machines, or worn out shoes.  To an archaeologist, these finds are a treasure.</a:t>
            </a:r>
          </a:p>
          <a:p>
            <a:r>
              <a:rPr lang="en-US" sz="800" dirty="0"/>
              <a:t> </a:t>
            </a:r>
          </a:p>
          <a:p>
            <a:r>
              <a:rPr lang="en-US" sz="1300" dirty="0"/>
              <a:t>So what can I do to get ready to be an archaeologist?   I can visit old sites or go on fossil hunts.  I know the museum in my city has classes where I can learn about digs and middens.  I can also read books about archaeology. </a:t>
            </a:r>
          </a:p>
          <a:p>
            <a:r>
              <a:rPr lang="en-US" sz="800" dirty="0"/>
              <a:t> </a:t>
            </a:r>
          </a:p>
          <a:p>
            <a:r>
              <a:rPr lang="en-US" sz="1300" dirty="0"/>
              <a:t>When I am 14 years old I can </a:t>
            </a:r>
            <a:r>
              <a:rPr lang="en-US" sz="1300" dirty="0" smtClean="0"/>
              <a:t>go to </a:t>
            </a:r>
            <a:r>
              <a:rPr lang="en-US" sz="1300" dirty="0"/>
              <a:t>an archaeology camp!  Then when I am in high school I can </a:t>
            </a:r>
            <a:r>
              <a:rPr lang="en-US" sz="1300" dirty="0" smtClean="0"/>
              <a:t>help </a:t>
            </a:r>
            <a:r>
              <a:rPr lang="en-US" sz="1300" dirty="0"/>
              <a:t>archaeologists in the field. </a:t>
            </a:r>
            <a:r>
              <a:rPr lang="en-US" sz="1300" dirty="0" smtClean="0"/>
              <a:t> Working with a real archaeologist is </a:t>
            </a:r>
            <a:r>
              <a:rPr lang="en-US" sz="1300" dirty="0"/>
              <a:t>a must! </a:t>
            </a:r>
          </a:p>
          <a:p>
            <a:r>
              <a:rPr lang="en-US" sz="800" dirty="0"/>
              <a:t> </a:t>
            </a:r>
          </a:p>
          <a:p>
            <a:r>
              <a:rPr lang="en-US" sz="1300" dirty="0"/>
              <a:t>Most archaeologists </a:t>
            </a:r>
            <a:r>
              <a:rPr lang="en-US" sz="1300" dirty="0" smtClean="0"/>
              <a:t>go to college and </a:t>
            </a:r>
            <a:r>
              <a:rPr lang="en-US" sz="1300" dirty="0"/>
              <a:t>can work for </a:t>
            </a:r>
            <a:r>
              <a:rPr lang="en-US" sz="1300" dirty="0" smtClean="0"/>
              <a:t>colleges.  They can work in the  </a:t>
            </a:r>
            <a:r>
              <a:rPr lang="en-US" sz="1300" dirty="0"/>
              <a:t>government, museums or out in the field.  I will need to study science and be able to write reports.  I have to know about the land.  If I want to work in places away from the U.S., it would really help for me to know another language.</a:t>
            </a:r>
          </a:p>
          <a:p>
            <a:r>
              <a:rPr lang="en-US" sz="800" dirty="0"/>
              <a:t> </a:t>
            </a:r>
          </a:p>
          <a:p>
            <a:r>
              <a:rPr lang="en-US" sz="1300" dirty="0"/>
              <a:t>It seems I have a lot to do in order to become a real archaeologist!</a:t>
            </a:r>
          </a:p>
          <a:p>
            <a:r>
              <a:rPr lang="en-US" sz="800" dirty="0"/>
              <a:t>  </a:t>
            </a:r>
          </a:p>
          <a:p>
            <a:r>
              <a:rPr lang="en-US" sz="1300" dirty="0"/>
              <a:t> </a:t>
            </a:r>
          </a:p>
          <a:p>
            <a:endParaRPr lang="en-US" sz="1300" dirty="0" smtClean="0"/>
          </a:p>
        </p:txBody>
      </p:sp>
      <p:sp>
        <p:nvSpPr>
          <p:cNvPr id="5" name="TextBox 4"/>
          <p:cNvSpPr txBox="1"/>
          <p:nvPr/>
        </p:nvSpPr>
        <p:spPr>
          <a:xfrm>
            <a:off x="5648325" y="150912"/>
            <a:ext cx="1666875" cy="707886"/>
          </a:xfrm>
          <a:prstGeom prst="rect">
            <a:avLst/>
          </a:prstGeom>
          <a:noFill/>
          <a:ln>
            <a:solidFill>
              <a:schemeClr val="tx1"/>
            </a:solidFill>
          </a:ln>
        </p:spPr>
        <p:txBody>
          <a:bodyPr wrap="square" rtlCol="0">
            <a:spAutoFit/>
          </a:bodyPr>
          <a:lstStyle/>
          <a:p>
            <a:r>
              <a:rPr lang="en-US" sz="800" dirty="0" smtClean="0"/>
              <a:t>Grade Level:  5.2</a:t>
            </a:r>
          </a:p>
          <a:p>
            <a:r>
              <a:rPr lang="en-US" sz="800" dirty="0" smtClean="0"/>
              <a:t>Lexile:  650L</a:t>
            </a:r>
          </a:p>
          <a:p>
            <a:r>
              <a:rPr lang="en-US" sz="800" dirty="0" smtClean="0"/>
              <a:t>Mean Sentence Length: 10.12</a:t>
            </a:r>
          </a:p>
          <a:p>
            <a:r>
              <a:rPr lang="en-US" sz="800" dirty="0" smtClean="0"/>
              <a:t>Mean Log Word Frequency: 3.61</a:t>
            </a:r>
          </a:p>
          <a:p>
            <a:r>
              <a:rPr lang="en-US" sz="800" dirty="0" smtClean="0"/>
              <a:t>Word Count:  415</a:t>
            </a:r>
            <a:endParaRPr lang="en-US" sz="800" dirty="0"/>
          </a:p>
        </p:txBody>
      </p:sp>
      <p:sp>
        <p:nvSpPr>
          <p:cNvPr id="3" name="Footer Placeholder 2"/>
          <p:cNvSpPr>
            <a:spLocks noGrp="1"/>
          </p:cNvSpPr>
          <p:nvPr>
            <p:ph type="ftr" sz="quarter" idx="3"/>
          </p:nvPr>
        </p:nvSpPr>
        <p:spPr/>
        <p:txBody>
          <a:bodyPr/>
          <a:lstStyle/>
          <a:p>
            <a:r>
              <a:rPr lang="en-US" smtClean="0"/>
              <a:t>12/01/2015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28</a:t>
            </a:fld>
            <a:endParaRPr lang="en-US" dirty="0"/>
          </a:p>
        </p:txBody>
      </p:sp>
    </p:spTree>
    <p:extLst>
      <p:ext uri="{BB962C8B-B14F-4D97-AF65-F5344CB8AC3E}">
        <p14:creationId xmlns:p14="http://schemas.microsoft.com/office/powerpoint/2010/main" val="2862596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7086600" cy="6986528"/>
          </a:xfrm>
          <a:prstGeom prst="rect">
            <a:avLst/>
          </a:prstGeom>
        </p:spPr>
        <p:txBody>
          <a:bodyPr wrap="square">
            <a:spAutoFit/>
          </a:bodyPr>
          <a:lstStyle/>
          <a:p>
            <a:pPr algn="ctr"/>
            <a:r>
              <a:rPr lang="en-US" sz="1600" b="1" u="sng" dirty="0" smtClean="0"/>
              <a:t>Lost Treasure</a:t>
            </a:r>
          </a:p>
          <a:p>
            <a:pPr algn="ctr"/>
            <a:r>
              <a:rPr lang="en-US" sz="1400" dirty="0" smtClean="0"/>
              <a:t>By Elizabeth Yeo</a:t>
            </a:r>
            <a:endParaRPr lang="en-US" sz="1400" dirty="0"/>
          </a:p>
          <a:p>
            <a:r>
              <a:rPr lang="en-US" sz="1400" dirty="0"/>
              <a:t>“Land, ho, Captain</a:t>
            </a:r>
            <a:r>
              <a:rPr lang="en-US" sz="1400" dirty="0" smtClean="0"/>
              <a:t>!”</a:t>
            </a:r>
          </a:p>
          <a:p>
            <a:endParaRPr lang="en-US" sz="1400" dirty="0"/>
          </a:p>
          <a:p>
            <a:r>
              <a:rPr lang="en-US" sz="1400" dirty="0"/>
              <a:t>Captain Redbeard looked out over the ship’s bow. A small island </a:t>
            </a:r>
            <a:r>
              <a:rPr lang="en-US" sz="1400" dirty="0" smtClean="0"/>
              <a:t>could be </a:t>
            </a:r>
            <a:r>
              <a:rPr lang="en-US" sz="1400" dirty="0"/>
              <a:t>seen over the horizon. He looked down at the faded and </a:t>
            </a:r>
            <a:r>
              <a:rPr lang="en-US" sz="1400" dirty="0" smtClean="0"/>
              <a:t>wrinkled map </a:t>
            </a:r>
            <a:r>
              <a:rPr lang="en-US" sz="1400" dirty="0"/>
              <a:t>in his hands. </a:t>
            </a:r>
            <a:r>
              <a:rPr lang="en-US" sz="1400" dirty="0" smtClean="0"/>
              <a:t>If </a:t>
            </a:r>
            <a:r>
              <a:rPr lang="en-US" sz="1400" dirty="0"/>
              <a:t>the map was right, then he and his crew were </a:t>
            </a:r>
            <a:r>
              <a:rPr lang="en-US" sz="1400" dirty="0" smtClean="0"/>
              <a:t>just hours </a:t>
            </a:r>
            <a:r>
              <a:rPr lang="en-US" sz="1400" dirty="0"/>
              <a:t>away from acquiring a treasure beyond their wildest dreams.</a:t>
            </a:r>
          </a:p>
          <a:p>
            <a:endParaRPr lang="en-US" sz="1400" dirty="0" smtClean="0"/>
          </a:p>
          <a:p>
            <a:r>
              <a:rPr lang="en-US" sz="1400" dirty="0" smtClean="0"/>
              <a:t>“</a:t>
            </a:r>
            <a:r>
              <a:rPr lang="en-US" sz="1400" dirty="0"/>
              <a:t>Stay on course!” the captain called out. Every member of the </a:t>
            </a:r>
            <a:r>
              <a:rPr lang="en-US" sz="1400" dirty="0" smtClean="0"/>
              <a:t>crew was </a:t>
            </a:r>
            <a:r>
              <a:rPr lang="en-US" sz="1400" dirty="0"/>
              <a:t>alert and eager to reach the destination. When there was </a:t>
            </a:r>
            <a:r>
              <a:rPr lang="en-US" sz="1400" dirty="0" smtClean="0"/>
              <a:t>treasure at </a:t>
            </a:r>
            <a:r>
              <a:rPr lang="en-US" sz="1400" dirty="0"/>
              <a:t>stake, pirates paid attention. Of course, if the map was </a:t>
            </a:r>
            <a:r>
              <a:rPr lang="en-US" sz="1400" dirty="0" smtClean="0"/>
              <a:t>wrong, Redbeard </a:t>
            </a:r>
            <a:r>
              <a:rPr lang="en-US" sz="1400" dirty="0"/>
              <a:t>knew he’d have an unhappy crew on his hands.</a:t>
            </a:r>
          </a:p>
          <a:p>
            <a:endParaRPr lang="en-US" sz="1400" dirty="0" smtClean="0"/>
          </a:p>
          <a:p>
            <a:r>
              <a:rPr lang="en-US" sz="1400" dirty="0" smtClean="0"/>
              <a:t>They </a:t>
            </a:r>
            <a:r>
              <a:rPr lang="en-US" sz="1400" dirty="0"/>
              <a:t>sailed across the sparkling blue water until they were a </a:t>
            </a:r>
            <a:r>
              <a:rPr lang="en-US" sz="1400" dirty="0" smtClean="0"/>
              <a:t>few hundred </a:t>
            </a:r>
            <a:r>
              <a:rPr lang="en-US" sz="1400" dirty="0"/>
              <a:t>yards away from shore. According to the map, the </a:t>
            </a:r>
            <a:r>
              <a:rPr lang="en-US" sz="1400" dirty="0" smtClean="0"/>
              <a:t>treasure was </a:t>
            </a:r>
            <a:r>
              <a:rPr lang="en-US" sz="1400" dirty="0"/>
              <a:t>hidden in a cave on the island’s east coast. Redbeard barked </a:t>
            </a:r>
            <a:r>
              <a:rPr lang="en-US" sz="1400" dirty="0" smtClean="0"/>
              <a:t>out directions</a:t>
            </a:r>
            <a:r>
              <a:rPr lang="en-US" sz="1400" dirty="0"/>
              <a:t>. “Steer her starboard, lads! We’ll anchor outside the </a:t>
            </a:r>
            <a:r>
              <a:rPr lang="en-US" sz="1400" b="1" dirty="0"/>
              <a:t>inlet</a:t>
            </a:r>
          </a:p>
          <a:p>
            <a:r>
              <a:rPr lang="en-US" sz="1400" dirty="0"/>
              <a:t>and lower the boats!”</a:t>
            </a:r>
          </a:p>
          <a:p>
            <a:endParaRPr lang="en-US" sz="1400" dirty="0" smtClean="0"/>
          </a:p>
          <a:p>
            <a:r>
              <a:rPr lang="en-US" sz="1400" dirty="0" smtClean="0"/>
              <a:t>The </a:t>
            </a:r>
            <a:r>
              <a:rPr lang="en-US" sz="1400" dirty="0"/>
              <a:t>pirates sprang into action. They sailed around the coast of </a:t>
            </a:r>
            <a:r>
              <a:rPr lang="en-US" sz="1400" dirty="0" smtClean="0"/>
              <a:t>the island</a:t>
            </a:r>
            <a:r>
              <a:rPr lang="en-US" sz="1400" dirty="0"/>
              <a:t>. Redbeard saw an inlet cove tucked inside the island’s </a:t>
            </a:r>
            <a:r>
              <a:rPr lang="en-US" sz="1400" dirty="0" smtClean="0"/>
              <a:t>shore, just </a:t>
            </a:r>
            <a:r>
              <a:rPr lang="en-US" sz="1400" dirty="0"/>
              <a:t>as the map showed. They anchored the boat and lowered </a:t>
            </a:r>
            <a:r>
              <a:rPr lang="en-US" sz="1400" dirty="0" smtClean="0"/>
              <a:t>three rowboats</a:t>
            </a:r>
            <a:r>
              <a:rPr lang="en-US" sz="1400" dirty="0"/>
              <a:t>. Captain Redbeard climbed into the first one, along with</a:t>
            </a:r>
          </a:p>
          <a:p>
            <a:r>
              <a:rPr lang="en-US" sz="1400" dirty="0"/>
              <a:t>three other pirates. </a:t>
            </a:r>
            <a:endParaRPr lang="en-US" sz="1400" dirty="0" smtClean="0"/>
          </a:p>
          <a:p>
            <a:endParaRPr lang="en-US" sz="1400" dirty="0"/>
          </a:p>
          <a:p>
            <a:r>
              <a:rPr lang="en-US" sz="1400" dirty="0" smtClean="0"/>
              <a:t>The </a:t>
            </a:r>
            <a:r>
              <a:rPr lang="en-US" sz="1400" dirty="0"/>
              <a:t>pirates rowed the boat, leading the way </a:t>
            </a:r>
            <a:r>
              <a:rPr lang="en-US" sz="1400" dirty="0" smtClean="0"/>
              <a:t>into the </a:t>
            </a:r>
            <a:r>
              <a:rPr lang="en-US" sz="1400" dirty="0"/>
              <a:t>inlet. The water narrowed and led into a cave carved inside </a:t>
            </a:r>
            <a:r>
              <a:rPr lang="en-US" sz="1400" dirty="0" smtClean="0"/>
              <a:t>the island’s </a:t>
            </a:r>
            <a:r>
              <a:rPr lang="en-US" sz="1400" dirty="0"/>
              <a:t>rocky shore.</a:t>
            </a:r>
          </a:p>
          <a:p>
            <a:endParaRPr lang="en-US" sz="1400" dirty="0" smtClean="0"/>
          </a:p>
          <a:p>
            <a:r>
              <a:rPr lang="en-US" sz="1400" dirty="0" smtClean="0"/>
              <a:t>“</a:t>
            </a:r>
            <a:r>
              <a:rPr lang="en-US" sz="1400" dirty="0"/>
              <a:t>The treasure awaits us! It will be a fine sight to see!” Redbeard </a:t>
            </a:r>
            <a:r>
              <a:rPr lang="en-US" sz="1400" dirty="0" smtClean="0"/>
              <a:t>said. The </a:t>
            </a:r>
            <a:r>
              <a:rPr lang="en-US" sz="1400" dirty="0"/>
              <a:t>cave was cold and dark. A few feet away Redbeard could make </a:t>
            </a:r>
            <a:r>
              <a:rPr lang="en-US" sz="1400" dirty="0" smtClean="0"/>
              <a:t>out something </a:t>
            </a:r>
            <a:r>
              <a:rPr lang="en-US" sz="1400" dirty="0"/>
              <a:t>glittering on a rocky shelf—the treasure! “Let’s grab </a:t>
            </a:r>
            <a:r>
              <a:rPr lang="en-US" sz="1400" dirty="0" smtClean="0"/>
              <a:t>it, lads</a:t>
            </a:r>
            <a:r>
              <a:rPr lang="en-US" sz="1400" dirty="0"/>
              <a:t>!” he cried</a:t>
            </a:r>
            <a:r>
              <a:rPr lang="en-US" sz="1400" dirty="0" smtClean="0"/>
              <a:t>.</a:t>
            </a:r>
          </a:p>
          <a:p>
            <a:endParaRPr lang="en-US" sz="1400" dirty="0"/>
          </a:p>
          <a:p>
            <a:r>
              <a:rPr lang="en-US" sz="1400" dirty="0"/>
              <a:t>Then the water around them began to </a:t>
            </a:r>
            <a:r>
              <a:rPr lang="en-US" sz="1400" b="1" dirty="0"/>
              <a:t>churn</a:t>
            </a:r>
            <a:r>
              <a:rPr lang="en-US" sz="1400" dirty="0"/>
              <a:t>. A giant octopus rose </a:t>
            </a:r>
            <a:r>
              <a:rPr lang="en-US" sz="1400" dirty="0" smtClean="0"/>
              <a:t>up in </a:t>
            </a:r>
            <a:r>
              <a:rPr lang="en-US" sz="1400" dirty="0"/>
              <a:t>front of them, thrashing its tentacles. The boat nearly tipped </a:t>
            </a:r>
            <a:r>
              <a:rPr lang="en-US" sz="1400" dirty="0" smtClean="0"/>
              <a:t>over. Redbeard </a:t>
            </a:r>
            <a:r>
              <a:rPr lang="en-US" sz="1400" dirty="0"/>
              <a:t>quickly tried to think of a plan. The map hadn’t said </a:t>
            </a:r>
            <a:r>
              <a:rPr lang="en-US" sz="1400" dirty="0" smtClean="0"/>
              <a:t>anything about </a:t>
            </a:r>
            <a:r>
              <a:rPr lang="en-US" sz="1400" dirty="0"/>
              <a:t>a giant octopus!</a:t>
            </a:r>
          </a:p>
        </p:txBody>
      </p:sp>
      <p:sp>
        <p:nvSpPr>
          <p:cNvPr id="5" name="TextBox 4"/>
          <p:cNvSpPr txBox="1"/>
          <p:nvPr/>
        </p:nvSpPr>
        <p:spPr>
          <a:xfrm>
            <a:off x="5648325" y="150912"/>
            <a:ext cx="1666875" cy="707886"/>
          </a:xfrm>
          <a:prstGeom prst="rect">
            <a:avLst/>
          </a:prstGeom>
          <a:noFill/>
          <a:ln>
            <a:solidFill>
              <a:schemeClr val="tx1"/>
            </a:solidFill>
          </a:ln>
        </p:spPr>
        <p:txBody>
          <a:bodyPr wrap="square" rtlCol="0">
            <a:spAutoFit/>
          </a:bodyPr>
          <a:lstStyle/>
          <a:p>
            <a:r>
              <a:rPr lang="en-US" sz="800" dirty="0" smtClean="0"/>
              <a:t>Grade Level:  3.8</a:t>
            </a:r>
          </a:p>
          <a:p>
            <a:r>
              <a:rPr lang="en-US" sz="800" dirty="0" smtClean="0"/>
              <a:t>Lexile:  680L</a:t>
            </a:r>
          </a:p>
          <a:p>
            <a:r>
              <a:rPr lang="en-US" sz="800" dirty="0" smtClean="0"/>
              <a:t>Mean Sentence Length: 9.90</a:t>
            </a:r>
          </a:p>
          <a:p>
            <a:r>
              <a:rPr lang="en-US" sz="800" dirty="0" smtClean="0"/>
              <a:t>Mean Log Word Frequency: 3.50</a:t>
            </a:r>
          </a:p>
          <a:p>
            <a:r>
              <a:rPr lang="en-US" sz="800" dirty="0" smtClean="0"/>
              <a:t>Word Count:  307</a:t>
            </a:r>
            <a:endParaRPr lang="en-US" sz="800" dirty="0"/>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29</a:t>
            </a:fld>
            <a:endParaRPr lang="en-US" dirty="0"/>
          </a:p>
        </p:txBody>
      </p:sp>
    </p:spTree>
    <p:extLst>
      <p:ext uri="{BB962C8B-B14F-4D97-AF65-F5344CB8AC3E}">
        <p14:creationId xmlns:p14="http://schemas.microsoft.com/office/powerpoint/2010/main" val="45716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28517633"/>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462691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398510" y="940111"/>
            <a:ext cx="6916690" cy="2565089"/>
          </a:xfrm>
          <a:prstGeom prst="rect">
            <a:avLst/>
          </a:prstGeom>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1.  What clues in the story </a:t>
            </a:r>
            <a:r>
              <a:rPr lang="en-US" sz="1600" b="1" i="1" u="sng" dirty="0" smtClean="0">
                <a:latin typeface="Helvetica" pitchFamily="34" charset="0"/>
                <a:cs typeface="Helvetica" pitchFamily="34" charset="0"/>
              </a:rPr>
              <a:t>Lost Treasure</a:t>
            </a:r>
            <a:r>
              <a:rPr lang="en-US" sz="1600" b="1" dirty="0" smtClean="0">
                <a:latin typeface="Helvetica" pitchFamily="34" charset="0"/>
                <a:cs typeface="Helvetica" pitchFamily="34" charset="0"/>
              </a:rPr>
              <a:t>, help you to understand what an </a:t>
            </a:r>
            <a:r>
              <a:rPr lang="en-US" sz="1600" b="1" i="1" dirty="0" smtClean="0">
                <a:latin typeface="Helvetica" pitchFamily="34" charset="0"/>
                <a:cs typeface="Helvetica" pitchFamily="34" charset="0"/>
              </a:rPr>
              <a:t>inlet</a:t>
            </a:r>
            <a:r>
              <a:rPr lang="en-US" sz="1600" b="1" dirty="0" smtClean="0">
                <a:latin typeface="Helvetica" pitchFamily="34" charset="0"/>
                <a:cs typeface="Helvetica" pitchFamily="34" charset="0"/>
              </a:rPr>
              <a:t> is?</a:t>
            </a:r>
            <a:endParaRPr lang="en-US" sz="1600" b="1" dirty="0">
              <a:latin typeface="Helvetica" pitchFamily="34" charset="0"/>
              <a:cs typeface="Helvetica" pitchFamily="34" charset="0"/>
            </a:endParaRPr>
          </a:p>
          <a:p>
            <a:pPr marL="361417" indent="-361417">
              <a:buFont typeface="+mj-lt"/>
              <a:buAutoNum type="arabicPeriod" startAt="6"/>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“A small island could be seen over the horizon.”</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treasure was hidden in a cave on the island’s east coast.”</a:t>
            </a:r>
          </a:p>
          <a:p>
            <a:pPr marL="839959" indent="-358070">
              <a:buFont typeface="+mj-lt"/>
              <a:buAutoNum type="alphaUcPeriod"/>
            </a:pPr>
            <a:endParaRPr lang="en-US" sz="1600" dirty="0" smtClean="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“They sailed around the coast of the island.”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“…inside the island’s shore, just as the map showed</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38175" y="17021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38175" y="2692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38175" y="3154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38175" y="22355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369935" y="5172068"/>
            <a:ext cx="6916690" cy="2811311"/>
          </a:xfrm>
          <a:prstGeom prst="rect">
            <a:avLst/>
          </a:prstGeom>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2.  Which </a:t>
            </a:r>
            <a:r>
              <a:rPr lang="en-US" sz="1600" b="1" u="sng" dirty="0" smtClean="0">
                <a:latin typeface="Helvetica" pitchFamily="34" charset="0"/>
                <a:cs typeface="Helvetica" pitchFamily="34" charset="0"/>
              </a:rPr>
              <a:t>two</a:t>
            </a:r>
            <a:r>
              <a:rPr lang="en-US" sz="1600" b="1" dirty="0" smtClean="0">
                <a:latin typeface="Helvetica" pitchFamily="34" charset="0"/>
                <a:cs typeface="Helvetica" pitchFamily="34" charset="0"/>
              </a:rPr>
              <a:t> responses help you to understand the meaning of the word </a:t>
            </a:r>
            <a:r>
              <a:rPr lang="en-US" sz="1600" b="1" i="1" dirty="0" smtClean="0">
                <a:latin typeface="Helvetica" pitchFamily="34" charset="0"/>
                <a:cs typeface="Helvetica" pitchFamily="34" charset="0"/>
              </a:rPr>
              <a:t>churn</a:t>
            </a:r>
            <a:r>
              <a:rPr lang="en-US" sz="1600" b="1" dirty="0" smtClean="0">
                <a:latin typeface="Helvetica" pitchFamily="34" charset="0"/>
                <a:cs typeface="Helvetica" pitchFamily="34" charset="0"/>
              </a:rPr>
              <a:t> in the story </a:t>
            </a:r>
            <a:r>
              <a:rPr lang="en-US" sz="1600" b="1" i="1" u="sng" dirty="0" smtClean="0">
                <a:latin typeface="Helvetica" pitchFamily="34" charset="0"/>
                <a:cs typeface="Helvetica" pitchFamily="34" charset="0"/>
              </a:rPr>
              <a:t>Lost Treasure</a:t>
            </a:r>
            <a:r>
              <a:rPr lang="en-US" sz="1600" b="1" dirty="0" smtClean="0">
                <a:latin typeface="Helvetica" pitchFamily="34" charset="0"/>
                <a:cs typeface="Helvetica" pitchFamily="34" charset="0"/>
              </a:rPr>
              <a:t>?</a:t>
            </a:r>
            <a:endParaRPr lang="en-US" sz="1600" b="1" dirty="0">
              <a:latin typeface="Helvetica" pitchFamily="34" charset="0"/>
              <a:cs typeface="Helvetica" pitchFamily="34" charset="0"/>
            </a:endParaRPr>
          </a:p>
          <a:p>
            <a:pPr marL="839959" indent="-358070"/>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“…octopus rose up in front of them…”</a:t>
            </a:r>
            <a:r>
              <a:rPr lang="en-US" sz="1600" dirty="0" smtClean="0">
                <a:solidFill>
                  <a:srgbClr val="FF0000"/>
                </a:solidFill>
                <a:latin typeface="Helvetica" pitchFamily="34" charset="0"/>
                <a:cs typeface="Helvetica" pitchFamily="34" charset="0"/>
              </a:rPr>
              <a:t> </a:t>
            </a:r>
            <a:endParaRPr lang="en-US" sz="1600" dirty="0" smtClean="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“…thrashing its tentacles.” </a:t>
            </a:r>
          </a:p>
          <a:p>
            <a:pPr marL="839959" indent="-358070">
              <a:buFont typeface="+mj-lt"/>
              <a:buAutoNum type="alphaUcPeriod"/>
            </a:pPr>
            <a:endParaRPr lang="en-US" sz="1600" dirty="0" smtClean="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boat nearly tipped over.”</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“…quickly tried to think of a plan.” </a:t>
            </a:r>
            <a:endParaRPr lang="en-US" sz="1600" dirty="0">
              <a:effectLst>
                <a:outerShdw blurRad="38100" dist="38100" dir="2700000" algn="tl">
                  <a:srgbClr val="000000">
                    <a:alpha val="43137"/>
                  </a:srgbClr>
                </a:outerShdw>
              </a:effectLst>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sp>
        <p:nvSpPr>
          <p:cNvPr id="30" name="Oval 29"/>
          <p:cNvSpPr/>
          <p:nvPr/>
        </p:nvSpPr>
        <p:spPr>
          <a:xfrm>
            <a:off x="671512" y="7391588"/>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38175" y="64579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35470" y="69307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38175" y="59122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45720185"/>
              </p:ext>
            </p:extLst>
          </p:nvPr>
        </p:nvGraphicFramePr>
        <p:xfrm>
          <a:off x="5562600" y="37338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RL.4.4       DOK </a:t>
                      </a:r>
                      <a:r>
                        <a:rPr lang="en-US" sz="800" b="1" dirty="0">
                          <a:solidFill>
                            <a:srgbClr val="000000"/>
                          </a:solidFill>
                          <a:effectLst/>
                          <a:latin typeface="Calibri"/>
                          <a:ea typeface="Times New Roman"/>
                          <a:cs typeface="Times New Roman"/>
                        </a:rPr>
                        <a:t>– 2 </a:t>
                      </a:r>
                      <a:r>
                        <a:rPr lang="en-US" sz="800" b="1" dirty="0" err="1">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27266">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Use language structures (pre/suffix) or word relationships (antonyms/synonyms) to determine targeted word meanings</a:t>
                      </a:r>
                      <a:r>
                        <a:rPr lang="en-US" sz="800" b="0" dirty="0" smtClean="0">
                          <a:solidFill>
                            <a:srgbClr val="000000"/>
                          </a:solidFill>
                          <a:effectLst/>
                          <a:latin typeface="Calibri"/>
                          <a:ea typeface="Times New Roman"/>
                          <a:cs typeface="Times New Roman"/>
                        </a:rPr>
                        <a:t>.</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60487765"/>
              </p:ext>
            </p:extLst>
          </p:nvPr>
        </p:nvGraphicFramePr>
        <p:xfrm>
          <a:off x="5519584" y="8458200"/>
          <a:ext cx="1600200" cy="36576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RL.4.4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APm</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Use context to identify the meaning of targeted words/phrases</a:t>
                      </a:r>
                      <a:r>
                        <a:rPr lang="en-US" sz="800" b="0" dirty="0" smtClean="0">
                          <a:solidFill>
                            <a:srgbClr val="000000"/>
                          </a:solidFill>
                          <a:effectLst/>
                          <a:latin typeface="Calibri"/>
                          <a:ea typeface="Times New Roman"/>
                          <a:cs typeface="Times New Roman"/>
                        </a:rPr>
                        <a:t>.</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651466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581025" y="863911"/>
            <a:ext cx="6276975" cy="2318868"/>
          </a:xfrm>
          <a:prstGeom prst="rect">
            <a:avLst/>
          </a:prstGeom>
          <a:noFill/>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3.  Why did the pirates pay attention in </a:t>
            </a:r>
            <a:r>
              <a:rPr lang="en-US" sz="1600" b="1" i="1" u="sng" dirty="0" smtClean="0">
                <a:latin typeface="Helvetica" pitchFamily="34" charset="0"/>
                <a:cs typeface="Helvetica" pitchFamily="34" charset="0"/>
              </a:rPr>
              <a:t>Lost Treasure</a:t>
            </a:r>
            <a:r>
              <a:rPr lang="en-US" sz="1600" b="1" dirty="0" smtClean="0">
                <a:latin typeface="Helvetica" pitchFamily="34" charset="0"/>
                <a:cs typeface="Helvetica" pitchFamily="34" charset="0"/>
              </a:rPr>
              <a:t>?</a:t>
            </a:r>
            <a:endParaRPr lang="en-US" sz="1600" b="1" dirty="0">
              <a:latin typeface="Helvetica" pitchFamily="34" charset="0"/>
              <a:cs typeface="Helvetica" pitchFamily="34" charset="0"/>
            </a:endParaRPr>
          </a:p>
          <a:p>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map was faded and wrinkled.</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There was a treasure at stake.</a:t>
            </a:r>
            <a:r>
              <a:rPr lang="en-US" sz="1600" dirty="0" smtClean="0">
                <a:solidFill>
                  <a:srgbClr val="FF0000"/>
                </a:solidFill>
                <a:latin typeface="Helvetica" pitchFamily="34" charset="0"/>
                <a:cs typeface="Helvetica" pitchFamily="34" charset="0"/>
              </a:rPr>
              <a:t> </a:t>
            </a:r>
          </a:p>
          <a:p>
            <a:pPr marL="913581" indent="-361417">
              <a:buFont typeface="+mj-lt"/>
              <a:buAutoNum type="alphaUcPeriod"/>
            </a:pPr>
            <a:endParaRPr lang="en-US" sz="1600" dirty="0" smtClean="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cave was cold and dark.</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A giant octopus rose up in front of them.</a:t>
            </a:r>
            <a:endParaRPr lang="en-US" sz="1600" dirty="0">
              <a:latin typeface="Helvetica" pitchFamily="34" charset="0"/>
              <a:cs typeface="Helvetica" pitchFamily="34" charset="0"/>
            </a:endParaRPr>
          </a:p>
        </p:txBody>
      </p:sp>
      <p:sp>
        <p:nvSpPr>
          <p:cNvPr id="8" name="Rectangle 7"/>
          <p:cNvSpPr/>
          <p:nvPr/>
        </p:nvSpPr>
        <p:spPr>
          <a:xfrm>
            <a:off x="581024" y="4953000"/>
            <a:ext cx="6276975" cy="4288638"/>
          </a:xfrm>
          <a:prstGeom prst="rect">
            <a:avLst/>
          </a:prstGeom>
          <a:noFill/>
        </p:spPr>
        <p:txBody>
          <a:bodyPr wrap="square" lIns="101881" tIns="50941" rIns="101881" bIns="50941">
            <a:spAutoFit/>
          </a:bodyPr>
          <a:lstStyle/>
          <a:p>
            <a:pPr marL="403136" indent="-342900">
              <a:buAutoNum type="arabicPeriod" startAt="4"/>
            </a:pPr>
            <a:r>
              <a:rPr lang="en-US" sz="1600" b="1" dirty="0" smtClean="0">
                <a:latin typeface="Helvetica" pitchFamily="34" charset="0"/>
                <a:cs typeface="Helvetica" pitchFamily="34" charset="0"/>
              </a:rPr>
              <a:t>How is the treasure in </a:t>
            </a:r>
            <a:r>
              <a:rPr lang="en-US" sz="1600" b="1" i="1" u="sng" dirty="0" smtClean="0">
                <a:latin typeface="Helvetica" pitchFamily="34" charset="0"/>
                <a:cs typeface="Helvetica" pitchFamily="34" charset="0"/>
              </a:rPr>
              <a:t>Lost Treasures</a:t>
            </a:r>
            <a:r>
              <a:rPr lang="en-US" sz="1600" b="1" dirty="0" smtClean="0">
                <a:latin typeface="Helvetica" pitchFamily="34" charset="0"/>
                <a:cs typeface="Helvetica" pitchFamily="34" charset="0"/>
              </a:rPr>
              <a:t> different from the treasures found in a midden?</a:t>
            </a:r>
          </a:p>
          <a:p>
            <a:pPr marL="517436" indent="-457200">
              <a:buAutoNum type="arabicPeriod" startAt="4"/>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They both are things that are found or discovered.</a:t>
            </a:r>
          </a:p>
          <a:p>
            <a:pPr marL="834940" indent="-361417">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You only have to dig for one of them.</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is easier to find than the other.</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is sparkly like jewels and the other are things thrown away like garbage. </a:t>
            </a:r>
          </a:p>
          <a:p>
            <a:pPr marL="473523"/>
            <a:endParaRPr lang="en-US" sz="1600" dirty="0" smtClean="0">
              <a:latin typeface="Helvetica" pitchFamily="34" charset="0"/>
              <a:cs typeface="Helvetica" pitchFamily="34" charset="0"/>
            </a:endParaRPr>
          </a:p>
          <a:p>
            <a:pPr marL="473523"/>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endParaRPr lang="en-US" sz="1600" dirty="0">
              <a:latin typeface="Helvetica" pitchFamily="34" charset="0"/>
              <a:cs typeface="Helvetica" pitchFamily="34" charset="0"/>
            </a:endParaRPr>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83429" y="5726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83429" y="62592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85623" y="67414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78939" y="71724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04873" y="1372641"/>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04874" y="1903602"/>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04874" y="2410413"/>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904874" y="2871282"/>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75932159"/>
              </p:ext>
            </p:extLst>
          </p:nvPr>
        </p:nvGraphicFramePr>
        <p:xfrm>
          <a:off x="5562600" y="3886200"/>
          <a:ext cx="1676400" cy="744181"/>
        </p:xfrm>
        <a:graphic>
          <a:graphicData uri="http://schemas.openxmlformats.org/drawingml/2006/table">
            <a:tbl>
              <a:tblPr firstRow="1" firstCol="1" bandRow="1"/>
              <a:tblGrid>
                <a:gridCol w="1676400"/>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RL.4.7                 DOK </a:t>
                      </a:r>
                      <a:r>
                        <a:rPr lang="en-US" sz="800" b="1" dirty="0">
                          <a:solidFill>
                            <a:srgbClr val="000000"/>
                          </a:solidFill>
                          <a:effectLst/>
                          <a:latin typeface="Calibri"/>
                          <a:ea typeface="Times New Roman"/>
                          <a:cs typeface="Times New Roman"/>
                        </a:rPr>
                        <a:t>1 - Cd</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56169">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Identify descriptions in a drama or oral presentation about specific events.</a:t>
                      </a:r>
                      <a:endParaRPr lang="en-US" sz="800" b="0" dirty="0">
                        <a:effectLst/>
                        <a:latin typeface="Calibri"/>
                        <a:ea typeface="Calibri"/>
                        <a:cs typeface="Times New Roman"/>
                      </a:endParaRPr>
                    </a:p>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Identify dialogue, setting and action about a specific event in a drama or oral </a:t>
                      </a:r>
                      <a:r>
                        <a:rPr lang="en-US" sz="800" b="0" dirty="0" smtClean="0">
                          <a:solidFill>
                            <a:srgbClr val="000000"/>
                          </a:solidFill>
                          <a:effectLst/>
                          <a:latin typeface="Calibri"/>
                          <a:ea typeface="Times New Roman"/>
                          <a:cs typeface="Times New Roman"/>
                        </a:rPr>
                        <a:t>presentation.</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21949906"/>
              </p:ext>
            </p:extLst>
          </p:nvPr>
        </p:nvGraphicFramePr>
        <p:xfrm>
          <a:off x="5410200" y="8839200"/>
          <a:ext cx="1676400" cy="609600"/>
        </p:xfrm>
        <a:graphic>
          <a:graphicData uri="http://schemas.openxmlformats.org/drawingml/2006/table">
            <a:tbl>
              <a:tblPr firstRow="1" firstCol="1" bandRow="1"/>
              <a:tblGrid>
                <a:gridCol w="1676400"/>
              </a:tblGrid>
              <a:tr h="5805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RL.4.7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8539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Explain how events are portrayed the same or differently in a text written both as a story and a drama (use descriptions of the events).</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Footer Placeholder 5"/>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458898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3" name="Rectangle 2"/>
          <p:cNvSpPr/>
          <p:nvPr/>
        </p:nvSpPr>
        <p:spPr>
          <a:xfrm>
            <a:off x="946965" y="871135"/>
            <a:ext cx="5987235" cy="2811311"/>
          </a:xfrm>
          <a:prstGeom prst="rect">
            <a:avLst/>
          </a:prstGeom>
        </p:spPr>
        <p:txBody>
          <a:bodyPr wrap="square" lIns="101881" tIns="50941" rIns="101881" bIns="50941">
            <a:spAutoFit/>
          </a:bodyPr>
          <a:lstStyle/>
          <a:p>
            <a:pPr marL="285750" indent="-285750"/>
            <a:r>
              <a:rPr lang="en-US" sz="1600" b="1" dirty="0" smtClean="0">
                <a:latin typeface="Helvetica" pitchFamily="34" charset="0"/>
                <a:cs typeface="Helvetica" pitchFamily="34" charset="0"/>
              </a:rPr>
              <a:t>5.  How are </a:t>
            </a:r>
            <a:r>
              <a:rPr lang="en-US" sz="1600" b="1" i="1" u="sng" dirty="0" smtClean="0">
                <a:latin typeface="Helvetica" pitchFamily="34" charset="0"/>
                <a:cs typeface="Helvetica" pitchFamily="34" charset="0"/>
              </a:rPr>
              <a:t>I Want to be an Archaeologist Someday</a:t>
            </a:r>
            <a:r>
              <a:rPr lang="en-US" sz="1600" b="1" i="1" dirty="0" smtClean="0">
                <a:latin typeface="Helvetica" pitchFamily="34" charset="0"/>
                <a:cs typeface="Helvetica" pitchFamily="34" charset="0"/>
              </a:rPr>
              <a:t> </a:t>
            </a:r>
            <a:r>
              <a:rPr lang="en-US" sz="1600" b="1" dirty="0" smtClean="0">
                <a:latin typeface="Helvetica" pitchFamily="34" charset="0"/>
                <a:cs typeface="Helvetica" pitchFamily="34" charset="0"/>
              </a:rPr>
              <a:t>and  </a:t>
            </a:r>
            <a:r>
              <a:rPr lang="en-US" sz="1600" b="1" i="1" u="sng" dirty="0" smtClean="0">
                <a:latin typeface="Helvetica" pitchFamily="34" charset="0"/>
                <a:cs typeface="Helvetica" pitchFamily="34" charset="0"/>
              </a:rPr>
              <a:t>Lost Treasure</a:t>
            </a:r>
            <a:r>
              <a:rPr lang="en-US" sz="1600" b="1" dirty="0" smtClean="0">
                <a:latin typeface="Helvetica" pitchFamily="34" charset="0"/>
                <a:cs typeface="Helvetica" pitchFamily="34" charset="0"/>
              </a:rPr>
              <a:t> most different?</a:t>
            </a:r>
            <a:endParaRPr lang="en-US" sz="1600" b="1" dirty="0">
              <a:latin typeface="Helvetica" pitchFamily="34" charset="0"/>
              <a:cs typeface="Helvetica" pitchFamily="34" charset="0"/>
            </a:endParaRPr>
          </a:p>
          <a:p>
            <a:pPr marL="63675" indent="-63675"/>
            <a:endParaRPr lang="en-US" sz="1600" dirty="0" smtClean="0">
              <a:latin typeface="Helvetica" pitchFamily="34" charset="0"/>
              <a:cs typeface="Helvetica" pitchFamily="34" charset="0"/>
            </a:endParaRPr>
          </a:p>
          <a:p>
            <a:pPr marL="63675" indent="-63675"/>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is more interesting to read.</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has specific events in a sequential order.</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is written by an archaeologist.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One is about history.</a:t>
            </a:r>
            <a:endParaRPr lang="en-US" sz="1600" dirty="0">
              <a:latin typeface="Helvetica" pitchFamily="34" charset="0"/>
              <a:cs typeface="Helvetica" pitchFamily="34" charset="0"/>
            </a:endParaRPr>
          </a:p>
        </p:txBody>
      </p:sp>
      <p:sp>
        <p:nvSpPr>
          <p:cNvPr id="8" name="Rectangle 7"/>
          <p:cNvSpPr/>
          <p:nvPr/>
        </p:nvSpPr>
        <p:spPr>
          <a:xfrm>
            <a:off x="798765" y="5242148"/>
            <a:ext cx="6135435" cy="2811311"/>
          </a:xfrm>
          <a:prstGeom prst="rect">
            <a:avLst/>
          </a:prstGeom>
        </p:spPr>
        <p:txBody>
          <a:bodyPr wrap="square" lIns="101881" tIns="50941" rIns="101881" bIns="50941">
            <a:spAutoFit/>
          </a:bodyPr>
          <a:lstStyle/>
          <a:p>
            <a:pPr marL="361417" indent="-361417"/>
            <a:r>
              <a:rPr lang="en-US" sz="1600" b="1" dirty="0" smtClean="0">
                <a:latin typeface="Helvetica" pitchFamily="34" charset="0"/>
                <a:cs typeface="Helvetica" pitchFamily="34" charset="0"/>
              </a:rPr>
              <a:t>6.   What can you conclude about treasures based on information from both texts?</a:t>
            </a:r>
          </a:p>
          <a:p>
            <a:pPr marL="361417" indent="-361417"/>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Treasures are hard to find.</a:t>
            </a:r>
          </a:p>
          <a:p>
            <a:pPr marL="834940" indent="-361417">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You can become wealthy by finding treasures.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Treasures can be all different kinds of things.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Only special people can find treasures.</a:t>
            </a:r>
            <a:endParaRPr lang="en-US" sz="1600" dirty="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021556" y="60245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020276" y="64886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022495" y="69860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020276" y="74860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146474" y="33570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43939" y="1905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143000" y="2362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143000" y="28487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00181521"/>
              </p:ext>
            </p:extLst>
          </p:nvPr>
        </p:nvGraphicFramePr>
        <p:xfrm>
          <a:off x="5577823" y="3962400"/>
          <a:ext cx="1661177" cy="609600"/>
        </p:xfrm>
        <a:graphic>
          <a:graphicData uri="http://schemas.openxmlformats.org/drawingml/2006/table">
            <a:tbl>
              <a:tblPr firstRow="1" firstCol="1" bandRow="1"/>
              <a:tblGrid>
                <a:gridCol w="1661177"/>
              </a:tblGrid>
              <a:tr h="4495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98476">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Categorize the pattern of events seen in two or more stories, myths or traditional literature from different </a:t>
                      </a:r>
                      <a:r>
                        <a:rPr lang="en-US" sz="800" b="0" dirty="0" smtClean="0">
                          <a:solidFill>
                            <a:srgbClr val="000000"/>
                          </a:solidFill>
                          <a:effectLst/>
                          <a:latin typeface="Calibri"/>
                          <a:ea typeface="Times New Roman"/>
                          <a:cs typeface="Times New Roman"/>
                        </a:rPr>
                        <a:t>cultures.</a:t>
                      </a:r>
                      <a:endParaRPr lang="en-US" sz="800" b="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67417888"/>
              </p:ext>
            </p:extLst>
          </p:nvPr>
        </p:nvGraphicFramePr>
        <p:xfrm>
          <a:off x="5334000" y="8382000"/>
          <a:ext cx="1857375" cy="628777"/>
        </p:xfrm>
        <a:graphic>
          <a:graphicData uri="http://schemas.openxmlformats.org/drawingml/2006/table">
            <a:tbl>
              <a:tblPr firstRow="1" firstCol="1" bandRow="1"/>
              <a:tblGrid>
                <a:gridCol w="1857375"/>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Cv</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98476">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Arial"/>
                        </a:rPr>
                        <a:t>Identify </a:t>
                      </a:r>
                      <a:r>
                        <a:rPr lang="en-US" sz="800" b="0" u="sng" dirty="0">
                          <a:solidFill>
                            <a:srgbClr val="000000"/>
                          </a:solidFill>
                          <a:effectLst/>
                          <a:latin typeface="Calibri"/>
                          <a:ea typeface="Times New Roman"/>
                          <a:cs typeface="Arial"/>
                        </a:rPr>
                        <a:t>similar</a:t>
                      </a:r>
                      <a:r>
                        <a:rPr lang="en-US" sz="800" b="0" dirty="0">
                          <a:solidFill>
                            <a:srgbClr val="000000"/>
                          </a:solidFill>
                          <a:effectLst/>
                          <a:latin typeface="Calibri"/>
                          <a:ea typeface="Times New Roman"/>
                          <a:cs typeface="Arial"/>
                        </a:rPr>
                        <a:t> topics or themes between selected</a:t>
                      </a:r>
                      <a:r>
                        <a:rPr lang="en-US" sz="800" b="0" dirty="0">
                          <a:solidFill>
                            <a:srgbClr val="000000"/>
                          </a:solidFill>
                          <a:effectLst/>
                          <a:latin typeface="Calibri"/>
                          <a:ea typeface="Times New Roman"/>
                          <a:cs typeface="Times New Roman"/>
                        </a:rPr>
                        <a:t> stories, myths, or traditional literature from different cultures (compare a topic or theme using a Venn diagram).</a:t>
                      </a:r>
                      <a:endParaRPr lang="en-US" sz="800" b="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042234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95172945"/>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r>
                        <a:rPr lang="en-US" sz="1600" b="1" baseline="0" dirty="0" smtClean="0"/>
                        <a:t>How do both  </a:t>
                      </a:r>
                      <a:r>
                        <a:rPr lang="en-US" sz="1600" b="1" i="1" u="sng" baseline="0" dirty="0" smtClean="0"/>
                        <a:t>I Want to be an Archaeologist Someday</a:t>
                      </a:r>
                      <a:r>
                        <a:rPr lang="en-US" sz="1600" b="1" i="1" u="none" baseline="0" dirty="0" smtClean="0"/>
                        <a:t> </a:t>
                      </a:r>
                      <a:r>
                        <a:rPr lang="en-US" sz="1600" b="1" baseline="0" dirty="0" smtClean="0"/>
                        <a:t>and  </a:t>
                      </a:r>
                      <a:r>
                        <a:rPr lang="en-US" sz="1600" b="1" i="1" u="sng" baseline="0" dirty="0" smtClean="0"/>
                        <a:t>Lost Treasure</a:t>
                      </a:r>
                      <a:r>
                        <a:rPr lang="en-US" sz="1600" b="1" i="1" u="none" baseline="0" dirty="0" smtClean="0"/>
                        <a:t> </a:t>
                      </a:r>
                      <a:r>
                        <a:rPr lang="en-US" sz="1600" b="1" baseline="0" dirty="0" smtClean="0"/>
                        <a:t>draw attention to discovering something of value in different ways?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54232149"/>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600" b="1" dirty="0" smtClean="0"/>
                        <a:t>8.   Both of these stories are fictional.  </a:t>
                      </a:r>
                      <a:r>
                        <a:rPr lang="en-US" sz="1600" b="1" dirty="0" smtClean="0">
                          <a:latin typeface="+mn-lt"/>
                        </a:rPr>
                        <a:t>Which </a:t>
                      </a:r>
                      <a:r>
                        <a:rPr lang="en-US" sz="1600" b="1" baseline="0" dirty="0" smtClean="0">
                          <a:latin typeface="+mn-lt"/>
                        </a:rPr>
                        <a:t>story is more believable than the other?  Explain why. Use details and examples from both stories in your answer.</a:t>
                      </a: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817656506"/>
              </p:ext>
            </p:extLst>
          </p:nvPr>
        </p:nvGraphicFramePr>
        <p:xfrm>
          <a:off x="5486400" y="4038600"/>
          <a:ext cx="1975022" cy="505968"/>
        </p:xfrm>
        <a:graphic>
          <a:graphicData uri="http://schemas.openxmlformats.org/drawingml/2006/table">
            <a:tbl>
              <a:tblPr firstRow="1" firstCol="1" bandRow="1"/>
              <a:tblGrid>
                <a:gridCol w="1975022"/>
              </a:tblGrid>
              <a:tr h="134581">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RL.4.7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ANt</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Identify where two versions of the same story reflect specific descriptions or directions in a text or drama (graphic organizer).</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52178394"/>
              </p:ext>
            </p:extLst>
          </p:nvPr>
        </p:nvGraphicFramePr>
        <p:xfrm>
          <a:off x="4656139" y="8991600"/>
          <a:ext cx="2354261" cy="561721"/>
        </p:xfrm>
        <a:graphic>
          <a:graphicData uri="http://schemas.openxmlformats.org/drawingml/2006/table">
            <a:tbl>
              <a:tblPr firstRow="1" firstCol="1" bandRow="1"/>
              <a:tblGrid>
                <a:gridCol w="2354261"/>
              </a:tblGrid>
              <a:tr h="141097">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15000"/>
                        </a:lnSpc>
                        <a:spcBef>
                          <a:spcPts val="0"/>
                        </a:spcBef>
                        <a:spcAft>
                          <a:spcPts val="120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endParaRPr lang="en-US" sz="80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4141850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5" name="Rectangle 4"/>
          <p:cNvSpPr/>
          <p:nvPr/>
        </p:nvSpPr>
        <p:spPr>
          <a:xfrm>
            <a:off x="323850" y="900276"/>
            <a:ext cx="6638925" cy="7483957"/>
          </a:xfrm>
          <a:prstGeom prst="rect">
            <a:avLst/>
          </a:prstGeom>
        </p:spPr>
        <p:txBody>
          <a:bodyPr wrap="square" lIns="96378" tIns="48189" rIns="96378" bIns="48189">
            <a:spAutoFit/>
          </a:bodyPr>
          <a:lstStyle/>
          <a:p>
            <a:r>
              <a:rPr lang="en-US" sz="1500" b="1" u="sng" dirty="0"/>
              <a:t>Article 1: Basic Archaeology: What's a Dig</a:t>
            </a:r>
            <a:r>
              <a:rPr lang="en-US" sz="1500" b="1" dirty="0"/>
              <a:t>? </a:t>
            </a:r>
            <a:endParaRPr lang="en-US" sz="1500" b="1" dirty="0" smtClean="0"/>
          </a:p>
          <a:p>
            <a:r>
              <a:rPr lang="en-US" sz="1500" b="1" dirty="0" smtClean="0"/>
              <a:t>By Elizabeth Yeo</a:t>
            </a:r>
            <a:endParaRPr lang="en-US" sz="1500" b="1" dirty="0"/>
          </a:p>
          <a:p>
            <a:endParaRPr lang="en-US" sz="1500" dirty="0"/>
          </a:p>
          <a:p>
            <a:r>
              <a:rPr lang="en-US" sz="1500" dirty="0"/>
              <a:t>1 </a:t>
            </a:r>
          </a:p>
          <a:p>
            <a:r>
              <a:rPr lang="en-US" sz="1500" dirty="0"/>
              <a:t>One of the main things archaeologists do in their line of work is the dig. This is a project designed to find out more about a specific area and what it was like many, many years ago. Archaeologists might be looking for animal skeletons or plant remains. They might be looking for weather patterns or fire damage. </a:t>
            </a:r>
          </a:p>
          <a:p>
            <a:endParaRPr lang="en-US" sz="1500" dirty="0"/>
          </a:p>
          <a:p>
            <a:r>
              <a:rPr lang="en-US" sz="1500" dirty="0"/>
              <a:t>2 </a:t>
            </a:r>
          </a:p>
          <a:p>
            <a:r>
              <a:rPr lang="en-US" sz="1500" dirty="0"/>
              <a:t>Whatever they're looking for, it usually involves digging. Why? Well, first of all, the wind is constantly blowing fresh dirt and trash all over the world. This airborne </a:t>
            </a:r>
            <a:r>
              <a:rPr lang="en-US" sz="1500" b="1" dirty="0"/>
              <a:t>debris</a:t>
            </a:r>
            <a:r>
              <a:rPr lang="en-US" sz="1500" dirty="0"/>
              <a:t> lands on the ground in tiny layers. After years of these tiny layers building up, what was once on the surface is buried underground. It's not that the ground has really sunk; it's more that more layers have been added on top. </a:t>
            </a:r>
          </a:p>
          <a:p>
            <a:endParaRPr lang="en-US" sz="1500" dirty="0"/>
          </a:p>
          <a:p>
            <a:r>
              <a:rPr lang="en-US" sz="1500" dirty="0"/>
              <a:t>3 </a:t>
            </a:r>
          </a:p>
          <a:p>
            <a:r>
              <a:rPr lang="en-US" sz="1500" dirty="0"/>
              <a:t>So, archaeologists use their pickaxes and their drills and their brushes to find and piece together clues to what happened in an area's past. And the more they find, the more they understand. </a:t>
            </a:r>
          </a:p>
          <a:p>
            <a:endParaRPr lang="en-US" sz="1500" dirty="0"/>
          </a:p>
          <a:p>
            <a:r>
              <a:rPr lang="en-US" sz="1500" dirty="0"/>
              <a:t>4 </a:t>
            </a:r>
          </a:p>
          <a:p>
            <a:r>
              <a:rPr lang="en-US" sz="1500" dirty="0"/>
              <a:t>For instance, by discovering seeds, archaeologists can also discover what kinds of crops the people who lived there grew or, if people didn't live there at all, what kind of wild plants or fruits or vegetables grew there. </a:t>
            </a:r>
          </a:p>
          <a:p>
            <a:endParaRPr lang="en-US" sz="1500" dirty="0"/>
          </a:p>
          <a:p>
            <a:r>
              <a:rPr lang="en-US" sz="1500" dirty="0"/>
              <a:t>5 </a:t>
            </a:r>
          </a:p>
          <a:p>
            <a:r>
              <a:rPr lang="en-US" sz="1500" dirty="0"/>
              <a:t>Also, a dig might turn up fragments of clothing or shoes, giving archaeologists clues to what kind of clothing the people who lived there wore. </a:t>
            </a:r>
          </a:p>
          <a:p>
            <a:endParaRPr lang="en-US" sz="1500" dirty="0"/>
          </a:p>
          <a:p>
            <a:r>
              <a:rPr lang="en-US" sz="1500" dirty="0"/>
              <a:t>6 </a:t>
            </a:r>
          </a:p>
          <a:p>
            <a:r>
              <a:rPr lang="en-US" sz="1500" dirty="0"/>
              <a:t>The basic idea behind the dig is to discover the past. </a:t>
            </a:r>
          </a:p>
        </p:txBody>
      </p:sp>
      <p:sp>
        <p:nvSpPr>
          <p:cNvPr id="6" name="TextBox 5"/>
          <p:cNvSpPr txBox="1"/>
          <p:nvPr/>
        </p:nvSpPr>
        <p:spPr>
          <a:xfrm>
            <a:off x="5648325" y="150912"/>
            <a:ext cx="1666875" cy="707886"/>
          </a:xfrm>
          <a:prstGeom prst="rect">
            <a:avLst/>
          </a:prstGeom>
          <a:noFill/>
          <a:ln>
            <a:solidFill>
              <a:schemeClr val="tx1"/>
            </a:solidFill>
          </a:ln>
        </p:spPr>
        <p:txBody>
          <a:bodyPr wrap="square" rtlCol="0">
            <a:spAutoFit/>
          </a:bodyPr>
          <a:lstStyle/>
          <a:p>
            <a:r>
              <a:rPr lang="en-US" sz="800" dirty="0" smtClean="0"/>
              <a:t>Grade Level:  6.8</a:t>
            </a:r>
          </a:p>
          <a:p>
            <a:r>
              <a:rPr lang="en-US" sz="800" dirty="0" smtClean="0"/>
              <a:t>Lexile:  1300L</a:t>
            </a:r>
          </a:p>
          <a:p>
            <a:r>
              <a:rPr lang="en-US" sz="800" dirty="0" smtClean="0"/>
              <a:t>Mean Sentence Length: 24.10</a:t>
            </a:r>
          </a:p>
          <a:p>
            <a:r>
              <a:rPr lang="en-US" sz="800" dirty="0" smtClean="0"/>
              <a:t>Mean Log Word Frequency: 3.58</a:t>
            </a:r>
          </a:p>
          <a:p>
            <a:r>
              <a:rPr lang="en-US" sz="800" dirty="0" smtClean="0"/>
              <a:t>Word Count:  241</a:t>
            </a:r>
            <a:endParaRPr lang="en-US" sz="800" dirty="0"/>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79648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5" name="Rectangle 4"/>
          <p:cNvSpPr/>
          <p:nvPr/>
        </p:nvSpPr>
        <p:spPr>
          <a:xfrm>
            <a:off x="762000" y="995272"/>
            <a:ext cx="6315075" cy="8176454"/>
          </a:xfrm>
          <a:prstGeom prst="rect">
            <a:avLst/>
          </a:prstGeom>
        </p:spPr>
        <p:txBody>
          <a:bodyPr wrap="square" lIns="96378" tIns="48189" rIns="96378" bIns="48189">
            <a:spAutoFit/>
          </a:bodyPr>
          <a:lstStyle/>
          <a:p>
            <a:r>
              <a:rPr lang="en-US" sz="1500" b="1" u="sng" dirty="0"/>
              <a:t>Article 2: Basic Archaeology: What's a Midden</a:t>
            </a:r>
            <a:r>
              <a:rPr lang="en-US" sz="1500" b="1" dirty="0"/>
              <a:t>?   </a:t>
            </a:r>
            <a:endParaRPr lang="en-US" sz="1500" b="1" dirty="0" smtClean="0"/>
          </a:p>
          <a:p>
            <a:r>
              <a:rPr lang="en-US" sz="1200" b="1" i="1" dirty="0" smtClean="0"/>
              <a:t>By Elizabeth Yeo</a:t>
            </a:r>
            <a:endParaRPr lang="en-US" sz="1200" b="1" i="1" dirty="0"/>
          </a:p>
          <a:p>
            <a:endParaRPr lang="en-US" sz="1500" dirty="0"/>
          </a:p>
          <a:p>
            <a:r>
              <a:rPr lang="en-US" sz="1500" dirty="0"/>
              <a:t>1 </a:t>
            </a:r>
          </a:p>
          <a:p>
            <a:r>
              <a:rPr lang="en-US" sz="1500" dirty="0"/>
              <a:t>It might sound a little silly, but archaeologists can find out a lot about people by looking through their trash. </a:t>
            </a:r>
          </a:p>
          <a:p>
            <a:endParaRPr lang="en-US" sz="1500" dirty="0"/>
          </a:p>
          <a:p>
            <a:r>
              <a:rPr lang="en-US" sz="1500" dirty="0"/>
              <a:t>2 </a:t>
            </a:r>
          </a:p>
          <a:p>
            <a:r>
              <a:rPr lang="en-US" sz="1500" dirty="0"/>
              <a:t>People throw away things because those things aren't important or because the people have too much of those things already. By sifting through the garbage pile of a civilization, archaeologists can find out what was important to those people (or what they had too much of). </a:t>
            </a:r>
          </a:p>
          <a:p>
            <a:endParaRPr lang="en-US" sz="1500" dirty="0"/>
          </a:p>
          <a:p>
            <a:r>
              <a:rPr lang="en-US" sz="1500" dirty="0"/>
              <a:t>3 </a:t>
            </a:r>
          </a:p>
          <a:p>
            <a:r>
              <a:rPr lang="en-US" sz="1500" dirty="0"/>
              <a:t>Why is this important? Sometimes, garbage is all that's left of a people. Especially if that people has been conquered by others, the buildings, tools, and food were probably consumed or destroyed long ago. A people's trash, especially if it was also trash to the invaders, might be left alone, enabling archaeologists to discover more about a people who left few clues to what they liked and didn't like. </a:t>
            </a:r>
          </a:p>
          <a:p>
            <a:endParaRPr lang="en-US" sz="1500" dirty="0"/>
          </a:p>
          <a:p>
            <a:r>
              <a:rPr lang="en-US" sz="1500" dirty="0"/>
              <a:t>4 </a:t>
            </a:r>
          </a:p>
          <a:p>
            <a:r>
              <a:rPr lang="en-US" sz="1500" dirty="0"/>
              <a:t>Did they wear certain clothes? What kinds of food did they eat? What kind of tools did they use or throw away? Answers to all these questions can be found by sifting through a midden. </a:t>
            </a:r>
          </a:p>
          <a:p>
            <a:endParaRPr lang="en-US" sz="1500" dirty="0"/>
          </a:p>
          <a:p>
            <a:r>
              <a:rPr lang="en-US" sz="1500" dirty="0"/>
              <a:t>5 </a:t>
            </a:r>
          </a:p>
          <a:p>
            <a:r>
              <a:rPr lang="en-US" sz="1500" dirty="0"/>
              <a:t>It could also be possible to find out more about a conquered people by searching the midden of their </a:t>
            </a:r>
            <a:r>
              <a:rPr lang="en-US" sz="1500" b="1" u="sng" dirty="0"/>
              <a:t>conquerors</a:t>
            </a:r>
            <a:r>
              <a:rPr lang="en-US" sz="1500" dirty="0"/>
              <a:t>. Some invaders, not really knowing what's valuable to the people they're conquering, might very well throw away things that are extremely valuable. It is left to archaeologists to find these things and piece together the life stories of people long since conquered.</a:t>
            </a:r>
          </a:p>
          <a:p>
            <a:r>
              <a:rPr lang="en-US" sz="1500" dirty="0"/>
              <a:t> </a:t>
            </a:r>
          </a:p>
          <a:p>
            <a:r>
              <a:rPr lang="en-US" sz="1500" dirty="0"/>
              <a:t>6 </a:t>
            </a:r>
          </a:p>
          <a:p>
            <a:r>
              <a:rPr lang="en-US" sz="1500" dirty="0"/>
              <a:t>One person's trash could be another person's treasure. </a:t>
            </a:r>
          </a:p>
        </p:txBody>
      </p:sp>
      <p:sp>
        <p:nvSpPr>
          <p:cNvPr id="6" name="TextBox 5"/>
          <p:cNvSpPr txBox="1"/>
          <p:nvPr/>
        </p:nvSpPr>
        <p:spPr>
          <a:xfrm>
            <a:off x="5648325" y="150912"/>
            <a:ext cx="1666875" cy="707886"/>
          </a:xfrm>
          <a:prstGeom prst="rect">
            <a:avLst/>
          </a:prstGeom>
          <a:noFill/>
          <a:ln>
            <a:solidFill>
              <a:schemeClr val="tx1"/>
            </a:solidFill>
          </a:ln>
        </p:spPr>
        <p:txBody>
          <a:bodyPr wrap="square" rtlCol="0">
            <a:spAutoFit/>
          </a:bodyPr>
          <a:lstStyle/>
          <a:p>
            <a:r>
              <a:rPr lang="en-US" sz="800" dirty="0" smtClean="0"/>
              <a:t>Grade Level:  8.0</a:t>
            </a:r>
          </a:p>
          <a:p>
            <a:r>
              <a:rPr lang="en-US" sz="800" dirty="0" smtClean="0"/>
              <a:t>Lexile:  1300L</a:t>
            </a:r>
          </a:p>
          <a:p>
            <a:r>
              <a:rPr lang="en-US" sz="800" dirty="0" smtClean="0"/>
              <a:t>Mean Sentence Length: 24.10</a:t>
            </a:r>
          </a:p>
          <a:p>
            <a:r>
              <a:rPr lang="en-US" sz="800" dirty="0" smtClean="0"/>
              <a:t>Mean Log Word Frequency: 3.58</a:t>
            </a:r>
          </a:p>
          <a:p>
            <a:r>
              <a:rPr lang="en-US" sz="800" dirty="0" smtClean="0"/>
              <a:t>Word Count:  241</a:t>
            </a:r>
            <a:endParaRPr lang="en-US" sz="800" dirty="0"/>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378960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47699" y="4826311"/>
            <a:ext cx="6557964" cy="2565089"/>
          </a:xfrm>
          <a:prstGeom prst="rect">
            <a:avLst/>
          </a:prstGeom>
        </p:spPr>
        <p:txBody>
          <a:bodyPr wrap="square" lIns="101881" tIns="50941" rIns="101881" bIns="50941">
            <a:spAutoFit/>
          </a:bodyPr>
          <a:lstStyle/>
          <a:p>
            <a:pPr marL="396875" indent="-396875"/>
            <a:r>
              <a:rPr lang="en-US" sz="1600" b="1" dirty="0" smtClean="0">
                <a:latin typeface="Helvetica" pitchFamily="34" charset="0"/>
                <a:cs typeface="Helvetica" pitchFamily="34" charset="0"/>
              </a:rPr>
              <a:t>10.  Which </a:t>
            </a:r>
            <a:r>
              <a:rPr lang="en-US" sz="1600" b="1" dirty="0">
                <a:latin typeface="Helvetica" pitchFamily="34" charset="0"/>
                <a:cs typeface="Helvetica" pitchFamily="34" charset="0"/>
              </a:rPr>
              <a:t>two words </a:t>
            </a:r>
            <a:r>
              <a:rPr lang="en-US" sz="1600" b="1" dirty="0" smtClean="0">
                <a:latin typeface="Helvetica" pitchFamily="34" charset="0"/>
                <a:cs typeface="Helvetica" pitchFamily="34" charset="0"/>
              </a:rPr>
              <a:t>most help </a:t>
            </a:r>
            <a:r>
              <a:rPr lang="en-US" sz="1600" b="1" dirty="0">
                <a:latin typeface="Helvetica" pitchFamily="34" charset="0"/>
                <a:cs typeface="Helvetica" pitchFamily="34" charset="0"/>
              </a:rPr>
              <a:t>the reader understand what </a:t>
            </a:r>
            <a:r>
              <a:rPr lang="en-US" sz="1600" b="1" i="1" dirty="0">
                <a:latin typeface="Helvetica" pitchFamily="34" charset="0"/>
                <a:cs typeface="Helvetica" pitchFamily="34" charset="0"/>
              </a:rPr>
              <a:t>debris</a:t>
            </a: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means</a:t>
            </a:r>
            <a:r>
              <a:rPr lang="en-US" sz="1600" b="1" dirty="0">
                <a:latin typeface="Helvetica" pitchFamily="34" charset="0"/>
                <a:cs typeface="Helvetica" pitchFamily="34" charset="0"/>
              </a:rPr>
              <a:t>?</a:t>
            </a:r>
          </a:p>
          <a:p>
            <a:pPr marL="63675"/>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buried    dig</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layers     wind</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surface   ground</a:t>
            </a:r>
            <a:endParaRPr lang="en-US" sz="1600" dirty="0"/>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dirt          trash</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8" name="Rectangle 7"/>
          <p:cNvSpPr/>
          <p:nvPr/>
        </p:nvSpPr>
        <p:spPr>
          <a:xfrm>
            <a:off x="711761" y="693889"/>
            <a:ext cx="6481757" cy="2981101"/>
          </a:xfrm>
          <a:prstGeom prst="rect">
            <a:avLst/>
          </a:prstGeom>
        </p:spPr>
        <p:txBody>
          <a:bodyPr wrap="square" lIns="101881" tIns="50941" rIns="101881" bIns="50941">
            <a:spAutoFit/>
          </a:bodyPr>
          <a:lstStyle/>
          <a:p>
            <a:pPr marL="285750" indent="-285750"/>
            <a:r>
              <a:rPr lang="en-US" sz="1600" b="1" dirty="0" smtClean="0">
                <a:latin typeface="Helvetica" pitchFamily="34" charset="0"/>
                <a:cs typeface="Helvetica" pitchFamily="34" charset="0"/>
              </a:rPr>
              <a:t>9.   “</a:t>
            </a:r>
            <a:r>
              <a:rPr lang="en-US" sz="1600" i="1" dirty="0" smtClean="0">
                <a:latin typeface="Helvetica" pitchFamily="34" charset="0"/>
                <a:cs typeface="Helvetica" pitchFamily="34" charset="0"/>
              </a:rPr>
              <a:t>An archaeologist </a:t>
            </a:r>
            <a:r>
              <a:rPr lang="en-US" sz="1600" i="1" dirty="0">
                <a:latin typeface="Helvetica" pitchFamily="34" charset="0"/>
                <a:cs typeface="Helvetica" pitchFamily="34" charset="0"/>
              </a:rPr>
              <a:t>is a person who studies past human life by digging up the </a:t>
            </a:r>
            <a:r>
              <a:rPr lang="en-US" sz="1600" i="1" dirty="0" smtClean="0">
                <a:latin typeface="Helvetica" pitchFamily="34" charset="0"/>
                <a:cs typeface="Helvetica" pitchFamily="34" charset="0"/>
              </a:rPr>
              <a:t>remains </a:t>
            </a:r>
            <a:r>
              <a:rPr lang="en-US" sz="1600" i="1" dirty="0">
                <a:latin typeface="Helvetica" pitchFamily="34" charset="0"/>
                <a:cs typeface="Helvetica" pitchFamily="34" charset="0"/>
              </a:rPr>
              <a:t>of a </a:t>
            </a:r>
            <a:r>
              <a:rPr lang="en-US" sz="1600" i="1" dirty="0" smtClean="0">
                <a:latin typeface="Helvetica" pitchFamily="34" charset="0"/>
                <a:cs typeface="Helvetica" pitchFamily="34" charset="0"/>
              </a:rPr>
              <a:t>culture</a:t>
            </a:r>
            <a:r>
              <a:rPr lang="en-US" sz="1600" b="1" dirty="0" smtClean="0">
                <a:latin typeface="Helvetica" pitchFamily="34" charset="0"/>
                <a:cs typeface="Helvetica" pitchFamily="34" charset="0"/>
              </a:rPr>
              <a:t>.” Based </a:t>
            </a:r>
            <a:r>
              <a:rPr lang="en-US" sz="1600" b="1" dirty="0">
                <a:latin typeface="Helvetica" pitchFamily="34" charset="0"/>
                <a:cs typeface="Helvetica" pitchFamily="34" charset="0"/>
              </a:rPr>
              <a:t>on </a:t>
            </a:r>
            <a:r>
              <a:rPr lang="en-US" sz="1600" b="1" dirty="0" smtClean="0">
                <a:latin typeface="Helvetica" pitchFamily="34" charset="0"/>
                <a:cs typeface="Helvetica" pitchFamily="34" charset="0"/>
              </a:rPr>
              <a:t>this </a:t>
            </a:r>
            <a:r>
              <a:rPr lang="en-US" sz="1600" b="1" dirty="0">
                <a:latin typeface="Helvetica" pitchFamily="34" charset="0"/>
                <a:cs typeface="Helvetica" pitchFamily="34" charset="0"/>
              </a:rPr>
              <a:t>definition of </a:t>
            </a:r>
            <a:r>
              <a:rPr lang="en-US" sz="1600" b="1" u="sng" dirty="0" smtClean="0">
                <a:latin typeface="Helvetica" pitchFamily="34" charset="0"/>
                <a:cs typeface="Helvetica" pitchFamily="34" charset="0"/>
              </a:rPr>
              <a:t>archeo</a:t>
            </a:r>
            <a:r>
              <a:rPr lang="en-US" sz="1600" b="1" dirty="0" smtClean="0">
                <a:latin typeface="Helvetica" pitchFamily="34" charset="0"/>
                <a:cs typeface="Helvetica" pitchFamily="34" charset="0"/>
              </a:rPr>
              <a:t>logist, what </a:t>
            </a:r>
            <a:r>
              <a:rPr lang="en-US" sz="1600" b="1" dirty="0">
                <a:latin typeface="Helvetica" pitchFamily="34" charset="0"/>
                <a:cs typeface="Helvetica" pitchFamily="34" charset="0"/>
              </a:rPr>
              <a:t>does </a:t>
            </a:r>
            <a:r>
              <a:rPr lang="en-US" sz="1600" b="1" dirty="0" smtClean="0">
                <a:latin typeface="Helvetica" pitchFamily="34" charset="0"/>
                <a:cs typeface="Helvetica" pitchFamily="34" charset="0"/>
              </a:rPr>
              <a:t>the </a:t>
            </a:r>
            <a:r>
              <a:rPr lang="en-US" sz="1600" b="1" dirty="0">
                <a:latin typeface="Helvetica" pitchFamily="34" charset="0"/>
                <a:cs typeface="Helvetica" pitchFamily="34" charset="0"/>
              </a:rPr>
              <a:t>Greek root word </a:t>
            </a:r>
            <a:r>
              <a:rPr lang="en-US" sz="1600" b="1" i="1" u="sng" dirty="0" smtClean="0">
                <a:latin typeface="Helvetica" pitchFamily="34" charset="0"/>
                <a:cs typeface="Helvetica" pitchFamily="34" charset="0"/>
              </a:rPr>
              <a:t>archeo</a:t>
            </a:r>
            <a:r>
              <a:rPr lang="en-US" sz="1600" b="1" dirty="0" smtClean="0">
                <a:latin typeface="Helvetica" pitchFamily="34" charset="0"/>
                <a:cs typeface="Helvetica" pitchFamily="34" charset="0"/>
              </a:rPr>
              <a:t> </a:t>
            </a:r>
            <a:r>
              <a:rPr lang="en-US" sz="1600" b="1" dirty="0">
                <a:latin typeface="Helvetica" pitchFamily="34" charset="0"/>
                <a:cs typeface="Helvetica" pitchFamily="34" charset="0"/>
              </a:rPr>
              <a:t>most likely mean? </a:t>
            </a:r>
            <a:endParaRPr lang="en-US" sz="1600" dirty="0" smtClean="0">
              <a:latin typeface="Helvetica" pitchFamily="34" charset="0"/>
              <a:cs typeface="Helvetica" pitchFamily="34" charset="0"/>
            </a:endParaRPr>
          </a:p>
          <a:p>
            <a:pPr marL="852312" lvl="1" indent="-342900">
              <a:lnSpc>
                <a:spcPct val="200000"/>
              </a:lnSpc>
              <a:buAutoNum type="alphaUcPeriod"/>
            </a:pPr>
            <a:r>
              <a:rPr lang="en-US" sz="1600" dirty="0">
                <a:latin typeface="Helvetica" pitchFamily="34" charset="0"/>
                <a:cs typeface="Helvetica" pitchFamily="34" charset="0"/>
              </a:rPr>
              <a:t>m</a:t>
            </a:r>
            <a:r>
              <a:rPr lang="en-US" sz="1600" dirty="0" smtClean="0">
                <a:latin typeface="Helvetica" pitchFamily="34" charset="0"/>
                <a:cs typeface="Helvetica" pitchFamily="34" charset="0"/>
              </a:rPr>
              <a:t>ost </a:t>
            </a:r>
            <a:r>
              <a:rPr lang="en-US" sz="1600" u="sng" dirty="0" smtClean="0">
                <a:latin typeface="Helvetica" pitchFamily="34" charset="0"/>
                <a:cs typeface="Helvetica" pitchFamily="34" charset="0"/>
              </a:rPr>
              <a:t>recent</a:t>
            </a:r>
          </a:p>
          <a:p>
            <a:pPr marL="852312" lvl="1" indent="-342900">
              <a:lnSpc>
                <a:spcPct val="200000"/>
              </a:lnSpc>
              <a:buAutoNum type="alphaUcPeriod"/>
            </a:pPr>
            <a:r>
              <a:rPr lang="en-US" sz="1600" dirty="0">
                <a:latin typeface="Helvetica" pitchFamily="34" charset="0"/>
                <a:cs typeface="Helvetica" pitchFamily="34" charset="0"/>
              </a:rPr>
              <a:t>o</a:t>
            </a:r>
            <a:r>
              <a:rPr lang="en-US" sz="1600" dirty="0" smtClean="0">
                <a:latin typeface="Helvetica" pitchFamily="34" charset="0"/>
                <a:cs typeface="Helvetica" pitchFamily="34" charset="0"/>
              </a:rPr>
              <a:t>ne </a:t>
            </a:r>
            <a:r>
              <a:rPr lang="en-US" sz="1600" u="sng" dirty="0" smtClean="0">
                <a:latin typeface="Helvetica" pitchFamily="34" charset="0"/>
                <a:cs typeface="Helvetica" pitchFamily="34" charset="0"/>
              </a:rPr>
              <a:t>culture</a:t>
            </a:r>
          </a:p>
          <a:p>
            <a:pPr marL="852312" lvl="1" indent="-342900">
              <a:lnSpc>
                <a:spcPct val="200000"/>
              </a:lnSpc>
              <a:buAutoNum type="alphaUcPeriod"/>
            </a:pPr>
            <a:r>
              <a:rPr lang="en-US" sz="1600" u="sng" dirty="0">
                <a:latin typeface="Helvetica" pitchFamily="34" charset="0"/>
                <a:cs typeface="Helvetica" pitchFamily="34" charset="0"/>
              </a:rPr>
              <a:t>a</a:t>
            </a:r>
            <a:r>
              <a:rPr lang="en-US" sz="1600" u="sng" dirty="0" smtClean="0">
                <a:latin typeface="Helvetica" pitchFamily="34" charset="0"/>
                <a:cs typeface="Helvetica" pitchFamily="34" charset="0"/>
              </a:rPr>
              <a:t>ncient</a:t>
            </a:r>
            <a:r>
              <a:rPr lang="en-US" sz="1600" dirty="0" smtClean="0">
                <a:latin typeface="Helvetica" pitchFamily="34" charset="0"/>
                <a:cs typeface="Helvetica" pitchFamily="34" charset="0"/>
              </a:rPr>
              <a:t> or </a:t>
            </a:r>
            <a:r>
              <a:rPr lang="en-US" sz="1600" u="sng" dirty="0" smtClean="0">
                <a:latin typeface="Helvetica" pitchFamily="34" charset="0"/>
                <a:cs typeface="Helvetica" pitchFamily="34" charset="0"/>
              </a:rPr>
              <a:t>early</a:t>
            </a:r>
          </a:p>
          <a:p>
            <a:pPr marL="852312" lvl="1" indent="-342900">
              <a:lnSpc>
                <a:spcPct val="200000"/>
              </a:lnSpc>
              <a:buAutoNum type="alphaUcPeriod"/>
            </a:pPr>
            <a:r>
              <a:rPr lang="en-US" sz="1600" u="sng" dirty="0" smtClean="0">
                <a:latin typeface="Helvetica" pitchFamily="34" charset="0"/>
                <a:cs typeface="Helvetica" pitchFamily="34" charset="0"/>
              </a:rPr>
              <a:t>modern</a:t>
            </a:r>
            <a:endParaRPr lang="en-US" sz="1600" u="sng" dirty="0">
              <a:latin typeface="Helvetica" pitchFamily="34" charset="0"/>
              <a:cs typeface="Helvetica" pitchFamily="34" charset="0"/>
            </a:endParaRPr>
          </a:p>
        </p:txBody>
      </p:sp>
      <p:cxnSp>
        <p:nvCxnSpPr>
          <p:cNvPr id="11" name="Straight Connector 10"/>
          <p:cNvCxnSpPr/>
          <p:nvPr/>
        </p:nvCxnSpPr>
        <p:spPr>
          <a:xfrm>
            <a:off x="478933" y="4419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976312" y="3352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76312" y="18941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76312" y="24380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76312" y="2884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71159" y="65814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97528" y="55908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71159" y="61088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71159" y="70386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val="21200780"/>
              </p:ext>
            </p:extLst>
          </p:nvPr>
        </p:nvGraphicFramePr>
        <p:xfrm>
          <a:off x="5334000" y="3561688"/>
          <a:ext cx="1638758" cy="638447"/>
        </p:xfrm>
        <a:graphic>
          <a:graphicData uri="http://schemas.openxmlformats.org/drawingml/2006/table">
            <a:tbl>
              <a:tblPr/>
              <a:tblGrid>
                <a:gridCol w="1638758"/>
              </a:tblGrid>
              <a:tr h="16524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Toward RI.4.4      </a:t>
                      </a:r>
                      <a:r>
                        <a:rPr lang="en-US" sz="900" b="1" dirty="0" smtClean="0">
                          <a:solidFill>
                            <a:srgbClr val="000000"/>
                          </a:solidFill>
                          <a:latin typeface="Calibri"/>
                          <a:ea typeface="Times New Roman"/>
                          <a:cs typeface="Times New Roman"/>
                        </a:rPr>
                        <a:t>DOK 1 </a:t>
                      </a:r>
                      <a:r>
                        <a:rPr lang="en-US" sz="900" b="1" dirty="0">
                          <a:solidFill>
                            <a:srgbClr val="000000"/>
                          </a:solidFill>
                          <a:latin typeface="Calibri"/>
                          <a:ea typeface="Times New Roman"/>
                          <a:cs typeface="Times New Roman"/>
                        </a:rPr>
                        <a:t>- </a:t>
                      </a:r>
                      <a:r>
                        <a:rPr lang="en-US" sz="900" b="1" dirty="0" err="1" smtClean="0">
                          <a:solidFill>
                            <a:srgbClr val="000000"/>
                          </a:solidFill>
                          <a:latin typeface="Calibri"/>
                          <a:ea typeface="Times New Roman"/>
                          <a:cs typeface="Times New Roman"/>
                        </a:rPr>
                        <a:t>APg</a:t>
                      </a:r>
                      <a:endParaRPr lang="en-US" sz="9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413165">
                <a:tc>
                  <a:txBody>
                    <a:bodyPr/>
                    <a:lstStyle/>
                    <a:p>
                      <a:pPr marL="0" marR="0" algn="l">
                        <a:lnSpc>
                          <a:spcPct val="115000"/>
                        </a:lnSpc>
                        <a:spcBef>
                          <a:spcPts val="0"/>
                        </a:spcBef>
                        <a:spcAft>
                          <a:spcPts val="0"/>
                        </a:spcAft>
                      </a:pPr>
                      <a:r>
                        <a:rPr lang="en-US" sz="900" b="1" dirty="0" smtClean="0">
                          <a:solidFill>
                            <a:srgbClr val="000000"/>
                          </a:solidFill>
                          <a:effectLst/>
                          <a:latin typeface="+mn-lt"/>
                          <a:ea typeface="Times New Roman"/>
                          <a:cs typeface="Times New Roman"/>
                        </a:rPr>
                        <a:t>Use language structures or word relationships to determine targeted word meanings.</a:t>
                      </a:r>
                      <a:endParaRPr lang="en-US" sz="90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765404739"/>
              </p:ext>
            </p:extLst>
          </p:nvPr>
        </p:nvGraphicFramePr>
        <p:xfrm>
          <a:off x="5181600" y="7817436"/>
          <a:ext cx="1828800" cy="467318"/>
        </p:xfrm>
        <a:graphic>
          <a:graphicData uri="http://schemas.openxmlformats.org/drawingml/2006/table">
            <a:tbl>
              <a:tblPr/>
              <a:tblGrid>
                <a:gridCol w="1828800"/>
              </a:tblGrid>
              <a:tr h="192998">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Toward RI.4.4             </a:t>
                      </a:r>
                      <a:r>
                        <a:rPr lang="en-US" sz="900" b="1" dirty="0" smtClean="0">
                          <a:solidFill>
                            <a:srgbClr val="000000"/>
                          </a:solidFill>
                          <a:latin typeface="Calibri"/>
                          <a:ea typeface="Times New Roman"/>
                          <a:cs typeface="Times New Roman"/>
                        </a:rPr>
                        <a:t>DOK </a:t>
                      </a:r>
                      <a:r>
                        <a:rPr lang="en-US" sz="900" b="1" dirty="0">
                          <a:solidFill>
                            <a:srgbClr val="000000"/>
                          </a:solidFill>
                          <a:latin typeface="Calibri"/>
                          <a:ea typeface="Times New Roman"/>
                          <a:cs typeface="Times New Roman"/>
                        </a:rPr>
                        <a:t>2 - </a:t>
                      </a:r>
                      <a:r>
                        <a:rPr lang="en-US" sz="900" b="1" dirty="0" smtClean="0">
                          <a:solidFill>
                            <a:srgbClr val="000000"/>
                          </a:solidFill>
                          <a:latin typeface="Calibri"/>
                          <a:ea typeface="Times New Roman"/>
                          <a:cs typeface="Times New Roman"/>
                        </a:rPr>
                        <a:t>APn</a:t>
                      </a:r>
                      <a:endParaRPr lang="en-US" sz="9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170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1" dirty="0" smtClean="0">
                          <a:solidFill>
                            <a:srgbClr val="000000"/>
                          </a:solidFill>
                          <a:effectLst/>
                          <a:latin typeface="+mn-lt"/>
                          <a:ea typeface="Times New Roman"/>
                          <a:cs typeface="Times New Roman"/>
                        </a:rPr>
                        <a:t>Use context to identify the meaning of targeted words/phrases.</a:t>
                      </a:r>
                      <a:endParaRPr lang="en-US" sz="900" b="1" dirty="0" smtClean="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4090829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0" name="Straight Connector 9"/>
          <p:cNvCxnSpPr/>
          <p:nvPr/>
        </p:nvCxnSpPr>
        <p:spPr>
          <a:xfrm>
            <a:off x="485775" y="4648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54243" y="863911"/>
            <a:ext cx="6576647" cy="2565089"/>
          </a:xfrm>
          <a:prstGeom prst="rect">
            <a:avLst/>
          </a:prstGeom>
        </p:spPr>
        <p:txBody>
          <a:bodyPr wrap="square" lIns="101881" tIns="50941" rIns="101881" bIns="50941">
            <a:spAutoFit/>
          </a:bodyPr>
          <a:lstStyle/>
          <a:p>
            <a:pPr marL="418306" indent="-418306"/>
            <a:r>
              <a:rPr lang="en-US" sz="1600" b="1" dirty="0" smtClean="0">
                <a:latin typeface="Helvetica" pitchFamily="34" charset="0"/>
                <a:cs typeface="Helvetica" pitchFamily="34" charset="0"/>
              </a:rPr>
              <a:t>11.   </a:t>
            </a:r>
            <a:r>
              <a:rPr lang="en-US" sz="1600" b="1" dirty="0">
                <a:latin typeface="Helvetica" pitchFamily="34" charset="0"/>
                <a:cs typeface="Helvetica" pitchFamily="34" charset="0"/>
              </a:rPr>
              <a:t>What does information in paragraph 3 of Article 1 help the reader to understand about archeologists?</a:t>
            </a:r>
          </a:p>
          <a:p>
            <a:pPr marL="361417" indent="-361417">
              <a:buFont typeface="+mj-lt"/>
              <a:buAutoNum type="arabicPeriod" startAt="5"/>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what types of tools they must use</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how long it takes to complete a dig</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how many clues are found at each dig</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what they learn about people from the past</a:t>
            </a:r>
          </a:p>
        </p:txBody>
      </p:sp>
      <p:graphicFrame>
        <p:nvGraphicFramePr>
          <p:cNvPr id="12" name="Table 11"/>
          <p:cNvGraphicFramePr>
            <a:graphicFrameLocks noGrp="1"/>
          </p:cNvGraphicFramePr>
          <p:nvPr>
            <p:extLst>
              <p:ext uri="{D42A27DB-BD31-4B8C-83A1-F6EECF244321}">
                <p14:modId xmlns:p14="http://schemas.microsoft.com/office/powerpoint/2010/main" val="2511234723"/>
              </p:ext>
            </p:extLst>
          </p:nvPr>
        </p:nvGraphicFramePr>
        <p:xfrm>
          <a:off x="5371467" y="3810000"/>
          <a:ext cx="1895476" cy="615668"/>
        </p:xfrm>
        <a:graphic>
          <a:graphicData uri="http://schemas.openxmlformats.org/drawingml/2006/table">
            <a:tbl>
              <a:tblPr/>
              <a:tblGrid>
                <a:gridCol w="1895476"/>
              </a:tblGrid>
              <a:tr h="152400">
                <a:tc>
                  <a:txBody>
                    <a:bodyPr/>
                    <a:lstStyle/>
                    <a:p>
                      <a:pPr marL="0" marR="0" algn="ctr">
                        <a:lnSpc>
                          <a:spcPct val="115000"/>
                        </a:lnSpc>
                        <a:spcBef>
                          <a:spcPts val="0"/>
                        </a:spcBef>
                        <a:spcAft>
                          <a:spcPts val="0"/>
                        </a:spcAft>
                      </a:pPr>
                      <a:r>
                        <a:rPr lang="en-US" sz="900" b="1" i="1" dirty="0" smtClean="0">
                          <a:solidFill>
                            <a:srgbClr val="000000"/>
                          </a:solidFill>
                          <a:latin typeface="Calibri"/>
                          <a:ea typeface="Times New Roman"/>
                          <a:cs typeface="Times New Roman"/>
                        </a:rPr>
                        <a:t>Toward RI.4.8                 </a:t>
                      </a:r>
                      <a:r>
                        <a:rPr lang="en-US" sz="900" b="1" dirty="0" smtClean="0">
                          <a:solidFill>
                            <a:srgbClr val="000000"/>
                          </a:solidFill>
                          <a:latin typeface="Calibri"/>
                          <a:ea typeface="Times New Roman"/>
                          <a:cs typeface="Times New Roman"/>
                        </a:rPr>
                        <a:t>DOK </a:t>
                      </a:r>
                      <a:r>
                        <a:rPr lang="en-US" sz="900" b="1" dirty="0">
                          <a:solidFill>
                            <a:srgbClr val="000000"/>
                          </a:solidFill>
                          <a:latin typeface="Calibri"/>
                          <a:ea typeface="Times New Roman"/>
                          <a:cs typeface="Times New Roman"/>
                        </a:rPr>
                        <a:t>2 - </a:t>
                      </a:r>
                      <a:r>
                        <a:rPr lang="en-US" sz="900" b="1" dirty="0" smtClean="0">
                          <a:solidFill>
                            <a:srgbClr val="000000"/>
                          </a:solidFill>
                          <a:latin typeface="Calibri"/>
                          <a:ea typeface="Times New Roman"/>
                          <a:cs typeface="Times New Roman"/>
                        </a:rPr>
                        <a:t>Cl</a:t>
                      </a:r>
                      <a:endParaRPr lang="en-US" sz="9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457934">
                <a:tc>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Locates reasons to support particular points made in a text (questions, discussions).</a:t>
                      </a:r>
                      <a:endParaRPr lang="en-US" sz="900" b="1" dirty="0">
                        <a:solidFill>
                          <a:schemeClr val="tx1"/>
                        </a:solidFill>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3" name="Rectangle 12"/>
          <p:cNvSpPr/>
          <p:nvPr/>
        </p:nvSpPr>
        <p:spPr>
          <a:xfrm>
            <a:off x="6995159" y="9220784"/>
            <a:ext cx="510064" cy="518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881" tIns="50941" rIns="101881" bIns="50941" rtlCol="0" anchor="ctr"/>
          <a:lstStyle/>
          <a:p>
            <a:pPr algn="ctr"/>
            <a:r>
              <a:rPr lang="en-US" sz="2200" b="1" dirty="0">
                <a:solidFill>
                  <a:schemeClr val="tx1"/>
                </a:solidFill>
                <a:effectLst>
                  <a:outerShdw blurRad="38100" dist="38100" dir="2700000" algn="tl">
                    <a:srgbClr val="000000">
                      <a:alpha val="43137"/>
                    </a:srgbClr>
                  </a:outerShdw>
                </a:effectLst>
              </a:rPr>
              <a:t>4</a:t>
            </a:r>
          </a:p>
        </p:txBody>
      </p:sp>
      <p:sp>
        <p:nvSpPr>
          <p:cNvPr id="14" name="Oval 13"/>
          <p:cNvSpPr/>
          <p:nvPr/>
        </p:nvSpPr>
        <p:spPr>
          <a:xfrm>
            <a:off x="904875" y="16221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84648" y="21464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75438" y="2629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95665" y="30910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Rectangle 23"/>
          <p:cNvSpPr/>
          <p:nvPr/>
        </p:nvSpPr>
        <p:spPr>
          <a:xfrm>
            <a:off x="384222" y="5410200"/>
            <a:ext cx="6916690" cy="2565089"/>
          </a:xfrm>
          <a:prstGeom prst="rect">
            <a:avLst/>
          </a:prstGeom>
        </p:spPr>
        <p:txBody>
          <a:bodyPr wrap="square" lIns="101881" tIns="50941" rIns="101881" bIns="50941">
            <a:spAutoFit/>
          </a:bodyPr>
          <a:lstStyle/>
          <a:p>
            <a:pPr marL="466725" indent="-411163"/>
            <a:r>
              <a:rPr lang="en-US" sz="1600" b="1" dirty="0" smtClean="0">
                <a:latin typeface="Helvetica" pitchFamily="34" charset="0"/>
                <a:cs typeface="Helvetica" pitchFamily="34" charset="0"/>
              </a:rPr>
              <a:t>12.  </a:t>
            </a:r>
            <a:r>
              <a:rPr lang="en-US" sz="1600" b="1" dirty="0">
                <a:latin typeface="Helvetica" pitchFamily="34" charset="0"/>
                <a:cs typeface="Helvetica" pitchFamily="34" charset="0"/>
              </a:rPr>
              <a:t>Based on </a:t>
            </a:r>
            <a:r>
              <a:rPr lang="en-US" sz="1600" b="1" u="sng" dirty="0">
                <a:latin typeface="Helvetica" pitchFamily="34" charset="0"/>
                <a:cs typeface="Helvetica" pitchFamily="34" charset="0"/>
              </a:rPr>
              <a:t>Article 1</a:t>
            </a:r>
            <a:r>
              <a:rPr lang="en-US" sz="1600" b="1" dirty="0">
                <a:latin typeface="Helvetica" pitchFamily="34" charset="0"/>
                <a:cs typeface="Helvetica" pitchFamily="34" charset="0"/>
              </a:rPr>
              <a:t>, what do archaeologists study in addition to </a:t>
            </a:r>
            <a:r>
              <a:rPr lang="en-US" sz="1600" b="1" dirty="0" smtClean="0">
                <a:latin typeface="Helvetica" pitchFamily="34" charset="0"/>
                <a:cs typeface="Helvetica" pitchFamily="34" charset="0"/>
              </a:rPr>
              <a:t> people </a:t>
            </a:r>
            <a:r>
              <a:rPr lang="en-US" sz="1600" b="1" dirty="0">
                <a:latin typeface="Helvetica" pitchFamily="34" charset="0"/>
                <a:cs typeface="Helvetica" pitchFamily="34" charset="0"/>
              </a:rPr>
              <a:t>who lived long ago?</a:t>
            </a:r>
          </a:p>
          <a:p>
            <a:pPr marL="361417" indent="-361417">
              <a:buFont typeface="+mj-lt"/>
              <a:buAutoNum type="arabicPeriod" startAt="6"/>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 reasons an area became full of debris long ago</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What a specific area was like long ago</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What tools archaeologists used long ago</a:t>
            </a:r>
            <a:endParaRPr lang="en-US" sz="1600" dirty="0">
              <a:latin typeface="Helvetica" pitchFamily="34" charset="0"/>
              <a:cs typeface="Helvetica" pitchFamily="34" charset="0"/>
            </a:endParaRPr>
          </a:p>
          <a:p>
            <a:pPr marL="839959" indent="-358070"/>
            <a:r>
              <a:rPr lang="en-US" sz="1600" dirty="0">
                <a:latin typeface="Helvetica" pitchFamily="34" charset="0"/>
                <a:cs typeface="Helvetica" pitchFamily="34" charset="0"/>
              </a:rPr>
              <a:t> </a:t>
            </a:r>
          </a:p>
          <a:p>
            <a:pPr marL="839959" indent="-358070">
              <a:buFont typeface="+mj-lt"/>
              <a:buAutoNum type="alphaUcPeriod" startAt="4"/>
            </a:pPr>
            <a:r>
              <a:rPr lang="en-US" sz="1600" dirty="0">
                <a:latin typeface="Helvetica" pitchFamily="34" charset="0"/>
                <a:cs typeface="Helvetica" pitchFamily="34" charset="0"/>
              </a:rPr>
              <a:t>The ways people worked together long ago</a:t>
            </a:r>
          </a:p>
        </p:txBody>
      </p:sp>
      <p:sp>
        <p:nvSpPr>
          <p:cNvPr id="25" name="Oval 24"/>
          <p:cNvSpPr/>
          <p:nvPr/>
        </p:nvSpPr>
        <p:spPr>
          <a:xfrm>
            <a:off x="632550" y="62253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631977" y="71496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652777" y="76022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631977" y="67273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val="2015133245"/>
              </p:ext>
            </p:extLst>
          </p:nvPr>
        </p:nvGraphicFramePr>
        <p:xfrm>
          <a:off x="5525163" y="8305800"/>
          <a:ext cx="1605727" cy="728508"/>
        </p:xfrm>
        <a:graphic>
          <a:graphicData uri="http://schemas.openxmlformats.org/drawingml/2006/table">
            <a:tbl>
              <a:tblPr/>
              <a:tblGrid>
                <a:gridCol w="1605727"/>
              </a:tblGrid>
              <a:tr h="119743">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Toward RI.4.8       </a:t>
                      </a:r>
                      <a:r>
                        <a:rPr lang="en-US" sz="900" b="1" dirty="0" smtClean="0">
                          <a:solidFill>
                            <a:srgbClr val="000000"/>
                          </a:solidFill>
                          <a:latin typeface="Calibri"/>
                          <a:ea typeface="Times New Roman"/>
                          <a:cs typeface="Times New Roman"/>
                        </a:rPr>
                        <a:t>DOK 2 - ANs</a:t>
                      </a:r>
                      <a:endParaRPr lang="en-US" sz="9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57077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1" dirty="0" smtClean="0">
                          <a:solidFill>
                            <a:srgbClr val="000000"/>
                          </a:solidFill>
                          <a:effectLst/>
                          <a:latin typeface="+mn-lt"/>
                          <a:ea typeface="Times New Roman"/>
                          <a:cs typeface="Arial"/>
                        </a:rPr>
                        <a:t>Distinguishes reasons that are relevant or irrelevant evidence to support a particular point in a text.</a:t>
                      </a:r>
                      <a:endParaRPr lang="en-US" sz="900" dirty="0" smtClean="0">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5817492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564683" y="5257800"/>
            <a:ext cx="6445717" cy="3303753"/>
          </a:xfrm>
          <a:prstGeom prst="rect">
            <a:avLst/>
          </a:prstGeom>
        </p:spPr>
        <p:txBody>
          <a:bodyPr wrap="square" lIns="101881" tIns="50941" rIns="101881" bIns="50941">
            <a:spAutoFit/>
          </a:bodyPr>
          <a:lstStyle/>
          <a:p>
            <a:pPr marL="461963" indent="-406400"/>
            <a:r>
              <a:rPr lang="en-US" sz="1600" b="1" dirty="0" smtClean="0">
                <a:latin typeface="Helvetica" pitchFamily="34" charset="0"/>
                <a:cs typeface="Helvetica" pitchFamily="34" charset="0"/>
              </a:rPr>
              <a:t>14.  What </a:t>
            </a:r>
            <a:r>
              <a:rPr lang="en-US" sz="1600" b="1" dirty="0">
                <a:latin typeface="Helvetica" pitchFamily="34" charset="0"/>
                <a:cs typeface="Helvetica" pitchFamily="34" charset="0"/>
              </a:rPr>
              <a:t>clues about the past are archeologists looking for in </a:t>
            </a:r>
            <a:r>
              <a:rPr lang="en-US" sz="1600" b="1" u="sng" dirty="0">
                <a:latin typeface="Helvetica" pitchFamily="34" charset="0"/>
                <a:cs typeface="Helvetica" pitchFamily="34" charset="0"/>
              </a:rPr>
              <a:t>both</a:t>
            </a:r>
            <a:r>
              <a:rPr lang="en-US" sz="1600" b="1" dirty="0">
                <a:latin typeface="Helvetica" pitchFamily="34" charset="0"/>
                <a:cs typeface="Helvetica" pitchFamily="34" charset="0"/>
              </a:rPr>
              <a:t> articles 1 and 2?</a:t>
            </a:r>
          </a:p>
          <a:p>
            <a:pPr marL="63675" indent="-63675"/>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Archaeologists might be looking for animal skeletons and weather patterns or fire damage.</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Archaeologists might discover more about a people who left few clues to what they liked and didn't like.</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kind of tools they used or threw away.</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Archaeologists might turn up fragments of clothing giving clues to a certain kind of clothing the people wore. </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8" name="Rectangle 7"/>
          <p:cNvSpPr/>
          <p:nvPr/>
        </p:nvSpPr>
        <p:spPr>
          <a:xfrm>
            <a:off x="728662" y="512315"/>
            <a:ext cx="6281738" cy="3796196"/>
          </a:xfrm>
          <a:prstGeom prst="rect">
            <a:avLst/>
          </a:prstGeom>
          <a:noFill/>
        </p:spPr>
        <p:txBody>
          <a:bodyPr wrap="square" lIns="101881" tIns="50941" rIns="101881" bIns="50941">
            <a:spAutoFit/>
          </a:bodyPr>
          <a:lstStyle/>
          <a:p>
            <a:pPr marL="461963" indent="-401638"/>
            <a:r>
              <a:rPr lang="en-US" sz="1600" b="1" dirty="0" smtClean="0">
                <a:latin typeface="Helvetica" pitchFamily="34" charset="0"/>
                <a:cs typeface="Helvetica" pitchFamily="34" charset="0"/>
              </a:rPr>
              <a:t>13.  </a:t>
            </a:r>
            <a:r>
              <a:rPr lang="en-US" sz="1600" b="1" dirty="0">
                <a:latin typeface="Helvetica" pitchFamily="34" charset="0"/>
                <a:cs typeface="Helvetica" pitchFamily="34" charset="0"/>
              </a:rPr>
              <a:t>Which of these important ideas about </a:t>
            </a:r>
            <a:r>
              <a:rPr lang="en-US" sz="1600" b="1" dirty="0" smtClean="0">
                <a:latin typeface="Helvetica" pitchFamily="34" charset="0"/>
                <a:cs typeface="Helvetica" pitchFamily="34" charset="0"/>
              </a:rPr>
              <a:t>archaeologists, is   found </a:t>
            </a:r>
            <a:r>
              <a:rPr lang="en-US" sz="1600" b="1" dirty="0">
                <a:latin typeface="Helvetica" pitchFamily="34" charset="0"/>
                <a:cs typeface="Helvetica" pitchFamily="34" charset="0"/>
              </a:rPr>
              <a:t>in both Article 1 and Article 2</a:t>
            </a:r>
            <a:r>
              <a:rPr lang="en-US" sz="1600" b="1" dirty="0">
                <a:latin typeface="Helvetica" pitchFamily="34" charset="0"/>
              </a:rPr>
              <a:t>?</a:t>
            </a:r>
            <a:endParaRPr lang="en-US" sz="1600" b="1" i="1" dirty="0"/>
          </a:p>
          <a:p>
            <a:pPr marL="361417" indent="-361417">
              <a:buFontTx/>
              <a:buAutoNum type="arabicPeriod" startAt="8"/>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Archaeologists dig in the ground because old objects are found underground.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An archaeologist’s job is to learn about what things were like in the past. 	</a:t>
            </a:r>
          </a:p>
          <a:p>
            <a:pPr marL="834940" indent="-361417"/>
            <a:endParaRPr lang="en-US" sz="1600" dirty="0">
              <a:latin typeface="Helvetica" pitchFamily="34" charset="0"/>
              <a:cs typeface="Helvetica" pitchFamily="34" charset="0"/>
            </a:endParaRPr>
          </a:p>
          <a:p>
            <a:pPr marL="834940" indent="-361417">
              <a:buFont typeface="+mj-lt"/>
              <a:buAutoNum type="alphaUcPeriod" startAt="3"/>
            </a:pPr>
            <a:r>
              <a:rPr lang="en-US" sz="1600" dirty="0">
                <a:latin typeface="Helvetica" pitchFamily="34" charset="0"/>
                <a:cs typeface="Helvetica" pitchFamily="34" charset="0"/>
              </a:rPr>
              <a:t>An archaeologist has to work slowly and carefully so that clues are not damaged. 	</a:t>
            </a:r>
          </a:p>
          <a:p>
            <a:pPr marL="834940" indent="-361417">
              <a:buFont typeface="+mj-lt"/>
              <a:buAutoNum type="alphaUcPeriod" startAt="3"/>
            </a:pPr>
            <a:endParaRPr lang="en-US" sz="1600" dirty="0">
              <a:latin typeface="Helvetica" pitchFamily="34" charset="0"/>
              <a:cs typeface="Helvetica" pitchFamily="34" charset="0"/>
            </a:endParaRPr>
          </a:p>
          <a:p>
            <a:pPr marL="834940" indent="-361417">
              <a:buFont typeface="+mj-lt"/>
              <a:buAutoNum type="alphaUcPeriod" startAt="3"/>
            </a:pPr>
            <a:r>
              <a:rPr lang="en-US" sz="1600" dirty="0">
                <a:latin typeface="Helvetica" pitchFamily="34" charset="0"/>
                <a:cs typeface="Helvetica" pitchFamily="34" charset="0"/>
              </a:rPr>
              <a:t>Archaeologists learn a lot about the past by digging in buried trash. 	</a:t>
            </a:r>
          </a:p>
          <a:p>
            <a:pPr marL="834940" indent="-361417"/>
            <a:endParaRPr lang="en-US" sz="1600" dirty="0">
              <a:latin typeface="Helvetica" pitchFamily="34" charset="0"/>
              <a:cs typeface="Helvetica" pitchFamily="34" charset="0"/>
            </a:endParaRPr>
          </a:p>
        </p:txBody>
      </p:sp>
      <p:cxnSp>
        <p:nvCxnSpPr>
          <p:cNvPr id="10" name="Straight Connector 9"/>
          <p:cNvCxnSpPr/>
          <p:nvPr/>
        </p:nvCxnSpPr>
        <p:spPr>
          <a:xfrm>
            <a:off x="5334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3089" y="59948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62103" y="67855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59953" y="75040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55174" y="79830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79079" y="1341812"/>
            <a:ext cx="240121"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81456" y="2039329"/>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81456" y="2769642"/>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981456" y="3505200"/>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253266213"/>
              </p:ext>
            </p:extLst>
          </p:nvPr>
        </p:nvGraphicFramePr>
        <p:xfrm>
          <a:off x="5257800" y="4038600"/>
          <a:ext cx="1990185" cy="688558"/>
        </p:xfrm>
        <a:graphic>
          <a:graphicData uri="http://schemas.openxmlformats.org/drawingml/2006/table">
            <a:tbl>
              <a:tblPr/>
              <a:tblGrid>
                <a:gridCol w="1990185"/>
              </a:tblGrid>
              <a:tr h="127726">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800" b="1" i="1" dirty="0" smtClean="0">
                          <a:solidFill>
                            <a:schemeClr val="tx1"/>
                          </a:solidFill>
                          <a:effectLst/>
                        </a:rPr>
                        <a:t>Toward RI.4.9                  </a:t>
                      </a:r>
                      <a:r>
                        <a:rPr lang="en-US" sz="800" b="1" dirty="0" smtClean="0">
                          <a:solidFill>
                            <a:schemeClr val="tx1"/>
                          </a:solidFill>
                          <a:effectLst/>
                        </a:rPr>
                        <a:t>DOK 2 – </a:t>
                      </a:r>
                      <a:r>
                        <a:rPr lang="en-US" sz="800" b="1" dirty="0" err="1" smtClean="0">
                          <a:solidFill>
                            <a:schemeClr val="tx1"/>
                          </a:solidFill>
                          <a:effectLst/>
                        </a:rPr>
                        <a:t>Ci</a:t>
                      </a:r>
                      <a:endParaRPr lang="en-US" sz="800" b="1" dirty="0" smtClean="0">
                        <a:solidFill>
                          <a:schemeClr val="tx1"/>
                        </a:solidFill>
                        <a:effectLst/>
                        <a:latin typeface="+mn-lt"/>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516763">
                <a:tc>
                  <a:txBody>
                    <a:bodyPr/>
                    <a:lstStyle/>
                    <a:p>
                      <a:pPr marL="0" marR="0" algn="l">
                        <a:lnSpc>
                          <a:spcPct val="115000"/>
                        </a:lnSpc>
                        <a:spcBef>
                          <a:spcPts val="0"/>
                        </a:spcBef>
                        <a:spcAft>
                          <a:spcPts val="0"/>
                        </a:spcAft>
                      </a:pPr>
                      <a:r>
                        <a:rPr lang="en-US" sz="800" b="0" dirty="0" smtClean="0">
                          <a:solidFill>
                            <a:srgbClr val="000000"/>
                          </a:solidFill>
                          <a:effectLst/>
                          <a:latin typeface="+mn-lt"/>
                          <a:ea typeface="Times New Roman"/>
                          <a:cs typeface="Times New Roman"/>
                        </a:rPr>
                        <a:t>Summarize similar information from two texts on the same topic (i.e., “How does text #1 approach the facts, details or ideas of ____ compared to text #2?)</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415482986"/>
              </p:ext>
            </p:extLst>
          </p:nvPr>
        </p:nvGraphicFramePr>
        <p:xfrm>
          <a:off x="5486400" y="8915400"/>
          <a:ext cx="1952625" cy="746760"/>
        </p:xfrm>
        <a:graphic>
          <a:graphicData uri="http://schemas.openxmlformats.org/drawingml/2006/table">
            <a:tbl>
              <a:tblPr/>
              <a:tblGrid>
                <a:gridCol w="1952625"/>
              </a:tblGrid>
              <a:tr h="76200">
                <a:tc>
                  <a:txBody>
                    <a:bodyPr/>
                    <a:lstStyle/>
                    <a:p>
                      <a:pPr marL="0" marR="0" algn="ctr">
                        <a:lnSpc>
                          <a:spcPct val="100000"/>
                        </a:lnSpc>
                        <a:spcBef>
                          <a:spcPts val="0"/>
                        </a:spcBef>
                        <a:spcAft>
                          <a:spcPts val="0"/>
                        </a:spcAft>
                      </a:pPr>
                      <a:r>
                        <a:rPr lang="en-US" sz="900" b="1" i="1" dirty="0" smtClean="0">
                          <a:solidFill>
                            <a:schemeClr val="tx1"/>
                          </a:solidFill>
                          <a:effectLst/>
                        </a:rPr>
                        <a:t>Toward RI.4.9          </a:t>
                      </a:r>
                      <a:r>
                        <a:rPr lang="en-US" sz="900" b="1" dirty="0" smtClean="0">
                          <a:solidFill>
                            <a:schemeClr val="tx1"/>
                          </a:solidFill>
                          <a:effectLst/>
                        </a:rPr>
                        <a:t>DOK 3 </a:t>
                      </a:r>
                      <a:r>
                        <a:rPr lang="en-US" sz="900" b="1" dirty="0">
                          <a:solidFill>
                            <a:schemeClr val="tx1"/>
                          </a:solidFill>
                          <a:effectLst/>
                        </a:rPr>
                        <a:t>– </a:t>
                      </a:r>
                      <a:r>
                        <a:rPr lang="en-US" sz="900" b="1" dirty="0" smtClean="0">
                          <a:solidFill>
                            <a:schemeClr val="tx1"/>
                          </a:solidFill>
                          <a:effectLst/>
                        </a:rPr>
                        <a:t>CU</a:t>
                      </a:r>
                      <a:endParaRPr lang="en-US" sz="9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58202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srgbClr val="000000"/>
                          </a:solidFill>
                          <a:effectLst/>
                          <a:uLnTx/>
                          <a:uFillTx/>
                          <a:latin typeface="+mn-lt"/>
                          <a:ea typeface="Times New Roman"/>
                          <a:cs typeface="Times New Roman"/>
                        </a:rPr>
                        <a:t>Connect similar ideas across two texts on the same topic using supporting evidence.  (What is the supporting “thread” between the two texts? – what do both authors mention again and again?).</a:t>
                      </a:r>
                      <a:endParaRPr kumimoji="0" lang="en-US" sz="800" b="0" i="0" u="none" strike="noStrike" kern="1200" cap="none" spc="0" normalizeH="0" baseline="0" noProof="0" dirty="0">
                        <a:ln>
                          <a:noFill/>
                        </a:ln>
                        <a:solidFill>
                          <a:prstClr val="black"/>
                        </a:solidFill>
                        <a:effectLst/>
                        <a:uLnTx/>
                        <a:uFillTx/>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2242695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5517180"/>
              </p:ext>
            </p:extLst>
          </p:nvPr>
        </p:nvGraphicFramePr>
        <p:xfrm>
          <a:off x="323850" y="329331"/>
          <a:ext cx="7043738" cy="3588798"/>
        </p:xfrm>
        <a:graphic>
          <a:graphicData uri="http://schemas.openxmlformats.org/drawingml/2006/table">
            <a:tbl>
              <a:tblPr firstRow="1" bandRow="1">
                <a:tableStyleId>{5940675A-B579-460E-94D1-54222C63F5DA}</a:tableStyleId>
              </a:tblPr>
              <a:tblGrid>
                <a:gridCol w="7043738"/>
              </a:tblGrid>
              <a:tr h="737469">
                <a:tc>
                  <a:txBody>
                    <a:bodyPr/>
                    <a:lstStyle/>
                    <a:p>
                      <a:pPr marL="398463" indent="-398463">
                        <a:buFont typeface="+mj-lt"/>
                        <a:buNone/>
                        <a:tabLst/>
                      </a:pPr>
                      <a:r>
                        <a:rPr lang="en-US" sz="1600" b="1" baseline="0" dirty="0" smtClean="0">
                          <a:solidFill>
                            <a:schemeClr val="tx1"/>
                          </a:solidFill>
                        </a:rPr>
                        <a:t>15.  Is it important to go on a dig or explore a midden? Explain your answer using details and examples from both articles.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569">
                <a:tc>
                  <a:txBody>
                    <a:bodyPr/>
                    <a:lstStyle/>
                    <a:p>
                      <a:endParaRPr lang="en-US" sz="12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309">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049">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89">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88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n-US" sz="12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28099640"/>
              </p:ext>
            </p:extLst>
          </p:nvPr>
        </p:nvGraphicFramePr>
        <p:xfrm>
          <a:off x="5991226" y="3919075"/>
          <a:ext cx="1505034" cy="533400"/>
        </p:xfrm>
        <a:graphic>
          <a:graphicData uri="http://schemas.openxmlformats.org/drawingml/2006/table">
            <a:tbl>
              <a:tblPr/>
              <a:tblGrid>
                <a:gridCol w="1505034"/>
              </a:tblGrid>
              <a:tr h="165245">
                <a:tc>
                  <a:txBody>
                    <a:bodyPr/>
                    <a:lstStyle/>
                    <a:p>
                      <a:pPr marL="0" marR="0" algn="ctr">
                        <a:lnSpc>
                          <a:spcPct val="100000"/>
                        </a:lnSpc>
                        <a:spcBef>
                          <a:spcPts val="0"/>
                        </a:spcBef>
                        <a:spcAft>
                          <a:spcPts val="0"/>
                        </a:spcAft>
                      </a:pPr>
                      <a:r>
                        <a:rPr lang="en-US" sz="800" b="1" i="1" dirty="0" smtClean="0">
                          <a:solidFill>
                            <a:schemeClr val="tx1"/>
                          </a:solidFill>
                          <a:effectLst/>
                        </a:rPr>
                        <a:t>Toward RI.4.8    </a:t>
                      </a:r>
                      <a:r>
                        <a:rPr lang="en-US" sz="800" b="1" dirty="0" smtClean="0">
                          <a:solidFill>
                            <a:schemeClr val="tx1"/>
                          </a:solidFill>
                          <a:effectLst/>
                        </a:rPr>
                        <a:t>DOK </a:t>
                      </a:r>
                      <a:r>
                        <a:rPr lang="en-US" sz="800" b="1" dirty="0">
                          <a:solidFill>
                            <a:schemeClr val="tx1"/>
                          </a:solidFill>
                          <a:effectLst/>
                        </a:rPr>
                        <a:t>3 - </a:t>
                      </a:r>
                      <a:r>
                        <a:rPr lang="en-US" sz="800" b="1" dirty="0" smtClean="0">
                          <a:solidFill>
                            <a:schemeClr val="tx1"/>
                          </a:solidFill>
                          <a:effectLst/>
                        </a:rPr>
                        <a:t>ANB</a:t>
                      </a:r>
                      <a:endParaRPr lang="en-US" sz="800" b="1"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68155">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Arial"/>
                        </a:rPr>
                        <a:t>Supports a point with reasons found explicitly in a text (not a point of view).  </a:t>
                      </a:r>
                      <a:endParaRPr lang="en-US" sz="80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62726459"/>
              </p:ext>
            </p:extLst>
          </p:nvPr>
        </p:nvGraphicFramePr>
        <p:xfrm>
          <a:off x="304800" y="4648200"/>
          <a:ext cx="7043738" cy="4284900"/>
        </p:xfrm>
        <a:graphic>
          <a:graphicData uri="http://schemas.openxmlformats.org/drawingml/2006/table">
            <a:tbl>
              <a:tblPr firstRow="1" bandRow="1">
                <a:tableStyleId>{5940675A-B579-460E-94D1-54222C63F5DA}</a:tableStyleId>
              </a:tblPr>
              <a:tblGrid>
                <a:gridCol w="7043738"/>
              </a:tblGrid>
              <a:tr h="838200">
                <a:tc>
                  <a:txBody>
                    <a:bodyPr/>
                    <a:lstStyle/>
                    <a:p>
                      <a:pPr marL="366437" marR="0" lvl="0" indent="-366437" algn="l" defTabSz="963778"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16.  After reading both articles, what </a:t>
                      </a:r>
                      <a:r>
                        <a:rPr kumimoji="0" lang="en-US" sz="1400" b="1" i="0" u="sng"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new</a:t>
                      </a:r>
                      <a:r>
                        <a:rPr kumimoji="0" lang="en-US"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 questions might readers ask to learn more  about both digs and middens?  Explain what details or examples would prompt readers to ask these questions.</a:t>
                      </a:r>
                    </a:p>
                    <a:p>
                      <a:pPr marL="341313" marR="0" indent="-341313" algn="l" defTabSz="966612" rtl="0" eaLnBrk="1" fontAlgn="auto" latinLnBrk="0" hangingPunct="1">
                        <a:lnSpc>
                          <a:spcPct val="100000"/>
                        </a:lnSpc>
                        <a:spcBef>
                          <a:spcPts val="0"/>
                        </a:spcBef>
                        <a:spcAft>
                          <a:spcPts val="0"/>
                        </a:spcAft>
                        <a:buClrTx/>
                        <a:buSzTx/>
                        <a:buFont typeface="+mj-lt"/>
                        <a:buNone/>
                        <a:tabLst/>
                        <a:defRPr/>
                      </a:pPr>
                      <a:endParaRPr lang="en-US" sz="800" b="1" baseline="0" dirty="0" smtClean="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28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2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7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30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04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78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2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71376811"/>
              </p:ext>
            </p:extLst>
          </p:nvPr>
        </p:nvGraphicFramePr>
        <p:xfrm>
          <a:off x="5298043" y="9067800"/>
          <a:ext cx="1712357" cy="624840"/>
        </p:xfrm>
        <a:graphic>
          <a:graphicData uri="http://schemas.openxmlformats.org/drawingml/2006/table">
            <a:tbl>
              <a:tblPr/>
              <a:tblGrid>
                <a:gridCol w="1712357"/>
              </a:tblGrid>
              <a:tr h="0">
                <a:tc>
                  <a:txBody>
                    <a:bodyPr/>
                    <a:lstStyle/>
                    <a:p>
                      <a:pPr marL="0" marR="0" algn="ctr">
                        <a:lnSpc>
                          <a:spcPct val="100000"/>
                        </a:lnSpc>
                        <a:spcBef>
                          <a:spcPts val="0"/>
                        </a:spcBef>
                        <a:spcAft>
                          <a:spcPts val="0"/>
                        </a:spcAft>
                      </a:pPr>
                      <a:r>
                        <a:rPr lang="en-US" sz="900" b="1" dirty="0" smtClean="0">
                          <a:solidFill>
                            <a:schemeClr val="tx1"/>
                          </a:solidFill>
                          <a:effectLst/>
                        </a:rPr>
                        <a:t>Toward RI.4.9     DOK 4 </a:t>
                      </a:r>
                      <a:r>
                        <a:rPr lang="en-US" sz="900" b="1" dirty="0">
                          <a:solidFill>
                            <a:schemeClr val="tx1"/>
                          </a:solidFill>
                          <a:effectLst/>
                        </a:rPr>
                        <a:t>– </a:t>
                      </a:r>
                      <a:r>
                        <a:rPr lang="en-US" sz="900" b="1" dirty="0" smtClean="0">
                          <a:solidFill>
                            <a:schemeClr val="tx1"/>
                          </a:solidFill>
                          <a:effectLst/>
                        </a:rPr>
                        <a:t>SYU</a:t>
                      </a:r>
                      <a:endParaRPr lang="en-US" sz="9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414383">
                <a:tc>
                  <a:txBody>
                    <a:bodyPr/>
                    <a:lstStyle/>
                    <a:p>
                      <a:pPr marL="0" marR="0" algn="l">
                        <a:lnSpc>
                          <a:spcPct val="100000"/>
                        </a:lnSpc>
                        <a:spcBef>
                          <a:spcPts val="0"/>
                        </a:spcBef>
                        <a:spcAft>
                          <a:spcPts val="0"/>
                        </a:spcAft>
                      </a:pPr>
                      <a:r>
                        <a:rPr lang="en-US" sz="800" b="1" dirty="0" smtClean="0">
                          <a:solidFill>
                            <a:schemeClr val="tx1"/>
                          </a:solidFill>
                          <a:effectLst/>
                          <a:latin typeface="+mn-lt"/>
                          <a:ea typeface="Calibri"/>
                          <a:cs typeface="Calibri"/>
                        </a:rPr>
                        <a:t>Integrate information from two texts on the same topic in order to write or speak about the subject knowledgeably.  </a:t>
                      </a:r>
                      <a:endParaRPr lang="en-US" sz="800" dirty="0">
                        <a:solidFill>
                          <a:schemeClr val="tx1"/>
                        </a:solidFill>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9" name="Straight Connector 8"/>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485261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91276"/>
            <a:ext cx="6563360" cy="9166893"/>
          </a:xfrm>
          <a:prstGeom prst="rect">
            <a:avLst/>
          </a:prstGeom>
          <a:noFill/>
        </p:spPr>
        <p:txBody>
          <a:bodyPr wrap="square" lIns="101880" tIns="50939" rIns="101880" bIns="50939" rtlCol="0">
            <a:spAutoFit/>
          </a:bodyPr>
          <a:lstStyle/>
          <a:p>
            <a:pPr algn="ctr"/>
            <a:r>
              <a:rPr lang="en-US" sz="1700" b="1" u="sng" dirty="0" smtClean="0"/>
              <a:t>Performance Task – Optional</a:t>
            </a:r>
          </a:p>
          <a:p>
            <a:r>
              <a:rPr lang="en-US" sz="1700" u="sng" dirty="0" smtClean="0"/>
              <a:t>Background</a:t>
            </a:r>
            <a:endParaRPr lang="en-US" sz="1700" u="sng" dirty="0"/>
          </a:p>
          <a:p>
            <a:endParaRPr lang="en-US" sz="1300" dirty="0"/>
          </a:p>
          <a:p>
            <a:r>
              <a:rPr lang="en-US" sz="1300" dirty="0"/>
              <a:t>This is a pre-assessment to measure the task of writing an </a:t>
            </a:r>
            <a:r>
              <a:rPr lang="en-US" sz="1300" b="1" dirty="0" smtClean="0"/>
              <a:t>informational article. </a:t>
            </a:r>
            <a:r>
              <a:rPr lang="en-US" sz="1300" dirty="0" smtClean="0"/>
              <a:t>Full </a:t>
            </a:r>
            <a:r>
              <a:rPr lang="en-US" sz="1300" dirty="0"/>
              <a:t>compositions </a:t>
            </a:r>
            <a:r>
              <a:rPr lang="en-US" sz="1300" dirty="0" smtClean="0"/>
              <a:t>are </a:t>
            </a:r>
            <a:r>
              <a:rPr lang="en-US" sz="1300" dirty="0"/>
              <a:t>always part of a Performance Task.   A complete performance task would have:</a:t>
            </a:r>
          </a:p>
          <a:p>
            <a:endParaRPr lang="en-US" sz="1300" dirty="0"/>
          </a:p>
          <a:p>
            <a:r>
              <a:rPr lang="en-US" sz="1300" b="1" i="1" dirty="0"/>
              <a:t>Part 1</a:t>
            </a:r>
          </a:p>
          <a:p>
            <a:pPr marL="181703" indent="-181703">
              <a:buFont typeface="Arial" panose="020B0604020202020204" pitchFamily="34" charset="0"/>
              <a:buChar char="•"/>
            </a:pPr>
            <a:r>
              <a:rPr lang="en-US" sz="1300" dirty="0"/>
              <a:t>A Classroom Activity (30 Minutes)</a:t>
            </a:r>
          </a:p>
          <a:p>
            <a:pPr marL="181703" indent="-181703">
              <a:buFont typeface="Arial" panose="020B0604020202020204" pitchFamily="34" charset="0"/>
              <a:buChar char="•"/>
            </a:pPr>
            <a:r>
              <a:rPr lang="en-US" sz="1300" dirty="0"/>
              <a:t>Independent Work (35 minutes)</a:t>
            </a:r>
          </a:p>
          <a:p>
            <a:pPr marL="691115" lvl="1" indent="-181703">
              <a:buFont typeface="Arial" panose="020B0604020202020204" pitchFamily="34" charset="0"/>
              <a:buChar char="•"/>
            </a:pPr>
            <a:r>
              <a:rPr lang="en-US" sz="1300" dirty="0"/>
              <a:t>Passages or stimuli to Read</a:t>
            </a:r>
          </a:p>
          <a:p>
            <a:pPr marL="691115" lvl="1" indent="-181703">
              <a:buFont typeface="Arial" panose="020B0604020202020204" pitchFamily="34" charset="0"/>
              <a:buChar char="•"/>
            </a:pPr>
            <a:r>
              <a:rPr lang="en-US" sz="1300" dirty="0"/>
              <a:t>3 Research Questions </a:t>
            </a:r>
          </a:p>
          <a:p>
            <a:pPr marL="691115" lvl="1" indent="-181703">
              <a:buFont typeface="Arial" panose="020B0604020202020204" pitchFamily="34" charset="0"/>
              <a:buChar char="•"/>
            </a:pPr>
            <a:r>
              <a:rPr lang="en-US" sz="1300" dirty="0"/>
              <a:t>There may be other constructed response questions</a:t>
            </a:r>
            <a:r>
              <a:rPr lang="en-US" sz="1300" dirty="0" smtClean="0"/>
              <a:t>.</a:t>
            </a:r>
            <a:endParaRPr lang="en-US" sz="1300" dirty="0"/>
          </a:p>
          <a:p>
            <a:r>
              <a:rPr lang="en-US" sz="1300" b="1" i="1" dirty="0"/>
              <a:t>Part 2</a:t>
            </a:r>
          </a:p>
          <a:p>
            <a:pPr marL="181703" indent="-181703">
              <a:buFont typeface="Arial" panose="020B0604020202020204" pitchFamily="34" charset="0"/>
              <a:buChar char="•"/>
            </a:pPr>
            <a:r>
              <a:rPr lang="en-US" sz="1300" dirty="0"/>
              <a:t>A </a:t>
            </a:r>
            <a:r>
              <a:rPr lang="en-US" sz="1300" dirty="0" smtClean="0"/>
              <a:t>Full Informational Composition </a:t>
            </a:r>
            <a:r>
              <a:rPr lang="en-US" sz="1300" dirty="0"/>
              <a:t>(70 Minutes)</a:t>
            </a:r>
          </a:p>
          <a:p>
            <a:pPr marL="181703" indent="-181703">
              <a:buFont typeface="Arial" panose="020B0604020202020204" pitchFamily="34" charset="0"/>
              <a:buChar char="•"/>
            </a:pPr>
            <a:endParaRPr lang="en-US" sz="1300" dirty="0"/>
          </a:p>
          <a:p>
            <a:r>
              <a:rPr lang="en-US" sz="1300" dirty="0" smtClean="0"/>
              <a:t>Students </a:t>
            </a:r>
            <a:r>
              <a:rPr lang="en-US" sz="1300" dirty="0"/>
              <a:t>should have access to spell-check resources but no grammar-check resources.  Students can refer back to their passages, notes and 3 research questions </a:t>
            </a:r>
            <a:r>
              <a:rPr lang="en-US" sz="1300" dirty="0" smtClean="0"/>
              <a:t>and any other constructed responses, as </a:t>
            </a:r>
            <a:r>
              <a:rPr lang="en-US" sz="1300" dirty="0"/>
              <a:t>often </a:t>
            </a:r>
            <a:r>
              <a:rPr lang="en-US" sz="1300" dirty="0" smtClean="0"/>
              <a:t>as they’d </a:t>
            </a:r>
            <a:r>
              <a:rPr lang="en-US" sz="1300" dirty="0"/>
              <a:t>like.</a:t>
            </a:r>
          </a:p>
          <a:p>
            <a:endParaRPr lang="en-US" sz="1300" dirty="0"/>
          </a:p>
          <a:p>
            <a:r>
              <a:rPr lang="en-US" sz="1700" u="sng" dirty="0"/>
              <a:t>Directions</a:t>
            </a:r>
          </a:p>
          <a:p>
            <a:r>
              <a:rPr lang="en-US" sz="1200" b="1" u="sng" dirty="0"/>
              <a:t>30 minutes</a:t>
            </a:r>
          </a:p>
          <a:p>
            <a:pPr marL="242270" indent="-242270">
              <a:buAutoNum type="arabicPeriod"/>
            </a:pPr>
            <a:r>
              <a:rPr lang="en-US" sz="1300" dirty="0"/>
              <a:t>You may wish to have a 30 minute classroom activity.  The purpose of a PT activity is to </a:t>
            </a:r>
          </a:p>
          <a:p>
            <a:r>
              <a:rPr lang="en-US" sz="1300" dirty="0"/>
              <a:t>       e</a:t>
            </a:r>
            <a:r>
              <a:rPr lang="en-US" sz="1300" dirty="0" smtClean="0"/>
              <a:t>nsure </a:t>
            </a:r>
            <a:r>
              <a:rPr lang="en-US" sz="1300" dirty="0"/>
              <a:t>that all students are familiar with the concepts of the topic and know and </a:t>
            </a:r>
          </a:p>
          <a:p>
            <a:r>
              <a:rPr lang="en-US" sz="1300" dirty="0"/>
              <a:t>       understand key terms (vocabulary) that are at the upper end of their grade level (words</a:t>
            </a:r>
          </a:p>
          <a:p>
            <a:r>
              <a:rPr lang="en-US" sz="1300" dirty="0"/>
              <a:t>       they would not normally know or are unfamiliar to their background or culture).</a:t>
            </a:r>
          </a:p>
          <a:p>
            <a:r>
              <a:rPr lang="en-US" sz="1300" dirty="0"/>
              <a:t>       The classroom activity </a:t>
            </a:r>
            <a:r>
              <a:rPr lang="en-US" sz="1300" b="1" dirty="0"/>
              <a:t>DOES NOT </a:t>
            </a:r>
            <a:r>
              <a:rPr lang="en-US" sz="1300" dirty="0"/>
              <a:t>pre-teach any of the content that will be assessed!</a:t>
            </a:r>
          </a:p>
          <a:p>
            <a:r>
              <a:rPr lang="en-US" sz="1200" b="1" u="sng" dirty="0"/>
              <a:t>35 minutes</a:t>
            </a:r>
          </a:p>
          <a:p>
            <a:pPr marL="242270" indent="-242270">
              <a:buAutoNum type="arabicPeriod" startAt="2"/>
            </a:pPr>
            <a:r>
              <a:rPr lang="en-US" sz="1300" dirty="0"/>
              <a:t>Students read the passages independently.  If you have students who can not read</a:t>
            </a:r>
          </a:p>
          <a:p>
            <a:r>
              <a:rPr lang="en-US" sz="1300" dirty="0"/>
              <a:t>       the passages you may read them to those students but please make note of the</a:t>
            </a:r>
          </a:p>
          <a:p>
            <a:pPr marL="245635"/>
            <a:r>
              <a:rPr lang="en-US" sz="1300" dirty="0"/>
              <a:t>accommodation.   Remind students to take notes as they read.  During an actual SBAC   assessment students are allowed to keep their notes as a reference.</a:t>
            </a:r>
          </a:p>
          <a:p>
            <a:pPr marL="245635" indent="-245635">
              <a:buFont typeface="+mj-lt"/>
              <a:buAutoNum type="arabicPeriod" startAt="3"/>
            </a:pPr>
            <a:r>
              <a:rPr lang="en-US" sz="1300" dirty="0"/>
              <a:t>Students answer the 3 research </a:t>
            </a:r>
            <a:r>
              <a:rPr lang="en-US" sz="1300" dirty="0" smtClean="0"/>
              <a:t>questions</a:t>
            </a:r>
            <a:r>
              <a:rPr lang="en-US" sz="1300" dirty="0"/>
              <a:t> </a:t>
            </a:r>
            <a:r>
              <a:rPr lang="en-US" sz="1300" dirty="0" smtClean="0"/>
              <a:t>or other constructed response questions. Students should also </a:t>
            </a:r>
            <a:r>
              <a:rPr lang="en-US" sz="1300" dirty="0"/>
              <a:t>refer to their answers when writing their full i</a:t>
            </a:r>
            <a:r>
              <a:rPr lang="en-US" sz="1300" dirty="0" smtClean="0"/>
              <a:t>nformational article.</a:t>
            </a:r>
            <a:endParaRPr lang="en-US" sz="1300" dirty="0"/>
          </a:p>
          <a:p>
            <a:r>
              <a:rPr lang="en-US" sz="1200" b="1" u="sng" dirty="0"/>
              <a:t>15 minute break</a:t>
            </a:r>
          </a:p>
          <a:p>
            <a:r>
              <a:rPr lang="en-US" sz="1200" b="1" u="sng" dirty="0"/>
              <a:t>70 Minutes</a:t>
            </a:r>
          </a:p>
          <a:p>
            <a:r>
              <a:rPr lang="en-US" sz="1300" dirty="0"/>
              <a:t>4.     Students write their full composition </a:t>
            </a:r>
            <a:r>
              <a:rPr lang="en-US" sz="1300" dirty="0" smtClean="0"/>
              <a:t>(informational article).</a:t>
            </a:r>
            <a:endParaRPr lang="en-US" sz="1300" dirty="0"/>
          </a:p>
          <a:p>
            <a:endParaRPr lang="en-US" sz="1300" dirty="0"/>
          </a:p>
          <a:p>
            <a:r>
              <a:rPr lang="en-US" sz="1300" b="1" u="sng" dirty="0"/>
              <a:t>SCORING</a:t>
            </a:r>
          </a:p>
          <a:p>
            <a:r>
              <a:rPr lang="en-US" sz="1300" dirty="0"/>
              <a:t>An </a:t>
            </a:r>
            <a:r>
              <a:rPr lang="en-US" sz="1300" dirty="0" smtClean="0"/>
              <a:t>Informational Rubric </a:t>
            </a:r>
            <a:r>
              <a:rPr lang="en-US" sz="1300" dirty="0"/>
              <a:t>is provided.  Students receive three scores:</a:t>
            </a:r>
          </a:p>
          <a:p>
            <a:endParaRPr lang="en-US" sz="1300" dirty="0"/>
          </a:p>
          <a:p>
            <a:pPr marL="242270" indent="-242270">
              <a:buAutoNum type="arabicPeriod"/>
            </a:pPr>
            <a:r>
              <a:rPr lang="en-US" sz="1300" dirty="0"/>
              <a:t>Organization and Purpose</a:t>
            </a:r>
          </a:p>
          <a:p>
            <a:pPr marL="242270" indent="-242270">
              <a:buAutoNum type="arabicPeriod"/>
            </a:pPr>
            <a:r>
              <a:rPr lang="en-US" sz="1300" dirty="0"/>
              <a:t>Evidence and Elaboration</a:t>
            </a:r>
          </a:p>
          <a:p>
            <a:pPr marL="242270" indent="-242270">
              <a:buAutoNum type="arabicPeriod"/>
            </a:pPr>
            <a:r>
              <a:rPr lang="en-US" sz="1300" dirty="0"/>
              <a:t>Conventions</a:t>
            </a:r>
          </a:p>
          <a:p>
            <a:endParaRPr lang="en-US" sz="13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348399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45599809"/>
              </p:ext>
            </p:extLst>
          </p:nvPr>
        </p:nvGraphicFramePr>
        <p:xfrm>
          <a:off x="242888" y="152400"/>
          <a:ext cx="7043738" cy="516242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 student is writing a story for class</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about two friends who find something unusual.  Read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the draft of the story and complete the task that follows.</a:t>
                      </a:r>
                      <a:r>
                        <a:rPr lang="en-US" sz="1400" b="1" baseline="0" dirty="0" smtClean="0">
                          <a:solidFill>
                            <a:schemeClr val="tx1"/>
                          </a:solidFill>
                          <a:latin typeface="Helvetica" pitchFamily="34" charset="0"/>
                        </a:rPr>
                        <a:t> </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400" b="0" dirty="0" smtClean="0">
                          <a:solidFill>
                            <a:schemeClr val="tx1"/>
                          </a:solidFill>
                          <a:latin typeface="Helvetica" pitchFamily="34" charset="0"/>
                        </a:rPr>
                        <a:t>      Mike had a</a:t>
                      </a:r>
                      <a:r>
                        <a:rPr lang="en-US" sz="1400" b="0" baseline="0" dirty="0" smtClean="0">
                          <a:solidFill>
                            <a:schemeClr val="tx1"/>
                          </a:solidFill>
                          <a:latin typeface="Helvetica" pitchFamily="34" charset="0"/>
                        </a:rPr>
                        <a:t> new toy sailboat.  He wanted to see if it would float.  So, on</a:t>
                      </a:r>
                      <a:r>
                        <a:rPr lang="en-US" sz="1400" b="0" dirty="0" smtClean="0">
                          <a:solidFill>
                            <a:schemeClr val="tx1"/>
                          </a:solidFill>
                          <a:latin typeface="Helvetica" pitchFamily="34" charset="0"/>
                        </a:rPr>
                        <a:t>e</a:t>
                      </a:r>
                      <a:r>
                        <a:rPr lang="en-US" sz="1400" b="0" baseline="0" dirty="0" smtClean="0">
                          <a:solidFill>
                            <a:schemeClr val="tx1"/>
                          </a:solidFill>
                          <a:latin typeface="Helvetica" pitchFamily="34" charset="0"/>
                        </a:rPr>
                        <a:t> day Mike asked his friend Alberto to help him dig a deep hole and fill it with water.  They dug several feet deep.  Then, Alberto got the hose and began filling the hole with water. </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400" b="0" baseline="0" dirty="0" smtClean="0">
                          <a:solidFill>
                            <a:schemeClr val="tx1"/>
                          </a:solidFill>
                          <a:latin typeface="Helvetica" pitchFamily="34" charset="0"/>
                        </a:rPr>
                        <a:t>      Suddenly, Mike yelled, “Stop Alberto.  Look!”  </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endParaRPr lang="en-US" sz="1400" b="0" baseline="0" dirty="0" smtClean="0">
                        <a:solidFill>
                          <a:schemeClr val="tx1"/>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In one or to two paragraphs, write an ending for the story that describes the events and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experiences in the story.</a:t>
                      </a:r>
                      <a:r>
                        <a:rPr lang="en-US" sz="1400" b="1" baseline="0" dirty="0" smtClean="0">
                          <a:solidFill>
                            <a:schemeClr val="tx1"/>
                          </a:solidFill>
                          <a:latin typeface="Helvetica" pitchFamily="34" charset="0"/>
                        </a:rPr>
                        <a:t>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n-U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961310"/>
            <a:ext cx="6781800" cy="1019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53262" y="5562600"/>
            <a:ext cx="6380938" cy="3519185"/>
          </a:xfrm>
          <a:prstGeom prst="rect">
            <a:avLst/>
          </a:prstGeom>
          <a:noFill/>
        </p:spPr>
        <p:txBody>
          <a:bodyPr wrap="square" lIns="101869" tIns="50935" rIns="101869" bIns="50935">
            <a:spAutoFit/>
          </a:bodyPr>
          <a:lstStyle/>
          <a:p>
            <a:pPr marL="344488" indent="-344488"/>
            <a:r>
              <a:rPr lang="en-US" sz="1400" b="1" dirty="0" smtClean="0">
                <a:latin typeface="Helvetica" pitchFamily="34" charset="0"/>
                <a:ea typeface="Times New Roman"/>
                <a:cs typeface="Helvetica" panose="020B0604020202020204" pitchFamily="34" charset="0"/>
              </a:rPr>
              <a:t>18.  A </a:t>
            </a:r>
            <a:r>
              <a:rPr lang="en-US" sz="1400" b="1" dirty="0">
                <a:latin typeface="Helvetica" pitchFamily="34" charset="0"/>
                <a:ea typeface="Times New Roman"/>
                <a:cs typeface="Helvetica" panose="020B0604020202020204" pitchFamily="34" charset="0"/>
              </a:rPr>
              <a:t>student is writing a paragraph about </a:t>
            </a:r>
            <a:r>
              <a:rPr lang="en-US" sz="1400" b="1" dirty="0" smtClean="0">
                <a:latin typeface="Helvetica" pitchFamily="34" charset="0"/>
                <a:ea typeface="Times New Roman"/>
                <a:cs typeface="Helvetica" panose="020B0604020202020204" pitchFamily="34" charset="0"/>
              </a:rPr>
              <a:t>an archaeologist who was on a dig. Read </a:t>
            </a:r>
            <a:r>
              <a:rPr lang="en-US" sz="1400" b="1" dirty="0">
                <a:latin typeface="Helvetica" pitchFamily="34" charset="0"/>
                <a:ea typeface="Times New Roman"/>
                <a:cs typeface="Helvetica" panose="020B0604020202020204" pitchFamily="34" charset="0"/>
              </a:rPr>
              <a:t>the draft of the paragraph in the box.</a:t>
            </a:r>
            <a:r>
              <a:rPr lang="en-US" sz="1400" i="1" dirty="0">
                <a:latin typeface="Helvetica" pitchFamily="34" charset="0"/>
                <a:cs typeface="Helvetica" pitchFamily="34" charset="0"/>
              </a:rPr>
              <a:t> </a:t>
            </a:r>
          </a:p>
          <a:p>
            <a:pPr lvl="0" algn="r">
              <a:defRPr/>
            </a:pPr>
            <a:endParaRPr lang="en-US" sz="1000" i="1" dirty="0" smtClean="0">
              <a:latin typeface="Helvetica" pitchFamily="34" charset="0"/>
              <a:cs typeface="Helvetica" pitchFamily="34" charset="0"/>
            </a:endParaRPr>
          </a:p>
          <a:p>
            <a:endParaRPr lang="en-US" sz="1400" dirty="0" smtClean="0">
              <a:latin typeface="Helvetica" panose="020B0604020202020204" pitchFamily="34" charset="0"/>
              <a:ea typeface="Times New Roman"/>
              <a:cs typeface="Helvetica" panose="020B0604020202020204" pitchFamily="34" charset="0"/>
            </a:endParaRPr>
          </a:p>
          <a:p>
            <a:r>
              <a:rPr lang="en-US" sz="1400" dirty="0" smtClean="0">
                <a:latin typeface="Helvetica" panose="020B0604020202020204" pitchFamily="34" charset="0"/>
                <a:ea typeface="Times New Roman"/>
                <a:cs typeface="Helvetica" panose="020B0604020202020204" pitchFamily="34" charset="0"/>
              </a:rPr>
              <a:t>The archaeologist brushed around the object in the sand very carefully. There was always a danger of breaking an old object on a dig. Suddenly he heard a crack.</a:t>
            </a:r>
            <a:endParaRPr lang="en-US" sz="1400" dirty="0">
              <a:latin typeface="Helvetica" panose="020B0604020202020204" pitchFamily="34" charset="0"/>
              <a:ea typeface="Times New Roman"/>
              <a:cs typeface="Helvetica" panose="020B0604020202020204" pitchFamily="34" charset="0"/>
            </a:endParaRPr>
          </a:p>
          <a:p>
            <a:endParaRPr lang="en-US" sz="800" b="1" dirty="0">
              <a:latin typeface="Helvetica" panose="020B0604020202020204" pitchFamily="34" charset="0"/>
              <a:ea typeface="Times New Roman"/>
              <a:cs typeface="Helvetica" panose="020B0604020202020204" pitchFamily="34" charset="0"/>
            </a:endParaRPr>
          </a:p>
          <a:p>
            <a:r>
              <a:rPr lang="en-US" sz="1400" b="1" dirty="0">
                <a:latin typeface="Helvetica" panose="020B0604020202020204" pitchFamily="34" charset="0"/>
                <a:ea typeface="Times New Roman"/>
                <a:cs typeface="Helvetica" panose="020B0604020202020204" pitchFamily="34" charset="0"/>
              </a:rPr>
              <a:t>Which </a:t>
            </a:r>
            <a:r>
              <a:rPr lang="en-US" sz="1400" b="1" dirty="0" smtClean="0">
                <a:latin typeface="Helvetica" panose="020B0604020202020204" pitchFamily="34" charset="0"/>
                <a:ea typeface="Times New Roman"/>
                <a:cs typeface="Helvetica" panose="020B0604020202020204" pitchFamily="34" charset="0"/>
              </a:rPr>
              <a:t>line of dialogue would </a:t>
            </a:r>
            <a:r>
              <a:rPr lang="en-US" sz="1400" b="1" u="sng" dirty="0" smtClean="0">
                <a:effectLst>
                  <a:outerShdw blurRad="38100" dist="38100" dir="2700000" algn="tl">
                    <a:srgbClr val="000000">
                      <a:alpha val="43137"/>
                    </a:srgbClr>
                  </a:outerShdw>
                </a:effectLst>
                <a:latin typeface="Helvetica" panose="020B0604020202020204" pitchFamily="34" charset="0"/>
                <a:ea typeface="Times New Roman"/>
                <a:cs typeface="Helvetica" panose="020B0604020202020204" pitchFamily="34" charset="0"/>
              </a:rPr>
              <a:t>not</a:t>
            </a:r>
            <a:r>
              <a:rPr lang="en-US" sz="1400" b="1" dirty="0" smtClean="0">
                <a:latin typeface="Helvetica" panose="020B0604020202020204" pitchFamily="34" charset="0"/>
                <a:ea typeface="Times New Roman"/>
                <a:cs typeface="Helvetica" panose="020B0604020202020204" pitchFamily="34" charset="0"/>
              </a:rPr>
              <a:t> fit after the last sentence?</a:t>
            </a:r>
            <a:endParaRPr lang="en-US" sz="1400" b="1" dirty="0">
              <a:latin typeface="Helvetica" panose="020B0604020202020204" pitchFamily="34" charset="0"/>
              <a:ea typeface="Times New Roman"/>
              <a:cs typeface="Helvetica" panose="020B0604020202020204" pitchFamily="34" charset="0"/>
            </a:endParaRPr>
          </a:p>
          <a:p>
            <a:endParaRPr lang="en-US" sz="800" b="1" dirty="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“Oh No, I hope nothing was broken!”</a:t>
            </a:r>
          </a:p>
          <a:p>
            <a:pPr marL="342900" indent="1588">
              <a:buFont typeface="+mj-lt"/>
              <a:buAutoNum type="alphaUcPeriod"/>
              <a:tabLst>
                <a:tab pos="690563" algn="l"/>
              </a:tabLst>
            </a:pPr>
            <a:endParaRPr lang="en-US" sz="1400" dirty="0" smtClean="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 Then the archaeologist shouted, “What was that?”</a:t>
            </a:r>
          </a:p>
          <a:p>
            <a:pPr marL="342900" indent="1588">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“I guess it’s time to quit,” he said.</a:t>
            </a:r>
          </a:p>
          <a:p>
            <a:pPr marL="342900" indent="1588">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“That was not a good sound,” said the archaeologist.</a:t>
            </a:r>
            <a:endParaRPr lang="en-US" sz="1400" dirty="0">
              <a:latin typeface="Helvetica" panose="020B0604020202020204" pitchFamily="34" charset="0"/>
              <a:ea typeface="Times New Roman"/>
              <a:cs typeface="Helvetica" panose="020B0604020202020204" pitchFamily="34" charset="0"/>
            </a:endParaRPr>
          </a:p>
        </p:txBody>
      </p:sp>
      <p:sp>
        <p:nvSpPr>
          <p:cNvPr id="6" name="Oval 5"/>
          <p:cNvSpPr/>
          <p:nvPr/>
        </p:nvSpPr>
        <p:spPr>
          <a:xfrm>
            <a:off x="675069" y="87104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689624" y="74848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675069" y="793169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661574" y="83129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1" name="Rectangle 10"/>
          <p:cNvSpPr/>
          <p:nvPr/>
        </p:nvSpPr>
        <p:spPr>
          <a:xfrm>
            <a:off x="457200" y="6351760"/>
            <a:ext cx="6477000" cy="721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28600" y="5486400"/>
            <a:ext cx="7315200"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81400" y="661301"/>
            <a:ext cx="3657600" cy="246221"/>
          </a:xfrm>
          <a:prstGeom prst="rect">
            <a:avLst/>
          </a:prstGeom>
          <a:solidFill>
            <a:schemeClr val="bg1">
              <a:lumMod val="95000"/>
            </a:schemeClr>
          </a:solidFill>
          <a:ln>
            <a:noFill/>
          </a:ln>
        </p:spPr>
        <p:txBody>
          <a:bodyPr wrap="square" rtlCol="0">
            <a:spAutoFit/>
          </a:bodyPr>
          <a:lstStyle/>
          <a:p>
            <a:pPr marL="290513" lvl="0" indent="-290513" algn="ctr" defTabSz="1018809">
              <a:defRPr/>
            </a:pPr>
            <a:r>
              <a:rPr lang="en-US" sz="1000" i="1" dirty="0">
                <a:latin typeface="Helvetica" pitchFamily="34" charset="0"/>
                <a:cs typeface="Helvetica" pitchFamily="34" charset="0"/>
              </a:rPr>
              <a:t>Write a Brief Text, W.3c Temporal Words, Writing Target 1a</a:t>
            </a:r>
          </a:p>
        </p:txBody>
      </p:sp>
      <p:sp>
        <p:nvSpPr>
          <p:cNvPr id="19" name="TextBox 18"/>
          <p:cNvSpPr txBox="1"/>
          <p:nvPr/>
        </p:nvSpPr>
        <p:spPr>
          <a:xfrm>
            <a:off x="3238192" y="6036677"/>
            <a:ext cx="3657600" cy="246221"/>
          </a:xfrm>
          <a:prstGeom prst="rect">
            <a:avLst/>
          </a:prstGeom>
          <a:solidFill>
            <a:schemeClr val="bg1">
              <a:lumMod val="95000"/>
            </a:schemeClr>
          </a:solidFill>
        </p:spPr>
        <p:txBody>
          <a:bodyPr wrap="square" rtlCol="0">
            <a:spAutoFit/>
          </a:bodyPr>
          <a:lstStyle/>
          <a:p>
            <a:pPr lvl="0" algn="r">
              <a:defRPr/>
            </a:pPr>
            <a:r>
              <a:rPr lang="en-US" sz="1000" i="1" dirty="0">
                <a:latin typeface="Helvetica" pitchFamily="34" charset="0"/>
                <a:cs typeface="Helvetica" pitchFamily="34" charset="0"/>
              </a:rPr>
              <a:t>Revise a Text, W.3b Dialogue Elaboration, Writing Target 1b</a:t>
            </a:r>
          </a:p>
        </p:txBody>
      </p:sp>
      <p:sp>
        <p:nvSpPr>
          <p:cNvPr id="13" name="Footer Placeholder 12"/>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529438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11" name="TextBox 10"/>
          <p:cNvSpPr txBox="1"/>
          <p:nvPr/>
        </p:nvSpPr>
        <p:spPr>
          <a:xfrm>
            <a:off x="485774" y="228600"/>
            <a:ext cx="6677026" cy="4229220"/>
          </a:xfrm>
          <a:prstGeom prst="rect">
            <a:avLst/>
          </a:prstGeom>
          <a:noFill/>
        </p:spPr>
        <p:txBody>
          <a:bodyPr wrap="square" lIns="96378" tIns="48189" rIns="96378" bIns="48189" rtlCol="0">
            <a:spAutoFit/>
          </a:bodyPr>
          <a:lstStyle/>
          <a:p>
            <a:endParaRPr lang="en-US" sz="1400" b="1" dirty="0">
              <a:latin typeface="Helvetica" pitchFamily="34" charset="0"/>
            </a:endParaRPr>
          </a:p>
          <a:p>
            <a:r>
              <a:rPr lang="en-US" sz="1400" b="1" dirty="0" smtClean="0">
                <a:latin typeface="Helvetica" pitchFamily="34" charset="0"/>
              </a:rPr>
              <a:t>19.  While a student is on vacation he writes his teacher a letter.</a:t>
            </a:r>
          </a:p>
          <a:p>
            <a:r>
              <a:rPr lang="en-US" sz="1400" b="1" dirty="0">
                <a:latin typeface="Helvetica" pitchFamily="34" charset="0"/>
              </a:rPr>
              <a:t> </a:t>
            </a:r>
            <a:r>
              <a:rPr lang="en-US" sz="1400" b="1" dirty="0" smtClean="0">
                <a:latin typeface="Helvetica" pitchFamily="34" charset="0"/>
              </a:rPr>
              <a:t>      Read the draft </a:t>
            </a:r>
            <a:r>
              <a:rPr lang="en-US" sz="1400" b="1" dirty="0">
                <a:latin typeface="Helvetica" pitchFamily="34" charset="0"/>
              </a:rPr>
              <a:t>of the </a:t>
            </a:r>
            <a:r>
              <a:rPr lang="en-US" sz="1400" b="1" dirty="0" smtClean="0">
                <a:latin typeface="Helvetica" pitchFamily="34" charset="0"/>
              </a:rPr>
              <a:t>letter and answer the question that  follows.</a:t>
            </a:r>
            <a:endParaRPr lang="en-US" sz="1400" b="1" dirty="0">
              <a:latin typeface="Helvetica" pitchFamily="34" charset="0"/>
            </a:endParaRPr>
          </a:p>
          <a:p>
            <a:pPr lvl="0" algn="r">
              <a:defRPr/>
            </a:pPr>
            <a:endParaRPr lang="en-US" sz="1000" b="1" i="1" dirty="0" smtClean="0">
              <a:cs typeface="Helvetica" pitchFamily="34" charset="0"/>
            </a:endParaRPr>
          </a:p>
          <a:p>
            <a:pPr marL="347663"/>
            <a:endParaRPr lang="en-US" sz="1000" b="1" dirty="0" smtClean="0">
              <a:latin typeface="Helvetica" pitchFamily="34" charset="0"/>
            </a:endParaRPr>
          </a:p>
          <a:p>
            <a:pPr marL="347663"/>
            <a:r>
              <a:rPr lang="en-US" sz="1400" dirty="0" smtClean="0">
                <a:latin typeface="Helvetica" pitchFamily="34" charset="0"/>
              </a:rPr>
              <a:t>Today I went to a museum to learn about digs.  We had a guide show</a:t>
            </a:r>
          </a:p>
          <a:p>
            <a:pPr marL="347663"/>
            <a:r>
              <a:rPr lang="en-US" sz="1400" dirty="0">
                <a:latin typeface="Helvetica" pitchFamily="34" charset="0"/>
              </a:rPr>
              <a:t>u</a:t>
            </a:r>
            <a:r>
              <a:rPr lang="en-US" sz="1400" dirty="0" smtClean="0">
                <a:latin typeface="Helvetica" pitchFamily="34" charset="0"/>
              </a:rPr>
              <a:t>s around the museum.  I learned a lot about what can be found on a dig. First, finding a real treasure is not all that </a:t>
            </a:r>
            <a:r>
              <a:rPr lang="en-US" sz="1400" b="1" u="sng" dirty="0" smtClean="0">
                <a:latin typeface="Helvetica" pitchFamily="34" charset="0"/>
              </a:rPr>
              <a:t>easy</a:t>
            </a:r>
            <a:r>
              <a:rPr lang="en-US" sz="1400" b="1" dirty="0" smtClean="0">
                <a:latin typeface="Helvetica" pitchFamily="34" charset="0"/>
              </a:rPr>
              <a:t>.  </a:t>
            </a:r>
            <a:r>
              <a:rPr lang="en-US" sz="1400" dirty="0" smtClean="0">
                <a:latin typeface="Helvetica" pitchFamily="34" charset="0"/>
              </a:rPr>
              <a:t>Preparing for a dig is actually very </a:t>
            </a:r>
            <a:r>
              <a:rPr lang="en-US" sz="1400" b="1" u="sng" dirty="0" smtClean="0">
                <a:latin typeface="Helvetica" pitchFamily="34" charset="0"/>
              </a:rPr>
              <a:t>hard</a:t>
            </a:r>
            <a:r>
              <a:rPr lang="en-US" sz="1400" dirty="0" smtClean="0">
                <a:latin typeface="Helvetica" pitchFamily="34" charset="0"/>
              </a:rPr>
              <a:t> work.</a:t>
            </a:r>
          </a:p>
          <a:p>
            <a:pPr marL="347663"/>
            <a:endParaRPr lang="en-US" sz="1050" b="1" dirty="0" smtClean="0">
              <a:latin typeface="Helvetica" pitchFamily="34" charset="0"/>
            </a:endParaRPr>
          </a:p>
          <a:p>
            <a:pPr marL="347663"/>
            <a:r>
              <a:rPr lang="en-US" sz="1400" b="1" dirty="0" smtClean="0">
                <a:latin typeface="Helvetica" pitchFamily="34" charset="0"/>
              </a:rPr>
              <a:t>The </a:t>
            </a:r>
            <a:r>
              <a:rPr lang="en-US" sz="1400" b="1" dirty="0">
                <a:latin typeface="Helvetica" pitchFamily="34" charset="0"/>
              </a:rPr>
              <a:t>student has decided that the two bold words are too </a:t>
            </a:r>
            <a:r>
              <a:rPr lang="en-US" sz="1400" b="1" dirty="0" smtClean="0">
                <a:latin typeface="Helvetica" pitchFamily="34" charset="0"/>
              </a:rPr>
              <a:t>easy </a:t>
            </a:r>
            <a:r>
              <a:rPr lang="en-US" sz="1400" b="1" dirty="0">
                <a:latin typeface="Helvetica" pitchFamily="34" charset="0"/>
              </a:rPr>
              <a:t>for </a:t>
            </a:r>
            <a:r>
              <a:rPr lang="en-US" sz="1400" b="1" dirty="0" smtClean="0">
                <a:latin typeface="Helvetica" pitchFamily="34" charset="0"/>
              </a:rPr>
              <a:t>his teacher. </a:t>
            </a:r>
            <a:r>
              <a:rPr lang="en-US" sz="1400" b="1" dirty="0">
                <a:latin typeface="Helvetica" pitchFamily="34" charset="0"/>
              </a:rPr>
              <a:t>Choose the two words that best replace </a:t>
            </a:r>
            <a:r>
              <a:rPr lang="en-US" sz="1400" b="1" u="sng" dirty="0" smtClean="0">
                <a:latin typeface="Helvetica" pitchFamily="34" charset="0"/>
              </a:rPr>
              <a:t>both</a:t>
            </a:r>
            <a:r>
              <a:rPr lang="en-US" sz="1400" b="1" dirty="0" smtClean="0">
                <a:latin typeface="Helvetica" pitchFamily="34" charset="0"/>
              </a:rPr>
              <a:t> the </a:t>
            </a:r>
            <a:r>
              <a:rPr lang="en-US" sz="1400" b="1" dirty="0">
                <a:latin typeface="Helvetica" pitchFamily="34" charset="0"/>
              </a:rPr>
              <a:t>bold words</a:t>
            </a:r>
            <a:r>
              <a:rPr lang="en-US" sz="1400" b="1" dirty="0" smtClean="0">
                <a:latin typeface="Helvetica" pitchFamily="34" charset="0"/>
              </a:rPr>
              <a:t>.</a:t>
            </a:r>
          </a:p>
          <a:p>
            <a:pPr marL="419980"/>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fun, tough</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neat, demanding</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challenging, brainy</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simple, complex</a:t>
            </a:r>
            <a:endParaRPr lang="en-US" sz="1400" dirty="0">
              <a:latin typeface="Helvetica" pitchFamily="34" charset="0"/>
            </a:endParaRPr>
          </a:p>
        </p:txBody>
      </p:sp>
      <p:sp>
        <p:nvSpPr>
          <p:cNvPr id="12" name="TextBox 11"/>
          <p:cNvSpPr txBox="1"/>
          <p:nvPr/>
        </p:nvSpPr>
        <p:spPr>
          <a:xfrm>
            <a:off x="580389" y="5445695"/>
            <a:ext cx="6585713" cy="2928864"/>
          </a:xfrm>
          <a:prstGeom prst="rect">
            <a:avLst/>
          </a:prstGeom>
          <a:noFill/>
        </p:spPr>
        <p:txBody>
          <a:bodyPr wrap="square" lIns="96378" tIns="48189" rIns="96378" bIns="48189" rtlCol="0">
            <a:spAutoFit/>
          </a:bodyPr>
          <a:lstStyle/>
          <a:p>
            <a:pPr marL="344488" lvl="0" indent="-344488">
              <a:buAutoNum type="arabicPeriod" startAt="20"/>
            </a:pPr>
            <a:r>
              <a:rPr lang="en-US" sz="1400" b="1" dirty="0" smtClean="0">
                <a:latin typeface="Helvetica" panose="020B0604020202020204" pitchFamily="34" charset="0"/>
                <a:cs typeface="Helvetica" panose="020B0604020202020204" pitchFamily="34" charset="0"/>
              </a:rPr>
              <a:t>Read the words below.                                 </a:t>
            </a:r>
            <a:endParaRPr lang="en-US" sz="1000" b="1" dirty="0" smtClean="0">
              <a:latin typeface="Helvetica" panose="020B0604020202020204" pitchFamily="34" charset="0"/>
              <a:cs typeface="Helvetica" panose="020B0604020202020204" pitchFamily="34" charset="0"/>
            </a:endParaRPr>
          </a:p>
          <a:p>
            <a:pPr marL="344488" lvl="0" indent="-344488">
              <a:buAutoNum type="arabicPeriod" startAt="20"/>
            </a:pPr>
            <a:endParaRPr lang="en-US" sz="1400" b="1" dirty="0">
              <a:latin typeface="Helvetica" panose="020B0604020202020204" pitchFamily="34" charset="0"/>
              <a:cs typeface="Helvetica" panose="020B0604020202020204" pitchFamily="34" charset="0"/>
            </a:endParaRPr>
          </a:p>
          <a:p>
            <a:pPr lvl="0"/>
            <a:r>
              <a:rPr lang="en-US" sz="1600" dirty="0" smtClean="0">
                <a:latin typeface="Helvetica" panose="020B0604020202020204" pitchFamily="34" charset="0"/>
                <a:cs typeface="Helvetica" panose="020B0604020202020204" pitchFamily="34" charset="0"/>
              </a:rPr>
              <a:t>       </a:t>
            </a:r>
            <a:r>
              <a:rPr lang="en-US" sz="1600" u="sng" dirty="0" smtClean="0">
                <a:latin typeface="Helvetica" panose="020B0604020202020204" pitchFamily="34" charset="0"/>
                <a:cs typeface="Helvetica" panose="020B0604020202020204" pitchFamily="34" charset="0"/>
              </a:rPr>
              <a:t>smart</a:t>
            </a:r>
            <a:r>
              <a:rPr lang="en-US" sz="1600" dirty="0" smtClean="0">
                <a:latin typeface="Helvetica" panose="020B0604020202020204" pitchFamily="34" charset="0"/>
                <a:cs typeface="Helvetica" panose="020B0604020202020204" pitchFamily="34" charset="0"/>
              </a:rPr>
              <a:t>  A  </a:t>
            </a:r>
            <a:r>
              <a:rPr lang="en-US" sz="1600" u="sng" dirty="0" smtClean="0">
                <a:latin typeface="Helvetica" panose="020B0604020202020204" pitchFamily="34" charset="0"/>
                <a:cs typeface="Helvetica" panose="020B0604020202020204" pitchFamily="34" charset="0"/>
              </a:rPr>
              <a:t>young</a:t>
            </a:r>
            <a:r>
              <a:rPr lang="en-US" sz="1600" dirty="0" smtClean="0">
                <a:latin typeface="Helvetica" panose="020B0604020202020204" pitchFamily="34" charset="0"/>
                <a:cs typeface="Helvetica" panose="020B0604020202020204" pitchFamily="34" charset="0"/>
              </a:rPr>
              <a:t>  child was playing near the pond</a:t>
            </a:r>
          </a:p>
          <a:p>
            <a:endParaRPr lang="en-US" sz="1400" b="1" dirty="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Which sentence shows the adjectives in correct order?</a:t>
            </a:r>
            <a:endParaRPr lang="en-US" sz="1400" b="1" dirty="0">
              <a:latin typeface="Helvetica" panose="020B0604020202020204" pitchFamily="34" charset="0"/>
              <a:cs typeface="Helvetica" panose="020B0604020202020204" pitchFamily="34" charset="0"/>
            </a:endParaRPr>
          </a:p>
          <a:p>
            <a:pPr marL="344488" indent="344488"/>
            <a:endParaRPr lang="en-US" sz="1400" b="1" dirty="0" smtClean="0">
              <a:latin typeface="Helvetica" pitchFamily="34" charset="0"/>
            </a:endParaRPr>
          </a:p>
          <a:p>
            <a:pPr marL="344488" indent="344488">
              <a:buAutoNum type="alphaUcPeriod"/>
            </a:pPr>
            <a:r>
              <a:rPr lang="en-US" sz="1400" dirty="0" smtClean="0">
                <a:latin typeface="Helvetica" pitchFamily="34" charset="0"/>
              </a:rPr>
              <a:t>A smart, young child was playing near the pond.</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A child, young and smart, was playing near the pond.</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Playing near the pond was a young and smart child.</a:t>
            </a:r>
            <a:endParaRPr lang="en-US" sz="1400" dirty="0">
              <a:latin typeface="Helvetica" pitchFamily="34" charset="0"/>
            </a:endParaRP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A young, smart child was playing near the pond.</a:t>
            </a:r>
            <a:endParaRPr lang="en-US"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10417" y="3733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810417" y="4114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810417" y="283799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800277" y="33327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Oval 9"/>
          <p:cNvSpPr/>
          <p:nvPr/>
        </p:nvSpPr>
        <p:spPr>
          <a:xfrm>
            <a:off x="751668" y="76776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751668" y="80586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751668" y="6781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741528" y="72765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TextBox 20"/>
          <p:cNvSpPr txBox="1"/>
          <p:nvPr/>
        </p:nvSpPr>
        <p:spPr>
          <a:xfrm>
            <a:off x="3581400" y="940147"/>
            <a:ext cx="3428999" cy="246221"/>
          </a:xfrm>
          <a:prstGeom prst="rect">
            <a:avLst/>
          </a:prstGeom>
          <a:solidFill>
            <a:schemeClr val="bg1">
              <a:lumMod val="95000"/>
            </a:schemeClr>
          </a:solidFill>
        </p:spPr>
        <p:txBody>
          <a:bodyPr wrap="square" rtlCol="0">
            <a:spAutoFit/>
          </a:bodyPr>
          <a:lstStyle/>
          <a:p>
            <a:pPr lvl="0" algn="ctr">
              <a:defRPr/>
            </a:pPr>
            <a:r>
              <a:rPr lang="en-US" sz="1000" b="1" i="1" dirty="0">
                <a:cs typeface="Helvetica" pitchFamily="34" charset="0"/>
              </a:rPr>
              <a:t>Language and Vocabulary, L.3a Audience, Writing Target 8</a:t>
            </a:r>
            <a:endParaRPr lang="en-US" sz="1000" b="1" u="sng" dirty="0">
              <a:ea typeface="Times New Roman"/>
              <a:cs typeface="Times New Roman"/>
            </a:endParaRPr>
          </a:p>
        </p:txBody>
      </p:sp>
      <p:sp>
        <p:nvSpPr>
          <p:cNvPr id="26" name="TextBox 25"/>
          <p:cNvSpPr txBox="1"/>
          <p:nvPr/>
        </p:nvSpPr>
        <p:spPr>
          <a:xfrm>
            <a:off x="3581399" y="5462770"/>
            <a:ext cx="3428999" cy="246221"/>
          </a:xfrm>
          <a:prstGeom prst="rect">
            <a:avLst/>
          </a:prstGeom>
          <a:solidFill>
            <a:schemeClr val="bg1">
              <a:lumMod val="95000"/>
            </a:schemeClr>
          </a:solidFill>
        </p:spPr>
        <p:txBody>
          <a:bodyPr wrap="square" rtlCol="0">
            <a:spAutoFit/>
          </a:bodyPr>
          <a:lstStyle/>
          <a:p>
            <a:pPr lvl="0" algn="ctr">
              <a:defRPr/>
            </a:pPr>
            <a:r>
              <a:rPr lang="en-US" sz="1000" b="1" i="1" dirty="0">
                <a:cs typeface="Helvetica" pitchFamily="34" charset="0"/>
              </a:rPr>
              <a:t>Edit and Clarify L.4.1d, adjective order Target 9</a:t>
            </a:r>
            <a:endParaRPr lang="en-US" sz="1000" b="1" u="sng" dirty="0">
              <a:ea typeface="Times New Roman"/>
              <a:cs typeface="Times New Roman"/>
            </a:endParaRPr>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570414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sp>
        <p:nvSpPr>
          <p:cNvPr id="5" name="TextBox 4"/>
          <p:cNvSpPr txBox="1"/>
          <p:nvPr/>
        </p:nvSpPr>
        <p:spPr>
          <a:xfrm>
            <a:off x="497149" y="457200"/>
            <a:ext cx="6781801" cy="3113519"/>
          </a:xfrm>
          <a:prstGeom prst="rect">
            <a:avLst/>
          </a:prstGeom>
          <a:noFill/>
        </p:spPr>
        <p:txBody>
          <a:bodyPr wrap="square" lIns="96367" tIns="48184" rIns="96367" bIns="48184" rtlCol="0">
            <a:spAutoFit/>
          </a:bodyPr>
          <a:lstStyle/>
          <a:p>
            <a:r>
              <a:rPr lang="en-US" sz="1400" b="1" u="sng" dirty="0" smtClean="0"/>
              <a:t>Part </a:t>
            </a:r>
            <a:r>
              <a:rPr lang="en-US" sz="1400" b="1" u="sng" dirty="0"/>
              <a:t>2</a:t>
            </a:r>
            <a:r>
              <a:rPr lang="en-US" sz="1400" b="1" dirty="0"/>
              <a:t> </a:t>
            </a:r>
          </a:p>
          <a:p>
            <a:pPr marL="359702" indent="-359702">
              <a:defRPr/>
            </a:pPr>
            <a:r>
              <a:rPr lang="en-US" sz="1400" b="1" u="sng" dirty="0"/>
              <a:t>Your assignment</a:t>
            </a:r>
            <a:r>
              <a:rPr lang="en-US" sz="1400" b="1" dirty="0"/>
              <a:t>: </a:t>
            </a:r>
            <a:r>
              <a:rPr lang="en-US" sz="1400" dirty="0"/>
              <a:t>You are going to write a narrative story about a character who goes </a:t>
            </a:r>
            <a:r>
              <a:rPr lang="en-US" sz="1400" dirty="0" smtClean="0"/>
              <a:t>on</a:t>
            </a:r>
          </a:p>
          <a:p>
            <a:pPr marL="359702" indent="-359702">
              <a:defRPr/>
            </a:pPr>
            <a:r>
              <a:rPr lang="en-US" sz="1400" dirty="0" smtClean="0"/>
              <a:t>an archaeological dig or explores </a:t>
            </a:r>
            <a:r>
              <a:rPr lang="en-US" sz="1400" dirty="0"/>
              <a:t>a midden and finds something very special</a:t>
            </a:r>
            <a:r>
              <a:rPr lang="en-US" sz="1400" dirty="0" smtClean="0"/>
              <a:t>. Use details</a:t>
            </a:r>
          </a:p>
          <a:p>
            <a:pPr marL="359702" indent="-359702">
              <a:defRPr/>
            </a:pPr>
            <a:r>
              <a:rPr lang="en-US" sz="1400" dirty="0" smtClean="0"/>
              <a:t>from the texts you have read in your story.  </a:t>
            </a:r>
          </a:p>
          <a:p>
            <a:pPr marL="359702" indent="-359702">
              <a:defRPr/>
            </a:pPr>
            <a:endParaRPr lang="en-US" sz="1400" dirty="0"/>
          </a:p>
          <a:p>
            <a:endParaRPr lang="en-US" sz="1400" dirty="0"/>
          </a:p>
          <a:p>
            <a:r>
              <a:rPr lang="en-US" sz="1400" b="1" u="sng" dirty="0"/>
              <a:t>You will</a:t>
            </a:r>
            <a:r>
              <a:rPr lang="en-US" sz="1400" dirty="0"/>
              <a:t>:</a:t>
            </a:r>
          </a:p>
          <a:p>
            <a:pPr marL="461963" indent="-231775">
              <a:buAutoNum type="arabicPeriod"/>
            </a:pPr>
            <a:r>
              <a:rPr lang="en-US" sz="1400" dirty="0"/>
              <a:t>Plan your writing.  You may use your notes and answers.</a:t>
            </a:r>
          </a:p>
          <a:p>
            <a:pPr marL="461963" indent="-231775">
              <a:buAutoNum type="arabicPeriod"/>
            </a:pPr>
            <a:endParaRPr lang="en-US" sz="1400" dirty="0"/>
          </a:p>
          <a:p>
            <a:pPr marL="461963" indent="-231775">
              <a:buAutoNum type="arabicPeriod"/>
            </a:pPr>
            <a:r>
              <a:rPr lang="en-US" sz="1400" dirty="0"/>
              <a:t>Write – Revise and Edit your first draft (your teacher will give you paper).</a:t>
            </a:r>
          </a:p>
          <a:p>
            <a:pPr marL="461963" indent="-231775">
              <a:buAutoNum type="arabicPeriod"/>
            </a:pPr>
            <a:endParaRPr lang="en-US" sz="1400" dirty="0"/>
          </a:p>
          <a:p>
            <a:pPr marL="461963" indent="-231775">
              <a:buAutoNum type="arabicPeriod"/>
            </a:pPr>
            <a:r>
              <a:rPr lang="en-US" sz="1400" dirty="0"/>
              <a:t>Write a final draft </a:t>
            </a:r>
            <a:r>
              <a:rPr lang="en-US" sz="1400" dirty="0" smtClean="0"/>
              <a:t>of your narrative story.</a:t>
            </a:r>
            <a:endParaRPr lang="en-US" sz="1400" dirty="0"/>
          </a:p>
          <a:p>
            <a:pPr marL="361375" indent="-361375">
              <a:buAutoNum type="arabicPeriod"/>
            </a:pPr>
            <a:endParaRPr lang="en-US" sz="1400" dirty="0"/>
          </a:p>
          <a:p>
            <a:pPr algn="ctr"/>
            <a:r>
              <a:rPr lang="en-US" sz="1400" b="1" u="sng" dirty="0" smtClean="0"/>
              <a:t>You will be scored by</a:t>
            </a:r>
            <a:r>
              <a:rPr lang="en-US" sz="1400" b="1" dirty="0" smtClean="0"/>
              <a:t>….</a:t>
            </a:r>
            <a:endParaRPr lang="en-US" sz="1400" b="1" dirty="0"/>
          </a:p>
        </p:txBody>
      </p:sp>
      <p:graphicFrame>
        <p:nvGraphicFramePr>
          <p:cNvPr id="6" name="Table 5"/>
          <p:cNvGraphicFramePr>
            <a:graphicFrameLocks noGrp="1"/>
          </p:cNvGraphicFramePr>
          <p:nvPr>
            <p:extLst>
              <p:ext uri="{D42A27DB-BD31-4B8C-83A1-F6EECF244321}">
                <p14:modId xmlns:p14="http://schemas.microsoft.com/office/powerpoint/2010/main" val="454029785"/>
              </p:ext>
            </p:extLst>
          </p:nvPr>
        </p:nvGraphicFramePr>
        <p:xfrm>
          <a:off x="1109662" y="3581400"/>
          <a:ext cx="5553075" cy="2013856"/>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900" b="1" i="1" dirty="0" smtClean="0">
                          <a:solidFill>
                            <a:schemeClr val="tx1"/>
                          </a:solidFill>
                        </a:rPr>
                        <a:t>Purpose</a:t>
                      </a:r>
                      <a:endParaRPr lang="en-US" sz="9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as well as establish a setting, narrator and 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900" b="1" i="1" dirty="0" smtClean="0">
                          <a:solidFill>
                            <a:schemeClr val="tx1"/>
                          </a:solidFill>
                        </a:rPr>
                        <a:t>Organization</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language and vocabulary</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900" b="1" i="1" dirty="0" smtClean="0">
                          <a:solidFill>
                            <a:schemeClr val="tx1"/>
                          </a:solidFill>
                        </a:rPr>
                        <a:t>Conventions</a:t>
                      </a:r>
                      <a:endParaRPr lang="en-US" sz="9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41045324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601596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477521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3" name="Footer Placeholder 2"/>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787011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87153464"/>
              </p:ext>
            </p:extLst>
          </p:nvPr>
        </p:nvGraphicFramePr>
        <p:xfrm>
          <a:off x="518160" y="3962400"/>
          <a:ext cx="6563361" cy="3271673"/>
        </p:xfrm>
        <a:graphic>
          <a:graphicData uri="http://schemas.openxmlformats.org/drawingml/2006/table">
            <a:tbl>
              <a:tblPr firstRow="1" bandRow="1">
                <a:tableStyleId>{5940675A-B579-460E-94D1-54222C63F5DA}</a:tableStyleId>
              </a:tblPr>
              <a:tblGrid>
                <a:gridCol w="518159"/>
                <a:gridCol w="4526281"/>
                <a:gridCol w="6858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I can use parts of words to determine word meaning. RI.4.4</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latin typeface="+mn-lt"/>
                          <a:ea typeface="Calibri"/>
                          <a:cs typeface="Times New Roman"/>
                        </a:rPr>
                        <a:t>I can use context to identify the meaning of words or phrases. RI.4.4</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find reasons to support points in a</a:t>
                      </a:r>
                      <a:r>
                        <a:rPr lang="en-US" sz="1000" b="0" baseline="0" dirty="0" smtClean="0">
                          <a:solidFill>
                            <a:srgbClr val="000000"/>
                          </a:solidFill>
                          <a:effectLst/>
                          <a:latin typeface="+mn-lt"/>
                          <a:ea typeface="Times New Roman"/>
                          <a:cs typeface="Times New Roman"/>
                        </a:rPr>
                        <a:t> text.</a:t>
                      </a:r>
                      <a:r>
                        <a:rPr lang="en-US" sz="1000" b="0" baseline="0" dirty="0" smtClean="0">
                          <a:solidFill>
                            <a:schemeClr val="tx1"/>
                          </a:solidFill>
                          <a:effectLst/>
                          <a:latin typeface="+mn-lt"/>
                          <a:ea typeface="Times New Roman"/>
                          <a:cs typeface="Times New Roman"/>
                        </a:rPr>
                        <a:t> </a:t>
                      </a:r>
                      <a:r>
                        <a:rPr lang="en-US" sz="1000" b="0" i="0" baseline="0" dirty="0" smtClean="0">
                          <a:latin typeface="+mn-lt"/>
                          <a:ea typeface="Times New Roman"/>
                          <a:cs typeface="Times New Roman"/>
                        </a:rPr>
                        <a:t>RI.4.8</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n-US" sz="1000" b="0" dirty="0" smtClean="0">
                          <a:solidFill>
                            <a:srgbClr val="000000"/>
                          </a:solidFill>
                          <a:effectLst/>
                          <a:latin typeface="+mn-lt"/>
                          <a:ea typeface="Times New Roman"/>
                          <a:cs typeface="Arial"/>
                        </a:rPr>
                        <a:t>I can decide which reasons  are relevant or irrelevant </a:t>
                      </a:r>
                      <a:r>
                        <a:rPr lang="en-US" sz="1000" b="0" baseline="0" dirty="0" smtClean="0">
                          <a:solidFill>
                            <a:srgbClr val="000000"/>
                          </a:solidFill>
                          <a:effectLst/>
                          <a:latin typeface="+mn-lt"/>
                          <a:ea typeface="Times New Roman"/>
                          <a:cs typeface="Arial"/>
                        </a:rPr>
                        <a:t> to </a:t>
                      </a:r>
                      <a:r>
                        <a:rPr lang="en-US" sz="1000" b="0" dirty="0" smtClean="0">
                          <a:solidFill>
                            <a:srgbClr val="000000"/>
                          </a:solidFill>
                          <a:effectLst/>
                          <a:latin typeface="+mn-lt"/>
                          <a:ea typeface="Times New Roman"/>
                          <a:cs typeface="Arial"/>
                        </a:rPr>
                        <a:t>support a particular point</a:t>
                      </a:r>
                      <a:r>
                        <a:rPr lang="en-US" sz="1000" b="0" baseline="0" dirty="0" smtClean="0">
                          <a:solidFill>
                            <a:srgbClr val="000000"/>
                          </a:solidFill>
                          <a:effectLst/>
                          <a:latin typeface="+mn-lt"/>
                          <a:ea typeface="Times New Roman"/>
                          <a:cs typeface="Arial"/>
                        </a:rPr>
                        <a:t> in a text.</a:t>
                      </a:r>
                      <a:r>
                        <a:rPr lang="en-US" sz="1000" b="0" baseline="0" dirty="0" smtClean="0">
                          <a:solidFill>
                            <a:schemeClr val="tx1"/>
                          </a:solidFill>
                          <a:effectLst/>
                          <a:latin typeface="+mn-lt"/>
                          <a:ea typeface="Times New Roman"/>
                          <a:cs typeface="Times New Roman"/>
                        </a:rPr>
                        <a:t> </a:t>
                      </a:r>
                      <a:r>
                        <a:rPr lang="en-US" sz="1000" b="0" dirty="0" smtClean="0">
                          <a:solidFill>
                            <a:schemeClr val="tx1"/>
                          </a:solidFill>
                          <a:effectLst/>
                        </a:rPr>
                        <a:t>RI.4.8</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I can summarize similar information from two texts on the same topic.</a:t>
                      </a:r>
                      <a:r>
                        <a:rPr lang="en-US" sz="1000" b="0" baseline="0" dirty="0" smtClean="0">
                          <a:solidFill>
                            <a:schemeClr val="tx1"/>
                          </a:solidFill>
                          <a:effectLst/>
                        </a:rPr>
                        <a:t>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rPr>
                        <a:t>I can connect similar ideas in  two texts on the same topic using supporting evidence.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n-US" sz="1000" b="0" dirty="0" smtClean="0">
                          <a:solidFill>
                            <a:schemeClr val="tx1"/>
                          </a:solidFill>
                          <a:effectLst/>
                        </a:rPr>
                        <a:t>I can support a point with reasons found explicitly in a text.</a:t>
                      </a:r>
                      <a:r>
                        <a:rPr lang="en-US" sz="1000" b="0" baseline="0" dirty="0" smtClean="0">
                          <a:solidFill>
                            <a:schemeClr val="tx1"/>
                          </a:solidFill>
                          <a:effectLst/>
                        </a:rPr>
                        <a:t>  </a:t>
                      </a:r>
                      <a:r>
                        <a:rPr lang="en-US" sz="1000" b="0" dirty="0" smtClean="0">
                          <a:solidFill>
                            <a:schemeClr val="tx1"/>
                          </a:solidFill>
                          <a:effectLst/>
                        </a:rPr>
                        <a:t>RI.4.8</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000" b="0" dirty="0" smtClean="0">
                          <a:solidFill>
                            <a:schemeClr val="tx1"/>
                          </a:solidFill>
                          <a:effectLst/>
                        </a:rPr>
                        <a:t>I can </a:t>
                      </a:r>
                      <a:r>
                        <a:rPr lang="en-US" sz="1000" b="0" dirty="0" smtClean="0">
                          <a:solidFill>
                            <a:schemeClr val="tx1"/>
                          </a:solidFill>
                          <a:effectLst/>
                        </a:rPr>
                        <a:t>integrate </a:t>
                      </a:r>
                      <a:r>
                        <a:rPr lang="en-US" sz="1000" b="0" dirty="0" smtClean="0">
                          <a:solidFill>
                            <a:schemeClr val="tx1"/>
                          </a:solidFill>
                          <a:effectLst/>
                        </a:rPr>
                        <a:t>information from two texts on the same topic in order to write or speak about the subject knowledgeably.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99828333"/>
              </p:ext>
            </p:extLst>
          </p:nvPr>
        </p:nvGraphicFramePr>
        <p:xfrm>
          <a:off x="518160" y="668579"/>
          <a:ext cx="6563360" cy="3334746"/>
        </p:xfrm>
        <a:graphic>
          <a:graphicData uri="http://schemas.openxmlformats.org/drawingml/2006/table">
            <a:tbl>
              <a:tblPr firstRow="1" bandRow="1">
                <a:tableStyleId>{5940675A-B579-460E-94D1-54222C63F5DA}</a:tableStyleId>
              </a:tblPr>
              <a:tblGrid>
                <a:gridCol w="518160"/>
                <a:gridCol w="3840480"/>
                <a:gridCol w="762000"/>
                <a:gridCol w="6096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use parts of </a:t>
                      </a:r>
                      <a:r>
                        <a:rPr lang="en-US" sz="1000" b="0" baseline="0" dirty="0" smtClean="0">
                          <a:solidFill>
                            <a:srgbClr val="000000"/>
                          </a:solidFill>
                          <a:effectLst/>
                          <a:latin typeface="+mn-lt"/>
                          <a:ea typeface="Times New Roman"/>
                          <a:cs typeface="Times New Roman"/>
                        </a:rPr>
                        <a:t> words and </a:t>
                      </a:r>
                      <a:r>
                        <a:rPr lang="en-US" sz="1000" b="0" dirty="0" smtClean="0">
                          <a:solidFill>
                            <a:srgbClr val="000000"/>
                          </a:solidFill>
                          <a:effectLst/>
                          <a:latin typeface="+mn-lt"/>
                          <a:ea typeface="Times New Roman"/>
                          <a:cs typeface="Times New Roman"/>
                        </a:rPr>
                        <a:t>word relationships (antonyms/synonyms) to determine targeted word meaning.</a:t>
                      </a:r>
                      <a:r>
                        <a:rPr lang="en-US" sz="1000" b="0" baseline="0" dirty="0" smtClean="0">
                          <a:solidFill>
                            <a:srgbClr val="000000"/>
                          </a:solidFill>
                          <a:effectLst/>
                          <a:latin typeface="+mn-lt"/>
                          <a:ea typeface="Times New Roman"/>
                          <a:cs typeface="Times New Roman"/>
                        </a:rPr>
                        <a:t>  RL.</a:t>
                      </a:r>
                      <a:r>
                        <a:rPr lang="en-US" sz="1000" b="0" dirty="0" smtClean="0">
                          <a:solidFill>
                            <a:srgbClr val="000000"/>
                          </a:solidFill>
                          <a:effectLst/>
                          <a:latin typeface="+mn-lt"/>
                          <a:ea typeface="Times New Roman"/>
                          <a:cs typeface="Times New Roman"/>
                        </a:rPr>
                        <a:t>4.4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effectLst/>
                        </a:rPr>
                        <a:t>I can use parts of words to determine word meaning.  RL.4.4</a:t>
                      </a:r>
                      <a:endParaRPr kumimoji="0" lang="en-US" sz="10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a:t>
                      </a:r>
                      <a:r>
                        <a:rPr lang="en-US" sz="1000" b="0" baseline="0" dirty="0" smtClean="0">
                          <a:solidFill>
                            <a:srgbClr val="000000"/>
                          </a:solidFill>
                          <a:effectLst/>
                          <a:latin typeface="+mn-lt"/>
                          <a:ea typeface="Times New Roman"/>
                          <a:cs typeface="Times New Roman"/>
                        </a:rPr>
                        <a:t> can describe and identify dialogue, setting and action in a drama or oral presentation</a:t>
                      </a:r>
                      <a:r>
                        <a:rPr lang="en-US" sz="1000" b="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 explain how events are the same or different in a text written both as a story and a drama. 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I can compare</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 the pattern of events in two or more stories, from different cultures.  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I can identify similar topics or themes between stories</a:t>
                      </a:r>
                      <a:r>
                        <a:rPr lang="en-US" sz="1000" b="0" baseline="0" dirty="0" smtClean="0">
                          <a:solidFill>
                            <a:srgbClr val="000000"/>
                          </a:solidFill>
                          <a:effectLst/>
                          <a:latin typeface="+mn-lt"/>
                          <a:ea typeface="Times New Roman"/>
                          <a:cs typeface="Times New Roman"/>
                        </a:rPr>
                        <a:t> from </a:t>
                      </a:r>
                      <a:r>
                        <a:rPr lang="en-US" sz="1000" b="0" dirty="0" smtClean="0">
                          <a:solidFill>
                            <a:srgbClr val="000000"/>
                          </a:solidFill>
                          <a:effectLst/>
                          <a:latin typeface="+mn-lt"/>
                          <a:ea typeface="Times New Roman"/>
                          <a:cs typeface="Times New Roman"/>
                        </a:rPr>
                        <a:t>different cultures.</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 Identify </a:t>
                      </a:r>
                      <a:r>
                        <a:rPr lang="en-US" sz="1000" b="0" baseline="0" dirty="0" smtClean="0">
                          <a:solidFill>
                            <a:srgbClr val="000000"/>
                          </a:solidFill>
                          <a:effectLst/>
                          <a:latin typeface="+mn-lt"/>
                          <a:ea typeface="Times New Roman"/>
                          <a:cs typeface="Times New Roman"/>
                        </a:rPr>
                        <a:t> similar descriptions and directions  in versions of a </a:t>
                      </a:r>
                      <a:r>
                        <a:rPr lang="en-US" sz="1000" b="1" i="1" baseline="0" dirty="0" smtClean="0">
                          <a:solidFill>
                            <a:srgbClr val="000000"/>
                          </a:solidFill>
                          <a:effectLst/>
                          <a:latin typeface="+mn-lt"/>
                          <a:ea typeface="Times New Roman"/>
                          <a:cs typeface="Times New Roman"/>
                        </a:rPr>
                        <a:t>text or drama </a:t>
                      </a:r>
                      <a:r>
                        <a:rPr lang="en-US" sz="1000" b="0" baseline="0" dirty="0" smtClean="0">
                          <a:solidFill>
                            <a:srgbClr val="000000"/>
                          </a:solidFill>
                          <a:effectLst/>
                          <a:latin typeface="+mn-lt"/>
                          <a:ea typeface="Times New Roman"/>
                          <a:cs typeface="Times New Roman"/>
                        </a:rPr>
                        <a:t>and  a </a:t>
                      </a:r>
                      <a:r>
                        <a:rPr lang="en-US" sz="1000" b="1" i="1" baseline="0" dirty="0" smtClean="0">
                          <a:solidFill>
                            <a:srgbClr val="000000"/>
                          </a:solidFill>
                          <a:effectLst/>
                          <a:latin typeface="+mn-lt"/>
                          <a:ea typeface="Times New Roman"/>
                          <a:cs typeface="Times New Roman"/>
                        </a:rPr>
                        <a:t>visual or oral presentation </a:t>
                      </a:r>
                      <a:r>
                        <a:rPr lang="en-US" sz="1000" b="0" baseline="0" dirty="0" smtClean="0">
                          <a:solidFill>
                            <a:srgbClr val="000000"/>
                          </a:solidFill>
                          <a:effectLst/>
                          <a:latin typeface="+mn-lt"/>
                          <a:ea typeface="Times New Roman"/>
                          <a:cs typeface="Times New Roman"/>
                        </a:rPr>
                        <a:t>of a story. </a:t>
                      </a:r>
                      <a:r>
                        <a:rPr lang="en-US" sz="1000" b="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0"/>
                        </a:spcAft>
                      </a:pPr>
                      <a:r>
                        <a:rPr lang="en-US" sz="1000" b="0" baseline="0" dirty="0" smtClean="0">
                          <a:solidFill>
                            <a:srgbClr val="000000"/>
                          </a:solidFill>
                          <a:effectLst/>
                          <a:latin typeface="+mn-lt"/>
                          <a:ea typeface="Times New Roman"/>
                          <a:cs typeface="Times New Roman"/>
                        </a:rPr>
                        <a:t>I can analyze how the author uses different literary devices in stories, myths, or traditional literature from different cultures.  R</a:t>
                      </a:r>
                      <a:r>
                        <a:rPr lang="en-US" sz="1000" b="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1019646">
            <a:off x="6085901" y="4088205"/>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046927" y="76949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612988153"/>
              </p:ext>
            </p:extLst>
          </p:nvPr>
        </p:nvGraphicFramePr>
        <p:xfrm>
          <a:off x="506505" y="7236796"/>
          <a:ext cx="6580095" cy="1790048"/>
        </p:xfrm>
        <a:graphic>
          <a:graphicData uri="http://schemas.openxmlformats.org/drawingml/2006/table">
            <a:tbl>
              <a:tblPr firstRow="1" bandRow="1">
                <a:tableStyleId>{5940675A-B579-460E-94D1-54222C63F5DA}</a:tableStyleId>
              </a:tblPr>
              <a:tblGrid>
                <a:gridCol w="560295"/>
                <a:gridCol w="3325904"/>
                <a:gridCol w="685800"/>
                <a:gridCol w="579470"/>
                <a:gridCol w="563531"/>
                <a:gridCol w="865095"/>
              </a:tblGrid>
              <a:tr h="0">
                <a:tc gridSpan="6">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rPr>
                        <a:t>In one or to two paragraphs, write an ending for the</a:t>
                      </a:r>
                      <a:r>
                        <a:rPr lang="en-US" sz="1000" b="0" baseline="0" dirty="0" smtClean="0">
                          <a:solidFill>
                            <a:schemeClr val="tx1"/>
                          </a:solidFill>
                          <a:latin typeface="+mn-lt"/>
                        </a:rPr>
                        <a:t> </a:t>
                      </a:r>
                      <a:r>
                        <a:rPr lang="en-US" sz="1000" b="0" dirty="0" smtClean="0">
                          <a:solidFill>
                            <a:schemeClr val="tx1"/>
                          </a:solidFill>
                          <a:latin typeface="+mn-lt"/>
                        </a:rPr>
                        <a:t>story</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rPr>
                        <a:t>that describe the events and</a:t>
                      </a:r>
                      <a:r>
                        <a:rPr lang="en-US" sz="1000" b="0" baseline="0" dirty="0" smtClean="0">
                          <a:solidFill>
                            <a:schemeClr val="tx1"/>
                          </a:solidFill>
                          <a:latin typeface="+mn-lt"/>
                        </a:rPr>
                        <a:t> </a:t>
                      </a:r>
                      <a:r>
                        <a:rPr lang="en-US" sz="1000" b="0" dirty="0" smtClean="0">
                          <a:solidFill>
                            <a:schemeClr val="tx1"/>
                          </a:solidFill>
                          <a:latin typeface="+mn-lt"/>
                        </a:rPr>
                        <a:t>experiences in</a:t>
                      </a:r>
                      <a:r>
                        <a:rPr lang="en-US" sz="1000" b="0" baseline="0" dirty="0" smtClean="0">
                          <a:solidFill>
                            <a:schemeClr val="tx1"/>
                          </a:solidFill>
                          <a:latin typeface="+mn-lt"/>
                        </a:rPr>
                        <a:t> </a:t>
                      </a:r>
                      <a:r>
                        <a:rPr lang="en-US" sz="1000" b="0" dirty="0" smtClean="0">
                          <a:solidFill>
                            <a:schemeClr val="tx1"/>
                          </a:solidFill>
                          <a:latin typeface="+mn-lt"/>
                        </a:rPr>
                        <a:t>the story.</a:t>
                      </a:r>
                      <a:r>
                        <a:rPr lang="en-US" sz="1000" b="0" baseline="0" dirty="0" smtClean="0">
                          <a:solidFill>
                            <a:schemeClr val="tx1"/>
                          </a:solidFill>
                          <a:latin typeface="+mn-lt"/>
                        </a:rPr>
                        <a:t>W.4.3c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dirty="0" smtClean="0">
                          <a:latin typeface="Helvetica" panose="020B0604020202020204" pitchFamily="34" charset="0"/>
                          <a:ea typeface="Times New Roman"/>
                          <a:cs typeface="Helvetica" panose="020B0604020202020204" pitchFamily="34" charset="0"/>
                        </a:rPr>
                        <a:t>Which line of dialogue would </a:t>
                      </a:r>
                      <a:r>
                        <a:rPr lang="en-US" sz="1000" b="0" u="sng" dirty="0" smtClean="0">
                          <a:effectLst>
                            <a:outerShdw blurRad="38100" dist="38100" dir="2700000" algn="tl">
                              <a:srgbClr val="000000">
                                <a:alpha val="43137"/>
                              </a:srgbClr>
                            </a:outerShdw>
                          </a:effectLst>
                          <a:latin typeface="Helvetica" panose="020B0604020202020204" pitchFamily="34" charset="0"/>
                          <a:ea typeface="Times New Roman"/>
                          <a:cs typeface="Helvetica" panose="020B0604020202020204" pitchFamily="34" charset="0"/>
                        </a:rPr>
                        <a:t>not</a:t>
                      </a:r>
                      <a:r>
                        <a:rPr lang="en-US" sz="1000" b="0" dirty="0" smtClean="0">
                          <a:latin typeface="Helvetica" panose="020B0604020202020204" pitchFamily="34" charset="0"/>
                          <a:ea typeface="Times New Roman"/>
                          <a:cs typeface="Helvetica" panose="020B0604020202020204" pitchFamily="34" charset="0"/>
                        </a:rPr>
                        <a:t> fit after the last sentence?</a:t>
                      </a:r>
                      <a:r>
                        <a:rPr lang="en-US" sz="1000" b="0" baseline="0" dirty="0" smtClean="0">
                          <a:latin typeface="Helvetica" panose="020B0604020202020204" pitchFamily="34" charset="0"/>
                          <a:ea typeface="Times New Roman"/>
                          <a:cs typeface="Helvetica" panose="020B0604020202020204" pitchFamily="34" charset="0"/>
                        </a:rPr>
                        <a:t> </a:t>
                      </a:r>
                      <a:r>
                        <a:rPr lang="en-US" sz="1000" b="0" dirty="0" smtClean="0">
                          <a:solidFill>
                            <a:schemeClr val="tx1"/>
                          </a:solidFill>
                          <a:latin typeface="+mn-lt"/>
                          <a:cs typeface="Helvetica" panose="020B0604020202020204" pitchFamily="34" charset="0"/>
                        </a:rPr>
                        <a:t>W.4.3b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dirty="0" smtClean="0">
                          <a:latin typeface="+mn-lt"/>
                        </a:rPr>
                        <a:t>The student has decided that the two bold words are too easy for his teacher. Choose the two words that best replace the bold words. L.3a</a:t>
                      </a:r>
                      <a:endParaRPr lang="en-US" sz="1000" b="0" dirty="0" smtClean="0">
                        <a:solidFill>
                          <a:srgbClr val="FF0000"/>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Which sentence shows the adjectives in correct order? L.4.1d</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3" name="Footer Placeholder 2"/>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2159559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grpSp>
        <p:nvGrpSpPr>
          <p:cNvPr id="10" name="Group 9"/>
          <p:cNvGrpSpPr/>
          <p:nvPr/>
        </p:nvGrpSpPr>
        <p:grpSpPr>
          <a:xfrm>
            <a:off x="172723" y="41116"/>
            <a:ext cx="7467784"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
        <p:nvSpPr>
          <p:cNvPr id="2" name="Footer Placeholder 1"/>
          <p:cNvSpPr>
            <a:spLocks noGrp="1"/>
          </p:cNvSpPr>
          <p:nvPr>
            <p:ph type="ftr" sz="quarter" idx="3"/>
          </p:nvPr>
        </p:nvSpPr>
        <p:spPr/>
        <p:txBody>
          <a:bodyPr/>
          <a:lstStyle/>
          <a:p>
            <a:r>
              <a:rPr lang="en-US" smtClean="0"/>
              <a:t>12/01/2015 OSP and S. Richmond</a:t>
            </a:r>
            <a:endParaRPr lang="en-US" dirty="0"/>
          </a:p>
        </p:txBody>
      </p:sp>
    </p:spTree>
    <p:extLst>
      <p:ext uri="{BB962C8B-B14F-4D97-AF65-F5344CB8AC3E}">
        <p14:creationId xmlns:p14="http://schemas.microsoft.com/office/powerpoint/2010/main" val="143958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893478"/>
          </a:xfrm>
          <a:prstGeom prst="rect">
            <a:avLst/>
          </a:prstGeom>
          <a:noFill/>
        </p:spPr>
        <p:txBody>
          <a:bodyPr wrap="square" rtlCol="0">
            <a:spAutoFit/>
          </a:bodyPr>
          <a:lstStyle/>
          <a:p>
            <a:pPr algn="ctr"/>
            <a:r>
              <a:rPr lang="en-US" sz="1540" b="1" dirty="0"/>
              <a:t>Classroom Activity</a:t>
            </a:r>
          </a:p>
          <a:p>
            <a:pPr algn="ctr"/>
            <a:endParaRPr lang="en-US" sz="1540" b="1" dirty="0"/>
          </a:p>
          <a:p>
            <a:r>
              <a:rPr lang="en-US" sz="1100" i="1" dirty="0"/>
              <a:t>This classroom pre-activity follows the Smarter Balanced Assessment Consortium general design of contextual elements, resources, learning goals, key terms and purpose [</a:t>
            </a:r>
            <a:r>
              <a:rPr lang="en-US" sz="1100" i="1" dirty="0">
                <a:hlinkClick r:id="rId2"/>
              </a:rPr>
              <a:t>http://oaksportal.org/resources/</a:t>
            </a:r>
            <a:r>
              <a:rPr lang="en-US" sz="1100" i="1" dirty="0"/>
              <a:t>]</a:t>
            </a:r>
          </a:p>
          <a:p>
            <a:r>
              <a:rPr lang="en-US" sz="1100" i="1" dirty="0"/>
              <a:t>The content within each of these was written by……Carrie Ellis and Judy Ramer</a:t>
            </a:r>
          </a:p>
          <a:p>
            <a:endParaRPr lang="en-US" sz="1100" i="1" dirty="0"/>
          </a:p>
          <a:p>
            <a:r>
              <a:rPr lang="en-US" sz="1320" dirty="0"/>
              <a:t>The Classroom Activity introduces students to the context of a performance task, so they are not disadvantaged in demonstrating the skills the task intends to assess. </a:t>
            </a:r>
          </a:p>
          <a:p>
            <a:endParaRPr lang="en-US" sz="660" dirty="0"/>
          </a:p>
          <a:p>
            <a:r>
              <a:rPr lang="en-US" sz="1320" dirty="0"/>
              <a:t>Contextual elements include:</a:t>
            </a:r>
          </a:p>
          <a:p>
            <a:endParaRPr lang="en-US" sz="550" dirty="0"/>
          </a:p>
          <a:p>
            <a:pPr marL="251460" indent="-251460">
              <a:buAutoNum type="arabicPeriod"/>
            </a:pPr>
            <a:r>
              <a:rPr lang="en-US" sz="1320" dirty="0"/>
              <a:t>an </a:t>
            </a:r>
            <a:r>
              <a:rPr lang="en-US" sz="1320" b="1" dirty="0"/>
              <a:t>understanding of the setting or situation </a:t>
            </a:r>
            <a:r>
              <a:rPr lang="en-US" sz="1320" dirty="0"/>
              <a:t>in which the task is placed</a:t>
            </a:r>
          </a:p>
          <a:p>
            <a:pPr marL="251460" indent="-251460">
              <a:buAutoNum type="arabicPeriod"/>
            </a:pPr>
            <a:r>
              <a:rPr lang="en-US" sz="1320" dirty="0"/>
              <a:t>potentially </a:t>
            </a:r>
            <a:r>
              <a:rPr lang="en-US" sz="1320" b="1" dirty="0"/>
              <a:t>unfamiliar concepts </a:t>
            </a:r>
            <a:r>
              <a:rPr lang="en-US" sz="1320" dirty="0"/>
              <a:t>that are associated with the scenario</a:t>
            </a:r>
          </a:p>
          <a:p>
            <a:pPr marL="251460" indent="-251460">
              <a:buAutoNum type="arabicPeriod"/>
            </a:pPr>
            <a:r>
              <a:rPr lang="en-US" sz="1320" b="1" dirty="0"/>
              <a:t>key terms or vocabulary </a:t>
            </a:r>
            <a:r>
              <a:rPr lang="en-US" sz="1320" dirty="0"/>
              <a:t>students will need to understand in order to meaningfully engage with and complete the performance task</a:t>
            </a:r>
          </a:p>
          <a:p>
            <a:endParaRPr lang="en-US" sz="550" dirty="0"/>
          </a:p>
          <a:p>
            <a:r>
              <a:rPr lang="en-US" sz="1320" dirty="0"/>
              <a:t>The Classroom Activity is also intended to generate student interest in further exploration of the key idea(s). The Classroom Activity should be easy to implement with clear instructions. </a:t>
            </a:r>
          </a:p>
          <a:p>
            <a:endParaRPr lang="en-US" sz="550" dirty="0"/>
          </a:p>
          <a:p>
            <a:r>
              <a:rPr lang="en-US" sz="1320" dirty="0"/>
              <a:t>Please read through the entire Classroom Activity before beginning the activity with students to ensure any classroom preparation can be completed in advance. Throughout the activity, it is permissible to pause and ask students if they have any questions.</a:t>
            </a:r>
          </a:p>
          <a:p>
            <a:endParaRPr lang="en-US" sz="550" dirty="0"/>
          </a:p>
          <a:p>
            <a:r>
              <a:rPr lang="en-US" sz="1320" b="1" u="sng" dirty="0"/>
              <a:t>Resources needed:</a:t>
            </a:r>
          </a:p>
          <a:p>
            <a:endParaRPr lang="en-US" sz="550" b="1" dirty="0"/>
          </a:p>
          <a:p>
            <a:pPr marL="188595" indent="-188595">
              <a:buFont typeface="Arial" panose="020B0604020202020204" pitchFamily="34" charset="0"/>
              <a:buChar char="•"/>
            </a:pPr>
            <a:r>
              <a:rPr lang="en-US" sz="1320" dirty="0"/>
              <a:t>Paper &amp; pencil/whiteboard for brainstorming</a:t>
            </a:r>
          </a:p>
          <a:p>
            <a:pPr marL="188595" indent="-188595">
              <a:buFont typeface="Arial" panose="020B0604020202020204" pitchFamily="34" charset="0"/>
              <a:buChar char="•"/>
            </a:pPr>
            <a:r>
              <a:rPr lang="en-US" sz="1320" dirty="0"/>
              <a:t>Chart paper/marker</a:t>
            </a:r>
          </a:p>
          <a:p>
            <a:pPr marL="188595" indent="-188595">
              <a:buFont typeface="Arial" panose="020B0604020202020204" pitchFamily="34" charset="0"/>
              <a:buChar char="•"/>
            </a:pPr>
            <a:r>
              <a:rPr lang="en-US" sz="1320" dirty="0"/>
              <a:t>Teacher’s purse or backpack (try not to “clean up” either of these to keep them authentic!)</a:t>
            </a:r>
          </a:p>
          <a:p>
            <a:pPr marL="188595" indent="-188595">
              <a:buFont typeface="Arial" panose="020B0604020202020204" pitchFamily="34" charset="0"/>
              <a:buChar char="•"/>
            </a:pPr>
            <a:r>
              <a:rPr lang="en-US" sz="1320" dirty="0"/>
              <a:t>Some way of displaying Ancillary materials</a:t>
            </a:r>
            <a:r>
              <a:rPr lang="en-US" sz="1320" baseline="30000" dirty="0"/>
              <a:t>1 </a:t>
            </a:r>
            <a:r>
              <a:rPr lang="en-US" sz="1320" dirty="0"/>
              <a:t>or making copies for the students</a:t>
            </a:r>
            <a:endParaRPr lang="en-US" sz="1320" baseline="30000" dirty="0"/>
          </a:p>
          <a:p>
            <a:endParaRPr lang="en-US" sz="550" dirty="0"/>
          </a:p>
          <a:p>
            <a:r>
              <a:rPr lang="en-US" sz="1320" b="1" u="sng" dirty="0"/>
              <a:t>Learning Goals</a:t>
            </a:r>
            <a:r>
              <a:rPr lang="en-US" sz="1320" u="sng" dirty="0"/>
              <a:t>:</a:t>
            </a:r>
          </a:p>
          <a:p>
            <a:endParaRPr lang="en-US" sz="550" dirty="0"/>
          </a:p>
          <a:p>
            <a:pPr marL="188595" indent="-188595">
              <a:buFont typeface="Arial" panose="020B0604020202020204" pitchFamily="34" charset="0"/>
              <a:buChar char="•"/>
            </a:pPr>
            <a:r>
              <a:rPr lang="en-US" sz="1320" dirty="0"/>
              <a:t>Students will understand the key concept that archaeologists search for artifacts to understand ancient cultures.  </a:t>
            </a:r>
          </a:p>
          <a:p>
            <a:pPr marL="188595" indent="-188595">
              <a:buFont typeface="Arial" panose="020B0604020202020204" pitchFamily="34" charset="0"/>
              <a:buChar char="•"/>
            </a:pPr>
            <a:r>
              <a:rPr lang="en-US" sz="1320" dirty="0"/>
              <a:t>Those artifacts are often everyday objects.</a:t>
            </a:r>
          </a:p>
          <a:p>
            <a:pPr marL="188595"/>
            <a:endParaRPr lang="en-US" sz="550" dirty="0"/>
          </a:p>
          <a:p>
            <a:r>
              <a:rPr lang="en-US" sz="1320" b="1" u="sng" dirty="0"/>
              <a:t>Students will understand the key terms:</a:t>
            </a:r>
          </a:p>
          <a:p>
            <a:r>
              <a:rPr lang="en-US" sz="1100" i="1" dirty="0"/>
              <a:t>Note: Definitions are provided here for the convenience of facilitators. Students are expected to understand these key terms in the context of the task, not memorize the definitions</a:t>
            </a:r>
            <a:r>
              <a:rPr lang="en-US" sz="1320" dirty="0"/>
              <a:t>. </a:t>
            </a:r>
          </a:p>
          <a:p>
            <a:endParaRPr lang="en-US" sz="550" b="1" dirty="0"/>
          </a:p>
          <a:p>
            <a:pPr marL="188595" indent="-188595">
              <a:buFont typeface="Arial" panose="020B0604020202020204" pitchFamily="34" charset="0"/>
              <a:buChar char="•"/>
            </a:pPr>
            <a:r>
              <a:rPr lang="en-US" sz="1320" dirty="0"/>
              <a:t>Archaeologists: people who study people of long ago and learn about them by looking at things they made or used.</a:t>
            </a:r>
          </a:p>
          <a:p>
            <a:pPr marL="188595" indent="-188595">
              <a:buFont typeface="Arial" panose="020B0604020202020204" pitchFamily="34" charset="0"/>
              <a:buChar char="•"/>
            </a:pPr>
            <a:r>
              <a:rPr lang="en-US" sz="1320" dirty="0"/>
              <a:t>Artifact: something made or used by people long ago.</a:t>
            </a:r>
          </a:p>
          <a:p>
            <a:pPr marL="188595" indent="-188595">
              <a:buFont typeface="Arial" panose="020B0604020202020204" pitchFamily="34" charset="0"/>
              <a:buChar char="•"/>
            </a:pPr>
            <a:r>
              <a:rPr lang="en-US" sz="1320" dirty="0"/>
              <a:t>Culture:  attitudes, customs, and beliefs that make one group of people different from another.</a:t>
            </a:r>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b="1" dirty="0"/>
          </a:p>
          <a:p>
            <a:r>
              <a:rPr lang="en-US" sz="1320" dirty="0"/>
              <a:t>[</a:t>
            </a:r>
            <a:r>
              <a:rPr lang="en-US" sz="1320" b="1" u="sng" dirty="0"/>
              <a:t>Purpose: </a:t>
            </a:r>
            <a:r>
              <a:rPr lang="en-US" sz="1320" dirty="0"/>
              <a:t>The facilitator’s goal is to help students realize that even every day objects can give us valuable information about what people were like and how they lived in the past.  The students will draw conclusions about a person based on their personal belongings.]</a:t>
            </a:r>
          </a:p>
          <a:p>
            <a:endParaRPr lang="en-US" sz="1320" dirty="0"/>
          </a:p>
          <a:p>
            <a:endParaRPr lang="en-US" sz="1320" dirty="0"/>
          </a:p>
          <a:p>
            <a:endParaRPr lang="en-US" sz="1320" dirty="0"/>
          </a:p>
          <a:p>
            <a:endParaRPr lang="en-US" sz="1320" dirty="0"/>
          </a:p>
          <a:p>
            <a:r>
              <a:rPr lang="en-US" sz="990" baseline="30000" dirty="0"/>
              <a:t>*</a:t>
            </a:r>
            <a:r>
              <a:rPr lang="en-US" sz="990" dirty="0"/>
              <a:t>Facilitators can decide whether they want to display ancillary materials using an overhead projector or computer/</a:t>
            </a:r>
            <a:r>
              <a:rPr lang="en-US" sz="990" dirty="0" err="1"/>
              <a:t>Smartboard</a:t>
            </a:r>
            <a:r>
              <a:rPr lang="en-US" sz="990" dirty="0"/>
              <a:t>, or whether they want to produce them as a handout for students.</a:t>
            </a:r>
          </a:p>
        </p:txBody>
      </p:sp>
      <p:sp>
        <p:nvSpPr>
          <p:cNvPr id="2" name="Slide Number Placeholder 1"/>
          <p:cNvSpPr>
            <a:spLocks noGrp="1"/>
          </p:cNvSpPr>
          <p:nvPr>
            <p:ph type="sldNum" sz="quarter" idx="12"/>
          </p:nvPr>
        </p:nvSpPr>
        <p:spPr/>
        <p:txBody>
          <a:bodyPr/>
          <a:lstStyle/>
          <a:p>
            <a:fld id="{AF8359E8-5B63-4AE7-A26F-FE183B9DDE83}" type="slidenum">
              <a:rPr lang="en-US" smtClean="0"/>
              <a:t>5</a:t>
            </a:fld>
            <a:endParaRPr lang="en-US" dirty="0"/>
          </a:p>
        </p:txBody>
      </p:sp>
    </p:spTree>
    <p:extLst>
      <p:ext uri="{BB962C8B-B14F-4D97-AF65-F5344CB8AC3E}">
        <p14:creationId xmlns:p14="http://schemas.microsoft.com/office/powerpoint/2010/main" val="1839156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040" y="335280"/>
            <a:ext cx="6621780" cy="10452092"/>
          </a:xfrm>
          <a:prstGeom prst="rect">
            <a:avLst/>
          </a:prstGeom>
        </p:spPr>
        <p:txBody>
          <a:bodyPr wrap="square">
            <a:spAutoFit/>
          </a:bodyPr>
          <a:lstStyle/>
          <a:p>
            <a:r>
              <a:rPr lang="en-US" sz="1320" b="1" dirty="0"/>
              <a:t>Archaeology Classroom </a:t>
            </a:r>
            <a:r>
              <a:rPr lang="en-US" sz="1320" b="1" dirty="0" smtClean="0"/>
              <a:t>Activity </a:t>
            </a:r>
            <a:r>
              <a:rPr lang="en-US" sz="1320" b="1" i="1" dirty="0" smtClean="0"/>
              <a:t>continued…</a:t>
            </a:r>
            <a:endParaRPr lang="en-US" sz="1320" i="1" dirty="0"/>
          </a:p>
          <a:p>
            <a:endParaRPr lang="en-US" sz="1320" i="1" dirty="0"/>
          </a:p>
          <a:p>
            <a:r>
              <a:rPr lang="en-US" sz="1320" b="1" dirty="0"/>
              <a:t>Facilitator says:</a:t>
            </a:r>
          </a:p>
          <a:p>
            <a:r>
              <a:rPr lang="en-US" sz="1320" dirty="0"/>
              <a:t>“Today we will get ready for the “Archaeology” Performance Task, in which we will learn about people, their cultures, and the past by looking at artifacts.  Let’s start by discussing what you know about archaeology.  Turn to a partner/discuss in your group for two minutes about what you know about what archaeologists do.” [Have paper &amp; pencils/whiteboards available for students to record their ideas if they wish.]</a:t>
            </a:r>
          </a:p>
          <a:p>
            <a:r>
              <a:rPr lang="en-US" sz="1320" b="1" dirty="0"/>
              <a:t>Discussion question:  </a:t>
            </a:r>
            <a:r>
              <a:rPr lang="en-US" sz="1320" dirty="0"/>
              <a:t>What do archaeologists do? [write the discussion question on chart paper/board for students to refer to].</a:t>
            </a:r>
          </a:p>
          <a:p>
            <a:endParaRPr lang="en-US" sz="1320" b="1" dirty="0"/>
          </a:p>
          <a:p>
            <a:r>
              <a:rPr lang="en-US" sz="1320" b="1" dirty="0"/>
              <a:t>Facilitator says: </a:t>
            </a:r>
            <a:r>
              <a:rPr lang="en-US" sz="1320" dirty="0"/>
              <a:t>“When I call on your group, I want one person to share with the class what your group discussed.  I will record your responses on our chart.”</a:t>
            </a:r>
            <a:endParaRPr lang="en-US" sz="1320" b="1" dirty="0"/>
          </a:p>
          <a:p>
            <a:endParaRPr lang="en-US" sz="1320" b="1" dirty="0"/>
          </a:p>
          <a:p>
            <a:r>
              <a:rPr lang="en-US" sz="1320" b="1" dirty="0"/>
              <a:t>Possible student responses (unscripted):</a:t>
            </a:r>
          </a:p>
          <a:p>
            <a:pPr marL="188595" indent="-188595">
              <a:buFont typeface="Arial" panose="020B0604020202020204" pitchFamily="34" charset="0"/>
              <a:buChar char="•"/>
            </a:pPr>
            <a:r>
              <a:rPr lang="en-US" sz="1320" dirty="0"/>
              <a:t>They dig in the dirt.</a:t>
            </a:r>
          </a:p>
          <a:p>
            <a:pPr marL="188595" indent="-188595">
              <a:buFont typeface="Arial" panose="020B0604020202020204" pitchFamily="34" charset="0"/>
              <a:buChar char="•"/>
            </a:pPr>
            <a:r>
              <a:rPr lang="en-US" sz="1320" dirty="0"/>
              <a:t>They dig in the ground and look for old stuff.</a:t>
            </a:r>
          </a:p>
          <a:p>
            <a:pPr marL="188595" indent="-188595">
              <a:buFont typeface="Arial" panose="020B0604020202020204" pitchFamily="34" charset="0"/>
              <a:buChar char="•"/>
            </a:pPr>
            <a:r>
              <a:rPr lang="en-US" sz="1320" dirty="0"/>
              <a:t>They put things in museums.</a:t>
            </a:r>
          </a:p>
          <a:p>
            <a:pPr marL="188595" indent="-188595">
              <a:buFont typeface="Arial" panose="020B0604020202020204" pitchFamily="34" charset="0"/>
              <a:buChar char="•"/>
            </a:pPr>
            <a:endParaRPr lang="en-US" sz="1320" dirty="0"/>
          </a:p>
          <a:p>
            <a:r>
              <a:rPr lang="en-US" sz="1320" b="1" dirty="0"/>
              <a:t>Facilitator says: </a:t>
            </a:r>
            <a:r>
              <a:rPr lang="en-US" sz="1320" dirty="0"/>
              <a:t>“Good thinking.  What are some famous things that archaeologists have found?  With your partner/group, take two more minutes to talk about this.”</a:t>
            </a:r>
            <a:endParaRPr lang="en-US" sz="1320" b="1" dirty="0"/>
          </a:p>
          <a:p>
            <a:r>
              <a:rPr lang="en-US" sz="1320" b="1" dirty="0"/>
              <a:t>Discussion question: </a:t>
            </a:r>
            <a:r>
              <a:rPr lang="en-US" sz="1320" dirty="0"/>
              <a:t>What are some famous things that archaeologists have found? (write the discussion question on chart paper/board for students to refer to).</a:t>
            </a:r>
          </a:p>
          <a:p>
            <a:r>
              <a:rPr lang="en-US" sz="1320" b="1" dirty="0"/>
              <a:t>Facilitator says:  </a:t>
            </a:r>
            <a:r>
              <a:rPr lang="en-US" sz="1320" dirty="0"/>
              <a:t>After their discussion time; “When I call on your group, I want a different person to share with the class what your group discussed.  I will record your responses on our chart.”</a:t>
            </a:r>
          </a:p>
          <a:p>
            <a:endParaRPr lang="en-US" sz="1320" b="1" dirty="0"/>
          </a:p>
          <a:p>
            <a:r>
              <a:rPr lang="en-US" sz="1320" b="1" dirty="0"/>
              <a:t>Student responses (unscripted):</a:t>
            </a:r>
          </a:p>
          <a:p>
            <a:pPr marL="188595" indent="-188595">
              <a:buFont typeface="Arial" panose="020B0604020202020204" pitchFamily="34" charset="0"/>
              <a:buChar char="•"/>
            </a:pPr>
            <a:r>
              <a:rPr lang="en-US" sz="1320" dirty="0"/>
              <a:t>Egyptian mummies</a:t>
            </a:r>
          </a:p>
          <a:p>
            <a:pPr marL="188595" indent="-188595">
              <a:buFont typeface="Arial" panose="020B0604020202020204" pitchFamily="34" charset="0"/>
              <a:buChar char="•"/>
            </a:pPr>
            <a:r>
              <a:rPr lang="en-US" sz="1320" dirty="0"/>
              <a:t>Buried treasures</a:t>
            </a:r>
          </a:p>
          <a:p>
            <a:pPr marL="188595" indent="-188595">
              <a:buFont typeface="Arial" panose="020B0604020202020204" pitchFamily="34" charset="0"/>
              <a:buChar char="•"/>
            </a:pPr>
            <a:r>
              <a:rPr lang="en-US" sz="1320" dirty="0"/>
              <a:t>Dead people</a:t>
            </a:r>
          </a:p>
          <a:p>
            <a:pPr marL="188595" indent="-188595">
              <a:buFont typeface="Arial" panose="020B0604020202020204" pitchFamily="34" charset="0"/>
              <a:buChar char="•"/>
            </a:pPr>
            <a:r>
              <a:rPr lang="en-US" sz="1320" dirty="0"/>
              <a:t>Old homes they lived in</a:t>
            </a:r>
          </a:p>
          <a:p>
            <a:pPr marL="188595" indent="-188595">
              <a:buFont typeface="Arial" panose="020B0604020202020204" pitchFamily="34" charset="0"/>
              <a:buChar char="•"/>
            </a:pPr>
            <a:r>
              <a:rPr lang="en-US" sz="1320" dirty="0"/>
              <a:t>Things people used in their everyday lives…pottery, sandals</a:t>
            </a:r>
          </a:p>
          <a:p>
            <a:pPr marL="188595" indent="-188595">
              <a:buFont typeface="Arial" panose="020B0604020202020204" pitchFamily="34" charset="0"/>
              <a:buChar char="•"/>
            </a:pPr>
            <a:r>
              <a:rPr lang="en-US" sz="1320" dirty="0"/>
              <a:t>Ancient ruins</a:t>
            </a:r>
          </a:p>
          <a:p>
            <a:pPr marL="188595" indent="-188595">
              <a:buFont typeface="Arial" panose="020B0604020202020204" pitchFamily="34" charset="0"/>
              <a:buChar char="•"/>
            </a:pPr>
            <a:endParaRPr lang="en-US" sz="1320" dirty="0"/>
          </a:p>
          <a:p>
            <a:r>
              <a:rPr lang="en-US" sz="1320" b="1" dirty="0"/>
              <a:t>Facilitator says: </a:t>
            </a:r>
            <a:r>
              <a:rPr lang="en-US" sz="1320" dirty="0"/>
              <a:t>“Now let’s watch a short video that explains what archaeologists do on their jobs.  Pay close attention to the end of the video when the archaeologist is explaining something to the students.” </a:t>
            </a:r>
          </a:p>
          <a:p>
            <a:r>
              <a:rPr lang="en-US" sz="1320" dirty="0"/>
              <a:t>[</a:t>
            </a:r>
            <a:r>
              <a:rPr lang="en-US" sz="1320" dirty="0">
                <a:hlinkClick r:id="rId2"/>
              </a:rPr>
              <a:t>A Day in the Life of an Archaeologist</a:t>
            </a:r>
            <a:r>
              <a:rPr lang="en-US" sz="1320" dirty="0"/>
              <a:t>; Facilitator shows the 2 minute video which shows a real archaeologist at work.]</a:t>
            </a:r>
          </a:p>
          <a:p>
            <a:r>
              <a:rPr lang="en-US" sz="1320" dirty="0"/>
              <a:t>“Did anyone notice the small object that he pulled out at the end of the video (a rock; jasper)?  Does anyone remember what he said about it (it was being made into a point and cooked)?”</a:t>
            </a:r>
          </a:p>
          <a:p>
            <a:r>
              <a:rPr lang="en-US" sz="1320" dirty="0"/>
              <a:t>[Discuss with students]</a:t>
            </a:r>
          </a:p>
          <a:p>
            <a:endParaRPr lang="en-US" sz="1320" dirty="0"/>
          </a:p>
          <a:p>
            <a:endParaRPr lang="en-US" sz="1320" dirty="0"/>
          </a:p>
          <a:p>
            <a:endParaRPr lang="en-US" sz="1320" dirty="0"/>
          </a:p>
          <a:p>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p:txBody>
      </p:sp>
      <p:sp>
        <p:nvSpPr>
          <p:cNvPr id="3" name="Slide Number Placeholder 2"/>
          <p:cNvSpPr>
            <a:spLocks noGrp="1"/>
          </p:cNvSpPr>
          <p:nvPr>
            <p:ph type="sldNum" sz="quarter" idx="12"/>
          </p:nvPr>
        </p:nvSpPr>
        <p:spPr/>
        <p:txBody>
          <a:bodyPr/>
          <a:lstStyle/>
          <a:p>
            <a:fld id="{AF8359E8-5B63-4AE7-A26F-FE183B9DDE83}" type="slidenum">
              <a:rPr lang="en-US" smtClean="0"/>
              <a:t>6</a:t>
            </a:fld>
            <a:endParaRPr lang="en-US" dirty="0"/>
          </a:p>
        </p:txBody>
      </p:sp>
    </p:spTree>
    <p:extLst>
      <p:ext uri="{BB962C8B-B14F-4D97-AF65-F5344CB8AC3E}">
        <p14:creationId xmlns:p14="http://schemas.microsoft.com/office/powerpoint/2010/main" val="320326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040" y="335280"/>
            <a:ext cx="6621780" cy="11061490"/>
          </a:xfrm>
          <a:prstGeom prst="rect">
            <a:avLst/>
          </a:prstGeom>
        </p:spPr>
        <p:txBody>
          <a:bodyPr wrap="square">
            <a:spAutoFit/>
          </a:bodyPr>
          <a:lstStyle/>
          <a:p>
            <a:r>
              <a:rPr lang="en-US" sz="1320" b="1" dirty="0"/>
              <a:t>Archaeology Classroom Activity </a:t>
            </a:r>
            <a:r>
              <a:rPr lang="en-US" sz="1320" b="1" i="1" dirty="0"/>
              <a:t>continued…</a:t>
            </a:r>
            <a:endParaRPr lang="en-US" sz="1320" i="1" dirty="0"/>
          </a:p>
          <a:p>
            <a:endParaRPr lang="en-US" sz="1320" i="1" dirty="0"/>
          </a:p>
          <a:p>
            <a:r>
              <a:rPr lang="en-US" sz="1320" b="1" dirty="0"/>
              <a:t>Facilitator says: “</a:t>
            </a:r>
            <a:r>
              <a:rPr lang="en-US" sz="1320" dirty="0"/>
              <a:t>Archaeologists take objects they find on digs and use them to make guesses (conclusions) about the people  and their culture they are studying.  We don’t have an ancient dig site nearby to study but we can look at artifacts from our everyday environment.”</a:t>
            </a:r>
          </a:p>
          <a:p>
            <a:endParaRPr lang="en-US" sz="1320" dirty="0"/>
          </a:p>
          <a:p>
            <a:r>
              <a:rPr lang="en-US" sz="1320" dirty="0"/>
              <a:t>[Take out your teacher purse or backpack.  In the directions below, a purse is being used.  If using a backpack, substitute the word backpack where needed.]</a:t>
            </a:r>
          </a:p>
          <a:p>
            <a:endParaRPr lang="en-US" sz="1320" dirty="0"/>
          </a:p>
          <a:p>
            <a:r>
              <a:rPr lang="en-US" sz="1320" dirty="0"/>
              <a:t>“This is my purse where I keep things that I use every single day.  Let’s see what I have in here and what is says about me. “</a:t>
            </a:r>
          </a:p>
          <a:p>
            <a:r>
              <a:rPr lang="en-US" sz="1320" dirty="0"/>
              <a:t>[Take out one object from the bag and ask students to identify it and its use.  Model how to chart this on a double T chart, like Figure 1 in the Ancillary Materials.]</a:t>
            </a:r>
          </a:p>
          <a:p>
            <a:endParaRPr lang="en-US" sz="1320" dirty="0"/>
          </a:p>
          <a:p>
            <a:r>
              <a:rPr lang="en-US" sz="1320" dirty="0"/>
              <a:t>“What kind of person would carry around _____ in their purse?  What does that tell you about that person and the people they live with?  Can you think of a story idea that has to do with this object and this person?”</a:t>
            </a:r>
          </a:p>
          <a:p>
            <a:endParaRPr lang="en-US" sz="1320" dirty="0"/>
          </a:p>
          <a:p>
            <a:pPr marL="188595" indent="-188595">
              <a:buFont typeface="Arial" panose="020B0604020202020204" pitchFamily="34" charset="0"/>
              <a:buChar char="•"/>
            </a:pPr>
            <a:r>
              <a:rPr lang="en-US" sz="1320" dirty="0"/>
              <a:t>[Guide students to a reasonable conclusion about that object.  </a:t>
            </a:r>
          </a:p>
          <a:p>
            <a:pPr marL="188595" indent="-188595">
              <a:buFont typeface="Arial" panose="020B0604020202020204" pitchFamily="34" charset="0"/>
              <a:buChar char="•"/>
            </a:pPr>
            <a:r>
              <a:rPr lang="en-US" sz="1320" dirty="0"/>
              <a:t>Ex. A calendar.  This might tell people that the person likes to be organized and doesn’t want to forget appointments.</a:t>
            </a:r>
          </a:p>
          <a:p>
            <a:pPr marL="188595" indent="-188595">
              <a:buFont typeface="Arial" panose="020B0604020202020204" pitchFamily="34" charset="0"/>
              <a:buChar char="•"/>
            </a:pPr>
            <a:r>
              <a:rPr lang="en-US" sz="1320" dirty="0"/>
              <a:t>Write this on the chart.</a:t>
            </a:r>
          </a:p>
          <a:p>
            <a:pPr marL="188595" indent="-188595">
              <a:buFont typeface="Arial" panose="020B0604020202020204" pitchFamily="34" charset="0"/>
              <a:buChar char="•"/>
            </a:pPr>
            <a:r>
              <a:rPr lang="en-US" sz="1320" dirty="0"/>
              <a:t>Now pass out objects from the purse to each of the groups.  Have them identify the object, explain what it’s used for, and make a conclusion about the person based on the object.</a:t>
            </a:r>
          </a:p>
          <a:p>
            <a:pPr marL="188595" indent="-188595">
              <a:buFont typeface="Arial" panose="020B0604020202020204" pitchFamily="34" charset="0"/>
              <a:buChar char="•"/>
            </a:pPr>
            <a:r>
              <a:rPr lang="en-US" sz="1320" dirty="0"/>
              <a:t>Record ideas on the T chart.]</a:t>
            </a:r>
          </a:p>
          <a:p>
            <a:pPr marL="188595" indent="-188595">
              <a:buFont typeface="Arial" panose="020B0604020202020204" pitchFamily="34" charset="0"/>
              <a:buChar char="•"/>
            </a:pPr>
            <a:endParaRPr lang="en-US" sz="1320" dirty="0"/>
          </a:p>
          <a:p>
            <a:r>
              <a:rPr lang="en-US" sz="1320" b="1" dirty="0"/>
              <a:t>Facilitator says: </a:t>
            </a:r>
            <a:r>
              <a:rPr lang="en-US" sz="1320" dirty="0"/>
              <a:t>“Now, look at all these objects, what their possibly used for , and what it says about that person.  Can you think of a story idea that has to do with some of these objects and this person? Turn and talk with a partner for two minutes about this. </a:t>
            </a:r>
          </a:p>
          <a:p>
            <a:endParaRPr lang="en-US" sz="1320" b="1" dirty="0"/>
          </a:p>
          <a:p>
            <a:r>
              <a:rPr lang="en-US" sz="1320" b="1" dirty="0"/>
              <a:t>Student responses (unscripted):</a:t>
            </a:r>
          </a:p>
          <a:p>
            <a:pPr marL="188595" indent="-188595">
              <a:buFont typeface="Arial" panose="020B0604020202020204" pitchFamily="34" charset="0"/>
              <a:buChar char="•"/>
            </a:pPr>
            <a:r>
              <a:rPr lang="en-US" sz="1320" dirty="0"/>
              <a:t>Calendar…person loses calendar and has an adventure because she can’t remember where she is supposed to be.</a:t>
            </a:r>
          </a:p>
          <a:p>
            <a:pPr marL="188595" indent="-188595">
              <a:buFont typeface="Arial" panose="020B0604020202020204" pitchFamily="34" charset="0"/>
              <a:buChar char="•"/>
            </a:pPr>
            <a:r>
              <a:rPr lang="en-US" sz="1320" dirty="0"/>
              <a:t>Pack of gum…dog goes into your purse and eats the gum and blows bubbles…becomes the first bubble blowing dog.</a:t>
            </a:r>
          </a:p>
          <a:p>
            <a:endParaRPr lang="en-US" sz="1320" dirty="0"/>
          </a:p>
          <a:p>
            <a:r>
              <a:rPr lang="en-US" sz="1320" b="1" dirty="0"/>
              <a:t>Facilitator says:  </a:t>
            </a:r>
            <a:r>
              <a:rPr lang="en-US" sz="1320" dirty="0"/>
              <a:t>“Even though we usually think about Archaeologists as adventurers who are chasing down gold and treasures, the truth is that much more can be learned about ancient peoples from their everyday possessions.”</a:t>
            </a:r>
          </a:p>
          <a:p>
            <a:endParaRPr lang="en-US" sz="1320" dirty="0"/>
          </a:p>
          <a:p>
            <a:r>
              <a:rPr lang="en-US" sz="1320" b="1" dirty="0"/>
              <a:t>Facilitator says: </a:t>
            </a:r>
            <a:r>
              <a:rPr lang="en-US" sz="1320" dirty="0"/>
              <a:t>“In your performance task, you will be learning more about archaeologist who used everyday objects to learn about ancient people. The group work you did today should help prepare you for the research and writing you will be doing in the performance task.” </a:t>
            </a:r>
          </a:p>
          <a:p>
            <a:endParaRPr lang="en-US" sz="1320" b="1" dirty="0"/>
          </a:p>
          <a:p>
            <a:r>
              <a:rPr lang="en-US" sz="1320" b="1" dirty="0"/>
              <a:t>Note: Facilitator should collect student notes from this activity.</a:t>
            </a:r>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endParaRPr lang="en-US" sz="1320" dirty="0"/>
          </a:p>
          <a:p>
            <a:endParaRPr lang="en-US" sz="1320" dirty="0"/>
          </a:p>
          <a:p>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p:txBody>
      </p:sp>
      <p:sp>
        <p:nvSpPr>
          <p:cNvPr id="3" name="Slide Number Placeholder 2"/>
          <p:cNvSpPr>
            <a:spLocks noGrp="1"/>
          </p:cNvSpPr>
          <p:nvPr>
            <p:ph type="sldNum" sz="quarter" idx="12"/>
          </p:nvPr>
        </p:nvSpPr>
        <p:spPr/>
        <p:txBody>
          <a:bodyPr/>
          <a:lstStyle/>
          <a:p>
            <a:fld id="{AF8359E8-5B63-4AE7-A26F-FE183B9DDE83}" type="slidenum">
              <a:rPr lang="en-US" smtClean="0"/>
              <a:t>7</a:t>
            </a:fld>
            <a:endParaRPr lang="en-US" dirty="0"/>
          </a:p>
        </p:txBody>
      </p:sp>
    </p:spTree>
    <p:extLst>
      <p:ext uri="{BB962C8B-B14F-4D97-AF65-F5344CB8AC3E}">
        <p14:creationId xmlns:p14="http://schemas.microsoft.com/office/powerpoint/2010/main" val="62134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7220" y="670560"/>
            <a:ext cx="6454140" cy="1649682"/>
          </a:xfrm>
          <a:prstGeom prst="rect">
            <a:avLst/>
          </a:prstGeom>
        </p:spPr>
        <p:txBody>
          <a:bodyPr wrap="square">
            <a:spAutoFit/>
          </a:bodyPr>
          <a:lstStyle/>
          <a:p>
            <a:pPr algn="ctr"/>
            <a:r>
              <a:rPr lang="en-US" sz="2200" dirty="0"/>
              <a:t>Ancillary Materials</a:t>
            </a:r>
            <a:endParaRPr lang="en-US" sz="1320" dirty="0"/>
          </a:p>
          <a:p>
            <a:pPr algn="ctr"/>
            <a:endParaRPr lang="en-US" sz="1320" dirty="0"/>
          </a:p>
          <a:p>
            <a:r>
              <a:rPr lang="en-US" sz="1760" b="1" u="sng" dirty="0"/>
              <a:t>Video resources:</a:t>
            </a:r>
          </a:p>
          <a:p>
            <a:pPr marL="188595" indent="-188595">
              <a:buFont typeface="Arial" panose="020B0604020202020204" pitchFamily="34" charset="0"/>
              <a:buChar char="•"/>
            </a:pPr>
            <a:r>
              <a:rPr lang="en-US" sz="1320" dirty="0"/>
              <a:t>A Day in the Life of an Archaeologist:  </a:t>
            </a:r>
            <a:r>
              <a:rPr lang="en-US" sz="1320" dirty="0">
                <a:hlinkClick r:id="rId3"/>
              </a:rPr>
              <a:t>https://www.youtube.com/watch?v=TurNjNrQ7tY</a:t>
            </a:r>
            <a:endParaRPr lang="en-US" sz="1320" dirty="0"/>
          </a:p>
          <a:p>
            <a:endParaRPr lang="en-US" sz="1320" dirty="0"/>
          </a:p>
          <a:p>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3330517969"/>
              </p:ext>
            </p:extLst>
          </p:nvPr>
        </p:nvGraphicFramePr>
        <p:xfrm>
          <a:off x="617220" y="2743200"/>
          <a:ext cx="6286500" cy="7107936"/>
        </p:xfrm>
        <a:graphic>
          <a:graphicData uri="http://schemas.openxmlformats.org/drawingml/2006/table">
            <a:tbl>
              <a:tblPr firstRow="1" bandRow="1">
                <a:tableStyleId>{5940675A-B579-460E-94D1-54222C63F5DA}</a:tableStyleId>
              </a:tblPr>
              <a:tblGrid>
                <a:gridCol w="1257300"/>
                <a:gridCol w="2263140"/>
                <a:gridCol w="2766060"/>
              </a:tblGrid>
              <a:tr h="771144">
                <a:tc>
                  <a:txBody>
                    <a:bodyPr/>
                    <a:lstStyle/>
                    <a:p>
                      <a:pPr algn="ctr"/>
                      <a:r>
                        <a:rPr lang="en-US" sz="2200" dirty="0" smtClean="0"/>
                        <a:t>Object:</a:t>
                      </a:r>
                      <a:endParaRPr lang="en-US" sz="2200" dirty="0"/>
                    </a:p>
                  </a:txBody>
                  <a:tcPr marL="100584" marR="100584" marT="50292" marB="50292" anchor="b"/>
                </a:tc>
                <a:tc>
                  <a:txBody>
                    <a:bodyPr/>
                    <a:lstStyle/>
                    <a:p>
                      <a:pPr algn="ctr"/>
                      <a:r>
                        <a:rPr lang="en-US" sz="2200" dirty="0" smtClean="0"/>
                        <a:t>What it’s used</a:t>
                      </a:r>
                      <a:r>
                        <a:rPr lang="en-US" sz="2200" baseline="0" dirty="0" smtClean="0"/>
                        <a:t> for:</a:t>
                      </a:r>
                      <a:endParaRPr lang="en-US" sz="2200" dirty="0"/>
                    </a:p>
                  </a:txBody>
                  <a:tcPr marL="100584" marR="100584" marT="50292" marB="50292" anchor="b"/>
                </a:tc>
                <a:tc>
                  <a:txBody>
                    <a:bodyPr/>
                    <a:lstStyle/>
                    <a:p>
                      <a:pPr algn="ctr"/>
                      <a:r>
                        <a:rPr lang="en-US" sz="2200" dirty="0" smtClean="0"/>
                        <a:t>What it tells us about this person:</a:t>
                      </a:r>
                      <a:endParaRPr lang="en-US" sz="2200" dirty="0"/>
                    </a:p>
                  </a:txBody>
                  <a:tcPr marL="100584" marR="100584" marT="50292" marB="50292" anchor="b"/>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dirty="0"/>
                    </a:p>
                  </a:txBody>
                  <a:tcPr marL="100584" marR="100584" marT="50292" marB="50292"/>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a:p>
                  </a:txBody>
                  <a:tcPr marL="100584" marR="100584" marT="50292" marB="50292"/>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dirty="0"/>
                    </a:p>
                  </a:txBody>
                  <a:tcPr marL="100584" marR="100584" marT="50292" marB="50292"/>
                </a:tc>
              </a:tr>
            </a:tbl>
          </a:graphicData>
        </a:graphic>
      </p:graphicFrame>
      <p:sp>
        <p:nvSpPr>
          <p:cNvPr id="6" name="TextBox 5"/>
          <p:cNvSpPr txBox="1"/>
          <p:nvPr/>
        </p:nvSpPr>
        <p:spPr>
          <a:xfrm>
            <a:off x="525649" y="2138654"/>
            <a:ext cx="3352800" cy="363176"/>
          </a:xfrm>
          <a:prstGeom prst="rect">
            <a:avLst/>
          </a:prstGeom>
          <a:noFill/>
        </p:spPr>
        <p:txBody>
          <a:bodyPr wrap="square" rtlCol="0">
            <a:spAutoFit/>
          </a:bodyPr>
          <a:lstStyle/>
          <a:p>
            <a:r>
              <a:rPr lang="en-US" sz="1760" b="1" u="sng" dirty="0"/>
              <a:t>Figure 1:  Double T chart</a:t>
            </a:r>
          </a:p>
        </p:txBody>
      </p:sp>
      <p:sp>
        <p:nvSpPr>
          <p:cNvPr id="2" name="Footer Placeholder 1"/>
          <p:cNvSpPr>
            <a:spLocks noGrp="1"/>
          </p:cNvSpPr>
          <p:nvPr>
            <p:ph type="ftr" sz="quarter" idx="3"/>
          </p:nvPr>
        </p:nvSpPr>
        <p:spPr/>
        <p:txBody>
          <a:bodyPr/>
          <a:lstStyle/>
          <a:p>
            <a:r>
              <a:rPr lang="en-US" smtClean="0"/>
              <a:t>12/01/2015 OSP and S. Richmond</a:t>
            </a: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8</a:t>
            </a:fld>
            <a:endParaRPr lang="en-US" dirty="0"/>
          </a:p>
        </p:txBody>
      </p:sp>
    </p:spTree>
    <p:extLst>
      <p:ext uri="{BB962C8B-B14F-4D97-AF65-F5344CB8AC3E}">
        <p14:creationId xmlns:p14="http://schemas.microsoft.com/office/powerpoint/2010/main" val="18546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533400"/>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4953000" y="150743"/>
            <a:ext cx="2660968" cy="6096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2173069"/>
            <a:ext cx="6883400" cy="477048"/>
          </a:xfrm>
          <a:prstGeom prst="rect">
            <a:avLst/>
          </a:prstGeom>
        </p:spPr>
        <p:txBody>
          <a:bodyPr wrap="square" lIns="91433" tIns="45717" rIns="91433" bIns="45717">
            <a:spAutoFit/>
          </a:bodyPr>
          <a:lstStyle/>
          <a:p>
            <a:pPr algn="ctr"/>
            <a:r>
              <a:rPr lang="en-US" sz="1400" b="1" u="sng" dirty="0"/>
              <a:t>About this </a:t>
            </a:r>
            <a:r>
              <a:rPr lang="en-US" sz="1400" b="1" u="sng" dirty="0" smtClean="0"/>
              <a:t>Assessment </a:t>
            </a:r>
            <a:endParaRPr lang="en-US" sz="1400" b="1" u="sng" dirty="0">
              <a:solidFill>
                <a:srgbClr val="FFFF00"/>
              </a:solidFill>
            </a:endParaRPr>
          </a:p>
          <a:p>
            <a:pPr algn="ctr"/>
            <a:r>
              <a:rPr lang="en-US" sz="1100" b="1" dirty="0" smtClean="0"/>
              <a:t>This </a:t>
            </a:r>
            <a:r>
              <a:rPr lang="en-US" sz="1100" b="1" dirty="0"/>
              <a:t>assessment includes:  </a:t>
            </a:r>
            <a:r>
              <a:rPr lang="en-US" sz="1100" dirty="0" smtClean="0"/>
              <a:t>Selected Response</a:t>
            </a:r>
            <a:r>
              <a:rPr lang="en-US" sz="1100" dirty="0"/>
              <a:t>, </a:t>
            </a:r>
            <a:r>
              <a:rPr lang="en-US" sz="1100" dirty="0" smtClean="0"/>
              <a:t>Constructed Response</a:t>
            </a:r>
            <a:r>
              <a:rPr lang="en-US" sz="1100" dirty="0"/>
              <a:t>,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972098255"/>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97583609"/>
              </p:ext>
            </p:extLst>
          </p:nvPr>
        </p:nvGraphicFramePr>
        <p:xfrm>
          <a:off x="634277" y="4151086"/>
          <a:ext cx="6596016" cy="4635246"/>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3</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r>
                        <a:rPr lang="en-US" sz="1200" b="1" dirty="0" smtClean="0">
                          <a:effectLst/>
                          <a:latin typeface="+mn-lt"/>
                          <a:ea typeface="Calibri"/>
                          <a:cs typeface="Calibri"/>
                        </a:rPr>
                        <a:t>writing narratives</a:t>
                      </a:r>
                      <a:r>
                        <a:rPr lang="en-US" sz="1200" dirty="0" smtClean="0">
                          <a:effectLst/>
                          <a:latin typeface="+mn-lt"/>
                          <a:ea typeface="Calibri"/>
                          <a:cs typeface="Calibri"/>
                        </a:rPr>
                        <a:t>: </a:t>
                      </a: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introduction </a:t>
                      </a:r>
                      <a:r>
                        <a:rPr lang="en-US" sz="900" dirty="0" smtClean="0">
                          <a:effectLst/>
                          <a:latin typeface="+mn-lt"/>
                          <a:ea typeface="Calibri"/>
                          <a:cs typeface="Calibri"/>
                        </a:rPr>
                        <a:t>(narrator and/or setting and characters)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organization </a:t>
                      </a:r>
                      <a:r>
                        <a:rPr lang="en-US" sz="900" dirty="0" smtClean="0">
                          <a:effectLst/>
                          <a:latin typeface="+mn-lt"/>
                          <a:ea typeface="Calibri"/>
                          <a:cs typeface="Calibri"/>
                        </a:rPr>
                        <a:t>(event sequence)</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development </a:t>
                      </a:r>
                      <a:r>
                        <a:rPr lang="en-US" sz="900" dirty="0" smtClean="0">
                          <a:effectLst/>
                          <a:latin typeface="+mn-lt"/>
                          <a:ea typeface="Calibri"/>
                          <a:cs typeface="Calibri"/>
                        </a:rPr>
                        <a:t>(narrative techniques such as dialogue, pacing, description reflection, and multiple plot lines)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transitions </a:t>
                      </a:r>
                      <a:r>
                        <a:rPr lang="en-US" sz="900" dirty="0" smtClean="0">
                          <a:effectLst/>
                          <a:latin typeface="+mn-lt"/>
                          <a:ea typeface="Calibri"/>
                          <a:cs typeface="Calibri"/>
                        </a:rPr>
                        <a:t>(to sequence events)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conclusion</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conventions of standard English</a:t>
                      </a:r>
                      <a:r>
                        <a:rPr lang="en-US" sz="900" dirty="0" smtClean="0">
                          <a:effectLst/>
                          <a:latin typeface="+mn-lt"/>
                          <a:ea typeface="Calibri"/>
                          <a:cs typeface="Calibri"/>
                        </a:rPr>
                        <a:t>. </a:t>
                      </a:r>
                      <a:endParaRPr lang="en-US" sz="800" dirty="0" smtClean="0">
                        <a:effectLst/>
                        <a:latin typeface="+mn-lt"/>
                        <a:ea typeface="Calibri"/>
                        <a:cs typeface="Times New Roman"/>
                      </a:endParaRP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
        <p:nvSpPr>
          <p:cNvPr id="5" name="Footer Placeholder 4"/>
          <p:cNvSpPr>
            <a:spLocks noGrp="1"/>
          </p:cNvSpPr>
          <p:nvPr>
            <p:ph type="ftr" sz="quarter" idx="3"/>
          </p:nvPr>
        </p:nvSpPr>
        <p:spPr/>
        <p:txBody>
          <a:bodyPr/>
          <a:lstStyle/>
          <a:p>
            <a:r>
              <a:rPr lang="en-US" smtClean="0"/>
              <a:t>12/01/2015 OSP and S. Richmond</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9</a:t>
            </a:fld>
            <a:endParaRPr lang="en-US" dirty="0"/>
          </a:p>
        </p:txBody>
      </p:sp>
    </p:spTree>
    <p:extLst>
      <p:ext uri="{BB962C8B-B14F-4D97-AF65-F5344CB8AC3E}">
        <p14:creationId xmlns:p14="http://schemas.microsoft.com/office/powerpoint/2010/main" val="89417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3554</TotalTime>
  <Words>16073</Words>
  <Application>Microsoft Office PowerPoint</Application>
  <PresentationFormat>Custom</PresentationFormat>
  <Paragraphs>1979</Paragraphs>
  <Slides>47</Slides>
  <Notes>6</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359</cp:revision>
  <cp:lastPrinted>2015-01-25T18:39:22Z</cp:lastPrinted>
  <dcterms:created xsi:type="dcterms:W3CDTF">2014-06-19T22:41:39Z</dcterms:created>
  <dcterms:modified xsi:type="dcterms:W3CDTF">2016-02-07T21:56:01Z</dcterms:modified>
</cp:coreProperties>
</file>