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2"/>
  </p:notesMasterIdLst>
  <p:handoutMasterIdLst>
    <p:handoutMasterId r:id="rId43"/>
  </p:handoutMasterIdLst>
  <p:sldIdLst>
    <p:sldId id="468" r:id="rId3"/>
    <p:sldId id="469" r:id="rId4"/>
    <p:sldId id="529" r:id="rId5"/>
    <p:sldId id="474" r:id="rId6"/>
    <p:sldId id="528" r:id="rId7"/>
    <p:sldId id="476" r:id="rId8"/>
    <p:sldId id="530" r:id="rId9"/>
    <p:sldId id="504" r:id="rId10"/>
    <p:sldId id="503" r:id="rId11"/>
    <p:sldId id="519" r:id="rId12"/>
    <p:sldId id="514" r:id="rId13"/>
    <p:sldId id="506" r:id="rId14"/>
    <p:sldId id="531" r:id="rId15"/>
    <p:sldId id="532" r:id="rId16"/>
    <p:sldId id="533" r:id="rId17"/>
    <p:sldId id="534" r:id="rId18"/>
    <p:sldId id="535" r:id="rId19"/>
    <p:sldId id="536" r:id="rId20"/>
    <p:sldId id="507" r:id="rId21"/>
    <p:sldId id="508" r:id="rId22"/>
    <p:sldId id="526" r:id="rId23"/>
    <p:sldId id="525" r:id="rId24"/>
    <p:sldId id="527" r:id="rId25"/>
    <p:sldId id="465" r:id="rId26"/>
    <p:sldId id="467" r:id="rId27"/>
    <p:sldId id="480" r:id="rId28"/>
    <p:sldId id="453" r:id="rId29"/>
    <p:sldId id="454" r:id="rId30"/>
    <p:sldId id="455" r:id="rId31"/>
    <p:sldId id="456" r:id="rId32"/>
    <p:sldId id="487" r:id="rId33"/>
    <p:sldId id="384" r:id="rId34"/>
    <p:sldId id="489" r:id="rId35"/>
    <p:sldId id="521" r:id="rId36"/>
    <p:sldId id="490" r:id="rId37"/>
    <p:sldId id="523" r:id="rId38"/>
    <p:sldId id="515" r:id="rId39"/>
    <p:sldId id="500" r:id="rId40"/>
    <p:sldId id="450" r:id="rId41"/>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guide id="3" orient="horz" pos="3168">
          <p15:clr>
            <a:srgbClr val="A4A3A4"/>
          </p15:clr>
        </p15:guide>
        <p15:guide id="4" pos="2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0" autoAdjust="0"/>
    <p:restoredTop sz="99037" autoAdjust="0"/>
  </p:normalViewPr>
  <p:slideViewPr>
    <p:cSldViewPr>
      <p:cViewPr varScale="1">
        <p:scale>
          <a:sx n="74" d="100"/>
          <a:sy n="74" d="100"/>
        </p:scale>
        <p:origin x="2058" y="60"/>
      </p:cViewPr>
      <p:guideLst>
        <p:guide orient="horz" pos="3024"/>
        <p:guide pos="2304"/>
        <p:guide orient="horz" pos="3168"/>
        <p:guide pos="244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8" d="100"/>
          <a:sy n="78" d="100"/>
        </p:scale>
        <p:origin x="20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2/10/2016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2/10/2016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93EF0EC3-FE0B-4500-8F04-EC8B20A7C129}" type="slidenum">
              <a:rPr lang="en-US" smtClean="0"/>
              <a:pPr/>
              <a:t>4</a:t>
            </a:fld>
            <a:endParaRPr lang="en-US" dirty="0"/>
          </a:p>
        </p:txBody>
      </p:sp>
    </p:spTree>
    <p:extLst>
      <p:ext uri="{BB962C8B-B14F-4D97-AF65-F5344CB8AC3E}">
        <p14:creationId xmlns:p14="http://schemas.microsoft.com/office/powerpoint/2010/main" val="323641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1719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93EF0EC3-FE0B-4500-8F04-EC8B20A7C129}" type="slidenum">
              <a:rPr lang="en-US" smtClean="0"/>
              <a:pPr/>
              <a:t>8</a:t>
            </a:fld>
            <a:endParaRPr lang="en-US" dirty="0"/>
          </a:p>
        </p:txBody>
      </p:sp>
    </p:spTree>
    <p:extLst>
      <p:ext uri="{BB962C8B-B14F-4D97-AF65-F5344CB8AC3E}">
        <p14:creationId xmlns:p14="http://schemas.microsoft.com/office/powerpoint/2010/main" val="159654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29</a:t>
            </a:fld>
            <a:endParaRPr lang="en-US" dirty="0"/>
          </a:p>
        </p:txBody>
      </p:sp>
    </p:spTree>
    <p:extLst>
      <p:ext uri="{BB962C8B-B14F-4D97-AF65-F5344CB8AC3E}">
        <p14:creationId xmlns:p14="http://schemas.microsoft.com/office/powerpoint/2010/main" val="315589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8EFA5-7901-494B-B490-DFC719DAD967}"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B1D697-286B-4821-B684-B3F4658D8DFB}"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B9A7A-B574-407F-A6F2-69E4873F4927}"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E24CF-C1CD-4F42-9A8C-D93B20631CE8}"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4958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202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D6FD2B-4E3B-4260-B242-089BFBB8A305}"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697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A5458-DCED-4B58-9870-AF29B32BDEA9}"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4601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C485E4-DADE-4C72-8B49-4E24054A4C31}"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999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B4517-20A3-4B22-AEDD-7325C6D3D03E}"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1962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F75E2-07CF-4AA3-83AF-809D1DD2CE99}"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4734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DED32-D7DD-4B84-88CD-0395B6CFE6D5}"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586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783324" y="9626076"/>
            <a:ext cx="84201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497580" y="9816576"/>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B10F2-C9E3-4107-8825-BD0C347FC0C4}"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184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21259-F658-4D75-A02A-0520A66A2D21}"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1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FFCEF-26A7-43D0-95A1-E8EA69B4F054}"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271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FF6CB-3C0F-4D5C-B21B-1303C9BE6CD3}"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FF0148-E327-43EF-9F11-9BCA3D878910}"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4FFBB1-03B7-4CC6-9D83-7106D10D5DFC}" type="datetime1">
              <a:rPr lang="en-US" smtClean="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D1DE27-15E0-48BF-83DC-BEBD500FFF76}" type="datetime1">
              <a:rPr lang="en-US" smtClean="0"/>
              <a:t>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B0C33-D35F-425F-B2BE-8908A77AADF0}" type="datetime1">
              <a:rPr lang="en-US" smtClean="0"/>
              <a:t>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D7FBE-0051-4373-8BC1-33B25A9FA814}"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ABA72-1D62-48E1-864F-39BCFED1A770}"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BB5BC58C-C7C3-491A-975A-851B5C97024E}" type="datetime1">
              <a:rPr lang="en-US" smtClean="0"/>
              <a:t>2/10/2016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EF0DB5ED-C65C-4515-8AFA-1522A1AFE981}"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027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6.png"/><Relationship Id="rId5" Type="http://schemas.openxmlformats.org/officeDocument/2006/relationships/image" Target="../media/image12.jpeg"/><Relationship Id="rId10"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3.jpeg"/><Relationship Id="rId3" Type="http://schemas.openxmlformats.org/officeDocument/2006/relationships/image" Target="../media/image17.gif"/><Relationship Id="rId7" Type="http://schemas.openxmlformats.org/officeDocument/2006/relationships/image" Target="../media/image11.png"/><Relationship Id="rId12"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22.jpeg"/><Relationship Id="rId5" Type="http://schemas.openxmlformats.org/officeDocument/2006/relationships/image" Target="../media/image19.png"/><Relationship Id="rId10" Type="http://schemas.openxmlformats.org/officeDocument/2006/relationships/image" Target="../media/image21.jpeg"/><Relationship Id="rId4" Type="http://schemas.openxmlformats.org/officeDocument/2006/relationships/image" Target="../media/image18.gif"/><Relationship Id="rId9" Type="http://schemas.microsoft.com/office/2007/relationships/hdphoto" Target="../media/hdphoto6.wdp"/></Relationships>
</file>

<file path=ppt/slides/_rels/slide2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1.png"/><Relationship Id="rId7"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8.wdp"/><Relationship Id="rId11" Type="http://schemas.microsoft.com/office/2007/relationships/hdphoto" Target="../media/hdphoto10.wdp"/><Relationship Id="rId5" Type="http://schemas.openxmlformats.org/officeDocument/2006/relationships/image" Target="../media/image25.png"/><Relationship Id="rId10" Type="http://schemas.openxmlformats.org/officeDocument/2006/relationships/image" Target="../media/image28.jpeg"/><Relationship Id="rId4" Type="http://schemas.openxmlformats.org/officeDocument/2006/relationships/image" Target="../media/image24.jpeg"/><Relationship Id="rId9"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2.wdp"/><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8" Type="http://schemas.openxmlformats.org/officeDocument/2006/relationships/hyperlink" Target="http://commons.wikimedia.org/wiki/File:Red_legged_seagulls.jpg" TargetMode="External"/><Relationship Id="rId13" Type="http://schemas.openxmlformats.org/officeDocument/2006/relationships/hyperlink" Target="http://www.bostonbakesforbreastcancer.org/summer-sun-radiation-and-chemo/" TargetMode="External"/><Relationship Id="rId18" Type="http://schemas.microsoft.com/office/2007/relationships/hdphoto" Target="../media/hdphoto15.wdp"/><Relationship Id="rId26" Type="http://schemas.openxmlformats.org/officeDocument/2006/relationships/image" Target="../media/image57.jpeg"/><Relationship Id="rId3" Type="http://schemas.openxmlformats.org/officeDocument/2006/relationships/image" Target="../media/image45.jpeg"/><Relationship Id="rId21" Type="http://schemas.openxmlformats.org/officeDocument/2006/relationships/image" Target="../media/image31.jpeg"/><Relationship Id="rId7" Type="http://schemas.openxmlformats.org/officeDocument/2006/relationships/image" Target="../media/image47.jpeg"/><Relationship Id="rId12" Type="http://schemas.openxmlformats.org/officeDocument/2006/relationships/image" Target="../media/image50.jpeg"/><Relationship Id="rId17" Type="http://schemas.openxmlformats.org/officeDocument/2006/relationships/image" Target="../media/image53.png"/><Relationship Id="rId25" Type="http://schemas.microsoft.com/office/2007/relationships/hdphoto" Target="../media/hdphoto16.wdp"/><Relationship Id="rId2" Type="http://schemas.openxmlformats.org/officeDocument/2006/relationships/hyperlink" Target="http://www.sukamade.com/sea-turtle-story/saving-the-eggs/saving-the-green-sea-turtle-eggs.php" TargetMode="External"/><Relationship Id="rId16" Type="http://schemas.microsoft.com/office/2007/relationships/hdphoto" Target="../media/hdphoto14.wdp"/><Relationship Id="rId20"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hyperlink" Target="http://operationmustardseed.com/BTO/OMS_BTO_Background.html" TargetMode="External"/><Relationship Id="rId11" Type="http://schemas.openxmlformats.org/officeDocument/2006/relationships/image" Target="../media/image49.jpeg"/><Relationship Id="rId24" Type="http://schemas.openxmlformats.org/officeDocument/2006/relationships/image" Target="../media/image56.png"/><Relationship Id="rId5" Type="http://schemas.openxmlformats.org/officeDocument/2006/relationships/image" Target="../media/image46.jpeg"/><Relationship Id="rId15" Type="http://schemas.openxmlformats.org/officeDocument/2006/relationships/image" Target="../media/image52.png"/><Relationship Id="rId23" Type="http://schemas.openxmlformats.org/officeDocument/2006/relationships/image" Target="../media/image55.jpeg"/><Relationship Id="rId10" Type="http://schemas.openxmlformats.org/officeDocument/2006/relationships/hyperlink" Target="http://wallpaper-sea.blogspot.com/2011/09/crab.html" TargetMode="External"/><Relationship Id="rId19" Type="http://schemas.openxmlformats.org/officeDocument/2006/relationships/image" Target="../media/image43.jpeg"/><Relationship Id="rId4" Type="http://schemas.openxmlformats.org/officeDocument/2006/relationships/hyperlink" Target="http://www.allaboutbirds.org/guide/song_sparrow/lifehistory" TargetMode="External"/><Relationship Id="rId9" Type="http://schemas.openxmlformats.org/officeDocument/2006/relationships/image" Target="../media/image48.jpeg"/><Relationship Id="rId14" Type="http://schemas.openxmlformats.org/officeDocument/2006/relationships/image" Target="../media/image51.jpeg"/><Relationship Id="rId22"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microsoft.com/office/2007/relationships/hdphoto" Target="../media/hdphoto17.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8idJzEtXQr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hnlT8ipdCF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homestead.com/Grade-6.htm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15668" y="4114800"/>
            <a:ext cx="5829300" cy="1205602"/>
          </a:xfrm>
          <a:prstGeom prst="rect">
            <a:avLst/>
          </a:prstGeom>
          <a:noFill/>
          <a:ln>
            <a:noFill/>
          </a:ln>
        </p:spPr>
        <p:txBody>
          <a:bodyPr wrap="square" lIns="96661" tIns="48331" rIns="96661" bIns="48331" rtlCol="0">
            <a:spAutoFit/>
          </a:bodyPr>
          <a:lstStyle/>
          <a:p>
            <a:r>
              <a:rPr lang="es-ES_tradnl" sz="3600" b="1" dirty="0" smtClean="0">
                <a:effectLst>
                  <a:outerShdw blurRad="38100" dist="38100" dir="2700000" algn="tl">
                    <a:srgbClr val="000000">
                      <a:alpha val="43137"/>
                    </a:srgbClr>
                  </a:outerShdw>
                </a:effectLst>
              </a:rPr>
              <a:t>Pre-evaluación Trimestre </a:t>
            </a:r>
            <a:r>
              <a:rPr lang="es-ES_tradnl" sz="3600" b="1" dirty="0">
                <a:effectLst>
                  <a:outerShdw blurRad="38100" dist="38100" dir="2700000" algn="tl">
                    <a:srgbClr val="000000">
                      <a:alpha val="43137"/>
                    </a:srgbClr>
                  </a:outerShdw>
                </a:effectLst>
              </a:rPr>
              <a:t>3 Instrucciones del maestro</a:t>
            </a:r>
          </a:p>
        </p:txBody>
      </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Rectangle 24"/>
          <p:cNvSpPr/>
          <p:nvPr/>
        </p:nvSpPr>
        <p:spPr>
          <a:xfrm>
            <a:off x="815668" y="5582682"/>
            <a:ext cx="4420553" cy="2903341"/>
          </a:xfrm>
          <a:prstGeom prst="rect">
            <a:avLst/>
          </a:prstGeom>
        </p:spPr>
        <p:txBody>
          <a:bodyPr wrap="square" lIns="101582" tIns="50791" rIns="101582" bIns="50791">
            <a:spAutoFit/>
          </a:bodyPr>
          <a:lstStyle/>
          <a:p>
            <a:r>
              <a:rPr lang="es-ES" sz="1400" b="1" u="sng" dirty="0" smtClean="0"/>
              <a:t>Lectura</a:t>
            </a:r>
            <a:endParaRPr lang="es-ES" sz="1400" b="1" dirty="0" smtClean="0"/>
          </a:p>
          <a:p>
            <a:r>
              <a:rPr lang="es-ES" sz="1400" b="1" dirty="0" smtClean="0"/>
              <a:t>12 Preguntas de selección múltiple </a:t>
            </a:r>
          </a:p>
          <a:p>
            <a:r>
              <a:rPr lang="es-ES" sz="1400" b="1" u="sng" dirty="0" smtClean="0"/>
              <a:t>Investigación</a:t>
            </a:r>
          </a:p>
          <a:p>
            <a:r>
              <a:rPr lang="es-ES" sz="1400" b="1" dirty="0" smtClean="0"/>
              <a:t>2 Respuestas construida </a:t>
            </a:r>
          </a:p>
          <a:p>
            <a:r>
              <a:rPr lang="es-ES" sz="1400" b="1" u="sng" dirty="0" smtClean="0"/>
              <a:t>Escritura</a:t>
            </a:r>
          </a:p>
          <a:p>
            <a:r>
              <a:rPr lang="es-ES" sz="1400" b="1" dirty="0" smtClean="0"/>
              <a:t>1 Escrito breve </a:t>
            </a:r>
          </a:p>
          <a:p>
            <a:r>
              <a:rPr lang="es-ES" sz="1400" b="1" dirty="0" smtClean="0"/>
              <a:t>1 Escribir para revisar </a:t>
            </a:r>
          </a:p>
          <a:p>
            <a:r>
              <a:rPr lang="es-ES" sz="1400" b="1" dirty="0"/>
              <a:t>1 Composición (Tarea de Rendimiento opcional)</a:t>
            </a:r>
          </a:p>
          <a:p>
            <a:r>
              <a:rPr lang="es-ES" sz="1400" b="1" u="sng" dirty="0" smtClean="0"/>
              <a:t>Escritura con lenguaje integrado</a:t>
            </a:r>
          </a:p>
          <a:p>
            <a:r>
              <a:rPr lang="es-ES" sz="1400" b="1" dirty="0" smtClean="0"/>
              <a:t> </a:t>
            </a:r>
            <a:r>
              <a:rPr lang="es-ES" sz="1400" b="1" u="sng" dirty="0" smtClean="0"/>
              <a:t>como parte de la Tarea de Rendimiento</a:t>
            </a:r>
          </a:p>
          <a:p>
            <a:r>
              <a:rPr lang="es-ES" sz="1400" b="1" dirty="0" smtClean="0"/>
              <a:t> Lenguaje/Vocabulario</a:t>
            </a:r>
          </a:p>
          <a:p>
            <a:r>
              <a:rPr lang="es-ES" sz="1400" b="1" dirty="0" smtClean="0"/>
              <a:t> Editar/Clarificar</a:t>
            </a:r>
          </a:p>
          <a:p>
            <a:endParaRPr lang="en-US" sz="1400" dirty="0"/>
          </a:p>
        </p:txBody>
      </p:sp>
      <p:sp>
        <p:nvSpPr>
          <p:cNvPr id="26" name="Rectangle 25"/>
          <p:cNvSpPr/>
          <p:nvPr/>
        </p:nvSpPr>
        <p:spPr>
          <a:xfrm>
            <a:off x="4776787" y="6998180"/>
            <a:ext cx="2752725" cy="130399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s-ES_tradnl" b="1" dirty="0" smtClean="0">
                <a:solidFill>
                  <a:schemeClr val="tx1"/>
                </a:solidFill>
                <a:effectLst>
                  <a:outerShdw blurRad="38100" dist="38100" dir="2700000" algn="tl">
                    <a:srgbClr val="000000">
                      <a:alpha val="43137"/>
                    </a:srgbClr>
                  </a:outerShdw>
                </a:effectLst>
              </a:rPr>
              <a:t>Tarea de Rendimiento </a:t>
            </a:r>
            <a:r>
              <a:rPr lang="es-ES_tradnl" b="1" dirty="0">
                <a:solidFill>
                  <a:schemeClr val="tx1"/>
                </a:solidFill>
                <a:effectLst>
                  <a:outerShdw blurRad="38100" dist="38100" dir="2700000" algn="tl">
                    <a:srgbClr val="000000">
                      <a:alpha val="43137"/>
                    </a:srgbClr>
                  </a:outerShdw>
                </a:effectLst>
              </a:rPr>
              <a:t>al nivel de grado</a:t>
            </a:r>
            <a:r>
              <a:rPr lang="en-US" b="1" dirty="0" smtClean="0">
                <a:solidFill>
                  <a:schemeClr val="tx1"/>
                </a:solidFill>
                <a:effectLst>
                  <a:outerShdw blurRad="38100" dist="38100" dir="2700000" algn="tl">
                    <a:srgbClr val="000000">
                      <a:alpha val="43137"/>
                    </a:srgbClr>
                  </a:outerShdw>
                </a:effectLst>
              </a:rPr>
              <a:t>.</a:t>
            </a:r>
            <a:endParaRPr lang="en-US" b="1" dirty="0">
              <a:solidFill>
                <a:schemeClr val="tx1"/>
              </a:solidFill>
              <a:effectLst>
                <a:outerShdw blurRad="38100" dist="38100" dir="2700000" algn="tl">
                  <a:srgbClr val="000000">
                    <a:alpha val="43137"/>
                  </a:srgbClr>
                </a:outerShdw>
              </a:effectLst>
            </a:endParaRPr>
          </a:p>
        </p:txBody>
      </p:sp>
      <p:sp>
        <p:nvSpPr>
          <p:cNvPr id="27" name="Rectangle 26"/>
          <p:cNvSpPr/>
          <p:nvPr/>
        </p:nvSpPr>
        <p:spPr>
          <a:xfrm>
            <a:off x="4776787" y="5582616"/>
            <a:ext cx="2752725" cy="130399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s-ES_tradnl" b="1" dirty="0">
                <a:solidFill>
                  <a:schemeClr val="tx1"/>
                </a:solidFill>
                <a:effectLst>
                  <a:outerShdw blurRad="38100" dist="38100" dir="2700000" algn="tl">
                    <a:srgbClr val="000000">
                      <a:alpha val="43137"/>
                    </a:srgbClr>
                  </a:outerShdw>
                </a:effectLst>
              </a:rPr>
              <a:t>Pasos secuenciales </a:t>
            </a:r>
            <a:r>
              <a:rPr lang="es-ES_tradnl" b="1" u="sng" dirty="0">
                <a:solidFill>
                  <a:schemeClr val="tx1"/>
                </a:solidFill>
                <a:effectLst>
                  <a:outerShdw blurRad="38100" dist="38100" dir="2700000" algn="tl">
                    <a:srgbClr val="000000">
                      <a:alpha val="43137"/>
                    </a:srgbClr>
                  </a:outerShdw>
                </a:effectLst>
              </a:rPr>
              <a:t>hacia</a:t>
            </a:r>
            <a:r>
              <a:rPr lang="es-ES_tradnl" b="1" dirty="0">
                <a:solidFill>
                  <a:schemeClr val="tx1"/>
                </a:solidFill>
                <a:effectLst>
                  <a:outerShdw blurRad="38100" dist="38100" dir="2700000" algn="tl">
                    <a:srgbClr val="000000">
                      <a:alpha val="43137"/>
                    </a:srgbClr>
                  </a:outerShdw>
                </a:effectLst>
              </a:rPr>
              <a:t> el dominio de los estándares</a:t>
            </a:r>
            <a:r>
              <a:rPr lang="en-US" b="1" dirty="0" smtClean="0">
                <a:solidFill>
                  <a:schemeClr val="tx1"/>
                </a:solidFill>
                <a:effectLst>
                  <a:outerShdw blurRad="38100" dist="38100" dir="2700000" algn="tl">
                    <a:srgbClr val="000000">
                      <a:alpha val="43137"/>
                    </a:srgbClr>
                  </a:outerShdw>
                </a:effectLst>
              </a:rPr>
              <a:t>.</a:t>
            </a:r>
            <a:endParaRPr lang="en-US" b="1" dirty="0">
              <a:solidFill>
                <a:schemeClr val="tx1"/>
              </a:solidFill>
              <a:effectLst>
                <a:outerShdw blurRad="38100" dist="38100" dir="2700000" algn="tl">
                  <a:srgbClr val="000000">
                    <a:alpha val="43137"/>
                  </a:srgbClr>
                </a:outerShdw>
              </a:effectLst>
            </a:endParaRPr>
          </a:p>
        </p:txBody>
      </p:sp>
      <p:grpSp>
        <p:nvGrpSpPr>
          <p:cNvPr id="28" name="Group 27"/>
          <p:cNvGrpSpPr/>
          <p:nvPr/>
        </p:nvGrpSpPr>
        <p:grpSpPr>
          <a:xfrm>
            <a:off x="481927" y="1261349"/>
            <a:ext cx="3164476" cy="2244255"/>
            <a:chOff x="205815" y="1235476"/>
            <a:chExt cx="3123072" cy="2470092"/>
          </a:xfrm>
        </p:grpSpPr>
        <p:sp>
          <p:nvSpPr>
            <p:cNvPr id="31" name="Parallelogram 30"/>
            <p:cNvSpPr/>
            <p:nvPr/>
          </p:nvSpPr>
          <p:spPr>
            <a:xfrm rot="1584430" flipH="1">
              <a:off x="205815" y="1551610"/>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1130959" y="1439055"/>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946860" y="1235476"/>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34" name="Picture 3" descr="C:\Documents and Settings\Owner\Local Settings\Temporary Internet Files\Content.IE5\TED277KP\MC900056680[1].wmf"/>
            <p:cNvPicPr>
              <a:picLocks noChangeAspect="1" noChangeArrowheads="1"/>
            </p:cNvPicPr>
            <p:nvPr/>
          </p:nvPicPr>
          <p:blipFill>
            <a:blip r:embed="rId3" cstate="print"/>
            <a:srcRect/>
            <a:stretch>
              <a:fillRect/>
            </a:stretch>
          </p:blipFill>
          <p:spPr bwMode="auto">
            <a:xfrm>
              <a:off x="1469541" y="1697142"/>
              <a:ext cx="1520763" cy="1415862"/>
            </a:xfrm>
            <a:prstGeom prst="rect">
              <a:avLst/>
            </a:prstGeom>
            <a:noFill/>
          </p:spPr>
        </p:pic>
        <p:pic>
          <p:nvPicPr>
            <p:cNvPr id="35" name="Picture 14" descr="C:\Documents and Settings\Owner\Local Settings\Temporary Internet Files\Content.IE5\ZHCKG5LE\MC900238687[1].wmf"/>
            <p:cNvPicPr>
              <a:picLocks noChangeAspect="1" noChangeArrowheads="1"/>
            </p:cNvPicPr>
            <p:nvPr/>
          </p:nvPicPr>
          <p:blipFill>
            <a:blip r:embed="rId4" cstate="print"/>
            <a:srcRect/>
            <a:stretch>
              <a:fillRect/>
            </a:stretch>
          </p:blipFill>
          <p:spPr bwMode="auto">
            <a:xfrm rot="20846326">
              <a:off x="1452096" y="3215500"/>
              <a:ext cx="893546" cy="490068"/>
            </a:xfrm>
            <a:prstGeom prst="rect">
              <a:avLst/>
            </a:prstGeom>
            <a:noFill/>
          </p:spPr>
        </p:pic>
      </p:grpSp>
      <p:sp>
        <p:nvSpPr>
          <p:cNvPr id="18" name="Rectangle 17"/>
          <p:cNvSpPr/>
          <p:nvPr/>
        </p:nvSpPr>
        <p:spPr>
          <a:xfrm>
            <a:off x="1103984" y="560553"/>
            <a:ext cx="1843838" cy="877163"/>
          </a:xfrm>
          <a:prstGeom prst="rect">
            <a:avLst/>
          </a:prstGeom>
        </p:spPr>
        <p:txBody>
          <a:bodyPr wrap="none">
            <a:spAutoFit/>
          </a:bodyPr>
          <a:lstStyle/>
          <a:p>
            <a:r>
              <a:rPr lang="en-US" sz="5100" b="1" dirty="0" err="1" smtClean="0">
                <a:effectLst>
                  <a:outerShdw blurRad="38100" dist="38100" dir="2700000" algn="tl">
                    <a:srgbClr val="000000">
                      <a:alpha val="43137"/>
                    </a:srgbClr>
                  </a:outerShdw>
                </a:effectLst>
              </a:rPr>
              <a:t>Grado</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3066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images.clipartpanda.com/sea-clip-art-pT5e95rAc.jpeg"/>
          <p:cNvPicPr>
            <a:picLocks noChangeAspect="1" noChangeArrowheads="1"/>
          </p:cNvPicPr>
          <p:nvPr/>
        </p:nvPicPr>
        <p:blipFill>
          <a:blip r:embed="rId2" cstate="print">
            <a:biLevel thresh="75000"/>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170858" flipH="1">
            <a:off x="734663" y="7753180"/>
            <a:ext cx="2095070" cy="14385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richmons\AppData\Local\Microsoft\Windows\Temporary Internet Files\Content.IE5\GA4JATDG\netsuke[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7798" y="2757902"/>
            <a:ext cx="1364488"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s-419" smtClean="0"/>
              <a:pPr/>
              <a:t>10</a:t>
            </a:fld>
            <a:endParaRPr lang="es-419" dirty="0"/>
          </a:p>
        </p:txBody>
      </p:sp>
      <p:graphicFrame>
        <p:nvGraphicFramePr>
          <p:cNvPr id="11" name="Table 10"/>
          <p:cNvGraphicFramePr>
            <a:graphicFrameLocks noGrp="1"/>
          </p:cNvGraphicFramePr>
          <p:nvPr>
            <p:extLst>
              <p:ext uri="{D42A27DB-BD31-4B8C-83A1-F6EECF244321}">
                <p14:modId xmlns:p14="http://schemas.microsoft.com/office/powerpoint/2010/main" val="393759411"/>
              </p:ext>
            </p:extLst>
          </p:nvPr>
        </p:nvGraphicFramePr>
        <p:xfrm>
          <a:off x="304800" y="6141721"/>
          <a:ext cx="7086600" cy="3335767"/>
        </p:xfrm>
        <a:graphic>
          <a:graphicData uri="http://schemas.openxmlformats.org/drawingml/2006/table">
            <a:tbl>
              <a:tblPr firstRow="1" bandRow="1">
                <a:tableStyleId>{5940675A-B579-460E-94D1-54222C63F5DA}</a:tableStyleId>
              </a:tblPr>
              <a:tblGrid>
                <a:gridCol w="7086600"/>
              </a:tblGrid>
              <a:tr h="611393">
                <a:tc>
                  <a:txBody>
                    <a:bodyPr/>
                    <a:lstStyle/>
                    <a:p>
                      <a:pPr marL="398463" marR="0" indent="-398463" algn="l" defTabSz="1018809" rtl="0" eaLnBrk="1" fontAlgn="auto" latinLnBrk="0" hangingPunct="1">
                        <a:lnSpc>
                          <a:spcPct val="100000"/>
                        </a:lnSpc>
                        <a:spcBef>
                          <a:spcPts val="0"/>
                        </a:spcBef>
                        <a:spcAft>
                          <a:spcPts val="0"/>
                        </a:spcAft>
                        <a:buClrTx/>
                        <a:buSzTx/>
                        <a:buFontTx/>
                        <a:buAutoNum type="arabicPeriod" startAt="16"/>
                        <a:tabLst/>
                        <a:defRPr/>
                      </a:pPr>
                      <a:r>
                        <a:rPr lang="es-419" sz="1800" b="1" baseline="0" noProof="0" dirty="0" smtClean="0"/>
                        <a:t>Utiliza palabras y dibujos para mostrar a dónde puede ir una tortuga marina.                                 </a:t>
                      </a:r>
                      <a:r>
                        <a:rPr lang="es-ES" sz="900" b="1" i="1" noProof="0" dirty="0" smtClean="0">
                          <a:cs typeface="Helvetica" pitchFamily="34" charset="0"/>
                        </a:rPr>
                        <a:t>Revisar</a:t>
                      </a:r>
                      <a:r>
                        <a:rPr lang="es-ES" sz="900" b="1" i="1" baseline="0" noProof="0" dirty="0" smtClean="0">
                          <a:cs typeface="Helvetica" pitchFamily="34" charset="0"/>
                        </a:rPr>
                        <a:t> un texto</a:t>
                      </a:r>
                      <a:r>
                        <a:rPr lang="es-ES" sz="900" b="1" i="1" noProof="0" dirty="0" smtClean="0">
                          <a:cs typeface="Helvetica" pitchFamily="34" charset="0"/>
                        </a:rPr>
                        <a:t>, W.K.3d elaboración sensorial</a:t>
                      </a:r>
                      <a:r>
                        <a:rPr lang="es-ES" sz="900" b="1" i="1" baseline="0" noProof="0" dirty="0" smtClean="0">
                          <a:cs typeface="Helvetica" pitchFamily="34" charset="0"/>
                        </a:rPr>
                        <a:t> detallada, Objetivo de Escritura</a:t>
                      </a:r>
                      <a:r>
                        <a:rPr lang="es-ES" sz="900" b="1" i="1" noProof="0" dirty="0" smtClean="0">
                          <a:cs typeface="Helvetica" pitchFamily="34" charset="0"/>
                        </a:rPr>
                        <a:t> 1b</a:t>
                      </a:r>
                      <a:endParaRPr lang="es-ES" sz="900" b="1" u="sng" noProof="0" dirty="0">
                        <a:ea typeface="Times New Roman"/>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2695687">
                <a:tc>
                  <a:txBody>
                    <a:bodyPr/>
                    <a:lstStyle/>
                    <a:p>
                      <a:r>
                        <a:rPr lang="es-ES" dirty="0" smtClean="0"/>
                        <a:t>El estudiante debe profundizar en los detalles del pasaje para mostrar a dónde puede ir una tortuga marina. Esto debe incluir la arena o el mar (al menos uno).</a:t>
                      </a:r>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56846325"/>
              </p:ext>
            </p:extLst>
          </p:nvPr>
        </p:nvGraphicFramePr>
        <p:xfrm>
          <a:off x="304799" y="4191000"/>
          <a:ext cx="7086600" cy="1953629"/>
        </p:xfrm>
        <a:graphic>
          <a:graphicData uri="http://schemas.openxmlformats.org/drawingml/2006/table">
            <a:tbl>
              <a:tblPr firstRow="1" bandRow="1">
                <a:tableStyleId>{5940675A-B579-460E-94D1-54222C63F5DA}</a:tableStyleId>
              </a:tblPr>
              <a:tblGrid>
                <a:gridCol w="533401"/>
                <a:gridCol w="6553199"/>
              </a:tblGrid>
              <a:tr h="381000">
                <a:tc>
                  <a:txBody>
                    <a:bodyPr/>
                    <a:lstStyle/>
                    <a:p>
                      <a:pPr algn="ctr"/>
                      <a:r>
                        <a:rPr lang="en-US" sz="1800" b="1" i="0" baseline="0" dirty="0" smtClean="0">
                          <a:effectLst>
                            <a:outerShdw blurRad="38100" dist="38100" dir="2700000" algn="tl">
                              <a:srgbClr val="000000">
                                <a:alpha val="43137"/>
                              </a:srgbClr>
                            </a:outerShdw>
                          </a:effectLst>
                        </a:rPr>
                        <a:t>2</a:t>
                      </a:r>
                    </a:p>
                  </a:txBody>
                  <a:tcPr marL="97536" marR="97536" marT="48006" marB="48006" anchor="ctr"/>
                </a:tc>
                <a:tc>
                  <a:txBody>
                    <a:bodyPr/>
                    <a:lstStyle/>
                    <a:p>
                      <a:r>
                        <a:rPr lang="es-419" sz="1000" b="0" i="1" dirty="0" smtClean="0">
                          <a:solidFill>
                            <a:schemeClr val="tx1"/>
                          </a:solidFill>
                        </a:rPr>
                        <a:t>La respuesta sigue un orden lógico utilizando adverbios</a:t>
                      </a:r>
                      <a:r>
                        <a:rPr lang="es-419" sz="1000" b="0" i="1" baseline="0" dirty="0" smtClean="0">
                          <a:solidFill>
                            <a:schemeClr val="tx1"/>
                          </a:solidFill>
                        </a:rPr>
                        <a:t> de tiempo</a:t>
                      </a:r>
                      <a:r>
                        <a:rPr lang="es-419" sz="1000" b="0" i="1" dirty="0" smtClean="0">
                          <a:solidFill>
                            <a:schemeClr val="tx1"/>
                          </a:solidFill>
                        </a:rPr>
                        <a:t> </a:t>
                      </a:r>
                      <a:r>
                        <a:rPr lang="es-419" sz="1000" b="1" i="1" baseline="0" dirty="0" smtClean="0">
                          <a:solidFill>
                            <a:schemeClr val="tx1"/>
                          </a:solidFill>
                          <a:effectLst>
                            <a:outerShdw blurRad="38100" dist="38100" dir="2700000" algn="tl">
                              <a:srgbClr val="000000">
                                <a:alpha val="43137"/>
                              </a:srgbClr>
                            </a:outerShdw>
                          </a:effectLst>
                        </a:rPr>
                        <a:t>Primero, Después y Luego…</a:t>
                      </a:r>
                    </a:p>
                    <a:p>
                      <a:r>
                        <a:rPr lang="es-419" sz="1100" b="0" i="0" noProof="0" dirty="0" smtClean="0">
                          <a:solidFill>
                            <a:schemeClr val="tx1"/>
                          </a:solidFill>
                        </a:rPr>
                        <a:t>El estudiante escribe o dibuja algo acerca de la tortuga saliendo del cascarón</a:t>
                      </a:r>
                      <a:r>
                        <a:rPr lang="es-419" sz="1100" b="0" i="0" baseline="0" noProof="0" dirty="0" smtClean="0">
                          <a:solidFill>
                            <a:schemeClr val="tx1"/>
                          </a:solidFill>
                        </a:rPr>
                        <a:t> o en busca de agua para </a:t>
                      </a:r>
                      <a:r>
                        <a:rPr lang="es-419" sz="1100" b="1" i="1" baseline="0" noProof="0" dirty="0" smtClean="0">
                          <a:solidFill>
                            <a:schemeClr val="tx1"/>
                          </a:solidFill>
                          <a:effectLst>
                            <a:outerShdw blurRad="38100" dist="38100" dir="2700000" algn="tl">
                              <a:srgbClr val="000000">
                                <a:alpha val="43137"/>
                              </a:srgbClr>
                            </a:outerShdw>
                          </a:effectLst>
                        </a:rPr>
                        <a:t>Después</a:t>
                      </a:r>
                      <a:r>
                        <a:rPr lang="es-419" sz="1100" b="1" i="1" noProof="0" dirty="0" smtClean="0">
                          <a:solidFill>
                            <a:schemeClr val="tx1"/>
                          </a:solidFill>
                          <a:effectLst>
                            <a:outerShdw blurRad="38100" dist="38100" dir="2700000" algn="tl">
                              <a:srgbClr val="000000">
                                <a:alpha val="43137"/>
                              </a:srgbClr>
                            </a:outerShdw>
                          </a:effectLst>
                        </a:rPr>
                        <a:t>.</a:t>
                      </a:r>
                    </a:p>
                    <a:p>
                      <a:r>
                        <a:rPr lang="es-419" sz="1100" b="0" i="0" noProof="0" dirty="0" smtClean="0">
                          <a:solidFill>
                            <a:schemeClr val="tx1"/>
                          </a:solidFill>
                        </a:rPr>
                        <a:t>Los</a:t>
                      </a:r>
                      <a:r>
                        <a:rPr lang="es-419" sz="1100" b="0" i="0" baseline="0" noProof="0" dirty="0" smtClean="0">
                          <a:solidFill>
                            <a:schemeClr val="tx1"/>
                          </a:solidFill>
                        </a:rPr>
                        <a:t> estudiantes escriben o dibujan algo que pudo haber pasado después de que la tortuga saliera del huevo para </a:t>
                      </a:r>
                      <a:r>
                        <a:rPr lang="es-419" sz="1100" b="1" i="1" baseline="0" noProof="0" dirty="0" smtClean="0">
                          <a:solidFill>
                            <a:schemeClr val="tx1"/>
                          </a:solidFill>
                          <a:effectLst>
                            <a:outerShdw blurRad="38100" dist="38100" dir="2700000" algn="tl">
                              <a:srgbClr val="000000">
                                <a:alpha val="43137"/>
                              </a:srgbClr>
                            </a:outerShdw>
                          </a:effectLst>
                        </a:rPr>
                        <a:t>Luego, </a:t>
                      </a:r>
                      <a:r>
                        <a:rPr lang="es-419" sz="1100" b="0" i="0" baseline="0" noProof="0" dirty="0" smtClean="0">
                          <a:solidFill>
                            <a:schemeClr val="tx1"/>
                          </a:solidFill>
                        </a:rPr>
                        <a:t>que tenga un sentido lógico– así como caminar en la arena para ir al mar. </a:t>
                      </a:r>
                      <a:endParaRPr lang="es-419" sz="1100" b="0" i="0" noProof="0" dirty="0" smtClean="0">
                        <a:solidFill>
                          <a:schemeClr val="tx1"/>
                        </a:solidFill>
                      </a:endParaRPr>
                    </a:p>
                  </a:txBody>
                  <a:tcPr marL="97536" marR="97536" marT="48006" marB="48006"/>
                </a:tc>
              </a:tr>
              <a:tr h="394162">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800" b="1" i="0" dirty="0" smtClean="0">
                          <a:effectLst>
                            <a:outerShdw blurRad="38100" dist="38100" dir="2700000" algn="tl">
                              <a:srgbClr val="000000">
                                <a:alpha val="43137"/>
                              </a:srgbClr>
                            </a:outerShdw>
                          </a:effectLst>
                        </a:rPr>
                        <a:t>1</a:t>
                      </a:r>
                    </a:p>
                  </a:txBody>
                  <a:tcPr marL="97536" marR="97536" marT="48006" marB="48006" anchor="ctr"/>
                </a:tc>
                <a:tc>
                  <a:txBody>
                    <a:bodyPr/>
                    <a:lstStyle/>
                    <a:p>
                      <a:r>
                        <a:rPr lang="es-419" sz="1000" b="0" i="1" dirty="0" smtClean="0">
                          <a:solidFill>
                            <a:schemeClr val="tx1"/>
                          </a:solidFill>
                        </a:rPr>
                        <a:t>La respuesta</a:t>
                      </a:r>
                      <a:r>
                        <a:rPr lang="es-419" sz="1000" b="0" i="1" baseline="0" dirty="0" smtClean="0">
                          <a:solidFill>
                            <a:schemeClr val="tx1"/>
                          </a:solidFill>
                        </a:rPr>
                        <a:t> sigue parcialmente un orden lógico utilizando adverbios de tiempo</a:t>
                      </a:r>
                      <a:r>
                        <a:rPr lang="es-419" sz="1000" b="0" i="1" dirty="0" smtClean="0">
                          <a:solidFill>
                            <a:schemeClr val="tx1"/>
                          </a:solidFill>
                        </a:rPr>
                        <a:t> </a:t>
                      </a:r>
                      <a:r>
                        <a:rPr lang="es-419" sz="1000" b="1" i="1" baseline="0" dirty="0" smtClean="0">
                          <a:solidFill>
                            <a:schemeClr val="tx1"/>
                          </a:solidFill>
                          <a:effectLst>
                            <a:outerShdw blurRad="38100" dist="38100" dir="2700000" algn="tl">
                              <a:srgbClr val="000000">
                                <a:alpha val="43137"/>
                              </a:srgbClr>
                            </a:outerShdw>
                          </a:effectLst>
                        </a:rPr>
                        <a:t>Primero, Después y Luego…</a:t>
                      </a:r>
                    </a:p>
                    <a:p>
                      <a:pPr marL="0" marR="0" indent="0" algn="l" defTabSz="1018809" rtl="0" eaLnBrk="1" fontAlgn="auto" latinLnBrk="0" hangingPunct="1">
                        <a:lnSpc>
                          <a:spcPct val="100000"/>
                        </a:lnSpc>
                        <a:spcBef>
                          <a:spcPts val="0"/>
                        </a:spcBef>
                        <a:spcAft>
                          <a:spcPts val="0"/>
                        </a:spcAft>
                        <a:buClrTx/>
                        <a:buSzTx/>
                        <a:buFontTx/>
                        <a:buNone/>
                        <a:tabLst/>
                        <a:defRPr/>
                      </a:pPr>
                      <a:r>
                        <a:rPr lang="es-419" sz="1100" b="0" i="0" noProof="0" dirty="0" smtClean="0">
                          <a:solidFill>
                            <a:schemeClr val="tx1"/>
                          </a:solidFill>
                        </a:rPr>
                        <a:t>El estudiante escribe o dibuja algo acerca de la tortuga saliendo del cascarón</a:t>
                      </a:r>
                      <a:r>
                        <a:rPr lang="es-419" sz="1100" b="0" i="0" baseline="0" noProof="0" dirty="0" smtClean="0">
                          <a:solidFill>
                            <a:schemeClr val="tx1"/>
                          </a:solidFill>
                        </a:rPr>
                        <a:t> o en busca de agua para </a:t>
                      </a:r>
                      <a:r>
                        <a:rPr lang="es-419" sz="1100" b="1" i="1" baseline="0" noProof="0" dirty="0" smtClean="0">
                          <a:solidFill>
                            <a:schemeClr val="tx1"/>
                          </a:solidFill>
                          <a:effectLst>
                            <a:outerShdw blurRad="38100" dist="38100" dir="2700000" algn="tl">
                              <a:srgbClr val="000000">
                                <a:alpha val="43137"/>
                              </a:srgbClr>
                            </a:outerShdw>
                          </a:effectLst>
                        </a:rPr>
                        <a:t>Después</a:t>
                      </a:r>
                      <a:endParaRPr lang="es-419" sz="1100" b="1" i="1" noProof="0" dirty="0" smtClean="0">
                        <a:solidFill>
                          <a:schemeClr val="tx1"/>
                        </a:solidFill>
                        <a:effectLst>
                          <a:outerShdw blurRad="38100" dist="38100" dir="2700000" algn="tl">
                            <a:srgbClr val="000000">
                              <a:alpha val="43137"/>
                            </a:srgbClr>
                          </a:outerShdw>
                        </a:effectLst>
                      </a:endParaRPr>
                    </a:p>
                    <a:p>
                      <a:r>
                        <a:rPr lang="es-419" sz="1100" b="0" i="0" baseline="0" dirty="0" smtClean="0">
                          <a:solidFill>
                            <a:schemeClr val="tx1"/>
                          </a:solidFill>
                        </a:rPr>
                        <a:t>y/o algo que  pudo haber pasado después de que la </a:t>
                      </a:r>
                      <a:r>
                        <a:rPr lang="es-419" sz="1100" b="0" i="0" baseline="0" noProof="0" dirty="0" smtClean="0">
                          <a:solidFill>
                            <a:schemeClr val="tx1"/>
                          </a:solidFill>
                        </a:rPr>
                        <a:t>tortuga saliera del huevo para </a:t>
                      </a:r>
                      <a:r>
                        <a:rPr lang="es-419" sz="1100" b="1" i="1" baseline="0" noProof="0" dirty="0" smtClean="0">
                          <a:solidFill>
                            <a:schemeClr val="tx1"/>
                          </a:solidFill>
                          <a:effectLst>
                            <a:outerShdw blurRad="38100" dist="38100" dir="2700000" algn="tl">
                              <a:srgbClr val="000000">
                                <a:alpha val="43137"/>
                              </a:srgbClr>
                            </a:outerShdw>
                          </a:effectLst>
                        </a:rPr>
                        <a:t>Luego</a:t>
                      </a:r>
                      <a:r>
                        <a:rPr lang="es-419" sz="1100" b="0" i="0" baseline="0" dirty="0" smtClean="0">
                          <a:solidFill>
                            <a:schemeClr val="tx1"/>
                          </a:solidFill>
                        </a:rPr>
                        <a:t>, que tenga un sentido lógico, </a:t>
                      </a:r>
                      <a:r>
                        <a:rPr lang="es-419" sz="1100" b="1" i="0" baseline="0" dirty="0" smtClean="0">
                          <a:solidFill>
                            <a:schemeClr val="tx1"/>
                          </a:solidFill>
                        </a:rPr>
                        <a:t>pero no hace ambas cosas</a:t>
                      </a:r>
                      <a:r>
                        <a:rPr lang="es-419" sz="1100" b="0" i="0" baseline="0" dirty="0" smtClean="0">
                          <a:solidFill>
                            <a:schemeClr val="tx1"/>
                          </a:solidFill>
                        </a:rPr>
                        <a:t>.</a:t>
                      </a:r>
                      <a:endParaRPr lang="es-419" sz="1000" b="1" i="1" dirty="0" smtClean="0">
                        <a:solidFill>
                          <a:schemeClr val="tx1"/>
                        </a:solidFill>
                        <a:effectLst>
                          <a:outerShdw blurRad="38100" dist="38100" dir="2700000" algn="tl">
                            <a:srgbClr val="000000">
                              <a:alpha val="43137"/>
                            </a:srgbClr>
                          </a:outerShdw>
                        </a:effectLst>
                      </a:endParaRPr>
                    </a:p>
                  </a:txBody>
                  <a:tcPr marL="97536" marR="97536" marT="48006" marB="48006"/>
                </a:tc>
              </a:tr>
              <a:tr h="450965">
                <a:tc>
                  <a:txBody>
                    <a:bodyPr/>
                    <a:lstStyle/>
                    <a:p>
                      <a:pPr algn="ctr"/>
                      <a:r>
                        <a:rPr lang="en-US" sz="1800" b="1" i="0" dirty="0" smtClean="0">
                          <a:effectLst>
                            <a:outerShdw blurRad="38100" dist="38100" dir="2700000" algn="tl">
                              <a:srgbClr val="000000">
                                <a:alpha val="43137"/>
                              </a:srgbClr>
                            </a:outerShdw>
                          </a:effectLst>
                        </a:rPr>
                        <a:t>0</a:t>
                      </a:r>
                    </a:p>
                  </a:txBody>
                  <a:tcPr marL="97536" marR="97536" marT="48006" marB="48006" anchor="ctr"/>
                </a:tc>
                <a:tc>
                  <a:txBody>
                    <a:bodyPr/>
                    <a:lstStyle/>
                    <a:p>
                      <a:r>
                        <a:rPr lang="es-419" sz="1000" b="0" i="1" noProof="0" dirty="0" smtClean="0">
                          <a:solidFill>
                            <a:schemeClr val="tx1"/>
                          </a:solidFill>
                        </a:rPr>
                        <a:t>La respuesta no sigue un orden lógico utilizando las palabras cronológicas </a:t>
                      </a:r>
                      <a:r>
                        <a:rPr lang="es-419" sz="1000" b="1" i="1" baseline="0" noProof="0" dirty="0" smtClean="0">
                          <a:solidFill>
                            <a:schemeClr val="tx1"/>
                          </a:solidFill>
                          <a:effectLst>
                            <a:outerShdw blurRad="38100" dist="38100" dir="2700000" algn="tl">
                              <a:srgbClr val="000000">
                                <a:alpha val="43137"/>
                              </a:srgbClr>
                            </a:outerShdw>
                          </a:effectLst>
                        </a:rPr>
                        <a:t>Primero</a:t>
                      </a:r>
                      <a:r>
                        <a:rPr lang="es-419" sz="1000" b="1" i="1" baseline="0" dirty="0" smtClean="0">
                          <a:solidFill>
                            <a:schemeClr val="tx1"/>
                          </a:solidFill>
                          <a:effectLst>
                            <a:outerShdw blurRad="38100" dist="38100" dir="2700000" algn="tl">
                              <a:srgbClr val="000000">
                                <a:alpha val="43137"/>
                              </a:srgbClr>
                            </a:outerShdw>
                          </a:effectLst>
                        </a:rPr>
                        <a:t>, Después y Luego…</a:t>
                      </a:r>
                    </a:p>
                    <a:p>
                      <a:pPr marL="0" marR="0" indent="0" algn="l" defTabSz="1018809" rtl="0" eaLnBrk="1" fontAlgn="auto" latinLnBrk="0" hangingPunct="1">
                        <a:lnSpc>
                          <a:spcPct val="100000"/>
                        </a:lnSpc>
                        <a:spcBef>
                          <a:spcPts val="0"/>
                        </a:spcBef>
                        <a:spcAft>
                          <a:spcPts val="0"/>
                        </a:spcAft>
                        <a:buClrTx/>
                        <a:buSzTx/>
                        <a:buFontTx/>
                        <a:buNone/>
                        <a:tabLst/>
                        <a:defRPr/>
                      </a:pPr>
                      <a:r>
                        <a:rPr lang="es-419" sz="1100" b="0" i="0" noProof="0" dirty="0" smtClean="0">
                          <a:solidFill>
                            <a:schemeClr val="tx1"/>
                          </a:solidFill>
                          <a:effectLst/>
                        </a:rPr>
                        <a:t>El estudiante no escribe o dibuja en una</a:t>
                      </a:r>
                      <a:r>
                        <a:rPr lang="es-419" sz="1100" b="0" i="0" baseline="0" noProof="0" dirty="0" smtClean="0">
                          <a:solidFill>
                            <a:schemeClr val="tx1"/>
                          </a:solidFill>
                          <a:effectLst/>
                        </a:rPr>
                        <a:t> manera lógica sobre lo que pasa después o entonces. </a:t>
                      </a:r>
                      <a:endParaRPr lang="es-419" sz="1100" b="0" i="0" noProof="0" dirty="0" smtClean="0">
                        <a:solidFill>
                          <a:schemeClr val="tx1"/>
                        </a:solidFill>
                        <a:effectLst/>
                      </a:endParaRPr>
                    </a:p>
                  </a:txBody>
                  <a:tcPr marL="97536" marR="97536" marT="48006" marB="48006"/>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89306301"/>
              </p:ext>
            </p:extLst>
          </p:nvPr>
        </p:nvGraphicFramePr>
        <p:xfrm>
          <a:off x="3276600" y="7848600"/>
          <a:ext cx="3810000" cy="1106424"/>
        </p:xfrm>
        <a:graphic>
          <a:graphicData uri="http://schemas.openxmlformats.org/drawingml/2006/table">
            <a:tbl>
              <a:tblPr firstRow="1" bandRow="1">
                <a:tableStyleId>{5940675A-B579-460E-94D1-54222C63F5DA}</a:tableStyleId>
              </a:tblPr>
              <a:tblGrid>
                <a:gridCol w="386696"/>
                <a:gridCol w="3423304"/>
              </a:tblGrid>
              <a:tr h="151994">
                <a:tc>
                  <a:txBody>
                    <a:bodyPr/>
                    <a:lstStyle/>
                    <a:p>
                      <a:pPr algn="ctr"/>
                      <a:r>
                        <a:rPr lang="en-US" sz="1200" b="1" i="0" baseline="0" dirty="0" smtClean="0">
                          <a:effectLst>
                            <a:outerShdw blurRad="38100" dist="38100" dir="2700000" algn="tl">
                              <a:srgbClr val="000000">
                                <a:alpha val="43137"/>
                              </a:srgbClr>
                            </a:outerShdw>
                          </a:effectLst>
                        </a:rPr>
                        <a:t>2</a:t>
                      </a:r>
                    </a:p>
                  </a:txBody>
                  <a:tcPr marL="97536" marR="97536" marT="48006" marB="48006" anchor="ctr"/>
                </a:tc>
                <a:tc>
                  <a:txBody>
                    <a:bodyPr/>
                    <a:lstStyle/>
                    <a:p>
                      <a:r>
                        <a:rPr lang="es-ES" sz="1000" b="1" i="0" dirty="0" smtClean="0"/>
                        <a:t>Incluye la arena o el mar en la imagen + otros detalles que se muestran del</a:t>
                      </a:r>
                      <a:r>
                        <a:rPr lang="es-ES" sz="1000" b="1" i="0" baseline="0" dirty="0" smtClean="0"/>
                        <a:t> </a:t>
                      </a:r>
                      <a:r>
                        <a:rPr lang="es-ES" sz="1000" b="1" i="0" dirty="0" smtClean="0"/>
                        <a:t> texto</a:t>
                      </a:r>
                      <a:endParaRPr lang="en-US" sz="1000" b="1" i="0" dirty="0" smtClean="0"/>
                    </a:p>
                  </a:txBody>
                  <a:tcPr marL="97536" marR="97536" marT="48006" marB="48006" anchor="ctr"/>
                </a:tc>
              </a:tr>
              <a:tr h="305206">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i="0" dirty="0" smtClean="0">
                          <a:effectLst>
                            <a:outerShdw blurRad="38100" dist="38100" dir="2700000" algn="tl">
                              <a:srgbClr val="000000">
                                <a:alpha val="43137"/>
                              </a:srgbClr>
                            </a:outerShdw>
                          </a:effectLst>
                        </a:rPr>
                        <a:t>1</a:t>
                      </a:r>
                    </a:p>
                  </a:txBody>
                  <a:tcPr marL="97536" marR="97536" marT="48006" marB="48006" anchor="ctr"/>
                </a:tc>
                <a:tc>
                  <a:txBody>
                    <a:bodyPr/>
                    <a:lstStyle/>
                    <a:p>
                      <a:r>
                        <a:rPr lang="es-ES" sz="1000" b="1" i="0" dirty="0" smtClean="0">
                          <a:effectLst/>
                        </a:rPr>
                        <a:t>Incluye la arena o el mar en la imagen (uno), sin más detalles</a:t>
                      </a:r>
                      <a:r>
                        <a:rPr lang="en-US" sz="1000" b="1" i="0" baseline="0" dirty="0" smtClean="0">
                          <a:effectLst/>
                        </a:rPr>
                        <a:t>.</a:t>
                      </a:r>
                      <a:endParaRPr lang="en-US" sz="1000" b="1" i="0" dirty="0" smtClean="0">
                        <a:effectLst/>
                      </a:endParaRPr>
                    </a:p>
                  </a:txBody>
                  <a:tcPr marL="97536" marR="97536" marT="48006" marB="48006" anchor="ctr"/>
                </a:tc>
              </a:tr>
              <a:tr h="304800">
                <a:tc>
                  <a:txBody>
                    <a:bodyPr/>
                    <a:lstStyle/>
                    <a:p>
                      <a:pPr algn="ctr"/>
                      <a:r>
                        <a:rPr lang="en-US" sz="1200" b="1" i="0" dirty="0" smtClean="0">
                          <a:effectLst>
                            <a:outerShdw blurRad="38100" dist="38100" dir="2700000" algn="tl">
                              <a:srgbClr val="000000">
                                <a:alpha val="43137"/>
                              </a:srgbClr>
                            </a:outerShdw>
                          </a:effectLst>
                        </a:rPr>
                        <a:t>0</a:t>
                      </a:r>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i="0" dirty="0" smtClean="0">
                          <a:effectLst/>
                        </a:rPr>
                        <a:t>No incluye la arena o el mar u otros detalles del texto</a:t>
                      </a:r>
                      <a:r>
                        <a:rPr lang="en-US" sz="1000" b="1" i="0" dirty="0" smtClean="0">
                          <a:effectLst/>
                        </a:rPr>
                        <a:t>.</a:t>
                      </a:r>
                    </a:p>
                  </a:txBody>
                  <a:tcPr marL="97536" marR="97536" marT="48006" marB="48006" anchor="ctr"/>
                </a:tc>
              </a:tr>
            </a:tbl>
          </a:graphicData>
        </a:graphic>
      </p:graphicFrame>
      <p:sp>
        <p:nvSpPr>
          <p:cNvPr id="14" name="Rectangle 13"/>
          <p:cNvSpPr/>
          <p:nvPr/>
        </p:nvSpPr>
        <p:spPr>
          <a:xfrm>
            <a:off x="954086" y="915554"/>
            <a:ext cx="5976304" cy="760846"/>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s-419" sz="1000" b="1" dirty="0">
                <a:solidFill>
                  <a:prstClr val="black"/>
                </a:solidFill>
              </a:rPr>
              <a:t>Preguntas #15 y #16 se dirigen a los estándares que se evalúan en SBAC  como parte del objetivo #2 – Escritura.  Estas dos preguntas no están en la hoja de registro del estudiante y clave de respuestas de la parte de Comprensión Auditiva , pero pueden ser utilizadas como una guía de instrucción de lenguaje y  escritura, según se desee.</a:t>
            </a:r>
          </a:p>
        </p:txBody>
      </p:sp>
      <p:sp>
        <p:nvSpPr>
          <p:cNvPr id="15" name="TextBox 14"/>
          <p:cNvSpPr txBox="1"/>
          <p:nvPr/>
        </p:nvSpPr>
        <p:spPr>
          <a:xfrm>
            <a:off x="838200" y="160338"/>
            <a:ext cx="5791200" cy="830997"/>
          </a:xfrm>
          <a:prstGeom prst="rect">
            <a:avLst/>
          </a:prstGeom>
          <a:noFill/>
        </p:spPr>
        <p:txBody>
          <a:bodyPr wrap="square" rtlCol="0">
            <a:spAutoFit/>
          </a:bodyPr>
          <a:lstStyle/>
          <a:p>
            <a:pPr algn="ctr"/>
            <a:r>
              <a:rPr lang="es-MX" sz="1400" b="1" dirty="0" smtClean="0"/>
              <a:t>Pre-evaluación Trimestre 3: Clave para el escrito breve y escribir para revisar</a:t>
            </a:r>
          </a:p>
          <a:p>
            <a:pPr algn="ctr"/>
            <a:r>
              <a:rPr lang="es-MX" sz="1400" dirty="0" smtClean="0"/>
              <a:t>Pasaje informativo:  </a:t>
            </a:r>
            <a:r>
              <a:rPr lang="es-MX" sz="1400" b="1" i="1" dirty="0" smtClean="0"/>
              <a:t>De la playa al mar</a:t>
            </a:r>
          </a:p>
          <a:p>
            <a:pPr algn="ctr"/>
            <a:endParaRPr lang="en-US" dirty="0"/>
          </a:p>
        </p:txBody>
      </p:sp>
      <p:sp>
        <p:nvSpPr>
          <p:cNvPr id="17" name="TextBox 16"/>
          <p:cNvSpPr txBox="1"/>
          <p:nvPr/>
        </p:nvSpPr>
        <p:spPr>
          <a:xfrm>
            <a:off x="228600" y="1810649"/>
            <a:ext cx="7162799" cy="507831"/>
          </a:xfrm>
          <a:prstGeom prst="rect">
            <a:avLst/>
          </a:prstGeom>
          <a:noFill/>
        </p:spPr>
        <p:txBody>
          <a:bodyPr wrap="square" rtlCol="0">
            <a:spAutoFit/>
          </a:bodyPr>
          <a:lstStyle/>
          <a:p>
            <a:pPr marL="341313" indent="-341313"/>
            <a:r>
              <a:rPr lang="en-US" sz="1800" b="1" dirty="0"/>
              <a:t>15. </a:t>
            </a:r>
            <a:r>
              <a:rPr lang="es-MX" sz="1800" b="1" dirty="0" smtClean="0"/>
              <a:t>Utiliza palabras y dibujos para contar qué es lo que pasará después</a:t>
            </a:r>
            <a:r>
              <a:rPr lang="es-419" sz="1800" b="1" dirty="0" smtClean="0"/>
              <a:t>.</a:t>
            </a:r>
            <a:endParaRPr lang="en-US" sz="900" b="1" i="1" dirty="0"/>
          </a:p>
          <a:p>
            <a:pPr algn="r"/>
            <a:r>
              <a:rPr lang="es-419" sz="900" b="1" i="1" dirty="0"/>
              <a:t>Escribir un Texto breve, W.K.3b   </a:t>
            </a:r>
            <a:r>
              <a:rPr lang="es-419" sz="900" b="1" i="1" dirty="0" smtClean="0"/>
              <a:t>Adverbios de tiempo: </a:t>
            </a:r>
            <a:r>
              <a:rPr lang="es-419" sz="900" b="1" i="1" dirty="0"/>
              <a:t>Objetivo - 1a</a:t>
            </a:r>
            <a:endParaRPr lang="en-US" sz="900" b="1" dirty="0"/>
          </a:p>
        </p:txBody>
      </p:sp>
      <p:graphicFrame>
        <p:nvGraphicFramePr>
          <p:cNvPr id="22" name="Table 21"/>
          <p:cNvGraphicFramePr>
            <a:graphicFrameLocks noGrp="1"/>
          </p:cNvGraphicFramePr>
          <p:nvPr>
            <p:extLst>
              <p:ext uri="{D42A27DB-BD31-4B8C-83A1-F6EECF244321}">
                <p14:modId xmlns:p14="http://schemas.microsoft.com/office/powerpoint/2010/main" val="719559052"/>
              </p:ext>
            </p:extLst>
          </p:nvPr>
        </p:nvGraphicFramePr>
        <p:xfrm>
          <a:off x="307975" y="2509820"/>
          <a:ext cx="7083423" cy="1604980"/>
        </p:xfrm>
        <a:graphic>
          <a:graphicData uri="http://schemas.openxmlformats.org/drawingml/2006/table">
            <a:tbl>
              <a:tblPr firstRow="1" bandRow="1">
                <a:tableStyleId>{5C22544A-7EE6-4342-B048-85BDC9FD1C3A}</a:tableStyleId>
              </a:tblPr>
              <a:tblGrid>
                <a:gridCol w="2361141"/>
                <a:gridCol w="2361141"/>
                <a:gridCol w="2361141"/>
              </a:tblGrid>
              <a:tr h="1604980">
                <a:tc>
                  <a:txBody>
                    <a:bodyPr/>
                    <a:lstStyle/>
                    <a:p>
                      <a:pPr algn="ctr"/>
                      <a:r>
                        <a:rPr lang="en-US" dirty="0" smtClean="0">
                          <a:solidFill>
                            <a:schemeClr val="tx1"/>
                          </a:solidFill>
                        </a:rPr>
                        <a:t>Primero</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noProof="0" dirty="0" smtClean="0">
                          <a:solidFill>
                            <a:schemeClr val="tx1"/>
                          </a:solidFill>
                        </a:rPr>
                        <a:t>Después</a:t>
                      </a:r>
                      <a:endParaRPr lang="es-MX"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noProof="0" dirty="0" smtClean="0">
                          <a:solidFill>
                            <a:schemeClr val="tx1"/>
                          </a:solidFill>
                        </a:rPr>
                        <a:t>Luego</a:t>
                      </a:r>
                      <a:endParaRPr lang="es-MX"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62127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12126080"/>
              </p:ext>
            </p:extLst>
          </p:nvPr>
        </p:nvGraphicFramePr>
        <p:xfrm>
          <a:off x="304800" y="318348"/>
          <a:ext cx="7121445" cy="6920652"/>
        </p:xfrm>
        <a:graphic>
          <a:graphicData uri="http://schemas.openxmlformats.org/drawingml/2006/table">
            <a:tbl>
              <a:tblPr firstRow="1" bandRow="1">
                <a:tableStyleId>{5940675A-B579-460E-94D1-54222C63F5DA}</a:tableStyleId>
              </a:tblPr>
              <a:tblGrid>
                <a:gridCol w="3493690"/>
                <a:gridCol w="3627755"/>
              </a:tblGrid>
              <a:tr h="2509414">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600" b="1" u="none" noProof="0" dirty="0" smtClean="0"/>
                        <a:t>Clave para la respuesta</a:t>
                      </a:r>
                      <a:r>
                        <a:rPr lang="es-ES" sz="1600" b="1" u="none" baseline="0" noProof="0" dirty="0" smtClean="0"/>
                        <a:t> de la Tarea de rendimiento</a:t>
                      </a:r>
                    </a:p>
                    <a:p>
                      <a:pPr algn="l"/>
                      <a:endParaRPr lang="es-ES" sz="1600" b="1" u="none" noProof="0" dirty="0" smtClean="0"/>
                    </a:p>
                    <a:p>
                      <a:pPr algn="l"/>
                      <a:endParaRPr lang="es-ES" sz="1600" b="1" u="none" noProof="0" dirty="0" smtClean="0"/>
                    </a:p>
                    <a:p>
                      <a:pPr algn="l"/>
                      <a:endParaRPr lang="es-ES" sz="1600" b="1" u="none" noProof="0" dirty="0" smtClean="0"/>
                    </a:p>
                    <a:p>
                      <a:pPr algn="l"/>
                      <a:endParaRPr lang="es-ES" sz="1600" b="1" u="none" noProof="0" dirty="0" smtClean="0"/>
                    </a:p>
                    <a:p>
                      <a:pPr algn="l"/>
                      <a:endParaRPr lang="es-ES" sz="1600" b="1" u="none" noProof="0" dirty="0" smtClean="0"/>
                    </a:p>
                    <a:p>
                      <a:pPr algn="l"/>
                      <a:endParaRPr lang="es-ES" sz="1000" b="1" u="none" noProof="0" dirty="0" smtClean="0"/>
                    </a:p>
                    <a:p>
                      <a:pPr algn="l"/>
                      <a:r>
                        <a:rPr lang="es-ES" sz="1600" b="1" u="none" noProof="0" dirty="0" smtClean="0"/>
                        <a:t>17. </a:t>
                      </a:r>
                      <a:r>
                        <a:rPr lang="es-ES" sz="1600" b="1" noProof="0" dirty="0" smtClean="0"/>
                        <a:t>Tarea</a:t>
                      </a:r>
                      <a:r>
                        <a:rPr lang="es-ES" sz="1600" noProof="0" dirty="0" smtClean="0"/>
                        <a:t>: </a:t>
                      </a:r>
                      <a:r>
                        <a:rPr lang="es-419" sz="1600" noProof="0" dirty="0" smtClean="0"/>
                        <a:t>Escribe un cuento sobre una tortuga mordedora. Describe qué le pasó a  la tortuga mordedora al principio, el medio y al final de  tu cuento. Muestra cómo se siente la tortuga mordedora  en el cuento.</a:t>
                      </a:r>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pPr algn="ctr"/>
                      <a:endParaRPr lang="en-US" dirty="0"/>
                    </a:p>
                  </a:txBody>
                  <a:tcPr>
                    <a:solidFill>
                      <a:schemeClr val="bg2"/>
                    </a:solidFill>
                  </a:tcPr>
                </a:tc>
              </a:tr>
              <a:tr h="380128">
                <a:tc>
                  <a:txBody>
                    <a:bodyPr/>
                    <a:lstStyle/>
                    <a:p>
                      <a:pPr algn="ctr"/>
                      <a:r>
                        <a:rPr lang="es-ES" sz="1700" dirty="0" smtClean="0"/>
                        <a:t>El personaje de mi cuento.</a:t>
                      </a:r>
                      <a:endParaRPr lang="en-US" sz="1700" dirty="0"/>
                    </a:p>
                  </a:txBody>
                  <a:tcPr marL="97155" marR="97155" marT="47897" marB="47897">
                    <a:solidFill>
                      <a:schemeClr val="bg2"/>
                    </a:solidFill>
                  </a:tcPr>
                </a:tc>
                <a:tc>
                  <a:txBody>
                    <a:bodyPr/>
                    <a:lstStyle/>
                    <a:p>
                      <a:pPr algn="ctr"/>
                      <a:r>
                        <a:rPr lang="es-419" sz="1700" dirty="0" smtClean="0"/>
                        <a:t>¿Qué pasó al principio?</a:t>
                      </a:r>
                      <a:endParaRPr lang="es-419" sz="1700"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1570691">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r h="443798">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lang="es-419" sz="1700" dirty="0" smtClean="0"/>
                        <a:t>¿Qué </a:t>
                      </a:r>
                      <a:r>
                        <a:rPr kumimoji="0" lang="es-419" sz="1700" b="0" i="0" u="none" strike="noStrike" kern="1200" cap="none" spc="0" normalizeH="0" baseline="0" noProof="0" dirty="0" smtClean="0">
                          <a:ln>
                            <a:noFill/>
                          </a:ln>
                          <a:solidFill>
                            <a:srgbClr val="000000"/>
                          </a:solidFill>
                          <a:effectLst/>
                          <a:uLnTx/>
                          <a:uFillTx/>
                          <a:latin typeface="+mn-lt"/>
                          <a:ea typeface="+mn-ea"/>
                          <a:cs typeface="+mn-cs"/>
                        </a:rPr>
                        <a:t>pasó en el medio?</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c>
                  <a:txBody>
                    <a:bodyPr/>
                    <a:lstStyle/>
                    <a:p>
                      <a:pPr algn="ctr"/>
                      <a:r>
                        <a:rPr lang="es-419" sz="1700" dirty="0" smtClean="0"/>
                        <a:t>¿Qué  pasó al final?</a:t>
                      </a:r>
                      <a:endParaRPr lang="es-419" sz="210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2016621">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99406952"/>
              </p:ext>
            </p:extLst>
          </p:nvPr>
        </p:nvGraphicFramePr>
        <p:xfrm>
          <a:off x="247116" y="7239000"/>
          <a:ext cx="7162799" cy="2323166"/>
        </p:xfrm>
        <a:graphic>
          <a:graphicData uri="http://schemas.openxmlformats.org/drawingml/2006/table">
            <a:tbl>
              <a:tblPr firstRow="1" bandRow="1">
                <a:tableStyleId>{5940675A-B579-460E-94D1-54222C63F5DA}</a:tableStyleId>
              </a:tblPr>
              <a:tblGrid>
                <a:gridCol w="779917"/>
                <a:gridCol w="553244"/>
                <a:gridCol w="553244"/>
                <a:gridCol w="553244"/>
                <a:gridCol w="661194"/>
                <a:gridCol w="661194"/>
                <a:gridCol w="661194"/>
                <a:gridCol w="682168"/>
                <a:gridCol w="424320"/>
                <a:gridCol w="445294"/>
                <a:gridCol w="445294"/>
                <a:gridCol w="742492"/>
              </a:tblGrid>
              <a:tr h="474461">
                <a:tc gridSpan="12">
                  <a:txBody>
                    <a:bodyPr/>
                    <a:lstStyle/>
                    <a:p>
                      <a:r>
                        <a:rPr lang="es-419" sz="1300" b="0" noProof="0" dirty="0" smtClean="0"/>
                        <a:t>Los estudiantes reciben 3 puntajes, uno por cada criterio. En kínder, utilice su juicio junto con la </a:t>
                      </a:r>
                      <a:r>
                        <a:rPr lang="es-419" sz="1300" b="1" noProof="0" dirty="0" smtClean="0"/>
                        <a:t>rúbrica de escritura </a:t>
                      </a:r>
                      <a:r>
                        <a:rPr lang="es-419" sz="1300" b="0" noProof="0" dirty="0" smtClean="0"/>
                        <a:t>para decidir</a:t>
                      </a:r>
                      <a:r>
                        <a:rPr lang="es-419" sz="1300" b="0" baseline="0" noProof="0" dirty="0" smtClean="0"/>
                        <a:t> cómo el producto final representa mejor cada una de estas áreas. </a:t>
                      </a:r>
                      <a:endParaRPr lang="en-US" sz="1300" b="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1031966">
                <a:tc gridSpan="4">
                  <a:txBody>
                    <a:bodyPr/>
                    <a:lstStyle/>
                    <a:p>
                      <a:r>
                        <a:rPr lang="es-ES" sz="1200" b="1" noProof="0" dirty="0" smtClean="0"/>
                        <a:t>Propósito y  Organización (4)</a:t>
                      </a:r>
                    </a:p>
                    <a:p>
                      <a:pPr marL="171450" indent="-171450">
                        <a:buFont typeface="Arial" panose="020B0604020202020204" pitchFamily="34" charset="0"/>
                        <a:buChar char="•"/>
                      </a:pPr>
                      <a:r>
                        <a:rPr lang="es-ES" sz="900" b="0" noProof="0" dirty="0" smtClean="0"/>
                        <a:t>Introduce un</a:t>
                      </a:r>
                      <a:r>
                        <a:rPr lang="es-ES" sz="900" b="0" baseline="0" noProof="0" dirty="0" smtClean="0"/>
                        <a:t> personaje de alguna manera.</a:t>
                      </a:r>
                      <a:endParaRPr lang="es-ES" sz="900" b="0" noProof="0" dirty="0" smtClean="0"/>
                    </a:p>
                    <a:p>
                      <a:pPr marL="171450" indent="-171450">
                        <a:buFont typeface="Arial" panose="020B0604020202020204" pitchFamily="34" charset="0"/>
                        <a:buChar char="•"/>
                      </a:pPr>
                      <a:r>
                        <a:rPr lang="es-ES" sz="900" b="0" noProof="0" dirty="0" smtClean="0"/>
                        <a:t>Se</a:t>
                      </a:r>
                      <a:r>
                        <a:rPr lang="es-ES" sz="900" b="0" baseline="0" noProof="0" dirty="0" smtClean="0"/>
                        <a:t> mantiene en el tema sobre el personaje.</a:t>
                      </a:r>
                      <a:endParaRPr lang="es-ES" sz="900" b="0" noProof="0" dirty="0" smtClean="0"/>
                    </a:p>
                    <a:p>
                      <a:pPr marL="171450" indent="-171450">
                        <a:buFont typeface="Arial" panose="020B0604020202020204" pitchFamily="34" charset="0"/>
                        <a:buChar char="•"/>
                      </a:pPr>
                      <a:r>
                        <a:rPr lang="es-ES" sz="900" b="0" noProof="0" dirty="0" smtClean="0"/>
                        <a:t>Tiene un comienzo,</a:t>
                      </a:r>
                      <a:r>
                        <a:rPr lang="es-ES" sz="900" b="0" baseline="0" noProof="0" dirty="0" smtClean="0"/>
                        <a:t> medio, y final que es lógico. </a:t>
                      </a:r>
                      <a:endParaRPr lang="es-ES" sz="900" b="0" noProof="0" dirty="0" smtClean="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s-ES" sz="1100" b="1" noProof="0" dirty="0" smtClean="0"/>
                        <a:t>Lenguaje -Elaboración de</a:t>
                      </a:r>
                      <a:r>
                        <a:rPr lang="es-ES" sz="1100" b="1" baseline="0" noProof="0" dirty="0" smtClean="0"/>
                        <a:t> la e</a:t>
                      </a:r>
                      <a:r>
                        <a:rPr lang="es-ES" sz="1100" b="1" noProof="0" dirty="0" smtClean="0"/>
                        <a:t>videncia (4)</a:t>
                      </a:r>
                    </a:p>
                    <a:p>
                      <a:pPr marL="171450" indent="-171450">
                        <a:buFont typeface="Arial" panose="020B0604020202020204" pitchFamily="34" charset="0"/>
                        <a:buChar char="•"/>
                      </a:pPr>
                      <a:r>
                        <a:rPr lang="es-ES" sz="900" b="0" noProof="0" dirty="0" smtClean="0"/>
                        <a:t>Utiliza detalles o ejemplos relevantes de una tortuga mordedora.</a:t>
                      </a:r>
                    </a:p>
                    <a:p>
                      <a:pPr marL="171450" indent="-171450">
                        <a:buFont typeface="Arial" panose="020B0604020202020204" pitchFamily="34" charset="0"/>
                        <a:buChar char="•"/>
                      </a:pPr>
                      <a:r>
                        <a:rPr lang="es-ES" sz="900" b="0" baseline="0" noProof="0" dirty="0" smtClean="0"/>
                        <a:t>Utiliza vocabulario que aprendió del texto.</a:t>
                      </a:r>
                    </a:p>
                    <a:p>
                      <a:pPr marL="171450" indent="-171450">
                        <a:buFont typeface="Arial" panose="020B0604020202020204" pitchFamily="34" charset="0"/>
                        <a:buChar char="•"/>
                      </a:pPr>
                      <a:r>
                        <a:rPr lang="es-ES" sz="900" b="0" baseline="0" noProof="0" dirty="0" smtClean="0"/>
                        <a:t>Utiliza oraciones completas cuando comparte su trabajo.  L.K.1f</a:t>
                      </a:r>
                      <a:endParaRPr lang="es-ES" sz="900" b="0" noProof="0" dirty="0"/>
                    </a:p>
                  </a:txBody>
                  <a:tcPr marL="97155" marR="97155"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s-ES" sz="1200" b="1" noProof="0" dirty="0" smtClean="0"/>
                        <a:t>Convenciones (4)</a:t>
                      </a:r>
                    </a:p>
                    <a:p>
                      <a:pPr marL="171450" indent="-171450">
                        <a:buFont typeface="Arial" panose="020B0604020202020204" pitchFamily="34" charset="0"/>
                        <a:buChar char="•"/>
                      </a:pPr>
                      <a:r>
                        <a:rPr lang="es-ES" sz="900" b="0" noProof="0" dirty="0" smtClean="0"/>
                        <a:t>Usa palabras o letras</a:t>
                      </a:r>
                      <a:r>
                        <a:rPr lang="es-ES" sz="900" b="0" baseline="0" noProof="0" dirty="0" smtClean="0"/>
                        <a:t> apropiadas para su edad.</a:t>
                      </a:r>
                      <a:endParaRPr lang="es-ES" sz="900" b="0" noProof="0" dirty="0" smtClean="0"/>
                    </a:p>
                    <a:p>
                      <a:pPr marL="171450" indent="-171450">
                        <a:buFont typeface="Arial" panose="020B0604020202020204" pitchFamily="34" charset="0"/>
                        <a:buChar char="•"/>
                      </a:pPr>
                      <a:r>
                        <a:rPr lang="es-ES" sz="900" b="0" noProof="0" dirty="0" smtClean="0"/>
                        <a:t>Si</a:t>
                      </a:r>
                      <a:r>
                        <a:rPr lang="es-ES" sz="900" b="0" baseline="0" noProof="0" dirty="0" smtClean="0"/>
                        <a:t> comparte su trabajo, utiliza una</a:t>
                      </a:r>
                      <a:r>
                        <a:rPr lang="es-ES" sz="900" b="0" noProof="0" dirty="0" smtClean="0"/>
                        <a:t> gramática apropiada para su edad,</a:t>
                      </a:r>
                      <a:r>
                        <a:rPr lang="es-ES" sz="900" b="0" baseline="0" noProof="0" dirty="0" smtClean="0"/>
                        <a:t> </a:t>
                      </a:r>
                      <a:r>
                        <a:rPr lang="es-ES" sz="900" b="0" noProof="0" dirty="0" smtClean="0"/>
                        <a:t>así como cualquier</a:t>
                      </a:r>
                      <a:r>
                        <a:rPr lang="es-ES" sz="900" b="0" baseline="0" noProof="0" dirty="0" smtClean="0"/>
                        <a:t> pronombre en plural. L.K.1c</a:t>
                      </a:r>
                      <a:endParaRPr lang="es-ES" sz="900" b="0" noProof="0"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1332">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74624">
                <a:tc gridSpan="12">
                  <a:txBody>
                    <a:bodyPr/>
                    <a:lstStyle/>
                    <a:p>
                      <a:pPr algn="ctr"/>
                      <a:r>
                        <a:rPr lang="es-ES" sz="1700" b="1" noProof="0" dirty="0" smtClean="0"/>
                        <a:t>Puntaje total /12</a:t>
                      </a:r>
                      <a:endParaRPr lang="es-ES" sz="1700" b="1" noProof="0"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9" name="Rectangle 8"/>
          <p:cNvSpPr/>
          <p:nvPr/>
        </p:nvSpPr>
        <p:spPr>
          <a:xfrm>
            <a:off x="229395" y="983130"/>
            <a:ext cx="7145038" cy="845670"/>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es-ES" sz="1200" b="1" dirty="0" smtClean="0">
                <a:solidFill>
                  <a:schemeClr val="tx1"/>
                </a:solidFill>
              </a:rPr>
              <a:t>Pregunta #17 (Tarea de Rendimiento) es opcional.  Si se califica</a:t>
            </a:r>
            <a:r>
              <a:rPr lang="es-ES" sz="1200" dirty="0" smtClean="0">
                <a:solidFill>
                  <a:schemeClr val="tx1"/>
                </a:solidFill>
              </a:rPr>
              <a:t>, los estándares de lenguaje</a:t>
            </a:r>
            <a:r>
              <a:rPr lang="es-ES" sz="1200" dirty="0" smtClean="0"/>
              <a:t> </a:t>
            </a:r>
            <a:r>
              <a:rPr lang="es-ES" sz="1200" b="1" dirty="0" smtClean="0">
                <a:solidFill>
                  <a:schemeClr val="tx1"/>
                </a:solidFill>
              </a:rPr>
              <a:t>L.K.1f</a:t>
            </a:r>
            <a:r>
              <a:rPr lang="es-ES" sz="1200" dirty="0" smtClean="0">
                <a:solidFill>
                  <a:schemeClr val="tx1"/>
                </a:solidFill>
              </a:rPr>
              <a:t> (oraciones extensas; lenguaje y vocabulario ) y </a:t>
            </a:r>
            <a:r>
              <a:rPr lang="es-ES" sz="1200" b="1" dirty="0" smtClean="0">
                <a:solidFill>
                  <a:schemeClr val="tx1"/>
                </a:solidFill>
              </a:rPr>
              <a:t>L.K.1c </a:t>
            </a:r>
            <a:r>
              <a:rPr lang="es-ES" sz="1200" dirty="0" smtClean="0">
                <a:solidFill>
                  <a:schemeClr val="tx1"/>
                </a:solidFill>
              </a:rPr>
              <a:t>(pronombres en plural, editar y clarificar) como aparecen listados en la portada de esta evaluación, están</a:t>
            </a:r>
            <a:r>
              <a:rPr lang="es-ES" sz="1200" b="1" dirty="0" smtClean="0">
                <a:solidFill>
                  <a:schemeClr val="tx1"/>
                </a:solidFill>
              </a:rPr>
              <a:t> integrados en la clave de puntuación a continuación. </a:t>
            </a:r>
            <a:r>
              <a:rPr lang="es-ES" sz="1200" dirty="0" smtClean="0">
                <a:solidFill>
                  <a:schemeClr val="tx1"/>
                </a:solidFill>
              </a:rPr>
              <a:t>En los grados 1 – 6, lenguaje y vocabulario, y editar y clarificar se evalúan por separado.</a:t>
            </a:r>
            <a:r>
              <a:rPr lang="es-ES" sz="1200" b="1" dirty="0" smtClean="0">
                <a:solidFill>
                  <a:schemeClr val="tx1"/>
                </a:solidFill>
              </a:rPr>
              <a:t> </a:t>
            </a:r>
            <a:endParaRPr lang="es-ES" sz="1200" b="1" dirty="0">
              <a:solidFill>
                <a:schemeClr val="tx1"/>
              </a:solidFill>
            </a:endParaRPr>
          </a:p>
        </p:txBody>
      </p:sp>
      <p:sp>
        <p:nvSpPr>
          <p:cNvPr id="10" name="TextBox 9"/>
          <p:cNvSpPr txBox="1"/>
          <p:nvPr/>
        </p:nvSpPr>
        <p:spPr>
          <a:xfrm>
            <a:off x="4724400" y="176626"/>
            <a:ext cx="2650032" cy="707886"/>
          </a:xfrm>
          <a:prstGeom prst="rect">
            <a:avLst/>
          </a:prstGeom>
          <a:solidFill>
            <a:schemeClr val="bg1">
              <a:lumMod val="95000"/>
            </a:schemeClr>
          </a:solidFill>
          <a:ln w="3175">
            <a:solidFill>
              <a:schemeClr val="tx1"/>
            </a:solidFill>
          </a:ln>
        </p:spPr>
        <p:txBody>
          <a:bodyPr wrap="square" rtlCol="0">
            <a:spAutoFit/>
          </a:bodyPr>
          <a:lstStyle/>
          <a:p>
            <a:r>
              <a:rPr lang="es-ES" sz="800" b="1" u="sng" dirty="0"/>
              <a:t>W.K.3</a:t>
            </a:r>
            <a:r>
              <a:rPr lang="es-ES" sz="800" b="1" dirty="0"/>
              <a:t>: </a:t>
            </a:r>
            <a:r>
              <a:rPr lang="es-419" sz="800" dirty="0">
                <a:solidFill>
                  <a:srgbClr val="000000"/>
                </a:solidFill>
                <a:latin typeface="Calibri" panose="020F0502020204030204" pitchFamily="34" charset="0"/>
              </a:rPr>
              <a:t>Usa una combinación de dibujo, dictado y escritura para </a:t>
            </a:r>
            <a:r>
              <a:rPr lang="es-419" sz="800" b="1" dirty="0">
                <a:solidFill>
                  <a:srgbClr val="000000"/>
                </a:solidFill>
                <a:latin typeface="Calibri" panose="020F0502020204030204" pitchFamily="34" charset="0"/>
              </a:rPr>
              <a:t>narrar</a:t>
            </a:r>
            <a:r>
              <a:rPr lang="es-419" sz="800" dirty="0">
                <a:solidFill>
                  <a:srgbClr val="000000"/>
                </a:solidFill>
                <a:latin typeface="Calibri" panose="020F0502020204030204" pitchFamily="34" charset="0"/>
              </a:rPr>
              <a:t> un acontecimiento único o varios acontecimientos vagamente enlazados, </a:t>
            </a:r>
            <a:r>
              <a:rPr lang="es-419" sz="800" b="1" dirty="0">
                <a:solidFill>
                  <a:srgbClr val="000000"/>
                </a:solidFill>
                <a:latin typeface="Calibri" panose="020F0502020204030204" pitchFamily="34" charset="0"/>
              </a:rPr>
              <a:t>habla de dichos acontecimientos en el orden en que ocurrieron </a:t>
            </a:r>
            <a:r>
              <a:rPr lang="es-419" sz="800" dirty="0">
                <a:solidFill>
                  <a:srgbClr val="000000"/>
                </a:solidFill>
                <a:latin typeface="Calibri" panose="020F0502020204030204" pitchFamily="34" charset="0"/>
              </a:rPr>
              <a:t>y proporciona una reacción a lo sucedido.</a:t>
            </a:r>
            <a:endParaRPr lang="en-US" sz="800" dirty="0"/>
          </a:p>
        </p:txBody>
      </p:sp>
    </p:spTree>
    <p:extLst>
      <p:ext uri="{BB962C8B-B14F-4D97-AF65-F5344CB8AC3E}">
        <p14:creationId xmlns:p14="http://schemas.microsoft.com/office/powerpoint/2010/main" val="2996103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5" name="TextBox 4"/>
          <p:cNvSpPr txBox="1"/>
          <p:nvPr/>
        </p:nvSpPr>
        <p:spPr>
          <a:xfrm>
            <a:off x="685800" y="769977"/>
            <a:ext cx="6553200" cy="5693866"/>
          </a:xfrm>
          <a:prstGeom prst="rect">
            <a:avLst/>
          </a:prstGeom>
          <a:noFill/>
        </p:spPr>
        <p:txBody>
          <a:bodyPr wrap="square" rtlCol="0">
            <a:spAutoFit/>
          </a:bodyPr>
          <a:lstStyle/>
          <a:p>
            <a:pPr algn="ctr"/>
            <a:r>
              <a:rPr lang="es-ES" sz="1300" b="1" dirty="0" smtClean="0"/>
              <a:t>Tarea de Rendimiento</a:t>
            </a:r>
          </a:p>
          <a:p>
            <a:pPr algn="ctr"/>
            <a:r>
              <a:rPr lang="es-ES" sz="1300" dirty="0" smtClean="0"/>
              <a:t>(¡Opcional!)</a:t>
            </a:r>
          </a:p>
          <a:p>
            <a:endParaRPr lang="es-ES" sz="1300" dirty="0" smtClean="0"/>
          </a:p>
          <a:p>
            <a:pPr algn="ctr"/>
            <a:r>
              <a:rPr lang="es-ES" sz="1300" dirty="0" smtClean="0"/>
              <a:t>Las páginas siguientes apoyan la tarea de rendimiento de un estudiante.</a:t>
            </a:r>
          </a:p>
          <a:p>
            <a:endParaRPr lang="es-ES" sz="1300" dirty="0" smtClean="0"/>
          </a:p>
          <a:p>
            <a:r>
              <a:rPr lang="es-ES" sz="1300" b="1" dirty="0" smtClean="0"/>
              <a:t>En kínder </a:t>
            </a:r>
            <a:r>
              <a:rPr lang="es-ES" sz="1300" dirty="0" smtClean="0"/>
              <a:t>una tarea de rendimiento es más bien una lección para instruir y conlleva mucho apoyo. Si usted escoge realizar una tarea de rendimiento como parte de su instrucción, usted puede dividirla en varios días. Esto se debe hacer </a:t>
            </a:r>
            <a:r>
              <a:rPr lang="es-ES" sz="1300" b="1" dirty="0" smtClean="0"/>
              <a:t>después</a:t>
            </a:r>
            <a:r>
              <a:rPr lang="es-ES" sz="1300" dirty="0" smtClean="0"/>
              <a:t> de haber dado toda la evaluación (ambas secciones, la literaria y la informativa).</a:t>
            </a:r>
          </a:p>
          <a:p>
            <a:endParaRPr lang="es-ES" sz="1300" dirty="0" smtClean="0"/>
          </a:p>
          <a:p>
            <a:r>
              <a:rPr lang="es-ES" sz="1300" dirty="0" smtClean="0"/>
              <a:t>Instrucciones:</a:t>
            </a:r>
          </a:p>
          <a:p>
            <a:endParaRPr lang="es-ES" sz="1300" dirty="0" smtClean="0"/>
          </a:p>
          <a:p>
            <a:pPr marL="233363" indent="-233363">
              <a:buFont typeface="Arial" panose="020B0604020202020204" pitchFamily="34" charset="0"/>
              <a:buChar char="•"/>
            </a:pPr>
            <a:r>
              <a:rPr lang="es-ES" sz="1300" dirty="0" smtClean="0"/>
              <a:t>Lea de nuevo los textos y modele cómo tomar notas - </a:t>
            </a:r>
            <a:r>
              <a:rPr lang="es-ES" sz="1300" i="1" dirty="0" smtClean="0"/>
              <a:t>(en esta evaluación se incluye una hoja de toma de notas </a:t>
            </a:r>
            <a:r>
              <a:rPr lang="es-ES" sz="1300" i="1" dirty="0"/>
              <a:t>con instrucciones para </a:t>
            </a:r>
            <a:r>
              <a:rPr lang="es-ES" sz="1300" i="1" dirty="0" smtClean="0"/>
              <a:t>el maestro y una hoja para el estudiante, que se puede utilizar para modelar esta destreza). </a:t>
            </a:r>
            <a:r>
              <a:rPr lang="es-ES" sz="1300" dirty="0" smtClean="0"/>
              <a:t>No se espera que los estudiantes de kínder tomen notas de forma independiente. </a:t>
            </a:r>
            <a:endParaRPr lang="es-ES" sz="1300" i="1" dirty="0" smtClean="0"/>
          </a:p>
          <a:p>
            <a:pPr marL="228600" indent="-228600">
              <a:buFont typeface="Arial" panose="020B0604020202020204" pitchFamily="34" charset="0"/>
              <a:buChar char="•"/>
            </a:pPr>
            <a:r>
              <a:rPr lang="es-ES" sz="1300" dirty="0" smtClean="0"/>
              <a:t>Pida a los estudiantes que compartan sus dos preguntas de respuesta construida en esta evaluación (estas son las preguntas de investigación).</a:t>
            </a:r>
          </a:p>
          <a:p>
            <a:endParaRPr lang="es-ES" sz="1300" dirty="0" smtClean="0"/>
          </a:p>
          <a:p>
            <a:r>
              <a:rPr lang="es-ES" sz="1300" b="1" u="sng" dirty="0" smtClean="0"/>
              <a:t>La tarea de rendimiento</a:t>
            </a:r>
            <a:endParaRPr lang="es-ES" sz="1300" i="1" dirty="0"/>
          </a:p>
          <a:p>
            <a:r>
              <a:rPr lang="es-ES" sz="1300" b="1" dirty="0" smtClean="0"/>
              <a:t>Una actividad en clase:</a:t>
            </a:r>
          </a:p>
          <a:p>
            <a:pPr marL="285750" indent="-285750">
              <a:buFont typeface="Arial" panose="020B0604020202020204" pitchFamily="34" charset="0"/>
              <a:buChar char="•"/>
            </a:pPr>
            <a:r>
              <a:rPr lang="es-ES" sz="1300" dirty="0" smtClean="0"/>
              <a:t>Repase cualquier vocabulario que los estudiantes tengan dificultad. </a:t>
            </a:r>
          </a:p>
          <a:p>
            <a:pPr marL="228600" indent="-228600"/>
            <a:endParaRPr lang="es-ES" sz="1300" dirty="0" smtClean="0"/>
          </a:p>
          <a:p>
            <a:r>
              <a:rPr lang="es-ES" sz="1300" b="1" dirty="0" smtClean="0"/>
              <a:t>Tarea:</a:t>
            </a:r>
          </a:p>
          <a:p>
            <a:pPr marL="285750" indent="-285750">
              <a:buFont typeface="Arial" panose="020B0604020202020204" pitchFamily="34" charset="0"/>
              <a:buChar char="•"/>
            </a:pPr>
            <a:r>
              <a:rPr lang="es-419" sz="1300" dirty="0"/>
              <a:t>Escribe un cuento sobre una tortuga mordedora. Describe qué le pasó a la tortuga mordedora al principio, el medio y al final de  tu cuento. Muestra cómo se siente la tortuga mordedora  en el cuento.</a:t>
            </a:r>
          </a:p>
          <a:p>
            <a:endParaRPr lang="en-US" sz="1300" dirty="0"/>
          </a:p>
        </p:txBody>
      </p:sp>
    </p:spTree>
    <p:extLst>
      <p:ext uri="{BB962C8B-B14F-4D97-AF65-F5344CB8AC3E}">
        <p14:creationId xmlns:p14="http://schemas.microsoft.com/office/powerpoint/2010/main" val="2060670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562618"/>
          </a:xfrm>
          <a:prstGeom prst="rect">
            <a:avLst/>
          </a:prstGeom>
          <a:noFill/>
        </p:spPr>
        <p:txBody>
          <a:bodyPr wrap="square" rtlCol="0">
            <a:spAutoFit/>
          </a:bodyPr>
          <a:lstStyle/>
          <a:p>
            <a:pPr algn="ctr"/>
            <a:r>
              <a:rPr lang="es-MX" sz="1800" b="1" dirty="0" smtClean="0"/>
              <a:t>La secuencia de un cuento</a:t>
            </a:r>
          </a:p>
          <a:p>
            <a:pPr algn="ctr"/>
            <a:r>
              <a:rPr lang="es-MX" sz="1400" b="1" dirty="0" smtClean="0"/>
              <a:t>Tarea de rendimiento: Actividad de clase</a:t>
            </a:r>
          </a:p>
          <a:p>
            <a:pPr algn="ctr"/>
            <a:endParaRPr lang="es-MX" sz="1540" b="1" dirty="0" smtClean="0"/>
          </a:p>
          <a:p>
            <a:pPr lvl="0"/>
            <a:r>
              <a:rPr lang="es-ES_tradnl" sz="1100" i="1" dirty="0">
                <a:solidFill>
                  <a:prstClr val="black"/>
                </a:solidFill>
              </a:rPr>
              <a:t>Esta pre-actividad para la clase sigue el diseño general de elementos contextuales, recursos, objetivos de aprendizaje, términos clave y propósito del Consorcio de Evaluaciones </a:t>
            </a:r>
            <a:r>
              <a:rPr lang="es-ES_tradnl" sz="1100" i="1" dirty="0" err="1">
                <a:solidFill>
                  <a:prstClr val="black"/>
                </a:solidFill>
              </a:rPr>
              <a:t>Smarter</a:t>
            </a:r>
            <a:r>
              <a:rPr lang="es-ES_tradnl" sz="1100" i="1" dirty="0">
                <a:solidFill>
                  <a:prstClr val="black"/>
                </a:solidFill>
              </a:rPr>
              <a:t> </a:t>
            </a:r>
            <a:r>
              <a:rPr lang="es-ES_tradnl" sz="1100" i="1" dirty="0" err="1">
                <a:solidFill>
                  <a:prstClr val="black"/>
                </a:solidFill>
              </a:rPr>
              <a:t>Balanced</a:t>
            </a:r>
            <a:r>
              <a:rPr lang="es-ES_tradnl" sz="1100" i="1" dirty="0">
                <a:solidFill>
                  <a:prstClr val="black"/>
                </a:solidFill>
              </a:rPr>
              <a:t> (SBAC). [</a:t>
            </a:r>
            <a:r>
              <a:rPr lang="es-ES_tradnl" sz="1100" i="1" dirty="0">
                <a:solidFill>
                  <a:prstClr val="black"/>
                </a:solidFill>
                <a:hlinkClick r:id="rId2"/>
              </a:rPr>
              <a:t>http://oaksportal.org/resources/</a:t>
            </a:r>
            <a:r>
              <a:rPr lang="es-ES_tradnl" sz="1100" i="1" dirty="0">
                <a:solidFill>
                  <a:prstClr val="black"/>
                </a:solidFill>
              </a:rPr>
              <a:t>]</a:t>
            </a:r>
          </a:p>
          <a:p>
            <a:pPr lvl="0"/>
            <a:r>
              <a:rPr lang="es-ES_tradnl" sz="1100" i="1" dirty="0">
                <a:solidFill>
                  <a:prstClr val="black"/>
                </a:solidFill>
              </a:rPr>
              <a:t>La actividad fue escrita por </a:t>
            </a:r>
            <a:r>
              <a:rPr lang="es-MX" sz="1100" i="1" dirty="0" err="1">
                <a:solidFill>
                  <a:prstClr val="black"/>
                </a:solidFill>
              </a:rPr>
              <a:t>Jamie</a:t>
            </a:r>
            <a:r>
              <a:rPr lang="es-MX" sz="1100" i="1" dirty="0">
                <a:solidFill>
                  <a:prstClr val="black"/>
                </a:solidFill>
              </a:rPr>
              <a:t> </a:t>
            </a:r>
            <a:r>
              <a:rPr lang="es-MX" sz="1100" i="1" dirty="0" err="1">
                <a:solidFill>
                  <a:prstClr val="black"/>
                </a:solidFill>
              </a:rPr>
              <a:t>Lentz</a:t>
            </a:r>
            <a:endParaRPr lang="es-MX" sz="1100" i="1" dirty="0">
              <a:solidFill>
                <a:prstClr val="black"/>
              </a:solidFill>
            </a:endParaRPr>
          </a:p>
          <a:p>
            <a:pPr lvl="0" defTabSz="1018824"/>
            <a:endParaRPr lang="es-MX" sz="1100" i="1" dirty="0">
              <a:solidFill>
                <a:prstClr val="black"/>
              </a:solidFill>
            </a:endParaRPr>
          </a:p>
          <a:p>
            <a:pPr lvl="0"/>
            <a:r>
              <a:rPr lang="es-ES_tradnl" sz="1150" dirty="0">
                <a:solidFill>
                  <a:prstClr val="black"/>
                </a:solidFill>
              </a:rPr>
              <a:t>La actividad en el salón de clase introduce a los estudiantes al contexto de una tarea de rendimiento, para que no estén en desventaja al demostrar las destrezas que la tarea intenta evaluar. </a:t>
            </a:r>
          </a:p>
          <a:p>
            <a:pPr lvl="0"/>
            <a:endParaRPr lang="es-ES_tradnl" sz="1150" dirty="0">
              <a:solidFill>
                <a:prstClr val="black"/>
              </a:solidFill>
            </a:endParaRPr>
          </a:p>
          <a:p>
            <a:pPr lvl="0"/>
            <a:r>
              <a:rPr lang="es-ES_tradnl" sz="1150" dirty="0">
                <a:solidFill>
                  <a:prstClr val="black"/>
                </a:solidFill>
              </a:rPr>
              <a:t>Los elementos contextuales incluyen:</a:t>
            </a:r>
          </a:p>
          <a:p>
            <a:pPr lvl="0"/>
            <a:endParaRPr lang="es-ES_tradnl" sz="1150" dirty="0">
              <a:solidFill>
                <a:prstClr val="black"/>
              </a:solidFill>
            </a:endParaRPr>
          </a:p>
          <a:p>
            <a:pPr marL="249205" lvl="0" indent="-249205">
              <a:buFontTx/>
              <a:buAutoNum type="arabicPeriod"/>
            </a:pPr>
            <a:r>
              <a:rPr lang="es-ES_tradnl" sz="1150" dirty="0">
                <a:solidFill>
                  <a:prstClr val="black"/>
                </a:solidFill>
              </a:rPr>
              <a:t>Un </a:t>
            </a:r>
            <a:r>
              <a:rPr lang="es-ES_tradnl" sz="1150" b="1" dirty="0">
                <a:solidFill>
                  <a:prstClr val="black"/>
                </a:solidFill>
              </a:rPr>
              <a:t>entendimiento del escenario/ambiente o de la situación </a:t>
            </a:r>
            <a:r>
              <a:rPr lang="es-ES_tradnl" sz="1150" dirty="0">
                <a:solidFill>
                  <a:prstClr val="black"/>
                </a:solidFill>
              </a:rPr>
              <a:t>en la que se sitúa la tarea. </a:t>
            </a:r>
          </a:p>
          <a:p>
            <a:pPr lvl="0"/>
            <a:r>
              <a:rPr lang="es-ES_tradnl" sz="1150" dirty="0">
                <a:solidFill>
                  <a:prstClr val="black"/>
                </a:solidFill>
              </a:rPr>
              <a:t>2.    </a:t>
            </a:r>
            <a:r>
              <a:rPr lang="es-ES_tradnl" sz="1150" b="1" dirty="0">
                <a:solidFill>
                  <a:prstClr val="black"/>
                </a:solidFill>
              </a:rPr>
              <a:t>Conceptos potencialmente desconocidos </a:t>
            </a:r>
            <a:r>
              <a:rPr lang="es-ES_tradnl" sz="1150" dirty="0">
                <a:solidFill>
                  <a:prstClr val="black"/>
                </a:solidFill>
              </a:rPr>
              <a:t>que están asociados al escenario/ambiente</a:t>
            </a:r>
            <a:r>
              <a:rPr lang="es-ES_tradnl" sz="1150" b="1" dirty="0">
                <a:solidFill>
                  <a:prstClr val="black"/>
                </a:solidFill>
              </a:rPr>
              <a:t>.</a:t>
            </a:r>
          </a:p>
          <a:p>
            <a:pPr marL="287338" lvl="0" indent="-287338"/>
            <a:r>
              <a:rPr lang="es-ES_tradnl" sz="1150" dirty="0">
                <a:solidFill>
                  <a:prstClr val="black"/>
                </a:solidFill>
              </a:rPr>
              <a:t>3.    </a:t>
            </a:r>
            <a:r>
              <a:rPr lang="es-ES_tradnl" sz="1150" b="1" dirty="0">
                <a:solidFill>
                  <a:prstClr val="black"/>
                </a:solidFill>
              </a:rPr>
              <a:t>Términos</a:t>
            </a:r>
            <a:r>
              <a:rPr lang="es-ES_tradnl" sz="1150" dirty="0">
                <a:solidFill>
                  <a:prstClr val="black"/>
                </a:solidFill>
              </a:rPr>
              <a:t> </a:t>
            </a:r>
            <a:r>
              <a:rPr lang="es-ES_tradnl" sz="1150" b="1" dirty="0">
                <a:solidFill>
                  <a:prstClr val="black"/>
                </a:solidFill>
              </a:rPr>
              <a:t>clave o vocabulario </a:t>
            </a:r>
            <a:r>
              <a:rPr lang="es-ES_tradnl" sz="1150" dirty="0">
                <a:solidFill>
                  <a:prstClr val="black"/>
                </a:solidFill>
              </a:rPr>
              <a:t>que los estudiantes necesitarán entender con el fin de participar de manera significativa y completar la tarea de rendimiento.</a:t>
            </a:r>
          </a:p>
          <a:p>
            <a:pPr lvl="0" defTabSz="1018824"/>
            <a:endParaRPr lang="es-MX" sz="1150" dirty="0">
              <a:solidFill>
                <a:prstClr val="black"/>
              </a:solidFill>
            </a:endParaRPr>
          </a:p>
          <a:p>
            <a:pPr lvl="0" defTabSz="1018824"/>
            <a:endParaRPr lang="es-MX" sz="1150" dirty="0">
              <a:solidFill>
                <a:prstClr val="black"/>
              </a:solidFill>
            </a:endParaRPr>
          </a:p>
          <a:p>
            <a:pPr lvl="0"/>
            <a:r>
              <a:rPr lang="es-ES_tradnl" sz="1150" dirty="0">
                <a:solidFill>
                  <a:prstClr val="black"/>
                </a:solidFill>
              </a:rPr>
              <a:t>Con la actividad en el salón de clase también se pretende generar el interés de los estudiantes  hacia una mayor exploración de la idea clave (o las ideas claves). La actividad debe ser fácil de implementar con instrucciones claras. </a:t>
            </a:r>
          </a:p>
          <a:p>
            <a:pPr lvl="0"/>
            <a:endParaRPr lang="es-ES_tradnl" sz="1150" dirty="0">
              <a:solidFill>
                <a:prstClr val="black"/>
              </a:solidFill>
            </a:endParaRPr>
          </a:p>
          <a:p>
            <a:pPr lvl="0"/>
            <a:r>
              <a:rPr lang="es-ES_tradnl" sz="1150" dirty="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ES_tradnl" sz="1150" dirty="0">
                <a:solidFill>
                  <a:prstClr val="black"/>
                </a:solidFill>
                <a:sym typeface="Calibri"/>
              </a:rPr>
              <a:t>s.</a:t>
            </a:r>
            <a:endParaRPr lang="es-ES_tradnl" sz="1150" dirty="0">
              <a:solidFill>
                <a:prstClr val="black"/>
              </a:solidFill>
              <a:ea typeface="Calibri"/>
              <a:cs typeface="Calibri"/>
              <a:sym typeface="Calibri"/>
            </a:endParaRPr>
          </a:p>
          <a:p>
            <a:endParaRPr lang="es-MX" sz="800" dirty="0" smtClean="0"/>
          </a:p>
          <a:p>
            <a:r>
              <a:rPr lang="es-MX" sz="1350" b="1" dirty="0"/>
              <a:t>Recursos necesarios:</a:t>
            </a:r>
          </a:p>
          <a:p>
            <a:endParaRPr lang="es-MX" sz="550" b="1" dirty="0" smtClean="0"/>
          </a:p>
          <a:p>
            <a:pPr marL="188595" indent="-188595">
              <a:buFont typeface="Arial" panose="020B0604020202020204" pitchFamily="34" charset="0"/>
              <a:buChar char="•"/>
            </a:pPr>
            <a:r>
              <a:rPr lang="es-MX" sz="1320" dirty="0" smtClean="0"/>
              <a:t>Copias a color de los materiales complementarios 1-3, </a:t>
            </a:r>
            <a:r>
              <a:rPr lang="es-MX" sz="1320" dirty="0" err="1" smtClean="0"/>
              <a:t>recortardos</a:t>
            </a:r>
            <a:endParaRPr lang="es-MX" sz="1320" dirty="0" smtClean="0"/>
          </a:p>
          <a:p>
            <a:pPr marL="188595" indent="-188595">
              <a:buFont typeface="Arial" panose="020B0604020202020204" pitchFamily="34" charset="0"/>
              <a:buChar char="•"/>
            </a:pPr>
            <a:r>
              <a:rPr lang="es-MX" sz="1320" dirty="0" smtClean="0"/>
              <a:t>Imanes o cinta adhesiva (opcional si decide pegarlos en la pizarra blanca o la pared)</a:t>
            </a:r>
          </a:p>
          <a:p>
            <a:endParaRPr lang="es-MX" sz="550" dirty="0" smtClean="0"/>
          </a:p>
          <a:p>
            <a:r>
              <a:rPr lang="es-MX" sz="1350" b="1" dirty="0"/>
              <a:t>Metas de aprendizaje:</a:t>
            </a:r>
            <a:endParaRPr lang="es-MX" sz="1350" dirty="0"/>
          </a:p>
          <a:p>
            <a:endParaRPr lang="es-MX" sz="700" dirty="0"/>
          </a:p>
          <a:p>
            <a:pPr marL="188573" indent="-188573">
              <a:buFont typeface="Arial" panose="020B0604020202020204" pitchFamily="34" charset="0"/>
              <a:buChar char="•"/>
            </a:pPr>
            <a:r>
              <a:rPr lang="es-MX" sz="1400" dirty="0"/>
              <a:t>Los estudiantes van a entender el contexto de los conceptos clave relacionados al tema:</a:t>
            </a:r>
          </a:p>
          <a:p>
            <a:pPr marL="188595" indent="59373">
              <a:buFont typeface="Courier New" panose="02070309020205020404" pitchFamily="49" charset="0"/>
              <a:buChar char="o"/>
            </a:pPr>
            <a:r>
              <a:rPr lang="es-MX" sz="1320" dirty="0" smtClean="0"/>
              <a:t>   los cuentos tienen una secuencia</a:t>
            </a:r>
          </a:p>
          <a:p>
            <a:pPr marL="188595" indent="59373">
              <a:buFont typeface="Courier New" panose="02070309020205020404" pitchFamily="49" charset="0"/>
              <a:buChar char="o"/>
            </a:pPr>
            <a:r>
              <a:rPr lang="es-MX" sz="1320" dirty="0" smtClean="0"/>
              <a:t>   los cuentos se deben contar en una secuencia</a:t>
            </a:r>
          </a:p>
          <a:p>
            <a:pPr marL="188595"/>
            <a:endParaRPr lang="es-MX" sz="550" dirty="0" smtClean="0"/>
          </a:p>
          <a:p>
            <a:pPr lvl="0" defTabSz="1018824"/>
            <a:r>
              <a:rPr lang="es-MX" sz="1300" b="1" dirty="0">
                <a:solidFill>
                  <a:prstClr val="black"/>
                </a:solidFill>
              </a:rPr>
              <a:t>Los estudiantes entenderán los términos clave: </a:t>
            </a:r>
          </a:p>
          <a:p>
            <a:pPr lvl="0" defTabSz="1018824"/>
            <a:r>
              <a:rPr lang="es-419" sz="1100" i="1" dirty="0">
                <a:solidFill>
                  <a:prstClr val="black"/>
                </a:solidFill>
              </a:rPr>
              <a:t>Nota: Las definiciones que se proporcionan aquí son para la conveniencia de los facilitadores. Se espera que los estudiantes entiendan estos términos clave en el contexto de la tarea, no que se memoricen las definiciones.</a:t>
            </a:r>
          </a:p>
          <a:p>
            <a:endParaRPr lang="es-MX" sz="550" b="1" dirty="0" smtClean="0"/>
          </a:p>
          <a:p>
            <a:pPr marL="188595" indent="-188595">
              <a:buFont typeface="Arial" panose="020B0604020202020204" pitchFamily="34" charset="0"/>
              <a:buChar char="•"/>
            </a:pPr>
            <a:r>
              <a:rPr lang="es-MX" sz="1320" dirty="0" smtClean="0"/>
              <a:t>Secuencia: poner algo en un orden</a:t>
            </a:r>
          </a:p>
          <a:p>
            <a:pPr marL="188595" indent="-188595">
              <a:buFont typeface="Arial" panose="020B0604020202020204" pitchFamily="34" charset="0"/>
              <a:buChar char="•"/>
            </a:pPr>
            <a:r>
              <a:rPr lang="es-MX" sz="1320" dirty="0" smtClean="0"/>
              <a:t>Personaje:  de quién se trata el cuento, puede ser un personaje o animal</a:t>
            </a:r>
          </a:p>
          <a:p>
            <a:pPr marL="188595" indent="-188595">
              <a:buFont typeface="Arial" panose="020B0604020202020204" pitchFamily="34" charset="0"/>
              <a:buChar char="•"/>
            </a:pPr>
            <a:r>
              <a:rPr lang="es-MX" sz="1320" dirty="0" smtClean="0"/>
              <a:t>Principio: la primera parte del cuento donde conocemos el personaje</a:t>
            </a:r>
          </a:p>
          <a:p>
            <a:pPr marL="188595" indent="-188595">
              <a:buFont typeface="Arial" panose="020B0604020202020204" pitchFamily="34" charset="0"/>
              <a:buChar char="•"/>
            </a:pPr>
            <a:r>
              <a:rPr lang="es-MX" sz="1320" dirty="0" smtClean="0"/>
              <a:t>Medio (desarrollo): la siguiente parte del cuento donde encontramos el problema</a:t>
            </a:r>
          </a:p>
          <a:p>
            <a:pPr marL="188595" indent="-188595">
              <a:buFont typeface="Arial" panose="020B0604020202020204" pitchFamily="34" charset="0"/>
              <a:buChar char="•"/>
            </a:pPr>
            <a:r>
              <a:rPr lang="es-MX" sz="1320" dirty="0" smtClean="0"/>
              <a:t>Final: la parte final del cuento donde encontramos una solución</a:t>
            </a:r>
          </a:p>
          <a:p>
            <a:pPr marL="188595" indent="-188595">
              <a:buFont typeface="Arial" panose="020B0604020202020204" pitchFamily="34" charset="0"/>
              <a:buChar char="•"/>
            </a:pPr>
            <a:endParaRPr lang="es-MX" sz="1320" b="1" dirty="0" smtClean="0"/>
          </a:p>
          <a:p>
            <a:pPr lvl="0" defTabSz="1018824"/>
            <a:r>
              <a:rPr lang="es-MX" sz="1300" dirty="0">
                <a:solidFill>
                  <a:prstClr val="black"/>
                </a:solidFill>
              </a:rPr>
              <a:t>[Objetivo: El objetivo del facilitador es de ayudar a los estudiantes a entender que </a:t>
            </a:r>
            <a:r>
              <a:rPr lang="es-MX" sz="1300" dirty="0" smtClean="0">
                <a:solidFill>
                  <a:prstClr val="black"/>
                </a:solidFill>
              </a:rPr>
              <a:t>los cuentos tienen una secuencia y que se deben contar en una secuencia.]</a:t>
            </a:r>
            <a:endParaRPr lang="es-MX" sz="1300" dirty="0">
              <a:solidFill>
                <a:prstClr val="black"/>
              </a:solidFill>
            </a:endParaRPr>
          </a:p>
          <a:p>
            <a:pPr lvl="0" defTabSz="1018824"/>
            <a:endParaRPr lang="es-MX" sz="1300" dirty="0">
              <a:solidFill>
                <a:prstClr val="black"/>
              </a:solidFill>
            </a:endParaRPr>
          </a:p>
          <a:p>
            <a:pPr lvl="0" defTabSz="1018824"/>
            <a:r>
              <a:rPr lang="es-ES_tradnl" sz="1000" dirty="0">
                <a:solidFill>
                  <a:prstClr val="black"/>
                </a:solidFill>
              </a:rPr>
              <a:t>*Los facilitadores pueden decidir si quieren mostrar materiales complementarios utilizando un proyector o una computadora/ </a:t>
            </a:r>
            <a:r>
              <a:rPr lang="es-ES_tradnl" sz="1000" dirty="0" err="1">
                <a:solidFill>
                  <a:prstClr val="black"/>
                </a:solidFill>
              </a:rPr>
              <a:t>Smartboard</a:t>
            </a:r>
            <a:r>
              <a:rPr lang="es-ES_tradnl" sz="1000" dirty="0">
                <a:solidFill>
                  <a:prstClr val="black"/>
                </a:solidFill>
              </a:rPr>
              <a:t>, o si quieren hacer copias y entregarlas a los estudiantes.</a:t>
            </a:r>
            <a:endParaRPr lang="en-US" sz="1000" dirty="0">
              <a:solidFill>
                <a:prstClr val="black"/>
              </a:solidFill>
            </a:endParaRPr>
          </a:p>
        </p:txBody>
      </p:sp>
      <p:sp>
        <p:nvSpPr>
          <p:cNvPr id="5" name="Rectangle 4"/>
          <p:cNvSpPr/>
          <p:nvPr/>
        </p:nvSpPr>
        <p:spPr>
          <a:xfrm>
            <a:off x="3733800" y="9698662"/>
            <a:ext cx="2916183" cy="230832"/>
          </a:xfrm>
          <a:prstGeom prst="rect">
            <a:avLst/>
          </a:prstGeom>
        </p:spPr>
        <p:txBody>
          <a:bodyPr wrap="none">
            <a:spAutoFit/>
          </a:bodyPr>
          <a:lstStyle/>
          <a:p>
            <a:pPr lvl="0"/>
            <a:r>
              <a:rPr lang="en-US" sz="900" dirty="0">
                <a:solidFill>
                  <a:prstClr val="black"/>
                </a:solidFill>
              </a:rPr>
              <a:t>Rev. Control:  07/01/2015 HSD – OSP and Susan Richmond</a:t>
            </a:r>
          </a:p>
        </p:txBody>
      </p:sp>
    </p:spTree>
    <p:extLst>
      <p:ext uri="{BB962C8B-B14F-4D97-AF65-F5344CB8AC3E}">
        <p14:creationId xmlns:p14="http://schemas.microsoft.com/office/powerpoint/2010/main" val="233601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067098"/>
          </a:xfrm>
          <a:prstGeom prst="rect">
            <a:avLst/>
          </a:prstGeom>
          <a:noFill/>
        </p:spPr>
        <p:txBody>
          <a:bodyPr wrap="square" rtlCol="0">
            <a:spAutoFit/>
          </a:bodyPr>
          <a:lstStyle/>
          <a:p>
            <a:r>
              <a:rPr lang="es-MX" sz="1400" b="1" dirty="0" smtClean="0"/>
              <a:t>Actividad: La secuencia de un cuento</a:t>
            </a:r>
          </a:p>
          <a:p>
            <a:endParaRPr lang="es-MX" sz="1320" i="1" dirty="0" smtClean="0"/>
          </a:p>
          <a:p>
            <a:r>
              <a:rPr lang="es-MX" sz="1400" b="1" dirty="0"/>
              <a:t>Pregunta de discusión:</a:t>
            </a:r>
          </a:p>
          <a:p>
            <a:pPr marL="188595" indent="-188595">
              <a:buFont typeface="Arial" panose="020B0604020202020204" pitchFamily="34" charset="0"/>
              <a:buChar char="•"/>
            </a:pPr>
            <a:r>
              <a:rPr lang="es-MX" sz="1320" b="1" dirty="0" smtClean="0"/>
              <a:t>¿Quién es el personaje?</a:t>
            </a:r>
          </a:p>
          <a:p>
            <a:pPr marL="188595" indent="-188595">
              <a:buFont typeface="Arial" panose="020B0604020202020204" pitchFamily="34" charset="0"/>
              <a:buChar char="•"/>
            </a:pPr>
            <a:r>
              <a:rPr lang="es-MX" sz="1320" b="1" dirty="0" smtClean="0"/>
              <a:t>¿Qué sucede al principio del cuento?</a:t>
            </a:r>
          </a:p>
          <a:p>
            <a:pPr marL="188595" indent="-188595">
              <a:buFont typeface="Arial" panose="020B0604020202020204" pitchFamily="34" charset="0"/>
              <a:buChar char="•"/>
            </a:pPr>
            <a:r>
              <a:rPr lang="es-MX" sz="1320" b="1" dirty="0" smtClean="0"/>
              <a:t>¿Qué sucede en el medio del cuento?</a:t>
            </a:r>
          </a:p>
          <a:p>
            <a:pPr marL="188595" indent="-188595">
              <a:buFont typeface="Arial" panose="020B0604020202020204" pitchFamily="34" charset="0"/>
              <a:buChar char="•"/>
            </a:pPr>
            <a:r>
              <a:rPr lang="es-MX" sz="1320" b="1" dirty="0" smtClean="0"/>
              <a:t>¿Qué sucede al final del cuento?</a:t>
            </a:r>
          </a:p>
          <a:p>
            <a:pPr marL="188595" indent="-188595">
              <a:buFont typeface="Arial" panose="020B0604020202020204" pitchFamily="34" charset="0"/>
              <a:buChar char="•"/>
            </a:pPr>
            <a:r>
              <a:rPr lang="es-MX" sz="1320" b="1" dirty="0" smtClean="0"/>
              <a:t>¿Qué significa </a:t>
            </a:r>
            <a:r>
              <a:rPr lang="es-MX" sz="1320" b="1" i="1" dirty="0" smtClean="0"/>
              <a:t>secuencia?</a:t>
            </a:r>
            <a:endParaRPr lang="es-MX" sz="1320" dirty="0" smtClean="0"/>
          </a:p>
          <a:p>
            <a:endParaRPr lang="es-MX" sz="1320" i="1" dirty="0" smtClean="0"/>
          </a:p>
          <a:p>
            <a:r>
              <a:rPr lang="es-MX" sz="1320" b="1" dirty="0" smtClean="0"/>
              <a:t>El facilitador dice: </a:t>
            </a:r>
            <a:r>
              <a:rPr lang="es-MX" sz="1320" i="1" dirty="0" smtClean="0"/>
              <a:t>¡Hoy vamos a hablar de las </a:t>
            </a:r>
            <a:r>
              <a:rPr lang="es-MX" sz="1320" b="1" i="1" dirty="0" smtClean="0"/>
              <a:t>secuencias</a:t>
            </a:r>
            <a:r>
              <a:rPr lang="es-MX" sz="1320" i="1" dirty="0" smtClean="0"/>
              <a:t> en los cuentos! Nos vamos a preparar para la Tarea de rendimiento La tortuga mordedora. Poner algo en </a:t>
            </a:r>
            <a:r>
              <a:rPr lang="es-MX" sz="1320" b="1" i="1" dirty="0" smtClean="0"/>
              <a:t>secuencia </a:t>
            </a:r>
            <a:r>
              <a:rPr lang="es-MX" sz="1320" i="1" dirty="0" smtClean="0"/>
              <a:t>significa poner algo en un orden y vamos a crear secuencias en los cuentos. Cuando leemos </a:t>
            </a:r>
            <a:r>
              <a:rPr lang="es-MX" sz="1320" dirty="0" smtClean="0"/>
              <a:t>(haga un gesto como de leer</a:t>
            </a:r>
            <a:r>
              <a:rPr lang="es-MX" sz="1320" i="1" dirty="0" smtClean="0"/>
              <a:t>), escribimos </a:t>
            </a:r>
            <a:r>
              <a:rPr lang="es-MX" sz="1320" dirty="0" smtClean="0"/>
              <a:t>(haga un gesto como de escribir</a:t>
            </a:r>
            <a:r>
              <a:rPr lang="es-MX" sz="1320" i="1" dirty="0" smtClean="0"/>
              <a:t>) o hablamos </a:t>
            </a:r>
            <a:r>
              <a:rPr lang="es-MX" sz="1320" dirty="0" smtClean="0"/>
              <a:t>(haga un gesto como si hablara con sus manos) </a:t>
            </a:r>
            <a:r>
              <a:rPr lang="es-MX" sz="1320" i="1" dirty="0" smtClean="0"/>
              <a:t>de un cuento, necesitamos asegurarnos que lo hacemos en una secuencia o en un orden especifico. ¡Vamos a practicar con un cuento sobre un perro!  </a:t>
            </a:r>
          </a:p>
          <a:p>
            <a:endParaRPr lang="es-MX" sz="1320" b="1" dirty="0" smtClean="0"/>
          </a:p>
          <a:p>
            <a:r>
              <a:rPr lang="es-MX" sz="1320" b="1" dirty="0"/>
              <a:t>El facilitador dice: </a:t>
            </a:r>
            <a:r>
              <a:rPr lang="es-MX" sz="1320" b="1" dirty="0" smtClean="0"/>
              <a:t> </a:t>
            </a:r>
            <a:r>
              <a:rPr lang="es-MX" sz="1320" dirty="0" smtClean="0"/>
              <a:t>(Muestre a los estudiantes 1-3 fotografías de los Materiales complementarios, una a la vez mientras dice el cuento). </a:t>
            </a:r>
            <a:r>
              <a:rPr lang="es-MX" sz="1320" i="1" dirty="0" smtClean="0"/>
              <a:t>Un día </a:t>
            </a:r>
            <a:r>
              <a:rPr lang="es-MX" sz="1320" i="1" dirty="0" err="1" smtClean="0"/>
              <a:t>Sammy</a:t>
            </a:r>
            <a:r>
              <a:rPr lang="es-MX" sz="1320" i="1" dirty="0" smtClean="0"/>
              <a:t> el perro iba caminando por el patio. ¡De repente </a:t>
            </a:r>
            <a:r>
              <a:rPr lang="es-MX" sz="1320" i="1" dirty="0" err="1" smtClean="0"/>
              <a:t>Sammy</a:t>
            </a:r>
            <a:r>
              <a:rPr lang="es-MX" sz="1320" i="1" dirty="0" smtClean="0"/>
              <a:t> se resbaló y cayó en un hoyo grande! </a:t>
            </a:r>
            <a:r>
              <a:rPr lang="es-MX" sz="1320" i="1" dirty="0" err="1" smtClean="0"/>
              <a:t>Sammy</a:t>
            </a:r>
            <a:r>
              <a:rPr lang="es-MX" sz="1320" i="1" dirty="0" smtClean="0"/>
              <a:t> ladró lo más fuerte que pudo y con el tiempo Marvin, su amo, vino y lo sacó.   </a:t>
            </a:r>
          </a:p>
          <a:p>
            <a:endParaRPr lang="es-MX" sz="1320" dirty="0" smtClean="0"/>
          </a:p>
          <a:p>
            <a:r>
              <a:rPr lang="es-MX" sz="1320" i="1" dirty="0" smtClean="0"/>
              <a:t>Hubo tres partes a este cuento. Comencemos con el principio, el </a:t>
            </a:r>
            <a:r>
              <a:rPr lang="es-MX" sz="1320" b="1" i="1" dirty="0" smtClean="0"/>
              <a:t>principio</a:t>
            </a:r>
            <a:r>
              <a:rPr lang="es-MX" sz="1320" i="1" dirty="0" smtClean="0"/>
              <a:t> es la primera parte del cuento donde conocemos el </a:t>
            </a:r>
            <a:r>
              <a:rPr lang="es-MX" sz="1320" b="1" i="1" dirty="0" smtClean="0"/>
              <a:t>personaje</a:t>
            </a:r>
            <a:r>
              <a:rPr lang="es-MX" sz="1320" i="1" dirty="0" smtClean="0"/>
              <a:t>. Volteen a ver a su compañero y compartan qué sucedió primero y quién fue el primer </a:t>
            </a:r>
            <a:r>
              <a:rPr lang="es-MX" sz="1320" b="1" i="1" dirty="0" smtClean="0"/>
              <a:t>personaje</a:t>
            </a:r>
            <a:r>
              <a:rPr lang="es-MX" sz="1320" i="1" dirty="0" smtClean="0"/>
              <a:t> (dé a la clase una señal para que comiencen). Al principio…</a:t>
            </a:r>
          </a:p>
          <a:p>
            <a:endParaRPr lang="es-MX" sz="1320" dirty="0" smtClean="0"/>
          </a:p>
          <a:p>
            <a:r>
              <a:rPr lang="es-MX" sz="1350" b="1" dirty="0"/>
              <a:t>Posibles respuestas del estudiante:</a:t>
            </a:r>
          </a:p>
          <a:p>
            <a:pPr marL="188595" indent="-188595">
              <a:buFont typeface="Arial" panose="020B0604020202020204" pitchFamily="34" charset="0"/>
              <a:buChar char="•"/>
            </a:pPr>
            <a:r>
              <a:rPr lang="es-MX" sz="1320" dirty="0" err="1" smtClean="0"/>
              <a:t>Sammy</a:t>
            </a:r>
            <a:r>
              <a:rPr lang="es-MX" sz="1320" dirty="0" smtClean="0"/>
              <a:t> caminó</a:t>
            </a:r>
          </a:p>
          <a:p>
            <a:pPr marL="188595" indent="-188595">
              <a:buFont typeface="Arial" panose="020B0604020202020204" pitchFamily="34" charset="0"/>
              <a:buChar char="•"/>
            </a:pPr>
            <a:r>
              <a:rPr lang="es-MX" sz="1320" dirty="0" smtClean="0"/>
              <a:t>Él estaba en el patio</a:t>
            </a:r>
          </a:p>
          <a:p>
            <a:pPr marL="188595" indent="-188595">
              <a:buFont typeface="Arial" panose="020B0604020202020204" pitchFamily="34" charset="0"/>
              <a:buChar char="•"/>
            </a:pPr>
            <a:r>
              <a:rPr lang="es-MX" sz="1320" dirty="0" err="1" smtClean="0"/>
              <a:t>Sammy</a:t>
            </a:r>
            <a:r>
              <a:rPr lang="es-MX" sz="1320" dirty="0" smtClean="0"/>
              <a:t> se cayó en el patio</a:t>
            </a:r>
          </a:p>
          <a:p>
            <a:pPr marL="188595" indent="-188595">
              <a:buFont typeface="Arial" panose="020B0604020202020204" pitchFamily="34" charset="0"/>
              <a:buChar char="•"/>
            </a:pPr>
            <a:r>
              <a:rPr lang="es-MX" sz="1320" dirty="0" smtClean="0"/>
              <a:t>El perro estaba en el patio</a:t>
            </a:r>
          </a:p>
          <a:p>
            <a:endParaRPr lang="es-MX" sz="1320" dirty="0" smtClean="0"/>
          </a:p>
          <a:p>
            <a:r>
              <a:rPr lang="es-MX" sz="1320" b="1" dirty="0" smtClean="0"/>
              <a:t>El facilitador dice: </a:t>
            </a:r>
            <a:r>
              <a:rPr lang="es-MX" sz="1320" i="1" dirty="0" smtClean="0"/>
              <a:t>Vamos a ver quién recuerda el cuento. ______,  ¿qué sucedió al </a:t>
            </a:r>
            <a:r>
              <a:rPr lang="es-MX" sz="1320" b="1" i="1" dirty="0" smtClean="0"/>
              <a:t>principio</a:t>
            </a:r>
            <a:r>
              <a:rPr lang="es-MX" sz="1320" i="1" dirty="0" smtClean="0"/>
              <a:t> del cuento? ¡Sí! </a:t>
            </a:r>
            <a:r>
              <a:rPr lang="es-MX" sz="1320" i="1" dirty="0" err="1" smtClean="0"/>
              <a:t>Sammy</a:t>
            </a:r>
            <a:r>
              <a:rPr lang="es-MX" sz="1320" i="1" dirty="0" smtClean="0"/>
              <a:t>, el perro, estaba caminando por el patio. Conocimos a </a:t>
            </a:r>
            <a:r>
              <a:rPr lang="es-MX" sz="1320" i="1" dirty="0" err="1" smtClean="0"/>
              <a:t>Sammy</a:t>
            </a:r>
            <a:r>
              <a:rPr lang="es-MX" sz="1320" i="1" dirty="0" smtClean="0"/>
              <a:t> al </a:t>
            </a:r>
            <a:r>
              <a:rPr lang="es-MX" sz="1320" b="1" i="1" dirty="0" smtClean="0"/>
              <a:t>principio</a:t>
            </a:r>
            <a:r>
              <a:rPr lang="es-MX" sz="1320" i="1" dirty="0" smtClean="0"/>
              <a:t> del cuento, </a:t>
            </a:r>
            <a:r>
              <a:rPr lang="es-MX" sz="1320" i="1" dirty="0" err="1" smtClean="0"/>
              <a:t>Sammy</a:t>
            </a:r>
            <a:r>
              <a:rPr lang="es-MX" sz="1320" i="1" dirty="0" smtClean="0"/>
              <a:t> es nuestro personaje. Tenemos que contar esa parte en nuestra </a:t>
            </a:r>
            <a:r>
              <a:rPr lang="es-MX" sz="1320" b="1" i="1" dirty="0" smtClean="0"/>
              <a:t>secuencia</a:t>
            </a:r>
            <a:r>
              <a:rPr lang="es-MX" sz="1320" i="1" dirty="0" smtClean="0"/>
              <a:t> del cuento. (Ponga la primera imagen en la pizarra blanca/ELMO). Ahora, hay que compartir la siguiente parte del cuento con nuestras parejas. En el medio…</a:t>
            </a:r>
          </a:p>
          <a:p>
            <a:endParaRPr lang="es-MX" sz="1320" b="1" dirty="0" smtClean="0"/>
          </a:p>
          <a:p>
            <a:pPr lvl="0"/>
            <a:r>
              <a:rPr lang="es-MX" sz="1400" b="1" dirty="0">
                <a:solidFill>
                  <a:prstClr val="black"/>
                </a:solidFill>
              </a:rPr>
              <a:t>Posibles respuestas del estudiante:</a:t>
            </a:r>
          </a:p>
          <a:p>
            <a:pPr marL="188595" indent="-188595">
              <a:buFont typeface="Arial" panose="020B0604020202020204" pitchFamily="34" charset="0"/>
              <a:buChar char="•"/>
            </a:pPr>
            <a:r>
              <a:rPr lang="es-MX" sz="1320" dirty="0" err="1" smtClean="0"/>
              <a:t>Sammy</a:t>
            </a:r>
            <a:r>
              <a:rPr lang="es-MX" sz="1320" dirty="0" smtClean="0"/>
              <a:t> se cayó</a:t>
            </a:r>
          </a:p>
          <a:p>
            <a:pPr marL="188595" indent="-188595">
              <a:buFont typeface="Arial" panose="020B0604020202020204" pitchFamily="34" charset="0"/>
              <a:buChar char="•"/>
            </a:pPr>
            <a:r>
              <a:rPr lang="es-MX" sz="1320" dirty="0" smtClean="0"/>
              <a:t>El perro se “</a:t>
            </a:r>
            <a:r>
              <a:rPr lang="es-MX" sz="1320" dirty="0" err="1" smtClean="0"/>
              <a:t>caío</a:t>
            </a:r>
            <a:r>
              <a:rPr lang="es-MX" sz="1320" dirty="0" smtClean="0"/>
              <a:t>” en el hoyo</a:t>
            </a:r>
          </a:p>
          <a:p>
            <a:pPr marL="188595" indent="-188595">
              <a:buFont typeface="Arial" panose="020B0604020202020204" pitchFamily="34" charset="0"/>
              <a:buChar char="•"/>
            </a:pPr>
            <a:r>
              <a:rPr lang="es-MX" sz="1320" dirty="0" err="1" smtClean="0"/>
              <a:t>Sammy</a:t>
            </a:r>
            <a:r>
              <a:rPr lang="es-MX" sz="1320" dirty="0" smtClean="0"/>
              <a:t> ladró porque no puede salir</a:t>
            </a:r>
          </a:p>
          <a:p>
            <a:endParaRPr lang="es-MX" sz="1320" b="1" dirty="0" smtClean="0"/>
          </a:p>
          <a:p>
            <a:endParaRPr lang="en-US" sz="1320" dirty="0"/>
          </a:p>
        </p:txBody>
      </p:sp>
      <p:sp>
        <p:nvSpPr>
          <p:cNvPr id="5" name="Rectangle 4"/>
          <p:cNvSpPr/>
          <p:nvPr/>
        </p:nvSpPr>
        <p:spPr>
          <a:xfrm>
            <a:off x="3657600" y="9677400"/>
            <a:ext cx="2916183" cy="230832"/>
          </a:xfrm>
          <a:prstGeom prst="rect">
            <a:avLst/>
          </a:prstGeom>
        </p:spPr>
        <p:txBody>
          <a:bodyPr wrap="none">
            <a:spAutoFit/>
          </a:bodyPr>
          <a:lstStyle/>
          <a:p>
            <a:pPr lvl="0"/>
            <a:r>
              <a:rPr lang="en-US" sz="900" dirty="0">
                <a:solidFill>
                  <a:prstClr val="black"/>
                </a:solidFill>
              </a:rPr>
              <a:t>Rev. Control:  07/01/2015 HSD – OSP and Susan Richmond</a:t>
            </a:r>
          </a:p>
        </p:txBody>
      </p:sp>
    </p:spTree>
    <p:extLst>
      <p:ext uri="{BB962C8B-B14F-4D97-AF65-F5344CB8AC3E}">
        <p14:creationId xmlns:p14="http://schemas.microsoft.com/office/powerpoint/2010/main" val="38751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8239179"/>
          </a:xfrm>
          <a:prstGeom prst="rect">
            <a:avLst/>
          </a:prstGeom>
          <a:noFill/>
        </p:spPr>
        <p:txBody>
          <a:bodyPr wrap="square" rtlCol="0">
            <a:spAutoFit/>
          </a:bodyPr>
          <a:lstStyle/>
          <a:p>
            <a:r>
              <a:rPr lang="es-MX" sz="1200" b="1" dirty="0"/>
              <a:t>Posibles respuestas del </a:t>
            </a:r>
            <a:r>
              <a:rPr lang="es-MX" sz="1200" b="1" dirty="0" smtClean="0"/>
              <a:t>estudiante: </a:t>
            </a:r>
            <a:r>
              <a:rPr lang="es-ES" sz="1320" i="1" dirty="0" smtClean="0"/>
              <a:t>¡Muy bien, oí una buen discusión sobre el medio (desarrollo) del cuento! En el medio del cuento es donde encontramos un problema. ___</a:t>
            </a:r>
            <a:r>
              <a:rPr lang="es-ES" sz="1320" i="1" u="sng" dirty="0" smtClean="0"/>
              <a:t>____</a:t>
            </a:r>
            <a:r>
              <a:rPr lang="es-ES" sz="1320" i="1" dirty="0" smtClean="0"/>
              <a:t> ,¿qué sucedió en el medio del cuento? ¡Sí! De repente, ¡</a:t>
            </a:r>
            <a:r>
              <a:rPr lang="es-ES" sz="1320" i="1" dirty="0" err="1" smtClean="0"/>
              <a:t>Sammy</a:t>
            </a:r>
            <a:r>
              <a:rPr lang="es-ES" sz="1320" i="1" dirty="0" smtClean="0"/>
              <a:t> se resbaló y cayó en un hoyo grande! Este es el problema o la parte en el medio del cuento. (Mueva la imagen del medio en la pizarra/ELMO a la derecha de la primera). Ahora vamos a compartir la última parte del cuento, o el final, con nuestros compañeros. Al final...</a:t>
            </a:r>
          </a:p>
          <a:p>
            <a:endParaRPr lang="es-MX" sz="1320" b="1" dirty="0" smtClean="0"/>
          </a:p>
          <a:p>
            <a:pPr lvl="0"/>
            <a:r>
              <a:rPr lang="es-MX" sz="1350" b="1" dirty="0" smtClean="0">
                <a:solidFill>
                  <a:prstClr val="black"/>
                </a:solidFill>
              </a:rPr>
              <a:t>Posibles respuestas del estudiante:</a:t>
            </a:r>
          </a:p>
          <a:p>
            <a:pPr marL="188595" indent="-188595">
              <a:buFont typeface="Arial" panose="020B0604020202020204" pitchFamily="34" charset="0"/>
              <a:buChar char="•"/>
            </a:pPr>
            <a:r>
              <a:rPr lang="es-MX" sz="1320" dirty="0" smtClean="0"/>
              <a:t>El perro se salió</a:t>
            </a:r>
          </a:p>
          <a:p>
            <a:pPr marL="188595" indent="-188595">
              <a:buFont typeface="Arial" panose="020B0604020202020204" pitchFamily="34" charset="0"/>
              <a:buChar char="•"/>
            </a:pPr>
            <a:r>
              <a:rPr lang="es-MX" sz="1320" dirty="0" err="1" smtClean="0"/>
              <a:t>Sammy</a:t>
            </a:r>
            <a:r>
              <a:rPr lang="es-MX" sz="1320" dirty="0" smtClean="0"/>
              <a:t> ladró y el señor lo sacó </a:t>
            </a:r>
          </a:p>
          <a:p>
            <a:pPr marL="188595" indent="-188595">
              <a:buFont typeface="Arial" panose="020B0604020202020204" pitchFamily="34" charset="0"/>
              <a:buChar char="•"/>
            </a:pPr>
            <a:r>
              <a:rPr lang="es-MX" sz="1320" dirty="0" smtClean="0"/>
              <a:t>Marvin lo sacó del hoyo</a:t>
            </a:r>
          </a:p>
          <a:p>
            <a:endParaRPr lang="es-MX" sz="1320" dirty="0" smtClean="0"/>
          </a:p>
          <a:p>
            <a:r>
              <a:rPr lang="es-MX" sz="1320" b="1" dirty="0" smtClean="0"/>
              <a:t>El facilitador dice: </a:t>
            </a:r>
            <a:r>
              <a:rPr lang="es-MX" sz="1320" i="1" dirty="0" smtClean="0"/>
              <a:t>Bueno, ¡vamos a terminar nuestra </a:t>
            </a:r>
            <a:r>
              <a:rPr lang="es-MX" sz="1320" b="1" i="1" dirty="0" smtClean="0"/>
              <a:t>secuencia</a:t>
            </a:r>
            <a:r>
              <a:rPr lang="es-MX" sz="1320" i="1" dirty="0" smtClean="0"/>
              <a:t> con la parte </a:t>
            </a:r>
            <a:r>
              <a:rPr lang="es-MX" sz="1320" b="1" i="1" dirty="0" smtClean="0"/>
              <a:t>final </a:t>
            </a:r>
            <a:r>
              <a:rPr lang="es-MX" sz="1320" i="1" dirty="0" smtClean="0"/>
              <a:t>del cuento! _______</a:t>
            </a:r>
            <a:r>
              <a:rPr lang="es-ES" sz="1320" i="1" dirty="0" smtClean="0"/>
              <a:t>_, ¿qué sucedió al </a:t>
            </a:r>
            <a:r>
              <a:rPr lang="es-ES" sz="1320" b="1" i="1" dirty="0" smtClean="0"/>
              <a:t>final</a:t>
            </a:r>
            <a:r>
              <a:rPr lang="es-ES" sz="1320" i="1" dirty="0" smtClean="0"/>
              <a:t>?  Sí, </a:t>
            </a:r>
            <a:r>
              <a:rPr lang="es-ES" sz="1320" i="1" dirty="0" err="1" smtClean="0"/>
              <a:t>Sammy</a:t>
            </a:r>
            <a:r>
              <a:rPr lang="es-ES" sz="1320" i="1" dirty="0" smtClean="0"/>
              <a:t> ladró lo más fuerte que pudo y Marvin vino a sacarlo </a:t>
            </a:r>
            <a:r>
              <a:rPr lang="es-ES" sz="1320" dirty="0" smtClean="0"/>
              <a:t>(acepte cualquier versión que mencione: </a:t>
            </a:r>
            <a:r>
              <a:rPr lang="es-ES" sz="1320" dirty="0" err="1" smtClean="0"/>
              <a:t>Sammy</a:t>
            </a:r>
            <a:r>
              <a:rPr lang="es-ES" sz="1320" dirty="0" smtClean="0"/>
              <a:t> estaba ladrando y Marvin lo rescató... </a:t>
            </a:r>
            <a:r>
              <a:rPr lang="es-ES" sz="1320" dirty="0"/>
              <a:t>m</a:t>
            </a:r>
            <a:r>
              <a:rPr lang="es-ES" sz="1320" dirty="0" smtClean="0"/>
              <a:t>ueva la tercera imagen a la pizarra/ELMO y colóquela a la derecha de las dos primeras imágenes).</a:t>
            </a:r>
          </a:p>
          <a:p>
            <a:endParaRPr lang="es-MX" sz="1320" dirty="0" smtClean="0"/>
          </a:p>
          <a:p>
            <a:r>
              <a:rPr lang="es-MX" sz="1320" b="1" dirty="0" smtClean="0"/>
              <a:t>El facilitador dice</a:t>
            </a:r>
            <a:r>
              <a:rPr lang="es-MX" sz="1320" dirty="0" smtClean="0"/>
              <a:t>: </a:t>
            </a:r>
            <a:r>
              <a:rPr lang="es-MX" sz="1320" i="1" dirty="0" smtClean="0"/>
              <a:t>¡</a:t>
            </a:r>
            <a:r>
              <a:rPr lang="es-ES" sz="1320" i="1" dirty="0" smtClean="0"/>
              <a:t>Acabamos de contar el cuento en la secuencia correcta!  ¿Me pregunto si el cuento tendría sentido si no contáramos el cuento en la secuencia correcta? </a:t>
            </a:r>
            <a:r>
              <a:rPr lang="es-ES" sz="1320" dirty="0" smtClean="0"/>
              <a:t>(Revuelva el orden de las imágenes en la pizarra/ELMO). </a:t>
            </a:r>
            <a:r>
              <a:rPr lang="es-ES" sz="1320" i="1" dirty="0" smtClean="0"/>
              <a:t>Díganles a sus parejas, ¿qué pasaría si contáramos el cuento así?</a:t>
            </a:r>
          </a:p>
          <a:p>
            <a:endParaRPr lang="es-MX" sz="1320" dirty="0" smtClean="0"/>
          </a:p>
          <a:p>
            <a:pPr lvl="0"/>
            <a:r>
              <a:rPr lang="es-MX" sz="1350" b="1" dirty="0">
                <a:solidFill>
                  <a:prstClr val="black"/>
                </a:solidFill>
              </a:rPr>
              <a:t>Posibles respuestas del estudiante:</a:t>
            </a:r>
          </a:p>
          <a:p>
            <a:pPr marL="188595" indent="-188595">
              <a:buFont typeface="Arial" panose="020B0604020202020204" pitchFamily="34" charset="0"/>
              <a:buChar char="•"/>
            </a:pPr>
            <a:r>
              <a:rPr lang="es-MX" sz="1320" dirty="0" smtClean="0"/>
              <a:t>Está mal (incorrecto)</a:t>
            </a:r>
          </a:p>
          <a:p>
            <a:pPr marL="188595" indent="-188595">
              <a:buFont typeface="Arial" panose="020B0604020202020204" pitchFamily="34" charset="0"/>
              <a:buChar char="•"/>
            </a:pPr>
            <a:r>
              <a:rPr lang="es-MX" sz="1320" dirty="0" smtClean="0"/>
              <a:t>No sería correcto</a:t>
            </a:r>
          </a:p>
          <a:p>
            <a:pPr marL="188595" indent="-188595">
              <a:buFont typeface="Arial" panose="020B0604020202020204" pitchFamily="34" charset="0"/>
              <a:buChar char="•"/>
            </a:pPr>
            <a:r>
              <a:rPr lang="es-MX" sz="1320" dirty="0" smtClean="0"/>
              <a:t>No está bien</a:t>
            </a:r>
          </a:p>
          <a:p>
            <a:pPr marL="188595" indent="-188595">
              <a:buFont typeface="Arial" panose="020B0604020202020204" pitchFamily="34" charset="0"/>
              <a:buChar char="•"/>
            </a:pPr>
            <a:endParaRPr lang="es-MX" sz="1320" dirty="0" smtClean="0"/>
          </a:p>
          <a:p>
            <a:r>
              <a:rPr lang="es-MX" sz="1320" b="1" dirty="0"/>
              <a:t>El facilitador dice</a:t>
            </a:r>
            <a:r>
              <a:rPr lang="es-MX" sz="1320" dirty="0" smtClean="0"/>
              <a:t>: </a:t>
            </a:r>
            <a:r>
              <a:rPr lang="es-MX" sz="1320" i="1" dirty="0" smtClean="0"/>
              <a:t>_______ , ¿qué pasaría si el cuento no se dice en la </a:t>
            </a:r>
            <a:r>
              <a:rPr lang="es-MX" sz="1320" b="1" i="1" dirty="0" smtClean="0"/>
              <a:t>secuencia</a:t>
            </a:r>
            <a:r>
              <a:rPr lang="es-MX" sz="1320" i="1" dirty="0" smtClean="0"/>
              <a:t> correcta? ¿Qué piensa, _______?  (Escoja a 3-4 estudiantes) ¡Tienes toda la razón! El cuento no tiene sentido si no se dice en la </a:t>
            </a:r>
            <a:r>
              <a:rPr lang="es-MX" sz="1320" b="1" i="1" dirty="0" smtClean="0"/>
              <a:t>secuencia </a:t>
            </a:r>
            <a:r>
              <a:rPr lang="es-MX" sz="1320" i="1" dirty="0" smtClean="0"/>
              <a:t>correcta. Cuando decimos o escribimos cuentos damos a conocer la parte al </a:t>
            </a:r>
            <a:r>
              <a:rPr lang="es-MX" sz="1320" b="1" i="1" dirty="0" smtClean="0"/>
              <a:t>principio</a:t>
            </a:r>
            <a:r>
              <a:rPr lang="es-MX" sz="1320" i="1" dirty="0" smtClean="0"/>
              <a:t> junto con el </a:t>
            </a:r>
            <a:r>
              <a:rPr lang="es-MX" sz="1320" b="1" i="1" dirty="0" smtClean="0"/>
              <a:t>personaje</a:t>
            </a:r>
            <a:r>
              <a:rPr lang="es-MX" sz="1320" i="1" dirty="0" smtClean="0"/>
              <a:t>, luego la parte en el </a:t>
            </a:r>
            <a:r>
              <a:rPr lang="es-MX" sz="1320" b="1" i="1" dirty="0" smtClean="0"/>
              <a:t>medio</a:t>
            </a:r>
            <a:r>
              <a:rPr lang="es-MX" sz="1320" i="1" dirty="0" smtClean="0"/>
              <a:t> (o el desarrollo) con el problema, y por último damos a conocer la parte</a:t>
            </a:r>
            <a:r>
              <a:rPr lang="es-MX" sz="1320" b="1" i="1" dirty="0" smtClean="0"/>
              <a:t> final </a:t>
            </a:r>
            <a:r>
              <a:rPr lang="es-MX" sz="1320" i="1" dirty="0" smtClean="0"/>
              <a:t>con la solución! </a:t>
            </a:r>
          </a:p>
          <a:p>
            <a:endParaRPr lang="es-MX" sz="1320" b="1" dirty="0" smtClean="0"/>
          </a:p>
          <a:p>
            <a:r>
              <a:rPr lang="es-MX" sz="1320" b="1" dirty="0" smtClean="0"/>
              <a:t>El facilitador dice: </a:t>
            </a:r>
            <a:r>
              <a:rPr lang="es-MX" sz="1320" i="1" dirty="0" smtClean="0"/>
              <a:t>En su tarea de rendimiento, van a aprender más acerca de la secuencia de un cuento. </a:t>
            </a:r>
            <a:r>
              <a:rPr lang="es-MX" sz="1320" i="1" dirty="0"/>
              <a:t>El trabajo que hicieron en parejas hoy debe ayudarles a preparase para la investigación y el escrito que van a hacer en la tarea de rendimiento. </a:t>
            </a:r>
          </a:p>
          <a:p>
            <a:endParaRPr lang="es-MX" sz="1320" b="1" dirty="0" smtClean="0"/>
          </a:p>
          <a:p>
            <a:r>
              <a:rPr lang="es-MX" sz="1320" b="1" dirty="0" smtClean="0"/>
              <a:t>Nota: El facilitador debe recoger las notas de los estudiantes de esta actividad.</a:t>
            </a:r>
          </a:p>
          <a:p>
            <a:endParaRPr lang="es-MX" sz="1320" dirty="0"/>
          </a:p>
        </p:txBody>
      </p:sp>
      <p:sp>
        <p:nvSpPr>
          <p:cNvPr id="3" name="Rectangle 2"/>
          <p:cNvSpPr/>
          <p:nvPr/>
        </p:nvSpPr>
        <p:spPr>
          <a:xfrm>
            <a:off x="3657600" y="9601200"/>
            <a:ext cx="2916183" cy="230832"/>
          </a:xfrm>
          <a:prstGeom prst="rect">
            <a:avLst/>
          </a:prstGeom>
        </p:spPr>
        <p:txBody>
          <a:bodyPr wrap="none">
            <a:spAutoFit/>
          </a:bodyPr>
          <a:lstStyle/>
          <a:p>
            <a:pPr lvl="0"/>
            <a:r>
              <a:rPr lang="en-US" sz="900" dirty="0">
                <a:solidFill>
                  <a:prstClr val="black"/>
                </a:solidFill>
              </a:rPr>
              <a:t>Rev. Control:  07/01/2015 HSD – OSP and Susan Richmond</a:t>
            </a:r>
          </a:p>
        </p:txBody>
      </p:sp>
    </p:spTree>
    <p:extLst>
      <p:ext uri="{BB962C8B-B14F-4D97-AF65-F5344CB8AC3E}">
        <p14:creationId xmlns:p14="http://schemas.microsoft.com/office/powerpoint/2010/main" val="4081843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0" cy="1378839"/>
          </a:xfrm>
          <a:prstGeom prst="rect">
            <a:avLst/>
          </a:prstGeom>
        </p:spPr>
        <p:txBody>
          <a:bodyPr wrap="square">
            <a:spAutoFit/>
          </a:bodyPr>
          <a:lstStyle/>
          <a:p>
            <a:pPr algn="ctr"/>
            <a:r>
              <a:rPr lang="es-MX" sz="2200" dirty="0" smtClean="0"/>
              <a:t>Materiales complementarios</a:t>
            </a:r>
          </a:p>
          <a:p>
            <a:endParaRPr lang="es-MX" sz="1320" dirty="0" smtClean="0"/>
          </a:p>
          <a:p>
            <a:endParaRPr lang="es-MX" sz="1320" dirty="0" smtClean="0"/>
          </a:p>
          <a:p>
            <a:r>
              <a:rPr lang="es-MX" sz="1320" dirty="0" smtClean="0"/>
              <a:t>Fotografía (imagen) 1</a:t>
            </a:r>
          </a:p>
          <a:p>
            <a:endParaRPr lang="en-US" sz="2200" dirty="0"/>
          </a:p>
        </p:txBody>
      </p:sp>
      <p:pic>
        <p:nvPicPr>
          <p:cNvPr id="1030" name="Picture 6" descr="http://farm6.static.flickr.com/5607/15597967077_80dcba679d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 y="2179320"/>
            <a:ext cx="5699760" cy="42748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177B04D-AEB5-43ED-B9BA-B3D1EC9C9067}" type="slidenum">
              <a:rPr lang="en-US" smtClean="0"/>
              <a:pPr/>
              <a:t>16</a:t>
            </a:fld>
            <a:endParaRPr lang="en-US" dirty="0"/>
          </a:p>
        </p:txBody>
      </p:sp>
    </p:spTree>
    <p:extLst>
      <p:ext uri="{BB962C8B-B14F-4D97-AF65-F5344CB8AC3E}">
        <p14:creationId xmlns:p14="http://schemas.microsoft.com/office/powerpoint/2010/main" val="148502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0" cy="1378839"/>
          </a:xfrm>
          <a:prstGeom prst="rect">
            <a:avLst/>
          </a:prstGeom>
        </p:spPr>
        <p:txBody>
          <a:bodyPr wrap="square">
            <a:spAutoFit/>
          </a:bodyPr>
          <a:lstStyle/>
          <a:p>
            <a:pPr algn="ctr"/>
            <a:r>
              <a:rPr lang="es-MX" sz="2200" dirty="0"/>
              <a:t>Materiales complementarios</a:t>
            </a:r>
          </a:p>
          <a:p>
            <a:endParaRPr lang="es-MX" sz="1320" dirty="0"/>
          </a:p>
          <a:p>
            <a:endParaRPr lang="es-MX" sz="1320" dirty="0"/>
          </a:p>
          <a:p>
            <a:r>
              <a:rPr lang="es-MX" sz="1320" dirty="0"/>
              <a:t>Fotografía (imagen) </a:t>
            </a:r>
            <a:r>
              <a:rPr lang="es-MX" sz="1320" dirty="0" smtClean="0"/>
              <a:t>2</a:t>
            </a:r>
            <a:endParaRPr lang="es-MX" sz="1320" dirty="0"/>
          </a:p>
          <a:p>
            <a:endParaRPr lang="en-US" sz="2200" dirty="0"/>
          </a:p>
        </p:txBody>
      </p:sp>
      <p:pic>
        <p:nvPicPr>
          <p:cNvPr id="1028" name="Picture 4" descr="http://i.dailymail.co.uk/i/pix/2013/01/04/article-2257139-16BF69BE000005DC-346_634x659.jpg"/>
          <p:cNvPicPr>
            <a:picLocks noChangeAspect="1" noChangeArrowheads="1"/>
          </p:cNvPicPr>
          <p:nvPr/>
        </p:nvPicPr>
        <p:blipFill rotWithShape="1">
          <a:blip r:embed="rId2">
            <a:extLst>
              <a:ext uri="{28A0092B-C50C-407E-A947-70E740481C1C}">
                <a14:useLocalDpi xmlns:a14="http://schemas.microsoft.com/office/drawing/2010/main" val="0"/>
              </a:ext>
            </a:extLst>
          </a:blip>
          <a:srcRect b="2601"/>
          <a:stretch/>
        </p:blipFill>
        <p:spPr bwMode="auto">
          <a:xfrm>
            <a:off x="999895" y="1990923"/>
            <a:ext cx="5772610" cy="58442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177B04D-AEB5-43ED-B9BA-B3D1EC9C9067}" type="slidenum">
              <a:rPr lang="en-US" smtClean="0"/>
              <a:pPr/>
              <a:t>17</a:t>
            </a:fld>
            <a:endParaRPr lang="en-US" dirty="0"/>
          </a:p>
        </p:txBody>
      </p:sp>
    </p:spTree>
    <p:extLst>
      <p:ext uri="{BB962C8B-B14F-4D97-AF65-F5344CB8AC3E}">
        <p14:creationId xmlns:p14="http://schemas.microsoft.com/office/powerpoint/2010/main" val="102583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0" cy="1378839"/>
          </a:xfrm>
          <a:prstGeom prst="rect">
            <a:avLst/>
          </a:prstGeom>
        </p:spPr>
        <p:txBody>
          <a:bodyPr wrap="square">
            <a:spAutoFit/>
          </a:bodyPr>
          <a:lstStyle/>
          <a:p>
            <a:pPr algn="ctr"/>
            <a:r>
              <a:rPr lang="es-MX" sz="2200" dirty="0"/>
              <a:t>Materiales complementarios</a:t>
            </a:r>
          </a:p>
          <a:p>
            <a:endParaRPr lang="es-MX" sz="1320" dirty="0"/>
          </a:p>
          <a:p>
            <a:endParaRPr lang="es-MX" sz="1320" dirty="0"/>
          </a:p>
          <a:p>
            <a:r>
              <a:rPr lang="es-MX" sz="1320" dirty="0"/>
              <a:t>Fotografía (imagen) </a:t>
            </a:r>
            <a:r>
              <a:rPr lang="es-MX" sz="1320" dirty="0" smtClean="0"/>
              <a:t>3</a:t>
            </a:r>
            <a:endParaRPr lang="es-MX" sz="1320" dirty="0"/>
          </a:p>
          <a:p>
            <a:endParaRPr lang="en-US" sz="2200" dirty="0"/>
          </a:p>
        </p:txBody>
      </p:sp>
      <p:pic>
        <p:nvPicPr>
          <p:cNvPr id="3074" name="Picture 2" descr="http://www.petsworld.in/blog/wp-content/uploads/2014/07/Labrador-Retriev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1" y="1990923"/>
            <a:ext cx="6347505" cy="421175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177B04D-AEB5-43ED-B9BA-B3D1EC9C9067}" type="slidenum">
              <a:rPr lang="en-US" smtClean="0"/>
              <a:pPr/>
              <a:t>18</a:t>
            </a:fld>
            <a:endParaRPr lang="en-US" dirty="0"/>
          </a:p>
        </p:txBody>
      </p:sp>
    </p:spTree>
    <p:extLst>
      <p:ext uri="{BB962C8B-B14F-4D97-AF65-F5344CB8AC3E}">
        <p14:creationId xmlns:p14="http://schemas.microsoft.com/office/powerpoint/2010/main" val="288527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sp>
        <p:nvSpPr>
          <p:cNvPr id="5" name="Rectangle 4"/>
          <p:cNvSpPr/>
          <p:nvPr/>
        </p:nvSpPr>
        <p:spPr>
          <a:xfrm>
            <a:off x="518160" y="159658"/>
            <a:ext cx="6800850" cy="1918759"/>
          </a:xfrm>
          <a:prstGeom prst="rect">
            <a:avLst/>
          </a:prstGeom>
        </p:spPr>
        <p:txBody>
          <a:bodyPr wrap="square" lIns="101881" tIns="50941" rIns="101881" bIns="50941">
            <a:spAutoFit/>
          </a:bodyPr>
          <a:lstStyle/>
          <a:p>
            <a:endParaRPr lang="en-US" sz="1900" dirty="0"/>
          </a:p>
          <a:p>
            <a:r>
              <a:rPr lang="es-ES" sz="1900" dirty="0" smtClean="0"/>
              <a:t>Nombre</a:t>
            </a:r>
            <a:r>
              <a:rPr lang="en-US" sz="1900" dirty="0" smtClean="0"/>
              <a:t>_____________________</a:t>
            </a:r>
            <a:endParaRPr lang="en-US" sz="1900" dirty="0"/>
          </a:p>
          <a:p>
            <a:endParaRPr lang="en-US" dirty="0" smtClean="0"/>
          </a:p>
          <a:p>
            <a:r>
              <a:rPr lang="es-MX" dirty="0"/>
              <a:t>¿De qué trata el texto en su mayoría?  Este es el </a:t>
            </a:r>
            <a:r>
              <a:rPr lang="es-MX" u="sng" dirty="0"/>
              <a:t>tema principal</a:t>
            </a:r>
            <a:r>
              <a:rPr lang="es-MX" dirty="0" smtClean="0"/>
              <a:t>.</a:t>
            </a:r>
            <a:endParaRPr lang="en-US" dirty="0" smtClean="0"/>
          </a:p>
          <a:p>
            <a:endParaRPr lang="en-US" dirty="0" smtClean="0"/>
          </a:p>
          <a:p>
            <a:pPr algn="ctr"/>
            <a:r>
              <a:rPr lang="es-MX" dirty="0"/>
              <a:t>Haz un dibujo del tema principal</a:t>
            </a:r>
            <a:r>
              <a:rPr lang="en-US" dirty="0" smtClean="0"/>
              <a:t>.</a:t>
            </a:r>
          </a:p>
        </p:txBody>
      </p:sp>
      <p:sp>
        <p:nvSpPr>
          <p:cNvPr id="13" name="Rectangle 12"/>
          <p:cNvSpPr/>
          <p:nvPr/>
        </p:nvSpPr>
        <p:spPr>
          <a:xfrm>
            <a:off x="777240" y="2075543"/>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86360" y="7982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err="1" smtClean="0"/>
              <a:t>Grado</a:t>
            </a:r>
            <a:r>
              <a:rPr lang="en-US" sz="1600" b="1" dirty="0" smtClean="0"/>
              <a:t> </a:t>
            </a:r>
            <a:r>
              <a:rPr lang="en-US" sz="1600" b="1" dirty="0"/>
              <a:t>K</a:t>
            </a:r>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s-MX" sz="1800" dirty="0"/>
              <a:t>Usa letras, palabras o dibujos.  Cuéntanos más sobre el </a:t>
            </a:r>
            <a:r>
              <a:rPr lang="es-MX" sz="1800" u="sng" dirty="0"/>
              <a:t>tema principal</a:t>
            </a:r>
            <a:r>
              <a:rPr lang="en-US" sz="1900" dirty="0" smtClean="0"/>
              <a:t>.</a:t>
            </a:r>
            <a:endParaRPr lang="en-US" sz="1900" dirty="0"/>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8" name="Rectangle 7"/>
          <p:cNvSpPr/>
          <p:nvPr/>
        </p:nvSpPr>
        <p:spPr>
          <a:xfrm>
            <a:off x="345445" y="2598423"/>
            <a:ext cx="2790506" cy="249540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MX" sz="1200" b="1" dirty="0"/>
              <a:t>Lea el texto con los estudiantes.  Pregunte a los estudiantes si el texto es sobre (use ejemplos irrelevantes-</a:t>
            </a:r>
            <a:r>
              <a:rPr lang="es-MX" sz="1200" b="1" i="1" dirty="0"/>
              <a:t>¿una papa frita?, ¿pelo?</a:t>
            </a:r>
            <a:r>
              <a:rPr lang="es-MX" sz="1200" b="1" dirty="0"/>
              <a:t>).</a:t>
            </a:r>
          </a:p>
          <a:p>
            <a:endParaRPr lang="es-MX" sz="1200" b="1" dirty="0"/>
          </a:p>
          <a:p>
            <a:r>
              <a:rPr lang="es-MX" sz="1200" b="1" dirty="0"/>
              <a:t>Esto le ayudará a entender a los estudiantes que cuando usted pregunta </a:t>
            </a:r>
            <a:r>
              <a:rPr lang="es-MX" sz="1200" b="1" i="1" dirty="0"/>
              <a:t>¿de qué trata el texto en su mayoría?, </a:t>
            </a:r>
            <a:r>
              <a:rPr lang="es-MX" sz="1200" b="1" dirty="0"/>
              <a:t>usted se está refiriendo al asunto/tópico o lo que es llamado el </a:t>
            </a:r>
            <a:r>
              <a:rPr lang="es-MX" sz="1200" b="1" u="sng" dirty="0">
                <a:solidFill>
                  <a:srgbClr val="C00000"/>
                </a:solidFill>
                <a:effectLst>
                  <a:outerShdw blurRad="38100" dist="38100" dir="2700000" algn="tl">
                    <a:srgbClr val="000000">
                      <a:alpha val="43137"/>
                    </a:srgbClr>
                  </a:outerShdw>
                </a:effectLst>
              </a:rPr>
              <a:t>tema principal</a:t>
            </a:r>
            <a:r>
              <a:rPr lang="es-MX" sz="1200" b="1" dirty="0"/>
              <a:t>.</a:t>
            </a:r>
          </a:p>
          <a:p>
            <a:endParaRPr lang="en-US" sz="1200" b="1" dirty="0"/>
          </a:p>
          <a:p>
            <a:r>
              <a:rPr lang="es-MX" sz="1200" b="1" dirty="0"/>
              <a:t>Pida a los estudiantes que hagan un dibujo del </a:t>
            </a:r>
            <a:r>
              <a:rPr lang="es-MX" sz="1200" b="1" u="sng" dirty="0">
                <a:solidFill>
                  <a:srgbClr val="C00000"/>
                </a:solidFill>
                <a:effectLst>
                  <a:outerShdw blurRad="38100" dist="38100" dir="2700000" algn="tl">
                    <a:srgbClr val="000000">
                      <a:alpha val="43137"/>
                    </a:srgbClr>
                  </a:outerShdw>
                </a:effectLst>
              </a:rPr>
              <a:t>tema </a:t>
            </a:r>
            <a:r>
              <a:rPr lang="es-MX" sz="1200" b="1" u="sng" dirty="0" smtClean="0">
                <a:solidFill>
                  <a:srgbClr val="C00000"/>
                </a:solidFill>
                <a:effectLst>
                  <a:outerShdw blurRad="38100" dist="38100" dir="2700000" algn="tl">
                    <a:srgbClr val="000000">
                      <a:alpha val="43137"/>
                    </a:srgbClr>
                  </a:outerShdw>
                </a:effectLst>
              </a:rPr>
              <a:t>principal</a:t>
            </a:r>
            <a:r>
              <a:rPr lang="en-US" sz="1200" b="1" dirty="0"/>
              <a:t>.</a:t>
            </a:r>
            <a:endParaRPr lang="es-MX" sz="1200" b="1" u="sng" dirty="0">
              <a:solidFill>
                <a:srgbClr val="C00000"/>
              </a:solidFill>
              <a:effectLst>
                <a:outerShdw blurRad="38100" dist="38100" dir="2700000" algn="tl">
                  <a:srgbClr val="000000">
                    <a:alpha val="43137"/>
                  </a:srgbClr>
                </a:outerShdw>
              </a:effectLst>
            </a:endParaRPr>
          </a:p>
        </p:txBody>
      </p:sp>
      <p:sp>
        <p:nvSpPr>
          <p:cNvPr id="11" name="Rounded Rectangle 10"/>
          <p:cNvSpPr/>
          <p:nvPr/>
        </p:nvSpPr>
        <p:spPr>
          <a:xfrm>
            <a:off x="345440" y="2179320"/>
            <a:ext cx="431800"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Rectangle 11"/>
          <p:cNvSpPr/>
          <p:nvPr/>
        </p:nvSpPr>
        <p:spPr>
          <a:xfrm>
            <a:off x="4366923" y="5699761"/>
            <a:ext cx="2693354" cy="228861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419" sz="1200" b="1" dirty="0" smtClean="0"/>
              <a:t>Pida  a los estudiantes que </a:t>
            </a:r>
            <a:r>
              <a:rPr lang="es-419" sz="1200" b="1" u="sng" dirty="0" smtClean="0"/>
              <a:t>expliquen más</a:t>
            </a:r>
            <a:r>
              <a:rPr lang="es-419" sz="1200" b="1" dirty="0" smtClean="0"/>
              <a:t> sobre el </a:t>
            </a:r>
            <a:r>
              <a:rPr lang="es-419" sz="1200" b="1" u="sng" dirty="0" smtClean="0">
                <a:solidFill>
                  <a:srgbClr val="C00000"/>
                </a:solidFill>
                <a:effectLst>
                  <a:outerShdw blurRad="38100" dist="38100" dir="2700000" algn="tl">
                    <a:srgbClr val="000000">
                      <a:alpha val="43137"/>
                    </a:srgbClr>
                  </a:outerShdw>
                </a:effectLst>
              </a:rPr>
              <a:t>tema principal.</a:t>
            </a:r>
          </a:p>
          <a:p>
            <a:endParaRPr lang="es-419" sz="1200" b="1" dirty="0" smtClean="0"/>
          </a:p>
          <a:p>
            <a:r>
              <a:rPr lang="es-419" sz="1200" b="1" dirty="0" smtClean="0"/>
              <a:t>Diga a los estudiantes: </a:t>
            </a:r>
            <a:r>
              <a:rPr lang="es-419" sz="1200" b="1" i="1" dirty="0" smtClean="0"/>
              <a:t>“Cuando queremos explicar más sobre </a:t>
            </a:r>
            <a:r>
              <a:rPr lang="es-419" sz="1200" b="1" dirty="0" smtClean="0"/>
              <a:t>(mencione el </a:t>
            </a:r>
            <a:r>
              <a:rPr lang="es-419" sz="1200" b="1" u="sng" dirty="0" smtClean="0">
                <a:solidFill>
                  <a:srgbClr val="C00000"/>
                </a:solidFill>
                <a:effectLst>
                  <a:outerShdw blurRad="38100" dist="38100" dir="2700000" algn="tl">
                    <a:srgbClr val="000000">
                      <a:alpha val="43137"/>
                    </a:srgbClr>
                  </a:outerShdw>
                </a:effectLst>
              </a:rPr>
              <a:t>tema principal</a:t>
            </a:r>
            <a:r>
              <a:rPr lang="es-419" sz="1200" b="1" dirty="0" smtClean="0"/>
              <a:t>)</a:t>
            </a:r>
            <a:r>
              <a:rPr lang="es-419" sz="1200" b="1" i="1" dirty="0" smtClean="0"/>
              <a:t>, podemos buscar para ver qué más pasó.  Estamos buscando </a:t>
            </a:r>
            <a:r>
              <a:rPr lang="es-419" sz="1200" b="1" i="1" u="sng" dirty="0" smtClean="0">
                <a:solidFill>
                  <a:srgbClr val="C00000"/>
                </a:solidFill>
                <a:effectLst>
                  <a:outerShdw blurRad="38100" dist="38100" dir="2700000" algn="tl">
                    <a:srgbClr val="000000">
                      <a:alpha val="43137"/>
                    </a:srgbClr>
                  </a:outerShdw>
                </a:effectLst>
              </a:rPr>
              <a:t>ideas</a:t>
            </a:r>
            <a:r>
              <a:rPr lang="es-419" sz="1200" b="1" i="1" dirty="0" smtClean="0"/>
              <a:t> y </a:t>
            </a:r>
            <a:r>
              <a:rPr lang="es-419" sz="1200" b="1" i="1" u="sng" dirty="0" smtClean="0">
                <a:solidFill>
                  <a:srgbClr val="C00000"/>
                </a:solidFill>
                <a:effectLst>
                  <a:outerShdw blurRad="38100" dist="38100" dir="2700000" algn="tl">
                    <a:srgbClr val="000000">
                      <a:alpha val="43137"/>
                    </a:srgbClr>
                  </a:outerShdw>
                </a:effectLst>
              </a:rPr>
              <a:t>detalles</a:t>
            </a:r>
            <a:r>
              <a:rPr lang="es-419" sz="1200" b="1" i="1" dirty="0" smtClean="0"/>
              <a:t>.  </a:t>
            </a:r>
          </a:p>
          <a:p>
            <a:endParaRPr lang="es-419" sz="1200" b="1" dirty="0" smtClean="0"/>
          </a:p>
          <a:p>
            <a:r>
              <a:rPr lang="es-419" sz="1200" b="1" dirty="0" smtClean="0"/>
              <a:t>Pregunte a los estudiantes</a:t>
            </a:r>
            <a:r>
              <a:rPr lang="es-419" sz="1200" b="1" i="1" dirty="0" smtClean="0"/>
              <a:t>: “¿Qué </a:t>
            </a:r>
            <a:r>
              <a:rPr lang="es-419" sz="1200" b="1" i="1" u="sng" dirty="0" smtClean="0">
                <a:solidFill>
                  <a:srgbClr val="C00000"/>
                </a:solidFill>
                <a:effectLst>
                  <a:outerShdw blurRad="38100" dist="38100" dir="2700000" algn="tl">
                    <a:srgbClr val="000000">
                      <a:alpha val="43137"/>
                    </a:srgbClr>
                  </a:outerShdw>
                </a:effectLst>
              </a:rPr>
              <a:t>ideas </a:t>
            </a:r>
            <a:r>
              <a:rPr lang="es-419" sz="1200" b="1" i="1" dirty="0" smtClean="0"/>
              <a:t>o </a:t>
            </a:r>
            <a:r>
              <a:rPr lang="es-419" sz="1200" b="1" i="1" u="sng" dirty="0" smtClean="0">
                <a:solidFill>
                  <a:srgbClr val="C00000"/>
                </a:solidFill>
                <a:effectLst>
                  <a:outerShdw blurRad="38100" dist="38100" dir="2700000" algn="tl">
                    <a:srgbClr val="000000">
                      <a:alpha val="43137"/>
                    </a:srgbClr>
                  </a:outerShdw>
                </a:effectLst>
              </a:rPr>
              <a:t>detalles </a:t>
            </a:r>
            <a:r>
              <a:rPr lang="es-419" sz="1200" b="1" i="1" dirty="0" smtClean="0"/>
              <a:t> puedes encontrar y contar sobre ellos?”</a:t>
            </a:r>
            <a:endParaRPr lang="es-419" sz="1200" b="1" i="1" dirty="0"/>
          </a:p>
        </p:txBody>
      </p:sp>
      <p:sp>
        <p:nvSpPr>
          <p:cNvPr id="15" name="Rounded Rectangle 14"/>
          <p:cNvSpPr/>
          <p:nvPr/>
        </p:nvSpPr>
        <p:spPr>
          <a:xfrm>
            <a:off x="7010400" y="6096000"/>
            <a:ext cx="404814"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4160132" y="3471314"/>
            <a:ext cx="2936240" cy="164176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s-MX" dirty="0"/>
              <a:t>Recuerde que los estudiantes necesitarán tener una </a:t>
            </a:r>
            <a:r>
              <a:rPr lang="es-MX" dirty="0" smtClean="0"/>
              <a:t>hoja de </a:t>
            </a:r>
            <a:r>
              <a:rPr lang="es-MX" dirty="0"/>
              <a:t>toma de notas para </a:t>
            </a:r>
            <a:r>
              <a:rPr lang="es-MX" u="sng" dirty="0"/>
              <a:t>cada</a:t>
            </a:r>
            <a:r>
              <a:rPr lang="es-MX" dirty="0"/>
              <a:t> pasaje</a:t>
            </a:r>
            <a:r>
              <a:rPr lang="es-MX" dirty="0" smtClean="0"/>
              <a:t>.</a:t>
            </a:r>
            <a:endParaRPr lang="es-MX" dirty="0"/>
          </a:p>
        </p:txBody>
      </p:sp>
      <p:sp>
        <p:nvSpPr>
          <p:cNvPr id="17" name="Rectangle 16"/>
          <p:cNvSpPr/>
          <p:nvPr/>
        </p:nvSpPr>
        <p:spPr>
          <a:xfrm>
            <a:off x="259080" y="6367028"/>
            <a:ext cx="3627120" cy="3310372"/>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s-MX" sz="1200" b="1" u="sng" dirty="0">
                <a:solidFill>
                  <a:srgbClr val="002060"/>
                </a:solidFill>
              </a:rPr>
              <a:t>Diferenciación </a:t>
            </a:r>
            <a:r>
              <a:rPr lang="en-US" sz="1200" b="1" dirty="0" smtClean="0">
                <a:solidFill>
                  <a:srgbClr val="002060"/>
                </a:solidFill>
              </a:rPr>
              <a:t>:</a:t>
            </a:r>
          </a:p>
          <a:p>
            <a:r>
              <a:rPr lang="es-MX" sz="1100" b="1" dirty="0">
                <a:solidFill>
                  <a:srgbClr val="002060"/>
                </a:solidFill>
              </a:rPr>
              <a:t>Para los estudiantes que necesitan más páginas- imprima cuántas sean necesarias. En kínder, usted puede desarrollar progresivamente a los estudiantes pidiéndoles que comiencen haciendo un dibujo sobre la idea principal,  y luego, en otra lección, moverse a detalles e ideas. Los estudiantes que se beneficiarían con el enriquecimiento, pueden continuar con detalles más específicos o un texto nuevo</a:t>
            </a:r>
            <a:r>
              <a:rPr lang="en-US" sz="1100" b="1" dirty="0" smtClean="0">
                <a:solidFill>
                  <a:srgbClr val="002060"/>
                </a:solidFill>
              </a:rPr>
              <a:t>.</a:t>
            </a:r>
          </a:p>
          <a:p>
            <a:endParaRPr lang="en-US" sz="1100" b="1" dirty="0">
              <a:solidFill>
                <a:srgbClr val="002060"/>
              </a:solidFill>
            </a:endParaRPr>
          </a:p>
          <a:p>
            <a:r>
              <a:rPr lang="es-MX" sz="1100" b="1" dirty="0">
                <a:solidFill>
                  <a:srgbClr val="002060"/>
                </a:solidFill>
              </a:rPr>
              <a:t>Para los estudiantes que necesitan instrucción más directa</a:t>
            </a:r>
            <a:r>
              <a:rPr lang="en-US" sz="1100" b="1" dirty="0" smtClean="0">
                <a:solidFill>
                  <a:srgbClr val="002060"/>
                </a:solidFill>
              </a:rPr>
              <a:t> </a:t>
            </a:r>
            <a:r>
              <a:rPr lang="en-US" sz="1100" b="1" dirty="0">
                <a:solidFill>
                  <a:srgbClr val="002060"/>
                </a:solidFill>
              </a:rPr>
              <a:t>– </a:t>
            </a:r>
            <a:r>
              <a:rPr lang="es-MX" sz="1100" b="1" dirty="0">
                <a:solidFill>
                  <a:srgbClr val="002060"/>
                </a:solidFill>
              </a:rPr>
              <a:t>enseñe cada parte en mini lecciones. Estos conceptos pueden enseñarse por separado: </a:t>
            </a:r>
            <a:endParaRPr lang="en-US" sz="1100" b="1" dirty="0">
              <a:solidFill>
                <a:srgbClr val="002060"/>
              </a:solidFill>
            </a:endParaRPr>
          </a:p>
          <a:p>
            <a:pPr marL="413774" indent="-175935">
              <a:buFont typeface="Arial" panose="020B0604020202020204" pitchFamily="34" charset="0"/>
              <a:buChar char="•"/>
            </a:pPr>
            <a:r>
              <a:rPr lang="en-US" sz="1100" b="1" dirty="0" err="1" smtClean="0">
                <a:solidFill>
                  <a:srgbClr val="002060"/>
                </a:solidFill>
              </a:rPr>
              <a:t>Tema</a:t>
            </a:r>
            <a:r>
              <a:rPr lang="en-US" sz="1100" b="1" dirty="0" smtClean="0">
                <a:solidFill>
                  <a:srgbClr val="002060"/>
                </a:solidFill>
              </a:rPr>
              <a:t> principal</a:t>
            </a:r>
            <a:endParaRPr lang="en-US" sz="1100" b="1" dirty="0">
              <a:solidFill>
                <a:srgbClr val="002060"/>
              </a:solidFill>
            </a:endParaRPr>
          </a:p>
          <a:p>
            <a:pPr marL="413774" indent="-175935">
              <a:buFont typeface="Arial" panose="020B0604020202020204" pitchFamily="34" charset="0"/>
              <a:buChar char="•"/>
            </a:pPr>
            <a:r>
              <a:rPr lang="en-US" sz="1100" b="1" dirty="0">
                <a:solidFill>
                  <a:srgbClr val="002060"/>
                </a:solidFill>
              </a:rPr>
              <a:t>Ideas</a:t>
            </a:r>
          </a:p>
          <a:p>
            <a:pPr marL="413774" indent="-175935">
              <a:buFont typeface="Arial" panose="020B0604020202020204" pitchFamily="34" charset="0"/>
              <a:buChar char="•"/>
            </a:pPr>
            <a:r>
              <a:rPr lang="en-US" sz="1100" b="1" dirty="0" err="1" smtClean="0">
                <a:solidFill>
                  <a:srgbClr val="002060"/>
                </a:solidFill>
              </a:rPr>
              <a:t>Detalles</a:t>
            </a:r>
            <a:endParaRPr lang="en-US" sz="1100" b="1" dirty="0">
              <a:solidFill>
                <a:srgbClr val="002060"/>
              </a:solidFill>
            </a:endParaRPr>
          </a:p>
          <a:p>
            <a:r>
              <a:rPr lang="es-MX" sz="1100" b="1" dirty="0">
                <a:solidFill>
                  <a:srgbClr val="002060"/>
                </a:solidFill>
              </a:rPr>
              <a:t>Los estudiantes ELL pueden necesitar que cada parte sea enseñada usando una estructura del lenguaje (oración) que enfatice palabras de transición</a:t>
            </a:r>
            <a:r>
              <a:rPr lang="en-US" sz="1100" b="1" dirty="0" smtClean="0">
                <a:solidFill>
                  <a:srgbClr val="002060"/>
                </a:solidFill>
              </a:rPr>
              <a:t>. </a:t>
            </a:r>
            <a:endParaRPr lang="en-US" sz="1100" b="1" dirty="0">
              <a:solidFill>
                <a:srgbClr val="002060"/>
              </a:solidFill>
            </a:endParaRPr>
          </a:p>
        </p:txBody>
      </p:sp>
    </p:spTree>
    <p:extLst>
      <p:ext uri="{BB962C8B-B14F-4D97-AF65-F5344CB8AC3E}">
        <p14:creationId xmlns:p14="http://schemas.microsoft.com/office/powerpoint/2010/main" val="1002711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0847" y="959243"/>
            <a:ext cx="3111954" cy="2189810"/>
            <a:chOff x="141662" y="1295400"/>
            <a:chExt cx="3123072" cy="2410168"/>
          </a:xfrm>
        </p:grpSpPr>
        <p:sp>
          <p:nvSpPr>
            <p:cNvPr id="20" name="Parallelogram 19"/>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1" name="Parallelogram 20"/>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2" name="Rectangle 21"/>
            <p:cNvSpPr/>
            <p:nvPr/>
          </p:nvSpPr>
          <p:spPr>
            <a:xfrm>
              <a:off x="882705" y="1295400"/>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419" sz="5700" b="1" dirty="0" smtClean="0">
                  <a:ln w="11430"/>
                  <a:effectLst>
                    <a:outerShdw blurRad="80000" dist="40000" dir="5040000" algn="tl">
                      <a:srgbClr val="000000">
                        <a:alpha val="30000"/>
                      </a:srgbClr>
                    </a:outerShdw>
                  </a:effectLst>
                </a:rPr>
                <a:t>K</a:t>
              </a:r>
              <a:endParaRPr lang="es-419" sz="5700" b="1" dirty="0">
                <a:ln w="11430"/>
                <a:effectLst>
                  <a:outerShdw blurRad="80000" dist="40000" dir="5040000" algn="tl">
                    <a:srgbClr val="000000">
                      <a:alpha val="30000"/>
                    </a:srgbClr>
                  </a:outerShdw>
                </a:effectLst>
              </a:endParaRPr>
            </a:p>
          </p:txBody>
        </p:sp>
        <p:pic>
          <p:nvPicPr>
            <p:cNvPr id="23"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405388" y="1757065"/>
              <a:ext cx="1520763" cy="1415862"/>
            </a:xfrm>
            <a:prstGeom prst="rect">
              <a:avLst/>
            </a:prstGeom>
            <a:noFill/>
          </p:spPr>
        </p:pic>
        <p:pic>
          <p:nvPicPr>
            <p:cNvPr id="38"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452096" y="3215500"/>
              <a:ext cx="893546" cy="490068"/>
            </a:xfrm>
            <a:prstGeom prst="rect">
              <a:avLst/>
            </a:prstGeom>
            <a:noFill/>
          </p:spPr>
        </p:pic>
      </p:grpSp>
      <p:graphicFrame>
        <p:nvGraphicFramePr>
          <p:cNvPr id="26" name="Table 25"/>
          <p:cNvGraphicFramePr>
            <a:graphicFrameLocks noGrp="1"/>
          </p:cNvGraphicFramePr>
          <p:nvPr>
            <p:extLst>
              <p:ext uri="{D42A27DB-BD31-4B8C-83A1-F6EECF244321}">
                <p14:modId xmlns:p14="http://schemas.microsoft.com/office/powerpoint/2010/main" val="2562006574"/>
              </p:ext>
            </p:extLst>
          </p:nvPr>
        </p:nvGraphicFramePr>
        <p:xfrm>
          <a:off x="838199" y="6441948"/>
          <a:ext cx="6248401" cy="238201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72921"/>
                <a:gridCol w="2208809"/>
                <a:gridCol w="2898721"/>
                <a:gridCol w="667950"/>
              </a:tblGrid>
              <a:tr h="284988">
                <a:tc gridSpan="4">
                  <a:txBody>
                    <a:bodyPr/>
                    <a:lstStyle/>
                    <a:p>
                      <a:pPr algn="ctr"/>
                      <a:r>
                        <a:rPr lang="es-419" sz="1200" b="1" noProof="0" dirty="0" smtClean="0"/>
                        <a:t>Escrito narrativo y Lenguaje </a:t>
                      </a:r>
                      <a:endParaRPr lang="es-419" sz="1200" b="1" noProof="0"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419" sz="1200" b="1" noProof="0" dirty="0" smtClean="0">
                          <a:solidFill>
                            <a:schemeClr val="tx1"/>
                          </a:solidFill>
                        </a:rPr>
                        <a:t>Objetivos</a:t>
                      </a:r>
                      <a:endParaRPr lang="es-419"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419" sz="1200" b="1" noProof="0" dirty="0" smtClean="0"/>
                        <a:t>Estándares</a:t>
                      </a:r>
                      <a:endParaRPr lang="es-419" sz="1200" b="1" dirty="0">
                        <a:solidFill>
                          <a:schemeClr val="tx1"/>
                        </a:solidFill>
                      </a:endParaRPr>
                    </a:p>
                  </a:txBody>
                  <a:tcPr marL="103632" marR="103632" marT="50292" marB="50292">
                    <a:solidFill>
                      <a:schemeClr val="bg1"/>
                    </a:solidFill>
                  </a:tcPr>
                </a:tc>
                <a:tc>
                  <a:txBody>
                    <a:bodyPr/>
                    <a:lstStyle/>
                    <a:p>
                      <a:pPr algn="ctr"/>
                      <a:r>
                        <a:rPr lang="es-419" sz="1200" b="1" dirty="0" smtClean="0"/>
                        <a:t>DOK</a:t>
                      </a:r>
                      <a:endParaRPr lang="es-419" sz="1200" b="1" dirty="0"/>
                    </a:p>
                  </a:txBody>
                  <a:tcPr marL="103632" marR="103632" marT="50292" marB="50292">
                    <a:solidFill>
                      <a:schemeClr val="bg1"/>
                    </a:solidFill>
                  </a:tcPr>
                </a:tc>
              </a:tr>
              <a:tr h="304800">
                <a:tc>
                  <a:txBody>
                    <a:bodyPr/>
                    <a:lstStyle/>
                    <a:p>
                      <a:r>
                        <a:rPr lang="es-419" sz="1200" b="1" dirty="0" smtClean="0"/>
                        <a:t>1a</a:t>
                      </a:r>
                      <a:endParaRPr lang="es-419" sz="1200" b="1" dirty="0"/>
                    </a:p>
                  </a:txBody>
                  <a:tcPr marL="103632" marR="103632" marT="50292" marB="50292">
                    <a:solidFill>
                      <a:srgbClr val="FFFFCC"/>
                    </a:solidFill>
                  </a:tcPr>
                </a:tc>
                <a:tc>
                  <a:txBody>
                    <a:bodyPr/>
                    <a:lstStyle/>
                    <a:p>
                      <a:r>
                        <a:rPr lang="es-419" sz="1200" b="1" noProof="0" dirty="0" smtClean="0"/>
                        <a:t>Escrito narrativo</a:t>
                      </a:r>
                      <a:r>
                        <a:rPr lang="es-419" sz="1200" b="1" baseline="0" noProof="0" dirty="0" smtClean="0"/>
                        <a:t> </a:t>
                      </a:r>
                      <a:r>
                        <a:rPr lang="es-419" sz="1200" b="1" noProof="0" dirty="0" smtClean="0"/>
                        <a:t>breve </a:t>
                      </a:r>
                      <a:endParaRPr lang="es-419" sz="1200" b="1" noProof="0" dirty="0"/>
                    </a:p>
                  </a:txBody>
                  <a:tcPr marL="103632" marR="103632" marT="50292" marB="50292">
                    <a:solidFill>
                      <a:srgbClr val="FFFFCC"/>
                    </a:solidFill>
                  </a:tcPr>
                </a:tc>
                <a:tc>
                  <a:txBody>
                    <a:bodyPr/>
                    <a:lstStyle/>
                    <a:p>
                      <a:r>
                        <a:rPr lang="es-419" sz="1200" b="1" dirty="0" smtClean="0"/>
                        <a:t>W.3a,</a:t>
                      </a:r>
                      <a:r>
                        <a:rPr lang="es-419" sz="1200" b="1" baseline="0" dirty="0" smtClean="0"/>
                        <a:t> W.3b,  W.3c, W.3d</a:t>
                      </a:r>
                      <a:endParaRPr lang="es-419" sz="1200" b="1" dirty="0"/>
                    </a:p>
                  </a:txBody>
                  <a:tcPr marL="103632" marR="103632" marT="50292" marB="50292">
                    <a:solidFill>
                      <a:srgbClr val="FFFFCC"/>
                    </a:solidFill>
                  </a:tcPr>
                </a:tc>
                <a:tc>
                  <a:txBody>
                    <a:bodyPr/>
                    <a:lstStyle/>
                    <a:p>
                      <a:pPr algn="ctr"/>
                      <a:r>
                        <a:rPr lang="es-419" sz="1200" b="1" dirty="0" smtClean="0"/>
                        <a:t>3</a:t>
                      </a:r>
                      <a:endParaRPr lang="es-419" sz="1200" b="1" dirty="0"/>
                    </a:p>
                  </a:txBody>
                  <a:tcPr marL="103632" marR="103632" marT="50292" marB="50292" anchor="ctr">
                    <a:solidFill>
                      <a:srgbClr val="FFFFCC"/>
                    </a:solidFill>
                  </a:tcPr>
                </a:tc>
              </a:tr>
              <a:tr h="304800">
                <a:tc>
                  <a:txBody>
                    <a:bodyPr/>
                    <a:lstStyle/>
                    <a:p>
                      <a:r>
                        <a:rPr lang="es-419" sz="1200" b="1" dirty="0" smtClean="0"/>
                        <a:t>1b</a:t>
                      </a:r>
                      <a:endParaRPr lang="es-419" sz="1200" b="1" dirty="0"/>
                    </a:p>
                  </a:txBody>
                  <a:tcPr marL="103632" marR="103632" marT="50292" marB="50292">
                    <a:solidFill>
                      <a:srgbClr val="FFFFCC"/>
                    </a:solidFill>
                  </a:tcPr>
                </a:tc>
                <a:tc>
                  <a:txBody>
                    <a:bodyPr/>
                    <a:lstStyle/>
                    <a:p>
                      <a:r>
                        <a:rPr lang="es-419" sz="1200" b="1" noProof="0" dirty="0" smtClean="0"/>
                        <a:t>Escribir-Revisar:</a:t>
                      </a:r>
                      <a:r>
                        <a:rPr lang="es-419" sz="1200" b="1" baseline="0" noProof="0" dirty="0" smtClean="0"/>
                        <a:t> Texto Informativo</a:t>
                      </a:r>
                      <a:endParaRPr lang="es-419" sz="1200" b="1" noProof="0" dirty="0"/>
                    </a:p>
                  </a:txBody>
                  <a:tcPr marL="103632" marR="103632" marT="50292" marB="50292">
                    <a:solidFill>
                      <a:srgbClr val="FFFFCC"/>
                    </a:solidFill>
                  </a:tcPr>
                </a:tc>
                <a:tc>
                  <a:txBody>
                    <a:bodyPr/>
                    <a:lstStyle/>
                    <a:p>
                      <a:r>
                        <a:rPr lang="es-419" sz="1200" b="1" dirty="0" smtClean="0"/>
                        <a:t>W.3a,</a:t>
                      </a:r>
                      <a:r>
                        <a:rPr lang="es-419" sz="1200" b="1" baseline="0" dirty="0" smtClean="0"/>
                        <a:t> W.3b,  W.3c, W.3d</a:t>
                      </a:r>
                      <a:endParaRPr lang="es-419" sz="1200" b="1" dirty="0"/>
                    </a:p>
                  </a:txBody>
                  <a:tcPr marL="103632" marR="103632" marT="50292" marB="50292">
                    <a:solidFill>
                      <a:srgbClr val="FFFFCC"/>
                    </a:solidFill>
                  </a:tcPr>
                </a:tc>
                <a:tc>
                  <a:txBody>
                    <a:bodyPr/>
                    <a:lstStyle/>
                    <a:p>
                      <a:pPr algn="ctr"/>
                      <a:r>
                        <a:rPr lang="es-419" sz="1200" b="1" dirty="0" smtClean="0"/>
                        <a:t>2</a:t>
                      </a:r>
                      <a:endParaRPr lang="es-419" sz="1200" b="1" dirty="0"/>
                    </a:p>
                  </a:txBody>
                  <a:tcPr marL="103632" marR="103632" marT="50292" marB="50292" anchor="ctr">
                    <a:solidFill>
                      <a:srgbClr val="FFFFCC"/>
                    </a:solidFill>
                  </a:tcPr>
                </a:tc>
              </a:tr>
              <a:tr h="472440">
                <a:tc>
                  <a:txBody>
                    <a:bodyPr/>
                    <a:lstStyle/>
                    <a:p>
                      <a:r>
                        <a:rPr lang="es-419" sz="1200" b="1" dirty="0" smtClean="0"/>
                        <a:t>2</a:t>
                      </a:r>
                      <a:endParaRPr lang="es-419" sz="1200" b="1" dirty="0"/>
                    </a:p>
                  </a:txBody>
                  <a:tcPr marL="103632" marR="103632" marT="50292" marB="50292">
                    <a:solidFill>
                      <a:srgbClr val="FFFFCC"/>
                    </a:solidFill>
                  </a:tcPr>
                </a:tc>
                <a:tc>
                  <a:txBody>
                    <a:bodyPr/>
                    <a:lstStyle/>
                    <a:p>
                      <a:r>
                        <a:rPr lang="es-419" sz="1200" b="1" noProof="0" dirty="0" smtClean="0"/>
                        <a:t>Composición narrativa</a:t>
                      </a:r>
                      <a:r>
                        <a:rPr lang="es-419" sz="1200" b="1" baseline="0" noProof="0" dirty="0" smtClean="0"/>
                        <a:t> completa</a:t>
                      </a:r>
                      <a:endParaRPr lang="es-419" sz="1200" b="1" noProof="0" dirty="0"/>
                    </a:p>
                  </a:txBody>
                  <a:tcPr marL="103632" marR="103632" marT="50292" marB="50292">
                    <a:solidFill>
                      <a:srgbClr val="FFFFCC"/>
                    </a:solidFill>
                  </a:tcPr>
                </a:tc>
                <a:tc>
                  <a:txBody>
                    <a:bodyPr/>
                    <a:lstStyle/>
                    <a:p>
                      <a:r>
                        <a:rPr lang="es-419" sz="1200" b="1" dirty="0" smtClean="0"/>
                        <a:t>W-3a, W-3b, W-3c, W-3d, W-4, W-5, W-8</a:t>
                      </a:r>
                      <a:endParaRPr lang="es-419" sz="1200" b="1" dirty="0"/>
                    </a:p>
                  </a:txBody>
                  <a:tcPr marL="103632" marR="103632" marT="50292" marB="50292">
                    <a:solidFill>
                      <a:srgbClr val="FFFFCC"/>
                    </a:solidFill>
                  </a:tcPr>
                </a:tc>
                <a:tc>
                  <a:txBody>
                    <a:bodyPr/>
                    <a:lstStyle/>
                    <a:p>
                      <a:pPr algn="ctr"/>
                      <a:r>
                        <a:rPr lang="es-419" sz="1200" b="1" dirty="0" smtClean="0"/>
                        <a:t>4</a:t>
                      </a:r>
                      <a:endParaRPr lang="es-419" sz="1200" b="1" dirty="0"/>
                    </a:p>
                  </a:txBody>
                  <a:tcPr marL="103632" marR="103632" marT="50292" marB="50292" anchor="ctr">
                    <a:solidFill>
                      <a:srgbClr val="FFFFCC"/>
                    </a:solidFill>
                  </a:tcPr>
                </a:tc>
              </a:tr>
              <a:tr h="284988">
                <a:tc>
                  <a:txBody>
                    <a:bodyPr/>
                    <a:lstStyle/>
                    <a:p>
                      <a:r>
                        <a:rPr lang="es-419" sz="1200" b="1" dirty="0" smtClean="0"/>
                        <a:t>8</a:t>
                      </a:r>
                      <a:endParaRPr lang="es-419" sz="1200" b="1" dirty="0"/>
                    </a:p>
                  </a:txBody>
                  <a:tcPr marL="103632" marR="103632" marT="50292" marB="50292">
                    <a:solidFill>
                      <a:srgbClr val="FFFFCC"/>
                    </a:solidFill>
                  </a:tcPr>
                </a:tc>
                <a:tc>
                  <a:txBody>
                    <a:bodyPr/>
                    <a:lstStyle/>
                    <a:p>
                      <a:r>
                        <a:rPr lang="es-419" sz="1200" b="1" noProof="0" dirty="0" smtClean="0"/>
                        <a:t>Uso del lenguaje-vocabulario</a:t>
                      </a:r>
                      <a:endParaRPr lang="es-419" sz="1200" b="1" noProof="0" dirty="0"/>
                    </a:p>
                  </a:txBody>
                  <a:tcPr marL="103632" marR="103632" marT="50292" marB="50292">
                    <a:solidFill>
                      <a:srgbClr val="FFFFCC"/>
                    </a:solidFill>
                  </a:tcPr>
                </a:tc>
                <a:tc>
                  <a:txBody>
                    <a:bodyPr/>
                    <a:lstStyle/>
                    <a:p>
                      <a:r>
                        <a:rPr lang="es-419" sz="1200" b="1" dirty="0" smtClean="0">
                          <a:solidFill>
                            <a:schemeClr val="tx1"/>
                          </a:solidFill>
                        </a:rPr>
                        <a:t>L.K.1f </a:t>
                      </a:r>
                      <a:r>
                        <a:rPr lang="es-419" sz="1000" b="1" dirty="0" smtClean="0">
                          <a:solidFill>
                            <a:schemeClr val="tx1"/>
                          </a:solidFill>
                        </a:rPr>
                        <a:t>(Integrado</a:t>
                      </a:r>
                      <a:r>
                        <a:rPr lang="es-419" sz="1000" b="1" baseline="0" dirty="0" smtClean="0">
                          <a:solidFill>
                            <a:schemeClr val="tx1"/>
                          </a:solidFill>
                        </a:rPr>
                        <a:t> a la Tarea de rendimiento</a:t>
                      </a:r>
                      <a:r>
                        <a:rPr lang="es-419" sz="1000" b="1" dirty="0" smtClean="0">
                          <a:solidFill>
                            <a:schemeClr val="tx1"/>
                          </a:solidFill>
                        </a:rPr>
                        <a:t>)</a:t>
                      </a:r>
                      <a:endParaRPr lang="es-419" sz="1000" b="1" dirty="0">
                        <a:solidFill>
                          <a:srgbClr val="FF0000"/>
                        </a:solidFill>
                      </a:endParaRPr>
                    </a:p>
                  </a:txBody>
                  <a:tcPr marL="103632" marR="103632" marT="50292" marB="50292">
                    <a:solidFill>
                      <a:srgbClr val="FFFFCC"/>
                    </a:solidFill>
                  </a:tcPr>
                </a:tc>
                <a:tc>
                  <a:txBody>
                    <a:bodyPr/>
                    <a:lstStyle/>
                    <a:p>
                      <a:pPr algn="ctr"/>
                      <a:r>
                        <a:rPr lang="es-419" sz="1200" b="1" dirty="0" smtClean="0">
                          <a:solidFill>
                            <a:schemeClr val="tx1"/>
                          </a:solidFill>
                        </a:rPr>
                        <a:t>1-2</a:t>
                      </a:r>
                      <a:endParaRPr lang="es-419" sz="1200" b="1" dirty="0">
                        <a:solidFill>
                          <a:schemeClr val="tx1"/>
                        </a:solidFill>
                      </a:endParaRPr>
                    </a:p>
                  </a:txBody>
                  <a:tcPr marL="103632" marR="103632" marT="50292" marB="50292" anchor="ctr">
                    <a:solidFill>
                      <a:srgbClr val="FFFFCC"/>
                    </a:solidFill>
                  </a:tcPr>
                </a:tc>
              </a:tr>
              <a:tr h="284988">
                <a:tc>
                  <a:txBody>
                    <a:bodyPr/>
                    <a:lstStyle/>
                    <a:p>
                      <a:r>
                        <a:rPr lang="es-419" sz="1200" b="1" dirty="0" smtClean="0"/>
                        <a:t>9</a:t>
                      </a:r>
                      <a:endParaRPr lang="es-419" sz="1200" b="1" dirty="0"/>
                    </a:p>
                  </a:txBody>
                  <a:tcPr marL="103632" marR="103632" marT="50292" marB="50292">
                    <a:solidFill>
                      <a:srgbClr val="FFFFCC"/>
                    </a:solidFill>
                  </a:tcPr>
                </a:tc>
                <a:tc>
                  <a:txBody>
                    <a:bodyPr/>
                    <a:lstStyle/>
                    <a:p>
                      <a:r>
                        <a:rPr lang="es-419" sz="1200" b="1" noProof="0" dirty="0" smtClean="0"/>
                        <a:t>Editar y clarificar</a:t>
                      </a:r>
                      <a:endParaRPr lang="es-419" sz="1200" b="1" noProof="0" dirty="0"/>
                    </a:p>
                  </a:txBody>
                  <a:tcPr marL="103632" marR="103632" marT="50292" marB="50292">
                    <a:solidFill>
                      <a:srgbClr val="FFFFCC"/>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200" b="1" dirty="0" smtClean="0">
                          <a:solidFill>
                            <a:schemeClr val="tx1"/>
                          </a:solidFill>
                        </a:rPr>
                        <a:t>L.K.1c </a:t>
                      </a:r>
                      <a:r>
                        <a:rPr kumimoji="0" lang="es-419" sz="1000" b="1" i="0" u="none" strike="noStrike" kern="1200" cap="none" spc="0" normalizeH="0" baseline="0" noProof="0" dirty="0" smtClean="0">
                          <a:ln>
                            <a:noFill/>
                          </a:ln>
                          <a:solidFill>
                            <a:prstClr val="black"/>
                          </a:solidFill>
                          <a:effectLst/>
                          <a:uLnTx/>
                          <a:uFillTx/>
                          <a:latin typeface="+mn-lt"/>
                          <a:ea typeface="+mn-ea"/>
                          <a:cs typeface="+mn-cs"/>
                        </a:rPr>
                        <a:t>(</a:t>
                      </a:r>
                      <a:r>
                        <a:rPr lang="es-419" sz="1000" b="1" dirty="0" smtClean="0">
                          <a:solidFill>
                            <a:schemeClr val="tx1"/>
                          </a:solidFill>
                        </a:rPr>
                        <a:t>Integrado</a:t>
                      </a:r>
                      <a:r>
                        <a:rPr lang="es-419" sz="1000" b="1" baseline="0" dirty="0" smtClean="0">
                          <a:solidFill>
                            <a:schemeClr val="tx1"/>
                          </a:solidFill>
                        </a:rPr>
                        <a:t> a la Tarea de rendimiento</a:t>
                      </a:r>
                      <a:r>
                        <a:rPr kumimoji="0" lang="es-419" sz="1000" b="1" i="0" u="none" strike="noStrike" kern="1200" cap="none" spc="0" normalizeH="0" baseline="0" noProof="0" dirty="0" smtClean="0">
                          <a:ln>
                            <a:noFill/>
                          </a:ln>
                          <a:solidFill>
                            <a:prstClr val="black"/>
                          </a:solidFill>
                          <a:effectLst/>
                          <a:uLnTx/>
                          <a:uFillTx/>
                          <a:latin typeface="+mn-lt"/>
                          <a:ea typeface="+mn-ea"/>
                          <a:cs typeface="+mn-cs"/>
                        </a:rPr>
                        <a:t>)</a:t>
                      </a:r>
                      <a:endParaRPr kumimoji="0" lang="es-419" sz="1000" b="1" i="0" u="none" strike="noStrike" kern="1200" cap="none" spc="0" normalizeH="0" baseline="0" noProof="0" dirty="0" smtClean="0">
                        <a:ln>
                          <a:noFill/>
                        </a:ln>
                        <a:solidFill>
                          <a:srgbClr val="FF0000"/>
                        </a:solidFill>
                        <a:effectLst/>
                        <a:uLnTx/>
                        <a:uFillTx/>
                        <a:latin typeface="+mn-lt"/>
                        <a:ea typeface="+mn-ea"/>
                        <a:cs typeface="+mn-cs"/>
                      </a:endParaRPr>
                    </a:p>
                  </a:txBody>
                  <a:tcPr marL="103632" marR="103632" marT="50292" marB="50292">
                    <a:solidFill>
                      <a:srgbClr val="FFFFCC"/>
                    </a:solidFill>
                  </a:tcPr>
                </a:tc>
                <a:tc>
                  <a:txBody>
                    <a:bodyPr/>
                    <a:lstStyle/>
                    <a:p>
                      <a:pPr algn="ctr"/>
                      <a:r>
                        <a:rPr lang="es-419" sz="1200" b="1" dirty="0" smtClean="0">
                          <a:solidFill>
                            <a:schemeClr val="tx1"/>
                          </a:solidFill>
                        </a:rPr>
                        <a:t>1-2</a:t>
                      </a:r>
                      <a:endParaRPr lang="es-419" sz="120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3794105" y="1524000"/>
            <a:ext cx="2840064" cy="9030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r>
              <a:rPr lang="es-419" sz="2800" b="1" dirty="0" smtClean="0">
                <a:solidFill>
                  <a:schemeClr val="accent1">
                    <a:lumMod val="75000"/>
                  </a:schemeClr>
                </a:solidFill>
                <a:latin typeface="Bookman Old Style" pitchFamily="18" charset="0"/>
              </a:rPr>
              <a:t>Trimestre 3 </a:t>
            </a:r>
            <a:r>
              <a:rPr lang="es-419" sz="2400" b="1" dirty="0" smtClean="0">
                <a:latin typeface="Bookman Old Style" pitchFamily="18" charset="0"/>
              </a:rPr>
              <a:t>Pre-evaluación</a:t>
            </a:r>
            <a:endParaRPr lang="es-419" sz="3200" b="1" dirty="0">
              <a:latin typeface="Bookman Old Style" pitchFamily="18" charset="0"/>
            </a:endParaRPr>
          </a:p>
        </p:txBody>
      </p:sp>
      <p:sp>
        <p:nvSpPr>
          <p:cNvPr id="25" name="TextBox 24"/>
          <p:cNvSpPr txBox="1"/>
          <p:nvPr/>
        </p:nvSpPr>
        <p:spPr>
          <a:xfrm>
            <a:off x="1150206" y="5987143"/>
            <a:ext cx="5718863" cy="379870"/>
          </a:xfrm>
          <a:prstGeom prst="rect">
            <a:avLst/>
          </a:prstGeom>
          <a:noFill/>
        </p:spPr>
        <p:txBody>
          <a:bodyPr wrap="square" lIns="101874" tIns="50938" rIns="101874" bIns="50938" rtlCol="0">
            <a:spAutoFit/>
          </a:bodyPr>
          <a:lstStyle/>
          <a:p>
            <a:pPr algn="ctr"/>
            <a:r>
              <a:rPr lang="es-419" sz="900" b="1" i="1" dirty="0" smtClean="0">
                <a:latin typeface="Calibri" panose="020F0502020204030204" pitchFamily="34" charset="0"/>
              </a:rPr>
              <a:t>Nota: Puede haber más de un estándar por objetivo. Los estándares pueden tener diferentes DKO por objetivo. Solo los estándares a evaluar están en la lista. </a:t>
            </a:r>
            <a:endParaRPr lang="es-419" sz="900" b="1" i="1" dirty="0">
              <a:latin typeface="Calibri" panose="020F0502020204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736665895"/>
              </p:ext>
            </p:extLst>
          </p:nvPr>
        </p:nvGraphicFramePr>
        <p:xfrm>
          <a:off x="1642041" y="299238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s-ES" sz="1200" b="1" noProof="0" dirty="0" smtClean="0">
                          <a:solidFill>
                            <a:schemeClr val="tx1"/>
                          </a:solidFill>
                        </a:rPr>
                        <a:t>Lectura: Text</a:t>
                      </a:r>
                      <a:r>
                        <a:rPr lang="es-ES" sz="1200" b="1" baseline="0" noProof="0" dirty="0" smtClean="0">
                          <a:solidFill>
                            <a:schemeClr val="tx1"/>
                          </a:solidFill>
                        </a:rPr>
                        <a:t> literario</a:t>
                      </a:r>
                      <a:endParaRPr lang="es-ES"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ES" sz="1200" b="1" noProof="0" dirty="0" smtClean="0">
                          <a:solidFill>
                            <a:schemeClr val="tx1"/>
                          </a:solidFill>
                        </a:rPr>
                        <a:t>Objetivos</a:t>
                      </a:r>
                      <a:endParaRPr lang="es-ES"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ES" sz="1200" b="1" noProof="0" dirty="0" smtClean="0"/>
                        <a:t>Estándares</a:t>
                      </a:r>
                      <a:endParaRPr lang="es-E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s-ES" sz="1200" b="1" noProof="0" dirty="0" smtClean="0">
                          <a:solidFill>
                            <a:schemeClr val="tx1"/>
                          </a:solidFill>
                        </a:rPr>
                        <a:t>Significado</a:t>
                      </a:r>
                      <a:r>
                        <a:rPr lang="es-ES" sz="1200" b="1" baseline="0" noProof="0" dirty="0" smtClean="0">
                          <a:solidFill>
                            <a:schemeClr val="tx1"/>
                          </a:solidFill>
                        </a:rPr>
                        <a:t> </a:t>
                      </a:r>
                      <a:r>
                        <a:rPr lang="es-ES" sz="1200" b="1" noProof="0" dirty="0" smtClean="0">
                          <a:solidFill>
                            <a:schemeClr val="tx1"/>
                          </a:solidFill>
                        </a:rPr>
                        <a:t>de las palabras</a:t>
                      </a:r>
                      <a:endParaRPr lang="es-ES"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RL.K.4</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s-ES" sz="1200" b="1" noProof="0" dirty="0" smtClean="0">
                          <a:solidFill>
                            <a:schemeClr val="tx1"/>
                          </a:solidFill>
                        </a:rPr>
                        <a:t>Estructuras/</a:t>
                      </a:r>
                      <a:r>
                        <a:rPr lang="es-ES" sz="1200" b="1" baseline="0" noProof="0" dirty="0" smtClean="0">
                          <a:solidFill>
                            <a:schemeClr val="tx1"/>
                          </a:solidFill>
                        </a:rPr>
                        <a:t> Características del texto</a:t>
                      </a:r>
                      <a:endParaRPr lang="es-ES"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RL.K.7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s-ES" sz="1200" b="1" noProof="0" dirty="0" smtClean="0"/>
                        <a:t>Análisis</a:t>
                      </a:r>
                      <a:r>
                        <a:rPr lang="es-ES" sz="1200" b="1" baseline="0" noProof="0" dirty="0" smtClean="0"/>
                        <a:t> dentro y a través de textos</a:t>
                      </a:r>
                      <a:endParaRPr lang="es-ES" sz="1200" b="1" noProof="0" dirty="0"/>
                    </a:p>
                  </a:txBody>
                  <a:tcPr marL="103632" marR="103632" marT="50292" marB="50292">
                    <a:solidFill>
                      <a:srgbClr val="FFFFCC"/>
                    </a:solidFill>
                  </a:tcPr>
                </a:tc>
                <a:tc>
                  <a:txBody>
                    <a:bodyPr/>
                    <a:lstStyle/>
                    <a:p>
                      <a:r>
                        <a:rPr lang="en-US" sz="1200" b="1" dirty="0" smtClean="0">
                          <a:solidFill>
                            <a:schemeClr val="tx1"/>
                          </a:solidFill>
                        </a:rPr>
                        <a:t> RL.K.9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161978282"/>
              </p:ext>
            </p:extLst>
          </p:nvPr>
        </p:nvGraphicFramePr>
        <p:xfrm>
          <a:off x="1640842" y="4483899"/>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s-ES" sz="1200" b="1" noProof="0" dirty="0" smtClean="0">
                          <a:solidFill>
                            <a:schemeClr val="tx1"/>
                          </a:solidFill>
                        </a:rPr>
                        <a:t>Lectura : Literatura Grado Kínder</a:t>
                      </a: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ES" sz="1200" b="1" noProof="0" dirty="0" smtClean="0">
                          <a:solidFill>
                            <a:schemeClr val="tx1"/>
                          </a:solidFill>
                        </a:rPr>
                        <a:t>Objetivos</a:t>
                      </a:r>
                      <a:endParaRPr lang="es-ES"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ES" sz="1200" b="1" noProof="0" dirty="0" smtClean="0"/>
                        <a:t>Estándares</a:t>
                      </a:r>
                      <a:endParaRPr lang="es-E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s-ES" sz="1200" b="1" noProof="0" dirty="0" smtClean="0">
                          <a:solidFill>
                            <a:schemeClr val="tx1"/>
                          </a:solidFill>
                        </a:rPr>
                        <a:t>Significado de las palabras</a:t>
                      </a:r>
                      <a:endParaRPr lang="es-ES"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R1.K4</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s-ES" sz="1200" b="1" noProof="0" dirty="0" smtClean="0">
                          <a:solidFill>
                            <a:schemeClr val="tx1"/>
                          </a:solidFill>
                        </a:rPr>
                        <a:t>Razonamiento y Evidencia</a:t>
                      </a:r>
                      <a:endParaRPr lang="es-ES"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 R1.K8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s-ES" sz="1200" b="1" noProof="0" dirty="0" smtClean="0"/>
                        <a:t>Análisis</a:t>
                      </a:r>
                      <a:r>
                        <a:rPr lang="es-ES" sz="1200" b="1" baseline="0" noProof="0" dirty="0" smtClean="0"/>
                        <a:t> dentro y a través de textos</a:t>
                      </a:r>
                      <a:endParaRPr lang="es-ES" sz="1200" b="1" noProof="0" dirty="0"/>
                    </a:p>
                  </a:txBody>
                  <a:tcPr marL="103632" marR="103632" marT="50292" marB="50292">
                    <a:solidFill>
                      <a:srgbClr val="FFFFCC"/>
                    </a:solidFill>
                  </a:tcPr>
                </a:tc>
                <a:tc>
                  <a:txBody>
                    <a:bodyPr/>
                    <a:lstStyle/>
                    <a:p>
                      <a:r>
                        <a:rPr lang="en-US" sz="1200" b="1" dirty="0" smtClean="0">
                          <a:solidFill>
                            <a:schemeClr val="tx1"/>
                          </a:solidFill>
                        </a:rPr>
                        <a:t> R1.K.9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2-3-4</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2" name="Rectangle 1"/>
          <p:cNvSpPr/>
          <p:nvPr/>
        </p:nvSpPr>
        <p:spPr>
          <a:xfrm>
            <a:off x="4006689" y="7017445"/>
            <a:ext cx="408774"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s-419" dirty="0"/>
          </a:p>
        </p:txBody>
      </p:sp>
      <p:sp>
        <p:nvSpPr>
          <p:cNvPr id="24" name="Rectangle 23"/>
          <p:cNvSpPr/>
          <p:nvPr/>
        </p:nvSpPr>
        <p:spPr>
          <a:xfrm>
            <a:off x="4756937" y="7323022"/>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s-419" dirty="0"/>
          </a:p>
        </p:txBody>
      </p:sp>
      <p:sp>
        <p:nvSpPr>
          <p:cNvPr id="29" name="Rectangle 28"/>
          <p:cNvSpPr/>
          <p:nvPr/>
        </p:nvSpPr>
        <p:spPr>
          <a:xfrm>
            <a:off x="3505200" y="7849730"/>
            <a:ext cx="2819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s-419" dirty="0"/>
          </a:p>
        </p:txBody>
      </p:sp>
      <p:sp>
        <p:nvSpPr>
          <p:cNvPr id="17" name="Rectangle 16"/>
          <p:cNvSpPr/>
          <p:nvPr/>
        </p:nvSpPr>
        <p:spPr>
          <a:xfrm>
            <a:off x="753894" y="228600"/>
            <a:ext cx="1843838" cy="877163"/>
          </a:xfrm>
          <a:prstGeom prst="rect">
            <a:avLst/>
          </a:prstGeom>
        </p:spPr>
        <p:txBody>
          <a:bodyPr wrap="none">
            <a:spAutoFit/>
          </a:bodyPr>
          <a:lstStyle/>
          <a:p>
            <a:r>
              <a:rPr lang="es-419" sz="5100" b="1" dirty="0" smtClean="0">
                <a:effectLst>
                  <a:outerShdw blurRad="38100" dist="38100" dir="2700000" algn="tl">
                    <a:srgbClr val="000000">
                      <a:alpha val="43137"/>
                    </a:srgbClr>
                  </a:outerShdw>
                </a:effectLst>
              </a:rPr>
              <a:t>Grado</a:t>
            </a:r>
            <a:endParaRPr lang="es-419"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9237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sp>
        <p:nvSpPr>
          <p:cNvPr id="5" name="Rectangle 4"/>
          <p:cNvSpPr/>
          <p:nvPr/>
        </p:nvSpPr>
        <p:spPr>
          <a:xfrm>
            <a:off x="518160" y="502924"/>
            <a:ext cx="6800850" cy="1907877"/>
          </a:xfrm>
          <a:prstGeom prst="rect">
            <a:avLst/>
          </a:prstGeom>
        </p:spPr>
        <p:txBody>
          <a:bodyPr wrap="square" lIns="101881" tIns="50941" rIns="101881" bIns="50941">
            <a:spAutoFit/>
          </a:bodyPr>
          <a:lstStyle/>
          <a:p>
            <a:endParaRPr lang="en-US" sz="1900" dirty="0"/>
          </a:p>
          <a:p>
            <a:r>
              <a:rPr lang="es-ES" sz="1900" dirty="0"/>
              <a:t>Nombre </a:t>
            </a:r>
            <a:r>
              <a:rPr lang="en-US" sz="1900" dirty="0" smtClean="0"/>
              <a:t>_____________________</a:t>
            </a:r>
            <a:endParaRPr lang="en-US" sz="1900" dirty="0"/>
          </a:p>
          <a:p>
            <a:endParaRPr lang="en-US" dirty="0" smtClean="0"/>
          </a:p>
          <a:p>
            <a:r>
              <a:rPr lang="es-419" dirty="0"/>
              <a:t>¿De qué trata el texto en su mayoría?  Este es el tema principal.</a:t>
            </a:r>
          </a:p>
          <a:p>
            <a:endParaRPr lang="en-US" dirty="0" smtClean="0"/>
          </a:p>
          <a:p>
            <a:pPr algn="ctr"/>
            <a:r>
              <a:rPr lang="es-MX" dirty="0"/>
              <a:t>Haz un dibujo del </a:t>
            </a:r>
            <a:r>
              <a:rPr lang="es-MX" u="sng" dirty="0"/>
              <a:t>tema principal</a:t>
            </a:r>
            <a:r>
              <a:rPr lang="en-US" dirty="0" smtClean="0"/>
              <a:t>.</a:t>
            </a:r>
          </a:p>
        </p:txBody>
      </p:sp>
      <p:sp>
        <p:nvSpPr>
          <p:cNvPr id="13" name="Rectangle 12"/>
          <p:cNvSpPr/>
          <p:nvPr/>
        </p:nvSpPr>
        <p:spPr>
          <a:xfrm>
            <a:off x="858203" y="2430780"/>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323850" y="17203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err="1" smtClean="0"/>
              <a:t>Grado</a:t>
            </a:r>
            <a:r>
              <a:rPr lang="en-US" sz="1600" b="1" dirty="0" smtClean="0"/>
              <a:t> </a:t>
            </a:r>
            <a:r>
              <a:rPr lang="en-US" sz="1600" b="1" dirty="0"/>
              <a:t>K</a:t>
            </a:r>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s-MX" sz="1800" dirty="0"/>
              <a:t>Usa letras, palabras o dibujos.  Cuéntanos más sobre el </a:t>
            </a:r>
            <a:r>
              <a:rPr lang="es-MX" sz="1800" u="sng" dirty="0"/>
              <a:t>tema principal</a:t>
            </a:r>
            <a:r>
              <a:rPr lang="en-US" sz="1900" dirty="0" smtClean="0"/>
              <a:t>.</a:t>
            </a:r>
            <a:endParaRPr lang="en-US" sz="1900" dirty="0"/>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Tree>
    <p:extLst>
      <p:ext uri="{BB962C8B-B14F-4D97-AF65-F5344CB8AC3E}">
        <p14:creationId xmlns:p14="http://schemas.microsoft.com/office/powerpoint/2010/main" val="3378242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933947"/>
              </p:ext>
            </p:extLst>
          </p:nvPr>
        </p:nvGraphicFramePr>
        <p:xfrm>
          <a:off x="176513" y="457387"/>
          <a:ext cx="7408090" cy="8162858"/>
        </p:xfrm>
        <a:graphic>
          <a:graphicData uri="http://schemas.openxmlformats.org/drawingml/2006/table">
            <a:tbl>
              <a:tblPr/>
              <a:tblGrid>
                <a:gridCol w="668347"/>
                <a:gridCol w="1368602"/>
                <a:gridCol w="1444636"/>
                <a:gridCol w="1444636"/>
                <a:gridCol w="1140503"/>
                <a:gridCol w="1341366"/>
              </a:tblGrid>
              <a:tr h="403933">
                <a:tc rowSpan="2">
                  <a:txBody>
                    <a:bodyPr/>
                    <a:lstStyle/>
                    <a:p>
                      <a:pPr marL="0" marR="0" algn="ctr">
                        <a:lnSpc>
                          <a:spcPct val="115000"/>
                        </a:lnSpc>
                        <a:spcBef>
                          <a:spcPts val="0"/>
                        </a:spcBef>
                        <a:spcAft>
                          <a:spcPts val="0"/>
                        </a:spcAft>
                      </a:pPr>
                      <a:r>
                        <a:rPr lang="es-419" sz="1200" b="1" noProof="0" dirty="0" smtClean="0">
                          <a:solidFill>
                            <a:srgbClr val="000000"/>
                          </a:solidFill>
                          <a:latin typeface="+mn-lt"/>
                          <a:ea typeface="Times New Roman"/>
                          <a:cs typeface="Times New Roman"/>
                        </a:rPr>
                        <a:t>Puntaje</a:t>
                      </a:r>
                      <a:endParaRPr lang="es-419" sz="1200" noProof="0" dirty="0">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419"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419"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419"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419"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419"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es-419" sz="13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91287">
                <a:tc vMerge="1">
                  <a:txBody>
                    <a:bodyPr/>
                    <a:lstStyle/>
                    <a:p>
                      <a:endParaRPr lang="en-US"/>
                    </a:p>
                  </a:txBody>
                  <a:tcPr/>
                </a:tc>
                <a:tc>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 </a:t>
                      </a:r>
                      <a:endParaRPr lang="es-419"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s-419" sz="1200" b="1" noProof="0" dirty="0" smtClean="0">
                          <a:effectLst>
                            <a:outerShdw blurRad="38100" dist="38100" dir="2700000" algn="tl">
                              <a:srgbClr val="000000">
                                <a:alpha val="43137"/>
                              </a:srgbClr>
                            </a:outerShdw>
                          </a:effectLst>
                          <a:latin typeface="+mn-lt"/>
                        </a:rPr>
                        <a:t>Organización</a:t>
                      </a:r>
                      <a:endParaRPr lang="es-419" sz="1200" b="1" noProof="0" dirty="0">
                        <a:effectLst>
                          <a:outerShdw blurRad="38100" dist="38100" dir="2700000" algn="tl">
                            <a:srgbClr val="000000">
                              <a:alpha val="43137"/>
                            </a:srgbClr>
                          </a:outerShdw>
                        </a:effectLst>
                        <a:latin typeface="+mn-lt"/>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419"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es-419"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es-419"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580606">
                <a:tc>
                  <a:txBody>
                    <a:bodyPr/>
                    <a:lstStyle/>
                    <a:p>
                      <a:pPr marL="0" marR="0" algn="ctr">
                        <a:lnSpc>
                          <a:spcPct val="115000"/>
                        </a:lnSpc>
                        <a:spcBef>
                          <a:spcPts val="0"/>
                        </a:spcBef>
                        <a:spcAft>
                          <a:spcPts val="0"/>
                        </a:spcAft>
                      </a:pPr>
                      <a:r>
                        <a:rPr lang="es-419"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419"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endParaRPr lang="es-419"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El comienzo establece un contexto interesante para el argumento/ acontecimientos del cuento (ej. Hace una pregunta; comienza con acción o sentimientos);</a:t>
                      </a:r>
                    </a:p>
                    <a:p>
                      <a:pPr algn="l"/>
                      <a:r>
                        <a:rPr lang="es-419" sz="900" baseline="0" noProof="0" dirty="0" smtClean="0">
                          <a:latin typeface="+mn-lt"/>
                        </a:rPr>
                        <a:t>Presenta y mantiene efectivamente el enfoque (controla la idea) del argumento del cuento.  </a:t>
                      </a:r>
                      <a:endParaRPr lang="es-419" sz="900" noProof="0" dirty="0">
                        <a:effectLst/>
                        <a:latin typeface="+mn-lt"/>
                        <a:ea typeface="Calibri"/>
                        <a:cs typeface="Times New Roman"/>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Tiene un comienzo, un medio y un final con un sentido de cierre (ej. Se aprendió una lección – la próxima vez…, nunca más lo volvió a hacer);</a:t>
                      </a:r>
                    </a:p>
                    <a:p>
                      <a:pPr algn="l"/>
                      <a:r>
                        <a:rPr lang="es-419" sz="900" baseline="0" noProof="0" dirty="0" smtClean="0">
                          <a:latin typeface="+mn-lt"/>
                        </a:rPr>
                        <a:t>Utiliza apropiadamente una variedad de transiciones;</a:t>
                      </a:r>
                    </a:p>
                    <a:p>
                      <a:pPr algn="l"/>
                      <a:r>
                        <a:rPr lang="es-419" sz="900" baseline="0" noProof="0" dirty="0" smtClean="0">
                          <a:latin typeface="+mn-lt"/>
                        </a:rPr>
                        <a:t>La cronología es lógica</a:t>
                      </a:r>
                      <a:endParaRPr lang="es-419"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Detalles relevantes y  concretos crean imágenes o ideas vívidas;</a:t>
                      </a:r>
                    </a:p>
                    <a:p>
                      <a:pPr algn="l"/>
                      <a:r>
                        <a:rPr lang="x-none" sz="900" baseline="0" noProof="0" dirty="0" smtClean="0">
                          <a:latin typeface="+mn-lt"/>
                        </a:rPr>
                        <a:t>Uso efectivo de  diálogos, detalles sensoriales y concretos, y de verbos intensos para progresar en la </a:t>
                      </a:r>
                      <a:r>
                        <a:rPr lang="es-419" sz="900" baseline="0" noProof="0" dirty="0" smtClean="0">
                          <a:latin typeface="+mn-lt"/>
                        </a:rPr>
                        <a:t>acción; o para mostrar cómo la  motivación , el desarrollo o crecimiento de los personajes cambia en el texto.</a:t>
                      </a: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a:r>
                        <a:rPr lang="es-419" sz="900" baseline="0" noProof="0" dirty="0" smtClean="0">
                          <a:latin typeface="+mn-lt"/>
                        </a:rPr>
                        <a:t>Mantiene la voz consistente del narrador;</a:t>
                      </a:r>
                    </a:p>
                    <a:p>
                      <a:pPr algn="l"/>
                      <a:r>
                        <a:rPr lang="es-419" sz="900" baseline="0" noProof="0" dirty="0" smtClean="0">
                          <a:latin typeface="+mn-lt"/>
                        </a:rPr>
                        <a:t>Utiliza lenguaje preciso y variedad de oraciones (simples, compuestas, con frases);</a:t>
                      </a:r>
                    </a:p>
                    <a:p>
                      <a:pPr algn="l"/>
                      <a:r>
                        <a:rPr lang="es-419" sz="900" baseline="0" noProof="0" dirty="0" smtClean="0">
                          <a:latin typeface="+mn-lt"/>
                        </a:rPr>
                        <a:t>Podría utilizar lenguaje figurativo (ej. imágenes)</a:t>
                      </a:r>
                      <a:endParaRPr lang="es-419"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Edita con el apoyo de compañeros, adultos y recursos;</a:t>
                      </a:r>
                    </a:p>
                    <a:p>
                      <a:pPr algn="l"/>
                      <a:r>
                        <a:rPr lang="es-ES_tradnl" sz="900" baseline="0" noProof="0" dirty="0" smtClean="0">
                          <a:latin typeface="+mn-lt"/>
                        </a:rPr>
                        <a:t>Tiene pocos o ningún error en gramática, en el uso de palabras o en la mecánica, de acuerdo al grado</a:t>
                      </a:r>
                      <a:endParaRPr lang="es-ES_tradnl" sz="900" b="0" i="0" u="none" strike="noStrike" noProof="0" dirty="0" smtClean="0">
                        <a:solidFill>
                          <a:srgbClr val="000000"/>
                        </a:solidFill>
                        <a:latin typeface="+mn-lt"/>
                      </a:endParaRPr>
                    </a:p>
                    <a:p>
                      <a:pPr algn="l"/>
                      <a:r>
                        <a:rPr lang="es-419" sz="900" baseline="0" noProof="0" dirty="0" smtClean="0">
                          <a:latin typeface="+mn-lt"/>
                        </a:rPr>
                        <a:t>(ej.  Utiliza ortografía tradicional para escribir palabras con patrones comunes)</a:t>
                      </a:r>
                      <a:endParaRPr lang="es-419"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867989">
                <a:tc>
                  <a:txBody>
                    <a:bodyPr/>
                    <a:lstStyle/>
                    <a:p>
                      <a:pPr marL="0" marR="0" algn="ctr">
                        <a:lnSpc>
                          <a:spcPct val="115000"/>
                        </a:lnSpc>
                        <a:spcBef>
                          <a:spcPts val="0"/>
                        </a:spcBef>
                        <a:spcAft>
                          <a:spcPts val="0"/>
                        </a:spcAft>
                      </a:pPr>
                      <a:r>
                        <a:rPr lang="es-419"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s-419"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endParaRPr lang="es-419"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0" i="0" baseline="0" noProof="0" dirty="0" smtClean="0">
                          <a:latin typeface="+mn-lt"/>
                        </a:rPr>
                        <a:t>Utiliza una combinación de dibujos, dictados y escritos (K);</a:t>
                      </a:r>
                    </a:p>
                    <a:p>
                      <a:pPr algn="l"/>
                      <a:r>
                        <a:rPr lang="es-419" sz="900" b="0" i="0" baseline="0" noProof="0" dirty="0" smtClean="0">
                          <a:latin typeface="+mn-lt"/>
                        </a:rPr>
                        <a:t>Elementos claves apoyan el evento o la serie de acontecimientos (gr K-2);</a:t>
                      </a:r>
                    </a:p>
                    <a:p>
                      <a:pPr algn="l"/>
                      <a:r>
                        <a:rPr lang="es-419" sz="900" b="0" i="0" baseline="0" noProof="0" dirty="0" smtClean="0">
                          <a:latin typeface="+mn-lt"/>
                        </a:rPr>
                        <a:t>Tiene un título (gr 1-2) y un enfoque claro (gr K-2).</a:t>
                      </a:r>
                      <a:endParaRPr lang="es-419" sz="900" b="0" i="0" noProof="0" dirty="0">
                        <a:effectLst/>
                        <a:latin typeface="+mn-lt"/>
                        <a:ea typeface="Calibri"/>
                        <a:cs typeface="Times New Roman"/>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0" i="0" baseline="0" noProof="0" dirty="0" smtClean="0">
                          <a:latin typeface="+mn-lt"/>
                        </a:rPr>
                        <a:t>Establece un claro orden de acontecimientos;</a:t>
                      </a:r>
                    </a:p>
                    <a:p>
                      <a:pPr algn="l"/>
                      <a:r>
                        <a:rPr lang="es-419" sz="900" b="0" i="0" baseline="0" noProof="0" dirty="0" smtClean="0">
                          <a:latin typeface="+mn-lt"/>
                        </a:rPr>
                        <a:t>Proporciona una reacción (K);</a:t>
                      </a:r>
                    </a:p>
                    <a:p>
                      <a:pPr algn="l"/>
                      <a:r>
                        <a:rPr lang="es-419" sz="900" b="0" i="0" baseline="0" noProof="0" dirty="0" smtClean="0">
                          <a:latin typeface="+mn-lt"/>
                        </a:rPr>
                        <a:t>Tiene un comienzo, un medio y final o solución al problema</a:t>
                      </a:r>
                    </a:p>
                    <a:p>
                      <a:pPr algn="l"/>
                      <a:r>
                        <a:rPr lang="es-419" sz="900" b="0" i="0" baseline="0" noProof="0" dirty="0" smtClean="0">
                          <a:latin typeface="+mn-lt"/>
                        </a:rPr>
                        <a:t>(gr 1-2);</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i="0" baseline="0" noProof="0" dirty="0" smtClean="0">
                          <a:latin typeface="+mn-lt"/>
                        </a:rPr>
                        <a:t>Utiliza transiciones básicas para mostrar el orden del evento o la cronología (gr 1-2) (ej. antes, después, entonces, luego, más tarde)</a:t>
                      </a:r>
                      <a:endParaRPr lang="es-419"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0" i="0" baseline="0" noProof="0" dirty="0" smtClean="0">
                          <a:latin typeface="+mn-lt"/>
                        </a:rPr>
                        <a:t>Los detalles incluyen nombres, verbos y adjetivos;</a:t>
                      </a:r>
                    </a:p>
                    <a:p>
                      <a:pPr algn="l"/>
                      <a:r>
                        <a:rPr lang="es-419" sz="900" b="0" i="0" baseline="0" noProof="0" dirty="0" smtClean="0">
                          <a:latin typeface="+mn-lt"/>
                        </a:rPr>
                        <a:t>Podría utilizar diálogos y  </a:t>
                      </a:r>
                      <a:r>
                        <a:rPr lang="es-419" sz="900" baseline="0" noProof="0" dirty="0" smtClean="0">
                          <a:latin typeface="+mn-lt"/>
                        </a:rPr>
                        <a:t>detalles sensoriales y concretos para causar el efecto deseado </a:t>
                      </a:r>
                      <a:r>
                        <a:rPr lang="es-419" sz="900" b="0" i="0" baseline="0" noProof="0" dirty="0" smtClean="0">
                          <a:latin typeface="+mn-lt"/>
                        </a:rPr>
                        <a:t>(gr 1-2);</a:t>
                      </a:r>
                    </a:p>
                    <a:p>
                      <a:pPr algn="l"/>
                      <a:r>
                        <a:rPr lang="es-419" sz="900" b="0" i="0" baseline="0" noProof="0" dirty="0" smtClean="0">
                          <a:latin typeface="+mn-lt"/>
                        </a:rPr>
                        <a:t>Elabora oralmente o por escrito, en las acciones, reacciones, motivaciones, pensamientos o sentimientos</a:t>
                      </a:r>
                    </a:p>
                    <a:p>
                      <a:pPr algn="l"/>
                      <a:endParaRPr lang="es-419"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0" i="0" baseline="0" noProof="0" dirty="0" smtClean="0">
                          <a:latin typeface="+mn-lt"/>
                        </a:rPr>
                        <a:t>Uso apropiado de palabras (singular/plural) y frases preposicionales; Produce una variedad de oraciones completas – de forma oral (K) o por escrito;</a:t>
                      </a:r>
                    </a:p>
                    <a:p>
                      <a:pPr algn="l"/>
                      <a:r>
                        <a:rPr lang="es-419" sz="900" b="0" i="0" baseline="0" noProof="0" dirty="0" smtClean="0">
                          <a:latin typeface="+mn-lt"/>
                        </a:rPr>
                        <a:t>Utiliza los comentarios de adultos o compañeros para revisar</a:t>
                      </a:r>
                      <a:endParaRPr lang="es-419"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Edita con el apoyo de compañeros, adultos y recursos </a:t>
                      </a:r>
                      <a:r>
                        <a:rPr lang="es-419" sz="900" b="0" i="0" baseline="0" noProof="0" dirty="0" smtClean="0">
                          <a:latin typeface="+mn-lt"/>
                        </a:rPr>
                        <a:t>(gr 2);</a:t>
                      </a:r>
                    </a:p>
                    <a:p>
                      <a:pPr algn="l"/>
                      <a:r>
                        <a:rPr lang="es-ES_tradnl" sz="900" b="0" i="0" baseline="0" noProof="0" dirty="0" smtClean="0">
                          <a:latin typeface="+mn-lt"/>
                        </a:rPr>
                        <a:t>Errores menores no interfieren con la comprensión del lector </a:t>
                      </a:r>
                      <a:endParaRPr lang="es-419"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24297">
                <a:tc>
                  <a:txBody>
                    <a:bodyPr/>
                    <a:lstStyle/>
                    <a:p>
                      <a:pPr marL="0" marR="0" algn="ctr">
                        <a:lnSpc>
                          <a:spcPct val="115000"/>
                        </a:lnSpc>
                        <a:spcBef>
                          <a:spcPts val="0"/>
                        </a:spcBef>
                        <a:spcAft>
                          <a:spcPts val="0"/>
                        </a:spcAft>
                      </a:pPr>
                      <a:r>
                        <a:rPr lang="es-419"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s-419"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En</a:t>
                      </a:r>
                      <a:r>
                        <a:rPr lang="es-419" sz="8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 desarrollo</a:t>
                      </a:r>
                      <a:endParaRPr lang="es-419"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El comienzo tiene un poco de contexto para el argumento/ acontecimientos del cuento (cuándo, por qué, etc.);</a:t>
                      </a:r>
                    </a:p>
                    <a:p>
                      <a:pPr algn="l"/>
                      <a:r>
                        <a:rPr lang="es-419" sz="900" baseline="0" noProof="0" dirty="0" smtClean="0">
                          <a:latin typeface="+mn-lt"/>
                        </a:rPr>
                        <a:t>Incluye elementos claves (personajes, problema o evento principal) e intenta establecer un enfoque central </a:t>
                      </a:r>
                      <a:endParaRPr lang="es-419" sz="900" b="0" baseline="0" noProof="0" dirty="0" smtClean="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0" i="0" baseline="0" noProof="0" dirty="0" smtClean="0">
                          <a:latin typeface="+mn-lt"/>
                        </a:rPr>
                        <a:t>Tiene un comienzo, un medio y final</a:t>
                      </a:r>
                      <a:r>
                        <a:rPr lang="es-419" sz="900" baseline="0" noProof="0" dirty="0" smtClean="0">
                          <a:latin typeface="+mn-lt"/>
                        </a:rPr>
                        <a:t>, pero algunas partes necesitan ser trabajadas o necesitan mayor claridad (ej. Puede divagar o haber interrupciones en el cuento; la secuencia o conexión de acontecimientos no está clara);</a:t>
                      </a:r>
                    </a:p>
                    <a:p>
                      <a:pPr algn="l"/>
                      <a:r>
                        <a:rPr lang="es-419" sz="900" baseline="0" noProof="0" dirty="0" smtClean="0">
                          <a:latin typeface="+mn-lt"/>
                        </a:rPr>
                        <a:t>Carece de transiciones o causan confusión</a:t>
                      </a:r>
                      <a:endParaRPr lang="es-419" sz="900" baseline="0" noProof="0" dirty="0" smtClean="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Algunas estrategias de elaboración son evidentes en los dibujos o los escritos, o son añadidos con el apoyo o preguntas de compañeros o adultos;</a:t>
                      </a:r>
                    </a:p>
                    <a:p>
                      <a:pPr algn="l"/>
                      <a:r>
                        <a:rPr lang="es-419" sz="900" baseline="0" noProof="0" dirty="0" smtClean="0">
                          <a:latin typeface="+mn-lt"/>
                        </a:rPr>
                        <a:t>Utiliza algunos detalles o diálogos para elaborar en imágenes o ideas (acciones, pensamientos, sentimientos)</a:t>
                      </a:r>
                      <a:endParaRPr lang="es-419" sz="900" baseline="0" noProof="0" dirty="0" smtClean="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El vocabulario que usa tiene errores menores;</a:t>
                      </a:r>
                    </a:p>
                    <a:p>
                      <a:pPr algn="l"/>
                      <a:r>
                        <a:rPr lang="es-ES_tradnl" sz="900" baseline="0" noProof="0" dirty="0" smtClean="0">
                          <a:latin typeface="+mn-lt"/>
                        </a:rPr>
                        <a:t>Dicta, escribe y amplía oraciones completas simples;</a:t>
                      </a:r>
                    </a:p>
                    <a:p>
                      <a:pPr algn="l"/>
                      <a:r>
                        <a:rPr lang="es-ES_tradnl" sz="900" b="0" i="0" baseline="0" noProof="0" dirty="0" smtClean="0">
                          <a:latin typeface="+mn-lt"/>
                        </a:rPr>
                        <a:t>Utiliza los comentarios de adultos o compañeros para revisar</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Edita con el apoyo de compañeros, adultos y recursos </a:t>
                      </a:r>
                      <a:r>
                        <a:rPr lang="es-419" sz="900" b="0" i="0" baseline="0" noProof="0" dirty="0" smtClean="0">
                          <a:latin typeface="+mn-lt"/>
                        </a:rPr>
                        <a:t>(gr 2);</a:t>
                      </a:r>
                    </a:p>
                    <a:p>
                      <a:pPr algn="l"/>
                      <a:r>
                        <a:rPr lang="es-ES_tradnl" sz="900" baseline="0" noProof="0" dirty="0" smtClean="0">
                          <a:latin typeface="+mn-lt"/>
                        </a:rPr>
                        <a:t>Utiliza una mecánica básica y palabras apropiadas para el grado, con algunos errores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24297">
                <a:tc>
                  <a:txBody>
                    <a:bodyPr/>
                    <a:lstStyle/>
                    <a:p>
                      <a:pPr marL="0" marR="0" algn="ctr">
                        <a:lnSpc>
                          <a:spcPct val="115000"/>
                        </a:lnSpc>
                        <a:spcBef>
                          <a:spcPts val="0"/>
                        </a:spcBef>
                        <a:spcAft>
                          <a:spcPts val="0"/>
                        </a:spcAft>
                      </a:pPr>
                      <a:r>
                        <a:rPr lang="es-419"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s-419"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endParaRPr lang="es-419"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El comienzo podría tener un contexto confuso o ningún contexto para el argumento/ acontecimiento del cuento; </a:t>
                      </a:r>
                    </a:p>
                    <a:p>
                      <a:pPr algn="l"/>
                      <a:r>
                        <a:rPr lang="es-419" sz="900" baseline="0" noProof="0" dirty="0" smtClean="0">
                          <a:latin typeface="+mn-lt"/>
                        </a:rPr>
                        <a:t>Carece de elementos claves para el argumento/ acontecimientos del cuento (personaje(s), problema, evento principal) </a:t>
                      </a:r>
                      <a:endParaRPr lang="es-419"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Intenta un comienzo, un medio y final, pero una o más partes no están presentes o son genéricas (ej. Había una vez…; Fin)</a:t>
                      </a:r>
                      <a:endParaRPr lang="es-419"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Los intentos para añadir detalles a dibujos o escritos son irregulares, genéricos (ej. bueno, lindo, bonito) o podrían parecer irrelevantes al argumento del cuento;</a:t>
                      </a:r>
                    </a:p>
                    <a:p>
                      <a:pPr algn="l"/>
                      <a:r>
                        <a:rPr lang="es-419" sz="900" baseline="0" noProof="0" dirty="0" smtClean="0">
                          <a:latin typeface="+mn-lt"/>
                        </a:rPr>
                        <a:t>O</a:t>
                      </a:r>
                    </a:p>
                    <a:p>
                      <a:pPr algn="l"/>
                      <a:r>
                        <a:rPr lang="es-419" sz="900" baseline="0" noProof="0" dirty="0" smtClean="0">
                          <a:latin typeface="+mn-lt"/>
                        </a:rPr>
                        <a:t>Podría identificar elementos literarios (personajes, ambiente, acción)sin añadir ninguna otra descripción o detalle</a:t>
                      </a:r>
                      <a:endParaRPr lang="es-419"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Generalmente utiliza vocabulario básico, incorrecto o por debajo del nivel de grado cuando dicta (K) o escribe;</a:t>
                      </a:r>
                    </a:p>
                    <a:p>
                      <a:pPr algn="l"/>
                      <a:r>
                        <a:rPr lang="es-ES" sz="900" baseline="0" noProof="0" dirty="0" smtClean="0">
                          <a:latin typeface="+mn-lt"/>
                        </a:rPr>
                        <a:t>Utiliza los comentarios de adultos o compañeros para revisar</a:t>
                      </a: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900" baseline="0" noProof="0" dirty="0" smtClean="0">
                          <a:latin typeface="+mn-lt"/>
                        </a:rPr>
                        <a:t>Edita con el apoyo </a:t>
                      </a:r>
                      <a:r>
                        <a:rPr lang="es-419" sz="900" baseline="0" noProof="0" smtClean="0">
                          <a:latin typeface="+mn-lt"/>
                        </a:rPr>
                        <a:t>de compañeros y adultos  </a:t>
                      </a:r>
                      <a:r>
                        <a:rPr lang="es-419" sz="900" b="0" i="0" baseline="0" noProof="0" dirty="0" smtClean="0">
                          <a:latin typeface="+mn-lt"/>
                        </a:rPr>
                        <a:t>(gr 2);</a:t>
                      </a:r>
                    </a:p>
                    <a:p>
                      <a:pPr marL="0" marR="0" indent="0" algn="l" defTabSz="966612" rtl="0" eaLnBrk="1" fontAlgn="auto" latinLnBrk="0" hangingPunct="1">
                        <a:lnSpc>
                          <a:spcPct val="100000"/>
                        </a:lnSpc>
                        <a:spcBef>
                          <a:spcPts val="0"/>
                        </a:spcBef>
                        <a:spcAft>
                          <a:spcPts val="0"/>
                        </a:spcAft>
                        <a:buClrTx/>
                        <a:buSzTx/>
                        <a:buFontTx/>
                        <a:buNone/>
                        <a:tabLst/>
                        <a:defRPr/>
                      </a:pPr>
                      <a:r>
                        <a:rPr lang="es-ES_tradnl" sz="900" baseline="0" noProof="0" dirty="0" smtClean="0">
                          <a:latin typeface="+mn-lt"/>
                        </a:rPr>
                        <a:t>No utiliza una mecánica básica apropiada para el grado o tiene errores</a:t>
                      </a:r>
                      <a:endParaRPr lang="es-ES_tradnl" sz="900" b="0" i="0" u="none" strike="noStrike" noProof="0" dirty="0" smtClean="0">
                        <a:solidFill>
                          <a:srgbClr val="000000"/>
                        </a:solidFill>
                        <a:latin typeface="+mn-lt"/>
                      </a:endParaRPr>
                    </a:p>
                    <a:p>
                      <a:pPr algn="l"/>
                      <a:r>
                        <a:rPr lang="es-ES_tradnl" sz="900" baseline="0" noProof="0" dirty="0" smtClean="0">
                          <a:latin typeface="+mn-lt"/>
                        </a:rPr>
                        <a:t> frecuentes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758">
                <a:tc>
                  <a:txBody>
                    <a:bodyPr/>
                    <a:lstStyle/>
                    <a:p>
                      <a:pPr marL="0" marR="0" algn="ctr">
                        <a:lnSpc>
                          <a:spcPct val="115000"/>
                        </a:lnSpc>
                        <a:spcBef>
                          <a:spcPts val="0"/>
                        </a:spcBef>
                        <a:spcAft>
                          <a:spcPts val="0"/>
                        </a:spcAft>
                      </a:pPr>
                      <a:r>
                        <a:rPr lang="es-419"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es-419" sz="2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1000" b="0" i="0" u="none" strike="noStrike" noProof="0" dirty="0" smtClean="0">
                          <a:solidFill>
                            <a:srgbClr val="000000"/>
                          </a:solidFill>
                          <a:latin typeface="+mn-lt"/>
                        </a:rPr>
                        <a:t>Una respuesta no recibe crédito si no proporciona evidencia de la habilidad para</a:t>
                      </a:r>
                      <a:r>
                        <a:rPr lang="es-ES_tradnl" sz="1000" b="0" i="0" u="none" strike="noStrike" baseline="0" noProof="0" dirty="0" smtClean="0">
                          <a:solidFill>
                            <a:srgbClr val="000000"/>
                          </a:solidFill>
                          <a:latin typeface="+mn-lt"/>
                        </a:rPr>
                        <a:t> </a:t>
                      </a:r>
                      <a:r>
                        <a:rPr lang="es-ES_tradnl" sz="1000" b="0" i="0" u="none" strike="noStrike" noProof="0" dirty="0" smtClean="0">
                          <a:solidFill>
                            <a:srgbClr val="000000"/>
                          </a:solidFill>
                          <a:latin typeface="+mn-lt"/>
                        </a:rPr>
                        <a:t> [</a:t>
                      </a:r>
                      <a:r>
                        <a:rPr lang="es-ES_tradnl" sz="1000" b="0" i="1" u="none" strike="noStrike" noProof="0" dirty="0" smtClean="0">
                          <a:solidFill>
                            <a:srgbClr val="000000"/>
                          </a:solidFill>
                          <a:latin typeface="+mn-lt"/>
                        </a:rPr>
                        <a:t>completar con el lenguaje clave del objetivo deseado</a:t>
                      </a:r>
                      <a:r>
                        <a:rPr lang="es-ES_tradnl" sz="1000" b="0" i="0" u="none" strike="noStrike" noProof="0" dirty="0" smtClean="0">
                          <a:solidFill>
                            <a:srgbClr val="000000"/>
                          </a:solidFill>
                          <a:latin typeface="+mn-lt"/>
                        </a:rPr>
                        <a:t>].</a:t>
                      </a:r>
                      <a:endParaRPr lang="es-ES_tradnl" sz="1000" b="0" i="0" u="none" strike="noStrike" noProof="0" dirty="0">
                        <a:solidFill>
                          <a:srgbClr val="000000"/>
                        </a:solidFill>
                        <a:latin typeface="+mn-lt"/>
                      </a:endParaRPr>
                    </a:p>
                  </a:txBody>
                  <a:tcPr marL="91240" marR="10368"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36592" y="159658"/>
            <a:ext cx="7147149" cy="350490"/>
          </a:xfrm>
          <a:prstGeom prst="rect">
            <a:avLst/>
          </a:prstGeom>
        </p:spPr>
        <p:txBody>
          <a:bodyPr wrap="square" lIns="96304" tIns="48153" rIns="96304" bIns="48153">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n-US" sz="1571" b="1" dirty="0" err="1">
                <a:effectLst>
                  <a:outerShdw blurRad="38100" dist="38100" dir="2700000" algn="tl">
                    <a:srgbClr val="000000">
                      <a:alpha val="43137"/>
                    </a:srgbClr>
                  </a:outerShdw>
                </a:effectLst>
              </a:rPr>
              <a:t>Grados</a:t>
            </a:r>
            <a:r>
              <a:rPr lang="en-US" sz="1571" b="1" dirty="0">
                <a:effectLst>
                  <a:outerShdw blurRad="38100" dist="38100" dir="2700000" algn="tl">
                    <a:srgbClr val="000000">
                      <a:alpha val="43137"/>
                    </a:srgbClr>
                  </a:outerShdw>
                </a:effectLst>
              </a:rPr>
              <a:t> K - 2: </a:t>
            </a:r>
            <a:r>
              <a:rPr lang="en-US" sz="1571" b="1" dirty="0" err="1">
                <a:effectLst>
                  <a:outerShdw blurRad="38100" dist="38100" dir="2700000" algn="tl">
                    <a:srgbClr val="000000">
                      <a:alpha val="43137"/>
                    </a:srgbClr>
                  </a:outerShdw>
                </a:effectLst>
              </a:rPr>
              <a:t>Rúbrica</a:t>
            </a:r>
            <a:r>
              <a:rPr lang="en-US" sz="1571" b="1" dirty="0">
                <a:effectLst>
                  <a:outerShdw blurRad="38100" dist="38100" dir="2700000" algn="tl">
                    <a:srgbClr val="000000">
                      <a:alpha val="43137"/>
                    </a:srgbClr>
                  </a:outerShdw>
                </a:effectLst>
              </a:rPr>
              <a:t> </a:t>
            </a:r>
            <a:r>
              <a:rPr lang="en-US" sz="1571" b="1" dirty="0" err="1">
                <a:effectLst>
                  <a:outerShdw blurRad="38100" dist="38100" dir="2700000" algn="tl">
                    <a:srgbClr val="000000">
                      <a:alpha val="43137"/>
                    </a:srgbClr>
                  </a:outerShdw>
                </a:effectLst>
              </a:rPr>
              <a:t>genérica</a:t>
            </a:r>
            <a:r>
              <a:rPr lang="en-US" sz="1571" b="1" dirty="0">
                <a:effectLst>
                  <a:outerShdw blurRad="38100" dist="38100" dir="2700000" algn="tl">
                    <a:srgbClr val="000000">
                      <a:alpha val="43137"/>
                    </a:srgbClr>
                  </a:outerShdw>
                </a:effectLst>
              </a:rPr>
              <a:t> de 4 </a:t>
            </a:r>
            <a:r>
              <a:rPr lang="en-US" sz="1571" b="1" dirty="0" err="1">
                <a:effectLst>
                  <a:outerShdw blurRad="38100" dist="38100" dir="2700000" algn="tl">
                    <a:srgbClr val="000000">
                      <a:alpha val="43137"/>
                    </a:srgbClr>
                  </a:outerShdw>
                </a:effectLst>
              </a:rPr>
              <a:t>puntos</a:t>
            </a:r>
            <a:r>
              <a:rPr lang="en-US" sz="1571" b="1" dirty="0">
                <a:effectLst>
                  <a:outerShdw blurRad="38100" dist="38100" dir="2700000" algn="tl">
                    <a:srgbClr val="000000">
                      <a:alpha val="43137"/>
                    </a:srgbClr>
                  </a:outerShdw>
                </a:effectLst>
              </a:rPr>
              <a:t> para un </a:t>
            </a:r>
            <a:r>
              <a:rPr lang="en-US" sz="1571" b="1" dirty="0" err="1">
                <a:effectLst>
                  <a:outerShdw blurRad="38100" dist="38100" dir="2700000" algn="tl">
                    <a:srgbClr val="000000">
                      <a:alpha val="43137"/>
                    </a:srgbClr>
                  </a:outerShdw>
                </a:effectLst>
              </a:rPr>
              <a:t>Escrito</a:t>
            </a:r>
            <a:r>
              <a:rPr lang="en-US" sz="1571" b="1" dirty="0">
                <a:effectLst>
                  <a:outerShdw blurRad="38100" dist="38100" dir="2700000" algn="tl">
                    <a:srgbClr val="000000">
                      <a:alpha val="43137"/>
                    </a:srgbClr>
                  </a:outerShdw>
                </a:effectLst>
              </a:rPr>
              <a:t> </a:t>
            </a:r>
            <a:r>
              <a:rPr lang="en-US" sz="1571" b="1" dirty="0" err="1">
                <a:effectLst>
                  <a:outerShdw blurRad="38100" dist="38100" dir="2700000" algn="tl">
                    <a:srgbClr val="000000">
                      <a:alpha val="43137"/>
                    </a:srgbClr>
                  </a:outerShdw>
                </a:effectLst>
              </a:rPr>
              <a:t>Narrativo</a:t>
            </a:r>
            <a:r>
              <a:rPr lang="en-US" sz="1571" b="1" dirty="0">
                <a:effectLst>
                  <a:outerShdw blurRad="38100" dist="38100" dir="2700000" algn="tl">
                    <a:srgbClr val="000000">
                      <a:alpha val="43137"/>
                    </a:srgbClr>
                  </a:outerShdw>
                </a:effectLst>
              </a:rPr>
              <a:t> </a:t>
            </a:r>
            <a:endParaRPr lang="en-US" sz="1571" dirty="0">
              <a:effectLst>
                <a:outerShdw blurRad="38100" dist="38100" dir="2700000" algn="tl">
                  <a:srgbClr val="000000">
                    <a:alpha val="43137"/>
                  </a:srgbClr>
                </a:outerShdw>
              </a:effectLst>
            </a:endParaRPr>
          </a:p>
        </p:txBody>
      </p:sp>
      <p:sp>
        <p:nvSpPr>
          <p:cNvPr id="5" name="Rectangle 4"/>
          <p:cNvSpPr/>
          <p:nvPr/>
        </p:nvSpPr>
        <p:spPr>
          <a:xfrm>
            <a:off x="418756" y="9144000"/>
            <a:ext cx="7299216" cy="237825"/>
          </a:xfrm>
          <a:prstGeom prst="rect">
            <a:avLst/>
          </a:prstGeom>
        </p:spPr>
        <p:txBody>
          <a:bodyPr wrap="square" lIns="91825" tIns="45912" rIns="91825" bIns="45912">
            <a:spAutoFit/>
          </a:bodyPr>
          <a:lstStyle/>
          <a:p>
            <a:r>
              <a:rPr lang="en-US" sz="943" b="1" dirty="0"/>
              <a:t>Working Drafts of ELA rubrics for assessing CCSS writing standards --- © (2010) Karin Hess, National Center for Assessment [khess@nciea.org</a:t>
            </a:r>
            <a:endParaRPr lang="en-US" sz="943"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21</a:t>
            </a:fld>
            <a:endParaRPr lang="en-US"/>
          </a:p>
        </p:txBody>
      </p:sp>
    </p:spTree>
    <p:extLst>
      <p:ext uri="{BB962C8B-B14F-4D97-AF65-F5344CB8AC3E}">
        <p14:creationId xmlns:p14="http://schemas.microsoft.com/office/powerpoint/2010/main" val="380132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618426"/>
              </p:ext>
            </p:extLst>
          </p:nvPr>
        </p:nvGraphicFramePr>
        <p:xfrm>
          <a:off x="184750" y="457201"/>
          <a:ext cx="7359050" cy="5632623"/>
        </p:xfrm>
        <a:graphic>
          <a:graphicData uri="http://schemas.openxmlformats.org/drawingml/2006/table">
            <a:tbl>
              <a:tblPr/>
              <a:tblGrid>
                <a:gridCol w="2101250"/>
                <a:gridCol w="640563"/>
                <a:gridCol w="479818"/>
                <a:gridCol w="479818"/>
                <a:gridCol w="411272"/>
                <a:gridCol w="3246329"/>
              </a:tblGrid>
              <a:tr h="641551">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Calibri"/>
                          <a:ea typeface="Calibri"/>
                          <a:cs typeface="Times New Roman"/>
                        </a:rPr>
                        <a:t>Modalidades receptivas*:</a:t>
                      </a:r>
                      <a:r>
                        <a:rPr lang="x-none" sz="900" kern="1200" noProof="0" dirty="0" smtClean="0">
                          <a:solidFill>
                            <a:schemeClr val="bg1">
                              <a:lumMod val="50000"/>
                            </a:schemeClr>
                          </a:solidFill>
                          <a:effectLst/>
                          <a:latin typeface="Calibri"/>
                          <a:ea typeface="Calibri"/>
                          <a:cs typeface="Times New Roman"/>
                        </a:rPr>
                        <a:t> </a:t>
                      </a:r>
                      <a:br>
                        <a:rPr lang="x-none" sz="900" kern="1200" noProof="0" dirty="0" smtClean="0">
                          <a:solidFill>
                            <a:schemeClr val="bg1">
                              <a:lumMod val="50000"/>
                            </a:schemeClr>
                          </a:solidFill>
                          <a:effectLst/>
                          <a:latin typeface="Calibri"/>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sus comunicaciones con los demás</a:t>
                      </a:r>
                      <a:r>
                        <a:rPr lang="x-none" sz="900" kern="1200" noProof="0" dirty="0" smtClean="0">
                          <a:solidFill>
                            <a:schemeClr val="bg1">
                              <a:lumMod val="50000"/>
                            </a:schemeClr>
                          </a:solidFill>
                          <a:effectLst/>
                          <a:latin typeface="Calibri"/>
                          <a:ea typeface="Calibri"/>
                          <a:cs typeface="Times New Roman"/>
                        </a:rPr>
                        <a:t>.</a:t>
                      </a:r>
                      <a:endParaRPr lang="x-none" sz="900" noProof="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Escuchar</a:t>
                      </a:r>
                    </a:p>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y</a:t>
                      </a:r>
                    </a:p>
                    <a:p>
                      <a:pPr marL="0" marR="0" algn="ctr">
                        <a:lnSpc>
                          <a:spcPct val="115000"/>
                        </a:lnSpc>
                        <a:spcBef>
                          <a:spcPts val="0"/>
                        </a:spcBef>
                        <a:spcAft>
                          <a:spcPts val="0"/>
                        </a:spcAft>
                      </a:pPr>
                      <a:r>
                        <a:rPr lang="x-none" sz="1100" kern="1200" noProof="0" dirty="0" smtClean="0">
                          <a:solidFill>
                            <a:srgbClr val="7F7F7F"/>
                          </a:solidFill>
                          <a:effectLst/>
                          <a:latin typeface="Calibri"/>
                          <a:ea typeface="Calibri"/>
                          <a:cs typeface="Times New Roman"/>
                        </a:rPr>
                        <a:t>Leer</a:t>
                      </a:r>
                      <a:endParaRPr lang="x-none" sz="11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9">
                  <a:txBody>
                    <a:bodyPr/>
                    <a:lstStyle/>
                    <a:p>
                      <a:pPr marL="291465" marR="71755" indent="-219710" algn="ctr">
                        <a:lnSpc>
                          <a:spcPct val="115000"/>
                        </a:lnSpc>
                        <a:spcBef>
                          <a:spcPts val="0"/>
                        </a:spcBef>
                        <a:spcAft>
                          <a:spcPts val="0"/>
                        </a:spcAft>
                      </a:pPr>
                      <a:r>
                        <a:rPr lang="x-none" sz="1300" b="1" kern="1200" noProof="0" dirty="0" smtClean="0">
                          <a:effectLst/>
                          <a:latin typeface="Calibri"/>
                          <a:ea typeface="Times New Roman"/>
                          <a:cs typeface="Times New Roman"/>
                        </a:rPr>
                        <a:t>9 - </a:t>
                      </a:r>
                      <a:r>
                        <a:rPr lang="x-none" sz="1300" b="1" kern="1200" noProof="0" dirty="0" smtClean="0">
                          <a:effectLst/>
                          <a:latin typeface="+mn-lt"/>
                          <a:ea typeface="Times New Roman"/>
                          <a:cs typeface="Times New Roman"/>
                        </a:rPr>
                        <a:t>crear</a:t>
                      </a:r>
                      <a:r>
                        <a:rPr lang="x-none" sz="1300" b="0" kern="1200" noProof="0" dirty="0" smtClean="0">
                          <a:effectLst/>
                          <a:latin typeface="+mn-lt"/>
                          <a:ea typeface="Times New Roman"/>
                          <a:cs typeface="Times New Roman"/>
                        </a:rPr>
                        <a:t> un discurso y un texto  </a:t>
                      </a:r>
                      <a:r>
                        <a:rPr lang="x-none" sz="1300" b="1" kern="1200" noProof="0" dirty="0" smtClean="0">
                          <a:effectLst/>
                          <a:latin typeface="+mn-lt"/>
                          <a:ea typeface="Times New Roman"/>
                          <a:cs typeface="Times New Roman"/>
                        </a:rPr>
                        <a:t>claro y coherente apropiado para su grado</a:t>
                      </a:r>
                      <a:endParaRPr lang="x-none" sz="1500" b="1"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9">
                  <a:txBody>
                    <a:bodyPr/>
                    <a:lstStyle/>
                    <a:p>
                      <a:r>
                        <a:rPr lang="x-none" sz="1300" b="1" kern="1200" noProof="0" dirty="0" smtClean="0">
                          <a:effectLst/>
                          <a:latin typeface="+mj-lt"/>
                          <a:ea typeface="Times New Roman"/>
                          <a:cs typeface="Times New Roman"/>
                        </a:rPr>
                        <a:t>        10 - </a:t>
                      </a:r>
                      <a:r>
                        <a:rPr lang="x-none" sz="1300" b="1" kern="1200" noProof="0" dirty="0" smtClean="0">
                          <a:solidFill>
                            <a:schemeClr val="tx1"/>
                          </a:solidFill>
                          <a:effectLst/>
                          <a:latin typeface="+mj-lt"/>
                          <a:ea typeface="+mn-ea"/>
                          <a:cs typeface="+mn-cs"/>
                        </a:rPr>
                        <a:t>hacer uso</a:t>
                      </a:r>
                      <a:r>
                        <a:rPr lang="x-none" sz="1300" kern="1200" noProof="0" dirty="0" smtClean="0">
                          <a:solidFill>
                            <a:schemeClr val="tx1"/>
                          </a:solidFill>
                          <a:effectLst/>
                          <a:latin typeface="+mj-lt"/>
                          <a:ea typeface="+mn-ea"/>
                          <a:cs typeface="+mn-cs"/>
                        </a:rPr>
                        <a:t> preciso del inglés</a:t>
                      </a:r>
                      <a:r>
                        <a:rPr lang="x-none" sz="1300" kern="1200" baseline="0" noProof="0" dirty="0" smtClean="0">
                          <a:solidFill>
                            <a:schemeClr val="tx1"/>
                          </a:solidFill>
                          <a:effectLst/>
                          <a:latin typeface="+mj-lt"/>
                          <a:ea typeface="+mn-ea"/>
                          <a:cs typeface="+mn-cs"/>
                        </a:rPr>
                        <a:t> est</a:t>
                      </a:r>
                      <a:r>
                        <a:rPr lang="x-none" sz="1300" kern="1200" noProof="0" dirty="0" smtClean="0">
                          <a:solidFill>
                            <a:schemeClr val="tx1"/>
                          </a:solidFill>
                          <a:effectLst/>
                          <a:latin typeface="+mj-lt"/>
                          <a:ea typeface="+mn-ea"/>
                          <a:cs typeface="+mn-cs"/>
                        </a:rPr>
                        <a:t>ándar en su nivel de grado para </a:t>
                      </a:r>
                    </a:p>
                    <a:p>
                      <a:r>
                        <a:rPr lang="x-none" sz="1300" kern="1200" noProof="0" dirty="0" smtClean="0">
                          <a:solidFill>
                            <a:schemeClr val="tx1"/>
                          </a:solidFill>
                          <a:effectLst/>
                          <a:latin typeface="+mj-lt"/>
                          <a:ea typeface="+mn-ea"/>
                          <a:cs typeface="+mn-cs"/>
                        </a:rPr>
                        <a:t>                comunicarse apropiadamente de forma oral y escrita</a:t>
                      </a:r>
                      <a:endParaRPr lang="x-none" sz="1300" kern="1200" noProof="0" dirty="0">
                        <a:solidFill>
                          <a:schemeClr val="tx1"/>
                        </a:solidFill>
                        <a:effectLst/>
                        <a:latin typeface="+mj-lt"/>
                        <a:ea typeface="+mn-ea"/>
                        <a:cs typeface="+mn-cs"/>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1</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1000" b="1" kern="1200" noProof="0" dirty="0" smtClean="0">
                          <a:solidFill>
                            <a:srgbClr val="7F7F7F"/>
                          </a:solidFill>
                          <a:effectLst/>
                          <a:latin typeface="+mn-lt"/>
                          <a:ea typeface="Calibri"/>
                          <a:cs typeface="GillSansMT"/>
                        </a:rPr>
                        <a:t>construir significado </a:t>
                      </a:r>
                      <a:r>
                        <a:rPr lang="x-none" sz="1000" b="0" kern="1200" noProof="0" dirty="0" smtClean="0">
                          <a:solidFill>
                            <a:srgbClr val="7F7F7F"/>
                          </a:solidFill>
                          <a:effectLst/>
                          <a:latin typeface="+mn-lt"/>
                          <a:ea typeface="Calibri"/>
                          <a:cs typeface="GillSansMT"/>
                        </a:rPr>
                        <a:t>de presentaciones orales y textos literarios e informativos a través de escuchar,</a:t>
                      </a:r>
                      <a:r>
                        <a:rPr lang="x-none" sz="1000" b="0" kern="1200" baseline="0" noProof="0" dirty="0" smtClean="0">
                          <a:solidFill>
                            <a:srgbClr val="7F7F7F"/>
                          </a:solidFill>
                          <a:effectLst/>
                          <a:latin typeface="+mn-lt"/>
                          <a:ea typeface="Calibri"/>
                          <a:cs typeface="GillSansMT"/>
                        </a:rPr>
                        <a:t> leer y observar de manera apropiada para el nivel de grado</a:t>
                      </a:r>
                      <a:r>
                        <a:rPr lang="x-none" sz="1000" b="0" kern="1200" noProof="0" dirty="0" smtClean="0">
                          <a:solidFill>
                            <a:srgbClr val="7F7F7F"/>
                          </a:solidFill>
                          <a:effectLst/>
                          <a:latin typeface="+mn-lt"/>
                          <a:ea typeface="Calibri"/>
                          <a:cs typeface="GillSansMT"/>
                        </a:rPr>
                        <a:t> </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5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Calibri"/>
                          <a:cs typeface="Times New Roman"/>
                        </a:rPr>
                        <a:t>8</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determinar el significado </a:t>
                      </a:r>
                      <a:r>
                        <a:rPr lang="x-none" sz="10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92878">
                <a:tc rowSpan="3">
                  <a:txBody>
                    <a:bodyPr/>
                    <a:lstStyle/>
                    <a:p>
                      <a:pPr marL="0" marR="0">
                        <a:lnSpc>
                          <a:spcPct val="115000"/>
                        </a:lnSpc>
                        <a:spcBef>
                          <a:spcPts val="0"/>
                        </a:spcBef>
                        <a:spcAft>
                          <a:spcPts val="0"/>
                        </a:spcAft>
                      </a:pPr>
                      <a:r>
                        <a:rPr lang="x-none" sz="2000" b="1" kern="1200" noProof="0" dirty="0" smtClean="0">
                          <a:effectLst/>
                          <a:latin typeface="Calibri"/>
                          <a:ea typeface="Calibri"/>
                          <a:cs typeface="Times New Roman"/>
                        </a:rPr>
                        <a:t>Modalidades productivas*:</a:t>
                      </a:r>
                      <a:r>
                        <a:rPr lang="x-none" sz="2000" kern="1200" noProof="0" dirty="0" smtClean="0">
                          <a:effectLst/>
                          <a:latin typeface="Calibri"/>
                          <a:ea typeface="Calibri"/>
                          <a:cs typeface="Times New Roman"/>
                        </a:rPr>
                        <a:t> </a:t>
                      </a:r>
                    </a:p>
                    <a:p>
                      <a:pPr marL="0" marR="0">
                        <a:lnSpc>
                          <a:spcPct val="115000"/>
                        </a:lnSpc>
                        <a:spcBef>
                          <a:spcPts val="0"/>
                        </a:spcBef>
                        <a:spcAft>
                          <a:spcPts val="0"/>
                        </a:spcAft>
                      </a:pPr>
                      <a:r>
                        <a:rPr lang="x-none" sz="1100" b="1" kern="1200" noProof="0" dirty="0" smtClean="0">
                          <a:effectLst/>
                          <a:latin typeface="+mn-lt"/>
                          <a:ea typeface="Calibri"/>
                          <a:cs typeface="Times New Roman"/>
                        </a:rPr>
                        <a:t>Formas en </a:t>
                      </a:r>
                      <a:r>
                        <a:rPr lang="x-none" sz="1100" kern="1200" noProof="0" dirty="0" smtClean="0">
                          <a:effectLst/>
                          <a:latin typeface="+mn-lt"/>
                          <a:ea typeface="Calibri"/>
                          <a:cs typeface="Times New Roman"/>
                        </a:rPr>
                        <a:t>que los estudiantes se comunican con otros (por ejemplo: hablar, escribir y dibujar). La instrucción y evaluación de las modalidades productivas se centran en la comunicación del estudiante de su propia comprensión o interpretación.</a:t>
                      </a:r>
                      <a:endParaRPr lang="x-none" sz="11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100" kern="1200" noProof="0" dirty="0" smtClean="0">
                          <a:effectLst/>
                          <a:latin typeface="Calibri"/>
                          <a:ea typeface="Calibri"/>
                          <a:cs typeface="Times New Roman"/>
                        </a:rPr>
                        <a:t>Hablar  </a:t>
                      </a:r>
                      <a:br>
                        <a:rPr lang="x-none" sz="1100" kern="1200" noProof="0" dirty="0" smtClean="0">
                          <a:effectLst/>
                          <a:latin typeface="Calibri"/>
                          <a:ea typeface="Calibri"/>
                          <a:cs typeface="Times New Roman"/>
                        </a:rPr>
                      </a:br>
                      <a:r>
                        <a:rPr lang="x-none" sz="1100" kern="1200" noProof="0" dirty="0" smtClean="0">
                          <a:effectLst/>
                          <a:latin typeface="Calibri"/>
                          <a:ea typeface="Calibri"/>
                          <a:cs typeface="Times New Roman"/>
                        </a:rPr>
                        <a:t>y</a:t>
                      </a:r>
                      <a:endParaRPr lang="x-none" sz="1100" noProof="0" dirty="0" smtClean="0">
                        <a:effectLst/>
                        <a:latin typeface="Calibri"/>
                        <a:ea typeface="Calibri"/>
                        <a:cs typeface="Times New Roman"/>
                      </a:endParaRPr>
                    </a:p>
                    <a:p>
                      <a:pPr marL="0" marR="0" algn="ctr">
                        <a:lnSpc>
                          <a:spcPct val="115000"/>
                        </a:lnSpc>
                        <a:spcBef>
                          <a:spcPts val="0"/>
                        </a:spcBef>
                        <a:spcAft>
                          <a:spcPts val="0"/>
                        </a:spcAft>
                      </a:pPr>
                      <a:r>
                        <a:rPr lang="x-none" sz="1100" kern="1200" noProof="0" dirty="0" smtClean="0">
                          <a:effectLst/>
                          <a:latin typeface="Calibri"/>
                          <a:ea typeface="Calibri"/>
                          <a:cs typeface="Times New Roman"/>
                        </a:rPr>
                        <a:t>Escribir</a:t>
                      </a:r>
                      <a:endParaRPr lang="x-none" sz="11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GillSansMT"/>
                        </a:rPr>
                        <a:t>3</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hablar y escribir sobre textos y temas literarios e informativos complejos, apropiados para </a:t>
                      </a:r>
                      <a:r>
                        <a:rPr lang="x-none" sz="1300" kern="1200" noProof="0" smtClean="0">
                          <a:effectLst/>
                          <a:latin typeface="+mn-lt"/>
                          <a:ea typeface="Calibri"/>
                          <a:cs typeface="GillSansMT"/>
                        </a:rPr>
                        <a:t>el grado</a:t>
                      </a:r>
                      <a:endParaRPr lang="x-none" sz="1500" noProof="0" dirty="0">
                        <a:solidFill>
                          <a:srgbClr val="FF0000"/>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710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b="1" kern="1200" noProof="0" dirty="0" smtClean="0">
                          <a:effectLst/>
                          <a:latin typeface="Calibri"/>
                          <a:ea typeface="Times New Roman"/>
                          <a:cs typeface="Times New Roman"/>
                        </a:rPr>
                        <a:t>4</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700" b="1" kern="1200" noProof="0" dirty="0" smtClean="0">
                          <a:effectLst/>
                          <a:latin typeface="+mn-lt"/>
                          <a:ea typeface="Calibri"/>
                          <a:cs typeface="GillSansMT"/>
                        </a:rPr>
                        <a:t>construir declaraciones orales y escritas apropiadas para su grado, y apoyarlas con razonamiento y evidencia</a:t>
                      </a:r>
                      <a:endParaRPr lang="x-none"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566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Times New Roman"/>
                        </a:rPr>
                        <a:t>7</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adaptar las opciones del lenguaje a un propósito, una tarea y una audiencia cuando</a:t>
                      </a:r>
                      <a:r>
                        <a:rPr lang="x-none" sz="1300" kern="1200" baseline="0" noProof="0" dirty="0" smtClean="0">
                          <a:effectLst/>
                          <a:latin typeface="+mn-lt"/>
                          <a:ea typeface="Calibri"/>
                          <a:cs typeface="GillSansMT"/>
                        </a:rPr>
                        <a:t> se </a:t>
                      </a:r>
                      <a:r>
                        <a:rPr lang="x-none" sz="1300" kern="1200" noProof="0" dirty="0" smtClean="0">
                          <a:effectLst/>
                          <a:latin typeface="+mn-lt"/>
                          <a:ea typeface="Calibri"/>
                          <a:cs typeface="GillSansMT"/>
                        </a:rPr>
                        <a:t>habla y escribe</a:t>
                      </a:r>
                      <a:endParaRPr lang="x-none"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0173">
                <a:tc rowSpan="4">
                  <a:txBody>
                    <a:bodyPr/>
                    <a:lstStyle/>
                    <a:p>
                      <a:pPr marL="0" marR="0">
                        <a:lnSpc>
                          <a:spcPct val="115000"/>
                        </a:lnSpc>
                        <a:spcBef>
                          <a:spcPts val="0"/>
                        </a:spcBef>
                        <a:spcAft>
                          <a:spcPts val="0"/>
                        </a:spcAft>
                      </a:pPr>
                      <a:r>
                        <a:rPr lang="x-none" sz="1000" b="1" kern="1200" noProof="0" dirty="0" smtClean="0">
                          <a:solidFill>
                            <a:schemeClr val="bg1">
                              <a:lumMod val="50000"/>
                            </a:schemeClr>
                          </a:solidFill>
                          <a:effectLst/>
                          <a:latin typeface="Calibri"/>
                          <a:ea typeface="Calibri"/>
                          <a:cs typeface="Times New Roman"/>
                        </a:rPr>
                        <a:t>Modalidades interactivas*: </a:t>
                      </a:r>
                    </a:p>
                    <a:p>
                      <a:pPr marL="0" marR="0">
                        <a:lnSpc>
                          <a:spcPct val="115000"/>
                        </a:lnSpc>
                        <a:spcBef>
                          <a:spcPts val="0"/>
                        </a:spcBef>
                        <a:spcAft>
                          <a:spcPts val="0"/>
                        </a:spcAft>
                      </a:pPr>
                      <a:r>
                        <a:rPr lang="x-none" sz="10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1000" kern="1200" baseline="0" noProof="0" dirty="0" smtClean="0">
                          <a:solidFill>
                            <a:schemeClr val="bg1">
                              <a:lumMod val="50000"/>
                            </a:schemeClr>
                          </a:solidFill>
                          <a:effectLst/>
                          <a:latin typeface="+mn-lt"/>
                          <a:ea typeface="Calibri"/>
                          <a:cs typeface="Times New Roman"/>
                        </a:rPr>
                        <a:t> “</a:t>
                      </a:r>
                      <a:r>
                        <a:rPr lang="x-none" sz="10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a:t>
                      </a:r>
                      <a:r>
                        <a:rPr lang="x-none" sz="1000" kern="1200" noProof="0" dirty="0" smtClean="0">
                          <a:solidFill>
                            <a:schemeClr val="bg1">
                              <a:lumMod val="50000"/>
                            </a:schemeClr>
                          </a:solidFill>
                          <a:effectLst/>
                          <a:latin typeface="Calibri"/>
                          <a:ea typeface="Calibri"/>
                          <a:cs typeface="Times New Roman"/>
                        </a:rPr>
                        <a:t>(Phillips, 2008, p. 3). </a:t>
                      </a:r>
                      <a:endParaRPr lang="x-none" sz="1500" noProof="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lnSpc>
                          <a:spcPct val="100000"/>
                        </a:lnSpc>
                        <a:spcBef>
                          <a:spcPts val="0"/>
                        </a:spcBef>
                        <a:spcAft>
                          <a:spcPts val="0"/>
                        </a:spcAft>
                      </a:pPr>
                      <a:r>
                        <a:rPr lang="x-none" sz="1100" kern="1200" noProof="0" dirty="0" smtClean="0">
                          <a:solidFill>
                            <a:schemeClr val="bg1">
                              <a:lumMod val="50000"/>
                            </a:schemeClr>
                          </a:solidFill>
                          <a:effectLst/>
                          <a:latin typeface="Calibri"/>
                          <a:ea typeface="Calibri"/>
                          <a:cs typeface="Times New Roman"/>
                        </a:rPr>
                        <a:t>Escuchar,</a:t>
                      </a:r>
                      <a:r>
                        <a:rPr lang="x-none" sz="1100" kern="1200" baseline="0" noProof="0" dirty="0" smtClean="0">
                          <a:solidFill>
                            <a:schemeClr val="bg1">
                              <a:lumMod val="50000"/>
                            </a:schemeClr>
                          </a:solidFill>
                          <a:effectLst/>
                          <a:latin typeface="Calibri"/>
                          <a:ea typeface="Calibri"/>
                          <a:cs typeface="Times New Roman"/>
                        </a:rPr>
                        <a:t>   </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Hablar,</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Leer</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y</a:t>
                      </a:r>
                    </a:p>
                    <a:p>
                      <a:pPr marL="0" marR="0" algn="ctr">
                        <a:lnSpc>
                          <a:spcPct val="100000"/>
                        </a:lnSpc>
                        <a:spcBef>
                          <a:spcPts val="0"/>
                        </a:spcBef>
                        <a:spcAft>
                          <a:spcPts val="0"/>
                        </a:spcAft>
                      </a:pPr>
                      <a:endParaRPr lang="x-none"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x-none" sz="1100" kern="1200" baseline="0" noProof="0" dirty="0" smtClean="0">
                          <a:solidFill>
                            <a:schemeClr val="bg1">
                              <a:lumMod val="50000"/>
                            </a:schemeClr>
                          </a:solidFill>
                          <a:effectLst/>
                          <a:latin typeface="Calibri"/>
                          <a:ea typeface="Calibri"/>
                          <a:cs typeface="Times New Roman"/>
                        </a:rPr>
                        <a:t>Escribir</a:t>
                      </a:r>
                      <a:r>
                        <a:rPr lang="x-none" sz="1000" kern="1200" baseline="0" noProof="0" dirty="0" smtClean="0">
                          <a:solidFill>
                            <a:schemeClr val="bg1">
                              <a:lumMod val="50000"/>
                            </a:schemeClr>
                          </a:solidFill>
                          <a:effectLst/>
                          <a:latin typeface="Calibri"/>
                          <a:ea typeface="Calibri"/>
                          <a:cs typeface="Times New Roman"/>
                        </a:rPr>
                        <a:t>. </a:t>
                      </a:r>
                      <a:endParaRPr lang="x-none" sz="1500" noProof="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93790">
                <a:tc vMerge="1">
                  <a:txBody>
                    <a:bodyPr/>
                    <a:lstStyle/>
                    <a:p>
                      <a:pPr marL="0" marR="0">
                        <a:lnSpc>
                          <a:spcPct val="115000"/>
                        </a:lnSpc>
                        <a:spcBef>
                          <a:spcPts val="0"/>
                        </a:spcBef>
                        <a:spcAft>
                          <a:spcPts val="0"/>
                        </a:spcAft>
                      </a:pPr>
                      <a:endParaRPr lang="en-US" sz="150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500" dirty="0">
                        <a:solidFill>
                          <a:schemeClr val="bg1">
                            <a:lumMod val="50000"/>
                          </a:schemeClr>
                        </a:solidFill>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GillSansMT"/>
                        </a:rPr>
                        <a:t>2</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participar en intercambios orales y escritos </a:t>
                      </a:r>
                      <a:r>
                        <a:rPr lang="x-none" sz="10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1000" b="0" kern="1200" noProof="0" dirty="0">
                        <a:solidFill>
                          <a:srgbClr val="7F7F7F"/>
                        </a:solidFill>
                        <a:effectLst/>
                        <a:latin typeface="+mn-lt"/>
                        <a:ea typeface="Calibri"/>
                        <a:cs typeface="GillSansMT"/>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5</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realizar una investigación y evaluar y comunicar </a:t>
                      </a:r>
                      <a:r>
                        <a:rPr lang="x-none" sz="10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1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1000" b="1" kern="1200" noProof="0" dirty="0" smtClean="0">
                          <a:solidFill>
                            <a:srgbClr val="7F7F7F"/>
                          </a:solidFill>
                          <a:effectLst/>
                          <a:latin typeface="Calibri"/>
                          <a:ea typeface="Times New Roman"/>
                          <a:cs typeface="Times New Roman"/>
                        </a:rPr>
                        <a:t>6</a:t>
                      </a:r>
                      <a:endParaRPr lang="x-none"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000" b="1" kern="1200" noProof="0" dirty="0" smtClean="0">
                          <a:solidFill>
                            <a:srgbClr val="7F7F7F"/>
                          </a:solidFill>
                          <a:effectLst/>
                          <a:latin typeface="+mn-lt"/>
                          <a:ea typeface="Calibri"/>
                          <a:cs typeface="GillSansMT"/>
                        </a:rPr>
                        <a:t>analizar y criticar </a:t>
                      </a:r>
                      <a:r>
                        <a:rPr lang="x-none" sz="10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30629" y="8686800"/>
            <a:ext cx="7435248" cy="1170510"/>
          </a:xfrm>
          <a:prstGeom prst="rect">
            <a:avLst/>
          </a:prstGeom>
          <a:solidFill>
            <a:schemeClr val="bg1"/>
          </a:solidFill>
        </p:spPr>
        <p:txBody>
          <a:bodyPr wrap="square" lIns="92391" tIns="46195" rIns="92391" bIns="46195">
            <a:spAutoFit/>
          </a:bodyPr>
          <a:lstStyle/>
          <a:p>
            <a:pPr algn="just"/>
            <a:r>
              <a:rPr lang="es-ES" sz="1000" dirty="0"/>
              <a:t>Esta tarea de rendimiento se basa en la escritura. Como una </a:t>
            </a:r>
            <a:r>
              <a:rPr lang="es-ES" sz="1000" dirty="0" smtClean="0"/>
              <a:t>opción, si </a:t>
            </a:r>
            <a:r>
              <a:rPr lang="es-ES" sz="1000" dirty="0"/>
              <a:t>desea </a:t>
            </a:r>
            <a:r>
              <a:rPr lang="es-ES" sz="1000" dirty="0" smtClean="0"/>
              <a:t>dar seguimiento al crecimiento ELP </a:t>
            </a:r>
            <a:r>
              <a:rPr lang="es-ES" sz="1000" dirty="0"/>
              <a:t>como </a:t>
            </a:r>
            <a:r>
              <a:rPr lang="es-ES" sz="1000" dirty="0" smtClean="0"/>
              <a:t>un segundo </a:t>
            </a:r>
            <a:r>
              <a:rPr lang="es-ES" sz="1000" dirty="0"/>
              <a:t>objetivo, </a:t>
            </a:r>
            <a:r>
              <a:rPr lang="es-ES" sz="1000" dirty="0" smtClean="0"/>
              <a:t>los maestros pueden </a:t>
            </a:r>
            <a:r>
              <a:rPr lang="es-ES" sz="1000" dirty="0"/>
              <a:t>optar por evaluar ELP estándar 4 porque se alinea con esta tarea </a:t>
            </a:r>
            <a:r>
              <a:rPr lang="es-ES" sz="1000" dirty="0" smtClean="0"/>
              <a:t>de rendimiento específica. La composición completa </a:t>
            </a:r>
            <a:r>
              <a:rPr lang="es-ES" sz="1000" dirty="0"/>
              <a:t>de su estudiante puede ser analizada para identificar los niveles de </a:t>
            </a:r>
            <a:r>
              <a:rPr lang="es-ES" sz="1000" dirty="0" smtClean="0"/>
              <a:t>dominio lingüístico </a:t>
            </a:r>
            <a:r>
              <a:rPr lang="es-ES" sz="1000" dirty="0"/>
              <a:t>en inglés. Es evidente que los estudiantes estarán navegando a través de las modalidades para llegar al producto final. Sin embargo, es importante tener en </a:t>
            </a:r>
            <a:r>
              <a:rPr lang="es-ES" sz="1000" dirty="0" smtClean="0"/>
              <a:t>mente qué está evaluando el escrito de opinión total de la tarea de rendimiento y cuán </a:t>
            </a:r>
            <a:r>
              <a:rPr lang="es-ES" sz="1000" dirty="0"/>
              <a:t>profundamente el </a:t>
            </a:r>
            <a:r>
              <a:rPr lang="es-ES" sz="1000" dirty="0" smtClean="0"/>
              <a:t>estudiante entiende el contenido </a:t>
            </a:r>
            <a:r>
              <a:rPr lang="es-ES" sz="1000" dirty="0"/>
              <a:t>de </a:t>
            </a:r>
            <a:r>
              <a:rPr lang="es-ES" sz="1000" dirty="0" smtClean="0"/>
              <a:t>la clase </a:t>
            </a:r>
            <a:r>
              <a:rPr lang="es-ES" sz="1000" dirty="0"/>
              <a:t>y el lenguaje. La meta de crecimiento ELP es </a:t>
            </a:r>
            <a:r>
              <a:rPr lang="es-ES" sz="1000" dirty="0" smtClean="0"/>
              <a:t>proporcionar “la enseñanza escalonada justa" </a:t>
            </a:r>
            <a:r>
              <a:rPr lang="es-ES" sz="1000" dirty="0"/>
              <a:t>para que los estudiantes demuestren su comprensión a fin de que pasen de un nivel de competencia </a:t>
            </a:r>
            <a:r>
              <a:rPr lang="es-ES" sz="1000" dirty="0" smtClean="0"/>
              <a:t>al </a:t>
            </a:r>
            <a:r>
              <a:rPr lang="es-ES" sz="1000" dirty="0"/>
              <a:t>siguiente.</a:t>
            </a:r>
          </a:p>
        </p:txBody>
      </p:sp>
      <p:graphicFrame>
        <p:nvGraphicFramePr>
          <p:cNvPr id="7" name="Table 6"/>
          <p:cNvGraphicFramePr>
            <a:graphicFrameLocks noGrp="1"/>
          </p:cNvGraphicFramePr>
          <p:nvPr>
            <p:extLst>
              <p:ext uri="{D42A27DB-BD31-4B8C-83A1-F6EECF244321}">
                <p14:modId xmlns:p14="http://schemas.microsoft.com/office/powerpoint/2010/main" val="1834310732"/>
              </p:ext>
            </p:extLst>
          </p:nvPr>
        </p:nvGraphicFramePr>
        <p:xfrm>
          <a:off x="184832" y="6096000"/>
          <a:ext cx="7374241" cy="2616346"/>
        </p:xfrm>
        <a:graphic>
          <a:graphicData uri="http://schemas.openxmlformats.org/drawingml/2006/table">
            <a:tbl>
              <a:tblPr firstRow="1" firstCol="1" bandRow="1"/>
              <a:tblGrid>
                <a:gridCol w="925364"/>
                <a:gridCol w="871087"/>
                <a:gridCol w="1003029"/>
                <a:gridCol w="875647"/>
                <a:gridCol w="1239257"/>
                <a:gridCol w="1239257"/>
                <a:gridCol w="1220600"/>
              </a:tblGrid>
              <a:tr h="580162">
                <a:tc>
                  <a:txBody>
                    <a:bodyPr/>
                    <a:lstStyle/>
                    <a:p>
                      <a:pPr marL="0" marR="0" algn="ctr">
                        <a:lnSpc>
                          <a:spcPct val="115000"/>
                        </a:lnSpc>
                        <a:spcBef>
                          <a:spcPts val="0"/>
                        </a:spcBef>
                        <a:spcAft>
                          <a:spcPts val="0"/>
                        </a:spcAft>
                      </a:pPr>
                      <a:r>
                        <a:rPr lang="es-VE" sz="1700" b="1" noProof="0" dirty="0" smtClean="0">
                          <a:solidFill>
                            <a:srgbClr val="000000"/>
                          </a:solidFill>
                          <a:effectLst/>
                          <a:latin typeface="Calibri"/>
                          <a:ea typeface="Times New Roman"/>
                          <a:cs typeface="Times New Roman"/>
                        </a:rPr>
                        <a:t>Estándar</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700" b="1" noProof="0" dirty="0" smtClean="0">
                          <a:effectLst/>
                          <a:latin typeface="Calibri"/>
                          <a:ea typeface="Times New Roman"/>
                          <a:cs typeface="Times New Roman"/>
                        </a:rPr>
                        <a:t>Un ELL puede…</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s-VE" sz="1700" b="1" noProof="0" dirty="0" smtClean="0">
                          <a:solidFill>
                            <a:srgbClr val="000000"/>
                          </a:solidFill>
                          <a:effectLst/>
                          <a:latin typeface="+mn-lt"/>
                          <a:ea typeface="Times New Roman"/>
                          <a:cs typeface="Times New Roman"/>
                        </a:rPr>
                        <a:t>Al final de un nivel de dominio del idioma inglés</a:t>
                      </a:r>
                      <a:r>
                        <a:rPr lang="es-VE" sz="1700" b="1" noProof="0" dirty="0" smtClean="0">
                          <a:solidFill>
                            <a:srgbClr val="000000"/>
                          </a:solidFill>
                          <a:effectLst/>
                          <a:latin typeface="Calibri"/>
                          <a:ea typeface="Times New Roman"/>
                          <a:cs typeface="Times New Roman"/>
                        </a:rPr>
                        <a:t>, </a:t>
                      </a:r>
                      <a:r>
                        <a:rPr lang="es-VE" sz="1700" b="1" noProof="0" dirty="0" smtClean="0">
                          <a:solidFill>
                            <a:srgbClr val="000000"/>
                          </a:solidFill>
                          <a:effectLst/>
                          <a:latin typeface="+mn-lt"/>
                          <a:ea typeface="Times New Roman"/>
                          <a:cs typeface="Times New Roman"/>
                        </a:rPr>
                        <a:t>un estudiante ELL</a:t>
                      </a:r>
                      <a:r>
                        <a:rPr lang="es-VE" sz="1700" b="1" baseline="0" noProof="0" dirty="0" smtClean="0">
                          <a:solidFill>
                            <a:srgbClr val="000000"/>
                          </a:solidFill>
                          <a:effectLst/>
                          <a:latin typeface="+mn-lt"/>
                          <a:ea typeface="Times New Roman"/>
                          <a:cs typeface="Times New Roman"/>
                        </a:rPr>
                        <a:t> de </a:t>
                      </a:r>
                      <a:r>
                        <a:rPr lang="es-VE" sz="1700" b="1" noProof="0" dirty="0" smtClean="0">
                          <a:solidFill>
                            <a:srgbClr val="000000"/>
                          </a:solidFill>
                          <a:effectLst/>
                          <a:latin typeface="+mn-lt"/>
                          <a:ea typeface="Times New Roman"/>
                          <a:cs typeface="Times New Roman"/>
                        </a:rPr>
                        <a:t>Kínder puede </a:t>
                      </a:r>
                      <a:r>
                        <a:rPr lang="es-VE" sz="1700" b="1" noProof="0" dirty="0" smtClean="0">
                          <a:solidFill>
                            <a:srgbClr val="000000"/>
                          </a:solidFill>
                          <a:effectLst/>
                          <a:latin typeface="Calibri"/>
                          <a:ea typeface="Times New Roman"/>
                          <a:cs typeface="Times New Roman"/>
                        </a:rPr>
                        <a:t>. . . </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506">
                <a:tc rowSpan="2">
                  <a:txBody>
                    <a:bodyPr/>
                    <a:lstStyle/>
                    <a:p>
                      <a:pPr marL="0" marR="0" algn="ctr">
                        <a:lnSpc>
                          <a:spcPct val="115000"/>
                        </a:lnSpc>
                        <a:spcBef>
                          <a:spcPts val="0"/>
                        </a:spcBef>
                        <a:spcAft>
                          <a:spcPts val="0"/>
                        </a:spcAft>
                      </a:pPr>
                      <a:r>
                        <a:rPr lang="es-VE" sz="3200" b="1" noProof="0" dirty="0" smtClean="0">
                          <a:solidFill>
                            <a:srgbClr val="000000"/>
                          </a:solidFill>
                          <a:effectLst/>
                          <a:latin typeface="Calibri"/>
                          <a:ea typeface="Times New Roman"/>
                          <a:cs typeface="Times New Roman"/>
                        </a:rPr>
                        <a:t>4</a:t>
                      </a:r>
                      <a:endParaRPr lang="es-VE" sz="1300" noProof="0" dirty="0" smtClean="0">
                        <a:effectLst/>
                        <a:latin typeface="Calibri"/>
                        <a:ea typeface="Calibri"/>
                        <a:cs typeface="Times New Roman"/>
                      </a:endParaRPr>
                    </a:p>
                    <a:p>
                      <a:pPr marL="0" marR="0" algn="ctr">
                        <a:lnSpc>
                          <a:spcPct val="115000"/>
                        </a:lnSpc>
                        <a:spcBef>
                          <a:spcPts val="0"/>
                        </a:spcBef>
                        <a:spcAft>
                          <a:spcPts val="0"/>
                        </a:spcAft>
                      </a:pPr>
                      <a:r>
                        <a:rPr lang="es-VE" sz="1200" noProof="0" dirty="0" smtClean="0">
                          <a:solidFill>
                            <a:srgbClr val="000000"/>
                          </a:solidFill>
                          <a:effectLst/>
                          <a:latin typeface="Calibri"/>
                          <a:ea typeface="Times New Roman"/>
                          <a:cs typeface="Times New Roman"/>
                        </a:rPr>
                        <a:t>Productivo</a:t>
                      </a:r>
                      <a:endParaRPr lang="es-VE" sz="1300" noProof="0" dirty="0" smtClean="0">
                        <a:effectLst/>
                        <a:latin typeface="Calibri"/>
                        <a:ea typeface="Calibri"/>
                        <a:cs typeface="Times New Roman"/>
                      </a:endParaRPr>
                    </a:p>
                    <a:p>
                      <a:pPr marL="0" marR="0" algn="ctr">
                        <a:lnSpc>
                          <a:spcPct val="115000"/>
                        </a:lnSpc>
                        <a:spcBef>
                          <a:spcPts val="0"/>
                        </a:spcBef>
                        <a:spcAft>
                          <a:spcPts val="0"/>
                        </a:spcAft>
                      </a:pPr>
                      <a:r>
                        <a:rPr lang="es-VE" sz="1200" noProof="0" dirty="0" smtClean="0">
                          <a:solidFill>
                            <a:srgbClr val="000000"/>
                          </a:solidFill>
                          <a:effectLst/>
                          <a:latin typeface="Calibri"/>
                          <a:ea typeface="Times New Roman"/>
                          <a:cs typeface="Times New Roman"/>
                        </a:rPr>
                        <a:t>(S &amp; W)</a:t>
                      </a:r>
                      <a:endParaRPr lang="es-VE" sz="13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s-VE" sz="1000" b="1" noProof="0" dirty="0" smtClean="0">
                          <a:effectLst/>
                          <a:latin typeface="+mn-lt"/>
                          <a:ea typeface="Times New Roman"/>
                          <a:cs typeface="Times New Roman"/>
                        </a:rPr>
                        <a:t>…construir declaraciones orales y escritas apropiadas para su grado, y apoyarlas con</a:t>
                      </a:r>
                      <a:r>
                        <a:rPr lang="es-VE" sz="1000" b="1" baseline="0" noProof="0" dirty="0" smtClean="0">
                          <a:effectLst/>
                          <a:latin typeface="+mn-lt"/>
                          <a:ea typeface="Times New Roman"/>
                          <a:cs typeface="Times New Roman"/>
                        </a:rPr>
                        <a:t>  razonamiento y evidencia. </a:t>
                      </a:r>
                      <a:endParaRPr lang="es-VE" sz="1000" b="1" noProof="0" dirty="0" smtClean="0">
                        <a:effectLst/>
                        <a:latin typeface="+mn-lt"/>
                        <a:ea typeface="Times New Roman"/>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1</a:t>
                      </a:r>
                      <a:endParaRPr lang="es-VE" sz="20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2</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3</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4</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5</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4813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 sentimiento o una opinión sobre un tema conocido.  </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a:t>
                      </a:r>
                      <a:r>
                        <a:rPr lang="es-VE" sz="1200" b="0" i="0" u="none" strike="noStrike" baseline="0" noProof="0" dirty="0" smtClean="0">
                          <a:solidFill>
                            <a:srgbClr val="000000"/>
                          </a:solidFill>
                          <a:effectLst/>
                          <a:latin typeface="Calibri" panose="020F0502020204030204" pitchFamily="34" charset="0"/>
                        </a:rPr>
                        <a:t> </a:t>
                      </a:r>
                      <a:r>
                        <a:rPr lang="es-VE" sz="1200" b="0" i="0" u="none" strike="noStrike" noProof="0" dirty="0" smtClean="0">
                          <a:solidFill>
                            <a:srgbClr val="000000"/>
                          </a:solidFill>
                          <a:effectLst/>
                          <a:latin typeface="Calibri" panose="020F0502020204030204" pitchFamily="34" charset="0"/>
                        </a:rPr>
                        <a:t>preferencia sobre  un tema conocido.</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 tema o un cuento</a:t>
                      </a:r>
                      <a:r>
                        <a:rPr lang="es-VE" sz="1200" b="0" i="0" u="none" strike="noStrike" baseline="0" noProof="0" dirty="0" smtClean="0">
                          <a:solidFill>
                            <a:srgbClr val="000000"/>
                          </a:solidFill>
                          <a:effectLst/>
                          <a:latin typeface="Calibri" panose="020F0502020204030204" pitchFamily="34" charset="0"/>
                        </a:rPr>
                        <a:t> </a:t>
                      </a:r>
                      <a:r>
                        <a:rPr lang="es-VE" sz="1200" b="0" i="0" u="none" strike="noStrike" noProof="0" dirty="0" smtClean="0">
                          <a:solidFill>
                            <a:srgbClr val="000000"/>
                          </a:solidFill>
                          <a:effectLst/>
                          <a:latin typeface="Calibri" panose="020F0502020204030204" pitchFamily="34" charset="0"/>
                        </a:rPr>
                        <a:t>conocido.</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una variedad de temas o cuentos.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una variedad de temas o cuentos.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07638" y="107345"/>
            <a:ext cx="7480010" cy="401069"/>
          </a:xfrm>
          <a:prstGeom prst="rect">
            <a:avLst/>
          </a:prstGeom>
        </p:spPr>
        <p:txBody>
          <a:bodyPr wrap="square" lIns="92391" tIns="46195" rIns="92391" bIns="46195">
            <a:spAutoFit/>
          </a:bodyPr>
          <a:lstStyle/>
          <a:p>
            <a:pPr algn="ctr"/>
            <a:r>
              <a:rPr lang="es-ES" b="1" i="1" dirty="0" smtClean="0"/>
              <a:t>Estándares </a:t>
            </a:r>
            <a:r>
              <a:rPr lang="es-ES" b="1" i="1" dirty="0"/>
              <a:t>ELP </a:t>
            </a:r>
            <a:r>
              <a:rPr lang="es-ES" b="1" i="1" dirty="0" smtClean="0"/>
              <a:t>de Kínder organizados por modalidad</a:t>
            </a:r>
          </a:p>
        </p:txBody>
      </p:sp>
      <p:sp>
        <p:nvSpPr>
          <p:cNvPr id="3" name="Rectangle 2"/>
          <p:cNvSpPr/>
          <p:nvPr/>
        </p:nvSpPr>
        <p:spPr>
          <a:xfrm>
            <a:off x="3418764" y="9760348"/>
            <a:ext cx="2916183" cy="230832"/>
          </a:xfrm>
          <a:prstGeom prst="rect">
            <a:avLst/>
          </a:prstGeom>
        </p:spPr>
        <p:txBody>
          <a:bodyPr wrap="none">
            <a:spAutoFit/>
          </a:bodyPr>
          <a:lstStyle/>
          <a:p>
            <a:pPr lvl="0"/>
            <a:r>
              <a:rPr lang="en-US" sz="900" dirty="0">
                <a:solidFill>
                  <a:prstClr val="black"/>
                </a:solidFill>
              </a:rPr>
              <a:t>Rev. Control:  07/01/2015 HSD – OSP and Susan Richmond</a:t>
            </a:r>
          </a:p>
        </p:txBody>
      </p:sp>
    </p:spTree>
    <p:extLst>
      <p:ext uri="{BB962C8B-B14F-4D97-AF65-F5344CB8AC3E}">
        <p14:creationId xmlns:p14="http://schemas.microsoft.com/office/powerpoint/2010/main" val="2140846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4319408"/>
              </p:ext>
            </p:extLst>
          </p:nvPr>
        </p:nvGraphicFramePr>
        <p:xfrm>
          <a:off x="312624" y="90783"/>
          <a:ext cx="7223181" cy="9340540"/>
        </p:xfrm>
        <a:graphic>
          <a:graphicData uri="http://schemas.openxmlformats.org/drawingml/2006/table">
            <a:tbl>
              <a:tblPr/>
              <a:tblGrid>
                <a:gridCol w="380169"/>
                <a:gridCol w="476881"/>
                <a:gridCol w="2759985"/>
                <a:gridCol w="900629"/>
                <a:gridCol w="900629"/>
                <a:gridCol w="817102"/>
                <a:gridCol w="551998"/>
                <a:gridCol w="435788"/>
              </a:tblGrid>
              <a:tr h="240076">
                <a:tc gridSpan="8">
                  <a:txBody>
                    <a:bodyPr/>
                    <a:lstStyle/>
                    <a:p>
                      <a:pPr algn="l" fontAlgn="ctr"/>
                      <a:r>
                        <a:rPr lang="es-419" sz="1400" b="1" i="0" u="none" strike="noStrike" noProof="0" dirty="0" smtClean="0">
                          <a:solidFill>
                            <a:srgbClr val="000000"/>
                          </a:solidFill>
                          <a:latin typeface="Calibri"/>
                        </a:rPr>
                        <a:t>Pre-evaluación:</a:t>
                      </a:r>
                      <a:r>
                        <a:rPr lang="es-419" sz="1400" b="1" i="0" u="none" strike="noStrike" baseline="0" noProof="0" dirty="0" smtClean="0">
                          <a:solidFill>
                            <a:srgbClr val="000000"/>
                          </a:solidFill>
                          <a:latin typeface="Calibri"/>
                        </a:rPr>
                        <a:t> Escritura Narrativa</a:t>
                      </a:r>
                      <a:endParaRPr lang="es-419"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s-419" sz="1200" b="1" i="0" u="none" strike="noStrike" noProof="0" dirty="0" smtClean="0">
                          <a:solidFill>
                            <a:srgbClr val="000000"/>
                          </a:solidFill>
                          <a:latin typeface="Calibri"/>
                        </a:rPr>
                        <a:t>Puntaje</a:t>
                      </a:r>
                      <a:r>
                        <a:rPr lang="es-419" sz="1200" b="1" i="0" u="none" strike="noStrike" baseline="0" noProof="0" dirty="0" smtClean="0">
                          <a:solidFill>
                            <a:srgbClr val="000000"/>
                          </a:solidFill>
                          <a:latin typeface="Calibri"/>
                        </a:rPr>
                        <a:t> del estudiante y de la clase</a:t>
                      </a:r>
                      <a:r>
                        <a:rPr lang="es-419" sz="1200" b="1" i="0" u="none" strike="noStrike" noProof="0" dirty="0" smtClean="0">
                          <a:solidFill>
                            <a:srgbClr val="000000"/>
                          </a:solidFill>
                          <a:latin typeface="Calibri"/>
                        </a:rPr>
                        <a:t>:</a:t>
                      </a:r>
                      <a:endParaRPr lang="es-419"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Año escolar:</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419" sz="1000" b="1" i="0" u="none" strike="noStrike" noProof="0" dirty="0" smtClean="0">
                          <a:solidFill>
                            <a:srgbClr val="000000"/>
                          </a:solidFill>
                          <a:latin typeface="Calibri"/>
                        </a:rPr>
                        <a:t>Grado:</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s-419"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Nombre del maestro:</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s-419"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1000" b="1" i="0" u="none" strike="noStrike" noProof="0" dirty="0" smtClean="0">
                          <a:solidFill>
                            <a:srgbClr val="000000"/>
                          </a:solidFill>
                          <a:latin typeface="Calibri"/>
                        </a:rPr>
                        <a:t>Escuela:</a:t>
                      </a: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9657">
                <a:tc gridSpan="2">
                  <a:txBody>
                    <a:bodyPr/>
                    <a:lstStyle/>
                    <a:p>
                      <a:pPr algn="ctr" fontAlgn="ctr"/>
                      <a:endParaRPr lang="es-419"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s-419" sz="1000" b="1" i="0" u="none" strike="noStrike" noProof="0" dirty="0" smtClean="0">
                          <a:solidFill>
                            <a:srgbClr val="FFFFFF"/>
                          </a:solidFill>
                          <a:latin typeface="Calibri"/>
                        </a:rPr>
                        <a:t>Nombre del estudiante:</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1000" b="1" i="0" u="none" strike="noStrike" noProof="0" dirty="0" smtClean="0">
                          <a:solidFill>
                            <a:srgbClr val="FFFFFF"/>
                          </a:solidFill>
                          <a:latin typeface="Calibri"/>
                        </a:rPr>
                        <a:t>Enfoque y Organización</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1" i="0" u="none" strike="noStrike" noProof="0" dirty="0" smtClean="0">
                          <a:solidFill>
                            <a:srgbClr val="FFFFFF"/>
                          </a:solidFill>
                          <a:latin typeface="Calibri"/>
                        </a:rPr>
                        <a:t>Elaboración  y Evidencia</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1" i="0" u="none" strike="noStrike" noProof="0" dirty="0" smtClean="0">
                          <a:solidFill>
                            <a:srgbClr val="FFFFFF"/>
                          </a:solidFill>
                          <a:latin typeface="Calibri"/>
                        </a:rPr>
                        <a:t>Convenciones</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Total del</a:t>
                      </a:r>
                      <a:r>
                        <a:rPr lang="es-419" sz="900" b="1" i="0" u="none" strike="noStrike" baseline="0" noProof="0" dirty="0" smtClean="0">
                          <a:solidFill>
                            <a:srgbClr val="FFFFFF"/>
                          </a:solidFill>
                          <a:latin typeface="Calibri"/>
                        </a:rPr>
                        <a:t> estudiante</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800" b="1" i="0" u="none" strike="noStrike" noProof="0" dirty="0" smtClean="0">
                          <a:solidFill>
                            <a:srgbClr val="FFFFFF"/>
                          </a:solidFill>
                          <a:latin typeface="Calibri"/>
                        </a:rPr>
                        <a:t>Puntaje</a:t>
                      </a:r>
                      <a:r>
                        <a:rPr lang="es-419" sz="800" b="1" i="0" u="none" strike="noStrike" baseline="0" noProof="0" dirty="0" smtClean="0">
                          <a:solidFill>
                            <a:srgbClr val="FFFFFF"/>
                          </a:solidFill>
                          <a:latin typeface="Calibri"/>
                        </a:rPr>
                        <a:t> </a:t>
                      </a:r>
                      <a:r>
                        <a:rPr lang="es-419" sz="1000" b="1" i="0" u="none" strike="noStrike" noProof="0" dirty="0" smtClean="0">
                          <a:solidFill>
                            <a:srgbClr val="FFFFFF"/>
                          </a:solidFill>
                          <a:latin typeface="Calibri"/>
                        </a:rPr>
                        <a:t>ELP</a:t>
                      </a:r>
                      <a:endParaRPr lang="es-419"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965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1000" b="0" i="0" u="none" strike="noStrike" noProof="0" dirty="0" smtClean="0">
                          <a:solidFill>
                            <a:srgbClr val="FFFFFF"/>
                          </a:solidFill>
                          <a:latin typeface="+mn-lt"/>
                        </a:rPr>
                        <a:t>puntaje</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0" i="0" u="none" strike="noStrike" noProof="0" dirty="0" smtClean="0">
                          <a:solidFill>
                            <a:srgbClr val="FFFFFF"/>
                          </a:solidFill>
                          <a:latin typeface="+mn-lt"/>
                        </a:rPr>
                        <a:t>puntaje</a:t>
                      </a:r>
                      <a:endParaRPr lang="es-419"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1000" b="0" i="0" u="none" strike="noStrike" noProof="0" dirty="0" smtClean="0">
                          <a:solidFill>
                            <a:srgbClr val="FFFFFF"/>
                          </a:solidFill>
                          <a:latin typeface="+mn-lt"/>
                        </a:rPr>
                        <a:t>puntaje</a:t>
                      </a:r>
                      <a:endParaRPr lang="es-419"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s-419" sz="1000" b="0" i="0" u="none" strike="noStrike" noProof="0" dirty="0" smtClean="0">
                          <a:solidFill>
                            <a:srgbClr val="000000"/>
                          </a:solidFill>
                          <a:latin typeface="Calibri"/>
                        </a:rPr>
                        <a:t>1.</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2.</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3.</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4.</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5</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6</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7</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8</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9</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10</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11</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12</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13</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14</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15</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16</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17</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18</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19</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20</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21</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22</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23</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24</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25</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26</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27</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28</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29</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30</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31</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32</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33</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34</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s-419" sz="1000" b="0" i="0" u="none" strike="noStrike" noProof="0" dirty="0" smtClean="0">
                          <a:solidFill>
                            <a:srgbClr val="000000"/>
                          </a:solidFill>
                          <a:latin typeface="Calibri"/>
                        </a:rPr>
                        <a:t> 35</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1000" b="0" i="0" u="none" strike="noStrike" noProof="0" dirty="0" smtClean="0">
                          <a:solidFill>
                            <a:srgbClr val="FFFFFF"/>
                          </a:solidFill>
                          <a:latin typeface="Calibri"/>
                        </a:rPr>
                        <a:t>0</a:t>
                      </a:r>
                      <a:endParaRPr lang="es-419"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1000" b="0" i="0" u="none" strike="noStrike" noProof="0" dirty="0" smtClean="0">
                          <a:solidFill>
                            <a:srgbClr val="000000"/>
                          </a:solidFill>
                          <a:latin typeface="Calibri"/>
                        </a:rPr>
                        <a:t> </a:t>
                      </a:r>
                      <a:endParaRPr lang="es-419"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08350"/>
            <a:ext cx="15206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a:t>1</a:t>
            </a:r>
          </a:p>
        </p:txBody>
      </p:sp>
      <p:sp>
        <p:nvSpPr>
          <p:cNvPr id="6" name="TextBox 2"/>
          <p:cNvSpPr txBox="1"/>
          <p:nvPr/>
        </p:nvSpPr>
        <p:spPr>
          <a:xfrm>
            <a:off x="479651" y="874176"/>
            <a:ext cx="162143"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a:t>2</a:t>
            </a:r>
          </a:p>
        </p:txBody>
      </p:sp>
      <p:sp>
        <p:nvSpPr>
          <p:cNvPr id="7" name="TextBox 3"/>
          <p:cNvSpPr txBox="1"/>
          <p:nvPr/>
        </p:nvSpPr>
        <p:spPr>
          <a:xfrm>
            <a:off x="480627" y="1027246"/>
            <a:ext cx="157385"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a:t>3</a:t>
            </a:r>
          </a:p>
        </p:txBody>
      </p:sp>
      <p:sp>
        <p:nvSpPr>
          <p:cNvPr id="8" name="TextBox 4"/>
          <p:cNvSpPr txBox="1"/>
          <p:nvPr/>
        </p:nvSpPr>
        <p:spPr>
          <a:xfrm>
            <a:off x="480816" y="1181053"/>
            <a:ext cx="157385"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a:solidFill>
                  <a:schemeClr val="bg1"/>
                </a:solidFill>
              </a:rPr>
              <a:t>4</a:t>
            </a:r>
          </a:p>
        </p:txBody>
      </p:sp>
      <p:sp>
        <p:nvSpPr>
          <p:cNvPr id="9" name="TextBox 5"/>
          <p:cNvSpPr txBox="1"/>
          <p:nvPr/>
        </p:nvSpPr>
        <p:spPr>
          <a:xfrm>
            <a:off x="657716" y="713454"/>
            <a:ext cx="673968" cy="14821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dirty="0"/>
              <a:t>= </a:t>
            </a:r>
            <a:r>
              <a:rPr lang="en-US" sz="838" dirty="0" err="1"/>
              <a:t>Emergiendo</a:t>
            </a:r>
            <a:endParaRPr lang="en-US" sz="838" dirty="0"/>
          </a:p>
        </p:txBody>
      </p:sp>
      <p:sp>
        <p:nvSpPr>
          <p:cNvPr id="10" name="TextBox 6"/>
          <p:cNvSpPr txBox="1"/>
          <p:nvPr/>
        </p:nvSpPr>
        <p:spPr>
          <a:xfrm>
            <a:off x="641794" y="854585"/>
            <a:ext cx="865649" cy="17018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dirty="0"/>
              <a:t>= </a:t>
            </a:r>
            <a:r>
              <a:rPr lang="en-US" sz="838" dirty="0" err="1"/>
              <a:t>En</a:t>
            </a:r>
            <a:r>
              <a:rPr lang="en-US" sz="838" dirty="0"/>
              <a:t> </a:t>
            </a:r>
            <a:r>
              <a:rPr lang="en-US" sz="838" dirty="0" err="1"/>
              <a:t>desarrollo</a:t>
            </a:r>
            <a:endParaRPr lang="en-US" sz="838" dirty="0"/>
          </a:p>
        </p:txBody>
      </p:sp>
      <p:sp>
        <p:nvSpPr>
          <p:cNvPr id="11" name="TextBox 7"/>
          <p:cNvSpPr txBox="1"/>
          <p:nvPr/>
        </p:nvSpPr>
        <p:spPr>
          <a:xfrm>
            <a:off x="660171" y="1027246"/>
            <a:ext cx="671514" cy="1392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dirty="0"/>
              <a:t>= </a:t>
            </a:r>
            <a:r>
              <a:rPr lang="en-US" sz="838" dirty="0" err="1"/>
              <a:t>Competente</a:t>
            </a:r>
            <a:endParaRPr lang="en-US" sz="838" dirty="0"/>
          </a:p>
        </p:txBody>
      </p:sp>
      <p:sp>
        <p:nvSpPr>
          <p:cNvPr id="12" name="TextBox 8"/>
          <p:cNvSpPr txBox="1"/>
          <p:nvPr/>
        </p:nvSpPr>
        <p:spPr>
          <a:xfrm>
            <a:off x="665260" y="1190100"/>
            <a:ext cx="570588"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dirty="0"/>
              <a:t>= </a:t>
            </a:r>
            <a:r>
              <a:rPr lang="en-US" sz="838" dirty="0" err="1"/>
              <a:t>Ejemplar</a:t>
            </a:r>
            <a:endParaRPr lang="en-US" sz="838" dirty="0"/>
          </a:p>
        </p:txBody>
      </p:sp>
      <p:sp>
        <p:nvSpPr>
          <p:cNvPr id="13" name="TextBox 9"/>
          <p:cNvSpPr txBox="1"/>
          <p:nvPr/>
        </p:nvSpPr>
        <p:spPr>
          <a:xfrm>
            <a:off x="350192" y="564452"/>
            <a:ext cx="878113" cy="1396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b="1" u="sng" dirty="0"/>
              <a:t>Clave del </a:t>
            </a:r>
            <a:r>
              <a:rPr lang="en-US" sz="838" b="1" u="sng" dirty="0" err="1"/>
              <a:t>puntaje</a:t>
            </a:r>
            <a:r>
              <a:rPr lang="en-US" sz="838" b="1" u="sng" dirty="0"/>
              <a:t>:</a:t>
            </a:r>
          </a:p>
        </p:txBody>
      </p:sp>
      <p:sp>
        <p:nvSpPr>
          <p:cNvPr id="14" name="TextBox 10"/>
          <p:cNvSpPr txBox="1"/>
          <p:nvPr/>
        </p:nvSpPr>
        <p:spPr>
          <a:xfrm>
            <a:off x="1533416" y="713454"/>
            <a:ext cx="322600"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dirty="0"/>
              <a:t>0 - 4</a:t>
            </a:r>
          </a:p>
        </p:txBody>
      </p:sp>
      <p:sp>
        <p:nvSpPr>
          <p:cNvPr id="15" name="TextBox 11"/>
          <p:cNvSpPr txBox="1"/>
          <p:nvPr/>
        </p:nvSpPr>
        <p:spPr>
          <a:xfrm>
            <a:off x="1531772" y="869647"/>
            <a:ext cx="325889"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dirty="0"/>
              <a:t>5 - 7</a:t>
            </a:r>
          </a:p>
        </p:txBody>
      </p:sp>
      <p:sp>
        <p:nvSpPr>
          <p:cNvPr id="16" name="TextBox 12"/>
          <p:cNvSpPr txBox="1"/>
          <p:nvPr/>
        </p:nvSpPr>
        <p:spPr>
          <a:xfrm>
            <a:off x="1527989" y="1022214"/>
            <a:ext cx="322702"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a:t>8 - 10</a:t>
            </a:r>
          </a:p>
        </p:txBody>
      </p:sp>
      <p:sp>
        <p:nvSpPr>
          <p:cNvPr id="17" name="TextBox 13"/>
          <p:cNvSpPr txBox="1"/>
          <p:nvPr/>
        </p:nvSpPr>
        <p:spPr>
          <a:xfrm>
            <a:off x="1523556" y="1160348"/>
            <a:ext cx="338469" cy="14745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dirty="0">
                <a:solidFill>
                  <a:schemeClr val="bg1"/>
                </a:solidFill>
              </a:rPr>
              <a:t>11 - 12</a:t>
            </a:r>
          </a:p>
        </p:txBody>
      </p:sp>
      <p:sp>
        <p:nvSpPr>
          <p:cNvPr id="18" name="TextBox 14"/>
          <p:cNvSpPr txBox="1"/>
          <p:nvPr/>
        </p:nvSpPr>
        <p:spPr>
          <a:xfrm>
            <a:off x="1311554" y="564299"/>
            <a:ext cx="944797" cy="1270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b="1" u="sng" dirty="0"/>
              <a:t> # total </a:t>
            </a:r>
            <a:r>
              <a:rPr lang="en-US" sz="838" b="1" u="sng" dirty="0" err="1"/>
              <a:t>correcto</a:t>
            </a:r>
            <a:r>
              <a:rPr lang="en-US" sz="838" b="1" u="sng" dirty="0"/>
              <a:t>:</a:t>
            </a:r>
          </a:p>
        </p:txBody>
      </p:sp>
      <p:sp>
        <p:nvSpPr>
          <p:cNvPr id="3" name="Rectangle 2"/>
          <p:cNvSpPr/>
          <p:nvPr/>
        </p:nvSpPr>
        <p:spPr>
          <a:xfrm>
            <a:off x="3733800" y="9601200"/>
            <a:ext cx="2916183" cy="230832"/>
          </a:xfrm>
          <a:prstGeom prst="rect">
            <a:avLst/>
          </a:prstGeom>
        </p:spPr>
        <p:txBody>
          <a:bodyPr wrap="none">
            <a:spAutoFit/>
          </a:bodyPr>
          <a:lstStyle/>
          <a:p>
            <a:pPr lvl="0"/>
            <a:r>
              <a:rPr lang="en-US" sz="900" dirty="0">
                <a:solidFill>
                  <a:prstClr val="black"/>
                </a:solidFill>
              </a:rPr>
              <a:t>Rev. Control:  07/01/2015 HSD – OSP and Susan Richmond</a:t>
            </a:r>
          </a:p>
        </p:txBody>
      </p:sp>
    </p:spTree>
    <p:extLst>
      <p:ext uri="{BB962C8B-B14F-4D97-AF65-F5344CB8AC3E}">
        <p14:creationId xmlns:p14="http://schemas.microsoft.com/office/powerpoint/2010/main" val="2593833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8" descr="https://encrypted-tbn3.gstatic.com/images?q=tbn:ANd9GcQ__2C_oexAVxBSVGEDqj_PpG7aNnWnFGHoKQJ0uv1tZVtmYdKc"/>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8000"/>
                    </a14:imgEffect>
                    <a14:imgEffect>
                      <a14:saturation sat="0"/>
                    </a14:imgEffect>
                    <a14:imgEffect>
                      <a14:brightnessContrast bright="44000" contrast="-22000"/>
                    </a14:imgEffect>
                  </a14:imgLayer>
                </a14:imgProps>
              </a:ext>
              <a:ext uri="{28A0092B-C50C-407E-A947-70E740481C1C}">
                <a14:useLocalDpi xmlns:a14="http://schemas.microsoft.com/office/drawing/2010/main" val="0"/>
              </a:ext>
            </a:extLst>
          </a:blip>
          <a:srcRect t="13598" r="3080"/>
          <a:stretch/>
        </p:blipFill>
        <p:spPr bwMode="auto">
          <a:xfrm>
            <a:off x="5638800" y="4343400"/>
            <a:ext cx="1057072" cy="4786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s://encrypted-tbn3.gstatic.com/images?q=tbn:ANd9GcSWuisAvyejd3l_RKU2-2rmc4ZbZVZ6HuQ3TFwxTqdIoFFDDd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358" b="5641"/>
          <a:stretch/>
        </p:blipFill>
        <p:spPr bwMode="auto">
          <a:xfrm>
            <a:off x="1371601" y="2895601"/>
            <a:ext cx="762000"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9099" y="218859"/>
            <a:ext cx="7080249" cy="5878532"/>
          </a:xfrm>
          <a:prstGeom prst="rect">
            <a:avLst/>
          </a:prstGeom>
        </p:spPr>
        <p:txBody>
          <a:bodyPr wrap="square">
            <a:spAutoFit/>
          </a:bodyPr>
          <a:lstStyle/>
          <a:p>
            <a:pPr algn="ctr"/>
            <a:r>
              <a:rPr lang="es-ES" b="1" dirty="0" smtClean="0"/>
              <a:t>Roco se escapa</a:t>
            </a:r>
          </a:p>
          <a:p>
            <a:endParaRPr lang="es-ES" sz="700" dirty="0" smtClean="0"/>
          </a:p>
          <a:p>
            <a:r>
              <a:rPr lang="es-ES" sz="1600" dirty="0" smtClean="0"/>
              <a:t>Roco era una tortuga mordedora bebé. Él vivía en un estanque con su mamá, sus hermanos y hermanas.   </a:t>
            </a:r>
          </a:p>
          <a:p>
            <a:endParaRPr lang="es-ES" sz="700" dirty="0" smtClean="0"/>
          </a:p>
          <a:p>
            <a:r>
              <a:rPr lang="es-ES" sz="1600" dirty="0" smtClean="0"/>
              <a:t>Una mañana Roco se despertó y escuchó ¡un ruido muy fuerte! </a:t>
            </a:r>
          </a:p>
          <a:p>
            <a:endParaRPr lang="es-ES" sz="700" dirty="0" smtClean="0"/>
          </a:p>
          <a:p>
            <a:r>
              <a:rPr lang="es-ES" sz="1600" dirty="0" smtClean="0"/>
              <a:t>¡“</a:t>
            </a:r>
            <a:r>
              <a:rPr lang="es-ES" sz="1600" i="1" dirty="0" smtClean="0"/>
              <a:t>Bum, bum, bum</a:t>
            </a:r>
            <a:r>
              <a:rPr lang="es-ES" sz="1600" dirty="0" smtClean="0"/>
              <a:t>”, los campistas </a:t>
            </a:r>
            <a:r>
              <a:rPr lang="es-ES" sz="1600" i="1" dirty="0" smtClean="0"/>
              <a:t>(</a:t>
            </a:r>
            <a:r>
              <a:rPr lang="es-ES" sz="1400" i="1" dirty="0" smtClean="0"/>
              <a:t>campers</a:t>
            </a:r>
            <a:r>
              <a:rPr lang="es-ES" sz="1600" i="1" dirty="0" smtClean="0"/>
              <a:t>) </a:t>
            </a:r>
            <a:r>
              <a:rPr lang="es-ES" sz="1600" dirty="0" smtClean="0"/>
              <a:t>estaban llegando!  </a:t>
            </a:r>
          </a:p>
          <a:p>
            <a:endParaRPr lang="es-ES" sz="700" dirty="0" smtClean="0"/>
          </a:p>
          <a:p>
            <a:r>
              <a:rPr lang="es-ES" sz="1600" dirty="0" smtClean="0"/>
              <a:t>La mamá de Roco le habló a todas sus tortuguitas acerca de los </a:t>
            </a:r>
          </a:p>
          <a:p>
            <a:r>
              <a:rPr lang="es-ES" sz="1600" dirty="0" smtClean="0"/>
              <a:t>campistas</a:t>
            </a:r>
            <a:r>
              <a:rPr lang="es-ES" sz="1600" dirty="0"/>
              <a:t>—</a:t>
            </a:r>
            <a:r>
              <a:rPr lang="es-ES" sz="1600" dirty="0" smtClean="0"/>
              <a:t> Los campistas vienen y hacen mucho ruido y ¡nadan en nuestro hermoso estanque! Si ustedes ven a un campista, tienen que  de esconderse! </a:t>
            </a:r>
          </a:p>
          <a:p>
            <a:endParaRPr lang="es-ES" sz="700" dirty="0" smtClean="0"/>
          </a:p>
          <a:p>
            <a:r>
              <a:rPr lang="es-ES" sz="1600" dirty="0" smtClean="0"/>
              <a:t>El ruido se hizo más y más fuerte.   ¡Roco levantó la vista justo a tiempo para ver                       a uno de                       los campistas! El campista miró directamente a los ojos de Roco.  ¡Roco miró directamente a los ojos del campista!   Ninguno se movió.</a:t>
            </a:r>
          </a:p>
          <a:p>
            <a:endParaRPr lang="es-ES" sz="700" dirty="0" smtClean="0"/>
          </a:p>
          <a:p>
            <a:r>
              <a:rPr lang="es-ES" sz="1600" dirty="0" smtClean="0"/>
              <a:t>De pronto, Roco escuchó un “¡</a:t>
            </a:r>
            <a:r>
              <a:rPr lang="es-ES" sz="1600" i="1" dirty="0" smtClean="0"/>
              <a:t>Snap, </a:t>
            </a:r>
            <a:r>
              <a:rPr lang="es-ES" sz="1600" i="1" dirty="0" err="1" smtClean="0"/>
              <a:t>snap</a:t>
            </a:r>
            <a:r>
              <a:rPr lang="es-ES" sz="1600" i="1" dirty="0" smtClean="0"/>
              <a:t>, </a:t>
            </a:r>
            <a:r>
              <a:rPr lang="es-ES" sz="1600" i="1" dirty="0" err="1" smtClean="0"/>
              <a:t>snap</a:t>
            </a:r>
            <a:r>
              <a:rPr lang="es-ES" sz="1600" dirty="0" smtClean="0"/>
              <a:t>!” El campista también lo escuchó, y miró para ver lo que era. ¡Era la mamá de Roco! —¡Corre Roco! —dijo ella. </a:t>
            </a:r>
          </a:p>
          <a:p>
            <a:endParaRPr lang="es-ES" sz="700" dirty="0" smtClean="0"/>
          </a:p>
          <a:p>
            <a:r>
              <a:rPr lang="es-ES" sz="1600" dirty="0" smtClean="0"/>
              <a:t>Roco fue tan rápido como sus pequeñas patas cortas podían ir. Se escondió </a:t>
            </a:r>
            <a:r>
              <a:rPr lang="es-ES" sz="1600" b="1" dirty="0" smtClean="0"/>
              <a:t>en la hierba junto</a:t>
            </a:r>
            <a:r>
              <a:rPr lang="es-ES" sz="1600" dirty="0" smtClean="0"/>
              <a:t> al estanque. ¡Él se asomó por detrás de la hierba,                      justo a tiempo para ver al campista agacharse para atrapar a su madre!,                 pero cuando el campista se agachó, la madre abrió su boca y mordió al campista.  </a:t>
            </a:r>
          </a:p>
          <a:p>
            <a:r>
              <a:rPr lang="es-ES" sz="1600" dirty="0" smtClean="0"/>
              <a:t>—¡Ay! —gritó el campista—. ¡No voy a llevar esta tortuga a mi casa!</a:t>
            </a:r>
          </a:p>
          <a:p>
            <a:r>
              <a:rPr lang="en-US" sz="1600" dirty="0"/>
              <a:t> </a:t>
            </a:r>
          </a:p>
          <a:p>
            <a:r>
              <a:rPr lang="en-US" sz="1600" dirty="0"/>
              <a:t> </a:t>
            </a:r>
          </a:p>
        </p:txBody>
      </p:sp>
      <p:grpSp>
        <p:nvGrpSpPr>
          <p:cNvPr id="11" name="Group 10"/>
          <p:cNvGrpSpPr/>
          <p:nvPr/>
        </p:nvGrpSpPr>
        <p:grpSpPr>
          <a:xfrm>
            <a:off x="533400" y="6097391"/>
            <a:ext cx="4020719" cy="3124200"/>
            <a:chOff x="457199" y="6629400"/>
            <a:chExt cx="4020719" cy="3124200"/>
          </a:xfrm>
        </p:grpSpPr>
        <p:sp>
          <p:nvSpPr>
            <p:cNvPr id="8" name="Rectangle 7"/>
            <p:cNvSpPr/>
            <p:nvPr/>
          </p:nvSpPr>
          <p:spPr>
            <a:xfrm>
              <a:off x="457199" y="6629400"/>
              <a:ext cx="4020719" cy="3124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ordonGrice.com: December 2011"/>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r="10545" b="20530"/>
            <a:stretch/>
          </p:blipFill>
          <p:spPr bwMode="auto">
            <a:xfrm>
              <a:off x="598560" y="6731727"/>
              <a:ext cx="3755579" cy="2905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ordonGrice.com: December 2011"/>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l="50324" r="20876" b="72965"/>
            <a:stretch/>
          </p:blipFill>
          <p:spPr bwMode="auto">
            <a:xfrm>
              <a:off x="3413094" y="6752607"/>
              <a:ext cx="932368" cy="8673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120.jpg"/>
            <p:cNvPicPr>
              <a:picLocks noChangeAspect="1" noChangeArrowheads="1"/>
            </p:cNvPicPr>
            <p:nvPr/>
          </p:nvPicPr>
          <p:blipFill>
            <a:blip r:embed="rId7" cstate="print">
              <a:grayscl/>
              <a:extLst>
                <a:ext uri="{BEBA8EAE-BF5A-486C-A8C5-ECC9F3942E4B}">
                  <a14:imgProps xmlns:a14="http://schemas.microsoft.com/office/drawing/2010/main">
                    <a14:imgLayer r:embed="rId8">
                      <a14:imgEffect>
                        <a14:brightnessContrast bright="10000" contrast="18000"/>
                      </a14:imgEffect>
                    </a14:imgLayer>
                  </a14:imgProps>
                </a:ext>
                <a:ext uri="{28A0092B-C50C-407E-A947-70E740481C1C}">
                  <a14:useLocalDpi xmlns:a14="http://schemas.microsoft.com/office/drawing/2010/main" val="0"/>
                </a:ext>
              </a:extLst>
            </a:blip>
            <a:srcRect/>
            <a:stretch>
              <a:fillRect/>
            </a:stretch>
          </p:blipFill>
          <p:spPr bwMode="auto">
            <a:xfrm rot="1120715">
              <a:off x="1827273" y="7542985"/>
              <a:ext cx="2635726" cy="159003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pSp>
        <p:nvGrpSpPr>
          <p:cNvPr id="6" name="Group 5"/>
          <p:cNvGrpSpPr/>
          <p:nvPr/>
        </p:nvGrpSpPr>
        <p:grpSpPr>
          <a:xfrm>
            <a:off x="4876800" y="6155546"/>
            <a:ext cx="2165838" cy="2123268"/>
            <a:chOff x="722811" y="350784"/>
            <a:chExt cx="2165838" cy="2123268"/>
          </a:xfrm>
        </p:grpSpPr>
        <p:pic>
          <p:nvPicPr>
            <p:cNvPr id="1026" name="Picture 2" descr="Turtle - Wikipedia, the free encyclopedia"/>
            <p:cNvPicPr>
              <a:picLocks noChangeAspect="1" noChangeArrowheads="1"/>
            </p:cNvPicPr>
            <p:nvPr/>
          </p:nvPicPr>
          <p:blipFill rotWithShape="1">
            <a:blip r:embed="rId9" cstate="print">
              <a:grayscl/>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l="9351" t="5219" r="6342" b="3729"/>
            <a:stretch/>
          </p:blipFill>
          <p:spPr bwMode="auto">
            <a:xfrm>
              <a:off x="722811" y="350784"/>
              <a:ext cx="2165838" cy="1723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2811" y="2073942"/>
              <a:ext cx="2165838" cy="400110"/>
            </a:xfrm>
            <a:prstGeom prst="rect">
              <a:avLst/>
            </a:prstGeom>
            <a:noFill/>
          </p:spPr>
          <p:txBody>
            <a:bodyPr wrap="square" rtlCol="0">
              <a:spAutoFit/>
            </a:bodyPr>
            <a:lstStyle/>
            <a:p>
              <a:pPr algn="ctr"/>
              <a:r>
                <a:rPr lang="es-ES" dirty="0" smtClean="0"/>
                <a:t>Roco se escapa</a:t>
              </a:r>
              <a:endParaRPr lang="es-ES" dirty="0"/>
            </a:p>
          </p:txBody>
        </p:sp>
      </p:grpSp>
      <p:pic>
        <p:nvPicPr>
          <p:cNvPr id="16" name="Picture 2" descr="https://encrypted-tbn2.gstatic.com/images?q=tbn:ANd9GcSGe7TRSzy4M0el6kktHmoyE2FlSrwY1NtB5xtNAUttJP3tbsN8W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24665" y="902269"/>
            <a:ext cx="1105711" cy="11927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0" y="76200"/>
            <a:ext cx="2238959" cy="553998"/>
          </a:xfrm>
          <a:prstGeom prst="rect">
            <a:avLst/>
          </a:prstGeom>
          <a:noFill/>
        </p:spPr>
        <p:txBody>
          <a:bodyPr wrap="square" rtlCol="0">
            <a:spAutoFit/>
          </a:bodyPr>
          <a:lstStyle/>
          <a:p>
            <a:r>
              <a:rPr lang="en-US" sz="1000" dirty="0" err="1" smtClean="0"/>
              <a:t>Nivel</a:t>
            </a:r>
            <a:r>
              <a:rPr lang="en-US" sz="1000" dirty="0" smtClean="0"/>
              <a:t> de </a:t>
            </a:r>
            <a:r>
              <a:rPr lang="en-US" sz="1000" dirty="0" err="1" smtClean="0"/>
              <a:t>grado</a:t>
            </a:r>
            <a:r>
              <a:rPr lang="en-US" sz="1000" dirty="0" smtClean="0"/>
              <a:t>: 2.8</a:t>
            </a:r>
          </a:p>
          <a:p>
            <a:r>
              <a:rPr lang="en-US" sz="1000" dirty="0" err="1" smtClean="0"/>
              <a:t>Escala</a:t>
            </a:r>
            <a:r>
              <a:rPr lang="en-US" sz="1000" dirty="0" smtClean="0"/>
              <a:t> </a:t>
            </a:r>
            <a:r>
              <a:rPr lang="en-US" sz="1000" i="1" dirty="0" smtClean="0"/>
              <a:t>Lexile</a:t>
            </a:r>
            <a:r>
              <a:rPr lang="en-US" sz="1000" dirty="0" smtClean="0"/>
              <a:t>: 580L</a:t>
            </a:r>
          </a:p>
          <a:p>
            <a:r>
              <a:rPr lang="en-US" sz="1000" b="1" i="1" dirty="0" err="1" smtClean="0"/>
              <a:t>Basado</a:t>
            </a:r>
            <a:r>
              <a:rPr lang="en-US" sz="1000" b="1" i="1" dirty="0" smtClean="0"/>
              <a:t> </a:t>
            </a:r>
            <a:r>
              <a:rPr lang="en-US" sz="1000" b="1" i="1" dirty="0" err="1" smtClean="0"/>
              <a:t>en</a:t>
            </a:r>
            <a:r>
              <a:rPr lang="en-US" sz="1000" b="1" i="1" dirty="0" smtClean="0"/>
              <a:t> el </a:t>
            </a:r>
            <a:r>
              <a:rPr lang="en-US" sz="1000" b="1" i="1" dirty="0" err="1" smtClean="0"/>
              <a:t>texo</a:t>
            </a:r>
            <a:r>
              <a:rPr lang="en-US" sz="1000" b="1" i="1" dirty="0" smtClean="0"/>
              <a:t> original </a:t>
            </a:r>
            <a:r>
              <a:rPr lang="en-US" sz="1000" b="1" i="1" dirty="0" err="1" smtClean="0"/>
              <a:t>en</a:t>
            </a:r>
            <a:r>
              <a:rPr lang="en-US" sz="1000" b="1" i="1" dirty="0" smtClean="0"/>
              <a:t> </a:t>
            </a:r>
            <a:r>
              <a:rPr lang="en-US" sz="1000" b="1" i="1" dirty="0" err="1" smtClean="0"/>
              <a:t>inglés</a:t>
            </a:r>
            <a:endParaRPr lang="en-US" sz="1000" b="1" i="1" dirty="0"/>
          </a:p>
        </p:txBody>
      </p:sp>
    </p:spTree>
    <p:extLst>
      <p:ext uri="{BB962C8B-B14F-4D97-AF65-F5344CB8AC3E}">
        <p14:creationId xmlns:p14="http://schemas.microsoft.com/office/powerpoint/2010/main" val="929174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32473561"/>
              </p:ext>
            </p:extLst>
          </p:nvPr>
        </p:nvGraphicFramePr>
        <p:xfrm>
          <a:off x="728664" y="1217023"/>
          <a:ext cx="6315075" cy="5336177"/>
        </p:xfrm>
        <a:graphic>
          <a:graphicData uri="http://schemas.openxmlformats.org/drawingml/2006/table">
            <a:tbl>
              <a:tblPr firstRow="1" bandRow="1">
                <a:tableStyleId>{5940675A-B579-460E-94D1-54222C63F5DA}</a:tableStyleId>
              </a:tblPr>
              <a:tblGrid>
                <a:gridCol w="6315075"/>
              </a:tblGrid>
              <a:tr h="1516744">
                <a:tc>
                  <a:txBody>
                    <a:bodyPr/>
                    <a:lstStyle/>
                    <a:p>
                      <a:r>
                        <a:rPr lang="en-US" sz="1900" b="1" dirty="0" smtClean="0"/>
                        <a:t>1.</a:t>
                      </a:r>
                    </a:p>
                    <a:p>
                      <a:endParaRPr lang="en-US" sz="1900" b="1" dirty="0" smtClean="0"/>
                    </a:p>
                    <a:p>
                      <a:endParaRPr lang="en-US" sz="1900" b="1" dirty="0"/>
                    </a:p>
                  </a:txBody>
                  <a:tcPr marL="97155" marR="97155" marT="47897" marB="47897"/>
                </a:tc>
              </a:tr>
              <a:tr h="1422399">
                <a:tc>
                  <a:txBody>
                    <a:bodyPr/>
                    <a:lstStyle/>
                    <a:p>
                      <a:r>
                        <a:rPr lang="en-US" sz="1900" b="1" dirty="0" smtClean="0"/>
                        <a:t>2.</a:t>
                      </a:r>
                    </a:p>
                    <a:p>
                      <a:endParaRPr lang="en-US" sz="1900" b="1" dirty="0" smtClean="0"/>
                    </a:p>
                    <a:p>
                      <a:endParaRPr lang="en-US" sz="1900" b="1" dirty="0"/>
                    </a:p>
                  </a:txBody>
                  <a:tcPr marL="97155" marR="97155" marT="47897" marB="47897"/>
                </a:tc>
              </a:tr>
              <a:tr h="1143000">
                <a:tc>
                  <a:txBody>
                    <a:bodyPr/>
                    <a:lstStyle/>
                    <a:p>
                      <a:r>
                        <a:rPr lang="en-US" sz="1900" b="1" dirty="0" smtClean="0"/>
                        <a:t>3.     </a:t>
                      </a:r>
                    </a:p>
                    <a:p>
                      <a:r>
                        <a:rPr lang="en-US" sz="1900" b="1" dirty="0" smtClean="0"/>
                        <a:t>    </a:t>
                      </a:r>
                    </a:p>
                  </a:txBody>
                  <a:tcPr marL="97155" marR="97155" marT="47897" marB="47897"/>
                </a:tc>
              </a:tr>
              <a:tr h="786191">
                <a:tc>
                  <a:txBody>
                    <a:bodyPr/>
                    <a:lstStyle/>
                    <a:p>
                      <a:pPr marL="347663" indent="-293688"/>
                      <a:r>
                        <a:rPr lang="en-US" sz="1900" b="1" dirty="0" smtClean="0"/>
                        <a:t>4.</a:t>
                      </a:r>
                      <a:r>
                        <a:rPr lang="en-US" sz="1900" b="1" baseline="0" dirty="0" smtClean="0"/>
                        <a:t>  </a:t>
                      </a:r>
                    </a:p>
                    <a:p>
                      <a:pPr marL="347663" indent="-293688"/>
                      <a:endParaRPr lang="en-US" sz="1900" b="1" baseline="0" dirty="0" smtClean="0"/>
                    </a:p>
                    <a:p>
                      <a:pPr marL="347663" indent="-293688"/>
                      <a:endParaRPr lang="en-US" sz="1900" b="1" baseline="0" dirty="0" smtClean="0"/>
                    </a:p>
                    <a:p>
                      <a:pPr marL="347663" indent="-293688"/>
                      <a:endParaRPr lang="en-US" sz="1900" b="1" dirty="0" smtClean="0"/>
                    </a:p>
                  </a:txBody>
                  <a:tcPr marL="97155" marR="97155" marT="47897" marB="47897"/>
                </a:tc>
              </a:tr>
            </a:tbl>
          </a:graphicData>
        </a:graphic>
      </p:graphicFrame>
      <p:sp>
        <p:nvSpPr>
          <p:cNvPr id="3" name="Rectangle 2"/>
          <p:cNvSpPr/>
          <p:nvPr/>
        </p:nvSpPr>
        <p:spPr>
          <a:xfrm>
            <a:off x="727149" y="580674"/>
            <a:ext cx="6304750" cy="558978"/>
          </a:xfrm>
          <a:prstGeom prst="rect">
            <a:avLst/>
          </a:prstGeom>
        </p:spPr>
        <p:txBody>
          <a:bodyPr wrap="square" lIns="96371" tIns="48186" rIns="96371" bIns="48186">
            <a:spAutoFit/>
          </a:bodyPr>
          <a:lstStyle/>
          <a:p>
            <a:r>
              <a:rPr lang="es-ES_tradnl" sz="1500" b="1" dirty="0"/>
              <a:t>Imágenes para las preguntas de Selección </a:t>
            </a:r>
            <a:r>
              <a:rPr lang="es-ES_tradnl" sz="1500" b="1" dirty="0" smtClean="0"/>
              <a:t>múltiple</a:t>
            </a:r>
            <a:endParaRPr lang="es-ES_tradnl" sz="1500" b="1" dirty="0"/>
          </a:p>
          <a:p>
            <a:r>
              <a:rPr lang="en-US" sz="1500" dirty="0" err="1" smtClean="0"/>
              <a:t>Texto</a:t>
            </a:r>
            <a:r>
              <a:rPr lang="en-US" sz="1500" dirty="0" smtClean="0"/>
              <a:t> </a:t>
            </a:r>
            <a:r>
              <a:rPr lang="en-US" sz="1500" dirty="0" err="1" smtClean="0"/>
              <a:t>literario</a:t>
            </a:r>
            <a:r>
              <a:rPr lang="en-US" sz="1500" dirty="0" smtClean="0"/>
              <a:t>: </a:t>
            </a:r>
            <a:r>
              <a:rPr lang="en-US" sz="1500" b="1" i="1" dirty="0" err="1" smtClean="0"/>
              <a:t>Roco</a:t>
            </a:r>
            <a:r>
              <a:rPr lang="en-US" sz="1500" b="1" i="1" dirty="0" smtClean="0"/>
              <a:t> se </a:t>
            </a:r>
            <a:r>
              <a:rPr lang="en-US" sz="1500" b="1" i="1" dirty="0" err="1" smtClean="0"/>
              <a:t>escapa</a:t>
            </a:r>
            <a:r>
              <a:rPr lang="en-US" sz="1500" b="1" i="1" dirty="0" smtClean="0"/>
              <a:t> </a:t>
            </a:r>
            <a:r>
              <a:rPr lang="en-US" sz="1500" dirty="0" smtClean="0"/>
              <a:t>(2 </a:t>
            </a:r>
            <a:r>
              <a:rPr lang="en-US" sz="1500" dirty="0" err="1" smtClean="0"/>
              <a:t>páginas</a:t>
            </a:r>
            <a:r>
              <a:rPr lang="en-US" sz="1500" dirty="0" smtClean="0"/>
              <a:t>)</a:t>
            </a:r>
            <a:endParaRPr lang="en-US" sz="1500"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HBhUSExQWFhIXGSEbGBUWFxwaIRgeICQfIh4iHhkeHCggHyAlHB0cITIjJSkrLzAwHyAzODM4OCstLywBCgoKBQUFDgUFDisZExkrKysrKysrKysrKysrKysrKysrKysrKysrKysrKysrKysrKysrKysrKysrKysrKysrK//AABEIAPAAoAMBIgACEQEDEQH/xAAcAAEAAgMBAQEAAAAAAAAAAAAABgcDBAUCAQj/xABGEAABAwIEAwUEBgcFCAMAAAABAAIDBBEFBhIhBzFBE1FhcYEUIjKRFUJScqGxFiMzQ2KCwSRTkrLxCFRzg6LC0eEXJSb/xAAUAQEAAAAAAAAAAAAAAAAAAAAA/8QAFBEBAAAAAAAAAAAAAAAAAAAAAP/aAAwDAQACEQMRAD8AvFERAREQEREBERAREQYqqobSUrpHbNY0uceewFzt5LxQVrMRomTRODo3tDmuHUFQ/i5j30Vlg08fvVVWexhYOZ1WDiPIEDzIXK4IzSUNNWYbKdT6OawI5aX35eGprj6oLNREQEREBERAREQEREBERAREQEREBcHN2bafKeH9pM67z+zibu+Q9A0efXkFBs2cUJarHPo7CYxNUElrpju1p66RyIHVx281IMm8P24RV+11chqq925mfuGeDAeVuV/lbkg0sl5ZqMTx44tiQAqCLU9P0p2eP8W/puethl4dwCbN2MVLfgfUMib5xNOvfr7zvwUgztj/AOj+BOe0ap5CI4I+r5XbNA9d/IKqKnIVVgeNsZh9QWVkdI2Z9ibVD9Za8G5t12ve/ggvZFFuHWbP0uwDtHN0TxuMc0fLS8eB3APP5jopSgIiICIiAiIgIiICIiAiL4TYIII3iA2h4iSYbUWa12nsJBtu4D3HeZ5H07l0OKeKuwbIlTKw6X6dLXDmC4htx47qs8EoxxEx3Gpmi8TowyF38QN4yPPs7/zLvY7ixzRwHdO/eTsxrPe5jgCfmLoM3ADLLcNyyaxzf11QdiR8MbdgB5m7vl3K1FHuHsXY5Ho290LfyWTPU7abJ1W9xIAhebgkEG21iNwb25IITxsmnwqtw6viiMsdLI90g3sL6LarXts141W2K6uQq6XNePS4m+F0EBhbDAx/xPF9b38uV7Ac+qj/AA+zjWYVmVuF4m7W6RjXQzHn7wuGuPW42udwWnndW8grjCIfoTjPUxs2jq6cTOH8bTa/4n5lWHFO2a+lzXaTY2INj3G3I+CgscZq+NLndIKIA/zuUWxrLj6nipVtpah9NVuhZPE9p915Huva9vUHY36W5G6C50UI4d5ykxySWkq2CKvpzaRnR4+00fmPEHqpugIiICIiAiIgIvj3aGEnkN1q4ZiUWLUglgkbJGeTmG4/1QbaqriLnZ2K1BwnDP1tTLdssjD7sbfrDVyva9z08ztyeLeb6nE8xtwehJDnENlLTYuc7fTfo0N3P/rew8hZKgyZhQZGA6ZwHazW3ef6NB5BBmyHlVmT8vMpmEOd8Uj7W1vPM+WwA8AFVWJ5OxanrKjDKdo+jqmbtBKbERtcbkc7i2wItvbbmr3RBzpZocuYIDI8RwQsA1OPINFh6qtafFZeLWK9myMxYTC8Okc7nUlpuG9wG24F9rX5gLQzxBJxB4oswzUW0tMNctr7kgFx7tViGg9LnxBuLD6GPDaJsUTAyNgs1rRYAIKV46O9mz5hsjdnjSb/AHZAR+N1eSpPiBTHMHGyipubY2sc7yBLz+VvVXYgrbLmJtpeMGIwykNfKyLsbm2oNBuB4+9e3gteGvZiXHi0RDhDSuY8jcB3UelwvvFzhk/N1QyppnMbUNbpe1+wkH1fe6Eb9N79Lb7vCPh67JdLJJO5rqmWwOncMaOgPUk7k+AQc3il/wDm86YdijNgX9hP/E08r9/u6/kFaqrnjlS+3ZXhitdz6qNrfN1xt813s558pMnMAncTI4XbFGLuI+YAHiSEEoRRDIOfI87iUxQSxsisC6TTYk32FjzAFz5jvUvQEREBERAX58p55cg57xCpgBdSQzMFRCNrxzanNc3e12G4Hn4m36DVRYXE3MFbmN9rxPDYmnoXRsk1fI6T6oMGUKAHjlVyn3g6LtYnd7XhliPQkK5FQXDvNEeI5zwwMDu2bSup5rjnpuWm/XYK/UFbcUMZxDL+M0jqORpbUO7IxSAFvababHYguuRz6eK7XD7OwzZDLHJEYKuA6ZoT05i7b72uCLdPkTyuKLPb8w4RSj4nVXa+TYgCf8yyy0AoOM8crNhUUj9Y7ywtF/kWoNLJcXZ8YcWuNy2MjyIF/wAbKzFBsOp+w4w1J6SUbHeofZTlBU+SIfpLjNidQf3IEbfC9h/2H5rBm7MeJ5LzgI4nGsp5WGRkUgGoBvxta5ouSOfU26LLhtezJnF+rZUERw1zWvjkds3UL7E8uZcPks2d68YrxVwqngOqSBz5JC3fSHadiRy2YfmEExyRnGDOWF9rCbObYSRE+9GT394NjY9bKRqlcwUoyBxdpqiH3aeuOh7BsLktDtuVg5zH/NXUghubWDEc54ZTG1mvkqXf8toa3/qkv6KN5Yy2zMvEjEK2qaJGQSiGFjxqFwBckHbYabD+Irb4h443KOfKKuma407oZIXOaL6Tdrh/p1se5djhTWDFcuyVQGkVFTLIAeYGoht/HSAg0OCh1ZbncQBI6qlMltveuOnlZWEqyyNP9BcS8Rw92zZne0xeZ+P53H+FWagIiICIiCNcRsw/ozlCaoBtJbTH992w+XP0Xzh7lluWMpRU5A1kapfF7viv5fD6KMcXf7bmLCKQ/s5KkvcO/s9Fh6h7grNQQfKvC+jyxmF9XEZC43DGOILY787bXO2wuphX1rMOonzSuDI2Auc48gAthUZxvx2TG8yQYPAbAub2lvrPeRpB8Gj3vXwQS7IUj84ZikxeRhZC1pho2Hnov77z4uNh8/M+uKNNW0WI0uI0Mfavpw9skQBcXMfp+qNyPdPLfkpzhdAzC8OjgjFmRtDWjwAstpBX3DSCsxXEp8Tro+xkla2KKHSW6I2kk3B33JHPfY+CsFEQcvMGXqbMdH2VTE2Ro3F+bT3tcNx6Ln5UyNR5Te51NFpe/Yvc4uNu4E8h5KSIgq/jDTe2ZiweMC8hqSR90GMv+QsVaCgVKRmLitI/nHh8QYP+LLufUNbZRXHMaq8u51xCrpnGSmgdCamlJNiJGn32cw0jTuQOoJugtrF8KhxqiMNRG2SM7lrhcXHI+BWXD6GPDaNsUTAyNgs1rRYALzhWIR4thsc8R1RyNDmnwP8AVcTB83x4hm2qw82bNBYt3/aNLQT6tJ3HcR42CF8aI34Bi9Fi8Iu6F+iUfaadwD4Ea238QrToqptdRslYbse0Oae8EXCjvE3DhimRKqMi5EZePNnvD8lweA+MHE8iNY74oHmL02c38HW9EFjIiICIiCquNkhwzFcKrvqQVBDz4O0H/Kx6tVUNxpZWDHpqaO8lNNC2cxnfSYzZzmdxGxIHMX2VncMMe/SHJUEt7va3s3/eZsfmLH1QdbAswQ466YROu6CV0UjTza5pI5dxsbFUPg83tP8AtBkv5+0yAfytcG/gAtXKmLVOVs71tW1rn08VQWVbRzDHvfZ1uuktJv4263WXijA7LPEOHE4CHxTFs8bgdnFunW246EWP8yD9JItbDa5mJ0DJonao5GhzSOoK2UBERAREQUJkviHDlHEsUbVtf2zqh8jQ0E63XcCzubbaxO257t5twtwaStwKqqq1v63EHlz2EWtHYhgselnG3gQpbWZVo67EhUSU0L5h9dzATtyv3+q7CCs+CtZ7BkidkzvdpJ5WOPcG2cfzKrCB9RhGaKHGZCWitqHu0fZj1NFieRBY/b7qtDKGBHHcl1LNWiOqrJnyHq6PtCCB4uDbX6A3XrizgwxH6Lpo2gXq2tDQOTA0l1vANagmebX9nlWqJ/uJP8pVcf7N0Jbliof0M9h6Nbf81KuMGI/R3D2pN7F7RGPNxA/K6zcLMCOXskQROFpHDtHjuL97egsPRBLUREBERBDuJGGyGkhr6duqponmRrP7yMi0rPVovyO4WzlfCqenf7ZQWbBVAOkjBs2+9ntbya7exA2PoFKFW1fiDeG2NagQ7DKh/vsabmklPMtaP3b+ZA5EHv3DGMNGXeK7y9oNLicZbuNu1bYlpFre8LkX53K6DMggU0tBIBLhj7vhu60lK/7LSebTckHpuDcFS6uoYcew4NeBJE6z2kHqN2ua4bgjmCFvoKxyplvE8gyGGEx1tCTcML+yfHc7ltwR5i9j4KyqeQywBxaWki5abXHgbEj5FZEQEREBERAWhjtS+lwmR0TS6XTaNo6vOzb9wuQSegut9EHPy/hTcDwSGmZu2JgbfvsNz6m5W1JSskqmSFoL2AhrurQ62q3nYLMuPmTM9Llik7SplawH4W83Ot9lo3KCtOONdUTVsLIqZ0lPS/2iZz2Hsy7k0F2wIAvcA76rKb8L8Zmx/JsVRUG8r3PJIFhbUbWA6WsqazlxLbneubTPc6lw693kN1ySW3FwNge4XsOZJVg4bxZwvCqCKJjJ44GtDWExG1gNuu6C0EWlhGKw41QtmgkbJG7k5pv6HuPgt1AUE4mY/UUc9LQUZDKmseWiU/umttqNu/f8D4KdqHcQsAmrzT1lIGurKN5exjjYSscLPZfoSALHz70FeZzyhDgtRH7VVSS3sO1q2VD2F5+1Ix+hgvyFjYcypBkbKmHY9QTsmw+OKohkMMzQ5zgDbZzHE3sQbhRKvxilmwtlJW1dXHTxEH6PfSlsp0/DG6oBs9oOwOkG1uR3XTyfi2MVDJ5KWgZGaiUyumqCWtaLAMa1pDTpa0AX3vugkWC4FiuRSYabs66iveNkr+yfGO4OsR/TwHJSHLOeIsZxJ9JLG6mrY/ip5SDfxY4bPHy8lAqusnxKq7GfFJqmTrS4VHa33p+TR03t5r4eDzsZex+lmHhly0Ne6oleTYh0jyWgEEbBt+Z3QXSiqvEcsYflukaMSqaiumd+zilke9zvCOAOPW25v5qMxU+IZKLq6mjbS0j3gNw+eYvdJcnk36rjzsDceiC+kVUHjdDSMIqKGqikHxNAaQP5nFpt42XeoMYxXMcd4qaOgiPKSpJle4eEI02/mKCcoqswisxiOSqkZM2rNNUOidTPjbH2rA1jgY3C5a/3uRuOXr7m4xMq4RHSUdRLWOOkQOZp0kbO1EX2aef42QWgipPMkGYIy2ad8hgIu+Ogc1r4/QtJdbuB37xzWtl6qxbMTDHR4tHI0fH2rBHNEOR1RlpPqCfNBNOJXERuWiKanAfVv57FwgafrPa25PPZo/8AF9DJmE4XXTuqpattfWBuqSSe12AbnTCfhaN+hso5heDzZCxNzKiplppJztiAAmhnNyQ2ZrxqY4XO4eNW/cpjicuLU9C4Pp6bEInsLS6B5heWuFjbVqHI9EHHrqpmKS09a+nY5sjuzw2jIAD3O/fzWFgAACBvpHiVuZv4hGmxeGnZTxzUsk/s8j3/AL11wHiJnUMJAJNxqIb0KhVNmNlNhsNDisFVSmldelrGNLXstyuLEHawNtQPdtdY/wBJ8Pw7F21cUlVidf8ADA2VmhkZN99IaCTcnZo593NBMOGlAMv8TMSooSfZg1sgZ0aSRYegcR5AdytdQjhjlufC6aarrDeuq3B8o+wBfSzu2ub28B0U3QEREHwmwVP4fisecqafEcRmczDI5THBSgkNktbd4b70jjcAN77q4HN1NseRVFUmDnA2zYHPIInmUVNBVPHuuc0iwd0B2/E+FwncOHVFVBrwyf2RjTYU01EY2nbrcNffx37lx8z5oxbKdE2SrZTup3ODHzU19cd+oa/3b2va4Ius2NQYvihYdLKF7SNdU2sL49I5/wBnLNJv4n1XF4wZuizHhrMNoT7TPLINXZe8AG72vyuXegAJKCT4zjNFkuQezx+0YjUAFo1apJL8nSSm5ay2/dYbCwXjLGWX4pO6uxJwllPwdGRs31NY08mG+5O509y8ZH4ZDBXiapl7adwBed+f2dRNy0AAdL+QssPHHEJIsHpqKI6fbJhE4j7Owt6lw9AUHFx3P1Fi2ONfNJehp3/qaeManVUo5PLRsI2kWaHczupbScTYZIS+Wkr4Ix+8kpXlvzZq/FMTon5WjhpcIoYjLIHEyvFmRtbpBL32u5xLhYX71qQ1eYaFxMkFHUN+yx5jPpfZB8y7xHwg4lMI6gtdPJ2jjKwsbq0tZs4iw2YOa4+I0TqTP09PA8MknAraJ+2kTAaZW+LJWizvIHoupW5whc4R4vhj6Zkh09pI1k0Vz0MgG3y71GuIuRXZUZFiWHvd2dM7WYHOLgwEgkx35NP1m+OyCfVGf4afJJxAtOoe4YL+8Jr2MZ22Id4ct7LhsjrKjEYX1NZRUlbL+zgZSiWVrTzbrMgdy57WXIzlQR0WNUeMjUcPkkjmqYhuGSaSI5dPW2qxtvsOd9tihxhmC5mrKlmispqzSe1glj7WGwtpMbnAlu9xbu5HoHjGqEZjikhEuKV7WuLXugdDFEHDmBcNa+x+9a3NRugxaoyDrNJJNLTwkGooKxuiSJpOzmlpLS0n6zNgbXG67uT8frcMp4aRrJDSQkASx0FQXytB+GxGhpPVxJHmuXn7GAcRqKmoYI55Kc0tPR6mvkOo7vlDLhvg25O6C6MBxaPMOCR1Ee8crb2PTvBHeDstmnoo6Z12Rsae9rQPyCjvDDBJMv5Ip4JdpAC5zT9UuJdb0vZSpAREQEREBcnMmW6bM9B2NTGHt5tPItPe1w3BXWRBVQ4G0jpRrqap0TTtGXNsPC+nYeQCn+A5bpcvQaKaFkYtYkD3j5uO59SusiAoFxny5JmDKWqAEzwPErA3mbAhwFt72NxbqAp6iCucs8SqbNeAGL2htNXOjLf1lhZ9ramk7EX3tzUNwXLgy80/SFHiL6jUb1NJM+RsnUH9W4PHqPVW/i+VKPGjeemikP2iwX/xDdRz9CarA3//AFlcYov92qWmWMfcdfUweG/NBH8zYlV56wn6PoqGoihdpElTWAss0Ecg65de3O9/De63uL+LtwbJseHRkyVNQGwsYOZaLAkjx2A8T4FZ60ZjmboZ7CzoZGl1/OxGy2MlcOfojFnV1bOauudyeR7sfQ6b8z0vtYbAd4SnLuEDDssQ0sgDtETWPBFwdtxbqLrhVXCzC6qQuNK1t/sOc0fIFTNEFf8A/wAP4awnQ2Zl+YZM8f1XVy3w7w/LVV2sEA7To95Ly3y1cvRStEBERAREQEREBERAREQEREBERAREQEREBERAREQEREBERAREQEREBERAREQEREBERAREQEREBERAREQEREBERAREQEREBERAREQEREBERAREQEREBERAREQEREBERAREQEREBERAREQEREH/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png;base64,iVBORw0KGgoAAAANSUhEUgAAANYAAADsCAMAAAA/3KjXAAAAilBMVEX///8AAAD8/Pz19fXa2trT09P4+Pjw8PDl5eXf39/Jycnp6enPz8/e3t7W1tbFxcV7e3tmZmaOjo6oqKiHh4dXV1eZmZm4uLiysrKsrKxPT09bW1s3Nzejo6NHR0dqamoRERFAQEAeHh5zc3M2NjYnJyecnJwuLi6JiYkiIiJwcHALCwsYGBgQEBCuOn4JAAAfh0lEQVR4nN1diZaqOBAloKKisoiAICgq7v3/vzepSgIJhH57Y0+dM29aRMxNaq9KNIz3oYwQZ+gx/ANKCTl7Qw/i75NJgC5Le+iB/F1isAhJhx7IX6aY4yrMoUfyV8mlkJIN/WdjDT2Uv0kJRWQYT/rvdOih/E2iePaGEfzPYIWIynAorNnQY/l75OwIOdH/Twny4v+FQLLAywBYr6EH89fIomgy+AOY8DT0aP4agaZYwR/e91YZq9Vqed5P+Cv7SkgFmuJGUeVDjutPKL5F6FBkwvDm9EUAf8D1aMCR/SZNZ9M1uQs3acuv2vCCLpIdM+P1zci6PIlEdXwVMYECJU/8IQf4W2SPEc25vFrmkXMd0pHBgrUqBhzf71HA1iiHiGokNB8lK+UCBe8mAw7wd2gBgyeHADkPjO5IvANreAed+A0dDFge8gp4LEWFaVOHVYSrQZ/+Px5oeL9JK9QVgu0MhdvgHcqYYyph6UT76XelFQz9WbPdTI7twa9Y86B/PcjofpdGsFbRsn5NkYzrFzQi2YEW+XaGeIHKol4r40JfNgmLkC0daJT5AIP7fSoAVrNWsC5h84rCKg2mMNwvH9ofkFm2NLeq8Sgsi8Vb3yogMdFg3aQr1JeQ8tIhciR4GOPOZ9+YUlULYsj4kN6/QABpfTdTvHoRVZZAijL5jidVGVbrnrcnjKwqyczOCQpTQ6AJHdlYfwMyQcOlMoy4zW6EXJ3ym4kWZJ9VM+u2YX0Qst18L1iztmCxdIVyYcqjym8E66ZEwUBmR+ctvx2syZ4Od6tcMjsARt8O1rgjWQhL9f0Q+7eClXSzE11YomD3prAWt44HTn4KlrF9Z1g5dcFbBW0Y7U69pINlJMX7muNlRUMMFRfpaAw9LPSo3rV9ARyKSjZSmEJrVYJ7YBn73fFfju0PiPUgSJPu8exL+6bvFQUzt5akdZD7P4E1ujJVLXCFmswfwFp89cD+kHwG6+mjQI3uXY2BsMoBhvYntOF+EKngFfjqx/bKdH3C96eVgHX0LBYwZu1bviMsA5NMbM1shFW0O32+JSwXNQa4guRszTXW+HvCMvao/NB5fWLE0S5YmaAtH9rPvjEtmE7H9Qp1sHBBv199mJuqi1AeHVjfs+ztMVjL42ewvh0TQkCMWsLpg4Vapc99etsOyYWon2Y9sFCr9NRGgrfVkQvhBpqbHliwjmf9h983Y13D4qG8piNh08uF79tY3cBi2lADCxLY2uFTs7D5h0P7ObK0M543sCALoBS2BHmd7EBzfXClsdKWsOUQ66QJI4Fm+lWcQc9TMXQPw5KU3SHYRNNy0aFVN8dhMI9/+BjT00kI1d5lk3OHYepmH7K9F+3VXiX5ZQRjeLUbRE5KiAXzr1UCVJtcO5suuAEftjuDsYyvBh7TUjG19qavlY50N11Q96OMoSQ7aK+uxydXudiuyd30yoF5+q00rg/G+NC9/rVEw47z+knlS9YJXss7hyXVNjKBMvxQrrhopIOBo8zRCzQGSLlUEugmAeldlXanWdiOnK/IflCavP+D4f4sMWU22Sg8Q1+dlR0ioS7uR5oDu0kdQzyfY6c9JvyLqGDMEiuw/HaHD/KUPrl+JYrSFI5i3Ts+CGEd+4bWt4FlFa2l4Qk2X2e7sHGmNnGe0C2Q8H4M5WmMsDfGRFi1bJlFW9x5lle7dckEJBVX5k0+yrkOqAuxiDDGKW+S7FTcXorNwbZ9v0+3uR+1mrQACzdw1PKRke7+f08mRwXw6ovj9rJMr8hZp75ouBCAgXlJxjlvQFjgJFwNm2qve7M8QZt5II70mEF66Lan4hrtTd4eKszbwLAWqOYahzVSFbbR9LWnpKfejVlSl+1aqFd9aFhj1Y+9t3kQVAIKHuRknrqnYJL0aayVeGRgWIFqd+hiPRUehKXg+2D2RB9Gzc4AKFGb2MoBNSHT21kjMZDuVKpxFkT83G3qzU+fuAE4lM2ThlwtzGHK7h8hahw8reQVSvqUIU8myt5wOWDENcHxNKEUKD0lxbdVnQvSU1k18TlyXiYe1HkynEpWGCBoySisuxfaLcXgyJ51njxqDSl3MCN9C/tF5EgLMAXZ3xyapoxbi7PQ4GrXqwULUr7Vvxju79Cai75Q4+hbqeoMrlw16wXe8M5Wbvvo3jUMEUH8NcD0re4tmsjL2igLq+t5GIpsgYorZh61KDT6UIyuRHBdBCggo/poegB6aGA927YHK8k6sYkkWPD322ynxiRU2ShmgNUNicHO6kzSrJFD1IPvsuvTLlCUmjHrj1GY4G6TZec6LCPPykDqY+isrqDJEb2/rGEfgLXr3mi+9O5eWGORGHlw8plPe23meUr0R2z1JAGj2rFQ/cxBaf5ifsGZBpacAJb25JVOchApEDKXv5FkERafTO8/AWvx0i2H+2S8Bxn7dzFaAbdGgaQlemEZO6KrHlXs/nnbmR+OrB0PgSMpMAFYcgpqUYoYZkKIpiLCk4TaRr1hqBRKIJK0BMCSOpFBJYjQDBB0tnbaTJX0VsO+nMpaZbdhNf7qTQY5P2ga3sFtf9rvAwtUAHdp27BqLyNQjRE1b2WbC7GRKMSQ+y1g3WqLo8Byjo2bFMievcGya+0wUbjG3nvAcqSwSoYllT0C0oIVk24LzcRn978JLJh5kc9QYG1rxmOoZBxEcyrGmt2v7R34chrJkVKkZJ523Km9MViyf7vXOFDYRjQWZ0wMTCGR0k2RcugPhPIlBX5U4jCkzk5WSpOyhjW4lwFDf9XhLqYvatcCu+6aZIAMa3nWuLsF3hS/g084UsIPhNX4CJAoSxIdLIilO8FkyZwqeOLQvVxE5kG+G6g5OIfapz1W7BINrM4ZVbwaCf8OnclQx8A1ea2gC75QQdWGlWlakLn7BBpx4A61uojNaUfU9RIwd21YhuYwVg5rRbRh9VdSOyQUHeJcvkxhsc4aWF3LxYphViZroSHIfLS8IPCAXOydY2PGUmPF7JQafOlggQQCa94H7kLuuNsm2tkFNcB75E086M1m/KWONOyBBYVY2cIPQYs2LMQRMdcDU1A+Vw2gI83WRztGN+FGGpa7HDBLM+7AAuOT2qxsD7gyHjCOqtZyzds4jQYWSNeQ9a2qC2vGpA0rlQnjPvRx6bIdZD3gamCthUsFfxyGa5QkXVhYWqRwwGXwzUY1tHeikS4su7nlTIbsayWkG0WAdF0oIx2Znl8L1RCpsLZdWFL1ctGahK8lQjTN0Rljwwk2+5jNBoa1skmyo0M447I/MVWfDuUZajiJeb8QV2L8NFs0ho3I9XPNcgDfikgLY8qhTpkgWvcNrkLMiB6hxGyzg+Sbw3utOnIhI0H3ciCtoZcA8KgOy8bRrRd0JokiIZ10RioXZVHFDLQhT6MJgZD9TOvchoUeL9+80Z2RVifr4kWG6mLogcVOkRWVfwkWlr7Z2Z5dsWx3q4DqGebc4D5YqJ+PWHNVh5/XmoC0Q3uwWgf5glkNxYZ9sPgGmI35aMFiVXz+UdXVBY2vduaBf3Ud4scJ4j5YxvnIiqZ+m9l4hGZ2YEEzRit69DtL+jXU9eBrilivawfW4on6jl7fqQsBza2tFAbYZ2+Aw4M/gQXc9nIMhzxbqoE1iD7aYoM54KLVjgEu/QBx8iew0BMCnyFsVeGQC+HkbUXLiTPU1N4GOLJwgFNQPitGYe9/As2dKhtBKeI1b7sQuFMSPlEpaINhTlH/5GcRsJKiiQXFSYRp52aL2XF5f+ttmDrDifQmzFG577opCZNvZZNlBtotqbC5xrxQNaQHK/t3h/xT1A+LuUoa/ZwzWLJfJAQrZn9KTTYfw3R1fQYr7vp9QAxW0bDaMqjdLMbWEt89h4FVfBKcYxDfTfitiQrX3taoAA+Vr2ezH3kgWDOi2xPNCKWrU9FnfdQN2um9RsWUI5HV0ECwIGHe2x2iO1ob+5ClFfYxv80OKGP5gwWRZHIgWLCNsddgLq+kHTIxMWr0PtuzltsH0mRFwE8W8eRAsNDU9LptwG/z9t0NqonYicf2q9R3SYWIoWBBCnTfV45qn/VxU1DNSKPqiVwHx4Ya9udgsI5tP0iiNiwZVe6jQL1mK/5OA0vq1v0Y6vAMR2+dkFRYdp2zqanOXyuwmrSGN9iBf6jGe6RLhRV3UDVjJopZrztcgwFPndz1phxUWKtDB1ZtvkB3SP5jSS2DiTpxuIJQ/8lhLdlaueJIxsx10SrXcgPiJHnuFBZ4hv6gv6wD7pB2m6ru1COHG2P1qFPYwSZlMkqm4smgnSe4xUkXnHfslgHicsQIuHWCa9CBtYIIezfkcSCewlA1mbpfkbnz4Uetz1xlC1VCayF4UcOeigxDvHYmVlf2GB/EqhBVqb+kmtIKf0ft1G85vojsTCcGmJxonecREtEqD5pG4juq9Q5CF4KPdTPJ8B14Yq+3TCbbeqsIHfz4AHffoQ5bNblCMOt8uSx+5n19NsNwBAzXSkKJjWoyG6aSnrCIXMuUvBWRxRm8o8tgfo6akLHaNpeZp638EenVti4t8HD5+g4/bu90pCsUk65ckrZ2qlu8cvFCOFnvgIqJjcI1YHxmcFBJnUm6EDV1CK/r/dY51+c8wfsuuyMhqFVcjQKDXKo3nkK6SOsWlCehNQAWbBFloeV2cG3BaVapmWWxESsVKzTpWgF2CMikvh9gFcTPhm5qlUlNmOPvdsIfI8GcUG1oaRW2t4E5IgKWNXhftUo5kQ4rxMOq0flbvtBtnYCCOONG5MmskZvm2CEwEW+zL1cmyf9hkXC9F2PHRIancjNp0WAzF0Y1k2xwX0lLlrwNmp3wRwpoL8GTGbCKzDaNZ4qJFk1RI3RILJvSlw8975Nld8usDZeL+qh70Nlyit2Qq/1IMXOvwDxsbKYG19uvCh5H6QaIFPBvaJhIE6GsrRTiefjvjlONhX6RhG5g4WAdvN70IzNYywNbauENZpt0ZP7rtnHbJVoq3Dg2ZjGrWAVohai5scAO0zHmAeQFMwHrxDxh5vA12Wo4V26Cm9EuRjuN4/7LVRv7uGOd7JxuRozKO+99X+OYwP/DC0xbjFfjCYclkvGOxI8c1gaSA2fG31R9jkazqn76v9pZ7eJKhV4YiyXz68MWaipvhiuSfRsOsiaAtTPZmDfGswsLCXWoM1+TYjwHPTkSB3CSxNVCc/+gB2DOINC5D+hS3WeLcUpFYU8UOi3sZEMHegDWG9/5Wrn8sAyP8mTMFDr0avDFrb0NMVmed6tfJHzcuVgzr0sPmOvTr7jD9ipQhp2uMWMHYBLHgJm+b40zHTuohj34qhG5+3jIxxrXBtYq5gJ0Iule5DOkZwrmYm1E9FZlqhKRSJuRKu3whkzLMaXRy/vh4Qbz20b95GYC3363cRu0h7COOQ1ud86KlPj1OTisqJszsQF0LvjKk4Jm8URYBV4VY+IKItligbkx9WDH5Cu+foqruf8Tmkwr5eYy45YIc6xnlw4AVysHt2FW76I+LI0HKbjYbA0uMSGD1agz8VTMwKEpgIjxzmvFtvrVryd0pCQF3p04fProbKQZpY1Hh6TM/2frhcGODyqbMlPpHptKox09ydEj3oIu2IrK0PIKv3oB71jg/O3J2WQbZ6I8EABmeLS2AusG2ANYS0xU0IEGtWmeJh5RyQenMYipPO7yy+WStc44cOX7P8m9mXc4DNKkk3iCU/STOkQ1nTGuxZku0moMQo0VOOSvFPefvkw85pfkFKUIjEFXPVRY29mO3jbBG+izJy1XKWxxnOM4F/itl5RVjUSLjeXwcTElEKGE9poCbMpPMBM2pnfSoYsgYUGuMDMpHb83BT6biGGbG4rKOUMsT8ebJfaxwI6SHcja1laag+D6BOzavNNCj9qazpJzCVVgJJnvySY2t0mydYx8DbSlauSyzldGLpvv3uXiLfkJfO+ebJ1Xk0HBDXOlRTVC9SJPkwk4W6vUsA44VQeSmtR1jXj75BVXdyKpDHZWujOlUx3Dd9WAL8WxKJ2YecpTbNOt6fqA7PAGBUr1B+6qkqzSNC3cfdEp0SM3Q5PtaBVS3l8282nHINzMjviJ4QIqTLbMroExfaWgy5eQUYuJZ+7YUuTRHTUnzqKLCY25lJ8+IWe4IOl2XUkxt8iUeRBR2pE+erSXVKFNix3ppTnwzhx41ab6o4YFB7DyD81Mpude4IlO4ZY1qvTls6CP253ouzFhHEZV5dGBsg+9zryp0ar5SsC1J1e/Nl7wKfnQIGe01JT6gFzg52o64sRt/Jb6XXiEaqv9Cx+/CRcGsz1OSR0I6D+d24azWIFW3sforB598Gkshipm6wE8aT7oN6L6xlwo5JsvD5yiQjrRb+rGuGZCj0W5POQRfZI1lTLEl/B+C2/XMAxv4MHQefOpVNvqmV8XwdDcusqER+1ZqLJLCFkDnBgYo8fmY0zn+nElwQq5OvOuIB47LIkn4FTYkHJ/4L0Hl/foQ8pzgupS0FokgNv6HOlJJzyIlXodfBQTVCDg/hY6cVbGI9F6TvhMtcwBsGbG2DFmIija07l2shAHCs21swh8KfMpsTFTl/Sj89XqSdxVyd5BWCDiECCeqTeB4zKpMzCma8cMB33YK9Ozma5uu0AX+Al5KdwEYi8WjAWcBaMxS8ZlrZOkANYxIMUtKCFh8rpdGPqID/UR3mGixUug1CpIegvDPciJTFjtjjmsgjqxOM49XdPqbLnMGFOXZjfvgdWu2yb0YRgXAJ9Tw+qFIXTGhh41yqqCjOPWpKADvfNBNl7EuWCNdGmsfP+Rkf3j8djvKRc8P0iFTs/N0KuqwzS7CxctIiXbIWTWx+tuQwLBDurykpxXdAjLniWzbRp78ZWiMA8g8ObmNWIjTTPfx+XZZP5mmgmVdsN0kAwLD2KPqRMDgMlpizPpXfI8Dwn8m+e4TuUEvbEb78tqyKPMmcWUAca147m1wFhVkc2+aUaDUSrUwJ3w8kxnCOTfiLUqb9ccMjwnV+dAwijyUR/Q2UlQp7p+GQvgnKZtWMwjwuyeGaRPch1bnmZFDmd0SutI+ErRvKglnBgTy+q4MEx7Fzm5EtzslFBHMI9YEZ1+vxsw7WCZD72rHlDTjbFPPsVZxFLfEy7RSPt1bRrkdtQcw7QvOrDQPzisWWwL24f9jvfZEEyjRb2ZfOkm6/64oDFKBLlya8yqlG/GMMlxa9ZjmOba78ldnMEb/F4e/TYLnwmRZn4vtttCaT+FbsVDFxYPT8uxZU96FDBQlVuyj2pLHaC1eRLvj0mtFWAo5MOmUn+mTHe0MWW4k8Zga7/xTJ4wawE5O+zpO+oMTbY7Upng9SoJKvhxlC4slC4fq/BlHGm+oryAW0PxJ4kxXzPzMD02RilJE/Batw7ltASDdyeofSMDl8sG5rtRm1jFPOkmZSWCi34u4b2cPidKkuRKUYE1jDRZS7AZ030nP8xSs21AzxdxyWI2my3ZGjxgmjNRLV6T2y2iUd20NHFbiBGsSVyJwRjNb/chStDcLrnLObq9IUukt9HM58UwTboy8KT9dGb6LxLUJteUPg03gGPThntXH+cFt9stlI127FIRSINbEARUOpbxNCYvozzGEHg62Bhf68ej9F1A6NamUNCnPGiW0te0ys4BORENea7D5/7QVG5hT3mT0gdXLerAmu6fzVOK5UpNWgVgvOCdCpb/sYdCTkU5PS4IxlgB1D/cWtNSWFEuw0IjmZPKgUvbS/NNpHqoh7ouzLGU8G5o9/Cd5Z5cpHmG+2pYwJvPSUu25kIISuYrOitqgRjV+mzjeThU6wxTTKMrj8QlebCsC9yAJ1UzM3SPIK9OI4Ers7fsqSX6kB5pSZGoSlC1N8XZ1MFi1J8ThVYQW1UZJxbEeIs59dpOnueFJblJD4sBnotiau8hwzujvBSEJN6QE6pmt6QLtAQWbBKkAGtyujNn7YqaxcU4YJm3cBV8rDkxIuxRmVP1tRBP8peJdG8W8mxhu3Eb5w5SlWL1RGpwZsxmmqS0enaqS9iWhMw3SEmFf0tX4ziFgPfUsj24QLUKQBUzuZLHCPXnpVRvRkdg+ioTvq4FrKubKW9nrcQbpd1SKGIAkUs/F9PIw72jhtzYTdWTprkhyh+U/8r4SY4g4N6KBGfitD6M46tb+FmKBTJnhtRVUhO3F4TqOQ8s1Yi5EDHf6nsMMPMYawodEVVgQQhFDRqTZLXJAGa7tufhmaUx056mysyceVxSuOQgXMwPzC0cW89g5cnaA2Ofn1TkfvAdp6V1YTOo6TvU4XQpENcGbUBNn0/D8TJjDw6mdH6t0XI08TSuFgylgFIZ3ygAUhVtt8o98bZvM3MzzWpKoejyB+o361KPnz/Bwa+K1627D8DePiSzYipJJXWwz1PMF2SesUiYPkuZv+3HzXZthVLng38NDHNjGXLks2C+ke10Kp62NPcPrXWRSKi+1gV4jA1nM7QDksCwPIhpNs+NjU423L+LaBwUQE7R8qV7CxJiSda20pKS0AeHu0hcg6DB8N1t0jyfEr5cq8DsKvk81y8TO4p7JF2RtwiOqR3r4Co2WAnLIEniXsDXzGnkOd2xIroSvnyorYoxDZ3Y8rPKO3adm8nMCDbNbFzQiN4rMOcTJPysqebJe8ieMql+ZgWrCtfEVEDJbBTViBRz64kJpmcpH5bco7rAWDAkxuC1gvtRrq5Gl5yARJzDuIDMDPwxEXJishhEJEDJWLD3WUdjX+ZBJvg9hYkQM1nJAsU4OvZbQJP0CGsAlxUhRZkO7uBtx3GOnBPDRdCyN7g/xjHrYDU04/K8TKcm+B4bId9MnYDE8ROK+bEIn9BuNhqtYKjC80nqbklxxwQnveALASV05BYZF0vzOdwCMu8PYMGsz9aYuXN+CGsM+gIFbqw4LNel6ZN8TvZzZ5Vxe6dPphZhGLacVb4tRmw9kAg4ayNM1BXDwRhkTvZ8t9Q2uRSHF4Zcxyz5zwglqQ+wZuufgRXX3cLS93tUQ94nOzLz6OOmsdkZoCCsoLpq7MOF1OnCCthXXtHtdRlXUnO3MpxGHxS4wnKmEGQL3qchF3201ytbPbD2+8YoLWC1w9i4plvKNyE7xLlD2mOmHAlVvcRnHAxyGDAHrtcCvXpgWZC2SChZ6qrt6WSOFkvDdHBmTjg9JU9LQC6o5+fyBNFnxpPiGhB/4nmyrc3WxMN8hWHf0MJpXMWezgnuhrCd7DMe60yX4Jcdwa+BiT/O2Ho92PEgKMmiAQR2CmEB+xCcChrv4aMgnma56Jmy0VBPVKNeHHCDAjpuw56SIxu+EU2pgng+nwcsx9E/VETpZmT0BQjU766Kuq8L9czZ50oRMyrIpICLWgzQt8+6ryhn3+6Clh5tMqa/qg0uGSw/AWv7aHihj8AdnJIiBnYaRaVH1So+iq7DKOm6Q5zypL91JwbJKB91q8xLMKvNzn4yOEA4h8ewy9K2YRlF+cZiX59eAhj3MgFChzwApwFM1xKZQfvThg0BY18Ri2uHwPsWtnXzmuWUO/TXNOU8+JEWO+eT9kxbiH79vfCCNUM1RUi2CjPU9hWzyHX5ZrIu8Mr9njjSklBYDDLK6I8OnOTmcs3Zmjr2uAMV3cXtlhkqL59iHWWb5/mPTvPhEfZ9m/hBPR7phxTIa9V861Ryhw5SrX5ZZwSi+iqsVsM9P+wRZebytXROr9i2r4TaQZgsw+LFj+fdxpUzpz/Vs1Lr9vqHF1ALMY50xZ/cr1ajC7kHwXF4jFOl5QqZI6rP7KGfO/ywfU1EZekEcudw9lkOc8m5L41+bRsf/NpxSNcc8qtTAxXlrIHF8pCW7FKFURRdyP6SkXZvhdv4J0G8NRvH7fxTp+Gxe19kNYKwcnImWaPK57/ai0kVa7wie1gijxfbJFgs/l9CcLPnZhqtABxluuicAGAupUC4DhweP8c1vAEQJjYEH8VsIo9fPyPQBSmiHExRfYhlRljCbPMfUqTDXHEHk170qLzZ8E6368z0VI8t+PnTTnnH357CAh9UiHH5G0fO0XUOt3Q6Asm5AVhHseoxm0Lmx5aweNSs3jJjUr0uPYfcLcZjEbP9uGVLpkk3gM5O3V/y+THlsL/7ccSgvjYCzk72dBDQisnWDms7eU42HnWYgk/PCbIfnnYD5mfktMpmuftbGwewWBxcQ9BzErOsZb8VT2iZdXK2FYjdP9iuEPj1Gca/3bKt6GtXPAaYUJJy7jBWex+bVti3FuAd/5sfMFnESL9/et74Q1mAgtsWGLGUNOf7uiCt4caugw4wedze5xePWsTWqmjCl2oirisnhDKGdzCxlVXXijB7MsQpcD9BqAWireGsE1GiYGeYvtqbR1K+WtxyhWb8bH7r+N2InWXlQrYezxqY5KxiBO5d6yxCZNaY/WwBeVhwvNOb/DBQh6CUuoafoy6wyyXkv0cQjqPuiWHMeYjr7ZOk6pxj+y4EPGgbj6wCOwwdoBVjtte5e2KY6R+ONDRxHVJOl7Bv4z32QeoIzwVf1Z4OZb21X3B/WSs26MliEuWrh/orhMeNL7yInEQxqHgFxhLjlB5DyC3YW25GEzTmzsLGH4vDc8hjgV25RZ+SM0/e6U12rPYR8/LOkESQMyAbMuhZHn9OrM4c2U2Z9TUxVurG8G9IjPU2VxLVh7PsMAOmOaXwOxEPik5T9ieEb2MwTYP+zMWfkyUW6QI9+uDK5rat+5Gj70aI64qlJN6TChfe0zH/FcIWr9jcRrwqvf5/wGLO6yZLiT2xLJuFiN8flmG09rSxM56/P5ntRoDvrd0bUvpbqv8LKqEo0ISthuLA/wDRd7RzBFVwWgAAAABJRU5ErkJgg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1457325" y="1305167"/>
            <a:ext cx="5053798" cy="5144749"/>
            <a:chOff x="1457325" y="806601"/>
            <a:chExt cx="5053798" cy="5144749"/>
          </a:xfrm>
        </p:grpSpPr>
        <p:pic>
          <p:nvPicPr>
            <p:cNvPr id="1026" name="Picture 2" descr="https://encrypted-tbn2.gstatic.com/images?q=tbn:ANd9GcSGe7TRSzy4M0el6kktHmoyE2FlSrwY1NtB5xtNAUttJP3tbsN8W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7325" y="818444"/>
              <a:ext cx="1219200" cy="13151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mpfire%20clip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300"/>
            <a:stretch/>
          </p:blipFill>
          <p:spPr bwMode="auto">
            <a:xfrm>
              <a:off x="3268198" y="806601"/>
              <a:ext cx="1222652" cy="13699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nt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41" b="42072"/>
            <a:stretch/>
          </p:blipFill>
          <p:spPr bwMode="auto">
            <a:xfrm>
              <a:off x="4800600" y="930728"/>
              <a:ext cx="1544173" cy="124585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913474" y="2325187"/>
              <a:ext cx="1379230" cy="1402126"/>
              <a:chOff x="1963569" y="2606063"/>
              <a:chExt cx="1253510" cy="1402126"/>
            </a:xfrm>
          </p:grpSpPr>
          <p:pic>
            <p:nvPicPr>
              <p:cNvPr id="30" name="Picture 14" descr="Boots%20Clip%20Ar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30" l="0" r="100000"/>
                        </a14:imgEffect>
                      </a14:imgLayer>
                    </a14:imgProps>
                  </a:ext>
                  <a:ext uri="{28A0092B-C50C-407E-A947-70E740481C1C}">
                    <a14:useLocalDpi xmlns:a14="http://schemas.microsoft.com/office/drawing/2010/main" val="0"/>
                  </a:ext>
                </a:extLst>
              </a:blip>
              <a:srcRect/>
              <a:stretch>
                <a:fillRect/>
              </a:stretch>
            </p:blipFill>
            <p:spPr bwMode="auto">
              <a:xfrm>
                <a:off x="1963569" y="2606063"/>
                <a:ext cx="1101110" cy="124972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Boots%20Clip%20Ar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30" l="0" r="100000"/>
                        </a14:imgEffect>
                      </a14:imgLayer>
                    </a14:imgProps>
                  </a:ext>
                  <a:ext uri="{28A0092B-C50C-407E-A947-70E740481C1C}">
                    <a14:useLocalDpi xmlns:a14="http://schemas.microsoft.com/office/drawing/2010/main" val="0"/>
                  </a:ext>
                </a:extLst>
              </a:blip>
              <a:srcRect/>
              <a:stretch>
                <a:fillRect/>
              </a:stretch>
            </p:blipFill>
            <p:spPr bwMode="auto">
              <a:xfrm>
                <a:off x="2115969" y="2758463"/>
                <a:ext cx="1101110" cy="1249726"/>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https://encrypted-tbn3.gstatic.com/images?q=tbn:ANd9GcSWuisAvyejd3l_RKU2-2rmc4ZbZVZ6HuQ3TFwxTqdIoFFDDd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358"/>
            <a:stretch/>
          </p:blipFill>
          <p:spPr bwMode="auto">
            <a:xfrm>
              <a:off x="4756791" y="2490429"/>
              <a:ext cx="1488388" cy="112583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encrypted-tbn3.gstatic.com/images?q=tbn:ANd9GcQ__2C_oexAVxBSVGEDqj_PpG7aNnWnFGHoKQJ0uv1tZVtmYdKc"/>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t="13598" r="3080"/>
            <a:stretch/>
          </p:blipFill>
          <p:spPr bwMode="auto">
            <a:xfrm>
              <a:off x="4490850" y="3712994"/>
              <a:ext cx="2020273" cy="91481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encrypted-tbn1.gstatic.com/images?q=tbn:ANd9GcRK08EHQzI34xskkNEVMnNaWC7_yzWxTujyiVEbOY1SQAvXnv60l8d-T83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5004"/>
            <a:stretch/>
          </p:blipFill>
          <p:spPr bwMode="auto">
            <a:xfrm>
              <a:off x="1781175" y="3771488"/>
              <a:ext cx="1623737" cy="83861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Picture120.jpg"/>
            <p:cNvPicPr>
              <a:picLocks noChangeAspect="1" noChangeArrowheads="1"/>
            </p:cNvPicPr>
            <p:nvPr/>
          </p:nvPicPr>
          <p:blipFill rotWithShape="1">
            <a:blip r:embed="rId11" cstate="print">
              <a:grayscl/>
              <a:extLst>
                <a:ext uri="{BEBA8EAE-BF5A-486C-A8C5-ECC9F3942E4B}">
                  <a14:imgProps xmlns:a14="http://schemas.microsoft.com/office/drawing/2010/main">
                    <a14:imgLayer r:embed="rId12">
                      <a14:imgEffect>
                        <a14:brightnessContrast bright="10000" contrast="18000"/>
                      </a14:imgEffect>
                    </a14:imgLayer>
                  </a14:imgProps>
                </a:ext>
                <a:ext uri="{28A0092B-C50C-407E-A947-70E740481C1C}">
                  <a14:useLocalDpi xmlns:a14="http://schemas.microsoft.com/office/drawing/2010/main" val="0"/>
                </a:ext>
              </a:extLst>
            </a:blip>
            <a:srcRect l="9550" r="4546" b="10320"/>
            <a:stretch/>
          </p:blipFill>
          <p:spPr bwMode="auto">
            <a:xfrm>
              <a:off x="4660458" y="4876800"/>
              <a:ext cx="1681055" cy="1058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8" name="Picture 24" descr="https://encrypted-tbn0.gstatic.com/images?q=tbn:ANd9GcRjxYyJgGIPSs1KQlbiVOt9N2EZudb2zs3nKeIo8vm101zBcStx"/>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1838472" y="4884247"/>
              <a:ext cx="1509142" cy="10671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47312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28221216"/>
              </p:ext>
            </p:extLst>
          </p:nvPr>
        </p:nvGraphicFramePr>
        <p:xfrm>
          <a:off x="792145" y="1630113"/>
          <a:ext cx="6370653" cy="7894887"/>
        </p:xfrm>
        <a:graphic>
          <a:graphicData uri="http://schemas.openxmlformats.org/drawingml/2006/table">
            <a:tbl>
              <a:tblPr firstRow="1" bandRow="1">
                <a:tableStyleId>{5940675A-B579-460E-94D1-54222C63F5DA}</a:tableStyleId>
              </a:tblPr>
              <a:tblGrid>
                <a:gridCol w="3094055"/>
                <a:gridCol w="304800"/>
                <a:gridCol w="2971798"/>
              </a:tblGrid>
              <a:tr h="3766147">
                <a:tc>
                  <a:txBody>
                    <a:bodyPr/>
                    <a:lstStyle/>
                    <a:p>
                      <a:endParaRPr lang="es-MX" sz="1400" b="1" noProof="0" dirty="0" smtClean="0"/>
                    </a:p>
                    <a:p>
                      <a:endParaRPr lang="es-MX" sz="1400" b="1" noProof="0" dirty="0" smtClean="0"/>
                    </a:p>
                    <a:p>
                      <a:r>
                        <a:rPr lang="es-MX" sz="1400" b="1" noProof="0" dirty="0" smtClean="0"/>
                        <a:t>Comienzo</a:t>
                      </a:r>
                    </a:p>
                    <a:p>
                      <a:endParaRPr lang="es-MX" sz="1400" b="1" noProof="0" dirty="0" smtClean="0"/>
                    </a:p>
                    <a:p>
                      <a:endParaRPr lang="es-MX" sz="1400" b="1" noProof="0" dirty="0" smtClean="0"/>
                    </a:p>
                    <a:p>
                      <a:endParaRPr lang="es-MX" sz="1400" b="1" noProof="0" dirty="0" smtClean="0"/>
                    </a:p>
                    <a:p>
                      <a:endParaRPr lang="es-MX" sz="1400" b="1" noProof="0" dirty="0" smtClean="0"/>
                    </a:p>
                    <a:p>
                      <a:r>
                        <a:rPr lang="es-MX" sz="1400" b="1" noProof="0" dirty="0" smtClean="0"/>
                        <a:t>Medio</a:t>
                      </a:r>
                    </a:p>
                    <a:p>
                      <a:endParaRPr lang="es-MX" sz="1400" b="1" noProof="0" dirty="0" smtClean="0"/>
                    </a:p>
                    <a:p>
                      <a:endParaRPr lang="es-MX" sz="1400" b="1" noProof="0" dirty="0" smtClean="0"/>
                    </a:p>
                    <a:p>
                      <a:endParaRPr lang="es-MX" sz="1400" b="1" noProof="0" dirty="0" smtClean="0"/>
                    </a:p>
                    <a:p>
                      <a:endParaRPr lang="es-MX" sz="1400" b="1" noProof="0" dirty="0" smtClean="0"/>
                    </a:p>
                    <a:p>
                      <a:endParaRPr lang="es-MX" sz="1400" b="1" noProof="0" dirty="0" smtClean="0"/>
                    </a:p>
                    <a:p>
                      <a:r>
                        <a:rPr lang="es-MX" sz="1400" b="1" noProof="0" dirty="0" smtClean="0"/>
                        <a:t>Final</a:t>
                      </a:r>
                    </a:p>
                    <a:p>
                      <a:endParaRPr lang="es-MX" sz="1400" b="1" noProof="0" dirty="0" smtClean="0"/>
                    </a:p>
                    <a:p>
                      <a:endParaRPr lang="es-MX" sz="1400" b="1" noProof="0" dirty="0" smtClean="0"/>
                    </a:p>
                  </a:txBody>
                  <a:tcPr marL="97155" marR="97155" marT="47897" marB="47897"/>
                </a:tc>
                <a:tc>
                  <a:txBody>
                    <a:bodyPr/>
                    <a:lstStyle/>
                    <a:p>
                      <a:endParaRPr lang="es-MX" noProof="0" dirty="0"/>
                    </a:p>
                  </a:txBody>
                  <a:tcPr marL="97155" marR="97155" marT="47897" marB="47897">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MX" sz="1400" b="1" noProof="0" dirty="0" smtClean="0"/>
                    </a:p>
                    <a:p>
                      <a:endParaRPr lang="es-MX" sz="1400" b="1" noProof="0" dirty="0" smtClean="0"/>
                    </a:p>
                    <a:p>
                      <a:r>
                        <a:rPr lang="es-MX" sz="1400" b="1" noProof="0" dirty="0" smtClean="0"/>
                        <a:t>Comienzo</a:t>
                      </a:r>
                    </a:p>
                    <a:p>
                      <a:endParaRPr lang="es-MX" sz="1400" b="1" noProof="0" dirty="0" smtClean="0"/>
                    </a:p>
                    <a:p>
                      <a:endParaRPr lang="es-MX" sz="1400" b="1" noProof="0" dirty="0" smtClean="0"/>
                    </a:p>
                    <a:p>
                      <a:endParaRPr lang="es-MX" sz="1400" b="1" noProof="0" dirty="0" smtClean="0"/>
                    </a:p>
                    <a:p>
                      <a:endParaRPr lang="es-MX" sz="1400" b="1" noProof="0" dirty="0" smtClean="0"/>
                    </a:p>
                    <a:p>
                      <a:r>
                        <a:rPr lang="es-MX" sz="1400" b="1" noProof="0" dirty="0" smtClean="0"/>
                        <a:t>Medio</a:t>
                      </a:r>
                    </a:p>
                    <a:p>
                      <a:endParaRPr lang="es-MX" sz="1400" b="1" noProof="0" dirty="0" smtClean="0"/>
                    </a:p>
                    <a:p>
                      <a:endParaRPr lang="es-MX" sz="1400" b="1" noProof="0" dirty="0" smtClean="0"/>
                    </a:p>
                    <a:p>
                      <a:endParaRPr lang="es-MX" sz="1400" b="1" noProof="0" dirty="0" smtClean="0"/>
                    </a:p>
                    <a:p>
                      <a:endParaRPr lang="es-MX" sz="1400" b="1" noProof="0" dirty="0" smtClean="0"/>
                    </a:p>
                    <a:p>
                      <a:endParaRPr lang="es-MX" sz="1400" b="1" noProof="0" dirty="0" smtClean="0"/>
                    </a:p>
                    <a:p>
                      <a:r>
                        <a:rPr lang="es-MX" sz="1400" b="1" noProof="0" dirty="0" smtClean="0"/>
                        <a:t>Final</a:t>
                      </a:r>
                    </a:p>
                    <a:p>
                      <a:endParaRPr lang="es-MX" sz="1400" b="1" noProof="0" dirty="0"/>
                    </a:p>
                  </a:txBody>
                  <a:tcPr marL="97155" marR="97155" marT="47897" marB="47897"/>
                </a:tc>
              </a:tr>
              <a:tr h="910613">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600" b="1" dirty="0" smtClean="0"/>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s-MX"/>
                    </a:p>
                  </a:txBody>
                  <a:tcPr/>
                </a:tc>
                <a:tc hMerge="1">
                  <a:txBody>
                    <a:bodyPr/>
                    <a:lstStyle/>
                    <a:p>
                      <a:endParaRPr lang="es-MX"/>
                    </a:p>
                  </a:txBody>
                  <a:tcPr/>
                </a:tc>
              </a:tr>
              <a:tr h="3218127">
                <a:tc>
                  <a:txBody>
                    <a:bodyPr/>
                    <a:lstStyle/>
                    <a:p>
                      <a:pPr marL="0" indent="0">
                        <a:buNone/>
                      </a:pPr>
                      <a:endParaRPr lang="es-MX" sz="1400" b="1" noProof="0" dirty="0" smtClean="0"/>
                    </a:p>
                    <a:p>
                      <a:pPr marL="0" indent="0">
                        <a:buNone/>
                      </a:pPr>
                      <a:r>
                        <a:rPr lang="es-MX" sz="1400" b="1" noProof="0" dirty="0" smtClean="0"/>
                        <a:t>un fuerte ruido</a:t>
                      </a:r>
                    </a:p>
                    <a:p>
                      <a:pPr marL="0" indent="0">
                        <a:buNone/>
                      </a:pPr>
                      <a:endParaRPr lang="es-MX" sz="1400" b="1" noProof="0" dirty="0" smtClean="0"/>
                    </a:p>
                    <a:p>
                      <a:pPr marL="0" indent="0">
                        <a:buNone/>
                      </a:pPr>
                      <a:endParaRPr lang="es-MX" sz="1400" b="1" noProof="0" dirty="0" smtClean="0"/>
                    </a:p>
                    <a:p>
                      <a:pPr marL="0" indent="0">
                        <a:buNone/>
                      </a:pPr>
                      <a:endParaRPr lang="es-MX" sz="1400" b="1" noProof="0" dirty="0" smtClean="0"/>
                    </a:p>
                    <a:p>
                      <a:r>
                        <a:rPr lang="es-MX" sz="1400" b="1" noProof="0" dirty="0" smtClean="0"/>
                        <a:t>vio un</a:t>
                      </a:r>
                      <a:r>
                        <a:rPr lang="es-MX" sz="1400" b="1" baseline="0" noProof="0" dirty="0" smtClean="0"/>
                        <a:t> campista</a:t>
                      </a:r>
                      <a:endParaRPr lang="es-MX" sz="1400" b="1" noProof="0" dirty="0" smtClean="0"/>
                    </a:p>
                    <a:p>
                      <a:endParaRPr lang="es-MX" sz="1400" b="1" noProof="0" dirty="0" smtClean="0"/>
                    </a:p>
                    <a:p>
                      <a:endParaRPr lang="es-MX" sz="1400" b="1" noProof="0" dirty="0" smtClean="0"/>
                    </a:p>
                    <a:p>
                      <a:endParaRPr lang="es-MX" sz="1400" b="1" noProof="0" dirty="0" smtClean="0"/>
                    </a:p>
                    <a:p>
                      <a:r>
                        <a:rPr lang="es-MX" sz="1400" b="1" noProof="0" dirty="0" smtClean="0"/>
                        <a:t>corrió y</a:t>
                      </a:r>
                      <a:r>
                        <a:rPr lang="es-MX" sz="1400" b="1" baseline="0" noProof="0" dirty="0" smtClean="0"/>
                        <a:t> se </a:t>
                      </a:r>
                      <a:r>
                        <a:rPr lang="es-MX" sz="1400" b="1" baseline="0" noProof="0" dirty="0" err="1" smtClean="0"/>
                        <a:t>escondío</a:t>
                      </a:r>
                      <a:endParaRPr lang="es-MX" sz="1400" b="1" noProof="0" dirty="0" smtClean="0"/>
                    </a:p>
                    <a:p>
                      <a:endParaRPr lang="es-MX" sz="1400" b="1" noProof="0" dirty="0" smtClean="0"/>
                    </a:p>
                    <a:p>
                      <a:endParaRPr lang="es-MX" sz="1400" b="1" noProof="0" dirty="0" smtClean="0"/>
                    </a:p>
                    <a:p>
                      <a:endParaRPr lang="es-MX" sz="1400" b="1" noProof="0" dirty="0" smtClean="0"/>
                    </a:p>
                    <a:p>
                      <a:endParaRPr lang="es-MX" sz="1400" b="1" noProof="0" dirty="0" smtClean="0"/>
                    </a:p>
                  </a:txBody>
                  <a:tcPr marL="97155" marR="97155" marT="47897" marB="47897"/>
                </a:tc>
                <a:tc>
                  <a:txBody>
                    <a:bodyPr/>
                    <a:lstStyle/>
                    <a:p>
                      <a:endParaRPr lang="es-MX" noProof="0" dirty="0"/>
                    </a:p>
                  </a:txBody>
                  <a:tcPr marL="97155" marR="97155" marT="47897" marB="47897">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MX" sz="1400" b="1" noProof="0"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s-MX" sz="1400" b="1" noProof="0" dirty="0" smtClean="0"/>
                        <a:t>hablando con los bebés</a:t>
                      </a:r>
                    </a:p>
                    <a:p>
                      <a:pPr marL="0" marR="0" indent="0" algn="l" defTabSz="966612" rtl="0" eaLnBrk="1" fontAlgn="auto" latinLnBrk="0" hangingPunct="1">
                        <a:lnSpc>
                          <a:spcPct val="100000"/>
                        </a:lnSpc>
                        <a:spcBef>
                          <a:spcPts val="0"/>
                        </a:spcBef>
                        <a:spcAft>
                          <a:spcPts val="0"/>
                        </a:spcAft>
                        <a:buClrTx/>
                        <a:buSzTx/>
                        <a:buFontTx/>
                        <a:buNone/>
                        <a:tabLst/>
                        <a:defRPr/>
                      </a:pPr>
                      <a:endParaRPr lang="es-MX" sz="1400" b="1" noProof="0"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s-MX" sz="1400" b="1" noProof="0"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s-MX" sz="1400" b="1" noProof="0"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s-MX" sz="1400" b="1" noProof="0" dirty="0" smtClean="0">
                          <a:solidFill>
                            <a:schemeClr val="tx1"/>
                          </a:solidFill>
                        </a:rPr>
                        <a:t>sonido de un chasquido </a:t>
                      </a:r>
                      <a:r>
                        <a:rPr lang="es-MX" sz="1050" b="1" noProof="0" dirty="0" smtClean="0">
                          <a:solidFill>
                            <a:schemeClr val="tx1"/>
                          </a:solidFill>
                        </a:rPr>
                        <a:t>(</a:t>
                      </a:r>
                      <a:r>
                        <a:rPr lang="es-MX" sz="1050" b="1" i="1" noProof="0" dirty="0" err="1" smtClean="0">
                          <a:solidFill>
                            <a:schemeClr val="tx1"/>
                          </a:solidFill>
                        </a:rPr>
                        <a:t>snap</a:t>
                      </a:r>
                      <a:r>
                        <a:rPr lang="es-MX" sz="1050" b="1" noProof="0" dirty="0" smtClean="0">
                          <a:solidFill>
                            <a:schemeClr val="tx1"/>
                          </a:solidFill>
                        </a:rPr>
                        <a:t>)</a:t>
                      </a:r>
                    </a:p>
                    <a:p>
                      <a:pPr marL="0" marR="0" indent="0" algn="l" defTabSz="966612" rtl="0" eaLnBrk="1" fontAlgn="auto" latinLnBrk="0" hangingPunct="1">
                        <a:lnSpc>
                          <a:spcPct val="100000"/>
                        </a:lnSpc>
                        <a:spcBef>
                          <a:spcPts val="0"/>
                        </a:spcBef>
                        <a:spcAft>
                          <a:spcPts val="0"/>
                        </a:spcAft>
                        <a:buClrTx/>
                        <a:buSzTx/>
                        <a:buFontTx/>
                        <a:buNone/>
                        <a:tabLst/>
                        <a:defRPr/>
                      </a:pPr>
                      <a:endParaRPr lang="es-MX" sz="1400" b="1" noProof="0"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s-MX" sz="1400" b="1" noProof="0"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s-MX" sz="1400" b="1" noProof="0"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s-MX" sz="1400" b="1" noProof="0"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s-MX" sz="1400" b="1" noProof="0" dirty="0" smtClean="0"/>
                        <a:t>mordió</a:t>
                      </a:r>
                      <a:r>
                        <a:rPr lang="es-MX" sz="1400" b="1" baseline="0" noProof="0" dirty="0" smtClean="0"/>
                        <a:t> (agarró) </a:t>
                      </a:r>
                    </a:p>
                    <a:p>
                      <a:pPr marL="0" marR="0" indent="0" algn="l" defTabSz="966612" rtl="0" eaLnBrk="1" fontAlgn="auto" latinLnBrk="0" hangingPunct="1">
                        <a:lnSpc>
                          <a:spcPct val="100000"/>
                        </a:lnSpc>
                        <a:spcBef>
                          <a:spcPts val="0"/>
                        </a:spcBef>
                        <a:spcAft>
                          <a:spcPts val="0"/>
                        </a:spcAft>
                        <a:buClrTx/>
                        <a:buSzTx/>
                        <a:buFontTx/>
                        <a:buNone/>
                        <a:tabLst/>
                        <a:defRPr/>
                      </a:pPr>
                      <a:r>
                        <a:rPr lang="es-MX" sz="1400" b="1" baseline="0" noProof="0" dirty="0" smtClean="0"/>
                        <a:t>al campista</a:t>
                      </a:r>
                      <a:endParaRPr lang="es-MX" sz="1400" b="1" noProof="0" dirty="0" smtClean="0"/>
                    </a:p>
                  </a:txBody>
                  <a:tcPr marL="97155" marR="97155" marT="47897" marB="47897"/>
                </a:tc>
              </a:tr>
            </a:tbl>
          </a:graphicData>
        </a:graphic>
      </p:graphicFrame>
      <p:sp>
        <p:nvSpPr>
          <p:cNvPr id="4" name="Slide Number Placeholder 3"/>
          <p:cNvSpPr>
            <a:spLocks noGrp="1"/>
          </p:cNvSpPr>
          <p:nvPr>
            <p:ph type="sldNum" sz="quarter" idx="12"/>
          </p:nvPr>
        </p:nvSpPr>
        <p:spPr>
          <a:xfrm>
            <a:off x="6865704" y="9601200"/>
            <a:ext cx="842010" cy="381000"/>
          </a:xfrm>
        </p:spPr>
        <p:txBody>
          <a:bodyPr/>
          <a:lstStyle/>
          <a:p>
            <a:fld id="{F177B04D-AEB5-43ED-B9BA-B3D1EC9C9067}" type="slidenum">
              <a:rPr lang="es-419" smtClean="0"/>
              <a:pPr/>
              <a:t>26</a:t>
            </a:fld>
            <a:endParaRPr lang="es-419" dirty="0"/>
          </a:p>
        </p:txBody>
      </p:sp>
      <p:sp>
        <p:nvSpPr>
          <p:cNvPr id="3" name="Rectangle 2"/>
          <p:cNvSpPr/>
          <p:nvPr/>
        </p:nvSpPr>
        <p:spPr>
          <a:xfrm>
            <a:off x="753653" y="244062"/>
            <a:ext cx="6304750" cy="558978"/>
          </a:xfrm>
          <a:prstGeom prst="rect">
            <a:avLst/>
          </a:prstGeom>
        </p:spPr>
        <p:txBody>
          <a:bodyPr wrap="square" lIns="96371" tIns="48186" rIns="96371" bIns="48186">
            <a:spAutoFit/>
          </a:bodyPr>
          <a:lstStyle/>
          <a:p>
            <a:r>
              <a:rPr lang="es-419" sz="1500" b="1" dirty="0" smtClean="0"/>
              <a:t>Imágenes para las preguntas de Selección múltiple</a:t>
            </a:r>
          </a:p>
          <a:p>
            <a:r>
              <a:rPr lang="es-419" sz="1500" dirty="0" smtClean="0"/>
              <a:t>Texto Literario: </a:t>
            </a:r>
            <a:r>
              <a:rPr lang="es-419" sz="1500" b="1" i="1" dirty="0" smtClean="0"/>
              <a:t>Roco se escapa  </a:t>
            </a:r>
            <a:r>
              <a:rPr lang="es-419" sz="1500" b="1" dirty="0" smtClean="0"/>
              <a:t>(Lea cada oración a los estudiantes).</a:t>
            </a:r>
            <a:endParaRPr lang="es-419" sz="1500" b="1" dirty="0"/>
          </a:p>
        </p:txBody>
      </p:sp>
      <p:grpSp>
        <p:nvGrpSpPr>
          <p:cNvPr id="27" name="Group 26"/>
          <p:cNvGrpSpPr/>
          <p:nvPr/>
        </p:nvGrpSpPr>
        <p:grpSpPr>
          <a:xfrm>
            <a:off x="2030902" y="1836768"/>
            <a:ext cx="1838160" cy="1147930"/>
            <a:chOff x="1967419" y="925111"/>
            <a:chExt cx="1822124" cy="1379340"/>
          </a:xfrm>
        </p:grpSpPr>
        <p:pic>
          <p:nvPicPr>
            <p:cNvPr id="36" name="Picture 2" descr="https://encrypted-tbn2.gstatic.com/images?q=tbn:ANd9GcSGe7TRSzy4M0el6kktHmoyE2FlSrwY1NtB5xtNAUttJP3tbsN8W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025" y="925111"/>
              <a:ext cx="1022418" cy="11028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967419" y="1996674"/>
              <a:ext cx="1822124" cy="307777"/>
            </a:xfrm>
            <a:prstGeom prst="rect">
              <a:avLst/>
            </a:prstGeom>
            <a:noFill/>
          </p:spPr>
          <p:txBody>
            <a:bodyPr wrap="square" rtlCol="0">
              <a:spAutoFit/>
            </a:bodyPr>
            <a:lstStyle/>
            <a:p>
              <a:r>
                <a:rPr lang="es-419" sz="1400" dirty="0" smtClean="0"/>
                <a:t>bum </a:t>
              </a:r>
              <a:r>
                <a:rPr lang="es-419" sz="1400" dirty="0" err="1" smtClean="0"/>
                <a:t>bum</a:t>
              </a:r>
              <a:r>
                <a:rPr lang="es-419" sz="1400" dirty="0" smtClean="0"/>
                <a:t> </a:t>
              </a:r>
              <a:r>
                <a:rPr lang="es-419" sz="1400" dirty="0" err="1" smtClean="0"/>
                <a:t>bum</a:t>
              </a:r>
              <a:endParaRPr lang="es-419" sz="1400" dirty="0"/>
            </a:p>
          </p:txBody>
        </p:sp>
      </p:grpSp>
      <p:grpSp>
        <p:nvGrpSpPr>
          <p:cNvPr id="28" name="Group 27"/>
          <p:cNvGrpSpPr/>
          <p:nvPr/>
        </p:nvGrpSpPr>
        <p:grpSpPr>
          <a:xfrm>
            <a:off x="2032499" y="3290018"/>
            <a:ext cx="1838160" cy="884433"/>
            <a:chOff x="1969016" y="2448428"/>
            <a:chExt cx="1822124" cy="1062725"/>
          </a:xfrm>
        </p:grpSpPr>
        <p:pic>
          <p:nvPicPr>
            <p:cNvPr id="38" name="Picture 16" descr="https://encrypted-tbn3.gstatic.com/images?q=tbn:ANd9GcSWuisAvyejd3l_RKU2-2rmc4ZbZVZ6HuQ3TFwxTqdIoFFDDd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358"/>
            <a:stretch/>
          </p:blipFill>
          <p:spPr bwMode="auto">
            <a:xfrm>
              <a:off x="2209800" y="2448428"/>
              <a:ext cx="1182344" cy="89434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969016" y="3203376"/>
              <a:ext cx="1822124" cy="307777"/>
            </a:xfrm>
            <a:prstGeom prst="rect">
              <a:avLst/>
            </a:prstGeom>
            <a:noFill/>
          </p:spPr>
          <p:txBody>
            <a:bodyPr wrap="square" rtlCol="0">
              <a:spAutoFit/>
            </a:bodyPr>
            <a:lstStyle/>
            <a:p>
              <a:r>
                <a:rPr lang="es-419" sz="1400" dirty="0" smtClean="0"/>
                <a:t>Roco ve un campista.</a:t>
              </a:r>
              <a:endParaRPr lang="es-419" sz="1400" dirty="0"/>
            </a:p>
          </p:txBody>
        </p:sp>
      </p:grpSp>
      <p:grpSp>
        <p:nvGrpSpPr>
          <p:cNvPr id="29" name="Group 28"/>
          <p:cNvGrpSpPr/>
          <p:nvPr/>
        </p:nvGrpSpPr>
        <p:grpSpPr>
          <a:xfrm>
            <a:off x="1502899" y="4317701"/>
            <a:ext cx="2545188" cy="887824"/>
            <a:chOff x="1439416" y="3733800"/>
            <a:chExt cx="2522984" cy="1066800"/>
          </a:xfrm>
        </p:grpSpPr>
        <p:pic>
          <p:nvPicPr>
            <p:cNvPr id="2052" name="Picture 4" descr="https://encrypted-tbn1.gstatic.com/images?q=tbn:ANd9GcSxc5lf1tZ6uk9D1CJwhIZgzziiVi-m5nnOfshiPgiw58bb31qNATt2gF_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167"/>
            <a:stretch/>
          </p:blipFill>
          <p:spPr bwMode="auto">
            <a:xfrm>
              <a:off x="1967419" y="3733800"/>
              <a:ext cx="1680184" cy="89228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439416" y="4492823"/>
              <a:ext cx="2522984" cy="307777"/>
            </a:xfrm>
            <a:prstGeom prst="rect">
              <a:avLst/>
            </a:prstGeom>
            <a:noFill/>
          </p:spPr>
          <p:txBody>
            <a:bodyPr wrap="square" rtlCol="0">
              <a:spAutoFit/>
            </a:bodyPr>
            <a:lstStyle/>
            <a:p>
              <a:r>
                <a:rPr lang="es-419" sz="1400" dirty="0" smtClean="0"/>
                <a:t>La mamá muerde al campista.</a:t>
              </a:r>
              <a:endParaRPr lang="es-419" sz="1400" dirty="0"/>
            </a:p>
          </p:txBody>
        </p:sp>
      </p:grpSp>
      <p:grpSp>
        <p:nvGrpSpPr>
          <p:cNvPr id="50" name="Group 49"/>
          <p:cNvGrpSpPr/>
          <p:nvPr/>
        </p:nvGrpSpPr>
        <p:grpSpPr>
          <a:xfrm>
            <a:off x="5087164" y="4141280"/>
            <a:ext cx="1876570" cy="1147930"/>
            <a:chOff x="1967419" y="925111"/>
            <a:chExt cx="1822124" cy="1379340"/>
          </a:xfrm>
        </p:grpSpPr>
        <p:pic>
          <p:nvPicPr>
            <p:cNvPr id="51" name="Picture 2" descr="https://encrypted-tbn2.gstatic.com/images?q=tbn:ANd9GcSGe7TRSzy4M0el6kktHmoyE2FlSrwY1NtB5xtNAUttJP3tbsN8W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025" y="925111"/>
              <a:ext cx="1022418" cy="110288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967419" y="1996674"/>
              <a:ext cx="1822124" cy="307777"/>
            </a:xfrm>
            <a:prstGeom prst="rect">
              <a:avLst/>
            </a:prstGeom>
            <a:noFill/>
          </p:spPr>
          <p:txBody>
            <a:bodyPr wrap="square" rtlCol="0">
              <a:spAutoFit/>
            </a:bodyPr>
            <a:lstStyle/>
            <a:p>
              <a:r>
                <a:rPr lang="es-419" sz="1400" dirty="0" smtClean="0"/>
                <a:t>bum </a:t>
              </a:r>
              <a:r>
                <a:rPr lang="es-419" sz="1400" dirty="0" err="1" smtClean="0"/>
                <a:t>bum</a:t>
              </a:r>
              <a:r>
                <a:rPr lang="es-419" sz="1400" dirty="0" smtClean="0"/>
                <a:t> </a:t>
              </a:r>
              <a:r>
                <a:rPr lang="es-419" sz="1400" dirty="0" err="1" smtClean="0"/>
                <a:t>bum</a:t>
              </a:r>
              <a:endParaRPr lang="es-419" sz="1400" dirty="0"/>
            </a:p>
          </p:txBody>
        </p:sp>
      </p:grpSp>
      <p:grpSp>
        <p:nvGrpSpPr>
          <p:cNvPr id="53" name="Group 52"/>
          <p:cNvGrpSpPr/>
          <p:nvPr/>
        </p:nvGrpSpPr>
        <p:grpSpPr>
          <a:xfrm>
            <a:off x="5117002" y="1748830"/>
            <a:ext cx="1838160" cy="884433"/>
            <a:chOff x="1969016" y="2448428"/>
            <a:chExt cx="1822124" cy="1062725"/>
          </a:xfrm>
        </p:grpSpPr>
        <p:pic>
          <p:nvPicPr>
            <p:cNvPr id="54" name="Picture 16" descr="https://encrypted-tbn3.gstatic.com/images?q=tbn:ANd9GcSWuisAvyejd3l_RKU2-2rmc4ZbZVZ6HuQ3TFwxTqdIoFFDDd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358"/>
            <a:stretch/>
          </p:blipFill>
          <p:spPr bwMode="auto">
            <a:xfrm>
              <a:off x="2209800" y="2448428"/>
              <a:ext cx="1182344" cy="89434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969016" y="3203376"/>
              <a:ext cx="1822124" cy="307777"/>
            </a:xfrm>
            <a:prstGeom prst="rect">
              <a:avLst/>
            </a:prstGeom>
            <a:noFill/>
          </p:spPr>
          <p:txBody>
            <a:bodyPr wrap="square" rtlCol="0">
              <a:spAutoFit/>
            </a:bodyPr>
            <a:lstStyle/>
            <a:p>
              <a:r>
                <a:rPr lang="es-419" sz="1400" dirty="0" smtClean="0"/>
                <a:t>Roco ve un campista.</a:t>
              </a:r>
              <a:endParaRPr lang="es-419" sz="1400" dirty="0"/>
            </a:p>
          </p:txBody>
        </p:sp>
      </p:grpSp>
      <p:grpSp>
        <p:nvGrpSpPr>
          <p:cNvPr id="56" name="Group 55"/>
          <p:cNvGrpSpPr/>
          <p:nvPr/>
        </p:nvGrpSpPr>
        <p:grpSpPr>
          <a:xfrm>
            <a:off x="4711685" y="3061214"/>
            <a:ext cx="2382988" cy="937959"/>
            <a:chOff x="1562101" y="3733800"/>
            <a:chExt cx="2362199" cy="1127042"/>
          </a:xfrm>
        </p:grpSpPr>
        <p:pic>
          <p:nvPicPr>
            <p:cNvPr id="57" name="Picture 4" descr="https://encrypted-tbn1.gstatic.com/images?q=tbn:ANd9GcSxc5lf1tZ6uk9D1CJwhIZgzziiVi-m5nnOfshiPgiw58bb31qNATt2gF_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167"/>
            <a:stretch/>
          </p:blipFill>
          <p:spPr bwMode="auto">
            <a:xfrm>
              <a:off x="1967419" y="3733800"/>
              <a:ext cx="1680184" cy="89228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1562101" y="4553065"/>
              <a:ext cx="2362199" cy="307777"/>
            </a:xfrm>
            <a:prstGeom prst="rect">
              <a:avLst/>
            </a:prstGeom>
            <a:noFill/>
          </p:spPr>
          <p:txBody>
            <a:bodyPr wrap="square" rtlCol="0">
              <a:spAutoFit/>
            </a:bodyPr>
            <a:lstStyle/>
            <a:p>
              <a:r>
                <a:rPr lang="es-419" sz="1400" dirty="0" smtClean="0"/>
                <a:t>La mamá muerde al campista.</a:t>
              </a:r>
              <a:endParaRPr lang="es-419" sz="1400" dirty="0"/>
            </a:p>
          </p:txBody>
        </p:sp>
      </p:grpSp>
      <p:pic>
        <p:nvPicPr>
          <p:cNvPr id="59" name="Picture 14" descr="Boots%20Clip%20Ar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30" l="0" r="100000"/>
                    </a14:imgEffect>
                  </a14:imgLayer>
                </a14:imgProps>
              </a:ext>
              <a:ext uri="{28A0092B-C50C-407E-A947-70E740481C1C}">
                <a14:useLocalDpi xmlns:a14="http://schemas.microsoft.com/office/drawing/2010/main" val="0"/>
              </a:ext>
            </a:extLst>
          </a:blip>
          <a:srcRect/>
          <a:stretch>
            <a:fillRect/>
          </a:stretch>
        </p:blipFill>
        <p:spPr bwMode="auto">
          <a:xfrm>
            <a:off x="2710400" y="6382130"/>
            <a:ext cx="826708" cy="77376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https://encrypted-tbn3.gstatic.com/images?q=tbn:ANd9GcSWuisAvyejd3l_RKU2-2rmc4ZbZVZ6HuQ3TFwxTqdIoFFDDd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358"/>
          <a:stretch/>
        </p:blipFill>
        <p:spPr bwMode="auto">
          <a:xfrm>
            <a:off x="2775493" y="7435342"/>
            <a:ext cx="931570" cy="5194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captaincynic.com/mediapush/baby-turtles_xcx_frmimg_1344507173-4071.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r="13528"/>
          <a:stretch/>
        </p:blipFill>
        <p:spPr bwMode="auto">
          <a:xfrm>
            <a:off x="6036082" y="6356832"/>
            <a:ext cx="1087637" cy="79058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https://encrypted-tbn1.gstatic.com/images?q=tbn:ANd9GcSxc5lf1tZ6uk9D1CJwhIZgzziiVi-m5nnOfshiPgiw58bb31qNATt2gF_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167"/>
          <a:stretch/>
        </p:blipFill>
        <p:spPr bwMode="auto">
          <a:xfrm>
            <a:off x="5655816" y="7593889"/>
            <a:ext cx="1307918" cy="63024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96453" y="1023349"/>
            <a:ext cx="457200" cy="400110"/>
          </a:xfrm>
          <a:prstGeom prst="rect">
            <a:avLst/>
          </a:prstGeom>
          <a:noFill/>
        </p:spPr>
        <p:txBody>
          <a:bodyPr wrap="square" rtlCol="0">
            <a:spAutoFit/>
          </a:bodyPr>
          <a:lstStyle/>
          <a:p>
            <a:pPr algn="ctr"/>
            <a:r>
              <a:rPr lang="es-419" b="1" dirty="0" smtClean="0">
                <a:effectLst>
                  <a:outerShdw blurRad="38100" dist="38100" dir="2700000" algn="tl">
                    <a:srgbClr val="000000">
                      <a:alpha val="43137"/>
                    </a:srgbClr>
                  </a:outerShdw>
                </a:effectLst>
              </a:rPr>
              <a:t>5.</a:t>
            </a:r>
            <a:endParaRPr lang="es-419" b="1" dirty="0">
              <a:effectLst>
                <a:outerShdw blurRad="38100" dist="38100" dir="2700000" algn="tl">
                  <a:srgbClr val="000000">
                    <a:alpha val="43137"/>
                  </a:srgbClr>
                </a:outerShdw>
              </a:effectLst>
            </a:endParaRPr>
          </a:p>
        </p:txBody>
      </p:sp>
      <p:sp>
        <p:nvSpPr>
          <p:cNvPr id="70" name="TextBox 69"/>
          <p:cNvSpPr txBox="1"/>
          <p:nvPr/>
        </p:nvSpPr>
        <p:spPr>
          <a:xfrm>
            <a:off x="296453" y="5713855"/>
            <a:ext cx="457200" cy="400110"/>
          </a:xfrm>
          <a:prstGeom prst="rect">
            <a:avLst/>
          </a:prstGeom>
          <a:noFill/>
        </p:spPr>
        <p:txBody>
          <a:bodyPr wrap="square" rtlCol="0">
            <a:spAutoFit/>
          </a:bodyPr>
          <a:lstStyle/>
          <a:p>
            <a:pPr algn="ctr"/>
            <a:r>
              <a:rPr lang="es-419" b="1" dirty="0" smtClean="0">
                <a:effectLst>
                  <a:outerShdw blurRad="38100" dist="38100" dir="2700000" algn="tl">
                    <a:srgbClr val="000000">
                      <a:alpha val="43137"/>
                    </a:srgbClr>
                  </a:outerShdw>
                </a:effectLst>
              </a:rPr>
              <a:t>6.</a:t>
            </a:r>
            <a:endParaRPr lang="es-419" b="1" dirty="0">
              <a:effectLst>
                <a:outerShdw blurRad="38100" dist="38100" dir="2700000" algn="tl">
                  <a:srgbClr val="000000">
                    <a:alpha val="43137"/>
                  </a:srgbClr>
                </a:outerShdw>
              </a:effectLst>
            </a:endParaRPr>
          </a:p>
        </p:txBody>
      </p:sp>
      <p:pic>
        <p:nvPicPr>
          <p:cNvPr id="60" name="Picture 4" descr="GordonGrice.com: December 2011"/>
          <p:cNvPicPr>
            <a:picLocks noChangeAspect="1" noChangeArrowheads="1"/>
          </p:cNvPicPr>
          <p:nvPr/>
        </p:nvPicPr>
        <p:blipFill rotWithShape="1">
          <a:blip r:embed="rId9" cstate="print">
            <a:grayscl/>
            <a:extLst>
              <a:ext uri="{28A0092B-C50C-407E-A947-70E740481C1C}">
                <a14:useLocalDpi xmlns:a14="http://schemas.microsoft.com/office/drawing/2010/main" val="0"/>
              </a:ext>
            </a:extLst>
          </a:blip>
          <a:srcRect l="1" r="47540" b="20530"/>
          <a:stretch/>
        </p:blipFill>
        <p:spPr bwMode="auto">
          <a:xfrm>
            <a:off x="5755366" y="8305800"/>
            <a:ext cx="787028" cy="1065301"/>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011279" y="1059400"/>
            <a:ext cx="299531" cy="400110"/>
          </a:xfrm>
          <a:prstGeom prst="rect">
            <a:avLst/>
          </a:prstGeom>
          <a:noFill/>
          <a:ln w="3175">
            <a:noFill/>
          </a:ln>
        </p:spPr>
        <p:txBody>
          <a:bodyPr wrap="square" rtlCol="0">
            <a:spAutoFit/>
          </a:bodyPr>
          <a:lstStyle/>
          <a:p>
            <a:r>
              <a:rPr lang="en-US" b="1" dirty="0" smtClean="0"/>
              <a:t>1</a:t>
            </a:r>
            <a:endParaRPr lang="en-US" b="1" dirty="0"/>
          </a:p>
        </p:txBody>
      </p:sp>
      <p:sp>
        <p:nvSpPr>
          <p:cNvPr id="49" name="5-Point Star 48"/>
          <p:cNvSpPr/>
          <p:nvPr/>
        </p:nvSpPr>
        <p:spPr>
          <a:xfrm>
            <a:off x="1654517" y="927377"/>
            <a:ext cx="1030403" cy="638628"/>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371116" y="1059400"/>
            <a:ext cx="299531" cy="400110"/>
          </a:xfrm>
          <a:prstGeom prst="rect">
            <a:avLst/>
          </a:prstGeom>
          <a:noFill/>
          <a:ln w="3175">
            <a:noFill/>
          </a:ln>
        </p:spPr>
        <p:txBody>
          <a:bodyPr wrap="square" rtlCol="0">
            <a:spAutoFit/>
          </a:bodyPr>
          <a:lstStyle/>
          <a:p>
            <a:r>
              <a:rPr lang="en-US" b="1" dirty="0"/>
              <a:t>2</a:t>
            </a:r>
          </a:p>
        </p:txBody>
      </p:sp>
      <p:sp>
        <p:nvSpPr>
          <p:cNvPr id="63" name="5-Point Star 62"/>
          <p:cNvSpPr/>
          <p:nvPr/>
        </p:nvSpPr>
        <p:spPr>
          <a:xfrm>
            <a:off x="5005679" y="940141"/>
            <a:ext cx="1030403" cy="638628"/>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015440" y="5691225"/>
            <a:ext cx="299531" cy="400110"/>
          </a:xfrm>
          <a:prstGeom prst="rect">
            <a:avLst/>
          </a:prstGeom>
          <a:noFill/>
          <a:ln w="3175">
            <a:noFill/>
          </a:ln>
        </p:spPr>
        <p:txBody>
          <a:bodyPr wrap="square" rtlCol="0">
            <a:spAutoFit/>
          </a:bodyPr>
          <a:lstStyle/>
          <a:p>
            <a:r>
              <a:rPr lang="en-US" b="1" dirty="0" smtClean="0"/>
              <a:t>1</a:t>
            </a:r>
            <a:endParaRPr lang="en-US" b="1" dirty="0"/>
          </a:p>
        </p:txBody>
      </p:sp>
      <p:sp>
        <p:nvSpPr>
          <p:cNvPr id="65" name="TextBox 64"/>
          <p:cNvSpPr txBox="1"/>
          <p:nvPr/>
        </p:nvSpPr>
        <p:spPr>
          <a:xfrm>
            <a:off x="5210139" y="5693005"/>
            <a:ext cx="299531" cy="400110"/>
          </a:xfrm>
          <a:prstGeom prst="rect">
            <a:avLst/>
          </a:prstGeom>
          <a:noFill/>
          <a:ln w="3175">
            <a:noFill/>
          </a:ln>
        </p:spPr>
        <p:txBody>
          <a:bodyPr wrap="square" rtlCol="0">
            <a:spAutoFit/>
          </a:bodyPr>
          <a:lstStyle/>
          <a:p>
            <a:r>
              <a:rPr lang="en-US" b="1" dirty="0"/>
              <a:t>2</a:t>
            </a:r>
          </a:p>
        </p:txBody>
      </p:sp>
      <p:sp>
        <p:nvSpPr>
          <p:cNvPr id="66" name="Heart 65"/>
          <p:cNvSpPr/>
          <p:nvPr/>
        </p:nvSpPr>
        <p:spPr>
          <a:xfrm>
            <a:off x="1838654" y="5587847"/>
            <a:ext cx="653102" cy="620915"/>
          </a:xfrm>
          <a:prstGeom prst="hear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art 67"/>
          <p:cNvSpPr/>
          <p:nvPr/>
        </p:nvSpPr>
        <p:spPr>
          <a:xfrm>
            <a:off x="5033353" y="5610681"/>
            <a:ext cx="653102" cy="620915"/>
          </a:xfrm>
          <a:prstGeom prst="hear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2" descr="Turtle - Wikipedia, the free encyclopedia"/>
          <p:cNvPicPr>
            <a:picLocks noChangeAspect="1" noChangeArrowheads="1"/>
          </p:cNvPicPr>
          <p:nvPr/>
        </p:nvPicPr>
        <p:blipFill rotWithShape="1">
          <a:blip r:embed="rId10" cstate="print">
            <a:grayscl/>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l="9351" t="5219" r="6342" b="3729"/>
          <a:stretch/>
        </p:blipFill>
        <p:spPr bwMode="auto">
          <a:xfrm>
            <a:off x="2528375" y="8458200"/>
            <a:ext cx="1202145" cy="956437"/>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46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18" name="Rectangle 17"/>
          <p:cNvSpPr/>
          <p:nvPr/>
        </p:nvSpPr>
        <p:spPr>
          <a:xfrm>
            <a:off x="549188" y="478972"/>
            <a:ext cx="6477000" cy="7422401"/>
          </a:xfrm>
          <a:prstGeom prst="rect">
            <a:avLst/>
          </a:prstGeom>
        </p:spPr>
        <p:txBody>
          <a:bodyPr wrap="square" lIns="96378" tIns="48189" rIns="96378" bIns="48189">
            <a:spAutoFit/>
          </a:bodyPr>
          <a:lstStyle/>
          <a:p>
            <a:pPr algn="ctr"/>
            <a:r>
              <a:rPr lang="es-ES" sz="1800" b="1" dirty="0"/>
              <a:t>De la playa al mar</a:t>
            </a:r>
          </a:p>
          <a:p>
            <a:pPr algn="ctr"/>
            <a:r>
              <a:rPr lang="es-ES" sz="1600" b="1" dirty="0"/>
              <a:t>Artículo #1</a:t>
            </a:r>
          </a:p>
          <a:p>
            <a:pPr algn="ctr"/>
            <a:endParaRPr lang="en-US" sz="1500" dirty="0"/>
          </a:p>
          <a:p>
            <a:r>
              <a:rPr lang="en-US" sz="1500" dirty="0"/>
              <a:t> </a:t>
            </a:r>
          </a:p>
          <a:p>
            <a:r>
              <a:rPr lang="en-US" sz="1500" b="1" u="sng" dirty="0"/>
              <a:t>1</a:t>
            </a:r>
            <a:endParaRPr lang="en-US" sz="1500" dirty="0"/>
          </a:p>
          <a:p>
            <a:r>
              <a:rPr lang="es-ES" sz="1600" dirty="0"/>
              <a:t>Una </a:t>
            </a:r>
            <a:r>
              <a:rPr lang="es-ES" sz="1600" u="sng" dirty="0"/>
              <a:t>tortuga marina </a:t>
            </a:r>
            <a:r>
              <a:rPr lang="es-ES" sz="1600" dirty="0"/>
              <a:t>cava un </a:t>
            </a:r>
            <a:r>
              <a:rPr lang="es-ES" sz="1600" dirty="0" smtClean="0"/>
              <a:t>agujero </a:t>
            </a:r>
            <a:r>
              <a:rPr lang="es-ES" sz="1600" dirty="0"/>
              <a:t>en la playa</a:t>
            </a:r>
            <a:r>
              <a:rPr lang="en-US" sz="1500" dirty="0" smtClean="0"/>
              <a:t>.  </a:t>
            </a:r>
            <a:endParaRPr lang="en-US" sz="1500" dirty="0"/>
          </a:p>
          <a:p>
            <a:r>
              <a:rPr lang="es-ES" sz="1600" dirty="0"/>
              <a:t>Ella pone muchos huevos en el </a:t>
            </a:r>
            <a:r>
              <a:rPr lang="es-ES" sz="1600" dirty="0" smtClean="0"/>
              <a:t>agujero</a:t>
            </a:r>
            <a:r>
              <a:rPr lang="es-ES" sz="1600" dirty="0"/>
              <a:t>. </a:t>
            </a:r>
          </a:p>
          <a:p>
            <a:r>
              <a:rPr lang="es-ES" sz="1600" dirty="0" smtClean="0"/>
              <a:t>Ella </a:t>
            </a:r>
            <a:r>
              <a:rPr lang="es-ES" sz="1600" dirty="0"/>
              <a:t>pone arena sobre el agujero. </a:t>
            </a:r>
          </a:p>
          <a:p>
            <a:r>
              <a:rPr lang="es-ES" sz="1600" dirty="0" smtClean="0"/>
              <a:t>Entonces se regresará al </a:t>
            </a:r>
            <a:r>
              <a:rPr lang="es-ES" sz="1600" dirty="0"/>
              <a:t>agua. </a:t>
            </a:r>
          </a:p>
          <a:p>
            <a:r>
              <a:rPr lang="en-US" sz="1500" dirty="0"/>
              <a:t> </a:t>
            </a:r>
          </a:p>
          <a:p>
            <a:r>
              <a:rPr lang="en-US" sz="1500" b="1" dirty="0"/>
              <a:t> </a:t>
            </a:r>
            <a:endParaRPr lang="en-US" sz="1500" dirty="0"/>
          </a:p>
          <a:p>
            <a:r>
              <a:rPr lang="en-US" sz="1500" b="1" u="sng" dirty="0"/>
              <a:t>2</a:t>
            </a:r>
            <a:endParaRPr lang="en-US" sz="1500" dirty="0"/>
          </a:p>
          <a:p>
            <a:r>
              <a:rPr lang="es-ES" sz="1600" dirty="0"/>
              <a:t>Los huevos se quedan solos. El sol calienta los huevos. Las tortugas bebé empiezan a salir del huevo.</a:t>
            </a:r>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500" b="1" u="sng" dirty="0"/>
              <a:t>3</a:t>
            </a:r>
            <a:endParaRPr lang="en-US" sz="1500" dirty="0"/>
          </a:p>
          <a:p>
            <a:r>
              <a:rPr lang="es-ES" sz="1600" dirty="0"/>
              <a:t>Las tortugas marinas bebés no tienen patas. Ellas tienen aletas. Ellas deben arrastrase lentamente por la playa hasta llegar al agua. </a:t>
            </a:r>
            <a:r>
              <a:rPr lang="es-ES" sz="1600" dirty="0" smtClean="0"/>
              <a:t>Es muy peligroso. Muchos </a:t>
            </a:r>
            <a:r>
              <a:rPr lang="es-ES" sz="1600" dirty="0"/>
              <a:t>animales </a:t>
            </a:r>
            <a:r>
              <a:rPr lang="es-ES" sz="1600" dirty="0" smtClean="0"/>
              <a:t>se comen </a:t>
            </a:r>
            <a:r>
              <a:rPr lang="es-ES" sz="1600" dirty="0"/>
              <a:t>a las tortugas marinas bebés. </a:t>
            </a:r>
          </a:p>
          <a:p>
            <a:endParaRPr lang="en-US" sz="1500" dirty="0" smtClean="0"/>
          </a:p>
          <a:p>
            <a:endParaRPr lang="en-US" sz="1500" dirty="0"/>
          </a:p>
          <a:p>
            <a:endParaRPr lang="en-US" sz="1500" dirty="0"/>
          </a:p>
        </p:txBody>
      </p:sp>
      <p:pic>
        <p:nvPicPr>
          <p:cNvPr id="19" name="Picture 18" descr="File:Padre Island National Seashore - Kemps Ridley Sea Turtle.jpg"/>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876800" y="1295400"/>
            <a:ext cx="1619250" cy="1516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oup 19"/>
          <p:cNvGrpSpPr/>
          <p:nvPr/>
        </p:nvGrpSpPr>
        <p:grpSpPr>
          <a:xfrm>
            <a:off x="2238510" y="4039085"/>
            <a:ext cx="2578992" cy="2056915"/>
            <a:chOff x="0" y="0"/>
            <a:chExt cx="2873828" cy="2250831"/>
          </a:xfrm>
        </p:grpSpPr>
        <p:pic>
          <p:nvPicPr>
            <p:cNvPr id="21" name="irc_mi" descr="http://assets.worldwildlife.org/photos/3563/images/story_full_width/Roger_leguen_wwf-canon.jpg?1360094026"/>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51208" y="0"/>
              <a:ext cx="2622620" cy="1517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http://upload.wikimedia.org/wikipedia/commons/thumb/6/69/YosriTelurPenyu6.jpg/220px-YosriTelurPenyu6.jpg"/>
            <p:cNvPicPr>
              <a:picLocks noChangeAspect="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0" y="1004835"/>
              <a:ext cx="1517301" cy="1245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23" name="irc_mi" descr="http://blogs.fit.edu/wp-content/uploads/2012/04/kemps-ridley-sea-turtle1.jpg"/>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86000" y="7467600"/>
            <a:ext cx="3017203" cy="183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303204" y="0"/>
            <a:ext cx="2451648" cy="605151"/>
          </a:xfrm>
          <a:prstGeom prst="rect">
            <a:avLst/>
          </a:prstGeom>
          <a:noFill/>
        </p:spPr>
        <p:txBody>
          <a:bodyPr wrap="square" lIns="96378" tIns="48189" rIns="96378" bIns="48189" rtlCol="0">
            <a:spAutoFit/>
          </a:bodyPr>
          <a:lstStyle/>
          <a:p>
            <a:pPr algn="r"/>
            <a:r>
              <a:rPr lang="es-MX" sz="1100" dirty="0" smtClean="0"/>
              <a:t>Grado Equivalente: 1.7</a:t>
            </a:r>
          </a:p>
          <a:p>
            <a:pPr algn="r"/>
            <a:r>
              <a:rPr lang="es-MX" sz="1100" dirty="0" smtClean="0"/>
              <a:t>Escala</a:t>
            </a:r>
            <a:r>
              <a:rPr lang="es-MX" sz="1100" i="1" dirty="0" smtClean="0"/>
              <a:t> </a:t>
            </a:r>
            <a:r>
              <a:rPr lang="es-MX" sz="1100" i="1" dirty="0" err="1" smtClean="0"/>
              <a:t>Lexile</a:t>
            </a:r>
            <a:r>
              <a:rPr lang="es-MX" sz="1100" dirty="0" smtClean="0"/>
              <a:t>: 670</a:t>
            </a:r>
          </a:p>
          <a:p>
            <a:pPr algn="r"/>
            <a:r>
              <a:rPr lang="es-MX" sz="1100" b="1" i="1" dirty="0" smtClean="0"/>
              <a:t>Basado en la versión original en inglés</a:t>
            </a:r>
            <a:endParaRPr lang="es-MX" sz="1100" b="1" i="1" dirty="0"/>
          </a:p>
        </p:txBody>
      </p:sp>
    </p:spTree>
    <p:extLst>
      <p:ext uri="{BB962C8B-B14F-4D97-AF65-F5344CB8AC3E}">
        <p14:creationId xmlns:p14="http://schemas.microsoft.com/office/powerpoint/2010/main" val="1901818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18" name="Rectangle 17"/>
          <p:cNvSpPr/>
          <p:nvPr/>
        </p:nvSpPr>
        <p:spPr>
          <a:xfrm>
            <a:off x="526256" y="399143"/>
            <a:ext cx="6477000" cy="5960463"/>
          </a:xfrm>
          <a:prstGeom prst="rect">
            <a:avLst/>
          </a:prstGeom>
        </p:spPr>
        <p:txBody>
          <a:bodyPr wrap="square" lIns="96378" tIns="48189" rIns="96378" bIns="48189">
            <a:spAutoFit/>
          </a:bodyPr>
          <a:lstStyle/>
          <a:p>
            <a:r>
              <a:rPr lang="es-ES" sz="1400" b="1" dirty="0"/>
              <a:t>De la playa al mar </a:t>
            </a:r>
            <a:r>
              <a:rPr lang="en-US" sz="1500" dirty="0"/>
              <a:t> </a:t>
            </a:r>
            <a:endParaRPr lang="en-US" sz="1500" dirty="0" smtClean="0"/>
          </a:p>
          <a:p>
            <a:endParaRPr lang="en-US" sz="1500" dirty="0"/>
          </a:p>
          <a:p>
            <a:r>
              <a:rPr lang="en-US" sz="1500" b="1" u="sng" dirty="0"/>
              <a:t>4</a:t>
            </a:r>
            <a:endParaRPr lang="en-US" sz="1500" dirty="0"/>
          </a:p>
          <a:p>
            <a:r>
              <a:rPr lang="es-ES" sz="1600" dirty="0"/>
              <a:t>Algunas de las tortugas marinas bebés</a:t>
            </a:r>
          </a:p>
          <a:p>
            <a:r>
              <a:rPr lang="es-ES" sz="1600" dirty="0"/>
              <a:t>llegan al mar. En el mar, las tortugas </a:t>
            </a:r>
            <a:endParaRPr lang="es-ES" sz="1600" dirty="0" smtClean="0"/>
          </a:p>
          <a:p>
            <a:r>
              <a:rPr lang="es-ES" sz="1600" dirty="0"/>
              <a:t>m</a:t>
            </a:r>
            <a:r>
              <a:rPr lang="es-ES" sz="1600" dirty="0" smtClean="0"/>
              <a:t>arinas pueden escapar </a:t>
            </a:r>
            <a:r>
              <a:rPr lang="es-ES" sz="1600" dirty="0"/>
              <a:t>del peligro</a:t>
            </a:r>
            <a:r>
              <a:rPr lang="es-ES" sz="1600" dirty="0" smtClean="0"/>
              <a:t>.</a:t>
            </a:r>
          </a:p>
          <a:p>
            <a:r>
              <a:rPr lang="es-ES" sz="1600" dirty="0" smtClean="0"/>
              <a:t>Ellas usan sus </a:t>
            </a:r>
            <a:r>
              <a:rPr lang="es-ES" sz="1600" dirty="0"/>
              <a:t>aletas </a:t>
            </a:r>
            <a:r>
              <a:rPr lang="es-ES" sz="1600" dirty="0" smtClean="0"/>
              <a:t>para </a:t>
            </a:r>
            <a:r>
              <a:rPr lang="es-ES" sz="1600" dirty="0"/>
              <a:t>nadar rápido.   </a:t>
            </a:r>
          </a:p>
          <a:p>
            <a:r>
              <a:rPr lang="en-US" sz="1500" dirty="0"/>
              <a:t> </a:t>
            </a:r>
          </a:p>
          <a:p>
            <a:r>
              <a:rPr lang="en-US" sz="1500" b="1" dirty="0"/>
              <a:t> </a:t>
            </a:r>
          </a:p>
          <a:p>
            <a:endParaRPr lang="en-US" sz="1500" dirty="0"/>
          </a:p>
          <a:p>
            <a:pPr algn="ctr"/>
            <a:r>
              <a:rPr lang="en-US" sz="1500" b="1" dirty="0"/>
              <a:t>                        </a:t>
            </a:r>
          </a:p>
          <a:p>
            <a:pPr algn="ctr"/>
            <a:r>
              <a:rPr lang="en-US" sz="1500" b="1" u="sng" dirty="0"/>
              <a:t>              </a:t>
            </a:r>
            <a:r>
              <a:rPr lang="en-US" sz="1500" b="1" dirty="0"/>
              <a:t>       </a:t>
            </a:r>
            <a:r>
              <a:rPr lang="en-US" sz="1500" b="1" u="sng" dirty="0"/>
              <a:t>5</a:t>
            </a:r>
            <a:endParaRPr lang="en-US" sz="1500" dirty="0"/>
          </a:p>
          <a:p>
            <a:pPr algn="ctr"/>
            <a:r>
              <a:rPr lang="en-US" sz="1500" dirty="0" smtClean="0"/>
              <a:t>                                                                           </a:t>
            </a:r>
            <a:endParaRPr lang="en-US" sz="1500" dirty="0"/>
          </a:p>
          <a:p>
            <a:endParaRPr lang="en-US" sz="1500" dirty="0"/>
          </a:p>
          <a:p>
            <a:endParaRPr lang="en-US" sz="1500" dirty="0"/>
          </a:p>
          <a:p>
            <a:endParaRPr lang="en-US" sz="1500" dirty="0"/>
          </a:p>
          <a:p>
            <a:endParaRPr lang="en-US" sz="1500" dirty="0"/>
          </a:p>
          <a:p>
            <a:endParaRPr lang="en-US" sz="1500" dirty="0"/>
          </a:p>
          <a:p>
            <a:endParaRPr lang="en-US" sz="1500" b="1" u="sng" dirty="0"/>
          </a:p>
          <a:p>
            <a:endParaRPr lang="en-US" sz="1500" b="1" u="sng" dirty="0"/>
          </a:p>
          <a:p>
            <a:r>
              <a:rPr lang="en-US" sz="1500" b="1" u="sng" dirty="0" smtClean="0"/>
              <a:t>6</a:t>
            </a:r>
            <a:endParaRPr lang="en-US" sz="1500" dirty="0"/>
          </a:p>
          <a:p>
            <a:r>
              <a:rPr lang="es-ES" sz="1600" dirty="0"/>
              <a:t>Las tortugas marinas pueden crecer mucho. </a:t>
            </a:r>
            <a:r>
              <a:rPr lang="es-ES" sz="1600" dirty="0" smtClean="0"/>
              <a:t>¡Algunas </a:t>
            </a:r>
            <a:r>
              <a:rPr lang="es-ES" sz="1600" dirty="0"/>
              <a:t>tortugas marinas pueden vivir hasta 150 años de edad!</a:t>
            </a:r>
          </a:p>
          <a:p>
            <a:endParaRPr lang="en-US" sz="1500" dirty="0"/>
          </a:p>
          <a:p>
            <a:endParaRPr lang="en-US" sz="1500" dirty="0"/>
          </a:p>
        </p:txBody>
      </p:sp>
      <p:pic>
        <p:nvPicPr>
          <p:cNvPr id="9" name="irc_mi" descr="http://boncia.co/wp-content/uploads/2013/12/pictures-of-sea-turtles-145.jpg"/>
          <p:cNvPicPr/>
          <p:nvPr/>
        </p:nvPicPr>
        <p:blipFill>
          <a:blip r:embed="rId2" cstate="print">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48125" y="798286"/>
            <a:ext cx="2760821" cy="1596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rc_mi" descr="http://lodging4vacations.com/poipu/4-sea-turtle.jpg"/>
          <p:cNvPicPr/>
          <p:nvPr/>
        </p:nvPicPr>
        <p:blipFill rotWithShape="1">
          <a:blip r:embed="rId4" cstate="print">
            <a:grayscl/>
            <a:extLst>
              <a:ext uri="{28A0092B-C50C-407E-A947-70E740481C1C}">
                <a14:useLocalDpi xmlns:a14="http://schemas.microsoft.com/office/drawing/2010/main" val="0"/>
              </a:ext>
            </a:extLst>
          </a:blip>
          <a:srcRect b="23870"/>
          <a:stretch/>
        </p:blipFill>
        <p:spPr bwMode="auto">
          <a:xfrm>
            <a:off x="647701" y="2848221"/>
            <a:ext cx="3298547" cy="1723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rc_mi" descr="http://www.hougansydney.com/resources/giant%20atlantic%20leather%20back%20sea%20turtle.jpg"/>
          <p:cNvPicPr/>
          <p:nvPr/>
        </p:nvPicPr>
        <p:blipFill rotWithShape="1">
          <a:blip r:embed="rId5" cstate="print">
            <a:grayscl/>
            <a:extLst>
              <a:ext uri="{28A0092B-C50C-407E-A947-70E740481C1C}">
                <a14:useLocalDpi xmlns:a14="http://schemas.microsoft.com/office/drawing/2010/main" val="0"/>
              </a:ext>
            </a:extLst>
          </a:blip>
          <a:srcRect l="12150"/>
          <a:stretch/>
        </p:blipFill>
        <p:spPr bwMode="auto">
          <a:xfrm>
            <a:off x="1487686" y="5987143"/>
            <a:ext cx="4554141" cy="2873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TextBox 1"/>
          <p:cNvSpPr txBox="1"/>
          <p:nvPr/>
        </p:nvSpPr>
        <p:spPr>
          <a:xfrm>
            <a:off x="4098648" y="3002340"/>
            <a:ext cx="2987952" cy="1569660"/>
          </a:xfrm>
          <a:prstGeom prst="rect">
            <a:avLst/>
          </a:prstGeom>
          <a:noFill/>
        </p:spPr>
        <p:txBody>
          <a:bodyPr wrap="square" rtlCol="0">
            <a:spAutoFit/>
          </a:bodyPr>
          <a:lstStyle/>
          <a:p>
            <a:endParaRPr lang="es-ES" sz="1600" dirty="0" smtClean="0"/>
          </a:p>
          <a:p>
            <a:r>
              <a:rPr lang="es-ES" sz="1600" dirty="0" smtClean="0"/>
              <a:t>Las </a:t>
            </a:r>
            <a:r>
              <a:rPr lang="es-ES" sz="1600" dirty="0"/>
              <a:t>tortugas necesitan alimento para crecer. Las tortugas marinas no tienen dientes. Tienen fuertes mandíbulas para agarrar y desgarrar su alimento.</a:t>
            </a:r>
            <a:endParaRPr lang="en-US" sz="1600" dirty="0"/>
          </a:p>
        </p:txBody>
      </p:sp>
    </p:spTree>
    <p:extLst>
      <p:ext uri="{BB962C8B-B14F-4D97-AF65-F5344CB8AC3E}">
        <p14:creationId xmlns:p14="http://schemas.microsoft.com/office/powerpoint/2010/main" val="3654113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18" name="Rectangle 17"/>
          <p:cNvSpPr/>
          <p:nvPr/>
        </p:nvSpPr>
        <p:spPr>
          <a:xfrm>
            <a:off x="549188" y="478972"/>
            <a:ext cx="6477000" cy="7407013"/>
          </a:xfrm>
          <a:prstGeom prst="rect">
            <a:avLst/>
          </a:prstGeom>
        </p:spPr>
        <p:txBody>
          <a:bodyPr wrap="square" lIns="96378" tIns="48189" rIns="96378" bIns="48189">
            <a:spAutoFit/>
          </a:bodyPr>
          <a:lstStyle/>
          <a:p>
            <a:pPr algn="ctr"/>
            <a:r>
              <a:rPr lang="es-MX" sz="1800" b="1" dirty="0" smtClean="0"/>
              <a:t>De la arena al estanque</a:t>
            </a:r>
          </a:p>
          <a:p>
            <a:pPr algn="ctr"/>
            <a:r>
              <a:rPr lang="es-MX" sz="1600" b="1" dirty="0" smtClean="0"/>
              <a:t>Artículo #2</a:t>
            </a:r>
          </a:p>
          <a:p>
            <a:pPr algn="ctr"/>
            <a:endParaRPr lang="en-US" sz="1500" dirty="0"/>
          </a:p>
          <a:p>
            <a:r>
              <a:rPr lang="en-US" sz="1500" dirty="0"/>
              <a:t> </a:t>
            </a:r>
          </a:p>
          <a:p>
            <a:r>
              <a:rPr lang="en-US" sz="1500" b="1" u="sng" dirty="0"/>
              <a:t>1</a:t>
            </a:r>
            <a:endParaRPr lang="en-US" sz="1500" dirty="0"/>
          </a:p>
          <a:p>
            <a:r>
              <a:rPr lang="es-ES" sz="1600" b="1" u="sng" dirty="0"/>
              <a:t>De la arena al estanque</a:t>
            </a:r>
          </a:p>
          <a:p>
            <a:r>
              <a:rPr lang="es-ES" sz="1600" dirty="0"/>
              <a:t>La tortuga mordedora cava un </a:t>
            </a:r>
          </a:p>
          <a:p>
            <a:r>
              <a:rPr lang="es-ES" sz="1600" dirty="0"/>
              <a:t>agujero en el suelo arenoso.</a:t>
            </a:r>
          </a:p>
          <a:p>
            <a:r>
              <a:rPr lang="es-ES" sz="1600" dirty="0"/>
              <a:t>Ella pone unos 80 huevos</a:t>
            </a:r>
            <a:r>
              <a:rPr lang="en-US" sz="1500" dirty="0" smtClean="0"/>
              <a:t>.  </a:t>
            </a:r>
            <a:endParaRPr lang="en-US" sz="1500" dirty="0"/>
          </a:p>
          <a:p>
            <a:r>
              <a:rPr lang="es-ES" sz="1600" dirty="0"/>
              <a:t>Ella deja los huevos y se regresa al </a:t>
            </a:r>
          </a:p>
          <a:p>
            <a:r>
              <a:rPr lang="es-ES" sz="1600" dirty="0"/>
              <a:t>estanque. Los huevos son tan </a:t>
            </a:r>
            <a:endParaRPr lang="es-ES" sz="1600" dirty="0" smtClean="0"/>
          </a:p>
          <a:p>
            <a:r>
              <a:rPr lang="es-ES" sz="1600" dirty="0" smtClean="0"/>
              <a:t>pequeños como </a:t>
            </a:r>
            <a:r>
              <a:rPr lang="es-ES" sz="1600" dirty="0"/>
              <a:t>una moneda </a:t>
            </a:r>
            <a:endParaRPr lang="es-ES" sz="1600" dirty="0" smtClean="0"/>
          </a:p>
          <a:p>
            <a:r>
              <a:rPr lang="es-ES" sz="1600" dirty="0" smtClean="0"/>
              <a:t>de </a:t>
            </a:r>
            <a:r>
              <a:rPr lang="es-ES" sz="1600" dirty="0"/>
              <a:t>10 centavos</a:t>
            </a:r>
            <a:r>
              <a:rPr lang="en-US" sz="1500" dirty="0" smtClean="0"/>
              <a:t>.</a:t>
            </a:r>
            <a:endParaRPr lang="en-US" sz="1500" dirty="0"/>
          </a:p>
          <a:p>
            <a:endParaRPr lang="en-US" sz="1500" dirty="0"/>
          </a:p>
          <a:p>
            <a:r>
              <a:rPr lang="en-US" sz="1500" dirty="0"/>
              <a:t> </a:t>
            </a:r>
          </a:p>
          <a:p>
            <a:endParaRPr lang="en-US" sz="1500" dirty="0"/>
          </a:p>
          <a:p>
            <a:endParaRPr lang="en-US" sz="1500" dirty="0"/>
          </a:p>
          <a:p>
            <a:endParaRPr lang="en-US" sz="1500" dirty="0"/>
          </a:p>
          <a:p>
            <a:pPr algn="r"/>
            <a:r>
              <a:rPr lang="en-US" sz="1500" b="1" dirty="0"/>
              <a:t> </a:t>
            </a:r>
            <a:endParaRPr lang="en-US" sz="1500" dirty="0"/>
          </a:p>
          <a:p>
            <a:pPr algn="r"/>
            <a:endParaRPr lang="en-US" sz="1500" b="1" u="sng" dirty="0"/>
          </a:p>
          <a:p>
            <a:pPr algn="ctr"/>
            <a:r>
              <a:rPr lang="en-US" sz="1500" dirty="0"/>
              <a:t>		</a:t>
            </a:r>
            <a:endParaRPr lang="en-US" sz="1500" dirty="0" smtClean="0"/>
          </a:p>
          <a:p>
            <a:pPr algn="ctr"/>
            <a:endParaRPr lang="en-US" sz="1500" dirty="0"/>
          </a:p>
          <a:p>
            <a:pPr algn="ctr"/>
            <a:endParaRPr lang="en-US" sz="1500" dirty="0" smtClean="0"/>
          </a:p>
          <a:p>
            <a:pPr algn="ctr"/>
            <a:endParaRPr lang="en-US" sz="1500" dirty="0"/>
          </a:p>
          <a:p>
            <a:pPr algn="ctr"/>
            <a:endParaRPr lang="en-US" sz="1500" dirty="0"/>
          </a:p>
          <a:p>
            <a:endParaRPr lang="en-US" sz="1500" dirty="0"/>
          </a:p>
          <a:p>
            <a:endParaRPr lang="en-US" sz="1500" dirty="0"/>
          </a:p>
          <a:p>
            <a:endParaRPr lang="en-US" sz="1500" dirty="0"/>
          </a:p>
          <a:p>
            <a:endParaRPr lang="en-US" sz="1500" dirty="0"/>
          </a:p>
          <a:p>
            <a:endParaRPr lang="en-US" sz="1500" dirty="0"/>
          </a:p>
        </p:txBody>
      </p:sp>
      <p:pic>
        <p:nvPicPr>
          <p:cNvPr id="9" name="yui_3_5_1_1_1390598328463_657" descr="http://ts1.mm.bing.net/th?id=H.5002289506551904&amp;pid=15.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5712" y="2634343"/>
            <a:ext cx="1922859" cy="158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yui_3_5_1_5_1390598090783_772" descr="https://www.adventurepublications.net/media/wysiwyg/Spotlight/2013-07-25-turtle.jpg"/>
          <p:cNvPicPr/>
          <p:nvPr/>
        </p:nvPicPr>
        <p:blipFill rotWithShape="1">
          <a:blip r:embed="rId4" cstate="print">
            <a:grayscl/>
            <a:extLst>
              <a:ext uri="{28A0092B-C50C-407E-A947-70E740481C1C}">
                <a14:useLocalDpi xmlns:a14="http://schemas.microsoft.com/office/drawing/2010/main" val="0"/>
              </a:ext>
            </a:extLst>
          </a:blip>
          <a:srcRect l="23071" t="21804"/>
          <a:stretch/>
        </p:blipFill>
        <p:spPr bwMode="auto">
          <a:xfrm>
            <a:off x="3892168" y="1277258"/>
            <a:ext cx="2727087" cy="1766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irc_mi" descr="http://www.naturenorth.com/winter/Painted_Turtle/images/image_09.jpg"/>
          <p:cNvPicPr/>
          <p:nvPr/>
        </p:nvPicPr>
        <p:blipFill rotWithShape="1">
          <a:blip r:embed="rId5" cstate="print">
            <a:grayscl/>
            <a:extLst>
              <a:ext uri="{28A0092B-C50C-407E-A947-70E740481C1C}">
                <a14:useLocalDpi xmlns:a14="http://schemas.microsoft.com/office/drawing/2010/main" val="0"/>
              </a:ext>
            </a:extLst>
          </a:blip>
          <a:srcRect l="17147" t="17936" r="20994" b="22932"/>
          <a:stretch/>
        </p:blipFill>
        <p:spPr bwMode="auto">
          <a:xfrm>
            <a:off x="533400" y="4267200"/>
            <a:ext cx="2667000" cy="1567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3" name="Picture 12" descr="https://encrypted-tbn3.gstatic.com/images?q=tbn:ANd9GcT6fYRwepLuF7KShJnbLfRm-g8gYOBN4LL5-1J4bu1WgR2Jf3U2"/>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081412" y="6957744"/>
            <a:ext cx="2914650" cy="174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428999" y="4495800"/>
            <a:ext cx="3749571" cy="1815882"/>
          </a:xfrm>
          <a:prstGeom prst="rect">
            <a:avLst/>
          </a:prstGeom>
          <a:noFill/>
        </p:spPr>
        <p:txBody>
          <a:bodyPr wrap="square" rtlCol="0">
            <a:spAutoFit/>
          </a:bodyPr>
          <a:lstStyle/>
          <a:p>
            <a:r>
              <a:rPr lang="en-US" sz="1600" b="1" u="sng" dirty="0" smtClean="0"/>
              <a:t>2</a:t>
            </a:r>
            <a:endParaRPr lang="es-ES" sz="1600" dirty="0" smtClean="0"/>
          </a:p>
          <a:p>
            <a:r>
              <a:rPr lang="es-ES" sz="1600" dirty="0" smtClean="0"/>
              <a:t>Pronto</a:t>
            </a:r>
            <a:r>
              <a:rPr lang="es-ES" sz="1600" dirty="0"/>
              <a:t>, la tortuga mordedora sale del huevo. Las tortugas bebés son de color marrón, verde oliva o negras. Ellas tienen un  pequeño diente que les ayuda a romper y abrir </a:t>
            </a:r>
            <a:r>
              <a:rPr lang="es-ES" sz="1600" dirty="0" smtClean="0"/>
              <a:t>el cascarón del </a:t>
            </a:r>
            <a:r>
              <a:rPr lang="es-ES" sz="1600" dirty="0"/>
              <a:t>huevo</a:t>
            </a:r>
            <a:r>
              <a:rPr lang="es-ES" sz="1600" dirty="0" smtClean="0"/>
              <a:t>.         </a:t>
            </a:r>
            <a:r>
              <a:rPr lang="es-ES" sz="1600" dirty="0"/>
              <a:t>	        	 </a:t>
            </a:r>
            <a:endParaRPr lang="en-US" sz="1600" dirty="0"/>
          </a:p>
        </p:txBody>
      </p:sp>
      <p:sp>
        <p:nvSpPr>
          <p:cNvPr id="14" name="TextBox 13"/>
          <p:cNvSpPr txBox="1"/>
          <p:nvPr/>
        </p:nvSpPr>
        <p:spPr>
          <a:xfrm>
            <a:off x="517629" y="6454557"/>
            <a:ext cx="3749571" cy="2308324"/>
          </a:xfrm>
          <a:prstGeom prst="rect">
            <a:avLst/>
          </a:prstGeom>
          <a:noFill/>
        </p:spPr>
        <p:txBody>
          <a:bodyPr wrap="square" rtlCol="0">
            <a:spAutoFit/>
          </a:bodyPr>
          <a:lstStyle/>
          <a:p>
            <a:r>
              <a:rPr lang="en-US" sz="1600" b="1" u="sng" dirty="0" smtClean="0"/>
              <a:t>3</a:t>
            </a:r>
            <a:endParaRPr lang="es-ES" sz="1600" dirty="0" smtClean="0"/>
          </a:p>
          <a:p>
            <a:r>
              <a:rPr lang="es-ES" sz="1600" dirty="0"/>
              <a:t>Otros animales grandes se comen a </a:t>
            </a:r>
          </a:p>
          <a:p>
            <a:r>
              <a:rPr lang="es-ES" sz="1600" dirty="0"/>
              <a:t>las tortugas mordedoras bebés.</a:t>
            </a:r>
          </a:p>
          <a:p>
            <a:r>
              <a:rPr lang="es-ES" sz="1600" dirty="0"/>
              <a:t>Las tortugas mordedoras bebés </a:t>
            </a:r>
          </a:p>
          <a:p>
            <a:r>
              <a:rPr lang="es-ES" sz="1600" dirty="0"/>
              <a:t>no pueden protegerse a </a:t>
            </a:r>
            <a:r>
              <a:rPr lang="es-ES" sz="1600" dirty="0" smtClean="0"/>
              <a:t>sí </a:t>
            </a:r>
            <a:r>
              <a:rPr lang="es-ES" sz="1600" dirty="0"/>
              <a:t>mismas. </a:t>
            </a:r>
          </a:p>
          <a:p>
            <a:r>
              <a:rPr lang="es-ES" sz="1600" dirty="0"/>
              <a:t>Después de salir del huevo, las tortugas</a:t>
            </a:r>
          </a:p>
          <a:p>
            <a:r>
              <a:rPr lang="es-ES" sz="1600" dirty="0"/>
              <a:t>mordedoras bebés buscan un estanque,</a:t>
            </a:r>
          </a:p>
          <a:p>
            <a:r>
              <a:rPr lang="es-ES" sz="1600" dirty="0"/>
              <a:t>un pantano o un lago pequeño. </a:t>
            </a:r>
          </a:p>
          <a:p>
            <a:r>
              <a:rPr lang="es-ES" sz="1600" dirty="0" smtClean="0"/>
              <a:t>Esto </a:t>
            </a:r>
            <a:r>
              <a:rPr lang="es-ES" sz="1600" dirty="0"/>
              <a:t>puede ser muy peligroso</a:t>
            </a:r>
            <a:r>
              <a:rPr lang="en-US" sz="1600" dirty="0"/>
              <a:t>.  </a:t>
            </a:r>
            <a:r>
              <a:rPr lang="es-ES" sz="1600" dirty="0" smtClean="0"/>
              <a:t>        </a:t>
            </a:r>
            <a:r>
              <a:rPr lang="es-ES" sz="1600" dirty="0"/>
              <a:t>	 </a:t>
            </a:r>
            <a:endParaRPr lang="en-US" sz="1600" dirty="0"/>
          </a:p>
        </p:txBody>
      </p:sp>
      <p:sp>
        <p:nvSpPr>
          <p:cNvPr id="16" name="TextBox 15"/>
          <p:cNvSpPr txBox="1"/>
          <p:nvPr/>
        </p:nvSpPr>
        <p:spPr>
          <a:xfrm>
            <a:off x="5303204" y="0"/>
            <a:ext cx="2451648" cy="605151"/>
          </a:xfrm>
          <a:prstGeom prst="rect">
            <a:avLst/>
          </a:prstGeom>
          <a:noFill/>
        </p:spPr>
        <p:txBody>
          <a:bodyPr wrap="square" lIns="96378" tIns="48189" rIns="96378" bIns="48189" rtlCol="0">
            <a:spAutoFit/>
          </a:bodyPr>
          <a:lstStyle/>
          <a:p>
            <a:pPr algn="r"/>
            <a:r>
              <a:rPr lang="es-MX" sz="1100" dirty="0" smtClean="0"/>
              <a:t>Grado Equivalente: 2.6</a:t>
            </a:r>
          </a:p>
          <a:p>
            <a:pPr algn="r"/>
            <a:r>
              <a:rPr lang="es-MX" sz="1100" dirty="0" smtClean="0"/>
              <a:t>Escala</a:t>
            </a:r>
            <a:r>
              <a:rPr lang="es-MX" sz="1100" i="1" dirty="0" smtClean="0"/>
              <a:t> </a:t>
            </a:r>
            <a:r>
              <a:rPr lang="es-MX" sz="1100" i="1" dirty="0" err="1" smtClean="0"/>
              <a:t>Lexile</a:t>
            </a:r>
            <a:r>
              <a:rPr lang="es-MX" sz="1100" dirty="0" smtClean="0"/>
              <a:t>: 720</a:t>
            </a:r>
          </a:p>
          <a:p>
            <a:pPr algn="r"/>
            <a:r>
              <a:rPr lang="es-MX" sz="1100" b="1" i="1" dirty="0" smtClean="0"/>
              <a:t>Basado en la versión original en inglés</a:t>
            </a:r>
            <a:endParaRPr lang="es-MX" sz="1100" b="1" i="1" dirty="0"/>
          </a:p>
        </p:txBody>
      </p:sp>
    </p:spTree>
    <p:extLst>
      <p:ext uri="{BB962C8B-B14F-4D97-AF65-F5344CB8AC3E}">
        <p14:creationId xmlns:p14="http://schemas.microsoft.com/office/powerpoint/2010/main" val="676115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318" y="347201"/>
            <a:ext cx="2824832" cy="13098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3679" tIns="46840" rIns="93679" bIns="46840" rtlCol="0" anchor="ctr"/>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62334289"/>
              </p:ext>
            </p:extLst>
          </p:nvPr>
        </p:nvGraphicFramePr>
        <p:xfrm>
          <a:off x="1115590" y="791796"/>
          <a:ext cx="5289348" cy="6100138"/>
        </p:xfrm>
        <a:graphic>
          <a:graphicData uri="http://schemas.openxmlformats.org/drawingml/2006/table">
            <a:tbl>
              <a:tblPr firstRow="1" bandRow="1">
                <a:tableStyleId>{5940675A-B579-460E-94D1-54222C63F5DA}</a:tableStyleId>
              </a:tblPr>
              <a:tblGrid>
                <a:gridCol w="2686653"/>
                <a:gridCol w="2602695"/>
              </a:tblGrid>
              <a:tr h="1336412">
                <a:tc gridSpan="2">
                  <a:txBody>
                    <a:bodyPr/>
                    <a:lstStyle/>
                    <a:p>
                      <a:pPr algn="ctr"/>
                      <a:endParaRPr kumimoji="0" lang="es-419"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200" noProof="0" dirty="0"/>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Renae</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Iversen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100" b="0" noProof="0" dirty="0">
                        <a:solidFill>
                          <a:srgbClr val="FF0000"/>
                        </a:solidFill>
                        <a:latin typeface="Lucida Handwriting" panose="03010101010101010101" pitchFamily="66" charset="0"/>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79509" y="-14602"/>
            <a:ext cx="335832" cy="3259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48" tIns="49523" rIns="99048" bIns="49523" numCol="1" anchor="t" anchorCtr="0" compatLnSpc="1">
            <a:prstTxWarp prst="textNoShape">
              <a:avLst/>
            </a:prstTxWarp>
          </a:bodyPr>
          <a:lstStyle/>
          <a:p>
            <a:endParaRPr lang="en-US" sz="1847"/>
          </a:p>
        </p:txBody>
      </p:sp>
      <p:graphicFrame>
        <p:nvGraphicFramePr>
          <p:cNvPr id="6" name="Table 5"/>
          <p:cNvGraphicFramePr>
            <a:graphicFrameLocks noGrp="1"/>
          </p:cNvGraphicFramePr>
          <p:nvPr>
            <p:extLst>
              <p:ext uri="{D42A27DB-BD31-4B8C-83A1-F6EECF244321}">
                <p14:modId xmlns:p14="http://schemas.microsoft.com/office/powerpoint/2010/main" val="1021353996"/>
              </p:ext>
            </p:extLst>
          </p:nvPr>
        </p:nvGraphicFramePr>
        <p:xfrm>
          <a:off x="464231" y="8259505"/>
          <a:ext cx="7088229" cy="774459"/>
        </p:xfrm>
        <a:graphic>
          <a:graphicData uri="http://schemas.openxmlformats.org/drawingml/2006/table">
            <a:tbl>
              <a:tblPr firstRow="1" bandRow="1">
                <a:tableStyleId>{2D5ABB26-0587-4C30-8999-92F81FD0307C}</a:tableStyleId>
              </a:tblPr>
              <a:tblGrid>
                <a:gridCol w="7088229"/>
              </a:tblGrid>
              <a:tr h="774459">
                <a:tc>
                  <a:txBody>
                    <a:bodyPr/>
                    <a:lstStyle/>
                    <a:p>
                      <a:pPr algn="ctr"/>
                      <a:endParaRPr lang="en-US" sz="1500" b="1" i="1" dirty="0" smtClean="0"/>
                    </a:p>
                    <a:p>
                      <a:pPr algn="ctr"/>
                      <a:r>
                        <a:rPr lang="en-US" sz="1400" b="1" i="1" dirty="0" smtClean="0"/>
                        <a:t>Gracias a </a:t>
                      </a:r>
                      <a:r>
                        <a:rPr lang="en-US" sz="1400" b="1" i="1" dirty="0" err="1" smtClean="0"/>
                        <a:t>todos</a:t>
                      </a:r>
                      <a:r>
                        <a:rPr lang="en-US" sz="1400" b="1" i="1" dirty="0" smtClean="0"/>
                        <a:t> los que </a:t>
                      </a:r>
                      <a:r>
                        <a:rPr lang="en-US" sz="1400" b="1" i="1" dirty="0" err="1" smtClean="0"/>
                        <a:t>participaron</a:t>
                      </a:r>
                      <a:r>
                        <a:rPr lang="en-US" sz="1400" b="1" i="1" dirty="0" smtClean="0"/>
                        <a:t> </a:t>
                      </a:r>
                      <a:r>
                        <a:rPr lang="en-US" sz="1400" b="1" i="1" dirty="0" err="1" smtClean="0"/>
                        <a:t>en</a:t>
                      </a:r>
                      <a:r>
                        <a:rPr lang="en-US" sz="1400" b="1" i="1" dirty="0" smtClean="0"/>
                        <a:t> la </a:t>
                      </a:r>
                      <a:r>
                        <a:rPr lang="en-US" sz="1400" b="1" i="1" dirty="0" err="1" smtClean="0"/>
                        <a:t>traducción</a:t>
                      </a:r>
                      <a:r>
                        <a:rPr lang="en-US" sz="1400" b="1" i="1" dirty="0" smtClean="0"/>
                        <a:t> de </a:t>
                      </a:r>
                      <a:r>
                        <a:rPr lang="en-US" sz="1400" b="1" i="1" dirty="0" err="1" smtClean="0"/>
                        <a:t>esta</a:t>
                      </a:r>
                      <a:r>
                        <a:rPr lang="en-US" sz="1400" b="1" i="1" dirty="0" smtClean="0"/>
                        <a:t> </a:t>
                      </a:r>
                      <a:r>
                        <a:rPr lang="en-US" sz="1400" b="1" i="1" dirty="0" err="1" smtClean="0"/>
                        <a:t>evaluación</a:t>
                      </a:r>
                      <a:r>
                        <a:rPr lang="en-US" sz="14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err="1" smtClean="0"/>
                        <a:t>bajo</a:t>
                      </a:r>
                      <a:r>
                        <a:rPr lang="en-US" sz="1400" b="1" i="1" dirty="0" smtClean="0"/>
                        <a:t> la </a:t>
                      </a:r>
                      <a:r>
                        <a:rPr lang="en-US" sz="1400" b="1" i="1" dirty="0" err="1" smtClean="0"/>
                        <a:t>coordinación</a:t>
                      </a:r>
                      <a:r>
                        <a:rPr lang="en-US" sz="1400" b="1" i="1" baseline="0" dirty="0" smtClean="0"/>
                        <a:t> de </a:t>
                      </a:r>
                      <a:r>
                        <a:rPr kumimoji="0" lang="en-US" sz="12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a:t>
                      </a:r>
                      <a:endParaRPr kumimoji="0" lang="es-419" sz="12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
        <p:nvSpPr>
          <p:cNvPr id="2" name="Rectangle 1"/>
          <p:cNvSpPr/>
          <p:nvPr/>
        </p:nvSpPr>
        <p:spPr>
          <a:xfrm>
            <a:off x="575716" y="7365615"/>
            <a:ext cx="6865257" cy="600164"/>
          </a:xfrm>
          <a:prstGeom prst="rect">
            <a:avLst/>
          </a:prstGeom>
        </p:spPr>
        <p:txBody>
          <a:bodyPr wrap="square">
            <a:spAutoFit/>
          </a:bodyPr>
          <a:lstStyle/>
          <a:p>
            <a:pPr algn="ctr" defTabSz="957925">
              <a:defRPr/>
            </a:pPr>
            <a:r>
              <a:rPr lang="en-US" sz="1100" dirty="0">
                <a:solidFill>
                  <a:prstClr val="black"/>
                </a:solidFill>
              </a:rPr>
              <a:t>Las </a:t>
            </a:r>
            <a:r>
              <a:rPr lang="en-US" sz="1100" dirty="0" err="1">
                <a:solidFill>
                  <a:prstClr val="black"/>
                </a:solidFill>
              </a:rPr>
              <a:t>actividades</a:t>
            </a:r>
            <a:r>
              <a:rPr lang="en-US" sz="1100" dirty="0">
                <a:solidFill>
                  <a:prstClr val="black"/>
                </a:solidFill>
              </a:rPr>
              <a:t> para la </a:t>
            </a:r>
            <a:r>
              <a:rPr lang="en-US" sz="1100" dirty="0" err="1">
                <a:solidFill>
                  <a:prstClr val="black"/>
                </a:solidFill>
              </a:rPr>
              <a:t>tarea</a:t>
            </a:r>
            <a:r>
              <a:rPr lang="en-US" sz="1100" dirty="0">
                <a:solidFill>
                  <a:prstClr val="black"/>
                </a:solidFill>
              </a:rPr>
              <a:t> de </a:t>
            </a:r>
            <a:r>
              <a:rPr lang="en-US" sz="1100" dirty="0" err="1">
                <a:solidFill>
                  <a:prstClr val="black"/>
                </a:solidFill>
              </a:rPr>
              <a:t>rendimiento</a:t>
            </a:r>
            <a:r>
              <a:rPr lang="en-US" sz="1100" dirty="0">
                <a:solidFill>
                  <a:prstClr val="black"/>
                </a:solidFill>
              </a:rPr>
              <a:t> </a:t>
            </a:r>
            <a:r>
              <a:rPr lang="en-US" sz="1100" dirty="0" err="1">
                <a:solidFill>
                  <a:prstClr val="black"/>
                </a:solidFill>
              </a:rPr>
              <a:t>en</a:t>
            </a:r>
            <a:r>
              <a:rPr lang="en-US" sz="1100" dirty="0">
                <a:solidFill>
                  <a:prstClr val="black"/>
                </a:solidFill>
              </a:rPr>
              <a:t> las </a:t>
            </a:r>
            <a:r>
              <a:rPr lang="en-US" sz="1100" dirty="0" err="1">
                <a:solidFill>
                  <a:prstClr val="black"/>
                </a:solidFill>
              </a:rPr>
              <a:t>clases</a:t>
            </a:r>
            <a:r>
              <a:rPr lang="en-US" sz="1100" dirty="0">
                <a:solidFill>
                  <a:prstClr val="black"/>
                </a:solidFill>
              </a:rPr>
              <a:t> de K − 6 </a:t>
            </a:r>
            <a:r>
              <a:rPr lang="en-US" sz="1100" dirty="0" err="1">
                <a:solidFill>
                  <a:prstClr val="black"/>
                </a:solidFill>
              </a:rPr>
              <a:t>fueron</a:t>
            </a:r>
            <a:r>
              <a:rPr lang="en-US" sz="1100" dirty="0">
                <a:solidFill>
                  <a:prstClr val="black"/>
                </a:solidFill>
              </a:rPr>
              <a:t> </a:t>
            </a:r>
            <a:r>
              <a:rPr lang="en-US" sz="1100" dirty="0" err="1">
                <a:solidFill>
                  <a:prstClr val="black"/>
                </a:solidFill>
              </a:rPr>
              <a:t>escritas</a:t>
            </a:r>
            <a:r>
              <a:rPr lang="en-US" sz="1100" dirty="0">
                <a:solidFill>
                  <a:prstClr val="black"/>
                </a:solidFill>
              </a:rPr>
              <a:t> </a:t>
            </a:r>
            <a:r>
              <a:rPr lang="en-US" sz="1100" dirty="0" err="1">
                <a:solidFill>
                  <a:prstClr val="black"/>
                </a:solidFill>
              </a:rPr>
              <a:t>por</a:t>
            </a:r>
            <a:r>
              <a:rPr lang="en-US" sz="1100" dirty="0">
                <a:solidFill>
                  <a:prstClr val="black"/>
                </a:solidFill>
              </a:rPr>
              <a:t> :                                                                                                                                                                                                                                                                                                                                                                                                                                                                                                                                                                                                                                                                                                                                                                                                                                                                                                                                                                                                                                                                                                                                                                                                                                                                                                                                                                                                                                                                                                                                                                                                                                                                                                                                                                                                                                                                                                                                                                                                                                                                                                                                                                                                                                                                                                                                                                                                                                                                                                                                                                                                                                                                                                                                                                                                                                                                                                                                                                                                                                                                                                                                              Jamie Lentz, Gina McLain, Hayley </a:t>
            </a:r>
            <a:r>
              <a:rPr lang="en-US" sz="1100" dirty="0" err="1">
                <a:solidFill>
                  <a:prstClr val="black"/>
                </a:solidFill>
              </a:rPr>
              <a:t>Heider</a:t>
            </a:r>
            <a:r>
              <a:rPr lang="en-US" sz="1100" dirty="0">
                <a:solidFill>
                  <a:prstClr val="black"/>
                </a:solidFill>
              </a:rPr>
              <a:t>, Anna Wooley, Gretchen </a:t>
            </a:r>
            <a:r>
              <a:rPr lang="en-US" sz="1100" dirty="0" err="1">
                <a:solidFill>
                  <a:prstClr val="black"/>
                </a:solidFill>
              </a:rPr>
              <a:t>Erlandsen</a:t>
            </a:r>
            <a:r>
              <a:rPr lang="en-US" sz="1100" dirty="0">
                <a:solidFill>
                  <a:prstClr val="black"/>
                </a:solidFill>
              </a:rPr>
              <a:t>, Deborah </a:t>
            </a:r>
            <a:r>
              <a:rPr lang="en-US" sz="1100" dirty="0" err="1">
                <a:solidFill>
                  <a:prstClr val="black"/>
                </a:solidFill>
              </a:rPr>
              <a:t>Deplanche</a:t>
            </a:r>
            <a:r>
              <a:rPr lang="en-US" sz="1100" dirty="0">
                <a:solidFill>
                  <a:prstClr val="black"/>
                </a:solidFill>
              </a:rPr>
              <a:t>, Connie </a:t>
            </a:r>
            <a:r>
              <a:rPr lang="en-US" sz="1100" dirty="0" err="1">
                <a:solidFill>
                  <a:prstClr val="black"/>
                </a:solidFill>
              </a:rPr>
              <a:t>Briceno</a:t>
            </a:r>
            <a:r>
              <a:rPr lang="en-US" sz="1100" dirty="0">
                <a:solidFill>
                  <a:prstClr val="black"/>
                </a:solidFill>
              </a:rPr>
              <a:t>, Judy Ramer, Carrie Ellis, Sandra Maines, </a:t>
            </a:r>
            <a:r>
              <a:rPr lang="en-US" sz="1100" dirty="0" err="1">
                <a:solidFill>
                  <a:prstClr val="black"/>
                </a:solidFill>
              </a:rPr>
              <a:t>Renae</a:t>
            </a:r>
            <a:r>
              <a:rPr lang="en-US" sz="1100" dirty="0">
                <a:solidFill>
                  <a:prstClr val="black"/>
                </a:solidFill>
              </a:rPr>
              <a:t> </a:t>
            </a:r>
            <a:r>
              <a:rPr lang="en-US" sz="1100" dirty="0" err="1">
                <a:solidFill>
                  <a:prstClr val="black"/>
                </a:solidFill>
              </a:rPr>
              <a:t>Iversen</a:t>
            </a:r>
            <a:r>
              <a:rPr lang="en-US" sz="1100" dirty="0">
                <a:solidFill>
                  <a:prstClr val="black"/>
                </a:solidFill>
              </a:rPr>
              <a:t>, Anne Berg, </a:t>
            </a:r>
            <a:r>
              <a:rPr lang="en-US" sz="1100" dirty="0" err="1">
                <a:solidFill>
                  <a:prstClr val="black"/>
                </a:solidFill>
              </a:rPr>
              <a:t>Aliceson</a:t>
            </a:r>
            <a:r>
              <a:rPr lang="en-US" sz="1100" dirty="0">
                <a:solidFill>
                  <a:prstClr val="black"/>
                </a:solidFill>
              </a:rPr>
              <a:t> Brandt and </a:t>
            </a:r>
            <a:r>
              <a:rPr lang="en-US" sz="1100" dirty="0" err="1">
                <a:solidFill>
                  <a:prstClr val="black"/>
                </a:solidFill>
              </a:rPr>
              <a:t>Ko</a:t>
            </a:r>
            <a:r>
              <a:rPr lang="en-US" sz="1100" dirty="0">
                <a:solidFill>
                  <a:prstClr val="black"/>
                </a:solidFill>
              </a:rPr>
              <a:t> Kagawa.</a:t>
            </a:r>
          </a:p>
        </p:txBody>
      </p:sp>
    </p:spTree>
    <p:extLst>
      <p:ext uri="{BB962C8B-B14F-4D97-AF65-F5344CB8AC3E}">
        <p14:creationId xmlns:p14="http://schemas.microsoft.com/office/powerpoint/2010/main" val="2684040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18" name="Rectangle 17"/>
          <p:cNvSpPr/>
          <p:nvPr/>
        </p:nvSpPr>
        <p:spPr>
          <a:xfrm>
            <a:off x="526256" y="399143"/>
            <a:ext cx="6477000" cy="4098415"/>
          </a:xfrm>
          <a:prstGeom prst="rect">
            <a:avLst/>
          </a:prstGeom>
        </p:spPr>
        <p:txBody>
          <a:bodyPr wrap="square" lIns="96378" tIns="48189" rIns="96378" bIns="48189">
            <a:spAutoFit/>
          </a:bodyPr>
          <a:lstStyle/>
          <a:p>
            <a:r>
              <a:rPr lang="en-US" sz="1600" b="1" dirty="0"/>
              <a:t>De la arena al </a:t>
            </a:r>
            <a:r>
              <a:rPr lang="es-MX" sz="1600" b="1" dirty="0" smtClean="0"/>
              <a:t>estanque</a:t>
            </a:r>
          </a:p>
          <a:p>
            <a:r>
              <a:rPr lang="en-US" sz="1500" dirty="0"/>
              <a:t> </a:t>
            </a:r>
          </a:p>
          <a:p>
            <a:r>
              <a:rPr lang="en-US" sz="1500" b="1" u="sng" dirty="0"/>
              <a:t>4</a:t>
            </a:r>
            <a:endParaRPr lang="en-US" sz="1500" dirty="0"/>
          </a:p>
          <a:p>
            <a:r>
              <a:rPr lang="es-ES" sz="1600" dirty="0"/>
              <a:t>Algunas de las tortugas </a:t>
            </a:r>
            <a:r>
              <a:rPr lang="es-ES" sz="1600" dirty="0" smtClean="0"/>
              <a:t>bebés </a:t>
            </a:r>
            <a:r>
              <a:rPr lang="es-ES" sz="1600" dirty="0"/>
              <a:t>encuentran</a:t>
            </a:r>
          </a:p>
          <a:p>
            <a:r>
              <a:rPr lang="es-ES" sz="1600" dirty="0"/>
              <a:t>un hogar en el agua. Se sientan en el </a:t>
            </a:r>
            <a:endParaRPr lang="es-ES" sz="1600" dirty="0" smtClean="0"/>
          </a:p>
          <a:p>
            <a:r>
              <a:rPr lang="es-ES" sz="1600" dirty="0" smtClean="0"/>
              <a:t>fondo lodoso del estanque. Ellas pueden</a:t>
            </a:r>
          </a:p>
          <a:p>
            <a:r>
              <a:rPr lang="es-ES" sz="1600" dirty="0" smtClean="0"/>
              <a:t>esconderse en </a:t>
            </a:r>
            <a:r>
              <a:rPr lang="es-ES" sz="1600" dirty="0"/>
              <a:t>el lodo.</a:t>
            </a:r>
            <a:r>
              <a:rPr lang="en-US" sz="1600" dirty="0"/>
              <a:t>   </a:t>
            </a:r>
          </a:p>
          <a:p>
            <a:r>
              <a:rPr lang="en-US" sz="1500" dirty="0"/>
              <a:t> </a:t>
            </a:r>
          </a:p>
          <a:p>
            <a:r>
              <a:rPr lang="en-US" sz="1500" b="1" dirty="0"/>
              <a:t> </a:t>
            </a:r>
          </a:p>
          <a:p>
            <a:endParaRPr lang="en-US" sz="1500" dirty="0"/>
          </a:p>
          <a:p>
            <a:pPr algn="ctr"/>
            <a:r>
              <a:rPr lang="en-US" sz="1500" b="1" dirty="0"/>
              <a:t>                        </a:t>
            </a:r>
          </a:p>
          <a:p>
            <a:endParaRPr lang="en-US" sz="1500" dirty="0" smtClean="0"/>
          </a:p>
          <a:p>
            <a:endParaRPr lang="en-US" sz="1500" dirty="0"/>
          </a:p>
          <a:p>
            <a:endParaRPr lang="en-US" sz="1500" dirty="0" smtClean="0"/>
          </a:p>
          <a:p>
            <a:endParaRPr lang="en-US" sz="1500" dirty="0"/>
          </a:p>
          <a:p>
            <a:endParaRPr lang="en-US" sz="1500" dirty="0"/>
          </a:p>
          <a:p>
            <a:endParaRPr lang="en-US" sz="1500" dirty="0"/>
          </a:p>
        </p:txBody>
      </p:sp>
      <p:pic>
        <p:nvPicPr>
          <p:cNvPr id="7" name="yui_3_5_1_1_1390598187930_7499" descr="http://ts2.mm.bing.net/th?id=H.4514613180303625&amp;pid=15.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4129087" y="399144"/>
            <a:ext cx="2874169" cy="1836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ttps://encrypted-tbn2.gstatic.com/images?q=tbn:ANd9GcT8V3MmZ5mrLg_tVcN1z0VIjhIPkffZZQcmCv49SpL7rMh-NI8DGw"/>
          <p:cNvPicPr/>
          <p:nvPr/>
        </p:nvPicPr>
        <p:blipFill rotWithShape="1">
          <a:blip r:embed="rId3" cstate="print">
            <a:grayscl/>
            <a:extLst>
              <a:ext uri="{28A0092B-C50C-407E-A947-70E740481C1C}">
                <a14:useLocalDpi xmlns:a14="http://schemas.microsoft.com/office/drawing/2010/main" val="0"/>
              </a:ext>
            </a:extLst>
          </a:blip>
          <a:srcRect b="17876"/>
          <a:stretch/>
        </p:blipFill>
        <p:spPr bwMode="auto">
          <a:xfrm>
            <a:off x="554593" y="2394857"/>
            <a:ext cx="3126502" cy="1696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yui_3_5_1_1_1390598105850_1525" descr="http://ts1.mm.bing.net/th?id=H.4523349137686568&amp;pid=15.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248190" y="4709886"/>
            <a:ext cx="2838410" cy="1865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510334" y="6717238"/>
            <a:ext cx="6750248" cy="1066815"/>
          </a:xfrm>
          <a:prstGeom prst="rect">
            <a:avLst/>
          </a:prstGeom>
        </p:spPr>
        <p:txBody>
          <a:bodyPr wrap="square" lIns="96378" tIns="48189" rIns="96378" bIns="48189">
            <a:spAutoFit/>
          </a:bodyPr>
          <a:lstStyle/>
          <a:p>
            <a:r>
              <a:rPr lang="en-US" sz="1500" b="1" u="sng" dirty="0"/>
              <a:t>7</a:t>
            </a:r>
          </a:p>
          <a:p>
            <a:r>
              <a:rPr lang="es-ES" sz="1600" dirty="0"/>
              <a:t>¡Las tortugas mordedoras no son buenas mascotas! Las tortugas mordedoras tienen muy mal humor. Ellas son agresivas. Ellas no pueden esconderse en sus propios </a:t>
            </a:r>
            <a:r>
              <a:rPr lang="es-ES" sz="1600" dirty="0" smtClean="0"/>
              <a:t>caparazones, </a:t>
            </a:r>
            <a:r>
              <a:rPr lang="es-ES" sz="1600" dirty="0"/>
              <a:t>así que  ellas tratan de morder para protegerse.</a:t>
            </a:r>
            <a:endParaRPr lang="en-US" sz="1600" dirty="0"/>
          </a:p>
        </p:txBody>
      </p:sp>
      <p:pic>
        <p:nvPicPr>
          <p:cNvPr id="13" name="yui_3_5_1_5_1390598272789_793" descr="http://www.parkrec.nd.gov/parks/trsp/images/snapping_turtle.jpg"/>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685800" y="7925412"/>
            <a:ext cx="2487573" cy="1638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yui_3_5_1_5_1390598170675_757" descr="http://4.bp.blogspot.com/-k5FT1WLgwC0/UJtmugeMy7I/AAAAAAAAAEg/7SPeInXn0RI/s1600/f6a38a4f5e51aa04eddb36c2135fba6b.jpg"/>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058871" y="7917372"/>
            <a:ext cx="2671763" cy="1717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891262" y="2587020"/>
            <a:ext cx="3423938" cy="1815882"/>
          </a:xfrm>
          <a:prstGeom prst="rect">
            <a:avLst/>
          </a:prstGeom>
          <a:noFill/>
        </p:spPr>
        <p:txBody>
          <a:bodyPr wrap="square" rtlCol="0">
            <a:spAutoFit/>
          </a:bodyPr>
          <a:lstStyle/>
          <a:p>
            <a:r>
              <a:rPr lang="en-US" sz="1600" b="1" u="sng" dirty="0" smtClean="0"/>
              <a:t>5</a:t>
            </a:r>
            <a:endParaRPr lang="es-ES" sz="1600" dirty="0" smtClean="0"/>
          </a:p>
          <a:p>
            <a:r>
              <a:rPr lang="es-ES" sz="1600" dirty="0"/>
              <a:t>Ellas no tienen dientes. Tienen mandíbulas con bordes afilados que se parecen a los dientes. Ellas comen  plantas o animales pequeños. Las tortugas bebés comienzan a crecer	        	 </a:t>
            </a:r>
            <a:endParaRPr lang="en-US" sz="1600" dirty="0"/>
          </a:p>
        </p:txBody>
      </p:sp>
      <p:sp>
        <p:nvSpPr>
          <p:cNvPr id="11" name="TextBox 10"/>
          <p:cNvSpPr txBox="1"/>
          <p:nvPr/>
        </p:nvSpPr>
        <p:spPr>
          <a:xfrm>
            <a:off x="533400" y="4267200"/>
            <a:ext cx="3733800" cy="2308324"/>
          </a:xfrm>
          <a:prstGeom prst="rect">
            <a:avLst/>
          </a:prstGeom>
          <a:noFill/>
        </p:spPr>
        <p:txBody>
          <a:bodyPr wrap="square" rtlCol="0">
            <a:spAutoFit/>
          </a:bodyPr>
          <a:lstStyle/>
          <a:p>
            <a:r>
              <a:rPr lang="en-US" sz="1600" b="1" u="sng" dirty="0" smtClean="0"/>
              <a:t>6</a:t>
            </a:r>
            <a:endParaRPr lang="es-ES" sz="1600" dirty="0" smtClean="0"/>
          </a:p>
          <a:p>
            <a:r>
              <a:rPr lang="es-ES" sz="1600" dirty="0"/>
              <a:t>Ahora las tortugas mordedoras tienen </a:t>
            </a:r>
          </a:p>
          <a:p>
            <a:r>
              <a:rPr lang="es-ES" sz="1600" dirty="0"/>
              <a:t>la cabeza grande y el cuello </a:t>
            </a:r>
            <a:r>
              <a:rPr lang="es-ES" sz="1600" dirty="0" smtClean="0"/>
              <a:t>largo. Tienen </a:t>
            </a:r>
            <a:r>
              <a:rPr lang="es-ES" sz="1600" dirty="0"/>
              <a:t>un hocico puntiagudo. Sus mandíbulas</a:t>
            </a:r>
          </a:p>
          <a:p>
            <a:r>
              <a:rPr lang="es-ES" sz="1600" dirty="0"/>
              <a:t>son muy poderosas. Ellas tienen </a:t>
            </a:r>
            <a:r>
              <a:rPr lang="es-ES" sz="1600" dirty="0" smtClean="0"/>
              <a:t>grandes patas con </a:t>
            </a:r>
            <a:r>
              <a:rPr lang="es-ES" sz="1600" dirty="0"/>
              <a:t>poderosas garras. Tienen una larga cola. </a:t>
            </a:r>
            <a:r>
              <a:rPr lang="es-ES" sz="1600" dirty="0" smtClean="0"/>
              <a:t>Las </a:t>
            </a:r>
            <a:r>
              <a:rPr lang="es-ES" sz="1600" dirty="0"/>
              <a:t>tortugas mordedoras pueden llegar a </a:t>
            </a:r>
            <a:r>
              <a:rPr lang="es-ES" sz="1600" dirty="0" smtClean="0"/>
              <a:t>pesar hasta </a:t>
            </a:r>
            <a:r>
              <a:rPr lang="es-ES" sz="1600" dirty="0"/>
              <a:t>85 libras y la mayoría viven alrededor </a:t>
            </a:r>
            <a:r>
              <a:rPr lang="es-ES" sz="1600" dirty="0" smtClean="0"/>
              <a:t>de 30 años.</a:t>
            </a:r>
            <a:endParaRPr lang="en-US" sz="1600" dirty="0"/>
          </a:p>
        </p:txBody>
      </p:sp>
    </p:spTree>
    <p:extLst>
      <p:ext uri="{BB962C8B-B14F-4D97-AF65-F5344CB8AC3E}">
        <p14:creationId xmlns:p14="http://schemas.microsoft.com/office/powerpoint/2010/main" val="2565158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22293957"/>
              </p:ext>
            </p:extLst>
          </p:nvPr>
        </p:nvGraphicFramePr>
        <p:xfrm>
          <a:off x="671493" y="869779"/>
          <a:ext cx="6315075" cy="8141415"/>
        </p:xfrm>
        <a:graphic>
          <a:graphicData uri="http://schemas.openxmlformats.org/drawingml/2006/table">
            <a:tbl>
              <a:tblPr firstRow="1" bandRow="1">
                <a:tableStyleId>{5940675A-B579-460E-94D1-54222C63F5DA}</a:tableStyleId>
              </a:tblPr>
              <a:tblGrid>
                <a:gridCol w="6315075"/>
              </a:tblGrid>
              <a:tr h="1186543">
                <a:tc>
                  <a:txBody>
                    <a:bodyPr/>
                    <a:lstStyle/>
                    <a:p>
                      <a:r>
                        <a:rPr lang="en-US" sz="1900" b="1" dirty="0" smtClean="0"/>
                        <a:t>8.</a:t>
                      </a:r>
                    </a:p>
                    <a:p>
                      <a:endParaRPr lang="en-US" sz="1900" b="1" dirty="0" smtClean="0"/>
                    </a:p>
                    <a:p>
                      <a:endParaRPr lang="en-US" sz="1900" b="1" dirty="0" smtClean="0"/>
                    </a:p>
                    <a:p>
                      <a:endParaRPr lang="en-US" sz="1900" b="1" dirty="0"/>
                    </a:p>
                  </a:txBody>
                  <a:tcPr marL="97155" marR="97155" marT="47897" marB="47897"/>
                </a:tc>
              </a:tr>
              <a:tr h="1219200">
                <a:tc>
                  <a:txBody>
                    <a:bodyPr/>
                    <a:lstStyle/>
                    <a:p>
                      <a:r>
                        <a:rPr lang="en-US" sz="1900" b="1" dirty="0" smtClean="0"/>
                        <a:t>9.</a:t>
                      </a:r>
                    </a:p>
                    <a:p>
                      <a:endParaRPr lang="en-US" sz="1900" b="1" dirty="0" smtClean="0"/>
                    </a:p>
                    <a:p>
                      <a:endParaRPr lang="en-US" sz="1900" b="1" dirty="0" smtClean="0"/>
                    </a:p>
                    <a:p>
                      <a:endParaRPr lang="en-US" sz="1900" b="1" dirty="0" smtClean="0"/>
                    </a:p>
                    <a:p>
                      <a:endParaRPr lang="en-US" sz="1900" b="1" dirty="0" smtClean="0"/>
                    </a:p>
                  </a:txBody>
                  <a:tcPr marL="97155" marR="97155" marT="47897" marB="47897"/>
                </a:tc>
              </a:tr>
              <a:tr h="990600">
                <a:tc>
                  <a:txBody>
                    <a:bodyPr/>
                    <a:lstStyle/>
                    <a:p>
                      <a:r>
                        <a:rPr lang="en-US" sz="1900" b="1" dirty="0" smtClean="0"/>
                        <a:t>10.     </a:t>
                      </a:r>
                    </a:p>
                    <a:p>
                      <a:r>
                        <a:rPr lang="en-US" sz="1900" b="1" dirty="0" smtClean="0"/>
                        <a:t>    </a:t>
                      </a:r>
                    </a:p>
                    <a:p>
                      <a:endParaRPr lang="en-US" sz="1900" b="1" dirty="0" smtClean="0"/>
                    </a:p>
                    <a:p>
                      <a:endParaRPr lang="en-US" sz="1900" b="1" dirty="0" smtClean="0"/>
                    </a:p>
                  </a:txBody>
                  <a:tcPr marL="97155" marR="97155" marT="47897" marB="47897"/>
                </a:tc>
              </a:tr>
              <a:tr h="786191">
                <a:tc>
                  <a:txBody>
                    <a:bodyPr/>
                    <a:lstStyle/>
                    <a:p>
                      <a:pPr marL="347663" indent="-293688"/>
                      <a:r>
                        <a:rPr lang="en-US" sz="1900" b="1" dirty="0" smtClean="0"/>
                        <a:t>11.</a:t>
                      </a:r>
                    </a:p>
                    <a:p>
                      <a:pPr marL="347663" indent="-293688"/>
                      <a:endParaRPr lang="en-US" sz="1900" b="1" dirty="0" smtClean="0"/>
                    </a:p>
                    <a:p>
                      <a:pPr marL="347663" indent="-293688"/>
                      <a:endParaRPr lang="en-US" sz="1900" b="1" dirty="0" smtClean="0"/>
                    </a:p>
                    <a:p>
                      <a:pPr marL="347663" indent="-293688"/>
                      <a:endParaRPr lang="en-US" sz="1900" b="1" dirty="0" smtClean="0"/>
                    </a:p>
                  </a:txBody>
                  <a:tcPr marL="97155" marR="97155" marT="47897" marB="47897"/>
                </a:tc>
              </a:tr>
              <a:tr h="1292125">
                <a:tc>
                  <a:txBody>
                    <a:bodyPr/>
                    <a:lstStyle/>
                    <a:p>
                      <a:r>
                        <a:rPr lang="en-US" sz="1900" b="1" dirty="0" smtClean="0"/>
                        <a:t>12.</a:t>
                      </a:r>
                    </a:p>
                    <a:p>
                      <a:endParaRPr lang="en-US" sz="1900" b="1" dirty="0" smtClean="0"/>
                    </a:p>
                    <a:p>
                      <a:endParaRPr lang="en-US" sz="1900" b="1" dirty="0" smtClean="0"/>
                    </a:p>
                    <a:p>
                      <a:endParaRPr lang="en-US" sz="1900" b="1" dirty="0"/>
                    </a:p>
                  </a:txBody>
                  <a:tcPr marL="97155" marR="97155" marT="47897" marB="47897"/>
                </a:tc>
              </a:tr>
              <a:tr h="990600">
                <a:tc>
                  <a:txBody>
                    <a:bodyPr/>
                    <a:lstStyle/>
                    <a:p>
                      <a:r>
                        <a:rPr lang="en-US" sz="1900" b="1" dirty="0" smtClean="0"/>
                        <a:t>13.</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s-419" smtClean="0"/>
              <a:pPr/>
              <a:t>31</a:t>
            </a:fld>
            <a:endParaRPr lang="es-419" dirty="0"/>
          </a:p>
        </p:txBody>
      </p:sp>
      <p:sp>
        <p:nvSpPr>
          <p:cNvPr id="3" name="Rectangle 2"/>
          <p:cNvSpPr/>
          <p:nvPr/>
        </p:nvSpPr>
        <p:spPr>
          <a:xfrm>
            <a:off x="727149" y="159657"/>
            <a:ext cx="6304750" cy="543589"/>
          </a:xfrm>
          <a:prstGeom prst="rect">
            <a:avLst/>
          </a:prstGeom>
        </p:spPr>
        <p:txBody>
          <a:bodyPr wrap="square" lIns="96371" tIns="48186" rIns="96371" bIns="48186">
            <a:spAutoFit/>
          </a:bodyPr>
          <a:lstStyle/>
          <a:p>
            <a:r>
              <a:rPr lang="es-419" sz="1400" b="1" dirty="0" smtClean="0"/>
              <a:t>Imágenes para las preguntas de Selección múltiple</a:t>
            </a:r>
          </a:p>
          <a:p>
            <a:r>
              <a:rPr lang="es-419" sz="1400" dirty="0" smtClean="0"/>
              <a:t>Textos informativos: </a:t>
            </a:r>
            <a:r>
              <a:rPr lang="es-419" sz="1400" b="1" i="1" u="sng" dirty="0" smtClean="0"/>
              <a:t>De la playa al mar</a:t>
            </a:r>
            <a:r>
              <a:rPr lang="es-419" sz="1400" i="1" dirty="0" smtClean="0"/>
              <a:t> </a:t>
            </a:r>
            <a:r>
              <a:rPr lang="es-419" sz="1400" dirty="0" smtClean="0"/>
              <a:t>y </a:t>
            </a:r>
            <a:r>
              <a:rPr lang="es-419" sz="1400" b="1" i="1" u="sng" dirty="0" smtClean="0"/>
              <a:t>De la arena al estanque</a:t>
            </a:r>
            <a:endParaRPr lang="es-419" sz="1400" b="1" i="1" u="sng" dirty="0"/>
          </a:p>
        </p:txBody>
      </p:sp>
      <p:grpSp>
        <p:nvGrpSpPr>
          <p:cNvPr id="38" name="Group 37"/>
          <p:cNvGrpSpPr/>
          <p:nvPr/>
        </p:nvGrpSpPr>
        <p:grpSpPr>
          <a:xfrm>
            <a:off x="1011144" y="990600"/>
            <a:ext cx="6101550" cy="8021188"/>
            <a:chOff x="1066800" y="838200"/>
            <a:chExt cx="6101550" cy="8021188"/>
          </a:xfrm>
        </p:grpSpPr>
        <p:pic>
          <p:nvPicPr>
            <p:cNvPr id="28" name="Picture 2" descr="http://images-partners-tbn.google.com/images?q=tbn:ANd9GcRiRZAlL6jPgFiptAQVeYzRWiBHy3QdsPCaPOuX6hJovUBtrUPCKtZB0Imk:http://sukamade.com/wp-content/uploads/2008/09/4-3.jpg">
              <a:hlinkClick r:id="rId2"/>
            </p:cNvPr>
            <p:cNvPicPr>
              <a:picLocks noChangeAspect="1" noChangeArrowheads="1"/>
            </p:cNvPicPr>
            <p:nvPr/>
          </p:nvPicPr>
          <p:blipFill>
            <a:blip r:embed="rId3" cstate="print">
              <a:grayscl/>
            </a:blip>
            <a:srcRect/>
            <a:stretch>
              <a:fillRect/>
            </a:stretch>
          </p:blipFill>
          <p:spPr bwMode="auto">
            <a:xfrm>
              <a:off x="1378302" y="838200"/>
              <a:ext cx="1049039" cy="823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TextBox 28"/>
            <p:cNvSpPr txBox="1"/>
            <p:nvPr/>
          </p:nvSpPr>
          <p:spPr>
            <a:xfrm>
              <a:off x="1360937" y="1661693"/>
              <a:ext cx="1063027" cy="307777"/>
            </a:xfrm>
            <a:prstGeom prst="rect">
              <a:avLst/>
            </a:prstGeom>
            <a:noFill/>
          </p:spPr>
          <p:txBody>
            <a:bodyPr wrap="square" rtlCol="0">
              <a:spAutoFit/>
            </a:bodyPr>
            <a:lstStyle/>
            <a:p>
              <a:pPr algn="ctr"/>
              <a:r>
                <a:rPr lang="es-419" sz="1400" dirty="0" smtClean="0"/>
                <a:t>un agujero</a:t>
              </a:r>
              <a:endParaRPr lang="es-419" sz="1400" dirty="0"/>
            </a:p>
          </p:txBody>
        </p:sp>
        <p:pic>
          <p:nvPicPr>
            <p:cNvPr id="32" name="Picture 4" descr="http://images-partners-tbn.google.com/images?q=tbn:ANd9GcT5uHFgBFIfusM9iMuJqi9-uGDfivhN01kgC9lU5x9aIe5JF72zdQMg3yA:http://www.allaboutbirds.org/guide/PHOTO/LARGE/song_sparrow_nest.jpeg">
              <a:hlinkClick r:id="rId4"/>
            </p:cNvPr>
            <p:cNvPicPr>
              <a:picLocks noChangeAspect="1" noChangeArrowheads="1"/>
            </p:cNvPicPr>
            <p:nvPr/>
          </p:nvPicPr>
          <p:blipFill>
            <a:blip r:embed="rId5" cstate="print"/>
            <a:srcRect b="14114"/>
            <a:stretch>
              <a:fillRect/>
            </a:stretch>
          </p:blipFill>
          <p:spPr bwMode="auto">
            <a:xfrm>
              <a:off x="3401500" y="849209"/>
              <a:ext cx="1063027" cy="823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TextBox 32"/>
            <p:cNvSpPr txBox="1"/>
            <p:nvPr/>
          </p:nvSpPr>
          <p:spPr>
            <a:xfrm>
              <a:off x="3382204" y="1672702"/>
              <a:ext cx="1097756" cy="307777"/>
            </a:xfrm>
            <a:prstGeom prst="rect">
              <a:avLst/>
            </a:prstGeom>
            <a:noFill/>
          </p:spPr>
          <p:txBody>
            <a:bodyPr wrap="square" rtlCol="0">
              <a:spAutoFit/>
            </a:bodyPr>
            <a:lstStyle/>
            <a:p>
              <a:pPr algn="ctr"/>
              <a:r>
                <a:rPr lang="es-419" sz="1400" dirty="0" smtClean="0"/>
                <a:t>un nido</a:t>
              </a:r>
              <a:endParaRPr lang="es-419" sz="1400" dirty="0"/>
            </a:p>
          </p:txBody>
        </p:sp>
        <p:pic>
          <p:nvPicPr>
            <p:cNvPr id="36" name="Picture 6" descr="http://images-partners-tbn.google.com/images?q=tbn:ANd9GcQv4uW_LTsd2bJ9Ky7AQsNdTtK1rp7B7hXDeTK0MZCAscTsTRKs7WasHMM:http://operationmustardseed.com/BTO/seawater%2520from%2520Wikipedia.jpeg">
              <a:hlinkClick r:id="rId6"/>
            </p:cNvPr>
            <p:cNvPicPr>
              <a:picLocks noChangeAspect="1" noChangeArrowheads="1"/>
            </p:cNvPicPr>
            <p:nvPr/>
          </p:nvPicPr>
          <p:blipFill>
            <a:blip r:embed="rId7" cstate="print"/>
            <a:srcRect/>
            <a:stretch>
              <a:fillRect/>
            </a:stretch>
          </p:blipFill>
          <p:spPr bwMode="auto">
            <a:xfrm>
              <a:off x="5571923" y="849209"/>
              <a:ext cx="1063027" cy="823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 name="TextBox 36"/>
            <p:cNvSpPr txBox="1"/>
            <p:nvPr/>
          </p:nvSpPr>
          <p:spPr>
            <a:xfrm>
              <a:off x="5423022" y="1672701"/>
              <a:ext cx="1440529" cy="307777"/>
            </a:xfrm>
            <a:prstGeom prst="rect">
              <a:avLst/>
            </a:prstGeom>
            <a:noFill/>
          </p:spPr>
          <p:txBody>
            <a:bodyPr wrap="square" rtlCol="0">
              <a:spAutoFit/>
            </a:bodyPr>
            <a:lstStyle/>
            <a:p>
              <a:pPr algn="ctr"/>
              <a:r>
                <a:rPr lang="es-419" sz="1400" dirty="0" smtClean="0"/>
                <a:t>el agua</a:t>
              </a:r>
              <a:endParaRPr lang="es-419" sz="1400" dirty="0"/>
            </a:p>
          </p:txBody>
        </p:sp>
        <p:pic>
          <p:nvPicPr>
            <p:cNvPr id="48" name="Picture 4" descr="http://images-partners-tbn.google.com/images?q=tbn:ANd9GcR11V2xUsxIoyQPN-tuScZDNZInnu_eac85YkWHk-a98ffmjAoQcdPNs6hJ:http://upload.wikimedia.org/wikipedia/commons/f/f3/Red_legged_seagulls.jpg">
              <a:hlinkClick r:id="rId8"/>
            </p:cNvPr>
            <p:cNvPicPr>
              <a:picLocks noChangeAspect="1" noChangeArrowheads="1"/>
            </p:cNvPicPr>
            <p:nvPr/>
          </p:nvPicPr>
          <p:blipFill>
            <a:blip r:embed="rId9" cstate="print">
              <a:grayscl/>
            </a:blip>
            <a:srcRect/>
            <a:stretch>
              <a:fillRect/>
            </a:stretch>
          </p:blipFill>
          <p:spPr bwMode="auto">
            <a:xfrm>
              <a:off x="5228448" y="2288843"/>
              <a:ext cx="959486" cy="685521"/>
            </a:xfrm>
            <a:prstGeom prst="rect">
              <a:avLst/>
            </a:prstGeom>
            <a:ln w="88900" cap="sq" cmpd="thickThin">
              <a:solidFill>
                <a:srgbClr val="000000"/>
              </a:solidFill>
              <a:prstDash val="solid"/>
              <a:miter lim="800000"/>
            </a:ln>
            <a:effectLst>
              <a:innerShdw blurRad="76200">
                <a:srgbClr val="000000"/>
              </a:innerShdw>
            </a:effectLst>
          </p:spPr>
        </p:pic>
        <p:pic>
          <p:nvPicPr>
            <p:cNvPr id="49" name="Picture 2" descr="http://images-partners-tbn.google.com/images?q=tbn:ANd9GcS68eO4RdTwWxdBK03eGWLmO3GrxmLlBbHORI0SprL4L26jWhI1uWqSgmc:http://3.bp.blogspot.com/-kf17jzq13s4/Tm-nL8EG6-I/AAAAAAAAAHQ/P9LhwZRtkxU/s1600/crab-pictures-1-742784.jpg">
              <a:hlinkClick r:id="rId10"/>
            </p:cNvPr>
            <p:cNvPicPr>
              <a:picLocks noChangeAspect="1" noChangeArrowheads="1"/>
            </p:cNvPicPr>
            <p:nvPr/>
          </p:nvPicPr>
          <p:blipFill>
            <a:blip r:embed="rId11" cstate="print">
              <a:grayscl/>
            </a:blip>
            <a:srcRect/>
            <a:stretch>
              <a:fillRect/>
            </a:stretch>
          </p:blipFill>
          <p:spPr bwMode="auto">
            <a:xfrm>
              <a:off x="4204014" y="2378905"/>
              <a:ext cx="869934" cy="519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2" name="irc_mi" descr="http://assets.worldwildlife.org/photos/3563/images/story_full_width/Roger_leguen_wwf-canon.jpg?1360094026"/>
            <p:cNvPicPr>
              <a:picLocks noChangeAspect="1"/>
            </p:cNvPicPr>
            <p:nvPr/>
          </p:nvPicPr>
          <p:blipFill>
            <a:blip r:embed="rId12" cstate="print">
              <a:grayscl/>
              <a:extLst>
                <a:ext uri="{28A0092B-C50C-407E-A947-70E740481C1C}">
                  <a14:useLocalDpi xmlns:a14="http://schemas.microsoft.com/office/drawing/2010/main" val="0"/>
                </a:ext>
              </a:extLst>
            </a:blip>
            <a:srcRect/>
            <a:stretch>
              <a:fillRect/>
            </a:stretch>
          </p:blipFill>
          <p:spPr bwMode="auto">
            <a:xfrm>
              <a:off x="4816148" y="3718475"/>
              <a:ext cx="1200278" cy="683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3" name="TextBox 52"/>
            <p:cNvSpPr txBox="1"/>
            <p:nvPr/>
          </p:nvSpPr>
          <p:spPr>
            <a:xfrm>
              <a:off x="4204014" y="4441197"/>
              <a:ext cx="2589550" cy="307777"/>
            </a:xfrm>
            <a:prstGeom prst="rect">
              <a:avLst/>
            </a:prstGeom>
            <a:noFill/>
          </p:spPr>
          <p:txBody>
            <a:bodyPr wrap="square" rtlCol="0">
              <a:spAutoFit/>
            </a:bodyPr>
            <a:lstStyle/>
            <a:p>
              <a:pPr algn="ctr"/>
              <a:r>
                <a:rPr lang="es-419" sz="1400" dirty="0" smtClean="0"/>
                <a:t>La tortuga bebé sale del huevo.</a:t>
              </a:r>
              <a:endParaRPr lang="es-419" sz="1400" dirty="0"/>
            </a:p>
          </p:txBody>
        </p:sp>
        <p:pic>
          <p:nvPicPr>
            <p:cNvPr id="56" name="Picture 6" descr="http://images-partners-tbn.google.com/images?q=tbn:ANd9GcS9OxOb6kj_-WBvTmdCZxiQDSoWYrjYDWLPR6IB_nVrnPd_i0Fw2DerMyeE:http://www.bostonbakesforbreastcancer.org/wp-content/uploads/2012/03/sun.jpg">
              <a:hlinkClick r:id="rId13"/>
            </p:cNvPr>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764725" y="3518579"/>
              <a:ext cx="1088014" cy="1094669"/>
            </a:xfrm>
            <a:prstGeom prst="rect">
              <a:avLst/>
            </a:prstGeom>
            <a:noFill/>
          </p:spPr>
        </p:pic>
        <p:sp>
          <p:nvSpPr>
            <p:cNvPr id="57" name="TextBox 56"/>
            <p:cNvSpPr txBox="1"/>
            <p:nvPr/>
          </p:nvSpPr>
          <p:spPr>
            <a:xfrm>
              <a:off x="1066800" y="4459360"/>
              <a:ext cx="2818274" cy="307777"/>
            </a:xfrm>
            <a:prstGeom prst="rect">
              <a:avLst/>
            </a:prstGeom>
            <a:noFill/>
          </p:spPr>
          <p:txBody>
            <a:bodyPr wrap="square" rtlCol="0">
              <a:spAutoFit/>
            </a:bodyPr>
            <a:lstStyle/>
            <a:p>
              <a:pPr algn="ctr"/>
              <a:r>
                <a:rPr lang="es-419" sz="1400" dirty="0" smtClean="0"/>
                <a:t>Los huevos se calientan demasiado.</a:t>
              </a:r>
              <a:endParaRPr lang="es-419" sz="1400" dirty="0"/>
            </a:p>
          </p:txBody>
        </p:sp>
        <p:sp>
          <p:nvSpPr>
            <p:cNvPr id="60" name="TextBox 59"/>
            <p:cNvSpPr txBox="1"/>
            <p:nvPr/>
          </p:nvSpPr>
          <p:spPr>
            <a:xfrm>
              <a:off x="1378302" y="5773088"/>
              <a:ext cx="2437248" cy="307777"/>
            </a:xfrm>
            <a:prstGeom prst="rect">
              <a:avLst/>
            </a:prstGeom>
            <a:noFill/>
          </p:spPr>
          <p:txBody>
            <a:bodyPr wrap="square" rtlCol="0">
              <a:spAutoFit/>
            </a:bodyPr>
            <a:lstStyle/>
            <a:p>
              <a:pPr algn="ctr"/>
              <a:r>
                <a:rPr lang="es-419" sz="1400" dirty="0" smtClean="0"/>
                <a:t>La tortuga va a la playa.</a:t>
              </a:r>
              <a:endParaRPr lang="es-419" sz="1400" dirty="0"/>
            </a:p>
          </p:txBody>
        </p:sp>
        <p:pic>
          <p:nvPicPr>
            <p:cNvPr id="61" name="Picture 60" descr="File:Padre Island National Seashore - Kemps Ridley Sea Turtle.jpg"/>
            <p:cNvPicPr/>
            <p:nvPr/>
          </p:nvPicPr>
          <p:blipFill>
            <a:blip r:embed="rId15" cstate="print">
              <a:grayscl/>
              <a:extLst>
                <a:ext uri="{BEBA8EAE-BF5A-486C-A8C5-ECC9F3942E4B}">
                  <a14:imgProps xmlns:a14="http://schemas.microsoft.com/office/drawing/2010/main">
                    <a14:imgLayer r:embed="rId1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000875" y="4845951"/>
              <a:ext cx="1085100" cy="909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4" name="TextBox 63"/>
            <p:cNvSpPr txBox="1"/>
            <p:nvPr/>
          </p:nvSpPr>
          <p:spPr>
            <a:xfrm>
              <a:off x="4120350" y="5755761"/>
              <a:ext cx="2438400" cy="307777"/>
            </a:xfrm>
            <a:prstGeom prst="rect">
              <a:avLst/>
            </a:prstGeom>
            <a:noFill/>
          </p:spPr>
          <p:txBody>
            <a:bodyPr wrap="square" rtlCol="0">
              <a:spAutoFit/>
            </a:bodyPr>
            <a:lstStyle/>
            <a:p>
              <a:pPr algn="ctr"/>
              <a:r>
                <a:rPr lang="es-419" sz="1400" dirty="0" smtClean="0"/>
                <a:t>La tortuga nada muy rápido.</a:t>
              </a:r>
              <a:endParaRPr lang="es-419" sz="1400" dirty="0"/>
            </a:p>
          </p:txBody>
        </p:sp>
        <p:pic>
          <p:nvPicPr>
            <p:cNvPr id="65" name="irc_mi" descr="http://boncia.co/wp-content/uploads/2013/12/pictures-of-sea-turtles-145.jpg"/>
            <p:cNvPicPr/>
            <p:nvPr/>
          </p:nvPicPr>
          <p:blipFill>
            <a:blip r:embed="rId17" cstate="print">
              <a:grayscl/>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55245" y="4979581"/>
              <a:ext cx="1381126" cy="781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9" name="yui_3_5_1_5_1390598272789_793" descr="http://www.parkrec.nd.gov/parks/trsp/images/snapping_turtle.jpg"/>
            <p:cNvPicPr/>
            <p:nvPr/>
          </p:nvPicPr>
          <p:blipFill>
            <a:blip r:embed="rId19" cstate="print">
              <a:grayscl/>
              <a:extLst>
                <a:ext uri="{28A0092B-C50C-407E-A947-70E740481C1C}">
                  <a14:useLocalDpi xmlns:a14="http://schemas.microsoft.com/office/drawing/2010/main" val="0"/>
                </a:ext>
              </a:extLst>
            </a:blip>
            <a:srcRect t="48730"/>
            <a:stretch>
              <a:fillRect/>
            </a:stretch>
          </p:blipFill>
          <p:spPr bwMode="auto">
            <a:xfrm>
              <a:off x="1641982" y="6628619"/>
              <a:ext cx="1977891" cy="585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0" name="irc_mi" descr="http://lodging4vacations.com/poipu/4-sea-turtle.jpg"/>
            <p:cNvPicPr/>
            <p:nvPr/>
          </p:nvPicPr>
          <p:blipFill rotWithShape="1">
            <a:blip r:embed="rId20" cstate="print">
              <a:grayscl/>
              <a:extLst>
                <a:ext uri="{28A0092B-C50C-407E-A947-70E740481C1C}">
                  <a14:useLocalDpi xmlns:a14="http://schemas.microsoft.com/office/drawing/2010/main" val="0"/>
                </a:ext>
              </a:extLst>
            </a:blip>
            <a:srcRect t="37348" b="30921"/>
            <a:stretch/>
          </p:blipFill>
          <p:spPr bwMode="auto">
            <a:xfrm>
              <a:off x="1641983" y="6084541"/>
              <a:ext cx="1977892" cy="509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3" name="Picture 72" descr="http://upload.wikimedia.org/wikipedia/commons/thumb/6/69/YosriTelurPenyu6.jpg/220px-YosriTelurPenyu6.jpg"/>
            <p:cNvPicPr>
              <a:picLocks noChangeAspect="1"/>
            </p:cNvPicPr>
            <p:nvPr/>
          </p:nvPicPr>
          <p:blipFill>
            <a:blip r:embed="rId21" cstate="print">
              <a:grayscl/>
              <a:extLst>
                <a:ext uri="{28A0092B-C50C-407E-A947-70E740481C1C}">
                  <a14:useLocalDpi xmlns:a14="http://schemas.microsoft.com/office/drawing/2010/main" val="0"/>
                </a:ext>
              </a:extLst>
            </a:blip>
            <a:srcRect/>
            <a:stretch>
              <a:fillRect/>
            </a:stretch>
          </p:blipFill>
          <p:spPr bwMode="auto">
            <a:xfrm>
              <a:off x="4582862" y="6191909"/>
              <a:ext cx="1531272" cy="530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4" name="yui_3_5_1_1_1390598328463_657" descr="http://ts1.mm.bing.net/th?id=H.5002289506551904&amp;pid=15.1"/>
            <p:cNvPicPr/>
            <p:nvPr/>
          </p:nvPicPr>
          <p:blipFill>
            <a:blip r:embed="rId22" cstate="print">
              <a:extLst>
                <a:ext uri="{28A0092B-C50C-407E-A947-70E740481C1C}">
                  <a14:useLocalDpi xmlns:a14="http://schemas.microsoft.com/office/drawing/2010/main" val="0"/>
                </a:ext>
              </a:extLst>
            </a:blip>
            <a:srcRect b="59672"/>
            <a:stretch>
              <a:fillRect/>
            </a:stretch>
          </p:blipFill>
          <p:spPr bwMode="auto">
            <a:xfrm>
              <a:off x="4582862" y="6722598"/>
              <a:ext cx="1531272" cy="385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7" name="TextBox 76"/>
            <p:cNvSpPr txBox="1"/>
            <p:nvPr/>
          </p:nvSpPr>
          <p:spPr>
            <a:xfrm>
              <a:off x="1172264" y="8425782"/>
              <a:ext cx="2180577" cy="307777"/>
            </a:xfrm>
            <a:prstGeom prst="rect">
              <a:avLst/>
            </a:prstGeom>
            <a:noFill/>
          </p:spPr>
          <p:txBody>
            <a:bodyPr wrap="square" rtlCol="0">
              <a:spAutoFit/>
            </a:bodyPr>
            <a:lstStyle/>
            <a:p>
              <a:pPr algn="ctr"/>
              <a:r>
                <a:rPr lang="es-419" sz="1400" dirty="0" smtClean="0"/>
                <a:t>muerden para protegerse</a:t>
              </a:r>
              <a:endParaRPr lang="es-419" sz="1400" dirty="0"/>
            </a:p>
          </p:txBody>
        </p:sp>
        <p:pic>
          <p:nvPicPr>
            <p:cNvPr id="78" name="yui_3_5_1_5_1390598170675_757" descr="http://4.bp.blogspot.com/-k5FT1WLgwC0/UJtmugeMy7I/AAAAAAAAAEg/7SPeInXn0RI/s1600/f6a38a4f5e51aa04eddb36c2135fba6b.jpg"/>
            <p:cNvPicPr/>
            <p:nvPr/>
          </p:nvPicPr>
          <p:blipFill>
            <a:blip r:embed="rId23" cstate="print">
              <a:grayscl/>
              <a:extLst>
                <a:ext uri="{28A0092B-C50C-407E-A947-70E740481C1C}">
                  <a14:useLocalDpi xmlns:a14="http://schemas.microsoft.com/office/drawing/2010/main" val="0"/>
                </a:ext>
              </a:extLst>
            </a:blip>
            <a:srcRect/>
            <a:stretch>
              <a:fillRect/>
            </a:stretch>
          </p:blipFill>
          <p:spPr bwMode="auto">
            <a:xfrm>
              <a:off x="1509971" y="7496638"/>
              <a:ext cx="1576004" cy="837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 name="TextBox 80"/>
            <p:cNvSpPr txBox="1"/>
            <p:nvPr/>
          </p:nvSpPr>
          <p:spPr>
            <a:xfrm>
              <a:off x="3401500" y="8400291"/>
              <a:ext cx="1720515" cy="307777"/>
            </a:xfrm>
            <a:prstGeom prst="rect">
              <a:avLst/>
            </a:prstGeom>
            <a:noFill/>
          </p:spPr>
          <p:txBody>
            <a:bodyPr wrap="square" rtlCol="0">
              <a:spAutoFit/>
            </a:bodyPr>
            <a:lstStyle/>
            <a:p>
              <a:pPr algn="ctr"/>
              <a:r>
                <a:rPr lang="es-419" sz="1400" dirty="0"/>
                <a:t>n</a:t>
              </a:r>
              <a:r>
                <a:rPr lang="es-419" sz="1400" dirty="0" smtClean="0"/>
                <a:t>adan con aletas</a:t>
              </a:r>
              <a:endParaRPr lang="es-419" sz="1400" dirty="0"/>
            </a:p>
          </p:txBody>
        </p:sp>
        <p:pic>
          <p:nvPicPr>
            <p:cNvPr id="82" name="irc_mi" descr="http://boncia.co/wp-content/uploads/2013/12/pictures-of-sea-turtles-145.jpg"/>
            <p:cNvPicPr/>
            <p:nvPr/>
          </p:nvPicPr>
          <p:blipFill>
            <a:blip r:embed="rId24" cstate="print">
              <a:grayscl/>
              <a:extLst>
                <a:ext uri="{BEBA8EAE-BF5A-486C-A8C5-ECC9F3942E4B}">
                  <a14:imgProps xmlns:a14="http://schemas.microsoft.com/office/drawing/2010/main">
                    <a14:imgLayer r:embed="rId2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58218" y="7496637"/>
              <a:ext cx="1613319" cy="775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5" name="TextBox 84"/>
            <p:cNvSpPr txBox="1"/>
            <p:nvPr/>
          </p:nvSpPr>
          <p:spPr>
            <a:xfrm>
              <a:off x="5062894" y="8305390"/>
              <a:ext cx="2105456" cy="553998"/>
            </a:xfrm>
            <a:prstGeom prst="rect">
              <a:avLst/>
            </a:prstGeom>
            <a:noFill/>
          </p:spPr>
          <p:txBody>
            <a:bodyPr wrap="square" rtlCol="0">
              <a:spAutoFit/>
            </a:bodyPr>
            <a:lstStyle/>
            <a:p>
              <a:pPr algn="ctr"/>
              <a:r>
                <a:rPr lang="es-419" sz="1500" dirty="0"/>
                <a:t>c</a:t>
              </a:r>
              <a:r>
                <a:rPr lang="es-419" sz="1500" dirty="0" smtClean="0"/>
                <a:t>avan un agujero para poner sus huevos</a:t>
              </a:r>
              <a:endParaRPr lang="es-419" sz="1500" dirty="0"/>
            </a:p>
          </p:txBody>
        </p:sp>
        <p:pic>
          <p:nvPicPr>
            <p:cNvPr id="86" name="Picture 2" descr="http://images-partners-tbn.google.com/images?q=tbn:ANd9GcRiRZAlL6jPgFiptAQVeYzRWiBHy3QdsPCaPOuX6hJovUBtrUPCKtZB0Imk:http://sukamade.com/wp-content/uploads/2008/09/4-3.jpg">
              <a:hlinkClick r:id="rId2"/>
            </p:cNvPr>
            <p:cNvPicPr>
              <a:picLocks noChangeAspect="1" noChangeArrowheads="1"/>
            </p:cNvPicPr>
            <p:nvPr/>
          </p:nvPicPr>
          <p:blipFill>
            <a:blip r:embed="rId3" cstate="print">
              <a:grayscl/>
            </a:blip>
            <a:srcRect/>
            <a:stretch>
              <a:fillRect/>
            </a:stretch>
          </p:blipFill>
          <p:spPr bwMode="auto">
            <a:xfrm>
              <a:off x="5297171" y="7496636"/>
              <a:ext cx="1496393" cy="775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026" name="Picture 2" descr="https://encrypted-tbn0.gstatic.com/images?q=tbn:ANd9GcSaiXf_JplaPPebUWVtPVkTH79NhAH5pVohkGF9FBh1LY2bB1DtPw"/>
          <p:cNvPicPr>
            <a:picLocks noChangeAspect="1" noChangeArrowheads="1"/>
          </p:cNvPicPr>
          <p:nvPr/>
        </p:nvPicPr>
        <p:blipFill>
          <a:blip r:embed="rId26">
            <a:grayscl/>
            <a:extLst>
              <a:ext uri="{28A0092B-C50C-407E-A947-70E740481C1C}">
                <a14:useLocalDpi xmlns:a14="http://schemas.microsoft.com/office/drawing/2010/main" val="0"/>
              </a:ext>
            </a:extLst>
          </a:blip>
          <a:srcRect/>
          <a:stretch>
            <a:fillRect/>
          </a:stretch>
        </p:blipFill>
        <p:spPr bwMode="auto">
          <a:xfrm>
            <a:off x="1305281" y="2317828"/>
            <a:ext cx="1576033" cy="1048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379602" y="3373168"/>
            <a:ext cx="1427390" cy="3077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419" sz="1400" dirty="0" smtClean="0"/>
              <a:t>el agua</a:t>
            </a:r>
            <a:endParaRPr lang="es-419" sz="1400" dirty="0"/>
          </a:p>
        </p:txBody>
      </p:sp>
      <p:sp>
        <p:nvSpPr>
          <p:cNvPr id="72" name="TextBox 71"/>
          <p:cNvSpPr txBox="1"/>
          <p:nvPr/>
        </p:nvSpPr>
        <p:spPr>
          <a:xfrm>
            <a:off x="4533380" y="3254733"/>
            <a:ext cx="1427390" cy="3077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419" sz="1400" dirty="0" smtClean="0"/>
              <a:t>otros animales</a:t>
            </a:r>
            <a:endParaRPr lang="es-419" sz="1400" dirty="0"/>
          </a:p>
        </p:txBody>
      </p:sp>
    </p:spTree>
    <p:extLst>
      <p:ext uri="{BB962C8B-B14F-4D97-AF65-F5344CB8AC3E}">
        <p14:creationId xmlns:p14="http://schemas.microsoft.com/office/powerpoint/2010/main" val="2657148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1851" y="204359"/>
            <a:ext cx="2845097" cy="2844253"/>
            <a:chOff x="141662" y="575101"/>
            <a:chExt cx="3123072" cy="3130467"/>
          </a:xfrm>
        </p:grpSpPr>
        <p:sp>
          <p:nvSpPr>
            <p:cNvPr id="6" name="Rectangle 5"/>
            <p:cNvSpPr/>
            <p:nvPr/>
          </p:nvSpPr>
          <p:spPr>
            <a:xfrm>
              <a:off x="656542" y="575101"/>
              <a:ext cx="2023987" cy="965431"/>
            </a:xfrm>
            <a:prstGeom prst="rect">
              <a:avLst/>
            </a:prstGeom>
          </p:spPr>
          <p:txBody>
            <a:bodyPr wrap="none">
              <a:spAutoFit/>
            </a:bodyPr>
            <a:lstStyle/>
            <a:p>
              <a:r>
                <a:rPr lang="es-419" sz="5100" b="1" dirty="0" smtClean="0">
                  <a:effectLst>
                    <a:outerShdw blurRad="38100" dist="38100" dir="2700000" algn="tl">
                      <a:srgbClr val="000000">
                        <a:alpha val="43137"/>
                      </a:srgbClr>
                    </a:outerShdw>
                  </a:effectLst>
                </a:rPr>
                <a:t>Grado</a:t>
              </a:r>
              <a:endParaRPr lang="es-419" sz="5100" b="1" dirty="0">
                <a:effectLst>
                  <a:outerShdw blurRad="38100" dist="38100" dir="2700000" algn="tl">
                    <a:srgbClr val="000000">
                      <a:alpha val="43137"/>
                    </a:srgbClr>
                  </a:outerShdw>
                </a:effectLst>
              </a:endParaRPr>
            </a:p>
          </p:txBody>
        </p:sp>
        <p:sp>
          <p:nvSpPr>
            <p:cNvPr id="7" name="Parallelogram 6"/>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8" name="Parallelogram 7"/>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9" name="Rectangle 8"/>
            <p:cNvSpPr/>
            <p:nvPr/>
          </p:nvSpPr>
          <p:spPr>
            <a:xfrm>
              <a:off x="882705" y="1295400"/>
              <a:ext cx="733669"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419" sz="5700" b="1" dirty="0" smtClean="0">
                  <a:ln w="11430"/>
                  <a:effectLst>
                    <a:outerShdw blurRad="80000" dist="40000" dir="5040000" algn="tl">
                      <a:srgbClr val="000000">
                        <a:alpha val="30000"/>
                      </a:srgbClr>
                    </a:outerShdw>
                  </a:effectLst>
                </a:rPr>
                <a:t>K</a:t>
              </a:r>
              <a:endParaRPr lang="es-419" sz="5700" b="1" dirty="0">
                <a:ln w="11430"/>
                <a:effectLst>
                  <a:outerShdw blurRad="80000" dist="40000" dir="5040000" algn="tl">
                    <a:srgbClr val="000000">
                      <a:alpha val="30000"/>
                    </a:srgbClr>
                  </a:outerShdw>
                </a:effectLst>
              </a:endParaRPr>
            </a:p>
          </p:txBody>
        </p:sp>
        <p:pic>
          <p:nvPicPr>
            <p:cNvPr id="10"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405388" y="1757065"/>
              <a:ext cx="1520763" cy="1415862"/>
            </a:xfrm>
            <a:prstGeom prst="rect">
              <a:avLst/>
            </a:prstGeom>
            <a:noFill/>
          </p:spPr>
        </p:pic>
        <p:pic>
          <p:nvPicPr>
            <p:cNvPr id="11"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452096" y="3215500"/>
              <a:ext cx="893546" cy="490068"/>
            </a:xfrm>
            <a:prstGeom prst="rect">
              <a:avLst/>
            </a:prstGeom>
            <a:noFill/>
          </p:spPr>
        </p:pic>
      </p:grpSp>
      <p:sp>
        <p:nvSpPr>
          <p:cNvPr id="12" name="TextBox 11"/>
          <p:cNvSpPr txBox="1"/>
          <p:nvPr/>
        </p:nvSpPr>
        <p:spPr>
          <a:xfrm>
            <a:off x="609600" y="3970506"/>
            <a:ext cx="6858000" cy="2488145"/>
          </a:xfrm>
          <a:prstGeom prst="rect">
            <a:avLst/>
          </a:prstGeom>
          <a:noFill/>
          <a:ln>
            <a:noFill/>
          </a:ln>
        </p:spPr>
        <p:txBody>
          <a:bodyPr wrap="square" lIns="101881" tIns="50941" rIns="101881" bIns="50941" rtlCol="0">
            <a:spAutoFit/>
          </a:bodyPr>
          <a:lstStyle/>
          <a:p>
            <a:r>
              <a:rPr lang="es-419" sz="3000" b="1" dirty="0" smtClean="0">
                <a:effectLst>
                  <a:outerShdw blurRad="38100" dist="38100" dir="2700000" algn="tl">
                    <a:srgbClr val="000000">
                      <a:alpha val="43137"/>
                    </a:srgbClr>
                  </a:outerShdw>
                </a:effectLst>
              </a:rPr>
              <a:t>Trimestre 3: Pre evaluación del estudiante</a:t>
            </a:r>
          </a:p>
          <a:p>
            <a:endParaRPr lang="es-419" sz="500" b="1" i="1" dirty="0" smtClean="0">
              <a:effectLst>
                <a:outerShdw blurRad="38100" dist="38100" dir="2700000" algn="tl">
                  <a:srgbClr val="000000">
                    <a:alpha val="43137"/>
                  </a:srgbClr>
                </a:outerShdw>
              </a:effectLst>
            </a:endParaRPr>
          </a:p>
          <a:p>
            <a:r>
              <a:rPr lang="es-419" sz="3000" b="1" i="1" dirty="0" smtClean="0">
                <a:effectLst>
                  <a:outerShdw blurRad="38100" dist="38100" dir="2700000" algn="tl">
                    <a:srgbClr val="000000">
                      <a:alpha val="43137"/>
                    </a:srgbClr>
                  </a:outerShdw>
                </a:effectLst>
              </a:rPr>
              <a:t>Comprensión auditiva</a:t>
            </a:r>
          </a:p>
          <a:p>
            <a:endParaRPr lang="es-419" sz="3000" b="1" i="1" dirty="0" smtClean="0">
              <a:effectLst>
                <a:outerShdw blurRad="38100" dist="38100" dir="2700000" algn="tl">
                  <a:srgbClr val="000000">
                    <a:alpha val="43137"/>
                  </a:srgbClr>
                </a:outerShdw>
              </a:effectLst>
            </a:endParaRPr>
          </a:p>
          <a:p>
            <a:endParaRPr lang="es-419" sz="3000" b="1" i="1" dirty="0" smtClean="0">
              <a:effectLst>
                <a:outerShdw blurRad="38100" dist="38100" dir="2700000" algn="tl">
                  <a:srgbClr val="000000">
                    <a:alpha val="43137"/>
                  </a:srgbClr>
                </a:outerShdw>
              </a:effectLst>
            </a:endParaRPr>
          </a:p>
          <a:p>
            <a:r>
              <a:rPr lang="es-419" sz="3000" b="1" i="1" dirty="0" smtClean="0">
                <a:effectLst>
                  <a:outerShdw blurRad="38100" dist="38100" dir="2700000" algn="tl">
                    <a:srgbClr val="000000">
                      <a:alpha val="43137"/>
                    </a:srgbClr>
                  </a:outerShdw>
                </a:effectLst>
              </a:rPr>
              <a:t>Nombre______________________</a:t>
            </a:r>
            <a:endParaRPr lang="es-419" sz="3000" b="1" i="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F177B04D-AEB5-43ED-B9BA-B3D1EC9C9067}" type="slidenum">
              <a:rPr lang="en-US" smtClean="0"/>
              <a:pPr/>
              <a:t>32</a:t>
            </a:fld>
            <a:endParaRPr lang="en-US" dirty="0"/>
          </a:p>
        </p:txBody>
      </p:sp>
    </p:spTree>
    <p:extLst>
      <p:ext uri="{BB962C8B-B14F-4D97-AF65-F5344CB8AC3E}">
        <p14:creationId xmlns:p14="http://schemas.microsoft.com/office/powerpoint/2010/main" val="1260129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45913986"/>
              </p:ext>
            </p:extLst>
          </p:nvPr>
        </p:nvGraphicFramePr>
        <p:xfrm>
          <a:off x="381000" y="260121"/>
          <a:ext cx="7153274" cy="9593823"/>
        </p:xfrm>
        <a:graphic>
          <a:graphicData uri="http://schemas.openxmlformats.org/drawingml/2006/table">
            <a:tbl>
              <a:tblPr firstRow="1" bandRow="1">
                <a:tableStyleId>{5940675A-B579-460E-94D1-54222C63F5DA}</a:tableStyleId>
              </a:tblPr>
              <a:tblGrid>
                <a:gridCol w="418917"/>
                <a:gridCol w="122874"/>
                <a:gridCol w="498042"/>
                <a:gridCol w="561174"/>
                <a:gridCol w="561174"/>
                <a:gridCol w="491028"/>
                <a:gridCol w="561174"/>
                <a:gridCol w="386704"/>
                <a:gridCol w="497306"/>
                <a:gridCol w="497306"/>
                <a:gridCol w="497306"/>
                <a:gridCol w="568351"/>
                <a:gridCol w="497306"/>
                <a:gridCol w="497306"/>
                <a:gridCol w="497306"/>
              </a:tblGrid>
              <a:tr h="546409">
                <a:tc gridSpan="15">
                  <a:txBody>
                    <a:bodyPr/>
                    <a:lstStyle/>
                    <a:p>
                      <a:pPr marL="0" indent="0" algn="l"/>
                      <a:r>
                        <a:rPr lang="es-419" sz="950" b="1" i="0" u="sng" noProof="0" dirty="0" smtClean="0"/>
                        <a:t>Trimestre 3: Pre-evaluación de Kínder </a:t>
                      </a:r>
                    </a:p>
                    <a:p>
                      <a:pPr marL="0" indent="0" algn="l"/>
                      <a:r>
                        <a:rPr lang="es-419" sz="950" b="1" i="0" u="sng" baseline="0" noProof="0" dirty="0" smtClean="0"/>
                        <a:t>Hoja de registro del estudiante para Respuestas de selección múltiple-Lectura de texto literario e informativo</a:t>
                      </a:r>
                      <a:endParaRPr lang="es-419" sz="950" b="1" i="0" u="sng" noProof="0" dirty="0" smtClean="0"/>
                    </a:p>
                    <a:p>
                      <a:pPr marL="0" indent="0" algn="l"/>
                      <a:r>
                        <a:rPr lang="es-419" sz="1000" b="0" i="1" noProof="0" dirty="0" smtClean="0"/>
                        <a:t>Instrucciones:</a:t>
                      </a:r>
                      <a:r>
                        <a:rPr lang="es-419" sz="1000" b="0" i="1" baseline="0" noProof="0" dirty="0" smtClean="0">
                          <a:solidFill>
                            <a:srgbClr val="92D050"/>
                          </a:solidFill>
                        </a:rPr>
                        <a:t> </a:t>
                      </a:r>
                      <a:r>
                        <a:rPr lang="es-419" sz="1000" b="0" i="1" baseline="0" noProof="0" dirty="0" smtClean="0">
                          <a:solidFill>
                            <a:schemeClr val="tx1"/>
                          </a:solidFill>
                        </a:rPr>
                        <a:t>Lea al estudiante cada pregunta y las opciones a escoger. </a:t>
                      </a:r>
                      <a:r>
                        <a:rPr lang="es-419" sz="1000" b="0" i="1" strike="noStrike" baseline="0" noProof="0" dirty="0" smtClean="0"/>
                        <a:t>Muestre al estudiante la hoja con las opciones a escoger, para los textos literarios e informativos.</a:t>
                      </a:r>
                      <a:r>
                        <a:rPr lang="es-419" sz="1000" b="0" i="1" baseline="0" noProof="0" dirty="0" smtClean="0"/>
                        <a:t> Fíjese en la respuesta que da el estudiante. Las respuestas correctas están resaltadas en negrillas.</a:t>
                      </a:r>
                      <a:endParaRPr lang="es-419" sz="1000" b="1" i="0" baseline="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s-419"/>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lnSpc>
                          <a:spcPct val="100000"/>
                        </a:lnSpc>
                      </a:pPr>
                      <a:endParaRPr lang="es-419"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75356">
                <a:tc gridSpan="15">
                  <a:txBody>
                    <a:bodyPr/>
                    <a:lstStyle/>
                    <a:p>
                      <a:pPr algn="l">
                        <a:lnSpc>
                          <a:spcPct val="100000"/>
                        </a:lnSpc>
                      </a:pPr>
                      <a:r>
                        <a:rPr lang="es-419" sz="1200" b="1" i="0" baseline="0" noProof="0" dirty="0" smtClean="0">
                          <a:effectLst/>
                        </a:rPr>
                        <a:t>Pasaje Literario:  </a:t>
                      </a:r>
                      <a:r>
                        <a:rPr lang="es-419" sz="1200" b="1" i="1" u="none" baseline="0" noProof="0" dirty="0" smtClean="0">
                          <a:effectLst/>
                        </a:rPr>
                        <a:t>Roco se escapa</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s-419"/>
                    </a:p>
                  </a:txBody>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373130">
                <a:tc>
                  <a:txBody>
                    <a:bodyPr/>
                    <a:lstStyle/>
                    <a:p>
                      <a:pPr algn="ctr">
                        <a:lnSpc>
                          <a:spcPct val="100000"/>
                        </a:lnSpc>
                      </a:pPr>
                      <a:r>
                        <a:rPr lang="es-419" sz="1300" b="1" noProof="0" dirty="0" smtClean="0"/>
                        <a:t>1</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Hace y contesta preguntas básicas  sobre palabras desconocidas en un texto leído y discutido en clase, usando quién,  qué, cuándo, dónde y cómo. </a:t>
                      </a:r>
                      <a:r>
                        <a:rPr lang="es-419" sz="900" b="0" baseline="0" noProof="0" dirty="0" smtClean="0">
                          <a:solidFill>
                            <a:schemeClr val="tx1"/>
                          </a:solidFill>
                          <a:effectLst/>
                          <a:latin typeface="+mn-lt"/>
                          <a:ea typeface="Times New Roman"/>
                          <a:cs typeface="Times New Roman"/>
                        </a:rPr>
                        <a:t> </a:t>
                      </a:r>
                      <a:r>
                        <a:rPr lang="es-419" sz="900" b="0" noProof="0" dirty="0" smtClean="0">
                          <a:solidFill>
                            <a:schemeClr val="tx1"/>
                          </a:solidFill>
                          <a:effectLst/>
                          <a:latin typeface="+mn-lt"/>
                          <a:ea typeface="Times New Roman"/>
                          <a:cs typeface="Times New Roman"/>
                        </a:rPr>
                        <a:t>Hacia RL.K.4</a:t>
                      </a:r>
                      <a:r>
                        <a:rPr lang="es-419" sz="900" b="0" baseline="0" noProof="0" dirty="0" smtClean="0">
                          <a:solidFill>
                            <a:schemeClr val="tx1"/>
                          </a:solidFill>
                          <a:effectLst/>
                          <a:latin typeface="+mn-lt"/>
                          <a:ea typeface="Times New Roman"/>
                          <a:cs typeface="Times New Roman"/>
                        </a:rPr>
                        <a:t>  DOK-1 Cf  </a:t>
                      </a:r>
                      <a:r>
                        <a:rPr lang="es-419" sz="900" b="0" u="sng" baseline="0" noProof="0" dirty="0" smtClean="0">
                          <a:solidFill>
                            <a:schemeClr val="tx1"/>
                          </a:solidFill>
                          <a:effectLst/>
                          <a:latin typeface="+mn-lt"/>
                          <a:ea typeface="Times New Roman"/>
                          <a:cs typeface="Times New Roman"/>
                        </a:rPr>
                        <a:t>Pregunta</a:t>
                      </a:r>
                      <a:r>
                        <a:rPr lang="es-419" sz="900" b="0" baseline="0" noProof="0" dirty="0" smtClean="0">
                          <a:solidFill>
                            <a:schemeClr val="tx1"/>
                          </a:solidFill>
                          <a:effectLst/>
                          <a:latin typeface="+mn-lt"/>
                          <a:ea typeface="Times New Roman"/>
                          <a:cs typeface="Times New Roman"/>
                        </a:rPr>
                        <a:t>:  ¿Qué imagen muestra a los campistas?     fuego  _____    </a:t>
                      </a:r>
                      <a:r>
                        <a:rPr lang="es-419" sz="900" b="1" baseline="0" noProof="0" dirty="0" smtClean="0">
                          <a:solidFill>
                            <a:schemeClr val="tx1"/>
                          </a:solidFill>
                          <a:effectLst>
                            <a:outerShdw blurRad="38100" dist="38100" dir="2700000" algn="tl">
                              <a:srgbClr val="000000">
                                <a:alpha val="43137"/>
                              </a:srgbClr>
                            </a:outerShdw>
                          </a:effectLst>
                          <a:latin typeface="+mn-lt"/>
                          <a:ea typeface="Times New Roman"/>
                          <a:cs typeface="Times New Roman"/>
                        </a:rPr>
                        <a:t>niños ______ </a:t>
                      </a:r>
                      <a:r>
                        <a:rPr lang="es-419" sz="900" b="0" baseline="0" noProof="0" dirty="0" smtClean="0">
                          <a:solidFill>
                            <a:schemeClr val="tx1"/>
                          </a:solidFill>
                          <a:effectLst/>
                          <a:latin typeface="+mn-lt"/>
                          <a:ea typeface="Times New Roman"/>
                          <a:cs typeface="Times New Roman"/>
                        </a:rPr>
                        <a:t>  tienda de campaña ______</a:t>
                      </a:r>
                      <a:endParaRPr lang="es-419" sz="900" b="0" noProof="0" dirty="0" smtClean="0">
                        <a:solidFill>
                          <a:schemeClr val="tx1"/>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419" sz="900" b="0" noProof="0" dirty="0" smtClean="0">
                        <a:solidFill>
                          <a:schemeClr val="tx1"/>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65707">
                <a:tc>
                  <a:txBody>
                    <a:bodyPr/>
                    <a:lstStyle/>
                    <a:p>
                      <a:pPr algn="ctr">
                        <a:lnSpc>
                          <a:spcPct val="100000"/>
                        </a:lnSpc>
                      </a:pPr>
                      <a:r>
                        <a:rPr lang="es-419" sz="1300" b="1" noProof="0" dirty="0" smtClean="0"/>
                        <a:t>2</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Calibri"/>
                          <a:cs typeface="Helvetica"/>
                        </a:rPr>
                        <a:t>Hace</a:t>
                      </a:r>
                      <a:r>
                        <a:rPr lang="es-419" sz="900" b="0" baseline="0" noProof="0" dirty="0" smtClean="0">
                          <a:solidFill>
                            <a:schemeClr val="tx1"/>
                          </a:solidFill>
                          <a:effectLst/>
                          <a:latin typeface="+mn-lt"/>
                          <a:ea typeface="Calibri"/>
                          <a:cs typeface="Helvetica"/>
                        </a:rPr>
                        <a:t> preguntas  sobre palabras dentro del contexto del cuento </a:t>
                      </a:r>
                      <a:r>
                        <a:rPr lang="es-419" sz="900" b="0" noProof="0" dirty="0" smtClean="0">
                          <a:solidFill>
                            <a:schemeClr val="tx1"/>
                          </a:solidFill>
                          <a:effectLst/>
                          <a:latin typeface="+mn-lt"/>
                          <a:ea typeface="Calibri"/>
                          <a:cs typeface="Helvetica"/>
                        </a:rPr>
                        <a:t>(¿Qué es un___?)(¿Por qué</a:t>
                      </a:r>
                      <a:r>
                        <a:rPr lang="es-419" sz="900" b="0" baseline="0" noProof="0" dirty="0" smtClean="0">
                          <a:solidFill>
                            <a:schemeClr val="tx1"/>
                          </a:solidFill>
                          <a:effectLst/>
                          <a:latin typeface="+mn-lt"/>
                          <a:ea typeface="Calibri"/>
                          <a:cs typeface="Helvetica"/>
                        </a:rPr>
                        <a:t> el niño dijo</a:t>
                      </a:r>
                      <a:r>
                        <a:rPr lang="es-419" sz="900" b="0" noProof="0" dirty="0" smtClean="0">
                          <a:solidFill>
                            <a:schemeClr val="tx1"/>
                          </a:solidFill>
                          <a:effectLst/>
                          <a:latin typeface="+mn-lt"/>
                          <a:ea typeface="Calibri"/>
                          <a:cs typeface="Helvetica"/>
                        </a:rPr>
                        <a:t>__ cuando__?) Hacia RL.K.4 </a:t>
                      </a:r>
                      <a:r>
                        <a:rPr lang="es-419" sz="800" b="0" noProof="0" dirty="0" smtClean="0">
                          <a:solidFill>
                            <a:schemeClr val="tx1"/>
                          </a:solidFill>
                          <a:effectLst/>
                          <a:latin typeface="+mn-lt"/>
                          <a:ea typeface="Calibri"/>
                          <a:cs typeface="Helvetica"/>
                        </a:rPr>
                        <a:t>DOK-2 </a:t>
                      </a:r>
                      <a:r>
                        <a:rPr lang="es-419" sz="800" b="0" noProof="0" dirty="0" err="1" smtClean="0">
                          <a:solidFill>
                            <a:schemeClr val="tx1"/>
                          </a:solidFill>
                          <a:effectLst/>
                          <a:latin typeface="+mn-lt"/>
                          <a:ea typeface="Calibri"/>
                          <a:cs typeface="Helvetica"/>
                        </a:rPr>
                        <a:t>Apn</a:t>
                      </a:r>
                      <a:r>
                        <a:rPr lang="es-419" sz="800" b="0" noProof="0" dirty="0" smtClean="0">
                          <a:solidFill>
                            <a:schemeClr val="tx1"/>
                          </a:solidFill>
                          <a:effectLst/>
                          <a:latin typeface="+mn-lt"/>
                          <a:ea typeface="Calibri"/>
                          <a:cs typeface="Helvetica"/>
                        </a:rPr>
                        <a:t> </a:t>
                      </a:r>
                      <a:r>
                        <a:rPr lang="es-419" sz="900" b="0" u="sng" noProof="0" dirty="0" smtClean="0">
                          <a:solidFill>
                            <a:schemeClr val="tx1"/>
                          </a:solidFill>
                          <a:effectLst/>
                          <a:latin typeface="+mn-lt"/>
                          <a:ea typeface="Calibri"/>
                          <a:cs typeface="Helvetica"/>
                        </a:rPr>
                        <a:t>Pregunta</a:t>
                      </a:r>
                      <a:r>
                        <a:rPr lang="es-419" sz="900" b="0" noProof="0" dirty="0" smtClean="0">
                          <a:solidFill>
                            <a:schemeClr val="tx1"/>
                          </a:solidFill>
                          <a:effectLst/>
                          <a:latin typeface="+mn-lt"/>
                          <a:ea typeface="Calibri"/>
                          <a:cs typeface="Helvetica"/>
                        </a:rPr>
                        <a:t>:  ¿Qué probablemente</a:t>
                      </a:r>
                      <a:r>
                        <a:rPr lang="es-419" sz="900" b="0" baseline="0" noProof="0" dirty="0" smtClean="0">
                          <a:solidFill>
                            <a:schemeClr val="tx1"/>
                          </a:solidFill>
                          <a:effectLst/>
                          <a:latin typeface="+mn-lt"/>
                          <a:ea typeface="Calibri"/>
                          <a:cs typeface="Helvetica"/>
                        </a:rPr>
                        <a:t> hizo el </a:t>
                      </a:r>
                      <a:r>
                        <a:rPr lang="es-419" sz="900" b="0" noProof="0" dirty="0" smtClean="0">
                          <a:solidFill>
                            <a:schemeClr val="tx1"/>
                          </a:solidFill>
                          <a:effectLst/>
                          <a:latin typeface="+mn-lt"/>
                          <a:ea typeface="Calibri"/>
                          <a:cs typeface="Helvetica"/>
                        </a:rPr>
                        <a:t>sonido  </a:t>
                      </a:r>
                      <a:r>
                        <a:rPr lang="es-419" sz="900" b="0" i="1" noProof="0" dirty="0" smtClean="0">
                          <a:solidFill>
                            <a:schemeClr val="tx1"/>
                          </a:solidFill>
                          <a:effectLst/>
                          <a:latin typeface="+mn-lt"/>
                          <a:ea typeface="Calibri"/>
                          <a:cs typeface="Helvetica"/>
                        </a:rPr>
                        <a:t>bum, bum, bum</a:t>
                      </a:r>
                      <a:r>
                        <a:rPr lang="es-419" sz="900" b="0" noProof="0" dirty="0" smtClean="0">
                          <a:solidFill>
                            <a:schemeClr val="tx1"/>
                          </a:solidFill>
                          <a:effectLst/>
                          <a:latin typeface="+mn-lt"/>
                          <a:ea typeface="Calibri"/>
                          <a:cs typeface="Helvetica"/>
                        </a:rPr>
                        <a:t>?</a:t>
                      </a:r>
                      <a:r>
                        <a:rPr lang="es-419" sz="900" b="0" baseline="0" noProof="0" dirty="0" smtClean="0">
                          <a:solidFill>
                            <a:schemeClr val="tx1"/>
                          </a:solidFill>
                          <a:effectLst/>
                          <a:latin typeface="+mn-lt"/>
                          <a:ea typeface="Calibri"/>
                          <a:cs typeface="Helvetica"/>
                        </a:rPr>
                        <a:t>                                                                          </a:t>
                      </a:r>
                      <a:r>
                        <a:rPr lang="es-419" sz="900" b="1" baseline="0" noProof="0" dirty="0" smtClean="0">
                          <a:solidFill>
                            <a:schemeClr val="tx1"/>
                          </a:solidFill>
                          <a:effectLst>
                            <a:outerShdw blurRad="38100" dist="38100" dir="2700000" algn="tl">
                              <a:srgbClr val="000000">
                                <a:alpha val="43137"/>
                              </a:srgbClr>
                            </a:outerShdw>
                          </a:effectLst>
                          <a:latin typeface="+mn-lt"/>
                          <a:ea typeface="Calibri"/>
                          <a:cs typeface="Helvetica"/>
                        </a:rPr>
                        <a:t>botas______  </a:t>
                      </a:r>
                      <a:r>
                        <a:rPr lang="es-419" sz="900" b="0" baseline="0" noProof="0" dirty="0" smtClean="0">
                          <a:solidFill>
                            <a:schemeClr val="tx1"/>
                          </a:solidFill>
                          <a:effectLst/>
                          <a:latin typeface="+mn-lt"/>
                          <a:ea typeface="Calibri"/>
                          <a:cs typeface="Helvetica"/>
                        </a:rPr>
                        <a:t>tortuga bebé ______</a:t>
                      </a:r>
                      <a:endParaRPr lang="es-419" sz="900" b="0" noProof="0" dirty="0" smtClean="0">
                        <a:solidFill>
                          <a:schemeClr val="tx1"/>
                        </a:solidFill>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1018809" rtl="0" eaLnBrk="1" fontAlgn="auto" latinLnBrk="0" hangingPunct="1">
                        <a:lnSpc>
                          <a:spcPct val="100000"/>
                        </a:lnSpc>
                        <a:spcBef>
                          <a:spcPts val="0"/>
                        </a:spcBef>
                        <a:spcAft>
                          <a:spcPts val="0"/>
                        </a:spcAft>
                        <a:buClrTx/>
                        <a:buSzTx/>
                        <a:buFontTx/>
                        <a:buNone/>
                        <a:tabLst/>
                        <a:defRPr/>
                      </a:pPr>
                      <a:endParaRPr lang="es-419" sz="900" b="0" noProof="0" dirty="0" smtClean="0">
                        <a:solidFill>
                          <a:schemeClr val="tx1"/>
                        </a:solidFill>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3130">
                <a:tc>
                  <a:txBody>
                    <a:bodyPr/>
                    <a:lstStyle/>
                    <a:p>
                      <a:pPr algn="ctr">
                        <a:lnSpc>
                          <a:spcPct val="100000"/>
                        </a:lnSpc>
                      </a:pPr>
                      <a:r>
                        <a:rPr lang="es-419" sz="1300" b="1" noProof="0" dirty="0" smtClean="0"/>
                        <a:t>3</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Contesta preguntas que requiere que el estudiante describa partes específicas del cuento que tiene ilustraciones (señala y muestra).</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DOK-1</a:t>
                      </a:r>
                      <a:r>
                        <a:rPr lang="es-419" sz="900" b="0" baseline="0" noProof="0" dirty="0" smtClean="0">
                          <a:solidFill>
                            <a:schemeClr val="tx1"/>
                          </a:solidFill>
                          <a:effectLst/>
                          <a:latin typeface="+mn-lt"/>
                          <a:ea typeface="Times New Roman"/>
                          <a:cs typeface="Times New Roman"/>
                        </a:rPr>
                        <a:t> Cf Hacia </a:t>
                      </a:r>
                      <a:r>
                        <a:rPr lang="es-419" sz="900" b="0" noProof="0" dirty="0" smtClean="0">
                          <a:solidFill>
                            <a:schemeClr val="tx1"/>
                          </a:solidFill>
                          <a:effectLst/>
                          <a:latin typeface="+mn-lt"/>
                          <a:ea typeface="Calibri"/>
                          <a:cs typeface="Times New Roman"/>
                        </a:rPr>
                        <a:t>RL.K.7                </a:t>
                      </a:r>
                      <a:r>
                        <a:rPr lang="es-419" sz="900" b="0" u="sng" noProof="0" dirty="0" smtClean="0">
                          <a:solidFill>
                            <a:schemeClr val="tx1"/>
                          </a:solidFill>
                          <a:effectLst/>
                          <a:latin typeface="+mn-lt"/>
                          <a:ea typeface="Calibri"/>
                          <a:cs typeface="Times New Roman"/>
                        </a:rPr>
                        <a:t>Pregunta</a:t>
                      </a:r>
                      <a:r>
                        <a:rPr lang="es-419" sz="900" b="0" noProof="0" dirty="0" smtClean="0">
                          <a:solidFill>
                            <a:schemeClr val="tx1"/>
                          </a:solidFill>
                          <a:effectLst/>
                          <a:latin typeface="+mn-lt"/>
                          <a:ea typeface="Calibri"/>
                          <a:cs typeface="Times New Roman"/>
                        </a:rPr>
                        <a:t>: ¿Dónde se escondió</a:t>
                      </a:r>
                      <a:r>
                        <a:rPr lang="es-419" sz="900" b="0" baseline="0" noProof="0" dirty="0" smtClean="0">
                          <a:solidFill>
                            <a:schemeClr val="tx1"/>
                          </a:solidFill>
                          <a:effectLst/>
                          <a:latin typeface="+mn-lt"/>
                          <a:ea typeface="Calibri"/>
                          <a:cs typeface="Times New Roman"/>
                        </a:rPr>
                        <a:t> </a:t>
                      </a:r>
                      <a:r>
                        <a:rPr lang="es-419" sz="900" b="0" noProof="0" dirty="0" smtClean="0">
                          <a:solidFill>
                            <a:schemeClr val="tx1"/>
                          </a:solidFill>
                          <a:effectLst/>
                          <a:latin typeface="+mn-lt"/>
                          <a:ea typeface="Calibri"/>
                          <a:cs typeface="Times New Roman"/>
                        </a:rPr>
                        <a:t>Roco?                                                debajo de</a:t>
                      </a:r>
                      <a:r>
                        <a:rPr lang="es-419" sz="900" b="0" baseline="0" noProof="0" dirty="0" smtClean="0">
                          <a:solidFill>
                            <a:schemeClr val="tx1"/>
                          </a:solidFill>
                          <a:effectLst/>
                          <a:latin typeface="+mn-lt"/>
                          <a:ea typeface="Calibri"/>
                          <a:cs typeface="Times New Roman"/>
                        </a:rPr>
                        <a:t> unas rocas</a:t>
                      </a:r>
                      <a:r>
                        <a:rPr lang="es-419" sz="900" b="0" noProof="0" dirty="0" smtClean="0">
                          <a:solidFill>
                            <a:schemeClr val="tx1"/>
                          </a:solidFill>
                          <a:effectLst/>
                          <a:latin typeface="+mn-lt"/>
                          <a:ea typeface="Calibri"/>
                          <a:cs typeface="Times New Roman"/>
                        </a:rPr>
                        <a:t> _____    </a:t>
                      </a:r>
                      <a:r>
                        <a:rPr lang="es-419" sz="900" b="1" noProof="0" dirty="0" smtClean="0">
                          <a:solidFill>
                            <a:schemeClr val="tx1"/>
                          </a:solidFill>
                          <a:effectLst>
                            <a:outerShdw blurRad="38100" dist="38100" dir="2700000" algn="tl">
                              <a:srgbClr val="000000">
                                <a:alpha val="43137"/>
                              </a:srgbClr>
                            </a:outerShdw>
                          </a:effectLst>
                          <a:latin typeface="+mn-lt"/>
                          <a:ea typeface="Calibri"/>
                          <a:cs typeface="Times New Roman"/>
                        </a:rPr>
                        <a:t>el pasto_______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419" sz="900" b="1" noProof="0"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baseline="0" dirty="0" smtClean="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1233">
                <a:tc>
                  <a:txBody>
                    <a:bodyPr/>
                    <a:lstStyle/>
                    <a:p>
                      <a:pPr algn="ctr">
                        <a:lnSpc>
                          <a:spcPct val="100000"/>
                        </a:lnSpc>
                      </a:pPr>
                      <a:r>
                        <a:rPr lang="es-419" sz="1300" b="1" noProof="0" dirty="0" smtClean="0"/>
                        <a:t>4</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Explica qué está sucediendo en el cuento, al observar las ilustraciones. Especifica qué ilustraciones muestran detalles sobre momentos específicos en un cuento.</a:t>
                      </a:r>
                      <a:r>
                        <a:rPr lang="es-419" sz="900" b="0" baseline="0" noProof="0" dirty="0" smtClean="0">
                          <a:solidFill>
                            <a:schemeClr val="tx1"/>
                          </a:solidFill>
                          <a:effectLst/>
                          <a:latin typeface="+mn-lt"/>
                          <a:ea typeface="Times New Roman"/>
                          <a:cs typeface="Times New Roman"/>
                        </a:rPr>
                        <a:t>  Hacia </a:t>
                      </a:r>
                      <a:r>
                        <a:rPr lang="es-419" sz="900" b="0" noProof="0" dirty="0" smtClean="0">
                          <a:solidFill>
                            <a:schemeClr val="tx1"/>
                          </a:solidFill>
                          <a:effectLst/>
                          <a:latin typeface="+mn-lt"/>
                          <a:ea typeface="Times New Roman"/>
                          <a:cs typeface="Times New Roman"/>
                        </a:rPr>
                        <a:t>RL.K.7  DOK-2</a:t>
                      </a:r>
                      <a:r>
                        <a:rPr lang="es-419" sz="900" b="0" baseline="0" noProof="0" dirty="0" smtClean="0">
                          <a:solidFill>
                            <a:schemeClr val="tx1"/>
                          </a:solidFill>
                          <a:effectLst/>
                          <a:latin typeface="+mn-lt"/>
                          <a:ea typeface="Times New Roman"/>
                          <a:cs typeface="Times New Roman"/>
                        </a:rPr>
                        <a:t> </a:t>
                      </a:r>
                      <a:r>
                        <a:rPr lang="es-419" sz="900" b="0" noProof="0" dirty="0" smtClean="0">
                          <a:solidFill>
                            <a:schemeClr val="tx1"/>
                          </a:solidFill>
                          <a:effectLst/>
                          <a:latin typeface="+mn-lt"/>
                          <a:ea typeface="Times New Roman"/>
                          <a:cs typeface="Times New Roman"/>
                        </a:rPr>
                        <a:t>Ch </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u="sng" noProof="0" dirty="0" smtClean="0">
                          <a:solidFill>
                            <a:schemeClr val="tx1"/>
                          </a:solidFill>
                          <a:effectLst/>
                          <a:latin typeface="+mn-lt"/>
                          <a:ea typeface="Times New Roman"/>
                          <a:cs typeface="Times New Roman"/>
                        </a:rPr>
                        <a:t>Pregunta</a:t>
                      </a:r>
                      <a:r>
                        <a:rPr lang="es-419" sz="900" b="0" noProof="0" dirty="0" smtClean="0">
                          <a:solidFill>
                            <a:schemeClr val="tx1"/>
                          </a:solidFill>
                          <a:effectLst/>
                          <a:latin typeface="+mn-lt"/>
                          <a:ea typeface="Times New Roman"/>
                          <a:cs typeface="Times New Roman"/>
                        </a:rPr>
                        <a:t>:  ¿</a:t>
                      </a:r>
                      <a:r>
                        <a:rPr lang="es-419" sz="900" b="0" baseline="0" noProof="0" dirty="0" smtClean="0">
                          <a:solidFill>
                            <a:schemeClr val="tx1"/>
                          </a:solidFill>
                          <a:effectLst/>
                          <a:latin typeface="+mn-lt"/>
                          <a:ea typeface="Times New Roman"/>
                          <a:cs typeface="Times New Roman"/>
                        </a:rPr>
                        <a:t>Cómo la mamá protegió a Roco?         se dio la vuelta  </a:t>
                      </a:r>
                      <a:r>
                        <a:rPr lang="es-419" sz="900" b="0" noProof="0" dirty="0" smtClean="0">
                          <a:solidFill>
                            <a:schemeClr val="tx1"/>
                          </a:solidFill>
                          <a:effectLst/>
                          <a:latin typeface="+mn-lt"/>
                          <a:ea typeface="Times New Roman"/>
                          <a:cs typeface="Times New Roman"/>
                        </a:rPr>
                        <a:t>_____           </a:t>
                      </a:r>
                      <a:r>
                        <a:rPr lang="es-419" sz="900" b="1" noProof="0" dirty="0" smtClean="0">
                          <a:solidFill>
                            <a:schemeClr val="tx1"/>
                          </a:solidFill>
                          <a:effectLst>
                            <a:outerShdw blurRad="38100" dist="38100" dir="2700000" algn="tl">
                              <a:srgbClr val="000000">
                                <a:alpha val="43137"/>
                              </a:srgbClr>
                            </a:outerShdw>
                          </a:effectLst>
                          <a:latin typeface="+mn-lt"/>
                          <a:ea typeface="Times New Roman"/>
                          <a:cs typeface="Times New Roman"/>
                        </a:rPr>
                        <a:t>la</a:t>
                      </a:r>
                      <a:r>
                        <a:rPr lang="es-419" sz="900" b="1" baseline="0" noProof="0" dirty="0" smtClean="0">
                          <a:solidFill>
                            <a:schemeClr val="tx1"/>
                          </a:solidFill>
                          <a:effectLst>
                            <a:outerShdw blurRad="38100" dist="38100" dir="2700000" algn="tl">
                              <a:srgbClr val="000000">
                                <a:alpha val="43137"/>
                              </a:srgbClr>
                            </a:outerShdw>
                          </a:effectLst>
                          <a:latin typeface="+mn-lt"/>
                          <a:ea typeface="Times New Roman"/>
                          <a:cs typeface="Times New Roman"/>
                        </a:rPr>
                        <a:t> madre mordió/agarró al campista  _____</a:t>
                      </a:r>
                      <a:endParaRPr lang="es-419" sz="900" b="1" noProof="0" dirty="0" smtClean="0">
                        <a:solidFill>
                          <a:schemeClr val="tx1"/>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419" sz="900" b="1" noProof="0" dirty="0" smtClean="0">
                        <a:solidFill>
                          <a:schemeClr val="tx1"/>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1233">
                <a:tc>
                  <a:txBody>
                    <a:bodyPr/>
                    <a:lstStyle/>
                    <a:p>
                      <a:pPr algn="ctr">
                        <a:lnSpc>
                          <a:spcPct val="100000"/>
                        </a:lnSpc>
                      </a:pPr>
                      <a:r>
                        <a:rPr lang="es-419" sz="1300" b="1" noProof="0" dirty="0" smtClean="0"/>
                        <a:t>5</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Calibri"/>
                          <a:cs typeface="Times New Roman"/>
                        </a:rPr>
                        <a:t>En pocas oraciones puede colocar los acontecimientos de una aventura o experiencia en orden de secuencia  (principio, medio, final) (oralmente). Hacia  RL.K.9</a:t>
                      </a:r>
                      <a:r>
                        <a:rPr lang="es-419" sz="900" b="0" baseline="0" noProof="0" dirty="0" smtClean="0">
                          <a:solidFill>
                            <a:schemeClr val="tx1"/>
                          </a:solidFill>
                          <a:effectLst/>
                          <a:latin typeface="+mn-lt"/>
                          <a:ea typeface="Calibri"/>
                          <a:cs typeface="Times New Roman"/>
                        </a:rPr>
                        <a:t> </a:t>
                      </a:r>
                      <a:r>
                        <a:rPr lang="es-419" sz="900" b="0" noProof="0" dirty="0" smtClean="0">
                          <a:solidFill>
                            <a:schemeClr val="tx1"/>
                          </a:solidFill>
                          <a:effectLst/>
                          <a:latin typeface="+mn-lt"/>
                          <a:ea typeface="Calibri"/>
                          <a:cs typeface="Times New Roman"/>
                        </a:rPr>
                        <a:t>DOK-2</a:t>
                      </a:r>
                      <a:r>
                        <a:rPr lang="es-419" sz="900" b="0" baseline="0" noProof="0" dirty="0" smtClean="0">
                          <a:solidFill>
                            <a:schemeClr val="tx1"/>
                          </a:solidFill>
                          <a:effectLst/>
                          <a:latin typeface="+mn-lt"/>
                          <a:ea typeface="Calibri"/>
                          <a:cs typeface="Times New Roman"/>
                        </a:rPr>
                        <a:t> Ci</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baseline="0" noProof="0" dirty="0" smtClean="0">
                          <a:solidFill>
                            <a:schemeClr val="tx1"/>
                          </a:solidFill>
                          <a:effectLst/>
                          <a:latin typeface="+mn-lt"/>
                          <a:ea typeface="Calibri"/>
                          <a:cs typeface="Times New Roman"/>
                        </a:rPr>
                        <a:t> </a:t>
                      </a:r>
                      <a:r>
                        <a:rPr lang="es-419" sz="900" b="0" u="sng" baseline="0" noProof="0" dirty="0" smtClean="0">
                          <a:solidFill>
                            <a:schemeClr val="tx1"/>
                          </a:solidFill>
                          <a:effectLst/>
                          <a:latin typeface="+mn-lt"/>
                          <a:ea typeface="Calibri"/>
                          <a:cs typeface="Times New Roman"/>
                        </a:rPr>
                        <a:t>Pregunta:</a:t>
                      </a:r>
                      <a:r>
                        <a:rPr lang="es-419" sz="900" b="0" strike="noStrike" baseline="0" noProof="0" dirty="0" smtClean="0">
                          <a:solidFill>
                            <a:schemeClr val="tx1"/>
                          </a:solidFill>
                          <a:effectLst/>
                          <a:latin typeface="+mn-lt"/>
                          <a:ea typeface="Calibri"/>
                          <a:cs typeface="Times New Roman"/>
                        </a:rPr>
                        <a:t> ¿Qué serie de imágenes muestran lo que sucedió en el principio, el medio y el final del cuento?</a:t>
                      </a:r>
                      <a:r>
                        <a:rPr lang="es-419" sz="900" b="0" strike="noStrike" baseline="0" noProof="0" dirty="0" smtClean="0">
                          <a:solidFill>
                            <a:srgbClr val="00B050"/>
                          </a:solidFill>
                          <a:effectLst/>
                          <a:latin typeface="+mn-lt"/>
                          <a:ea typeface="Calibri"/>
                          <a:cs typeface="Times New Roman"/>
                        </a:rPr>
                        <a:t>      </a:t>
                      </a:r>
                      <a:r>
                        <a:rPr lang="es-419" sz="900" b="1" baseline="0" noProof="0" dirty="0" smtClean="0">
                          <a:solidFill>
                            <a:schemeClr val="tx1"/>
                          </a:solidFill>
                          <a:effectLst>
                            <a:outerShdw blurRad="38100" dist="38100" dir="2700000" algn="tl">
                              <a:srgbClr val="000000">
                                <a:alpha val="43137"/>
                              </a:srgbClr>
                            </a:outerShdw>
                          </a:effectLst>
                          <a:latin typeface="+mn-lt"/>
                          <a:ea typeface="Calibri"/>
                          <a:cs typeface="Times New Roman"/>
                        </a:rPr>
                        <a:t>serie 1 _____   </a:t>
                      </a:r>
                      <a:r>
                        <a:rPr lang="es-419" sz="900" b="0" baseline="0" noProof="0" dirty="0" smtClean="0">
                          <a:solidFill>
                            <a:schemeClr val="tx1"/>
                          </a:solidFill>
                          <a:effectLst/>
                          <a:latin typeface="+mn-lt"/>
                          <a:ea typeface="Calibri"/>
                          <a:cs typeface="Times New Roman"/>
                        </a:rPr>
                        <a:t>serie2 _______</a:t>
                      </a:r>
                      <a:endParaRPr lang="es-419" sz="900" b="0" noProof="0" dirty="0" smtClean="0">
                        <a:solidFill>
                          <a:schemeClr val="tx1"/>
                        </a:solidFill>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419" sz="900" b="0" noProof="0" dirty="0" smtClean="0">
                        <a:solidFill>
                          <a:schemeClr val="tx1"/>
                        </a:solidFill>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3130">
                <a:tc>
                  <a:txBody>
                    <a:bodyPr/>
                    <a:lstStyle/>
                    <a:p>
                      <a:pPr algn="ctr">
                        <a:lnSpc>
                          <a:spcPct val="100000"/>
                        </a:lnSpc>
                      </a:pPr>
                      <a:r>
                        <a:rPr lang="es-419" sz="1300" b="1" noProof="0" dirty="0" smtClean="0"/>
                        <a:t>6</a:t>
                      </a:r>
                      <a:endParaRPr lang="es-419" sz="1300" b="1" noProof="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Enumera aventuras o experiencias de los personajes en dos listas separadas o columnas.</a:t>
                      </a:r>
                      <a:r>
                        <a:rPr lang="es-419" sz="900" b="0" baseline="0" noProof="0" dirty="0" smtClean="0">
                          <a:solidFill>
                            <a:schemeClr val="tx1"/>
                          </a:solidFill>
                          <a:effectLst/>
                          <a:latin typeface="+mn-lt"/>
                          <a:ea typeface="Times New Roman"/>
                          <a:cs typeface="Times New Roman"/>
                        </a:rPr>
                        <a:t> Hacia RL.K.9 DOK-3 </a:t>
                      </a:r>
                      <a:r>
                        <a:rPr lang="es-419" sz="900" b="0" baseline="0" noProof="0" dirty="0" err="1" smtClean="0">
                          <a:solidFill>
                            <a:schemeClr val="tx1"/>
                          </a:solidFill>
                          <a:effectLst/>
                          <a:latin typeface="+mn-lt"/>
                          <a:ea typeface="Times New Roman"/>
                          <a:cs typeface="Times New Roman"/>
                        </a:rPr>
                        <a:t>ANp</a:t>
                      </a:r>
                      <a:endParaRPr lang="es-419" sz="900" b="0" noProof="0" dirty="0" smtClean="0">
                        <a:solidFill>
                          <a:schemeClr val="tx1"/>
                        </a:solidFill>
                        <a:effectLst/>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u="sng" noProof="0" dirty="0" smtClean="0">
                          <a:solidFill>
                            <a:schemeClr val="tx1"/>
                          </a:solidFill>
                          <a:effectLst/>
                          <a:latin typeface="+mn-lt"/>
                          <a:ea typeface="Calibri"/>
                          <a:cs typeface="Times New Roman"/>
                        </a:rPr>
                        <a:t>Pregunta</a:t>
                      </a:r>
                      <a:r>
                        <a:rPr lang="es-419" sz="900" b="0" noProof="0" dirty="0" smtClean="0">
                          <a:solidFill>
                            <a:schemeClr val="tx1"/>
                          </a:solidFill>
                          <a:effectLst/>
                          <a:latin typeface="+mn-lt"/>
                          <a:ea typeface="Calibri"/>
                          <a:cs typeface="Times New Roman"/>
                        </a:rPr>
                        <a:t>:</a:t>
                      </a:r>
                      <a:r>
                        <a:rPr lang="es-419" sz="900" b="0" strike="noStrike" baseline="0" noProof="0" dirty="0" smtClean="0">
                          <a:solidFill>
                            <a:schemeClr val="tx1"/>
                          </a:solidFill>
                          <a:effectLst/>
                          <a:latin typeface="+mn-lt"/>
                          <a:ea typeface="Calibri"/>
                          <a:cs typeface="Times New Roman"/>
                        </a:rPr>
                        <a:t> </a:t>
                      </a:r>
                      <a:r>
                        <a:rPr lang="es-419" sz="900" b="0" noProof="0" dirty="0" smtClean="0">
                          <a:solidFill>
                            <a:schemeClr val="tx1"/>
                          </a:solidFill>
                          <a:effectLst/>
                          <a:latin typeface="+mn-lt"/>
                          <a:ea typeface="Calibri"/>
                          <a:cs typeface="Times New Roman"/>
                        </a:rPr>
                        <a:t>¿Qué serie de imágenes muestran mejor qué aventuras</a:t>
                      </a:r>
                      <a:r>
                        <a:rPr lang="es-419" sz="900" b="0" baseline="0" noProof="0" dirty="0" smtClean="0">
                          <a:solidFill>
                            <a:schemeClr val="tx1"/>
                          </a:solidFill>
                          <a:effectLst/>
                          <a:latin typeface="+mn-lt"/>
                          <a:ea typeface="Calibri"/>
                          <a:cs typeface="Times New Roman"/>
                        </a:rPr>
                        <a:t> tuvo </a:t>
                      </a:r>
                      <a:r>
                        <a:rPr lang="es-419" sz="900" b="0" noProof="0" dirty="0" smtClean="0">
                          <a:solidFill>
                            <a:schemeClr val="tx1"/>
                          </a:solidFill>
                          <a:effectLst/>
                          <a:latin typeface="+mn-lt"/>
                          <a:ea typeface="Calibri"/>
                          <a:cs typeface="Times New Roman"/>
                        </a:rPr>
                        <a:t>Roco en el cuento?                                </a:t>
                      </a:r>
                      <a:r>
                        <a:rPr lang="es-419" sz="900" b="0" baseline="0" noProof="0" dirty="0" smtClean="0">
                          <a:solidFill>
                            <a:schemeClr val="tx1"/>
                          </a:solidFill>
                          <a:effectLst/>
                          <a:latin typeface="+mn-lt"/>
                          <a:ea typeface="Calibri"/>
                          <a:cs typeface="Times New Roman"/>
                        </a:rPr>
                        <a:t> serie 1 ______     </a:t>
                      </a:r>
                      <a:r>
                        <a:rPr lang="es-419" sz="900" b="1" baseline="0" noProof="0" dirty="0" smtClean="0">
                          <a:solidFill>
                            <a:schemeClr val="tx1"/>
                          </a:solidFill>
                          <a:effectLst>
                            <a:outerShdw blurRad="38100" dist="38100" dir="2700000" algn="tl">
                              <a:srgbClr val="000000">
                                <a:alpha val="43137"/>
                              </a:srgbClr>
                            </a:outerShdw>
                          </a:effectLst>
                          <a:latin typeface="+mn-lt"/>
                          <a:ea typeface="Calibri"/>
                          <a:cs typeface="Times New Roman"/>
                        </a:rPr>
                        <a:t>serie 2 _____</a:t>
                      </a:r>
                      <a:endParaRPr lang="es-419" sz="900" b="1" noProof="0"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419" sz="900" b="1" noProof="0"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7479">
                <a:tc>
                  <a:txBody>
                    <a:bodyPr/>
                    <a:lstStyle/>
                    <a:p>
                      <a:pPr algn="ctr">
                        <a:lnSpc>
                          <a:spcPct val="100000"/>
                        </a:lnSpc>
                      </a:pPr>
                      <a:r>
                        <a:rPr lang="es-419" sz="1300" b="1" dirty="0" smtClean="0"/>
                        <a:t>7</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1" i="0" noProof="0" dirty="0" smtClean="0">
                          <a:solidFill>
                            <a:schemeClr val="tx1"/>
                          </a:solidFill>
                          <a:effectLst>
                            <a:outerShdw blurRad="38100" dist="38100" dir="2700000" algn="tl">
                              <a:srgbClr val="000000">
                                <a:alpha val="43137"/>
                              </a:srgbClr>
                            </a:outerShdw>
                          </a:effectLst>
                          <a:latin typeface="+mn-lt"/>
                          <a:ea typeface="Calibri"/>
                          <a:cs typeface="Times New Roman"/>
                        </a:rPr>
                        <a:t>Respuesta construida RL.K.9 </a:t>
                      </a:r>
                      <a:r>
                        <a:rPr lang="es-419" sz="900" b="0" i="0" noProof="0" dirty="0" smtClean="0">
                          <a:solidFill>
                            <a:schemeClr val="tx1"/>
                          </a:solidFill>
                          <a:effectLst/>
                          <a:latin typeface="+mn-lt"/>
                          <a:ea typeface="Times New Roman"/>
                          <a:cs typeface="Times New Roman"/>
                        </a:rPr>
                        <a:t>Analiza las  aventuras o experiencias  entre dos personajes partiendo de una premisa (ej.  ¿qué personaje mostró/ tenía ____durante su aventura? </a:t>
                      </a:r>
                      <a:r>
                        <a:rPr lang="es-419" sz="900" b="0" i="0" baseline="0" noProof="0" dirty="0" smtClean="0">
                          <a:solidFill>
                            <a:schemeClr val="tx1"/>
                          </a:solidFill>
                          <a:effectLst/>
                          <a:latin typeface="+mn-lt"/>
                          <a:ea typeface="Times New Roman"/>
                          <a:cs typeface="Times New Roman"/>
                        </a:rPr>
                        <a:t>Hacia</a:t>
                      </a:r>
                      <a:r>
                        <a:rPr lang="es-419" sz="900" b="0" noProof="0" dirty="0" smtClean="0">
                          <a:solidFill>
                            <a:schemeClr val="tx1"/>
                          </a:solidFill>
                          <a:effectLst/>
                          <a:latin typeface="+mn-lt"/>
                          <a:ea typeface="Calibri"/>
                          <a:cs typeface="Times New Roman"/>
                        </a:rPr>
                        <a:t> RL.K.9   DOK-3 </a:t>
                      </a:r>
                      <a:r>
                        <a:rPr lang="es-419" sz="900" b="0" noProof="0" dirty="0" err="1" smtClean="0">
                          <a:solidFill>
                            <a:schemeClr val="tx1"/>
                          </a:solidFill>
                          <a:effectLst/>
                          <a:latin typeface="+mn-lt"/>
                          <a:ea typeface="Calibri"/>
                          <a:cs typeface="Times New Roman"/>
                        </a:rPr>
                        <a:t>Anz</a:t>
                      </a:r>
                      <a:r>
                        <a:rPr lang="es-419" sz="900" b="0" noProof="0" dirty="0" smtClean="0">
                          <a:solidFill>
                            <a:schemeClr val="tx1"/>
                          </a:solidFill>
                          <a:effectLst/>
                          <a:latin typeface="+mn-lt"/>
                          <a:ea typeface="Calibri"/>
                          <a:cs typeface="Times New Roman"/>
                        </a:rPr>
                        <a:t>    </a:t>
                      </a:r>
                      <a:r>
                        <a:rPr lang="es-419" sz="900" b="0" u="none" noProof="0" dirty="0" smtClean="0">
                          <a:solidFill>
                            <a:schemeClr val="tx1"/>
                          </a:solidFill>
                          <a:effectLst/>
                          <a:latin typeface="+mn-lt"/>
                          <a:ea typeface="Calibri"/>
                          <a:cs typeface="Times New Roman"/>
                        </a:rPr>
                        <a:t> </a:t>
                      </a:r>
                      <a:r>
                        <a:rPr lang="es-419" sz="900" b="0" u="sng" noProof="0" dirty="0" smtClean="0">
                          <a:solidFill>
                            <a:schemeClr val="tx1"/>
                          </a:solidFill>
                          <a:effectLst/>
                          <a:latin typeface="+mn-lt"/>
                          <a:ea typeface="Calibri"/>
                          <a:cs typeface="Times New Roman"/>
                        </a:rPr>
                        <a:t>Pregunta</a:t>
                      </a:r>
                      <a:r>
                        <a:rPr lang="es-419" sz="900" b="0" noProof="0" dirty="0" smtClean="0">
                          <a:solidFill>
                            <a:schemeClr val="tx1"/>
                          </a:solidFill>
                          <a:effectLst/>
                          <a:latin typeface="+mn-lt"/>
                          <a:ea typeface="Calibri"/>
                          <a:cs typeface="Times New Roman"/>
                        </a:rPr>
                        <a:t>: Muestra dos cosas que Roco hizo cuando llegaron los campistas. Muestra dos cosas que la mamá hizo cuando llegaron los campistas</a:t>
                      </a:r>
                      <a:r>
                        <a:rPr lang="es-419" sz="900" b="0" noProof="0" dirty="0" smtClean="0">
                          <a:solidFill>
                            <a:schemeClr val="tx1"/>
                          </a:solidFill>
                          <a:latin typeface="+mn-lt"/>
                          <a:cs typeface="Helvetica" pitchFamily="34" charset="0"/>
                        </a:rPr>
                        <a:t>.</a:t>
                      </a:r>
                      <a:r>
                        <a:rPr lang="es-419" sz="900" b="0" baseline="0" noProof="0" dirty="0" smtClean="0">
                          <a:solidFill>
                            <a:schemeClr val="tx1"/>
                          </a:solidFill>
                          <a:effectLst/>
                          <a:latin typeface="+mn-lt"/>
                          <a:cs typeface="Times New Roman"/>
                        </a:rPr>
                        <a:t>                                                     </a:t>
                      </a:r>
                      <a:r>
                        <a:rPr lang="es-419" sz="900" b="0" noProof="0" dirty="0" smtClean="0">
                          <a:solidFill>
                            <a:schemeClr val="tx1"/>
                          </a:solidFill>
                          <a:effectLst/>
                          <a:latin typeface="+mn-lt"/>
                          <a:ea typeface="Calibri"/>
                          <a:cs typeface="Times New Roman"/>
                        </a:rPr>
                        <a:t>Puntos: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419" sz="900" b="0" noProof="0" dirty="0" smtClean="0">
                        <a:solidFill>
                          <a:schemeClr val="tx1"/>
                        </a:solidFill>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356">
                <a:tc gridSpan="15">
                  <a:txBody>
                    <a:bodyPr/>
                    <a:lstStyle/>
                    <a:p>
                      <a:pPr>
                        <a:lnSpc>
                          <a:spcPct val="100000"/>
                        </a:lnSpc>
                      </a:pPr>
                      <a:r>
                        <a:rPr lang="es-419" sz="1200" b="1" dirty="0" smtClean="0">
                          <a:solidFill>
                            <a:schemeClr val="tx1"/>
                          </a:solidFill>
                        </a:rPr>
                        <a:t>Pasaje Informativo</a:t>
                      </a:r>
                      <a:r>
                        <a:rPr lang="es-419" sz="1200" b="1" baseline="0" dirty="0" smtClean="0">
                          <a:solidFill>
                            <a:schemeClr val="tx1"/>
                          </a:solidFill>
                        </a:rPr>
                        <a:t>:  </a:t>
                      </a:r>
                      <a:r>
                        <a:rPr lang="es-419" sz="1200" b="1" i="1" u="none" baseline="0" dirty="0" smtClean="0">
                          <a:solidFill>
                            <a:schemeClr val="tx1"/>
                          </a:solidFill>
                        </a:rPr>
                        <a:t>De la playa al mar </a:t>
                      </a:r>
                      <a:r>
                        <a:rPr lang="es-419" sz="1200" b="0" baseline="0" dirty="0" smtClean="0">
                          <a:solidFill>
                            <a:schemeClr val="tx1"/>
                          </a:solidFill>
                        </a:rPr>
                        <a:t>y </a:t>
                      </a:r>
                      <a:r>
                        <a:rPr lang="es-419" sz="1200" b="1" i="1" u="none" baseline="0" dirty="0" smtClean="0">
                          <a:solidFill>
                            <a:schemeClr val="tx1"/>
                          </a:solidFill>
                        </a:rPr>
                        <a:t>De la arena al estanque</a:t>
                      </a:r>
                      <a:endParaRPr lang="es-419" sz="1200" b="1" i="1" u="none" dirty="0">
                        <a:solidFill>
                          <a:schemeClr val="tx1"/>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s-419"/>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rgbClr val="FF0000"/>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1233">
                <a:tc>
                  <a:txBody>
                    <a:bodyPr/>
                    <a:lstStyle/>
                    <a:p>
                      <a:pPr algn="ctr">
                        <a:lnSpc>
                          <a:spcPct val="100000"/>
                        </a:lnSpc>
                      </a:pPr>
                      <a:r>
                        <a:rPr lang="es-419" sz="1300" b="1" dirty="0" smtClean="0">
                          <a:solidFill>
                            <a:schemeClr val="tx1"/>
                          </a:solidFill>
                        </a:rPr>
                        <a:t>8</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a:lnSpc>
                          <a:spcPct val="100000"/>
                        </a:lnSpc>
                      </a:pPr>
                      <a:r>
                        <a:rPr lang="es-419" sz="900" b="0" noProof="0" dirty="0" smtClean="0">
                          <a:solidFill>
                            <a:schemeClr val="tx1"/>
                          </a:solidFill>
                          <a:effectLst/>
                          <a:latin typeface="+mn-lt"/>
                          <a:ea typeface="Times New Roman"/>
                          <a:cs typeface="Times New Roman"/>
                        </a:rPr>
                        <a:t>Hace y contesta preguntas básicas  sobre palabras desconocidas en un texto informativo  leído y discutido en clase, usando quién,  qué, cuándo, dónde y cómo.  H</a:t>
                      </a:r>
                      <a:r>
                        <a:rPr lang="es-419" sz="900" b="0" baseline="0" noProof="0" dirty="0" smtClean="0">
                          <a:solidFill>
                            <a:schemeClr val="tx1"/>
                          </a:solidFill>
                          <a:effectLst/>
                          <a:latin typeface="+mn-lt"/>
                          <a:ea typeface="Times New Roman"/>
                          <a:cs typeface="Times New Roman"/>
                        </a:rPr>
                        <a:t>acia</a:t>
                      </a:r>
                      <a:r>
                        <a:rPr lang="es-419" sz="900" b="0" dirty="0" smtClean="0">
                          <a:solidFill>
                            <a:schemeClr val="tx1"/>
                          </a:solidFill>
                          <a:effectLst/>
                          <a:latin typeface="+mn-lt"/>
                          <a:ea typeface="Calibri"/>
                          <a:cs typeface="Helvetica"/>
                        </a:rPr>
                        <a:t> RI.K.4 DOK-1 Cf </a:t>
                      </a:r>
                    </a:p>
                    <a:p>
                      <a:pPr>
                        <a:lnSpc>
                          <a:spcPct val="100000"/>
                        </a:lnSpc>
                      </a:pPr>
                      <a:r>
                        <a:rPr lang="es-419" sz="900" b="0" dirty="0" smtClean="0">
                          <a:solidFill>
                            <a:schemeClr val="tx1"/>
                          </a:solidFill>
                          <a:effectLst/>
                          <a:latin typeface="+mn-lt"/>
                          <a:ea typeface="Calibri"/>
                          <a:cs typeface="Helvetica"/>
                        </a:rPr>
                        <a:t> </a:t>
                      </a:r>
                      <a:r>
                        <a:rPr lang="es-419" sz="900" b="0" u="sng" dirty="0" smtClean="0">
                          <a:solidFill>
                            <a:schemeClr val="tx1"/>
                          </a:solidFill>
                          <a:effectLst/>
                          <a:latin typeface="+mn-lt"/>
                          <a:ea typeface="Calibri"/>
                          <a:cs typeface="Helvetica"/>
                        </a:rPr>
                        <a:t>Pregunta</a:t>
                      </a:r>
                      <a:r>
                        <a:rPr lang="es-419" sz="900" b="0" dirty="0" smtClean="0">
                          <a:solidFill>
                            <a:schemeClr val="tx1"/>
                          </a:solidFill>
                          <a:effectLst/>
                          <a:latin typeface="+mn-lt"/>
                          <a:ea typeface="Calibri"/>
                          <a:cs typeface="Helvetica"/>
                        </a:rPr>
                        <a:t>:  ¿Dónde</a:t>
                      </a:r>
                      <a:r>
                        <a:rPr lang="es-419" sz="900" b="0" baseline="0" dirty="0" smtClean="0">
                          <a:solidFill>
                            <a:schemeClr val="tx1"/>
                          </a:solidFill>
                          <a:effectLst/>
                          <a:latin typeface="+mn-lt"/>
                          <a:ea typeface="Calibri"/>
                          <a:cs typeface="Helvetica"/>
                        </a:rPr>
                        <a:t> la tortuga marina pone sus  </a:t>
                      </a:r>
                      <a:r>
                        <a:rPr lang="es-419" sz="900" b="1" baseline="0" dirty="0" smtClean="0">
                          <a:solidFill>
                            <a:schemeClr val="tx1"/>
                          </a:solidFill>
                          <a:effectLst/>
                          <a:latin typeface="+mn-lt"/>
                          <a:ea typeface="Calibri"/>
                          <a:cs typeface="Helvetica"/>
                        </a:rPr>
                        <a:t>huevos</a:t>
                      </a:r>
                      <a:r>
                        <a:rPr lang="es-419" sz="900" b="0" baseline="0" dirty="0" smtClean="0">
                          <a:solidFill>
                            <a:schemeClr val="tx1"/>
                          </a:solidFill>
                          <a:effectLst/>
                          <a:latin typeface="+mn-lt"/>
                          <a:ea typeface="Calibri"/>
                          <a:cs typeface="Helvetica"/>
                        </a:rPr>
                        <a:t>?                                                                     </a:t>
                      </a:r>
                      <a:r>
                        <a:rPr lang="es-419" sz="900" b="1" baseline="0" dirty="0" smtClean="0">
                          <a:solidFill>
                            <a:schemeClr val="tx1"/>
                          </a:solidFill>
                          <a:effectLst>
                            <a:outerShdw blurRad="38100" dist="38100" dir="2700000" algn="tl">
                              <a:srgbClr val="000000">
                                <a:alpha val="43137"/>
                              </a:srgbClr>
                            </a:outerShdw>
                          </a:effectLst>
                          <a:latin typeface="+mn-lt"/>
                          <a:ea typeface="Calibri"/>
                          <a:cs typeface="Helvetica"/>
                        </a:rPr>
                        <a:t>un agujero____  </a:t>
                      </a:r>
                      <a:r>
                        <a:rPr lang="es-419" sz="900" b="0" baseline="0" dirty="0" smtClean="0">
                          <a:solidFill>
                            <a:schemeClr val="tx1"/>
                          </a:solidFill>
                          <a:effectLst/>
                          <a:latin typeface="+mn-lt"/>
                          <a:ea typeface="Calibri"/>
                          <a:cs typeface="Helvetica"/>
                        </a:rPr>
                        <a:t>un nido_____  en el agua____</a:t>
                      </a:r>
                      <a:endParaRPr lang="es-419" sz="900" b="0" dirty="0" smtClean="0">
                        <a:solidFill>
                          <a:schemeClr val="tx1"/>
                        </a:solidFill>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nSpc>
                          <a:spcPct val="100000"/>
                        </a:lnSpc>
                      </a:pPr>
                      <a:endParaRPr lang="es-419" sz="900" b="0" dirty="0" smtClean="0">
                        <a:solidFill>
                          <a:schemeClr val="tx1"/>
                        </a:solidFill>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1233">
                <a:tc>
                  <a:txBody>
                    <a:bodyPr/>
                    <a:lstStyle/>
                    <a:p>
                      <a:pPr algn="ctr">
                        <a:lnSpc>
                          <a:spcPct val="100000"/>
                        </a:lnSpc>
                      </a:pPr>
                      <a:r>
                        <a:rPr lang="es-419" sz="1300" b="1" dirty="0" smtClean="0"/>
                        <a:t>9</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dirty="0" smtClean="0">
                          <a:solidFill>
                            <a:schemeClr val="tx1"/>
                          </a:solidFill>
                          <a:latin typeface="+mn-lt"/>
                          <a:ea typeface="Calibri"/>
                          <a:cs typeface="Helvetica"/>
                        </a:rPr>
                        <a:t>Hace preguntas sobre  palabras dentro del contexto del cuento. (¿Por qué el niño dijo ___ cuando ___?</a:t>
                      </a:r>
                      <a:r>
                        <a:rPr lang="es-419" sz="900" b="0" baseline="0" dirty="0" smtClean="0">
                          <a:solidFill>
                            <a:schemeClr val="tx1"/>
                          </a:solidFill>
                          <a:latin typeface="+mn-lt"/>
                          <a:ea typeface="Calibri"/>
                          <a:cs typeface="Helvetica"/>
                        </a:rPr>
                        <a:t>   </a:t>
                      </a:r>
                      <a:r>
                        <a:rPr lang="es-419" sz="900" b="0" noProof="0" dirty="0" smtClean="0">
                          <a:solidFill>
                            <a:schemeClr val="tx1"/>
                          </a:solidFill>
                          <a:effectLst/>
                          <a:latin typeface="+mn-lt"/>
                          <a:ea typeface="Calibri"/>
                          <a:cs typeface="Helvetica"/>
                        </a:rPr>
                        <a:t>Hacia</a:t>
                      </a:r>
                      <a:r>
                        <a:rPr lang="es-419" sz="900" b="0" baseline="0" noProof="0" dirty="0" smtClean="0">
                          <a:solidFill>
                            <a:schemeClr val="tx1"/>
                          </a:solidFill>
                          <a:effectLst/>
                          <a:latin typeface="+mn-lt"/>
                          <a:ea typeface="Calibri"/>
                          <a:cs typeface="Helvetica"/>
                        </a:rPr>
                        <a:t> </a:t>
                      </a:r>
                      <a:r>
                        <a:rPr lang="es-419" sz="900" b="0" dirty="0" smtClean="0">
                          <a:solidFill>
                            <a:schemeClr val="tx1"/>
                          </a:solidFill>
                          <a:latin typeface="+mn-lt"/>
                          <a:ea typeface="Calibri"/>
                          <a:cs typeface="Helvetica"/>
                        </a:rPr>
                        <a:t>Rl.K.4 DOK-2 </a:t>
                      </a:r>
                      <a:r>
                        <a:rPr lang="es-419" sz="900" b="0" dirty="0" err="1" smtClean="0">
                          <a:solidFill>
                            <a:schemeClr val="tx1"/>
                          </a:solidFill>
                          <a:latin typeface="+mn-lt"/>
                          <a:ea typeface="Calibri"/>
                          <a:cs typeface="Helvetica"/>
                        </a:rPr>
                        <a:t>Apn</a:t>
                      </a:r>
                      <a:endParaRPr lang="es-419" sz="900" b="0" dirty="0" smtClean="0">
                        <a:solidFill>
                          <a:schemeClr val="tx1"/>
                        </a:solidFill>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u="sng" dirty="0" smtClean="0">
                          <a:solidFill>
                            <a:schemeClr val="tx1"/>
                          </a:solidFill>
                          <a:latin typeface="+mn-lt"/>
                          <a:ea typeface="Calibri"/>
                          <a:cs typeface="Helvetica"/>
                        </a:rPr>
                        <a:t>Pregunta: </a:t>
                      </a:r>
                      <a:r>
                        <a:rPr lang="es-419" sz="900" b="0" dirty="0" smtClean="0">
                          <a:solidFill>
                            <a:schemeClr val="tx1"/>
                          </a:solidFill>
                          <a:latin typeface="+mn-lt"/>
                          <a:cs typeface="Helvetica" pitchFamily="34" charset="0"/>
                        </a:rPr>
                        <a:t>¿Qué hace que sea peligroso para las tortugas marinas bebés arrastrarse para llegar al agua después de que salen del huevo? </a:t>
                      </a:r>
                    </a:p>
                    <a:p>
                      <a:pPr marL="0" marR="0" indent="0" algn="r" defTabSz="966612" rtl="0" eaLnBrk="1" fontAlgn="auto" latinLnBrk="0" hangingPunct="1">
                        <a:lnSpc>
                          <a:spcPct val="100000"/>
                        </a:lnSpc>
                        <a:spcBef>
                          <a:spcPts val="0"/>
                        </a:spcBef>
                        <a:spcAft>
                          <a:spcPts val="0"/>
                        </a:spcAft>
                        <a:buClrTx/>
                        <a:buSzTx/>
                        <a:buFontTx/>
                        <a:buNone/>
                        <a:tabLst/>
                        <a:defRPr/>
                      </a:pPr>
                      <a:r>
                        <a:rPr lang="es-419" sz="900" b="0" dirty="0" smtClean="0">
                          <a:solidFill>
                            <a:schemeClr val="tx1"/>
                          </a:solidFill>
                          <a:latin typeface="+mn-lt"/>
                          <a:cs typeface="Helvetica" pitchFamily="34" charset="0"/>
                        </a:rPr>
                        <a:t>                                                                             el agua</a:t>
                      </a:r>
                      <a:r>
                        <a:rPr lang="es-419" sz="900" b="0" dirty="0" smtClean="0">
                          <a:solidFill>
                            <a:schemeClr val="tx1"/>
                          </a:solidFill>
                          <a:effectLst/>
                          <a:latin typeface="+mn-lt"/>
                          <a:cs typeface="Helvetica" pitchFamily="34" charset="0"/>
                        </a:rPr>
                        <a:t>________</a:t>
                      </a:r>
                      <a:r>
                        <a:rPr lang="es-419" sz="900" b="0" baseline="0" dirty="0" smtClean="0">
                          <a:solidFill>
                            <a:schemeClr val="tx1"/>
                          </a:solidFill>
                          <a:effectLst/>
                          <a:latin typeface="+mn-lt"/>
                          <a:cs typeface="Helvetica" pitchFamily="34" charset="0"/>
                        </a:rPr>
                        <a:t>  </a:t>
                      </a:r>
                      <a:r>
                        <a:rPr lang="es-419" sz="900" b="1" dirty="0" smtClean="0">
                          <a:solidFill>
                            <a:schemeClr val="tx1"/>
                          </a:solidFill>
                          <a:effectLst>
                            <a:outerShdw blurRad="38100" dist="38100" dir="2700000" algn="tl">
                              <a:srgbClr val="000000">
                                <a:alpha val="43137"/>
                              </a:srgbClr>
                            </a:outerShdw>
                          </a:effectLst>
                          <a:latin typeface="+mn-lt"/>
                          <a:cs typeface="Helvetica" pitchFamily="34" charset="0"/>
                        </a:rPr>
                        <a:t>otros animales 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419" sz="900" b="1" dirty="0" smtClean="0">
                        <a:solidFill>
                          <a:schemeClr val="tx1"/>
                        </a:solidFill>
                        <a:effectLst>
                          <a:outerShdw blurRad="38100" dist="38100" dir="2700000" algn="tl">
                            <a:srgbClr val="000000">
                              <a:alpha val="43137"/>
                            </a:srgbClr>
                          </a:outerShdw>
                        </a:effectLst>
                        <a:latin typeface="+mn-lt"/>
                        <a:cs typeface="Helvetica" pitchFamily="34" charset="0"/>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aseline="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1233">
                <a:tc>
                  <a:txBody>
                    <a:bodyPr/>
                    <a:lstStyle/>
                    <a:p>
                      <a:pPr algn="ctr">
                        <a:lnSpc>
                          <a:spcPct val="100000"/>
                        </a:lnSpc>
                      </a:pPr>
                      <a:r>
                        <a:rPr lang="es-419" sz="1300" b="1" dirty="0" smtClean="0"/>
                        <a:t>10</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algn="l">
                        <a:lnSpc>
                          <a:spcPct val="100000"/>
                        </a:lnSpc>
                        <a:spcBef>
                          <a:spcPts val="0"/>
                        </a:spcBef>
                        <a:spcAft>
                          <a:spcPts val="0"/>
                        </a:spcAft>
                      </a:pPr>
                      <a:r>
                        <a:rPr lang="es-419" sz="900" b="0" noProof="0" dirty="0" smtClean="0">
                          <a:solidFill>
                            <a:schemeClr val="tx1"/>
                          </a:solidFill>
                          <a:effectLst/>
                          <a:latin typeface="+mn-lt"/>
                          <a:ea typeface="Times New Roman"/>
                          <a:cs typeface="Times New Roman"/>
                        </a:rPr>
                        <a:t>Puede parear (relacionar) puntos con razones – causas con efectos, de un texto leído y discutido en clase (parea un dibujo de lava con un volcán, o la señal de peligro con fuego).  DOK-2</a:t>
                      </a:r>
                      <a:r>
                        <a:rPr lang="es-419" sz="900" b="0" baseline="0" noProof="0" dirty="0" smtClean="0">
                          <a:solidFill>
                            <a:schemeClr val="tx1"/>
                          </a:solidFill>
                          <a:effectLst/>
                          <a:latin typeface="+mn-lt"/>
                          <a:ea typeface="Times New Roman"/>
                          <a:cs typeface="Times New Roman"/>
                        </a:rPr>
                        <a:t> </a:t>
                      </a:r>
                      <a:r>
                        <a:rPr lang="es-419" sz="900" b="0" baseline="0" noProof="0" dirty="0" err="1" smtClean="0">
                          <a:solidFill>
                            <a:schemeClr val="tx1"/>
                          </a:solidFill>
                          <a:effectLst/>
                          <a:latin typeface="+mn-lt"/>
                          <a:ea typeface="Times New Roman"/>
                          <a:cs typeface="Times New Roman"/>
                        </a:rPr>
                        <a:t>Cj</a:t>
                      </a:r>
                      <a:r>
                        <a:rPr lang="es-419" sz="900" b="0" baseline="0" noProof="0" dirty="0" smtClean="0">
                          <a:solidFill>
                            <a:schemeClr val="tx1"/>
                          </a:solidFill>
                          <a:effectLst/>
                          <a:latin typeface="+mn-lt"/>
                          <a:ea typeface="Times New Roman"/>
                          <a:cs typeface="Times New Roman"/>
                        </a:rPr>
                        <a:t>  Hacia RI.K.8</a:t>
                      </a:r>
                    </a:p>
                    <a:p>
                      <a:pPr marL="0" marR="0" algn="l">
                        <a:lnSpc>
                          <a:spcPct val="100000"/>
                        </a:lnSpc>
                        <a:spcBef>
                          <a:spcPts val="0"/>
                        </a:spcBef>
                        <a:spcAft>
                          <a:spcPts val="0"/>
                        </a:spcAft>
                      </a:pPr>
                      <a:r>
                        <a:rPr lang="es-419" sz="900" b="0" baseline="0" noProof="0" dirty="0" smtClean="0">
                          <a:solidFill>
                            <a:schemeClr val="tx1"/>
                          </a:solidFill>
                          <a:effectLst/>
                          <a:latin typeface="+mn-lt"/>
                          <a:ea typeface="Times New Roman"/>
                          <a:cs typeface="Times New Roman"/>
                        </a:rPr>
                        <a:t> </a:t>
                      </a:r>
                      <a:r>
                        <a:rPr lang="es-419" sz="900" b="0" u="sng" baseline="0" noProof="0" dirty="0" smtClean="0">
                          <a:solidFill>
                            <a:schemeClr val="tx1"/>
                          </a:solidFill>
                          <a:effectLst/>
                          <a:latin typeface="+mn-lt"/>
                          <a:ea typeface="Times New Roman"/>
                          <a:cs typeface="Times New Roman"/>
                        </a:rPr>
                        <a:t>Pregunta</a:t>
                      </a:r>
                      <a:r>
                        <a:rPr lang="es-419" sz="900" b="0" baseline="0" noProof="0" dirty="0" smtClean="0">
                          <a:solidFill>
                            <a:schemeClr val="tx1"/>
                          </a:solidFill>
                          <a:effectLst/>
                          <a:latin typeface="+mn-lt"/>
                          <a:ea typeface="Times New Roman"/>
                          <a:cs typeface="Times New Roman"/>
                        </a:rPr>
                        <a:t>:  ¿Qué pasa cuando el sol calienta los huevos?    Los huevos  se calientan demasiado______   </a:t>
                      </a:r>
                      <a:r>
                        <a:rPr lang="es-419" sz="900" b="1" baseline="0" noProof="0" dirty="0" smtClean="0">
                          <a:solidFill>
                            <a:schemeClr val="tx1"/>
                          </a:solidFill>
                          <a:effectLst>
                            <a:outerShdw blurRad="38100" dist="38100" dir="2700000" algn="tl">
                              <a:srgbClr val="000000">
                                <a:alpha val="43137"/>
                              </a:srgbClr>
                            </a:outerShdw>
                          </a:effectLst>
                          <a:latin typeface="+mn-lt"/>
                          <a:ea typeface="Times New Roman"/>
                          <a:cs typeface="Times New Roman"/>
                        </a:rPr>
                        <a:t>La tortuga bebé sale del huevo_____ </a:t>
                      </a:r>
                      <a:endParaRPr lang="es-419" sz="900" b="0" noProof="0" dirty="0" smtClean="0">
                        <a:solidFill>
                          <a:schemeClr val="tx1"/>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algn="l">
                        <a:lnSpc>
                          <a:spcPct val="100000"/>
                        </a:lnSpc>
                        <a:spcBef>
                          <a:spcPts val="0"/>
                        </a:spcBef>
                        <a:spcAft>
                          <a:spcPts val="0"/>
                        </a:spcAft>
                      </a:pPr>
                      <a:endParaRPr lang="es-419" sz="900" b="0" noProof="0" dirty="0" smtClean="0">
                        <a:solidFill>
                          <a:srgbClr val="FF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1233">
                <a:tc>
                  <a:txBody>
                    <a:bodyPr/>
                    <a:lstStyle/>
                    <a:p>
                      <a:pPr algn="ctr">
                        <a:lnSpc>
                          <a:spcPct val="100000"/>
                        </a:lnSpc>
                      </a:pPr>
                      <a:r>
                        <a:rPr lang="es-419" sz="1300" b="1" dirty="0" smtClean="0"/>
                        <a:t>11</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algn="l">
                        <a:lnSpc>
                          <a:spcPct val="100000"/>
                        </a:lnSpc>
                        <a:spcBef>
                          <a:spcPts val="0"/>
                        </a:spcBef>
                        <a:spcAft>
                          <a:spcPts val="0"/>
                        </a:spcAft>
                      </a:pPr>
                      <a:r>
                        <a:rPr lang="es-419" sz="900" b="0" noProof="0" dirty="0" smtClean="0">
                          <a:solidFill>
                            <a:schemeClr val="tx1"/>
                          </a:solidFill>
                          <a:effectLst/>
                          <a:latin typeface="+mn-lt"/>
                          <a:ea typeface="Times New Roman"/>
                          <a:cs typeface="Times New Roman"/>
                        </a:rPr>
                        <a:t>Distingue razones de apoyo  relevantes e irrelevantes  sobre puntos específicos en un texto (explica por qué___ es una buena razón (relevante) para no ____). Hacia RI.K.8  DOK-2 </a:t>
                      </a:r>
                      <a:r>
                        <a:rPr lang="es-419" sz="900" b="0" noProof="0" dirty="0" err="1" smtClean="0">
                          <a:solidFill>
                            <a:schemeClr val="tx1"/>
                          </a:solidFill>
                          <a:effectLst/>
                          <a:latin typeface="+mn-lt"/>
                          <a:ea typeface="Times New Roman"/>
                          <a:cs typeface="Times New Roman"/>
                        </a:rPr>
                        <a:t>Ans</a:t>
                      </a:r>
                      <a:endParaRPr lang="es-419" sz="900" b="0" noProof="0" dirty="0" smtClean="0">
                        <a:solidFill>
                          <a:schemeClr val="tx1"/>
                        </a:solidFill>
                        <a:effectLst/>
                        <a:latin typeface="+mn-lt"/>
                        <a:ea typeface="Times New Roman"/>
                        <a:cs typeface="Times New Roman"/>
                      </a:endParaRPr>
                    </a:p>
                    <a:p>
                      <a:pPr marL="0" marR="0" algn="l">
                        <a:lnSpc>
                          <a:spcPct val="100000"/>
                        </a:lnSpc>
                        <a:spcBef>
                          <a:spcPts val="0"/>
                        </a:spcBef>
                        <a:spcAft>
                          <a:spcPts val="0"/>
                        </a:spcAft>
                      </a:pPr>
                      <a:r>
                        <a:rPr lang="es-419" sz="900" b="0" noProof="0" dirty="0" smtClean="0">
                          <a:solidFill>
                            <a:schemeClr val="tx1"/>
                          </a:solidFill>
                          <a:effectLst/>
                          <a:latin typeface="+mn-lt"/>
                          <a:ea typeface="Times New Roman"/>
                          <a:cs typeface="Times New Roman"/>
                        </a:rPr>
                        <a:t> </a:t>
                      </a:r>
                      <a:r>
                        <a:rPr lang="es-419" sz="900" b="0" u="sng" noProof="0" dirty="0" smtClean="0">
                          <a:solidFill>
                            <a:schemeClr val="tx1"/>
                          </a:solidFill>
                          <a:effectLst/>
                          <a:latin typeface="+mn-lt"/>
                          <a:ea typeface="Times New Roman"/>
                          <a:cs typeface="Times New Roman"/>
                        </a:rPr>
                        <a:t>Pregunta</a:t>
                      </a:r>
                      <a:r>
                        <a:rPr lang="es-419" sz="900" b="0" noProof="0" dirty="0" smtClean="0">
                          <a:solidFill>
                            <a:schemeClr val="tx1"/>
                          </a:solidFill>
                          <a:effectLst/>
                          <a:latin typeface="+mn-lt"/>
                          <a:ea typeface="Times New Roman"/>
                          <a:cs typeface="Times New Roman"/>
                        </a:rPr>
                        <a:t>: ¿Qué hace la tortuga marina para alejarse del peligro?                        la</a:t>
                      </a:r>
                      <a:r>
                        <a:rPr lang="es-419" sz="900" b="0" baseline="0" noProof="0" dirty="0" smtClean="0">
                          <a:solidFill>
                            <a:schemeClr val="tx1"/>
                          </a:solidFill>
                          <a:effectLst/>
                          <a:latin typeface="+mn-lt"/>
                          <a:ea typeface="Times New Roman"/>
                          <a:cs typeface="Times New Roman"/>
                        </a:rPr>
                        <a:t> tortuga</a:t>
                      </a:r>
                      <a:r>
                        <a:rPr lang="es-419" sz="900" b="0" noProof="0" dirty="0" smtClean="0">
                          <a:solidFill>
                            <a:schemeClr val="tx1"/>
                          </a:solidFill>
                          <a:effectLst/>
                          <a:latin typeface="+mn-lt"/>
                          <a:ea typeface="Times New Roman"/>
                          <a:cs typeface="Times New Roman"/>
                        </a:rPr>
                        <a:t> va a la playa</a:t>
                      </a:r>
                      <a:r>
                        <a:rPr lang="es-419" sz="900" b="0" noProof="0" dirty="0" smtClean="0">
                          <a:solidFill>
                            <a:schemeClr val="tx1"/>
                          </a:solidFill>
                          <a:effectLst/>
                          <a:latin typeface="+mn-lt"/>
                          <a:ea typeface="Calibri"/>
                          <a:cs typeface="Times New Roman"/>
                        </a:rPr>
                        <a:t> ____ </a:t>
                      </a:r>
                      <a:r>
                        <a:rPr lang="es-419" sz="900" b="1" noProof="0" dirty="0" smtClean="0">
                          <a:solidFill>
                            <a:schemeClr val="tx1"/>
                          </a:solidFill>
                          <a:effectLst>
                            <a:outerShdw blurRad="38100" dist="38100" dir="2700000" algn="tl">
                              <a:srgbClr val="000000">
                                <a:alpha val="43137"/>
                              </a:srgbClr>
                            </a:outerShdw>
                          </a:effectLst>
                          <a:latin typeface="+mn-lt"/>
                          <a:ea typeface="Calibri"/>
                          <a:cs typeface="Times New Roman"/>
                        </a:rPr>
                        <a:t>la tortuga nada muy rápido ____</a:t>
                      </a:r>
                      <a:endParaRPr lang="es-419" sz="900" b="1" noProof="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algn="l">
                        <a:lnSpc>
                          <a:spcPct val="100000"/>
                        </a:lnSpc>
                        <a:spcBef>
                          <a:spcPts val="0"/>
                        </a:spcBef>
                        <a:spcAft>
                          <a:spcPts val="0"/>
                        </a:spcAft>
                      </a:pPr>
                      <a:endParaRPr lang="es-419" sz="900" b="1" noProof="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1233">
                <a:tc>
                  <a:txBody>
                    <a:bodyPr/>
                    <a:lstStyle/>
                    <a:p>
                      <a:pPr algn="ctr">
                        <a:lnSpc>
                          <a:spcPct val="100000"/>
                        </a:lnSpc>
                        <a:tabLst/>
                      </a:pPr>
                      <a:r>
                        <a:rPr lang="es-419" sz="1300" b="1" dirty="0" smtClean="0"/>
                        <a:t>12</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noProof="0" dirty="0" smtClean="0">
                          <a:solidFill>
                            <a:schemeClr val="tx1"/>
                          </a:solidFill>
                          <a:effectLst/>
                          <a:latin typeface="+mn-lt"/>
                          <a:ea typeface="Times New Roman"/>
                          <a:cs typeface="Times New Roman"/>
                        </a:rPr>
                        <a:t>Hace generalizaciones entre </a:t>
                      </a:r>
                      <a:r>
                        <a:rPr lang="es-419" sz="900" b="1" noProof="0" dirty="0" smtClean="0">
                          <a:solidFill>
                            <a:schemeClr val="tx1"/>
                          </a:solidFill>
                          <a:effectLst>
                            <a:outerShdw blurRad="38100" dist="38100" dir="2700000" algn="tl">
                              <a:srgbClr val="000000">
                                <a:alpha val="43137"/>
                              </a:srgbClr>
                            </a:outerShdw>
                          </a:effectLst>
                          <a:latin typeface="+mn-lt"/>
                          <a:ea typeface="Times New Roman"/>
                          <a:cs typeface="Times New Roman"/>
                        </a:rPr>
                        <a:t>dos textos </a:t>
                      </a:r>
                      <a:r>
                        <a:rPr lang="es-419" sz="900" b="0" noProof="0" dirty="0" smtClean="0">
                          <a:solidFill>
                            <a:schemeClr val="tx1"/>
                          </a:solidFill>
                          <a:effectLst/>
                          <a:latin typeface="+mn-lt"/>
                          <a:ea typeface="Times New Roman"/>
                          <a:cs typeface="Times New Roman"/>
                        </a:rPr>
                        <a:t>del mismo tema sobre  ilustraciones,  descripciones o procedimientos (¿cómo son  iguales/diferentes?) </a:t>
                      </a:r>
                      <a:r>
                        <a:rPr lang="es-419" sz="900" b="0" baseline="0" noProof="0" dirty="0" smtClean="0">
                          <a:solidFill>
                            <a:schemeClr val="tx1"/>
                          </a:solidFill>
                          <a:effectLst/>
                          <a:latin typeface="+mn-lt"/>
                          <a:ea typeface="Times New Roman"/>
                          <a:cs typeface="Times New Roman"/>
                        </a:rPr>
                        <a:t>. Hacia </a:t>
                      </a:r>
                      <a:r>
                        <a:rPr lang="es-419" sz="900" b="0" noProof="0" dirty="0" smtClean="0">
                          <a:solidFill>
                            <a:schemeClr val="tx1"/>
                          </a:solidFill>
                          <a:effectLst/>
                          <a:latin typeface="+mn-lt"/>
                          <a:ea typeface="Times New Roman"/>
                          <a:cs typeface="Times New Roman"/>
                        </a:rPr>
                        <a:t>RI.K.9  DOK-2 </a:t>
                      </a:r>
                      <a:r>
                        <a:rPr lang="es-419" sz="900" b="0" noProof="0" dirty="0" err="1" smtClean="0">
                          <a:solidFill>
                            <a:schemeClr val="tx1"/>
                          </a:solidFill>
                          <a:effectLst/>
                          <a:latin typeface="+mn-lt"/>
                          <a:ea typeface="Times New Roman"/>
                          <a:cs typeface="Times New Roman"/>
                        </a:rPr>
                        <a:t>Ck</a:t>
                      </a:r>
                      <a:r>
                        <a:rPr lang="es-419" sz="900" b="0" noProof="0" dirty="0" smtClean="0">
                          <a:solidFill>
                            <a:schemeClr val="tx1"/>
                          </a:solidFill>
                          <a:effectLst/>
                          <a:latin typeface="+mn-lt"/>
                          <a:ea typeface="Times New Roman"/>
                          <a:cs typeface="Times New Roman"/>
                        </a:rPr>
                        <a:t>      </a:t>
                      </a:r>
                      <a:r>
                        <a:rPr lang="es-419" sz="900" b="0" u="sng" noProof="0" dirty="0" smtClean="0">
                          <a:solidFill>
                            <a:schemeClr val="tx1"/>
                          </a:solidFill>
                          <a:effectLst/>
                          <a:latin typeface="+mn-lt"/>
                          <a:ea typeface="Times New Roman"/>
                          <a:cs typeface="Times New Roman"/>
                        </a:rPr>
                        <a:t>Pregunta</a:t>
                      </a:r>
                      <a:r>
                        <a:rPr lang="es-419" sz="900" b="0" noProof="0" dirty="0" smtClean="0">
                          <a:solidFill>
                            <a:schemeClr val="tx1"/>
                          </a:solidFill>
                          <a:effectLst/>
                          <a:latin typeface="+mn-lt"/>
                          <a:ea typeface="Times New Roman"/>
                          <a:cs typeface="Times New Roman"/>
                        </a:rPr>
                        <a:t>: ¿Qué partes de las imágenes muestran</a:t>
                      </a:r>
                      <a:r>
                        <a:rPr lang="es-419" sz="900" b="0" baseline="0" noProof="0" dirty="0" smtClean="0">
                          <a:solidFill>
                            <a:schemeClr val="tx1"/>
                          </a:solidFill>
                          <a:effectLst/>
                          <a:latin typeface="+mn-lt"/>
                          <a:ea typeface="Times New Roman"/>
                          <a:cs typeface="Times New Roman"/>
                        </a:rPr>
                        <a:t> </a:t>
                      </a:r>
                      <a:r>
                        <a:rPr lang="es-419" sz="900" b="0" noProof="0" dirty="0" smtClean="0">
                          <a:solidFill>
                            <a:schemeClr val="tx1"/>
                          </a:solidFill>
                          <a:effectLst/>
                          <a:latin typeface="+mn-lt"/>
                          <a:ea typeface="Times New Roman"/>
                          <a:cs typeface="Times New Roman"/>
                        </a:rPr>
                        <a:t>cómo las tortugas mordedoras y las tortugas marinas son diferentes?                                                                                                                      </a:t>
                      </a:r>
                      <a:r>
                        <a:rPr lang="es-419" sz="900" b="1" u="none" noProof="0" dirty="0" smtClean="0">
                          <a:solidFill>
                            <a:schemeClr val="tx1"/>
                          </a:solidFill>
                          <a:effectLst/>
                          <a:latin typeface="+mn-lt"/>
                          <a:ea typeface="Times New Roman"/>
                          <a:cs typeface="Times New Roman"/>
                        </a:rPr>
                        <a:t>imagen uno</a:t>
                      </a:r>
                      <a:r>
                        <a:rPr lang="es-419" sz="900" b="1" u="none" baseline="0" noProof="0" dirty="0" smtClean="0">
                          <a:solidFill>
                            <a:schemeClr val="tx1"/>
                          </a:solidFill>
                          <a:effectLst>
                            <a:outerShdw blurRad="38100" dist="38100" dir="2700000" algn="tl">
                              <a:srgbClr val="000000">
                                <a:alpha val="43137"/>
                              </a:srgbClr>
                            </a:outerShdw>
                          </a:effectLst>
                          <a:latin typeface="+mn-lt"/>
                          <a:ea typeface="Times New Roman"/>
                          <a:cs typeface="Times New Roman"/>
                        </a:rPr>
                        <a:t>_______ </a:t>
                      </a:r>
                      <a:r>
                        <a:rPr lang="es-419" sz="900" b="1" u="none" baseline="0" noProof="0" dirty="0" smtClean="0">
                          <a:solidFill>
                            <a:schemeClr val="tx1"/>
                          </a:solidFill>
                          <a:effectLst/>
                          <a:latin typeface="+mn-lt"/>
                          <a:ea typeface="Times New Roman"/>
                          <a:cs typeface="Times New Roman"/>
                        </a:rPr>
                        <a:t>   </a:t>
                      </a:r>
                      <a:r>
                        <a:rPr lang="es-419" sz="900" b="0" baseline="0" noProof="0" dirty="0" smtClean="0">
                          <a:solidFill>
                            <a:schemeClr val="tx1"/>
                          </a:solidFill>
                          <a:effectLst/>
                          <a:latin typeface="+mn-lt"/>
                          <a:ea typeface="Times New Roman"/>
                          <a:cs typeface="Times New Roman"/>
                        </a:rPr>
                        <a:t>imagen dos_______</a:t>
                      </a:r>
                      <a:endParaRPr lang="es-419" sz="900" b="0" noProof="0" dirty="0" smtClean="0">
                        <a:solidFill>
                          <a:schemeClr val="tx1"/>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419" sz="900" b="0" noProof="0" dirty="0" smtClean="0">
                        <a:solidFill>
                          <a:schemeClr val="tx1"/>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i="1"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1233">
                <a:tc>
                  <a:txBody>
                    <a:bodyPr/>
                    <a:lstStyle/>
                    <a:p>
                      <a:pPr algn="ctr">
                        <a:lnSpc>
                          <a:spcPct val="100000"/>
                        </a:lnSpc>
                      </a:pPr>
                      <a:r>
                        <a:rPr lang="es-419" sz="1300" b="1" dirty="0" smtClean="0"/>
                        <a:t>13</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0" dirty="0" smtClean="0">
                          <a:solidFill>
                            <a:schemeClr val="tx1"/>
                          </a:solidFill>
                          <a:latin typeface="+mn-lt"/>
                          <a:cs typeface="Helvetica" pitchFamily="34" charset="0"/>
                        </a:rPr>
                        <a:t>Entiende el concepto de identificar semejanzas y diferencias entre dos textos (lo puede explicar o demostrar sin mucha ayuda o asistencia).  DOK-3 Hacia</a:t>
                      </a:r>
                      <a:r>
                        <a:rPr lang="es-419" sz="900" b="0" baseline="0" dirty="0" smtClean="0">
                          <a:solidFill>
                            <a:schemeClr val="tx1"/>
                          </a:solidFill>
                          <a:latin typeface="+mn-lt"/>
                          <a:cs typeface="Helvetica" pitchFamily="34" charset="0"/>
                        </a:rPr>
                        <a:t> </a:t>
                      </a:r>
                      <a:r>
                        <a:rPr lang="es-419" sz="900" b="0" dirty="0" smtClean="0">
                          <a:solidFill>
                            <a:schemeClr val="tx1"/>
                          </a:solidFill>
                          <a:latin typeface="+mn-lt"/>
                          <a:cs typeface="Helvetica" pitchFamily="34" charset="0"/>
                        </a:rPr>
                        <a:t>RI.K.9  DOK-3 </a:t>
                      </a:r>
                      <a:r>
                        <a:rPr lang="es-419" sz="900" b="0" dirty="0" err="1" smtClean="0">
                          <a:solidFill>
                            <a:schemeClr val="tx1"/>
                          </a:solidFill>
                          <a:latin typeface="+mn-lt"/>
                          <a:cs typeface="Helvetica" pitchFamily="34" charset="0"/>
                        </a:rPr>
                        <a:t>Apx</a:t>
                      </a:r>
                      <a:r>
                        <a:rPr lang="es-419" sz="900" b="0" dirty="0" smtClean="0">
                          <a:solidFill>
                            <a:schemeClr val="tx1"/>
                          </a:solidFill>
                          <a:latin typeface="+mn-lt"/>
                          <a:cs typeface="Helvetica" pitchFamily="34" charset="0"/>
                        </a:rPr>
                        <a:t>   </a:t>
                      </a:r>
                      <a:r>
                        <a:rPr lang="es-419" sz="900" b="0" u="sng" dirty="0" smtClean="0">
                          <a:solidFill>
                            <a:schemeClr val="tx1"/>
                          </a:solidFill>
                          <a:latin typeface="+mn-lt"/>
                          <a:cs typeface="Helvetica" pitchFamily="34" charset="0"/>
                        </a:rPr>
                        <a:t>Pregunta</a:t>
                      </a:r>
                      <a:r>
                        <a:rPr lang="es-419" sz="900" b="0" dirty="0" smtClean="0">
                          <a:solidFill>
                            <a:schemeClr val="tx1"/>
                          </a:solidFill>
                          <a:latin typeface="+mn-lt"/>
                          <a:cs typeface="Helvetica" pitchFamily="34" charset="0"/>
                        </a:rPr>
                        <a:t>:  ¿Qué es lo que hacen los</a:t>
                      </a:r>
                      <a:r>
                        <a:rPr lang="es-419" sz="900" b="0" baseline="0" dirty="0" smtClean="0">
                          <a:solidFill>
                            <a:schemeClr val="tx1"/>
                          </a:solidFill>
                          <a:latin typeface="+mn-lt"/>
                          <a:cs typeface="Helvetica" pitchFamily="34" charset="0"/>
                        </a:rPr>
                        <a:t> dos </a:t>
                      </a:r>
                      <a:r>
                        <a:rPr lang="es-419" sz="900" b="0" dirty="0" smtClean="0">
                          <a:solidFill>
                            <a:schemeClr val="tx1"/>
                          </a:solidFill>
                          <a:latin typeface="+mn-lt"/>
                          <a:cs typeface="Helvetica" pitchFamily="34" charset="0"/>
                        </a:rPr>
                        <a:t>tipos de tortugas tortugas</a:t>
                      </a:r>
                      <a:r>
                        <a:rPr lang="es-419" sz="900" b="0" baseline="0" dirty="0" smtClean="0">
                          <a:solidFill>
                            <a:schemeClr val="tx1"/>
                          </a:solidFill>
                          <a:latin typeface="+mn-lt"/>
                          <a:cs typeface="Helvetica" pitchFamily="34" charset="0"/>
                        </a:rPr>
                        <a:t> </a:t>
                      </a:r>
                      <a:r>
                        <a:rPr lang="es-419" sz="900" b="0" dirty="0" smtClean="0">
                          <a:solidFill>
                            <a:schemeClr val="tx1"/>
                          </a:solidFill>
                          <a:latin typeface="+mn-lt"/>
                          <a:cs typeface="Helvetica" pitchFamily="34" charset="0"/>
                        </a:rPr>
                        <a:t>? </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dirty="0" smtClean="0">
                          <a:solidFill>
                            <a:schemeClr val="tx1"/>
                          </a:solidFill>
                          <a:latin typeface="+mn-lt"/>
                          <a:cs typeface="Helvetica" pitchFamily="34" charset="0"/>
                        </a:rPr>
                        <a:t>                                                                </a:t>
                      </a:r>
                      <a:r>
                        <a:rPr lang="es-419" sz="900" b="0" baseline="0" dirty="0" smtClean="0">
                          <a:solidFill>
                            <a:schemeClr val="tx1"/>
                          </a:solidFill>
                          <a:latin typeface="+mn-lt"/>
                          <a:cs typeface="Helvetica" pitchFamily="34" charset="0"/>
                        </a:rPr>
                        <a:t> m</a:t>
                      </a:r>
                      <a:r>
                        <a:rPr lang="es-419" sz="900" b="0" dirty="0" smtClean="0">
                          <a:solidFill>
                            <a:schemeClr val="tx1"/>
                          </a:solidFill>
                          <a:latin typeface="+mn-lt"/>
                          <a:cs typeface="Helvetica" pitchFamily="34" charset="0"/>
                        </a:rPr>
                        <a:t>uerden para protegerse_____    nadan</a:t>
                      </a:r>
                      <a:r>
                        <a:rPr lang="es-419" sz="900" b="0" baseline="0" dirty="0" smtClean="0">
                          <a:solidFill>
                            <a:schemeClr val="tx1"/>
                          </a:solidFill>
                          <a:latin typeface="+mn-lt"/>
                          <a:cs typeface="Helvetica" pitchFamily="34" charset="0"/>
                        </a:rPr>
                        <a:t> con aletas</a:t>
                      </a:r>
                      <a:r>
                        <a:rPr lang="es-419" sz="900" b="0" dirty="0" smtClean="0">
                          <a:solidFill>
                            <a:schemeClr val="tx1"/>
                          </a:solidFill>
                          <a:latin typeface="+mn-lt"/>
                          <a:cs typeface="Helvetica" pitchFamily="34" charset="0"/>
                        </a:rPr>
                        <a:t>____</a:t>
                      </a:r>
                      <a:r>
                        <a:rPr lang="es-419" sz="900" b="0" baseline="0" dirty="0" smtClean="0">
                          <a:solidFill>
                            <a:schemeClr val="tx1"/>
                          </a:solidFill>
                          <a:latin typeface="+mn-lt"/>
                          <a:cs typeface="Helvetica" pitchFamily="34" charset="0"/>
                        </a:rPr>
                        <a:t> </a:t>
                      </a:r>
                      <a:r>
                        <a:rPr lang="es-419" sz="900" b="1" i="0" baseline="0" dirty="0" smtClean="0">
                          <a:solidFill>
                            <a:schemeClr val="tx1"/>
                          </a:solidFill>
                          <a:effectLst>
                            <a:outerShdw blurRad="38100" dist="38100" dir="2700000" algn="tl">
                              <a:srgbClr val="000000">
                                <a:alpha val="43137"/>
                              </a:srgbClr>
                            </a:outerShdw>
                          </a:effectLst>
                          <a:latin typeface="+mn-lt"/>
                          <a:cs typeface="Times New Roman"/>
                        </a:rPr>
                        <a:t>cavan un agujero para poner los huevos</a:t>
                      </a:r>
                      <a:r>
                        <a:rPr lang="es-419" sz="900" b="1" i="0" dirty="0" smtClean="0">
                          <a:solidFill>
                            <a:schemeClr val="tx1"/>
                          </a:solidFill>
                          <a:effectLst>
                            <a:outerShdw blurRad="38100" dist="38100" dir="2700000" algn="tl">
                              <a:srgbClr val="000000">
                                <a:alpha val="43137"/>
                              </a:srgbClr>
                            </a:outerShdw>
                          </a:effectLst>
                          <a:latin typeface="+mn-lt"/>
                          <a:ea typeface="Calibri"/>
                          <a:cs typeface="Times New Roman"/>
                        </a:rPr>
                        <a:t> ______</a:t>
                      </a:r>
                      <a:endParaRPr lang="es-419" sz="9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419" sz="9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1" i="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36760">
                <a:tc>
                  <a:txBody>
                    <a:bodyPr/>
                    <a:lstStyle/>
                    <a:p>
                      <a:pPr algn="ctr">
                        <a:lnSpc>
                          <a:spcPct val="100000"/>
                        </a:lnSpc>
                      </a:pPr>
                      <a:r>
                        <a:rPr lang="es-419" sz="1300" b="1" dirty="0" smtClean="0"/>
                        <a:t>14</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900" b="1" i="1" dirty="0" smtClean="0">
                          <a:solidFill>
                            <a:schemeClr val="tx1"/>
                          </a:solidFill>
                          <a:effectLst>
                            <a:outerShdw blurRad="38100" dist="38100" dir="2700000" algn="tl">
                              <a:srgbClr val="000000">
                                <a:alpha val="43137"/>
                              </a:srgbClr>
                            </a:outerShdw>
                          </a:effectLst>
                          <a:latin typeface="+mn-lt"/>
                          <a:ea typeface="Calibri"/>
                          <a:cs typeface="Times New Roman"/>
                        </a:rPr>
                        <a:t>Respuesta Construida</a:t>
                      </a:r>
                      <a:r>
                        <a:rPr lang="es-419" sz="900" b="1" i="1" baseline="0" dirty="0" smtClean="0">
                          <a:solidFill>
                            <a:schemeClr val="tx1"/>
                          </a:solidFill>
                          <a:effectLst>
                            <a:outerShdw blurRad="38100" dist="38100" dir="2700000" algn="tl">
                              <a:srgbClr val="000000">
                                <a:alpha val="43137"/>
                              </a:srgbClr>
                            </a:outerShdw>
                          </a:effectLst>
                          <a:latin typeface="+mn-lt"/>
                          <a:ea typeface="Calibri"/>
                          <a:cs typeface="Times New Roman"/>
                        </a:rPr>
                        <a:t> RI.K.9</a:t>
                      </a:r>
                    </a:p>
                    <a:p>
                      <a:pPr marL="0" marR="0" indent="0" algn="l" defTabSz="966612" rtl="0" eaLnBrk="1" fontAlgn="auto" latinLnBrk="0" hangingPunct="1">
                        <a:lnSpc>
                          <a:spcPct val="100000"/>
                        </a:lnSpc>
                        <a:spcBef>
                          <a:spcPts val="0"/>
                        </a:spcBef>
                        <a:spcAft>
                          <a:spcPts val="0"/>
                        </a:spcAft>
                        <a:buClrTx/>
                        <a:buSzTx/>
                        <a:buFontTx/>
                        <a:buNone/>
                        <a:tabLst/>
                        <a:defRPr/>
                      </a:pPr>
                      <a:r>
                        <a:rPr lang="es-419" sz="900" b="0" i="0" dirty="0" smtClean="0">
                          <a:solidFill>
                            <a:schemeClr val="tx1"/>
                          </a:solidFill>
                          <a:effectLst/>
                          <a:latin typeface="+mn-lt"/>
                          <a:ea typeface="Calibri"/>
                          <a:cs typeface="Times New Roman"/>
                        </a:rPr>
                        <a:t>Hacia RI.K.9 DOK-4 </a:t>
                      </a:r>
                      <a:r>
                        <a:rPr lang="es-419" sz="900" b="0" i="0" dirty="0" err="1" smtClean="0">
                          <a:solidFill>
                            <a:schemeClr val="tx1"/>
                          </a:solidFill>
                          <a:effectLst/>
                          <a:latin typeface="+mn-lt"/>
                          <a:ea typeface="Calibri"/>
                          <a:cs typeface="Times New Roman"/>
                        </a:rPr>
                        <a:t>Syu</a:t>
                      </a:r>
                      <a:r>
                        <a:rPr lang="es-419" sz="900" b="0" i="0" dirty="0" smtClean="0">
                          <a:solidFill>
                            <a:schemeClr val="tx1"/>
                          </a:solidFill>
                          <a:effectLst/>
                          <a:latin typeface="+mn-lt"/>
                          <a:ea typeface="Calibri"/>
                          <a:cs typeface="Times New Roman"/>
                        </a:rPr>
                        <a:t> Reúne (para resumir) información dentro de dos  fuentes –encuentra todos los atributos sobre un tema de ambas fuentes que apoyan______.  </a:t>
                      </a:r>
                      <a:r>
                        <a:rPr lang="es-419" sz="900" b="0" i="0" u="sng" dirty="0" smtClean="0">
                          <a:solidFill>
                            <a:schemeClr val="tx1"/>
                          </a:solidFill>
                          <a:effectLst/>
                          <a:latin typeface="+mn-lt"/>
                          <a:ea typeface="Calibri"/>
                          <a:cs typeface="Times New Roman"/>
                        </a:rPr>
                        <a:t>Pregunta</a:t>
                      </a:r>
                      <a:r>
                        <a:rPr lang="es-419" sz="900" b="0" i="0" u="none" dirty="0" smtClean="0">
                          <a:solidFill>
                            <a:schemeClr val="tx1"/>
                          </a:solidFill>
                          <a:effectLst/>
                          <a:latin typeface="+mn-lt"/>
                          <a:ea typeface="Calibri"/>
                          <a:cs typeface="Times New Roman"/>
                        </a:rPr>
                        <a:t>: </a:t>
                      </a:r>
                      <a:r>
                        <a:rPr lang="es-419" sz="900" b="0" i="0" dirty="0" smtClean="0">
                          <a:solidFill>
                            <a:schemeClr val="tx1"/>
                          </a:solidFill>
                          <a:effectLst/>
                          <a:latin typeface="+mn-lt"/>
                          <a:ea typeface="Calibri"/>
                          <a:cs typeface="Times New Roman"/>
                        </a:rPr>
                        <a:t>Escribe</a:t>
                      </a:r>
                      <a:r>
                        <a:rPr lang="es-419" sz="900" b="0" i="0" baseline="0" dirty="0" smtClean="0">
                          <a:solidFill>
                            <a:schemeClr val="tx1"/>
                          </a:solidFill>
                          <a:effectLst/>
                          <a:latin typeface="+mn-lt"/>
                          <a:ea typeface="Calibri"/>
                          <a:cs typeface="Times New Roman"/>
                        </a:rPr>
                        <a:t> y </a:t>
                      </a:r>
                      <a:r>
                        <a:rPr lang="es-419" sz="900" b="0" i="0" dirty="0" smtClean="0">
                          <a:solidFill>
                            <a:schemeClr val="tx1"/>
                          </a:solidFill>
                          <a:effectLst/>
                          <a:latin typeface="+mn-lt"/>
                          <a:ea typeface="Calibri"/>
                          <a:cs typeface="Times New Roman"/>
                        </a:rPr>
                        <a:t>dibuja sobre las tortugas marinas y las tortugas mordedoras.  Lea a los estudiantes las oraciones debajo</a:t>
                      </a:r>
                      <a:r>
                        <a:rPr lang="es-419" sz="900" b="0" i="0" baseline="0" dirty="0" smtClean="0">
                          <a:solidFill>
                            <a:schemeClr val="tx1"/>
                          </a:solidFill>
                          <a:effectLst/>
                          <a:latin typeface="+mn-lt"/>
                          <a:ea typeface="Calibri"/>
                          <a:cs typeface="Times New Roman"/>
                        </a:rPr>
                        <a:t> de cada casilla.                                                                                                                                           </a:t>
                      </a:r>
                      <a:r>
                        <a:rPr lang="es-419" sz="900" b="0" i="0" dirty="0" smtClean="0">
                          <a:solidFill>
                            <a:schemeClr val="tx1"/>
                          </a:solidFill>
                          <a:effectLst/>
                          <a:latin typeface="+mn-lt"/>
                          <a:ea typeface="Calibri"/>
                          <a:cs typeface="Times New Roman"/>
                        </a:rPr>
                        <a:t>Puntos: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419" sz="900" b="0" i="0" dirty="0" smtClean="0">
                        <a:solidFill>
                          <a:schemeClr val="tx1"/>
                        </a:solidFill>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356">
                <a:tc gridSpan="14">
                  <a:txBody>
                    <a:bodyPr/>
                    <a:lstStyle/>
                    <a:p>
                      <a:pPr algn="l">
                        <a:lnSpc>
                          <a:spcPct val="100000"/>
                        </a:lnSpc>
                      </a:pPr>
                      <a:r>
                        <a:rPr lang="es-419" sz="1200" b="1" dirty="0" smtClean="0">
                          <a:solidFill>
                            <a:schemeClr val="tx1"/>
                          </a:solidFill>
                        </a:rPr>
                        <a:t>Cada respuesta seleccionada correcta vale un punto.</a:t>
                      </a:r>
                      <a:endParaRPr lang="es-419" sz="12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s-419"/>
                    </a:p>
                  </a:txBody>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es-419" sz="12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0414">
                <a:tc gridSpan="2">
                  <a:txBody>
                    <a:bodyPr/>
                    <a:lstStyle/>
                    <a:p>
                      <a:pPr algn="ctr">
                        <a:lnSpc>
                          <a:spcPct val="100000"/>
                        </a:lnSpc>
                      </a:pPr>
                      <a:r>
                        <a:rPr lang="es-419" sz="1300" b="1" dirty="0" smtClean="0"/>
                        <a:t>1</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hMerge="1">
                  <a:txBody>
                    <a:bodyPr/>
                    <a:lstStyle/>
                    <a:p>
                      <a:endParaRPr lang="es-419"/>
                    </a:p>
                  </a:txBody>
                  <a:tcPr/>
                </a:tc>
                <a:tc>
                  <a:txBody>
                    <a:bodyPr/>
                    <a:lstStyle/>
                    <a:p>
                      <a:pPr algn="ctr">
                        <a:lnSpc>
                          <a:spcPct val="100000"/>
                        </a:lnSpc>
                      </a:pPr>
                      <a:r>
                        <a:rPr lang="es-419" sz="1300" b="1" dirty="0" smtClean="0">
                          <a:solidFill>
                            <a:schemeClr val="tx1"/>
                          </a:solidFill>
                        </a:rPr>
                        <a:t>2</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solidFill>
                            <a:schemeClr val="tx1"/>
                          </a:solidFill>
                        </a:rPr>
                        <a:t>3</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solidFill>
                            <a:schemeClr val="tx1"/>
                          </a:solidFill>
                        </a:rPr>
                        <a:t>4</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solidFill>
                            <a:schemeClr val="tx1"/>
                          </a:solidFill>
                        </a:rPr>
                        <a:t>5</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solidFill>
                            <a:schemeClr val="tx1"/>
                          </a:solidFill>
                        </a:rPr>
                        <a:t>6</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solidFill>
                            <a:schemeClr val="tx1"/>
                          </a:solidFill>
                        </a:rPr>
                        <a:t>7</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lnSpc>
                          <a:spcPct val="100000"/>
                        </a:lnSpc>
                      </a:pPr>
                      <a:r>
                        <a:rPr lang="es-419" sz="1300" b="1" dirty="0" smtClean="0">
                          <a:solidFill>
                            <a:schemeClr val="tx1"/>
                          </a:solidFill>
                        </a:rPr>
                        <a:t>8</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solidFill>
                            <a:schemeClr val="tx1"/>
                          </a:solidFill>
                        </a:rPr>
                        <a:t>9</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solidFill>
                            <a:schemeClr val="tx1"/>
                          </a:solidFill>
                        </a:rPr>
                        <a:t>10</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t>11</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t>12</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t>13</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s-419" sz="1300" b="1" dirty="0" smtClean="0"/>
                        <a:t>14</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290414">
                <a:tc gridSpan="2">
                  <a:txBody>
                    <a:bodyPr/>
                    <a:lstStyle/>
                    <a:p>
                      <a:pPr algn="ctr">
                        <a:lnSpc>
                          <a:spcPct val="100000"/>
                        </a:lnSpc>
                      </a:pPr>
                      <a:r>
                        <a:rPr lang="es-419" sz="1300" b="1" dirty="0" smtClean="0"/>
                        <a:t>/1</a:t>
                      </a:r>
                      <a:endParaRPr lang="es-419"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s-419"/>
                    </a:p>
                  </a:txBody>
                  <a:tcPr/>
                </a:tc>
                <a:tc>
                  <a:txBody>
                    <a:bodyPr/>
                    <a:lstStyle/>
                    <a:p>
                      <a:pPr algn="ctr">
                        <a:lnSpc>
                          <a:spcPct val="100000"/>
                        </a:lnSpc>
                      </a:pPr>
                      <a:r>
                        <a:rPr lang="es-419" sz="1300" b="1" dirty="0" smtClean="0">
                          <a:solidFill>
                            <a:schemeClr val="tx1"/>
                          </a:solidFill>
                        </a:rPr>
                        <a:t>/1</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solidFill>
                            <a:schemeClr val="tx1"/>
                          </a:solidFill>
                        </a:rPr>
                        <a:t>/1</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solidFill>
                            <a:schemeClr val="tx1"/>
                          </a:solidFill>
                        </a:rPr>
                        <a:t>/1</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solidFill>
                            <a:schemeClr val="tx1"/>
                          </a:solidFill>
                        </a:rPr>
                        <a:t>/1</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solidFill>
                            <a:schemeClr val="tx1"/>
                          </a:solidFill>
                        </a:rPr>
                        <a:t>/1</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solidFill>
                            <a:schemeClr val="tx1"/>
                          </a:solidFill>
                        </a:rPr>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lnSpc>
                          <a:spcPct val="100000"/>
                        </a:lnSpc>
                      </a:pPr>
                      <a:r>
                        <a:rPr lang="es-419" sz="1300" b="1" dirty="0" smtClean="0">
                          <a:solidFill>
                            <a:schemeClr val="tx1"/>
                          </a:solidFill>
                        </a:rPr>
                        <a:t>/1</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solidFill>
                            <a:schemeClr val="tx1"/>
                          </a:solidFill>
                        </a:rPr>
                        <a:t>/1</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solidFill>
                            <a:schemeClr val="tx1"/>
                          </a:solidFill>
                        </a:rPr>
                        <a:t>/1</a:t>
                      </a:r>
                      <a:endParaRPr lang="es-419"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s-419"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770210">
                <a:tc gridSpan="15">
                  <a:txBody>
                    <a:bodyPr/>
                    <a:lstStyle/>
                    <a:p>
                      <a:pPr algn="l">
                        <a:lnSpc>
                          <a:spcPct val="100000"/>
                        </a:lnSpc>
                      </a:pPr>
                      <a:r>
                        <a:rPr lang="es-419" sz="1300" b="1" noProof="0" dirty="0" smtClean="0">
                          <a:solidFill>
                            <a:schemeClr val="tx1"/>
                          </a:solidFill>
                        </a:rPr>
                        <a:t>Total de la Comprensión</a:t>
                      </a:r>
                      <a:r>
                        <a:rPr lang="es-419" sz="1300" b="1" baseline="0" noProof="0" dirty="0" smtClean="0">
                          <a:solidFill>
                            <a:schemeClr val="tx1"/>
                          </a:solidFill>
                        </a:rPr>
                        <a:t> </a:t>
                      </a:r>
                      <a:r>
                        <a:rPr lang="es-419" sz="1300" b="1" noProof="0" dirty="0" smtClean="0">
                          <a:solidFill>
                            <a:schemeClr val="tx1"/>
                          </a:solidFill>
                        </a:rPr>
                        <a:t>auditiva </a:t>
                      </a:r>
                      <a:r>
                        <a:rPr lang="es-419" sz="1300" b="1" baseline="0" noProof="0" dirty="0" smtClean="0">
                          <a:solidFill>
                            <a:schemeClr val="tx1"/>
                          </a:solidFill>
                        </a:rPr>
                        <a:t>  </a:t>
                      </a:r>
                      <a:r>
                        <a:rPr lang="es-419" sz="1300" b="1" noProof="0" dirty="0" smtClean="0">
                          <a:solidFill>
                            <a:schemeClr val="tx1"/>
                          </a:solidFill>
                        </a:rPr>
                        <a:t>_____/ 16</a:t>
                      </a:r>
                      <a:endParaRPr lang="es-419" sz="1000" b="1" noProof="0" dirty="0" smtClean="0">
                        <a:solidFill>
                          <a:schemeClr val="tx1"/>
                        </a:solidFill>
                      </a:endParaRPr>
                    </a:p>
                    <a:p>
                      <a:r>
                        <a:rPr lang="es-ES" sz="1000" b="1" dirty="0" smtClean="0"/>
                        <a:t>Para los estudiantes que necesiten apoyo con cualquier estándar, favor de referirse a  las </a:t>
                      </a:r>
                      <a:r>
                        <a:rPr lang="es-ES" sz="1000" b="1" i="1" u="sng" dirty="0" smtClean="0"/>
                        <a:t>Progresiones del aprendizaje de lectura </a:t>
                      </a:r>
                      <a:r>
                        <a:rPr lang="es-ES" sz="1000" b="1" dirty="0" smtClean="0"/>
                        <a:t>de su nivel de grado para tareas de instrucción y diferenciación. </a:t>
                      </a:r>
                      <a:endParaRPr lang="en-US" sz="10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s-419"/>
                    </a:p>
                  </a:txBody>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pPr algn="l">
                        <a:lnSpc>
                          <a:spcPct val="100000"/>
                        </a:lnSpc>
                      </a:pPr>
                      <a:endParaRPr lang="es-419" sz="13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Tree>
    <p:extLst>
      <p:ext uri="{BB962C8B-B14F-4D97-AF65-F5344CB8AC3E}">
        <p14:creationId xmlns:p14="http://schemas.microsoft.com/office/powerpoint/2010/main" val="3425339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7218342"/>
              </p:ext>
            </p:extLst>
          </p:nvPr>
        </p:nvGraphicFramePr>
        <p:xfrm>
          <a:off x="685800" y="2102354"/>
          <a:ext cx="6553200" cy="7270246"/>
        </p:xfrm>
        <a:graphic>
          <a:graphicData uri="http://schemas.openxmlformats.org/drawingml/2006/table">
            <a:tbl>
              <a:tblPr firstRow="1" bandRow="1">
                <a:tableStyleId>{5940675A-B579-460E-94D1-54222C63F5DA}</a:tableStyleId>
              </a:tblPr>
              <a:tblGrid>
                <a:gridCol w="6553200"/>
              </a:tblGrid>
              <a:tr h="3612646">
                <a:tc>
                  <a:txBody>
                    <a:bodyPr/>
                    <a:lstStyle/>
                    <a:p>
                      <a:r>
                        <a:rPr lang="es-ES" dirty="0" smtClean="0">
                          <a:solidFill>
                            <a:schemeClr val="tx1"/>
                          </a:solidFill>
                        </a:rPr>
                        <a:t>¿Qué hizo Roco cuando llegaron los campistas?</a:t>
                      </a:r>
                      <a:endParaRPr lang="en-US" dirty="0" smtClean="0">
                        <a:solidFill>
                          <a:schemeClr val="tx1"/>
                        </a:solidFill>
                      </a:endParaRPr>
                    </a:p>
                    <a:p>
                      <a:endParaRPr lang="en-US" dirty="0" smtClean="0"/>
                    </a:p>
                    <a:p>
                      <a:endParaRPr lang="en-US" dirty="0" smtClean="0"/>
                    </a:p>
                    <a:p>
                      <a:endParaRPr lang="en-US" dirty="0" smtClean="0"/>
                    </a:p>
                    <a:p>
                      <a:endParaRPr lang="en-US" dirty="0" smtClean="0"/>
                    </a:p>
                    <a:p>
                      <a:endParaRPr lang="en-US" dirty="0" smtClean="0"/>
                    </a:p>
                    <a:p>
                      <a:endParaRPr lang="en-US" dirty="0"/>
                    </a:p>
                  </a:txBody>
                  <a:tcPr>
                    <a:noFill/>
                  </a:tcPr>
                </a:tc>
              </a:tr>
              <a:tr h="3657600">
                <a:tc>
                  <a:txBody>
                    <a:bodyPr/>
                    <a:lstStyle/>
                    <a:p>
                      <a:r>
                        <a:rPr lang="es-ES" dirty="0" smtClean="0">
                          <a:solidFill>
                            <a:schemeClr val="tx1"/>
                          </a:solidFill>
                        </a:rPr>
                        <a:t>¿Qué hizo la mamá cuando llegaron los campistas?</a:t>
                      </a:r>
                      <a:endParaRPr lang="en-US" dirty="0" smtClean="0">
                        <a:solidFill>
                          <a:schemeClr val="tx1"/>
                        </a:solidFill>
                      </a:endParaRPr>
                    </a:p>
                    <a:p>
                      <a:endParaRPr lang="en-US" dirty="0" smtClean="0"/>
                    </a:p>
                    <a:p>
                      <a:endParaRPr lang="en-US" dirty="0" smtClean="0"/>
                    </a:p>
                    <a:p>
                      <a:endParaRPr lang="en-US" dirty="0" smtClean="0"/>
                    </a:p>
                    <a:p>
                      <a:endParaRPr lang="en-US" dirty="0" smtClean="0"/>
                    </a:p>
                  </a:txBody>
                  <a:tcPr>
                    <a:noFill/>
                  </a:tcPr>
                </a:tc>
              </a:tr>
            </a:tbl>
          </a:graphicData>
        </a:graphic>
      </p:graphicFrame>
      <p:sp>
        <p:nvSpPr>
          <p:cNvPr id="4" name="Slide Number Placeholder 3"/>
          <p:cNvSpPr>
            <a:spLocks noGrp="1"/>
          </p:cNvSpPr>
          <p:nvPr>
            <p:ph type="sldNum" sz="quarter" idx="12"/>
          </p:nvPr>
        </p:nvSpPr>
        <p:spPr>
          <a:noFill/>
        </p:spPr>
        <p:txBody>
          <a:bodyPr/>
          <a:lstStyle/>
          <a:p>
            <a:fld id="{F177B04D-AEB5-43ED-B9BA-B3D1EC9C9067}" type="slidenum">
              <a:rPr lang="es-419" smtClean="0"/>
              <a:pPr/>
              <a:t>34</a:t>
            </a:fld>
            <a:endParaRPr lang="es-419" dirty="0"/>
          </a:p>
        </p:txBody>
      </p:sp>
      <p:sp>
        <p:nvSpPr>
          <p:cNvPr id="6" name="Rectangle 5"/>
          <p:cNvSpPr/>
          <p:nvPr/>
        </p:nvSpPr>
        <p:spPr>
          <a:xfrm>
            <a:off x="590550" y="1266371"/>
            <a:ext cx="6953250" cy="1328425"/>
          </a:xfrm>
          <a:prstGeom prst="rect">
            <a:avLst/>
          </a:prstGeom>
          <a:noFill/>
        </p:spPr>
        <p:txBody>
          <a:bodyPr wrap="square" lIns="96378" tIns="48189" rIns="96378" bIns="48189">
            <a:spAutoFit/>
          </a:bodyPr>
          <a:lstStyle/>
          <a:p>
            <a:pPr marL="287338" indent="-228600"/>
            <a:r>
              <a:rPr lang="es-419" sz="1600" b="1" dirty="0" smtClean="0">
                <a:latin typeface="Helvetica" pitchFamily="34" charset="0"/>
                <a:cs typeface="Helvetica" pitchFamily="34" charset="0"/>
              </a:rPr>
              <a:t>7. </a:t>
            </a:r>
            <a:r>
              <a:rPr lang="es-ES" sz="1600" b="1" dirty="0">
                <a:latin typeface="Helvetica" pitchFamily="34" charset="0"/>
                <a:cs typeface="Helvetica" pitchFamily="34" charset="0"/>
              </a:rPr>
              <a:t>Escribe y/o dibuja dos cosas que Roco hizo cuando llegaron los campistas. Escribe y/o dibuja dos cosas que la mamá hizo cuando llegaron los campistas.</a:t>
            </a:r>
          </a:p>
          <a:p>
            <a:pPr marL="457200" indent="-398463"/>
            <a:endParaRPr lang="es-419" sz="1600" b="1" dirty="0" smtClean="0">
              <a:latin typeface="Helvetica" pitchFamily="34" charset="0"/>
              <a:cs typeface="Helvetica" pitchFamily="34" charset="0"/>
            </a:endParaRPr>
          </a:p>
          <a:p>
            <a:r>
              <a:rPr lang="es-419" sz="1600" b="1" dirty="0" smtClean="0">
                <a:latin typeface="Helvetica" pitchFamily="34" charset="0"/>
                <a:cs typeface="Helvetica"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2101598506"/>
              </p:ext>
            </p:extLst>
          </p:nvPr>
        </p:nvGraphicFramePr>
        <p:xfrm>
          <a:off x="5410200" y="228600"/>
          <a:ext cx="1981200" cy="611349"/>
        </p:xfrm>
        <a:graphic>
          <a:graphicData uri="http://schemas.openxmlformats.org/drawingml/2006/table">
            <a:tbl>
              <a:tblPr firstRow="1" firstCol="1" bandRow="1"/>
              <a:tblGrid>
                <a:gridCol w="1981200"/>
              </a:tblGrid>
              <a:tr h="123669">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RL.K.9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ANz</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42354">
                <a:tc>
                  <a:txBody>
                    <a:bodyPr/>
                    <a:lstStyle/>
                    <a:p>
                      <a:pPr marL="0" marR="0" algn="l">
                        <a:lnSpc>
                          <a:spcPct val="100000"/>
                        </a:lnSpc>
                        <a:spcBef>
                          <a:spcPts val="0"/>
                        </a:spcBef>
                        <a:spcAft>
                          <a:spcPts val="0"/>
                        </a:spcAft>
                      </a:pPr>
                      <a:r>
                        <a:rPr lang="es-419" sz="800" b="0" dirty="0" smtClean="0">
                          <a:solidFill>
                            <a:srgbClr val="000000"/>
                          </a:solidFill>
                          <a:effectLst/>
                          <a:latin typeface="+mn-lt"/>
                          <a:ea typeface="Times New Roman"/>
                          <a:cs typeface="Times New Roman"/>
                        </a:rPr>
                        <a:t>Analiza las  aventuras o experiencias  entre dos personajes partiendo de una premisa (ej.  ¿qué personaje mostró/ tenía ____durante su aventura?</a:t>
                      </a:r>
                      <a:endParaRPr lang="en-US" sz="800" b="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1674143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97258193"/>
              </p:ext>
            </p:extLst>
          </p:nvPr>
        </p:nvGraphicFramePr>
        <p:xfrm>
          <a:off x="4977064" y="359664"/>
          <a:ext cx="2511967" cy="589744"/>
        </p:xfrm>
        <a:graphic>
          <a:graphicData uri="http://schemas.openxmlformats.org/drawingml/2006/table">
            <a:tbl>
              <a:tblPr/>
              <a:tblGrid>
                <a:gridCol w="2511967"/>
              </a:tblGrid>
              <a:tr h="145139">
                <a:tc>
                  <a:txBody>
                    <a:bodyPr/>
                    <a:lstStyle/>
                    <a:p>
                      <a:pPr marL="0" marR="0" algn="l">
                        <a:lnSpc>
                          <a:spcPct val="100000"/>
                        </a:lnSpc>
                        <a:spcBef>
                          <a:spcPts val="0"/>
                        </a:spcBef>
                        <a:spcAft>
                          <a:spcPts val="0"/>
                        </a:spcAft>
                      </a:pPr>
                      <a:r>
                        <a:rPr lang="en-US" sz="900" b="1" i="1" dirty="0" err="1" smtClean="0">
                          <a:solidFill>
                            <a:srgbClr val="000000"/>
                          </a:solidFill>
                          <a:effectLst/>
                          <a:latin typeface="Calibri"/>
                          <a:ea typeface="Times New Roman"/>
                          <a:cs typeface="Times New Roman"/>
                        </a:rPr>
                        <a:t>Hacia</a:t>
                      </a:r>
                      <a:r>
                        <a:rPr lang="en-US" sz="900" b="1" i="1" dirty="0" smtClean="0">
                          <a:solidFill>
                            <a:srgbClr val="000000"/>
                          </a:solidFill>
                          <a:effectLst/>
                          <a:latin typeface="Calibri"/>
                          <a:ea typeface="Times New Roman"/>
                          <a:cs typeface="Times New Roman"/>
                        </a:rPr>
                        <a:t> RI.K.9</a:t>
                      </a:r>
                      <a:r>
                        <a:rPr lang="en-US" sz="900" b="1" i="1" baseline="0" dirty="0" smtClean="0">
                          <a:solidFill>
                            <a:srgbClr val="000000"/>
                          </a:solidFill>
                          <a:effectLst/>
                          <a:latin typeface="Calibri"/>
                          <a:ea typeface="Times New Roman"/>
                          <a:cs typeface="Times New Roman"/>
                        </a:rPr>
                        <a:t>                                     </a:t>
                      </a:r>
                      <a:r>
                        <a:rPr lang="en-US" sz="900" b="1" dirty="0" smtClean="0">
                          <a:solidFill>
                            <a:srgbClr val="000000"/>
                          </a:solidFill>
                          <a:effectLst/>
                          <a:latin typeface="Calibri"/>
                          <a:ea typeface="Times New Roman"/>
                          <a:cs typeface="Times New Roman"/>
                        </a:rPr>
                        <a:t>DOK </a:t>
                      </a:r>
                      <a:r>
                        <a:rPr lang="en-US" sz="900" b="1" dirty="0">
                          <a:solidFill>
                            <a:srgbClr val="000000"/>
                          </a:solidFill>
                          <a:effectLst/>
                          <a:latin typeface="Calibri"/>
                          <a:ea typeface="Times New Roman"/>
                          <a:cs typeface="Times New Roman"/>
                        </a:rPr>
                        <a:t>4 - SYU</a:t>
                      </a:r>
                      <a:endParaRPr lang="en-US" sz="900" dirty="0">
                        <a:effectLst/>
                        <a:latin typeface="Calibri"/>
                        <a:ea typeface="Calibri"/>
                        <a:cs typeface="Times New Roman"/>
                      </a:endParaRPr>
                    </a:p>
                  </a:txBody>
                  <a:tcPr marL="72866" marR="728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44605">
                <a:tc>
                  <a:txBody>
                    <a:bodyPr/>
                    <a:lstStyle/>
                    <a:p>
                      <a:pPr marL="0" marR="0" algn="l">
                        <a:lnSpc>
                          <a:spcPct val="100000"/>
                        </a:lnSpc>
                        <a:spcBef>
                          <a:spcPts val="0"/>
                        </a:spcBef>
                        <a:spcAft>
                          <a:spcPts val="0"/>
                        </a:spcAft>
                      </a:pPr>
                      <a:r>
                        <a:rPr lang="es-419" sz="900" b="0" dirty="0" smtClean="0">
                          <a:solidFill>
                            <a:srgbClr val="000000"/>
                          </a:solidFill>
                          <a:effectLst/>
                          <a:latin typeface="+mn-lt"/>
                          <a:ea typeface="Times New Roman"/>
                          <a:cs typeface="Times New Roman"/>
                        </a:rPr>
                        <a:t>Reúne (para resumir) información dentro de dos  fuentes –encuentra todos los atributos sobre un tema de ambas fuentes que apoyan______. </a:t>
                      </a:r>
                      <a:endParaRPr lang="en-US" sz="900" b="0" dirty="0">
                        <a:effectLst/>
                        <a:latin typeface="Calibri"/>
                        <a:ea typeface="Calibri"/>
                        <a:cs typeface="Times New Roman"/>
                      </a:endParaRPr>
                    </a:p>
                  </a:txBody>
                  <a:tcPr marL="72866" marR="728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pSp>
        <p:nvGrpSpPr>
          <p:cNvPr id="5" name="Group 4"/>
          <p:cNvGrpSpPr/>
          <p:nvPr/>
        </p:nvGrpSpPr>
        <p:grpSpPr>
          <a:xfrm>
            <a:off x="770466" y="2214673"/>
            <a:ext cx="2386012" cy="2393129"/>
            <a:chOff x="725144" y="1600200"/>
            <a:chExt cx="2245658" cy="2284351"/>
          </a:xfrm>
        </p:grpSpPr>
        <p:sp>
          <p:nvSpPr>
            <p:cNvPr id="9" name="Rectangle 8"/>
            <p:cNvSpPr/>
            <p:nvPr/>
          </p:nvSpPr>
          <p:spPr>
            <a:xfrm>
              <a:off x="725144" y="3605453"/>
              <a:ext cx="2245658" cy="279098"/>
            </a:xfrm>
            <a:prstGeom prst="rect">
              <a:avLst/>
            </a:prstGeom>
          </p:spPr>
          <p:txBody>
            <a:bodyPr wrap="square">
              <a:spAutoFit/>
            </a:bodyPr>
            <a:lstStyle/>
            <a:p>
              <a:endParaRPr lang="es-419" sz="1300" b="1" dirty="0">
                <a:latin typeface="Helvetica" pitchFamily="34" charset="0"/>
                <a:cs typeface="Helvetica" pitchFamily="34" charset="0"/>
              </a:endParaRPr>
            </a:p>
          </p:txBody>
        </p:sp>
        <p:sp>
          <p:nvSpPr>
            <p:cNvPr id="10" name="Rectangle 9"/>
            <p:cNvSpPr/>
            <p:nvPr/>
          </p:nvSpPr>
          <p:spPr>
            <a:xfrm>
              <a:off x="838200" y="1600200"/>
              <a:ext cx="2003898" cy="1999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4141146" y="2214673"/>
            <a:ext cx="2335854" cy="2371815"/>
            <a:chOff x="3897550" y="1600200"/>
            <a:chExt cx="2198451" cy="2264005"/>
          </a:xfrm>
        </p:grpSpPr>
        <p:sp>
          <p:nvSpPr>
            <p:cNvPr id="11" name="Rectangle 10"/>
            <p:cNvSpPr/>
            <p:nvPr/>
          </p:nvSpPr>
          <p:spPr>
            <a:xfrm>
              <a:off x="3962400" y="1600200"/>
              <a:ext cx="2019301"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897550" y="3585107"/>
              <a:ext cx="2198451" cy="279098"/>
            </a:xfrm>
            <a:prstGeom prst="rect">
              <a:avLst/>
            </a:prstGeom>
          </p:spPr>
          <p:txBody>
            <a:bodyPr wrap="square">
              <a:spAutoFit/>
            </a:bodyPr>
            <a:lstStyle/>
            <a:p>
              <a:endParaRPr lang="en-US" sz="1300" b="1" dirty="0">
                <a:latin typeface="Helvetica" pitchFamily="34" charset="0"/>
                <a:cs typeface="Helvetica" pitchFamily="34" charset="0"/>
              </a:endParaRPr>
            </a:p>
          </p:txBody>
        </p:sp>
      </p:grpSp>
      <p:sp>
        <p:nvSpPr>
          <p:cNvPr id="17" name="TextBox 16"/>
          <p:cNvSpPr txBox="1"/>
          <p:nvPr/>
        </p:nvSpPr>
        <p:spPr>
          <a:xfrm>
            <a:off x="457199" y="959512"/>
            <a:ext cx="7162799" cy="374318"/>
          </a:xfrm>
          <a:prstGeom prst="rect">
            <a:avLst/>
          </a:prstGeom>
          <a:noFill/>
        </p:spPr>
        <p:txBody>
          <a:bodyPr wrap="square" lIns="96378" tIns="48189" rIns="96378" bIns="48189" rtlCol="0">
            <a:spAutoFit/>
          </a:bodyPr>
          <a:lstStyle/>
          <a:p>
            <a:r>
              <a:rPr lang="en-US" sz="1800" b="1" dirty="0" smtClean="0">
                <a:effectLst>
                  <a:outerShdw blurRad="38100" dist="38100" dir="2700000" algn="tl">
                    <a:srgbClr val="000000">
                      <a:alpha val="43137"/>
                    </a:srgbClr>
                  </a:outerShdw>
                </a:effectLst>
              </a:rPr>
              <a:t>14</a:t>
            </a:r>
            <a:r>
              <a:rPr lang="en-US" sz="1800" dirty="0" smtClean="0"/>
              <a:t>.  </a:t>
            </a:r>
            <a:r>
              <a:rPr lang="es-ES" sz="1800" dirty="0" smtClean="0"/>
              <a:t>Escribe y dibuja sobre las tortugas marinas y las tortugas mordedoras</a:t>
            </a:r>
            <a:r>
              <a:rPr lang="en-US" sz="1800" dirty="0" smtClean="0"/>
              <a:t>.</a:t>
            </a:r>
            <a:endParaRPr lang="en-US" sz="1800" dirty="0"/>
          </a:p>
        </p:txBody>
      </p:sp>
      <p:grpSp>
        <p:nvGrpSpPr>
          <p:cNvPr id="46" name="Group 45"/>
          <p:cNvGrpSpPr/>
          <p:nvPr/>
        </p:nvGrpSpPr>
        <p:grpSpPr>
          <a:xfrm>
            <a:off x="955673" y="1587247"/>
            <a:ext cx="2538700" cy="661720"/>
            <a:chOff x="868432" y="1009377"/>
            <a:chExt cx="2389365" cy="579716"/>
          </a:xfrm>
        </p:grpSpPr>
        <p:sp>
          <p:nvSpPr>
            <p:cNvPr id="47" name="Rectangle 46"/>
            <p:cNvSpPr/>
            <p:nvPr/>
          </p:nvSpPr>
          <p:spPr>
            <a:xfrm>
              <a:off x="868432" y="1045484"/>
              <a:ext cx="363918" cy="36815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1</a:t>
              </a:r>
            </a:p>
          </p:txBody>
        </p:sp>
        <p:sp>
          <p:nvSpPr>
            <p:cNvPr id="48" name="Rectangle 47"/>
            <p:cNvSpPr/>
            <p:nvPr/>
          </p:nvSpPr>
          <p:spPr>
            <a:xfrm>
              <a:off x="1253898" y="1009377"/>
              <a:ext cx="2003899" cy="579716"/>
            </a:xfrm>
            <a:prstGeom prst="rect">
              <a:avLst/>
            </a:prstGeom>
          </p:spPr>
          <p:txBody>
            <a:bodyPr wrap="square">
              <a:spAutoFit/>
            </a:bodyPr>
            <a:lstStyle/>
            <a:p>
              <a:pPr lvl="0"/>
              <a:r>
                <a:rPr lang="es-ES" sz="1200" b="1" dirty="0" smtClean="0">
                  <a:solidFill>
                    <a:prstClr val="black"/>
                  </a:solidFill>
                  <a:latin typeface="Helvetica" pitchFamily="34" charset="0"/>
                  <a:cs typeface="Helvetica" pitchFamily="34" charset="0"/>
                </a:rPr>
                <a:t>Escribe o dibuja para </a:t>
              </a:r>
              <a:r>
                <a:rPr lang="es-ES" sz="1200" b="1" dirty="0">
                  <a:solidFill>
                    <a:prstClr val="black"/>
                  </a:solidFill>
                  <a:latin typeface="Helvetica" pitchFamily="34" charset="0"/>
                  <a:cs typeface="Helvetica" pitchFamily="34" charset="0"/>
                </a:rPr>
                <a:t>mostrar cómo se mueven las tortugas mordedoras</a:t>
              </a:r>
              <a:r>
                <a:rPr lang="en-US" sz="1300" b="1" dirty="0">
                  <a:solidFill>
                    <a:prstClr val="black"/>
                  </a:solidFill>
                  <a:latin typeface="Helvetica" pitchFamily="34" charset="0"/>
                  <a:cs typeface="Helvetica" pitchFamily="34" charset="0"/>
                </a:rPr>
                <a:t>.</a:t>
              </a:r>
            </a:p>
          </p:txBody>
        </p:sp>
      </p:grpSp>
      <p:grpSp>
        <p:nvGrpSpPr>
          <p:cNvPr id="49" name="Group 48"/>
          <p:cNvGrpSpPr/>
          <p:nvPr/>
        </p:nvGrpSpPr>
        <p:grpSpPr>
          <a:xfrm>
            <a:off x="4038598" y="1515412"/>
            <a:ext cx="2675311" cy="646331"/>
            <a:chOff x="3943788" y="1118299"/>
            <a:chExt cx="2517939" cy="616952"/>
          </a:xfrm>
        </p:grpSpPr>
        <p:sp>
          <p:nvSpPr>
            <p:cNvPr id="50" name="Rectangle 49"/>
            <p:cNvSpPr/>
            <p:nvPr/>
          </p:nvSpPr>
          <p:spPr>
            <a:xfrm>
              <a:off x="3943788" y="1226209"/>
              <a:ext cx="400050" cy="41656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2</a:t>
              </a:r>
            </a:p>
          </p:txBody>
        </p:sp>
        <p:sp>
          <p:nvSpPr>
            <p:cNvPr id="51" name="Rectangle 50"/>
            <p:cNvSpPr/>
            <p:nvPr/>
          </p:nvSpPr>
          <p:spPr>
            <a:xfrm>
              <a:off x="4411622" y="1118299"/>
              <a:ext cx="2050105" cy="616952"/>
            </a:xfrm>
            <a:prstGeom prst="rect">
              <a:avLst/>
            </a:prstGeom>
          </p:spPr>
          <p:txBody>
            <a:bodyPr wrap="square">
              <a:spAutoFit/>
            </a:bodyPr>
            <a:lstStyle/>
            <a:p>
              <a:pPr lvl="0"/>
              <a:r>
                <a:rPr lang="es-ES" sz="1200" b="1" dirty="0">
                  <a:solidFill>
                    <a:prstClr val="black"/>
                  </a:solidFill>
                  <a:latin typeface="Helvetica" pitchFamily="34" charset="0"/>
                  <a:cs typeface="Helvetica" pitchFamily="34" charset="0"/>
                </a:rPr>
                <a:t>Escribe o dibuja </a:t>
              </a:r>
              <a:r>
                <a:rPr lang="es-ES" sz="1200" b="1" dirty="0" smtClean="0">
                  <a:solidFill>
                    <a:prstClr val="black"/>
                  </a:solidFill>
                  <a:latin typeface="Helvetica" pitchFamily="34" charset="0"/>
                  <a:cs typeface="Helvetica" pitchFamily="34" charset="0"/>
                </a:rPr>
                <a:t>para </a:t>
              </a:r>
              <a:r>
                <a:rPr lang="es-ES" sz="1200" b="1" dirty="0">
                  <a:solidFill>
                    <a:prstClr val="black"/>
                  </a:solidFill>
                  <a:latin typeface="Helvetica" pitchFamily="34" charset="0"/>
                  <a:cs typeface="Helvetica" pitchFamily="34" charset="0"/>
                </a:rPr>
                <a:t>mostrar cómo se mueven las tortugas marinas</a:t>
              </a:r>
              <a:r>
                <a:rPr lang="en-US" sz="1200" b="1" dirty="0">
                  <a:solidFill>
                    <a:prstClr val="black"/>
                  </a:solidFill>
                  <a:latin typeface="Helvetica" pitchFamily="34" charset="0"/>
                  <a:cs typeface="Helvetica" pitchFamily="34" charset="0"/>
                </a:rPr>
                <a:t>.</a:t>
              </a:r>
            </a:p>
          </p:txBody>
        </p:sp>
      </p:grpSp>
      <p:sp>
        <p:nvSpPr>
          <p:cNvPr id="52" name="TextBox 51"/>
          <p:cNvSpPr txBox="1"/>
          <p:nvPr/>
        </p:nvSpPr>
        <p:spPr>
          <a:xfrm>
            <a:off x="4166073" y="4290165"/>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53" name="TextBox 52"/>
          <p:cNvSpPr txBox="1"/>
          <p:nvPr/>
        </p:nvSpPr>
        <p:spPr>
          <a:xfrm>
            <a:off x="843504" y="4290166"/>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grpSp>
        <p:nvGrpSpPr>
          <p:cNvPr id="8" name="Group 7"/>
          <p:cNvGrpSpPr/>
          <p:nvPr/>
        </p:nvGrpSpPr>
        <p:grpSpPr>
          <a:xfrm>
            <a:off x="934759" y="5334000"/>
            <a:ext cx="2546872" cy="2809810"/>
            <a:chOff x="882602" y="5122370"/>
            <a:chExt cx="2546872" cy="2809810"/>
          </a:xfrm>
        </p:grpSpPr>
        <p:sp>
          <p:nvSpPr>
            <p:cNvPr id="13" name="Rectangle 12"/>
            <p:cNvSpPr/>
            <p:nvPr/>
          </p:nvSpPr>
          <p:spPr>
            <a:xfrm>
              <a:off x="898902" y="5837105"/>
              <a:ext cx="2129142" cy="2095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882602" y="5122370"/>
              <a:ext cx="2546872" cy="714735"/>
              <a:chOff x="869005" y="4155684"/>
              <a:chExt cx="2397056" cy="661020"/>
            </a:xfrm>
          </p:grpSpPr>
          <p:sp>
            <p:nvSpPr>
              <p:cNvPr id="55" name="Rectangle 54"/>
              <p:cNvSpPr/>
              <p:nvPr/>
            </p:nvSpPr>
            <p:spPr>
              <a:xfrm>
                <a:off x="869005" y="4247744"/>
                <a:ext cx="400050" cy="40392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3</a:t>
                </a:r>
              </a:p>
            </p:txBody>
          </p:sp>
          <p:sp>
            <p:nvSpPr>
              <p:cNvPr id="56" name="Rectangle 55"/>
              <p:cNvSpPr/>
              <p:nvPr/>
            </p:nvSpPr>
            <p:spPr>
              <a:xfrm>
                <a:off x="1262162" y="4155684"/>
                <a:ext cx="2003899" cy="661020"/>
              </a:xfrm>
              <a:prstGeom prst="rect">
                <a:avLst/>
              </a:prstGeom>
            </p:spPr>
            <p:txBody>
              <a:bodyPr wrap="square">
                <a:spAutoFit/>
              </a:bodyPr>
              <a:lstStyle/>
              <a:p>
                <a:r>
                  <a:rPr lang="es-ES" sz="1400" b="1" dirty="0">
                    <a:solidFill>
                      <a:prstClr val="black"/>
                    </a:solidFill>
                    <a:latin typeface="Helvetica" pitchFamily="34" charset="0"/>
                    <a:cs typeface="Helvetica" pitchFamily="34" charset="0"/>
                  </a:rPr>
                  <a:t>Escribe o dibuja </a:t>
                </a:r>
                <a:r>
                  <a:rPr lang="es-ES" sz="1300" b="1" dirty="0" smtClean="0">
                    <a:latin typeface="Helvetica" pitchFamily="34" charset="0"/>
                    <a:cs typeface="Helvetica" pitchFamily="34" charset="0"/>
                  </a:rPr>
                  <a:t>detalles sobre </a:t>
                </a:r>
                <a:r>
                  <a:rPr lang="es-ES" sz="1300" b="1" dirty="0">
                    <a:latin typeface="Helvetica" pitchFamily="34" charset="0"/>
                    <a:cs typeface="Helvetica" pitchFamily="34" charset="0"/>
                  </a:rPr>
                  <a:t>la tortuga que vive en el mar.</a:t>
                </a:r>
              </a:p>
            </p:txBody>
          </p:sp>
        </p:grpSp>
      </p:grpSp>
      <p:grpSp>
        <p:nvGrpSpPr>
          <p:cNvPr id="66" name="Group 65"/>
          <p:cNvGrpSpPr/>
          <p:nvPr/>
        </p:nvGrpSpPr>
        <p:grpSpPr>
          <a:xfrm>
            <a:off x="4141146" y="5305828"/>
            <a:ext cx="2615045" cy="2804185"/>
            <a:chOff x="4210050" y="5129218"/>
            <a:chExt cx="2615045" cy="2804185"/>
          </a:xfrm>
        </p:grpSpPr>
        <p:sp>
          <p:nvSpPr>
            <p:cNvPr id="14" name="Rectangle 13"/>
            <p:cNvSpPr/>
            <p:nvPr/>
          </p:nvSpPr>
          <p:spPr>
            <a:xfrm>
              <a:off x="4210050" y="5857860"/>
              <a:ext cx="2145507" cy="20755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p:cNvGrpSpPr/>
            <p:nvPr/>
          </p:nvGrpSpPr>
          <p:grpSpPr>
            <a:xfrm>
              <a:off x="4210050" y="5129218"/>
              <a:ext cx="2615045" cy="707887"/>
              <a:chOff x="3699545" y="4847978"/>
              <a:chExt cx="2461219" cy="675710"/>
            </a:xfrm>
          </p:grpSpPr>
          <p:sp>
            <p:nvSpPr>
              <p:cNvPr id="58" name="Rectangle 57"/>
              <p:cNvSpPr/>
              <p:nvPr/>
            </p:nvSpPr>
            <p:spPr>
              <a:xfrm>
                <a:off x="3699545" y="5043452"/>
                <a:ext cx="400050" cy="42026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4</a:t>
                </a:r>
              </a:p>
            </p:txBody>
          </p:sp>
          <p:sp>
            <p:nvSpPr>
              <p:cNvPr id="59" name="Rectangle 58"/>
              <p:cNvSpPr/>
              <p:nvPr/>
            </p:nvSpPr>
            <p:spPr>
              <a:xfrm>
                <a:off x="4156865" y="4847978"/>
                <a:ext cx="2003899" cy="675710"/>
              </a:xfrm>
              <a:prstGeom prst="rect">
                <a:avLst/>
              </a:prstGeom>
            </p:spPr>
            <p:txBody>
              <a:bodyPr wrap="square">
                <a:spAutoFit/>
              </a:bodyPr>
              <a:lstStyle/>
              <a:p>
                <a:r>
                  <a:rPr lang="es-ES" sz="1400" b="1" dirty="0">
                    <a:solidFill>
                      <a:prstClr val="black"/>
                    </a:solidFill>
                    <a:latin typeface="Helvetica" pitchFamily="34" charset="0"/>
                    <a:cs typeface="Helvetica" pitchFamily="34" charset="0"/>
                  </a:rPr>
                  <a:t>Escribe o dibuja</a:t>
                </a:r>
                <a:r>
                  <a:rPr lang="es-ES" sz="1300" b="1" dirty="0" smtClean="0">
                    <a:latin typeface="Helvetica" pitchFamily="34" charset="0"/>
                    <a:cs typeface="Helvetica" pitchFamily="34" charset="0"/>
                  </a:rPr>
                  <a:t> </a:t>
                </a:r>
                <a:r>
                  <a:rPr lang="es-ES" sz="1300" b="1" dirty="0">
                    <a:latin typeface="Helvetica" pitchFamily="34" charset="0"/>
                    <a:cs typeface="Helvetica" pitchFamily="34" charset="0"/>
                  </a:rPr>
                  <a:t>detalles </a:t>
                </a:r>
                <a:r>
                  <a:rPr lang="es-ES" sz="1300" b="1" dirty="0" smtClean="0">
                    <a:latin typeface="Helvetica" pitchFamily="34" charset="0"/>
                    <a:cs typeface="Helvetica" pitchFamily="34" charset="0"/>
                  </a:rPr>
                  <a:t>sobre </a:t>
                </a:r>
                <a:r>
                  <a:rPr lang="es-ES" sz="1300" b="1" dirty="0">
                    <a:latin typeface="Helvetica" pitchFamily="34" charset="0"/>
                    <a:cs typeface="Helvetica" pitchFamily="34" charset="0"/>
                  </a:rPr>
                  <a:t>la tortuga que vive en el estanque.</a:t>
                </a:r>
              </a:p>
            </p:txBody>
          </p:sp>
        </p:grpSp>
      </p:grpSp>
      <p:sp>
        <p:nvSpPr>
          <p:cNvPr id="60" name="TextBox 59"/>
          <p:cNvSpPr txBox="1"/>
          <p:nvPr/>
        </p:nvSpPr>
        <p:spPr>
          <a:xfrm>
            <a:off x="878933" y="8077200"/>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61" name="TextBox 60"/>
          <p:cNvSpPr txBox="1"/>
          <p:nvPr/>
        </p:nvSpPr>
        <p:spPr>
          <a:xfrm>
            <a:off x="4191001" y="8077200"/>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Tree>
    <p:extLst>
      <p:ext uri="{BB962C8B-B14F-4D97-AF65-F5344CB8AC3E}">
        <p14:creationId xmlns:p14="http://schemas.microsoft.com/office/powerpoint/2010/main" val="1827146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6985453"/>
              </p:ext>
            </p:extLst>
          </p:nvPr>
        </p:nvGraphicFramePr>
        <p:xfrm>
          <a:off x="457200" y="304800"/>
          <a:ext cx="6858000" cy="3368040"/>
        </p:xfrm>
        <a:graphic>
          <a:graphicData uri="http://schemas.openxmlformats.org/drawingml/2006/table">
            <a:tbl>
              <a:tblPr firstRow="1" bandRow="1">
                <a:tableStyleId>{5940675A-B579-460E-94D1-54222C63F5DA}</a:tableStyleId>
              </a:tblPr>
              <a:tblGrid>
                <a:gridCol w="2286000"/>
                <a:gridCol w="2286000"/>
                <a:gridCol w="2286000"/>
              </a:tblGrid>
              <a:tr h="838200">
                <a:tc gridSpan="3">
                  <a:txBody>
                    <a:bodyPr/>
                    <a:lstStyle/>
                    <a:p>
                      <a:pPr marL="341313" indent="-341313"/>
                      <a:r>
                        <a:rPr lang="en-US" sz="1800" b="1" dirty="0" smtClean="0"/>
                        <a:t>15.  </a:t>
                      </a:r>
                      <a:r>
                        <a:rPr lang="es-MX" sz="1800" b="1" dirty="0" smtClean="0"/>
                        <a:t>Utiliza palabras y dibujos para contar qué es lo que pasará después</a:t>
                      </a:r>
                      <a:r>
                        <a:rPr lang="es-419" sz="1800" b="1" dirty="0" smtClean="0"/>
                        <a:t>.</a:t>
                      </a:r>
                      <a:endParaRPr lang="en-US" sz="900" b="1" i="1" dirty="0" smtClean="0"/>
                    </a:p>
                    <a:p>
                      <a:pPr marL="341313" marR="0" indent="-341313" algn="r" defTabSz="1018809" rtl="0" eaLnBrk="1" fontAlgn="auto" latinLnBrk="0" hangingPunct="1">
                        <a:lnSpc>
                          <a:spcPct val="100000"/>
                        </a:lnSpc>
                        <a:spcBef>
                          <a:spcPts val="0"/>
                        </a:spcBef>
                        <a:spcAft>
                          <a:spcPts val="0"/>
                        </a:spcAft>
                        <a:buClrTx/>
                        <a:buSzTx/>
                        <a:buFontTx/>
                        <a:buNone/>
                        <a:tabLst/>
                        <a:defRPr/>
                      </a:pPr>
                      <a:r>
                        <a:rPr lang="es-ES" sz="900" b="1" i="1" noProof="0" dirty="0" smtClean="0"/>
                        <a:t>Escribir un Texto breve, W.K.3b </a:t>
                      </a:r>
                      <a:r>
                        <a:rPr lang="es-ES" sz="900" b="1" i="1" baseline="0" noProof="0" dirty="0" smtClean="0"/>
                        <a:t>  P</a:t>
                      </a:r>
                      <a:r>
                        <a:rPr lang="es-ES" sz="900" b="1" i="1" noProof="0" dirty="0" smtClean="0"/>
                        <a:t>alabras que describen el tiempo </a:t>
                      </a:r>
                      <a:r>
                        <a:rPr lang="es-ES" sz="900" b="1" i="1" noProof="0" dirty="0" smtClean="0">
                          <a:solidFill>
                            <a:schemeClr val="tx1"/>
                          </a:solidFill>
                        </a:rPr>
                        <a:t>cronológico: Objetivo </a:t>
                      </a:r>
                      <a:r>
                        <a:rPr lang="es-ES" sz="900" b="1" i="1" noProof="0" dirty="0" smtClean="0"/>
                        <a:t>- 1a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hMerge="1">
                  <a:txBody>
                    <a:bodyPr/>
                    <a:lstStyle/>
                    <a:p>
                      <a:endParaRPr lang="es-MX"/>
                    </a:p>
                  </a:txBody>
                  <a:tcPr/>
                </a:tc>
                <a:tc hMerge="1">
                  <a:txBody>
                    <a:bodyPr/>
                    <a:lstStyle/>
                    <a:p>
                      <a:endParaRPr lang="en-US"/>
                    </a:p>
                  </a:txBody>
                  <a:tcPr/>
                </a:tc>
              </a:tr>
              <a:tr h="370840">
                <a:tc>
                  <a:txBody>
                    <a:bodyPr/>
                    <a:lstStyle/>
                    <a:p>
                      <a:pPr algn="ctr"/>
                      <a:r>
                        <a:rPr lang="en-US" dirty="0" smtClean="0"/>
                        <a:t>Primero                           </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txBody>
                  <a:tcPr>
                    <a:noFill/>
                  </a:tcPr>
                </a:tc>
                <a:tc>
                  <a:txBody>
                    <a:bodyPr/>
                    <a:lstStyle/>
                    <a:p>
                      <a:pPr algn="ctr"/>
                      <a:r>
                        <a:rPr lang="en-US" dirty="0" smtClean="0"/>
                        <a:t>Después</a:t>
                      </a:r>
                    </a:p>
                  </a:txBody>
                  <a:tcPr>
                    <a:noFill/>
                  </a:tcPr>
                </a:tc>
                <a:tc>
                  <a:txBody>
                    <a:bodyPr/>
                    <a:lstStyle/>
                    <a:p>
                      <a:pPr algn="ctr"/>
                      <a:r>
                        <a:rPr lang="es-MX" noProof="0" dirty="0" smtClean="0"/>
                        <a:t>Luego</a:t>
                      </a:r>
                    </a:p>
                  </a:txBody>
                  <a:tcPr>
                    <a:noFill/>
                  </a:tcPr>
                </a:tc>
              </a:tr>
            </a:tbl>
          </a:graphicData>
        </a:graphic>
      </p:graphicFrame>
      <p:pic>
        <p:nvPicPr>
          <p:cNvPr id="6" name="Picture 4" descr="C:\Users\richmons\AppData\Local\Microsoft\Windows\Temporary Internet Files\Content.IE5\GA4JATDG\netsuk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828800"/>
            <a:ext cx="1356359" cy="12876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130940853"/>
              </p:ext>
            </p:extLst>
          </p:nvPr>
        </p:nvGraphicFramePr>
        <p:xfrm>
          <a:off x="457200" y="4724400"/>
          <a:ext cx="6858000" cy="4526280"/>
        </p:xfrm>
        <a:graphic>
          <a:graphicData uri="http://schemas.openxmlformats.org/drawingml/2006/table">
            <a:tbl>
              <a:tblPr firstRow="1" bandRow="1">
                <a:tableStyleId>{5940675A-B579-460E-94D1-54222C63F5DA}</a:tableStyleId>
              </a:tblPr>
              <a:tblGrid>
                <a:gridCol w="6858000"/>
              </a:tblGrid>
              <a:tr h="533400">
                <a:tc>
                  <a:txBody>
                    <a:bodyPr/>
                    <a:lstStyle/>
                    <a:p>
                      <a:pPr marL="398463" indent="-398463">
                        <a:buAutoNum type="arabicPeriod" startAt="16"/>
                      </a:pPr>
                      <a:r>
                        <a:rPr lang="es-419" sz="1800" b="1" baseline="0" noProof="0" dirty="0" smtClean="0"/>
                        <a:t>Utiliza palabras y dibujos para mostrar a dónde puede ir una tortuga marina.</a:t>
                      </a:r>
                    </a:p>
                    <a:p>
                      <a:pPr marL="0" indent="0" algn="r">
                        <a:buNone/>
                      </a:pPr>
                      <a:r>
                        <a:rPr lang="es-ES" sz="900" b="1" i="1" noProof="0" dirty="0" smtClean="0">
                          <a:cs typeface="Helvetica" pitchFamily="34" charset="0"/>
                        </a:rPr>
                        <a:t>Revisar</a:t>
                      </a:r>
                      <a:r>
                        <a:rPr lang="es-ES" sz="900" b="1" i="1" baseline="0" noProof="0" dirty="0" smtClean="0">
                          <a:cs typeface="Helvetica" pitchFamily="34" charset="0"/>
                        </a:rPr>
                        <a:t> un texto</a:t>
                      </a:r>
                      <a:r>
                        <a:rPr lang="es-ES" sz="900" b="1" i="1" noProof="0" dirty="0" smtClean="0">
                          <a:cs typeface="Helvetica" pitchFamily="34" charset="0"/>
                        </a:rPr>
                        <a:t>, </a:t>
                      </a:r>
                      <a:r>
                        <a:rPr lang="es-ES" sz="900" b="1" i="1" noProof="0" dirty="0" err="1" smtClean="0">
                          <a:cs typeface="Helvetica" pitchFamily="34" charset="0"/>
                        </a:rPr>
                        <a:t>W.K.d</a:t>
                      </a:r>
                      <a:r>
                        <a:rPr lang="es-ES" sz="900" b="1" i="1" baseline="0" noProof="0" dirty="0" smtClean="0">
                          <a:cs typeface="Helvetica" pitchFamily="34" charset="0"/>
                        </a:rPr>
                        <a:t> </a:t>
                      </a:r>
                      <a:r>
                        <a:rPr lang="es-ES" sz="900" b="1" i="1" noProof="0" dirty="0" smtClean="0">
                          <a:cs typeface="Helvetica" pitchFamily="34" charset="0"/>
                        </a:rPr>
                        <a:t> Elaboración sensorial</a:t>
                      </a:r>
                      <a:r>
                        <a:rPr lang="es-ES" sz="900" b="1" i="1" baseline="0" noProof="0" dirty="0" smtClean="0">
                          <a:cs typeface="Helvetica" pitchFamily="34" charset="0"/>
                        </a:rPr>
                        <a:t> detallada, Objetivo de Escritura</a:t>
                      </a:r>
                      <a:r>
                        <a:rPr lang="es-ES" sz="900" b="1" i="1" noProof="0" dirty="0" smtClean="0">
                          <a:cs typeface="Helvetica" pitchFamily="34" charset="0"/>
                        </a:rPr>
                        <a:t> 1b</a:t>
                      </a:r>
                      <a:endParaRPr lang="es-ES" sz="900" b="1" u="sng" noProof="0" dirty="0">
                        <a:ea typeface="Times New Roman"/>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pic>
        <p:nvPicPr>
          <p:cNvPr id="9" name="Picture 9" descr="http://images.clipartpanda.com/sea-clip-art-pT5e95rAc.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170858" flipH="1">
            <a:off x="709565" y="6696333"/>
            <a:ext cx="2593975" cy="178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24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16875394"/>
              </p:ext>
            </p:extLst>
          </p:nvPr>
        </p:nvGraphicFramePr>
        <p:xfrm>
          <a:off x="304800" y="318348"/>
          <a:ext cx="7121445" cy="9160932"/>
        </p:xfrm>
        <a:graphic>
          <a:graphicData uri="http://schemas.openxmlformats.org/drawingml/2006/table">
            <a:tbl>
              <a:tblPr firstRow="1" bandRow="1">
                <a:tableStyleId>{5940675A-B579-460E-94D1-54222C63F5DA}</a:tableStyleId>
              </a:tblPr>
              <a:tblGrid>
                <a:gridCol w="3493690"/>
                <a:gridCol w="3627755"/>
              </a:tblGrid>
              <a:tr h="672252">
                <a:tc gridSpan="2">
                  <a:txBody>
                    <a:bodyPr/>
                    <a:lstStyle/>
                    <a:p>
                      <a:pPr algn="ctr"/>
                      <a:r>
                        <a:rPr lang="es-NI" sz="1700" b="1" u="sng" noProof="0" dirty="0" smtClean="0"/>
                        <a:t>Tarea de Rendimiento - Opcional</a:t>
                      </a:r>
                    </a:p>
                    <a:p>
                      <a:pPr marL="342900" indent="-342900" algn="l"/>
                      <a:r>
                        <a:rPr lang="es-NI" sz="1700" b="1" u="none" noProof="0" dirty="0" smtClean="0"/>
                        <a:t>17. </a:t>
                      </a:r>
                      <a:r>
                        <a:rPr lang="es-NI" sz="1700" noProof="0" dirty="0" smtClean="0"/>
                        <a:t>Escribe un cuento sobre una tortuga mordedora. Describe qué le pasó a la tortuga mordedora al principio, el medio y al final de tu cuento. Muestra cómo se siente la tortuga mordedora</a:t>
                      </a:r>
                      <a:r>
                        <a:rPr lang="es-NI" sz="1700" baseline="0" noProof="0" dirty="0" smtClean="0"/>
                        <a:t> </a:t>
                      </a:r>
                      <a:r>
                        <a:rPr lang="es-NI" sz="1700" noProof="0" dirty="0" smtClean="0"/>
                        <a:t>en el cuento.</a:t>
                      </a:r>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pPr algn="ctr"/>
                      <a:endParaRPr lang="en-US" dirty="0"/>
                    </a:p>
                  </a:txBody>
                  <a:tcPr>
                    <a:solidFill>
                      <a:schemeClr val="bg2"/>
                    </a:solidFill>
                  </a:tcPr>
                </a:tc>
              </a:tr>
              <a:tr h="388499">
                <a:tc>
                  <a:txBody>
                    <a:bodyPr/>
                    <a:lstStyle/>
                    <a:p>
                      <a:pPr algn="ctr"/>
                      <a:r>
                        <a:rPr lang="es-ES" sz="1700" b="1" dirty="0" smtClean="0"/>
                        <a:t>El personaje de mi cuento</a:t>
                      </a:r>
                      <a:r>
                        <a:rPr lang="en-US" sz="1700" b="1" baseline="0" dirty="0" smtClean="0"/>
                        <a:t>.</a:t>
                      </a:r>
                      <a:endParaRPr lang="en-US" sz="1700" b="1" dirty="0"/>
                    </a:p>
                  </a:txBody>
                  <a:tcPr marL="97155" marR="97155" marT="47897" marB="47897">
                    <a:solidFill>
                      <a:schemeClr val="bg2"/>
                    </a:solidFill>
                  </a:tcPr>
                </a:tc>
                <a:tc>
                  <a:txBody>
                    <a:bodyPr/>
                    <a:lstStyle/>
                    <a:p>
                      <a:pPr algn="ctr"/>
                      <a:r>
                        <a:rPr lang="es-ES" sz="1700" b="1" dirty="0" smtClean="0"/>
                        <a:t>¿Qué pasó al principio?</a:t>
                      </a:r>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160527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r h="453571">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s-419" sz="1700" b="1" i="0" u="none" strike="noStrike" kern="1200" cap="none" spc="0" normalizeH="0" baseline="0" noProof="0" dirty="0" smtClean="0">
                          <a:ln>
                            <a:noFill/>
                          </a:ln>
                          <a:solidFill>
                            <a:srgbClr val="000000"/>
                          </a:solidFill>
                          <a:effectLst/>
                          <a:uLnTx/>
                          <a:uFillTx/>
                          <a:latin typeface="+mn-lt"/>
                          <a:ea typeface="+mn-ea"/>
                          <a:cs typeface="+mn-cs"/>
                        </a:rPr>
                        <a:t>¿Qué pasó en el medio?</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c>
                  <a:txBody>
                    <a:bodyPr/>
                    <a:lstStyle/>
                    <a:p>
                      <a:pPr algn="ctr"/>
                      <a:r>
                        <a:rPr lang="es-ES" sz="1700" b="1" dirty="0" smtClean="0"/>
                        <a:t>¿Qué  pasó al final?</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221342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297162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0798" y="1371600"/>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795" y="1417674"/>
            <a:ext cx="441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282" y="6172200"/>
            <a:ext cx="60166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087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93514393"/>
              </p:ext>
            </p:extLst>
          </p:nvPr>
        </p:nvGraphicFramePr>
        <p:xfrm>
          <a:off x="404812" y="3791133"/>
          <a:ext cx="6719890" cy="3020422"/>
        </p:xfrm>
        <a:graphic>
          <a:graphicData uri="http://schemas.openxmlformats.org/drawingml/2006/table">
            <a:tbl>
              <a:tblPr firstRow="1" bandRow="1">
                <a:tableStyleId>{5940675A-B579-460E-94D1-54222C63F5DA}</a:tableStyleId>
              </a:tblPr>
              <a:tblGrid>
                <a:gridCol w="890588"/>
                <a:gridCol w="4114800"/>
                <a:gridCol w="581026"/>
                <a:gridCol w="566738"/>
                <a:gridCol w="566738"/>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600" b="1" noProof="0" dirty="0" smtClean="0"/>
                        <a:t>Texto informativo</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Puedo preguntar o responder preguntas </a:t>
                      </a:r>
                      <a:r>
                        <a:rPr lang="es-ES" sz="1000" b="1" u="sng" dirty="0" smtClean="0">
                          <a:solidFill>
                            <a:schemeClr val="tx1"/>
                          </a:solidFill>
                          <a:effectLst/>
                          <a:latin typeface="+mn-lt"/>
                          <a:ea typeface="Times New Roman"/>
                          <a:cs typeface="Times New Roman"/>
                        </a:rPr>
                        <a:t>sobre</a:t>
                      </a:r>
                      <a:r>
                        <a:rPr lang="es-ES" sz="1000" b="1" dirty="0" smtClean="0">
                          <a:solidFill>
                            <a:schemeClr val="tx1"/>
                          </a:solidFill>
                          <a:effectLst/>
                          <a:latin typeface="+mn-lt"/>
                          <a:ea typeface="Times New Roman"/>
                          <a:cs typeface="Times New Roman"/>
                        </a:rPr>
                        <a:t> una palabra nueva en un texto que estoy leyendo</a:t>
                      </a:r>
                      <a:r>
                        <a:rPr lang="en-US" sz="1000" b="1" baseline="0" dirty="0" smtClean="0">
                          <a:solidFill>
                            <a:schemeClr val="tx1"/>
                          </a:solidFill>
                          <a:effectLst/>
                          <a:latin typeface="+mn-lt"/>
                          <a:ea typeface="Times New Roman"/>
                          <a:cs typeface="Times New Roman"/>
                        </a:rPr>
                        <a:t>.</a:t>
                      </a:r>
                      <a:r>
                        <a:rPr lang="en-US" sz="1000" b="0" baseline="0" dirty="0" smtClean="0">
                          <a:solidFill>
                            <a:schemeClr val="tx1"/>
                          </a:solidFill>
                          <a:effectLst/>
                          <a:latin typeface="+mn-lt"/>
                          <a:ea typeface="Times New Roman"/>
                          <a:cs typeface="Times New Roman"/>
                        </a:rPr>
                        <a:t> </a:t>
                      </a:r>
                      <a:r>
                        <a:rPr kumimoji="0" lang="en-US" sz="1000" b="1" i="0" u="none" strike="noStrike" kern="1200" cap="none" spc="0" normalizeH="0" baseline="0" noProof="0" dirty="0" err="1" smtClean="0">
                          <a:ln>
                            <a:noFill/>
                          </a:ln>
                          <a:solidFill>
                            <a:schemeClr val="tx1"/>
                          </a:solidFill>
                          <a:effectLst/>
                          <a:uLnTx/>
                          <a:uFillTx/>
                          <a:latin typeface="+mn-lt"/>
                          <a:ea typeface="Calibri"/>
                          <a:cs typeface="Times New Roman"/>
                        </a:rPr>
                        <a:t>Hacia</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 RI.K.4 </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2079">
                <a:tc>
                  <a:txBody>
                    <a:bodyPr/>
                    <a:lstStyle/>
                    <a:p>
                      <a:pPr algn="ctr">
                        <a:lnSpc>
                          <a:spcPct val="100000"/>
                        </a:lnSpc>
                        <a:spcAft>
                          <a:spcPts val="0"/>
                        </a:spcAft>
                      </a:pPr>
                      <a:r>
                        <a:rPr lang="en-US" sz="1500" b="1" dirty="0" smtClean="0"/>
                        <a:t>9</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u="none" dirty="0" smtClean="0">
                          <a:solidFill>
                            <a:schemeClr val="tx1"/>
                          </a:solidFill>
                          <a:effectLst/>
                          <a:latin typeface="+mn-lt"/>
                          <a:ea typeface="Calibri"/>
                          <a:cs typeface="Helvetica"/>
                        </a:rPr>
                        <a:t>Puedo responder a preguntas utilizando las palabras del cuento</a:t>
                      </a:r>
                      <a:r>
                        <a:rPr lang="en-US" sz="1000" b="1" u="none" dirty="0" smtClean="0">
                          <a:solidFill>
                            <a:schemeClr val="tx1"/>
                          </a:solidFill>
                          <a:effectLst/>
                          <a:latin typeface="+mn-lt"/>
                          <a:ea typeface="Calibri"/>
                          <a:cs typeface="Helvetica"/>
                        </a:rPr>
                        <a:t>.</a:t>
                      </a:r>
                      <a:r>
                        <a:rPr lang="en-US" sz="1000" b="0" u="none" baseline="0" dirty="0" smtClean="0">
                          <a:solidFill>
                            <a:schemeClr val="tx1"/>
                          </a:solidFill>
                          <a:effectLst/>
                          <a:latin typeface="+mn-lt"/>
                          <a:ea typeface="Calibri"/>
                          <a:cs typeface="Times New Roman"/>
                        </a:rPr>
                        <a:t> </a:t>
                      </a:r>
                      <a:r>
                        <a:rPr lang="en-US" sz="1000" b="1" i="0" baseline="0" dirty="0" err="1" smtClean="0">
                          <a:solidFill>
                            <a:schemeClr val="tx1"/>
                          </a:solidFill>
                          <a:latin typeface="+mn-lt"/>
                          <a:ea typeface="Calibri"/>
                          <a:cs typeface="Times New Roman"/>
                        </a:rPr>
                        <a:t>Hacia</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 RI.K.4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rgbClr val="000000"/>
                          </a:solidFill>
                          <a:latin typeface="+mn-lt"/>
                          <a:ea typeface="Times New Roman"/>
                          <a:cs typeface="Times New Roman"/>
                        </a:rPr>
                        <a:t>Puedo decir por qué algo sucede en el texto</a:t>
                      </a:r>
                      <a:r>
                        <a:rPr lang="en-US" sz="1000" b="1" dirty="0" smtClean="0">
                          <a:solidFill>
                            <a:srgbClr val="000000"/>
                          </a:solidFill>
                          <a:latin typeface="+mn-lt"/>
                          <a:ea typeface="Times New Roman"/>
                          <a:cs typeface="Times New Roman"/>
                        </a:rPr>
                        <a:t>. </a:t>
                      </a:r>
                      <a:r>
                        <a:rPr lang="en-US" sz="1000" b="1" i="0" baseline="0" dirty="0" err="1" smtClean="0">
                          <a:latin typeface="+mn-lt"/>
                          <a:ea typeface="Calibri"/>
                          <a:cs typeface="Times New Roman"/>
                        </a:rPr>
                        <a:t>Hacia</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 RI.K.8</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44901">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rgbClr val="000000"/>
                          </a:solidFill>
                          <a:effectLst/>
                          <a:uLnTx/>
                          <a:uFillTx/>
                          <a:latin typeface="+mn-lt"/>
                          <a:ea typeface="Times New Roman"/>
                          <a:cs typeface="Times New Roman"/>
                        </a:rPr>
                        <a:t>Puedo encontrar la información más correcta e importante para explicar o responder a una pregunta</a:t>
                      </a:r>
                      <a:r>
                        <a:rPr kumimoji="0" lang="en-US" sz="1000" b="1" i="0" u="none" strike="noStrike" kern="1200" cap="none" spc="0" normalizeH="0" baseline="0" noProof="0" dirty="0" smtClean="0">
                          <a:ln>
                            <a:noFill/>
                          </a:ln>
                          <a:solidFill>
                            <a:srgbClr val="000000"/>
                          </a:solidFill>
                          <a:effectLst/>
                          <a:uLnTx/>
                          <a:uFillTx/>
                          <a:latin typeface="+mn-lt"/>
                          <a:ea typeface="Times New Roman"/>
                          <a:cs typeface="Times New Roman"/>
                        </a:rPr>
                        <a:t>.  </a:t>
                      </a:r>
                      <a:r>
                        <a:rPr kumimoji="0" lang="en-US" sz="1000" b="1" i="0" u="none" strike="noStrike" kern="1200" cap="none" spc="0" normalizeH="0" baseline="0" noProof="0" dirty="0" err="1" smtClean="0">
                          <a:ln>
                            <a:noFill/>
                          </a:ln>
                          <a:solidFill>
                            <a:prstClr val="black"/>
                          </a:solidFill>
                          <a:effectLst/>
                          <a:uLnTx/>
                          <a:uFillTx/>
                          <a:latin typeface="+mn-lt"/>
                          <a:ea typeface="Calibri"/>
                          <a:cs typeface="Times New Roman"/>
                        </a:rPr>
                        <a:t>Hacia</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 RI.K.8</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25307">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rgbClr val="000000"/>
                          </a:solidFill>
                          <a:effectLst/>
                          <a:latin typeface="+mn-lt"/>
                          <a:ea typeface="Times New Roman"/>
                          <a:cs typeface="Times New Roman"/>
                        </a:rPr>
                        <a:t>Puedo explicar cómo algunas cosas son iguales o diferentes en dos textos sobre el mismo tema</a:t>
                      </a:r>
                      <a:r>
                        <a:rPr lang="en-US" sz="1000" b="1" baseline="0" dirty="0" smtClean="0">
                          <a:solidFill>
                            <a:srgbClr val="000000"/>
                          </a:solidFill>
                          <a:effectLst/>
                          <a:latin typeface="+mn-lt"/>
                          <a:ea typeface="Times New Roman"/>
                          <a:cs typeface="Times New Roman"/>
                        </a:rPr>
                        <a:t>.</a:t>
                      </a:r>
                      <a:r>
                        <a:rPr lang="en-US" sz="1000" b="0" baseline="0" dirty="0" smtClean="0">
                          <a:solidFill>
                            <a:schemeClr val="tx1"/>
                          </a:solidFill>
                          <a:effectLst/>
                          <a:latin typeface="+mn-lt"/>
                          <a:ea typeface="Times New Roman"/>
                          <a:cs typeface="Times New Roman"/>
                        </a:rPr>
                        <a:t> </a:t>
                      </a:r>
                      <a:r>
                        <a:rPr kumimoji="0" lang="en-US" sz="1000" b="1" i="0" u="none" strike="noStrike" kern="1200" cap="none" spc="0" normalizeH="0" baseline="0" noProof="0" dirty="0" err="1" smtClean="0">
                          <a:ln>
                            <a:noFill/>
                          </a:ln>
                          <a:solidFill>
                            <a:prstClr val="black"/>
                          </a:solidFill>
                          <a:effectLst/>
                          <a:uLnTx/>
                          <a:uFillTx/>
                          <a:latin typeface="+mn-lt"/>
                          <a:ea typeface="Calibri"/>
                          <a:cs typeface="Times New Roman"/>
                        </a:rPr>
                        <a:t>Hacia</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rgbClr val="000000"/>
                          </a:solidFill>
                          <a:effectLst/>
                          <a:latin typeface="+mn-lt"/>
                          <a:ea typeface="Times New Roman"/>
                          <a:cs typeface="Times New Roman"/>
                        </a:rPr>
                        <a:t>Puedo decir qué  imágenes o palabras muestran semejanzas o diferencias en dos textos</a:t>
                      </a:r>
                      <a:r>
                        <a:rPr lang="en-US" sz="1000" b="1" baseline="0" dirty="0" smtClean="0">
                          <a:solidFill>
                            <a:srgbClr val="000000"/>
                          </a:solidFill>
                          <a:effectLst/>
                          <a:latin typeface="+mn-lt"/>
                          <a:ea typeface="Times New Roman"/>
                          <a:cs typeface="Times New Roman"/>
                        </a:rPr>
                        <a:t>.</a:t>
                      </a:r>
                      <a:r>
                        <a:rPr lang="en-US" sz="1000" b="0" baseline="0" dirty="0" smtClean="0">
                          <a:solidFill>
                            <a:schemeClr val="tx1"/>
                          </a:solidFill>
                          <a:effectLst/>
                          <a:latin typeface="+mn-lt"/>
                          <a:ea typeface="Times New Roman"/>
                          <a:cs typeface="Times New Roman"/>
                        </a:rPr>
                        <a:t> </a:t>
                      </a:r>
                      <a:r>
                        <a:rPr kumimoji="0" lang="en-US" sz="1000" b="1" i="0" u="none" strike="noStrike" kern="1200" cap="none" spc="0" normalizeH="0" baseline="0" noProof="0" dirty="0" err="1" smtClean="0">
                          <a:ln>
                            <a:noFill/>
                          </a:ln>
                          <a:solidFill>
                            <a:prstClr val="black"/>
                          </a:solidFill>
                          <a:effectLst/>
                          <a:uLnTx/>
                          <a:uFillTx/>
                          <a:latin typeface="+mn-lt"/>
                          <a:ea typeface="Calibri"/>
                          <a:cs typeface="Times New Roman"/>
                        </a:rPr>
                        <a:t>Hacia</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rgbClr val="000000"/>
                          </a:solidFill>
                          <a:effectLst/>
                          <a:latin typeface="+mn-lt"/>
                          <a:ea typeface="Times New Roman"/>
                          <a:cs typeface="Times New Roman"/>
                        </a:rPr>
                        <a:t>Puedo decir cómo la información es igual o diferente en dos textos diferentes sobre el mismo tema.</a:t>
                      </a:r>
                      <a:r>
                        <a:rPr lang="en-US" sz="1000" b="1" dirty="0" smtClean="0">
                          <a:solidFill>
                            <a:srgbClr val="000000"/>
                          </a:solidFill>
                          <a:effectLst/>
                          <a:latin typeface="+mn-lt"/>
                          <a:ea typeface="Times New Roman"/>
                          <a:cs typeface="Times New Roman"/>
                        </a:rPr>
                        <a:t> </a:t>
                      </a:r>
                      <a:r>
                        <a:rPr lang="en-US" sz="1000" b="1" baseline="0" dirty="0" smtClean="0">
                          <a:solidFill>
                            <a:srgbClr val="000000"/>
                          </a:solidFill>
                          <a:effectLst/>
                          <a:latin typeface="+mn-lt"/>
                          <a:ea typeface="Times New Roman"/>
                          <a:cs typeface="Times New Roman"/>
                        </a:rPr>
                        <a:t> </a:t>
                      </a:r>
                      <a:r>
                        <a:rPr kumimoji="0" lang="en-US" sz="1000" b="1" i="0" u="none" strike="noStrike" kern="1200" cap="none" spc="0" normalizeH="0" baseline="0" noProof="0" dirty="0" err="1" smtClean="0">
                          <a:ln>
                            <a:noFill/>
                          </a:ln>
                          <a:solidFill>
                            <a:prstClr val="black"/>
                          </a:solidFill>
                          <a:effectLst/>
                          <a:uLnTx/>
                          <a:uFillTx/>
                          <a:latin typeface="+mn-lt"/>
                          <a:ea typeface="Calibri"/>
                          <a:cs typeface="Times New Roman"/>
                        </a:rPr>
                        <a:t>Hacia</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 RI.K.9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34159282"/>
              </p:ext>
            </p:extLst>
          </p:nvPr>
        </p:nvGraphicFramePr>
        <p:xfrm>
          <a:off x="404814" y="762000"/>
          <a:ext cx="6719890" cy="3051627"/>
        </p:xfrm>
        <a:graphic>
          <a:graphicData uri="http://schemas.openxmlformats.org/drawingml/2006/table">
            <a:tbl>
              <a:tblPr firstRow="1" bandRow="1">
                <a:tableStyleId>{5940675A-B579-460E-94D1-54222C63F5DA}</a:tableStyleId>
              </a:tblPr>
              <a:tblGrid>
                <a:gridCol w="858145"/>
                <a:gridCol w="4282974"/>
                <a:gridCol w="445295"/>
                <a:gridCol w="566738"/>
                <a:gridCol w="566738"/>
              </a:tblGrid>
              <a:tr h="319314">
                <a:tc gridSpan="5">
                  <a:txBody>
                    <a:bodyPr/>
                    <a:lstStyle/>
                    <a:p>
                      <a:pPr algn="ctr">
                        <a:lnSpc>
                          <a:spcPct val="100000"/>
                        </a:lnSpc>
                        <a:spcAft>
                          <a:spcPts val="0"/>
                        </a:spcAft>
                      </a:pPr>
                      <a:r>
                        <a:rPr lang="es-ES" sz="1600" b="1" noProof="0" dirty="0" smtClean="0">
                          <a:solidFill>
                            <a:schemeClr val="tx1"/>
                          </a:solidFill>
                        </a:rPr>
                        <a:t>Texto literario</a:t>
                      </a:r>
                      <a:endParaRPr lang="es-ES" sz="1600" b="1" noProof="0" dirty="0">
                        <a:solidFill>
                          <a:schemeClr val="tx1"/>
                        </a:solidFill>
                      </a:endParaRPr>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Puedo preguntar o responder preguntas </a:t>
                      </a:r>
                      <a:r>
                        <a:rPr lang="es-ES" sz="1000" b="1" u="sng" dirty="0" smtClean="0">
                          <a:solidFill>
                            <a:schemeClr val="tx1"/>
                          </a:solidFill>
                          <a:effectLst/>
                          <a:latin typeface="+mn-lt"/>
                          <a:ea typeface="Times New Roman"/>
                          <a:cs typeface="Times New Roman"/>
                        </a:rPr>
                        <a:t>sobre</a:t>
                      </a:r>
                      <a:r>
                        <a:rPr lang="es-ES" sz="1000" b="1" dirty="0" smtClean="0">
                          <a:solidFill>
                            <a:schemeClr val="tx1"/>
                          </a:solidFill>
                          <a:effectLst/>
                          <a:latin typeface="+mn-lt"/>
                          <a:ea typeface="Times New Roman"/>
                          <a:cs typeface="Times New Roman"/>
                        </a:rPr>
                        <a:t> una palabra nueva en un texto que estoy leyendo</a:t>
                      </a:r>
                      <a:r>
                        <a:rPr lang="en-US" sz="1000" b="1" baseline="0" dirty="0" smtClean="0">
                          <a:solidFill>
                            <a:schemeClr val="tx1"/>
                          </a:solidFill>
                          <a:effectLst/>
                          <a:latin typeface="+mn-lt"/>
                          <a:ea typeface="Times New Roman"/>
                          <a:cs typeface="Times New Roman"/>
                        </a:rPr>
                        <a:t>. </a:t>
                      </a:r>
                      <a:r>
                        <a:rPr kumimoji="0" lang="en-US" sz="1000" b="1" i="0" u="none" strike="noStrike" kern="1200" cap="none" spc="0" normalizeH="0" baseline="0" noProof="0" dirty="0" err="1" smtClean="0">
                          <a:ln>
                            <a:noFill/>
                          </a:ln>
                          <a:solidFill>
                            <a:schemeClr val="tx1"/>
                          </a:solidFill>
                          <a:effectLst/>
                          <a:uLnTx/>
                          <a:uFillTx/>
                          <a:latin typeface="+mn-lt"/>
                          <a:ea typeface="Calibri"/>
                          <a:cs typeface="Times New Roman"/>
                        </a:rPr>
                        <a:t>Hacia</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 RL.K.4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40494">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u="none" dirty="0" smtClean="0">
                          <a:solidFill>
                            <a:schemeClr val="tx1"/>
                          </a:solidFill>
                          <a:effectLst/>
                          <a:latin typeface="+mn-lt"/>
                          <a:ea typeface="Calibri"/>
                          <a:cs typeface="Helvetica"/>
                        </a:rPr>
                        <a:t>Puedo responder a preguntas utilizando las palabras del cuento</a:t>
                      </a:r>
                      <a:r>
                        <a:rPr lang="en-US" sz="1000" b="1" u="none" dirty="0" smtClean="0">
                          <a:solidFill>
                            <a:schemeClr val="tx1"/>
                          </a:solidFill>
                          <a:effectLst/>
                          <a:latin typeface="+mn-lt"/>
                          <a:ea typeface="Calibri"/>
                          <a:cs typeface="Helvetica"/>
                        </a:rPr>
                        <a:t>.</a:t>
                      </a:r>
                      <a:r>
                        <a:rPr lang="en-US" sz="1000" b="0" u="none" baseline="0" dirty="0" smtClean="0">
                          <a:solidFill>
                            <a:schemeClr val="tx1"/>
                          </a:solidFill>
                          <a:effectLst/>
                          <a:latin typeface="+mn-lt"/>
                          <a:ea typeface="Calibri"/>
                          <a:cs typeface="Times New Roman"/>
                        </a:rPr>
                        <a:t> </a:t>
                      </a:r>
                      <a:r>
                        <a:rPr lang="en-US" sz="1000" b="1" i="0" baseline="0" dirty="0" err="1" smtClean="0">
                          <a:solidFill>
                            <a:schemeClr val="tx1"/>
                          </a:solidFill>
                          <a:latin typeface="+mn-lt"/>
                          <a:ea typeface="Calibri"/>
                          <a:cs typeface="Times New Roman"/>
                        </a:rPr>
                        <a:t>Hacia</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 RL.K.4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i="0" dirty="0" smtClean="0">
                          <a:solidFill>
                            <a:schemeClr val="tx1"/>
                          </a:solidFill>
                          <a:latin typeface="+mn-lt"/>
                          <a:ea typeface="Calibri"/>
                          <a:cs typeface="Times New Roman"/>
                        </a:rPr>
                        <a:t>Puedo describir partes del cuento que tienen ilustraciones</a:t>
                      </a:r>
                      <a:r>
                        <a:rPr lang="en-US" sz="1000" b="1" i="0" dirty="0" smtClean="0">
                          <a:solidFill>
                            <a:schemeClr val="tx1"/>
                          </a:solidFill>
                          <a:latin typeface="+mn-lt"/>
                          <a:ea typeface="Calibri"/>
                          <a:cs typeface="Times New Roman"/>
                        </a:rPr>
                        <a:t>.</a:t>
                      </a:r>
                      <a:r>
                        <a:rPr lang="en-US" sz="1000" b="1" i="0" baseline="0" dirty="0" smtClean="0">
                          <a:solidFill>
                            <a:schemeClr val="tx1"/>
                          </a:solidFill>
                          <a:latin typeface="+mn-lt"/>
                          <a:ea typeface="Calibri"/>
                          <a:cs typeface="Times New Roman"/>
                        </a:rPr>
                        <a:t> </a:t>
                      </a:r>
                      <a:r>
                        <a:rPr lang="en-US" sz="1000" b="1" i="0" baseline="0" dirty="0" err="1" smtClean="0">
                          <a:solidFill>
                            <a:schemeClr val="tx1"/>
                          </a:solidFill>
                          <a:latin typeface="+mn-lt"/>
                          <a:ea typeface="Calibri"/>
                          <a:cs typeface="Times New Roman"/>
                        </a:rPr>
                        <a:t>Hacia</a:t>
                      </a:r>
                      <a:r>
                        <a:rPr lang="en-US" sz="1000" b="1" i="0" baseline="0" dirty="0" smtClean="0">
                          <a:solidFill>
                            <a:schemeClr val="tx1"/>
                          </a:solidFill>
                          <a:latin typeface="+mn-lt"/>
                          <a:ea typeface="Calibri"/>
                          <a:cs typeface="Times New Roman"/>
                        </a:rPr>
                        <a:t> RL.K.7</a:t>
                      </a:r>
                      <a:endParaRPr lang="en-US" sz="1200" b="1" i="0" dirty="0" smtClean="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53706">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i="0" dirty="0" smtClean="0">
                          <a:solidFill>
                            <a:schemeClr val="tx1"/>
                          </a:solidFill>
                          <a:latin typeface="+mn-lt"/>
                          <a:ea typeface="Calibri"/>
                          <a:cs typeface="Times New Roman"/>
                        </a:rPr>
                        <a:t>Puedo mirar dentro de un libro y decir qué imágenes se relacionan con qué partes del cuento</a:t>
                      </a:r>
                      <a:r>
                        <a:rPr lang="en-US" sz="1000" b="1" i="0" baseline="0" dirty="0" smtClean="0">
                          <a:solidFill>
                            <a:schemeClr val="tx1"/>
                          </a:solidFill>
                          <a:latin typeface="+mn-lt"/>
                          <a:ea typeface="Calibri"/>
                          <a:cs typeface="Times New Roman"/>
                        </a:rPr>
                        <a:t>. </a:t>
                      </a:r>
                      <a:r>
                        <a:rPr lang="en-US" sz="1000" b="1" i="0" baseline="0" dirty="0" err="1" smtClean="0">
                          <a:solidFill>
                            <a:schemeClr val="tx1"/>
                          </a:solidFill>
                          <a:latin typeface="+mn-lt"/>
                          <a:ea typeface="Calibri"/>
                          <a:cs typeface="Times New Roman"/>
                        </a:rPr>
                        <a:t>Hacia</a:t>
                      </a:r>
                      <a:r>
                        <a:rPr lang="en-US" sz="1000" b="1" i="0" baseline="0" dirty="0" smtClean="0">
                          <a:solidFill>
                            <a:schemeClr val="tx1"/>
                          </a:solidFill>
                          <a:latin typeface="+mn-lt"/>
                          <a:ea typeface="Calibri"/>
                          <a:cs typeface="Times New Roman"/>
                        </a:rPr>
                        <a:t> </a:t>
                      </a:r>
                      <a:r>
                        <a:rPr lang="en-US" sz="1000" b="1" i="0" dirty="0" smtClean="0">
                          <a:solidFill>
                            <a:schemeClr val="tx1"/>
                          </a:solidFill>
                          <a:latin typeface="+mn-lt"/>
                          <a:ea typeface="Calibri"/>
                          <a:cs typeface="Times New Roman"/>
                        </a:rPr>
                        <a:t>RL.K.7</a:t>
                      </a:r>
                      <a:endParaRPr lang="en-US" sz="1200" b="1" i="0" dirty="0" smtClean="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71700">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Puedo hacer una secuencia de eventos de un cuento: principio, medio y final </a:t>
                      </a:r>
                      <a:r>
                        <a:rPr lang="es-ES" sz="1000" b="1" dirty="0" err="1" smtClean="0">
                          <a:solidFill>
                            <a:schemeClr val="tx1"/>
                          </a:solidFill>
                          <a:effectLst/>
                          <a:latin typeface="+mn-lt"/>
                          <a:ea typeface="Times New Roman"/>
                          <a:cs typeface="Times New Roman"/>
                        </a:rPr>
                        <a:t>Haci</a:t>
                      </a:r>
                      <a:r>
                        <a:rPr lang="en-US" sz="1000" b="1" i="0" baseline="0" dirty="0" smtClean="0">
                          <a:solidFill>
                            <a:schemeClr val="tx1"/>
                          </a:solidFill>
                          <a:latin typeface="+mn-lt"/>
                          <a:ea typeface="Calibri"/>
                          <a:cs typeface="Times New Roman"/>
                        </a:rPr>
                        <a:t>a</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38318">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Puedo contar acerca de las aventuras de diferentes personajes en un cuento</a:t>
                      </a:r>
                      <a:r>
                        <a:rPr lang="en-US" sz="1000" b="1" baseline="0" dirty="0" smtClean="0">
                          <a:solidFill>
                            <a:schemeClr val="tx1"/>
                          </a:solidFill>
                          <a:effectLst/>
                          <a:latin typeface="+mn-lt"/>
                          <a:ea typeface="Times New Roman"/>
                          <a:cs typeface="Times New Roman"/>
                        </a:rPr>
                        <a:t>. </a:t>
                      </a:r>
                      <a:r>
                        <a:rPr lang="en-US" sz="1000" b="1" i="0" baseline="0" dirty="0" err="1" smtClean="0">
                          <a:solidFill>
                            <a:schemeClr val="tx1"/>
                          </a:solidFill>
                          <a:latin typeface="+mn-lt"/>
                          <a:ea typeface="Calibri"/>
                          <a:cs typeface="Times New Roman"/>
                        </a:rPr>
                        <a:t>Hacia</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Puedo comparar las aventuras de diferentes personajes en un cuento</a:t>
                      </a:r>
                      <a:r>
                        <a:rPr lang="en-US" sz="1000" b="1" dirty="0" smtClean="0">
                          <a:solidFill>
                            <a:schemeClr val="tx1"/>
                          </a:solidFill>
                          <a:effectLst/>
                          <a:latin typeface="+mn-lt"/>
                          <a:ea typeface="Times New Roman"/>
                          <a:cs typeface="Times New Roman"/>
                        </a:rPr>
                        <a:t>. </a:t>
                      </a:r>
                      <a:r>
                        <a:rPr lang="en-US" sz="1000" b="1" i="0" baseline="0" dirty="0" err="1" smtClean="0">
                          <a:solidFill>
                            <a:schemeClr val="tx1"/>
                          </a:solidFill>
                          <a:latin typeface="+mn-lt"/>
                          <a:ea typeface="Calibri"/>
                          <a:cs typeface="Times New Roman"/>
                        </a:rPr>
                        <a:t>Hacia</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 RL.K.9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solidFill>
                            <a:schemeClr val="tx1"/>
                          </a:solidFill>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22647" y="291579"/>
            <a:ext cx="6638924" cy="528206"/>
          </a:xfrm>
          <a:prstGeom prst="rect">
            <a:avLst/>
          </a:prstGeom>
          <a:noFill/>
        </p:spPr>
        <p:txBody>
          <a:bodyPr wrap="square" lIns="96378" tIns="48189" rIns="96378" bIns="48189" rtlCol="0">
            <a:spAutoFit/>
          </a:bodyPr>
          <a:lstStyle/>
          <a:p>
            <a:r>
              <a:rPr lang="es-ES" sz="1400" dirty="0" smtClean="0"/>
              <a:t>Colorea la casilla de verde si tu respuesta era correcta.  Colorea la casilla de rojo si tu respuesta era incorrecta.</a:t>
            </a:r>
            <a:endParaRPr lang="es-ES" sz="140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68042">
            <a:off x="5984646" y="862221"/>
            <a:ext cx="889082" cy="291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62410775"/>
              </p:ext>
            </p:extLst>
          </p:nvPr>
        </p:nvGraphicFramePr>
        <p:xfrm>
          <a:off x="396860" y="7086600"/>
          <a:ext cx="6743740" cy="1078308"/>
        </p:xfrm>
        <a:graphic>
          <a:graphicData uri="http://schemas.openxmlformats.org/drawingml/2006/table">
            <a:tbl>
              <a:tblPr firstRow="1" bandRow="1">
                <a:tableStyleId>{5940675A-B579-460E-94D1-54222C63F5DA}</a:tableStyleId>
              </a:tblPr>
              <a:tblGrid>
                <a:gridCol w="566738"/>
                <a:gridCol w="4262436"/>
                <a:gridCol w="764582"/>
                <a:gridCol w="449857"/>
                <a:gridCol w="700127"/>
              </a:tblGrid>
              <a:tr h="323876">
                <a:tc gridSpan="5">
                  <a:txBody>
                    <a:bodyPr/>
                    <a:lstStyle/>
                    <a:p>
                      <a:pPr algn="ctr">
                        <a:lnSpc>
                          <a:spcPct val="100000"/>
                        </a:lnSpc>
                        <a:spcAft>
                          <a:spcPts val="0"/>
                        </a:spcAft>
                      </a:pPr>
                      <a:r>
                        <a:rPr lang="es-PR" sz="1500" b="1" noProof="0" dirty="0" smtClean="0">
                          <a:solidFill>
                            <a:schemeClr val="tx1"/>
                          </a:solidFill>
                        </a:rPr>
                        <a:t>Escritura</a:t>
                      </a:r>
                      <a:endParaRPr lang="es-PR" sz="1500" b="1" noProof="0" dirty="0">
                        <a:solidFill>
                          <a:schemeClr val="tx1"/>
                        </a:solidFill>
                      </a:endParaRPr>
                    </a:p>
                  </a:txBody>
                  <a:tcPr marL="103227" marR="103227" marT="50178" marB="50178"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39841">
                <a:tc>
                  <a:txBody>
                    <a:bodyPr/>
                    <a:lstStyle/>
                    <a:p>
                      <a:pPr algn="ctr">
                        <a:lnSpc>
                          <a:spcPct val="100000"/>
                        </a:lnSpc>
                        <a:spcAft>
                          <a:spcPts val="0"/>
                        </a:spcAft>
                      </a:pPr>
                      <a:r>
                        <a:rPr lang="en-US" sz="1500" b="1" dirty="0" smtClean="0">
                          <a:solidFill>
                            <a:schemeClr val="tx1"/>
                          </a:solidFill>
                        </a:rPr>
                        <a:t>15</a:t>
                      </a:r>
                      <a:endParaRPr lang="en-US" sz="1500" b="1"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PR" sz="900" b="1" noProof="0" dirty="0" smtClean="0">
                          <a:solidFill>
                            <a:schemeClr val="tx1"/>
                          </a:solidFill>
                        </a:rPr>
                        <a:t>Escribe letras, palabras o haz dibujos para contar qué le pasa después a la tortuga</a:t>
                      </a:r>
                      <a:r>
                        <a:rPr lang="es-PR" sz="900" b="1" baseline="0" noProof="0" dirty="0" smtClean="0">
                          <a:solidFill>
                            <a:schemeClr val="tx1"/>
                          </a:solidFill>
                        </a:rPr>
                        <a:t> mordedora en la fotografía</a:t>
                      </a:r>
                      <a:r>
                        <a:rPr lang="es-PR" sz="900" noProof="0" dirty="0" smtClean="0">
                          <a:solidFill>
                            <a:schemeClr val="tx1"/>
                          </a:solidFill>
                        </a:rPr>
                        <a:t>. </a:t>
                      </a:r>
                      <a:r>
                        <a:rPr lang="es-PR" sz="900" baseline="0" noProof="0" dirty="0" smtClean="0">
                          <a:solidFill>
                            <a:schemeClr val="tx1"/>
                          </a:solidFill>
                        </a:rPr>
                        <a:t> </a:t>
                      </a:r>
                      <a:r>
                        <a:rPr lang="es-PR" sz="900" b="0" i="1" kern="1200" baseline="0" noProof="0" dirty="0" smtClean="0">
                          <a:solidFill>
                            <a:schemeClr val="tx1"/>
                          </a:solidFill>
                          <a:effectLst/>
                          <a:latin typeface="+mn-lt"/>
                          <a:ea typeface="Times New Roman"/>
                          <a:cs typeface="Times New Roman"/>
                        </a:rPr>
                        <a:t>W.K.3b  (Texto breve)</a:t>
                      </a:r>
                      <a:endParaRPr lang="es-PR" sz="900" b="0" i="1" noProof="0" dirty="0" smtClean="0">
                        <a:solidFill>
                          <a:schemeClr val="tx1"/>
                        </a:solidFill>
                        <a:latin typeface="+mn-lt"/>
                        <a:ea typeface="Calibri"/>
                        <a:cs typeface="Times New Roman"/>
                      </a:endParaRP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r h="323876">
                <a:tc>
                  <a:txBody>
                    <a:bodyPr/>
                    <a:lstStyle/>
                    <a:p>
                      <a:pPr algn="ctr">
                        <a:lnSpc>
                          <a:spcPct val="100000"/>
                        </a:lnSpc>
                        <a:spcAft>
                          <a:spcPts val="0"/>
                        </a:spcAft>
                      </a:pPr>
                      <a:r>
                        <a:rPr lang="en-US" sz="1500" b="1" dirty="0" smtClean="0">
                          <a:solidFill>
                            <a:schemeClr val="tx1"/>
                          </a:solidFill>
                        </a:rPr>
                        <a:t>16</a:t>
                      </a:r>
                      <a:endParaRPr lang="en-US" sz="1500" b="1"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PR" sz="900" b="1" baseline="0" noProof="0" dirty="0" smtClean="0"/>
                        <a:t>Usa palabras o dibujos para mostrar a dónde puede ir una tortuga marina. </a:t>
                      </a:r>
                      <a:r>
                        <a:rPr lang="es-PR" sz="900" b="0" i="1" noProof="0" dirty="0" smtClean="0">
                          <a:solidFill>
                            <a:schemeClr val="tx1"/>
                          </a:solidFill>
                          <a:latin typeface="+mn-lt"/>
                          <a:cs typeface="Helvetica" panose="020B0604020202020204" pitchFamily="34" charset="0"/>
                        </a:rPr>
                        <a:t>Revisar</a:t>
                      </a:r>
                      <a:r>
                        <a:rPr lang="es-PR" sz="900" b="0" i="1" baseline="0" noProof="0" dirty="0" smtClean="0">
                          <a:solidFill>
                            <a:schemeClr val="tx1"/>
                          </a:solidFill>
                          <a:latin typeface="+mn-lt"/>
                          <a:cs typeface="Helvetica" panose="020B0604020202020204" pitchFamily="34" charset="0"/>
                        </a:rPr>
                        <a:t> un Texto Breve</a:t>
                      </a:r>
                      <a:r>
                        <a:rPr lang="es-PR" sz="900" b="0" i="1" noProof="0" dirty="0" smtClean="0">
                          <a:solidFill>
                            <a:schemeClr val="tx1"/>
                          </a:solidFill>
                          <a:latin typeface="+mn-lt"/>
                          <a:cs typeface="Helvetica" panose="020B0604020202020204" pitchFamily="34" charset="0"/>
                        </a:rPr>
                        <a:t> W.K.3d</a:t>
                      </a: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bl>
          </a:graphicData>
        </a:graphic>
      </p:graphicFrame>
      <p:sp>
        <p:nvSpPr>
          <p:cNvPr id="11" name="Curved Down Arrow 10"/>
          <p:cNvSpPr/>
          <p:nvPr/>
        </p:nvSpPr>
        <p:spPr>
          <a:xfrm rot="1521726">
            <a:off x="6052828" y="3817397"/>
            <a:ext cx="822467" cy="339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Tree>
    <p:extLst>
      <p:ext uri="{BB962C8B-B14F-4D97-AF65-F5344CB8AC3E}">
        <p14:creationId xmlns:p14="http://schemas.microsoft.com/office/powerpoint/2010/main" val="3550749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a:t>
            </a:fld>
            <a:endParaRPr lang="en-US" dirty="0"/>
          </a:p>
        </p:txBody>
      </p:sp>
      <p:sp>
        <p:nvSpPr>
          <p:cNvPr id="2" name="TextBox 1"/>
          <p:cNvSpPr txBox="1"/>
          <p:nvPr/>
        </p:nvSpPr>
        <p:spPr>
          <a:xfrm>
            <a:off x="449951" y="381000"/>
            <a:ext cx="6800850" cy="8976673"/>
          </a:xfrm>
          <a:prstGeom prst="rect">
            <a:avLst/>
          </a:prstGeom>
          <a:noFill/>
        </p:spPr>
        <p:txBody>
          <a:bodyPr wrap="square" lIns="96378" tIns="48189" rIns="96378" bIns="48189" rtlCol="0">
            <a:spAutoFit/>
          </a:bodyPr>
          <a:lstStyle/>
          <a:p>
            <a:r>
              <a:rPr lang="es-419" sz="1200" b="1" u="sng" dirty="0" smtClean="0"/>
              <a:t>Nota:</a:t>
            </a:r>
            <a:endParaRPr lang="es-419" sz="1200" b="1" dirty="0" smtClean="0"/>
          </a:p>
          <a:p>
            <a:r>
              <a:rPr lang="es-419" sz="1200" dirty="0" smtClean="0"/>
              <a:t>En kínder los estudiantes </a:t>
            </a:r>
            <a:r>
              <a:rPr lang="es-419" sz="1200" b="1" dirty="0" smtClean="0"/>
              <a:t>generalmente no están </a:t>
            </a:r>
            <a:r>
              <a:rPr lang="es-419" sz="1200" dirty="0" smtClean="0"/>
              <a:t>leyendo. Lea los cuentos a los estudiantes y haga las preguntas como </a:t>
            </a:r>
            <a:r>
              <a:rPr lang="es-419" sz="1200" i="1" dirty="0" smtClean="0"/>
              <a:t>Comprensión auditiva</a:t>
            </a:r>
            <a:r>
              <a:rPr lang="es-419" sz="1200" dirty="0" smtClean="0"/>
              <a:t>. La mayoría de los estudiantes deben poder ser capaces de señalar las ilustraciones y contestar las preguntas, con ayuda e ideas. Por favor, </a:t>
            </a:r>
            <a:r>
              <a:rPr lang="es-419" sz="1200" b="1" dirty="0" smtClean="0"/>
              <a:t>SÍ</a:t>
            </a:r>
            <a:r>
              <a:rPr lang="es-419" sz="1200" dirty="0" smtClean="0"/>
              <a:t> explique al estudiante lo que muestra cada ilustración, si éste no está claro sobre la misma. </a:t>
            </a:r>
          </a:p>
          <a:p>
            <a:endParaRPr lang="es-419" sz="800" dirty="0" smtClean="0"/>
          </a:p>
          <a:p>
            <a:r>
              <a:rPr lang="es-419" sz="1200" b="1" dirty="0" smtClean="0"/>
              <a:t>Recomendación</a:t>
            </a:r>
            <a:r>
              <a:rPr lang="es-419" sz="1200" dirty="0" smtClean="0"/>
              <a:t>:  La sección literaria se puede evaluar en un momento diferente de la sección informativa. La sección informativa incluye dos pasajes según lo requiere el estándar </a:t>
            </a:r>
            <a:r>
              <a:rPr lang="es-419" sz="1200" b="1" dirty="0" smtClean="0"/>
              <a:t>RI.K.9 </a:t>
            </a:r>
            <a:r>
              <a:rPr lang="es-419" sz="1200" dirty="0" smtClean="0"/>
              <a:t> y pudiera requerir más tiempo.</a:t>
            </a:r>
          </a:p>
          <a:p>
            <a:endParaRPr lang="es-419" sz="800" dirty="0" smtClean="0"/>
          </a:p>
          <a:p>
            <a:r>
              <a:rPr lang="es-419" sz="1200" dirty="0" smtClean="0"/>
              <a:t>La Comprensión auditiva prepara al estudiante para el tipo de preguntas que son  de más alto nivel (a diferencia del texto descifrable que no conduce a un cuestionamiento de alto nivel).</a:t>
            </a:r>
          </a:p>
          <a:p>
            <a:endParaRPr lang="es-419" sz="1200" dirty="0" smtClean="0"/>
          </a:p>
          <a:p>
            <a:r>
              <a:rPr lang="es-419" sz="1200" b="1" u="sng" dirty="0" smtClean="0"/>
              <a:t>Instrucciones para kínder</a:t>
            </a:r>
            <a:r>
              <a:rPr lang="es-419" sz="1200" dirty="0" smtClean="0"/>
              <a:t>:  </a:t>
            </a:r>
          </a:p>
          <a:p>
            <a:r>
              <a:rPr lang="es-419" sz="1200" b="1" i="1" dirty="0" smtClean="0"/>
              <a:t>Los maestros necesitarán</a:t>
            </a:r>
            <a:r>
              <a:rPr lang="es-419" sz="1200" dirty="0" smtClean="0"/>
              <a:t>:</a:t>
            </a:r>
          </a:p>
          <a:p>
            <a:r>
              <a:rPr lang="es-419" sz="1200" dirty="0" smtClean="0"/>
              <a:t>1.       Sección de </a:t>
            </a:r>
            <a:r>
              <a:rPr lang="es-419" sz="1200" i="1" dirty="0" smtClean="0"/>
              <a:t>Instrucciones para el maestro</a:t>
            </a:r>
            <a:endParaRPr lang="es-419" sz="1200" dirty="0" smtClean="0"/>
          </a:p>
          <a:p>
            <a:pPr marL="347663" indent="-347663">
              <a:buAutoNum type="arabicPeriod" startAt="2"/>
            </a:pPr>
            <a:r>
              <a:rPr lang="es-419" sz="1200" dirty="0" smtClean="0"/>
              <a:t>Textos literarios e informativos. Lea cada cuento 2 o 3 veces a su clase. Haga un repaso del cuento para que los estudiantes estén claros sobre el lenguaje y los términos de vocabulario.  Algunos maestros escogen proyectar los textos en una pantalla.</a:t>
            </a:r>
          </a:p>
          <a:p>
            <a:r>
              <a:rPr lang="es-419" sz="1200" b="1" dirty="0" smtClean="0"/>
              <a:t>Para evaluar a los estudiantes individualmente (si usted va a evaluar en grupos pequeños, es posible que desee hacer más de una copia de lo siguiente):</a:t>
            </a:r>
          </a:p>
          <a:p>
            <a:r>
              <a:rPr lang="es-419" sz="1200" dirty="0" smtClean="0"/>
              <a:t>3.    Una copia de </a:t>
            </a:r>
            <a:r>
              <a:rPr lang="es-419" sz="1200" b="1" dirty="0" smtClean="0"/>
              <a:t>los cuentos Literarios </a:t>
            </a:r>
            <a:r>
              <a:rPr lang="es-419" sz="1200" dirty="0" smtClean="0"/>
              <a:t>e </a:t>
            </a:r>
            <a:r>
              <a:rPr lang="es-419" sz="1200" b="1" dirty="0" smtClean="0"/>
              <a:t>Informativos </a:t>
            </a:r>
          </a:p>
          <a:p>
            <a:r>
              <a:rPr lang="es-419" sz="1200" dirty="0" smtClean="0"/>
              <a:t>4.    Una copia de la página con fotos o dibujos para responder a las preguntas </a:t>
            </a:r>
          </a:p>
          <a:p>
            <a:pPr marL="361417" indent="-361417">
              <a:buAutoNum type="arabicPeriod"/>
            </a:pPr>
            <a:endParaRPr lang="es-419" sz="1200" dirty="0" smtClean="0"/>
          </a:p>
          <a:p>
            <a:r>
              <a:rPr lang="es-419" sz="1200" b="1" i="1" dirty="0" smtClean="0"/>
              <a:t>Los estudiantes necesitarán </a:t>
            </a:r>
            <a:r>
              <a:rPr lang="es-419" sz="1200" dirty="0" smtClean="0"/>
              <a:t>:</a:t>
            </a:r>
          </a:p>
          <a:p>
            <a:pPr marL="342900" indent="-342900">
              <a:buAutoNum type="arabicPeriod"/>
            </a:pPr>
            <a:r>
              <a:rPr lang="es-419" sz="1200" dirty="0" smtClean="0"/>
              <a:t>La copia de evaluación del estudiante</a:t>
            </a:r>
          </a:p>
          <a:p>
            <a:r>
              <a:rPr lang="es-419" sz="1200" dirty="0" smtClean="0"/>
              <a:t>          Ésta incluye :</a:t>
            </a:r>
          </a:p>
          <a:p>
            <a:r>
              <a:rPr lang="es-419" sz="1200" dirty="0" smtClean="0"/>
              <a:t>          a. Hoja de registro del estudiante (para que el maestro marque las respuestas)</a:t>
            </a:r>
          </a:p>
          <a:p>
            <a:r>
              <a:rPr lang="es-419" sz="1200" dirty="0" smtClean="0"/>
              <a:t>          b. Hojas de contestación para la Respuesta construida</a:t>
            </a:r>
          </a:p>
          <a:p>
            <a:r>
              <a:rPr lang="es-419" sz="1200" dirty="0" smtClean="0"/>
              <a:t>          c. Hoja de cotejo del estudiante (opcional)</a:t>
            </a:r>
          </a:p>
          <a:p>
            <a:endParaRPr lang="es-419" sz="1200" dirty="0" smtClean="0"/>
          </a:p>
          <a:p>
            <a:r>
              <a:rPr lang="es-419" sz="1200" b="1" dirty="0" smtClean="0"/>
              <a:t>Tarea de rendimiento opcional (después de la evaluación):</a:t>
            </a:r>
          </a:p>
          <a:p>
            <a:r>
              <a:rPr lang="es-419" sz="1200" dirty="0" smtClean="0"/>
              <a:t>La tarea de rendimiento es a nivel de grado y se puede utilizar como una evaluación previa de escritura </a:t>
            </a:r>
            <a:r>
              <a:rPr lang="es-419" sz="1200" b="1" dirty="0" smtClean="0"/>
              <a:t>narrativa</a:t>
            </a:r>
            <a:r>
              <a:rPr lang="es-419" sz="1200" dirty="0" smtClean="0"/>
              <a:t> a principios de este trimestre. El CFA al final del trimestre, se puede utilizar como una evaluación final.</a:t>
            </a:r>
          </a:p>
          <a:p>
            <a:endParaRPr lang="es-419" sz="1200" dirty="0" smtClean="0"/>
          </a:p>
          <a:p>
            <a:r>
              <a:rPr lang="es-419" sz="1200" b="1" dirty="0" smtClean="0"/>
              <a:t>Posible actividad de pre-enseñanza para la Tarea de Rendimiento: </a:t>
            </a:r>
          </a:p>
          <a:p>
            <a:pPr marL="171450" indent="-171450">
              <a:buFont typeface="Arial" panose="020B0604020202020204" pitchFamily="34" charset="0"/>
              <a:buChar char="•"/>
            </a:pPr>
            <a:r>
              <a:rPr lang="es-419" sz="1200" dirty="0" smtClean="0"/>
              <a:t>Revise el vocabulario, conectado con el tema, con el que usted crea que los estudiantes tengan dificultad. </a:t>
            </a:r>
          </a:p>
          <a:p>
            <a:pPr marL="171450" indent="-171450">
              <a:buFont typeface="Arial" panose="020B0604020202020204" pitchFamily="34" charset="0"/>
              <a:buChar char="•"/>
            </a:pPr>
            <a:r>
              <a:rPr lang="es-419" sz="1200" dirty="0" smtClean="0"/>
              <a:t>Un video corto sobre la primera vez una tortuga bebé mordedora entra al agua: </a:t>
            </a:r>
            <a:r>
              <a:rPr lang="es-419" sz="1200" dirty="0" smtClean="0">
                <a:solidFill>
                  <a:srgbClr val="FF0000"/>
                </a:solidFill>
                <a:hlinkClick r:id="rId3"/>
              </a:rPr>
              <a:t>https://www.youtube.com/watch?v=8idJzEtXQrk</a:t>
            </a:r>
            <a:endParaRPr lang="es-419" sz="1200" dirty="0" smtClean="0">
              <a:solidFill>
                <a:srgbClr val="FF0000"/>
              </a:solidFill>
            </a:endParaRPr>
          </a:p>
          <a:p>
            <a:pPr marL="171450" indent="-171450">
              <a:buFont typeface="Arial" panose="020B0604020202020204" pitchFamily="34" charset="0"/>
              <a:buChar char="•"/>
            </a:pPr>
            <a:r>
              <a:rPr lang="es-419" sz="1200" dirty="0" smtClean="0"/>
              <a:t>Un video corto sobre una tortuga mordedora encontrada en un jardín:</a:t>
            </a:r>
            <a:r>
              <a:rPr lang="es-419" sz="1200" dirty="0" smtClean="0">
                <a:solidFill>
                  <a:srgbClr val="FF0000"/>
                </a:solidFill>
              </a:rPr>
              <a:t> </a:t>
            </a:r>
            <a:r>
              <a:rPr lang="es-419" sz="1200" dirty="0" smtClean="0">
                <a:solidFill>
                  <a:srgbClr val="FF0000"/>
                </a:solidFill>
                <a:hlinkClick r:id="rId4"/>
              </a:rPr>
              <a:t>https://www.youtube.com/watch?v=hnlT8ipdCFk</a:t>
            </a:r>
            <a:endParaRPr lang="es-419" sz="1200" dirty="0" smtClean="0">
              <a:solidFill>
                <a:srgbClr val="FF0000"/>
              </a:solidFill>
            </a:endParaRPr>
          </a:p>
          <a:p>
            <a:pPr marL="171450" indent="-171450">
              <a:buFont typeface="Arial" panose="020B0604020202020204" pitchFamily="34" charset="0"/>
              <a:buChar char="•"/>
            </a:pPr>
            <a:endParaRPr lang="es-419" sz="1200" dirty="0" smtClean="0">
              <a:solidFill>
                <a:srgbClr val="FF0000"/>
              </a:solidFill>
            </a:endParaRPr>
          </a:p>
          <a:p>
            <a:r>
              <a:rPr lang="es-419" sz="1200" b="1" dirty="0" smtClean="0"/>
              <a:t>Tarea de rendimiento: </a:t>
            </a:r>
            <a:r>
              <a:rPr lang="es-419" sz="1100" i="1" dirty="0" smtClean="0"/>
              <a:t>Esto se debe hacer con mucho apoyo y guía, según sea necesario. Algunos estudiantes podrán trabajar de manera independiente</a:t>
            </a:r>
            <a:r>
              <a:rPr lang="es-419" sz="1100" i="1" dirty="0"/>
              <a:t>.</a:t>
            </a:r>
            <a:endParaRPr lang="es-419" sz="1100" i="1" dirty="0" smtClean="0"/>
          </a:p>
          <a:p>
            <a:r>
              <a:rPr lang="es-419" sz="1100" dirty="0" smtClean="0"/>
              <a:t>Escribe un cuento sobre una tortuga mordedora. Describe qué le pasó a la tortuga mordedora al principio, el medio y al final de  tu cuento. Muestra cómo se siente la tortuga mordedora  en el cuento.</a:t>
            </a:r>
            <a:endParaRPr lang="es-419" sz="1100" i="1" dirty="0" smtClean="0">
              <a:solidFill>
                <a:srgbClr val="00B0F0"/>
              </a:solidFill>
            </a:endParaRPr>
          </a:p>
          <a:p>
            <a:pPr marL="342900" indent="-342900"/>
            <a:r>
              <a:rPr lang="es-419" sz="1200" dirty="0" smtClean="0"/>
              <a:t>	</a:t>
            </a:r>
            <a:endParaRPr lang="es-419" sz="1600" dirty="0" smtClean="0"/>
          </a:p>
        </p:txBody>
      </p:sp>
    </p:spTree>
    <p:extLst>
      <p:ext uri="{BB962C8B-B14F-4D97-AF65-F5344CB8AC3E}">
        <p14:creationId xmlns:p14="http://schemas.microsoft.com/office/powerpoint/2010/main" val="180242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5</a:t>
            </a:fld>
            <a:endParaRPr lang="en-US" dirty="0">
              <a:solidFill>
                <a:prstClr val="black">
                  <a:tint val="75000"/>
                </a:prstClr>
              </a:solidFill>
            </a:endParaRPr>
          </a:p>
        </p:txBody>
      </p:sp>
      <p:graphicFrame>
        <p:nvGraphicFramePr>
          <p:cNvPr id="20" name="Table 19"/>
          <p:cNvGraphicFramePr>
            <a:graphicFrameLocks noGrp="1"/>
          </p:cNvGraphicFramePr>
          <p:nvPr>
            <p:extLst/>
          </p:nvPr>
        </p:nvGraphicFramePr>
        <p:xfrm>
          <a:off x="404814" y="3001554"/>
          <a:ext cx="6876753" cy="1468846"/>
        </p:xfrm>
        <a:graphic>
          <a:graphicData uri="http://schemas.openxmlformats.org/drawingml/2006/table">
            <a:tbl>
              <a:tblPr firstRow="1" firstCol="1" bandRow="1"/>
              <a:tblGrid>
                <a:gridCol w="826492"/>
                <a:gridCol w="933685"/>
                <a:gridCol w="903166"/>
                <a:gridCol w="740838"/>
                <a:gridCol w="808117"/>
                <a:gridCol w="716198"/>
                <a:gridCol w="739274"/>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61930" y="239489"/>
            <a:ext cx="7477648" cy="8925520"/>
            <a:chOff x="152400" y="228600"/>
            <a:chExt cx="7037787" cy="8519816"/>
          </a:xfrm>
        </p:grpSpPr>
        <p:sp>
          <p:nvSpPr>
            <p:cNvPr id="6" name="TextBox 5"/>
            <p:cNvSpPr txBox="1"/>
            <p:nvPr/>
          </p:nvSpPr>
          <p:spPr>
            <a:xfrm>
              <a:off x="352425" y="228600"/>
              <a:ext cx="6553200" cy="8519816"/>
            </a:xfrm>
            <a:prstGeom prst="rect">
              <a:avLst/>
            </a:prstGeom>
            <a:noFill/>
          </p:spPr>
          <p:txBody>
            <a:bodyPr wrap="square" rtlCol="0">
              <a:spAutoFit/>
            </a:bodyPr>
            <a:lstStyle/>
            <a:p>
              <a:pPr algn="ctr"/>
              <a:r>
                <a:rPr lang="es-419" sz="1400" b="1" dirty="0">
                  <a:solidFill>
                    <a:prstClr val="black"/>
                  </a:solidFill>
                </a:rPr>
                <a:t>Pre-evaluación y Progresiones </a:t>
              </a:r>
              <a:r>
                <a:rPr lang="es-419" sz="1400" b="1" dirty="0" smtClean="0">
                  <a:solidFill>
                    <a:prstClr val="black"/>
                  </a:solidFill>
                </a:rPr>
                <a:t>del </a:t>
              </a:r>
              <a:r>
                <a:rPr lang="es-419" sz="1400" b="1" dirty="0">
                  <a:solidFill>
                    <a:prstClr val="black"/>
                  </a:solidFill>
                </a:rPr>
                <a:t>aprendizaje</a:t>
              </a:r>
            </a:p>
            <a:p>
              <a:pPr algn="ctr"/>
              <a:endParaRPr lang="en-US" sz="1400" b="1" u="sng" dirty="0">
                <a:solidFill>
                  <a:srgbClr val="F79646"/>
                </a:solidFill>
              </a:endParaRPr>
            </a:p>
            <a:p>
              <a:r>
                <a:rPr lang="es-419" sz="1200" dirty="0">
                  <a:solidFill>
                    <a:prstClr val="black"/>
                  </a:solidFill>
                </a:rPr>
                <a:t>Las </a:t>
              </a:r>
              <a:r>
                <a:rPr lang="es-419" sz="1200" b="1" u="sng" dirty="0">
                  <a:solidFill>
                    <a:prstClr val="black"/>
                  </a:solidFill>
                </a:rPr>
                <a:t>pre-evaluaciones</a:t>
              </a:r>
              <a:r>
                <a:rPr lang="es-419" sz="1200" dirty="0">
                  <a:solidFill>
                    <a:prstClr val="black"/>
                  </a:solidFill>
                </a:rPr>
                <a:t> son particularmente únicas </a:t>
              </a:r>
              <a:r>
                <a:rPr lang="es-419" sz="1200" dirty="0" smtClean="0">
                  <a:solidFill>
                    <a:prstClr val="black"/>
                  </a:solidFill>
                </a:rPr>
                <a:t>y </a:t>
              </a:r>
              <a:r>
                <a:rPr lang="es-419" sz="1200" dirty="0">
                  <a:solidFill>
                    <a:prstClr val="black"/>
                  </a:solidFill>
                </a:rPr>
                <a:t>miden el progreso </a:t>
              </a:r>
              <a:r>
                <a:rPr lang="es-419" sz="1200" b="1" i="1" u="sng" dirty="0">
                  <a:solidFill>
                    <a:prstClr val="black"/>
                  </a:solidFill>
                </a:rPr>
                <a:t>hacia un estándar</a:t>
              </a:r>
              <a:r>
                <a:rPr lang="en-US" sz="1200" dirty="0" smtClean="0">
                  <a:solidFill>
                    <a:prstClr val="black"/>
                  </a:solidFill>
                </a:rPr>
                <a:t>. </a:t>
              </a:r>
            </a:p>
            <a:p>
              <a:endParaRPr lang="en-US" sz="1200" dirty="0">
                <a:solidFill>
                  <a:prstClr val="black"/>
                </a:solidFill>
              </a:endParaRPr>
            </a:p>
            <a:p>
              <a:r>
                <a:rPr lang="es-419" sz="1200" dirty="0">
                  <a:solidFill>
                    <a:prstClr val="black"/>
                  </a:solidFill>
                </a:rPr>
                <a:t>Diferente a los </a:t>
              </a:r>
              <a:r>
                <a:rPr lang="es-419" sz="1200" dirty="0" err="1">
                  <a:solidFill>
                    <a:prstClr val="black"/>
                  </a:solidFill>
                </a:rPr>
                <a:t>CFA’s</a:t>
              </a:r>
              <a:r>
                <a:rPr lang="es-419" sz="1200" dirty="0">
                  <a:solidFill>
                    <a:prstClr val="black"/>
                  </a:solidFill>
                </a:rPr>
                <a:t> (</a:t>
              </a:r>
              <a:r>
                <a:rPr lang="es-419" sz="1200" b="1" i="1" u="sng" dirty="0" err="1">
                  <a:solidFill>
                    <a:prstClr val="black"/>
                  </a:solidFill>
                </a:rPr>
                <a:t>C</a:t>
              </a:r>
              <a:r>
                <a:rPr lang="es-419" sz="1200" i="1" dirty="0" err="1">
                  <a:solidFill>
                    <a:prstClr val="black"/>
                  </a:solidFill>
                </a:rPr>
                <a:t>ommon</a:t>
              </a:r>
              <a:r>
                <a:rPr lang="es-419" sz="1200" i="1" dirty="0">
                  <a:solidFill>
                    <a:prstClr val="black"/>
                  </a:solidFill>
                </a:rPr>
                <a:t> </a:t>
              </a:r>
              <a:r>
                <a:rPr lang="es-419" sz="1200" b="1" i="1" u="sng" dirty="0" err="1">
                  <a:solidFill>
                    <a:prstClr val="black"/>
                  </a:solidFill>
                </a:rPr>
                <a:t>F</a:t>
              </a:r>
              <a:r>
                <a:rPr lang="es-419" sz="1200" i="1" dirty="0" err="1">
                  <a:solidFill>
                    <a:prstClr val="black"/>
                  </a:solidFill>
                </a:rPr>
                <a:t>ormative</a:t>
              </a:r>
              <a:r>
                <a:rPr lang="es-419" sz="1200" i="1" dirty="0">
                  <a:solidFill>
                    <a:prstClr val="black"/>
                  </a:solidFill>
                </a:rPr>
                <a:t> </a:t>
              </a:r>
              <a:r>
                <a:rPr lang="es-419" sz="1200" b="1" i="1" u="sng" dirty="0" err="1">
                  <a:solidFill>
                    <a:prstClr val="black"/>
                  </a:solidFill>
                </a:rPr>
                <a:t>A</a:t>
              </a:r>
              <a:r>
                <a:rPr lang="es-419" sz="1200" i="1" dirty="0" err="1">
                  <a:solidFill>
                    <a:prstClr val="black"/>
                  </a:solidFill>
                </a:rPr>
                <a:t>ssessments</a:t>
              </a:r>
              <a:r>
                <a:rPr lang="es-419" sz="1200" dirty="0">
                  <a:solidFill>
                    <a:prstClr val="black"/>
                  </a:solidFill>
                </a:rPr>
                <a:t>) que miden el dominio del estándar, las pre-evaluaciones son más como un panorama de las fortalezas  y las deficiencias del estudiante, que miden las destrezas y conceptos que este necesita </a:t>
              </a:r>
              <a:r>
                <a:rPr lang="es-419" sz="1200" i="1" dirty="0">
                  <a:solidFill>
                    <a:prstClr val="black"/>
                  </a:solidFill>
                </a:rPr>
                <a:t>a lo largo del camino </a:t>
              </a:r>
              <a:r>
                <a:rPr lang="es-419" sz="1200" dirty="0">
                  <a:solidFill>
                    <a:prstClr val="black"/>
                  </a:solidFill>
                </a:rPr>
                <a:t>para poder alcanzar el dominio del estándar.</a:t>
              </a:r>
            </a:p>
            <a:p>
              <a:endParaRPr lang="en-US" sz="1200" dirty="0">
                <a:solidFill>
                  <a:prstClr val="black"/>
                </a:solidFill>
              </a:endParaRPr>
            </a:p>
            <a:p>
              <a:endParaRPr lang="en-US" sz="1200" dirty="0">
                <a:solidFill>
                  <a:prstClr val="black"/>
                </a:solidFill>
              </a:endParaRPr>
            </a:p>
            <a:p>
              <a:endParaRPr lang="en-US" sz="1200" dirty="0">
                <a:solidFill>
                  <a:prstClr val="black"/>
                </a:solidFill>
              </a:endParaRPr>
            </a:p>
            <a:p>
              <a:endParaRPr lang="en-US" sz="1400" dirty="0">
                <a:solidFill>
                  <a:prstClr val="black"/>
                </a:solidFill>
              </a:endParaRPr>
            </a:p>
            <a:p>
              <a:endParaRPr lang="en-US" sz="1400" dirty="0">
                <a:solidFill>
                  <a:prstClr val="black"/>
                </a:solidFill>
              </a:endParaRPr>
            </a:p>
            <a:p>
              <a:endParaRPr lang="en-US" sz="1400" dirty="0">
                <a:solidFill>
                  <a:prstClr val="black"/>
                </a:solidFill>
              </a:endParaRPr>
            </a:p>
            <a:p>
              <a:endParaRPr lang="en-US" sz="1400" dirty="0">
                <a:solidFill>
                  <a:prstClr val="black"/>
                </a:solidFill>
              </a:endParaRPr>
            </a:p>
            <a:p>
              <a:endParaRPr lang="en-US" sz="1400" dirty="0">
                <a:solidFill>
                  <a:prstClr val="black"/>
                </a:solidFill>
              </a:endParaRPr>
            </a:p>
            <a:p>
              <a:endParaRPr lang="en-US" sz="1400" dirty="0">
                <a:solidFill>
                  <a:prstClr val="black"/>
                </a:solidFill>
              </a:endParaRPr>
            </a:p>
            <a:p>
              <a:endParaRPr lang="en-US" sz="1400" dirty="0">
                <a:solidFill>
                  <a:prstClr val="black"/>
                </a:solidFill>
              </a:endParaRPr>
            </a:p>
            <a:p>
              <a:endParaRPr lang="en-US" sz="1400" dirty="0">
                <a:solidFill>
                  <a:prstClr val="black"/>
                </a:solidFill>
              </a:endParaRPr>
            </a:p>
            <a:p>
              <a:endParaRPr lang="en-US" sz="1400" dirty="0">
                <a:solidFill>
                  <a:prstClr val="black"/>
                </a:solidFill>
              </a:endParaRPr>
            </a:p>
            <a:p>
              <a:endParaRPr lang="en-US" sz="1200" dirty="0">
                <a:solidFill>
                  <a:prstClr val="black"/>
                </a:solidFill>
              </a:endParaRPr>
            </a:p>
            <a:p>
              <a:endParaRPr lang="en-US" sz="1200" dirty="0">
                <a:solidFill>
                  <a:prstClr val="black"/>
                </a:solidFill>
              </a:endParaRPr>
            </a:p>
            <a:p>
              <a:endParaRPr lang="en-US" sz="1200" dirty="0" smtClean="0">
                <a:solidFill>
                  <a:prstClr val="black"/>
                </a:solidFill>
              </a:endParaRPr>
            </a:p>
            <a:p>
              <a:r>
                <a:rPr lang="en-US" sz="1200" dirty="0" smtClean="0">
                  <a:solidFill>
                    <a:prstClr val="black"/>
                  </a:solidFill>
                </a:rPr>
                <a:t>So </a:t>
              </a:r>
              <a:r>
                <a:rPr lang="en-US" sz="1200" dirty="0">
                  <a:solidFill>
                    <a:prstClr val="black"/>
                  </a:solidFill>
                </a:rPr>
                <a:t>what about a </a:t>
              </a:r>
              <a:r>
                <a:rPr lang="en-US" sz="1200" dirty="0" smtClean="0">
                  <a:solidFill>
                    <a:prstClr val="black"/>
                  </a:solidFill>
                </a:rPr>
                <a:t>post assessment?  </a:t>
              </a:r>
              <a:r>
                <a:rPr lang="en-US" sz="1200" dirty="0">
                  <a:solidFill>
                    <a:prstClr val="black"/>
                  </a:solidFill>
                </a:rPr>
                <a:t>There is not a standardized post-assessment</a:t>
              </a:r>
              <a:r>
                <a:rPr lang="en-US" sz="1200" dirty="0" smtClean="0">
                  <a:solidFill>
                    <a:prstClr val="black"/>
                  </a:solidFill>
                </a:rPr>
                <a:t>.</a:t>
              </a:r>
            </a:p>
            <a:p>
              <a:endParaRPr lang="en-US" sz="1200" dirty="0">
                <a:solidFill>
                  <a:prstClr val="black"/>
                </a:solidFill>
              </a:endParaRPr>
            </a:p>
            <a:p>
              <a:r>
                <a:rPr lang="es-419" sz="1200" dirty="0">
                  <a:solidFill>
                    <a:prstClr val="black"/>
                  </a:solidFill>
                </a:rPr>
                <a:t>¿Qué hay de una post evaluación? No existe una post-evaluación estandarizada.</a:t>
              </a:r>
            </a:p>
            <a:p>
              <a:r>
                <a:rPr lang="es-419" sz="1200" dirty="0">
                  <a:solidFill>
                    <a:prstClr val="black"/>
                  </a:solidFill>
                </a:rPr>
                <a:t>La verdadera medida de cómo los estudiantes están trabajando </a:t>
              </a:r>
              <a:r>
                <a:rPr lang="es-419" sz="1200" b="1" i="1" dirty="0">
                  <a:solidFill>
                    <a:prstClr val="black"/>
                  </a:solidFill>
                </a:rPr>
                <a:t>a lo largo del camino</a:t>
              </a:r>
              <a:r>
                <a:rPr lang="es-419" sz="1200" dirty="0">
                  <a:solidFill>
                    <a:prstClr val="black"/>
                  </a:solidFill>
                </a:rPr>
                <a:t>, se evalúa en el salón de clases durante la instrucción y la evaluación formativa en el salón. Por esta razón los </a:t>
              </a:r>
              <a:r>
                <a:rPr lang="es-419" sz="1200" dirty="0" err="1">
                  <a:solidFill>
                    <a:prstClr val="black"/>
                  </a:solidFill>
                </a:rPr>
                <a:t>CFAs</a:t>
              </a:r>
              <a:r>
                <a:rPr lang="es-419" sz="1200" dirty="0">
                  <a:solidFill>
                    <a:prstClr val="black"/>
                  </a:solidFill>
                </a:rPr>
                <a:t> no se llaman post evaluaciones. Los </a:t>
              </a:r>
              <a:r>
                <a:rPr lang="es-419" sz="1200" dirty="0" err="1">
                  <a:solidFill>
                    <a:prstClr val="black"/>
                  </a:solidFill>
                </a:rPr>
                <a:t>CFAs</a:t>
              </a:r>
              <a:r>
                <a:rPr lang="es-419" sz="1200" dirty="0">
                  <a:solidFill>
                    <a:prstClr val="black"/>
                  </a:solidFill>
                </a:rPr>
                <a:t> miden el </a:t>
              </a:r>
              <a:r>
                <a:rPr lang="es-419" sz="1200" b="1" i="1" dirty="0">
                  <a:solidFill>
                    <a:prstClr val="black"/>
                  </a:solidFill>
                </a:rPr>
                <a:t>objetivo final</a:t>
              </a:r>
              <a:r>
                <a:rPr lang="es-419" sz="1200" dirty="0">
                  <a:solidFill>
                    <a:prstClr val="black"/>
                  </a:solidFill>
                </a:rPr>
                <a:t>, o el dominio del estándar. Sin embargo, sin las pre-evaluaciones, ¿cómo sabríamos en qué enfocar nuestra instrucción a través de cada trimestre?</a:t>
              </a:r>
            </a:p>
            <a:p>
              <a:endParaRPr lang="es-419" sz="800" dirty="0">
                <a:solidFill>
                  <a:prstClr val="black"/>
                </a:solidFill>
              </a:endParaRPr>
            </a:p>
            <a:p>
              <a:r>
                <a:rPr lang="es-419" sz="1200" b="1" u="sng" dirty="0">
                  <a:solidFill>
                    <a:prstClr val="black"/>
                  </a:solidFill>
                </a:rPr>
                <a:t>Progresiones de aprendizaje: </a:t>
              </a:r>
              <a:r>
                <a:rPr lang="es-419" sz="1200" dirty="0">
                  <a:solidFill>
                    <a:prstClr val="black"/>
                  </a:solidFill>
                </a:rPr>
                <a:t>son el conjunto predicho de destrezas necesarias para poder completar la demanda de la tarea requerida de cada estándar. Las progresiones de aprendizaje fueron alineadas a la matriz </a:t>
              </a:r>
              <a:r>
                <a:rPr lang="es-419" sz="1200" dirty="0" err="1">
                  <a:solidFill>
                    <a:prstClr val="black"/>
                  </a:solidFill>
                </a:rPr>
                <a:t>Hess</a:t>
              </a:r>
              <a:r>
                <a:rPr lang="es-419" sz="1200" dirty="0">
                  <a:solidFill>
                    <a:prstClr val="black"/>
                  </a:solidFill>
                </a:rPr>
                <a:t> </a:t>
              </a:r>
              <a:r>
                <a:rPr lang="es-419" sz="1200" b="1" i="1" u="sng" dirty="0" err="1">
                  <a:solidFill>
                    <a:prstClr val="black"/>
                  </a:solidFill>
                </a:rPr>
                <a:t>Cognitive</a:t>
              </a:r>
              <a:r>
                <a:rPr lang="es-419" sz="1200" b="1" i="1" u="sng" dirty="0">
                  <a:solidFill>
                    <a:prstClr val="black"/>
                  </a:solidFill>
                </a:rPr>
                <a:t> Rigor </a:t>
              </a:r>
              <a:r>
                <a:rPr lang="es-419" sz="1200" b="1" i="1" u="sng" dirty="0" err="1">
                  <a:solidFill>
                    <a:prstClr val="black"/>
                  </a:solidFill>
                </a:rPr>
                <a:t>Matrix</a:t>
              </a:r>
              <a:r>
                <a:rPr lang="es-419" sz="1200" b="1" i="1" u="sng" dirty="0">
                  <a:solidFill>
                    <a:prstClr val="black"/>
                  </a:solidFill>
                </a:rPr>
                <a:t>.</a:t>
              </a:r>
            </a:p>
            <a:p>
              <a:endParaRPr lang="es-419" sz="800" dirty="0">
                <a:solidFill>
                  <a:prstClr val="black"/>
                </a:solidFill>
              </a:endParaRPr>
            </a:p>
            <a:p>
              <a:r>
                <a:rPr lang="es-419" sz="1200" dirty="0">
                  <a:solidFill>
                    <a:prstClr val="black"/>
                  </a:solidFill>
                </a:rPr>
                <a:t>Las pre-evaluaciones miden el dominio del estudiante, que se indican en los recuadros morados (puntos de ajuste). Estos puntos son tareas que nos permiten ajustar la instrucción basada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endParaRPr lang="es-419" sz="800" dirty="0">
                <a:solidFill>
                  <a:prstClr val="black"/>
                </a:solidFill>
              </a:endParaRPr>
            </a:p>
            <a:p>
              <a:r>
                <a:rPr lang="es-419" sz="1200" dirty="0">
                  <a:solidFill>
                    <a:prstClr val="black"/>
                  </a:solidFill>
                </a:rPr>
                <a:t>Hay una lista de cotejo de las Progresiones de aprendizaje en lectura para cada estándar en cada grado,  que se puede utilizar para monitorear el progreso. Está disponible en</a:t>
              </a:r>
              <a:r>
                <a:rPr lang="es-419" sz="1200" dirty="0" smtClean="0">
                  <a:solidFill>
                    <a:prstClr val="black"/>
                  </a:solidFill>
                </a:rPr>
                <a:t>:</a:t>
              </a:r>
            </a:p>
            <a:p>
              <a:endParaRPr lang="es-419" sz="1200" dirty="0">
                <a:solidFill>
                  <a:prstClr val="black"/>
                </a:solidFill>
                <a:hlinkClick r:id="rId3"/>
              </a:endParaRPr>
            </a:p>
            <a:p>
              <a:endParaRPr lang="en-US" sz="1200" dirty="0" smtClean="0">
                <a:solidFill>
                  <a:prstClr val="black"/>
                </a:solidFill>
                <a:hlinkClick r:id="rId3"/>
              </a:endParaRPr>
            </a:p>
            <a:p>
              <a:pPr algn="ctr"/>
              <a:r>
                <a:rPr lang="en-US" sz="1200" b="1" dirty="0" smtClean="0">
                  <a:solidFill>
                    <a:prstClr val="black"/>
                  </a:solidFill>
                  <a:hlinkClick r:id="rId3"/>
                </a:rPr>
                <a:t>http</a:t>
              </a:r>
              <a:r>
                <a:rPr lang="en-US" sz="1200" b="1" dirty="0">
                  <a:solidFill>
                    <a:prstClr val="black"/>
                  </a:solidFill>
                  <a:hlinkClick r:id="rId3"/>
                </a:rPr>
                <a:t>://</a:t>
              </a:r>
              <a:r>
                <a:rPr lang="en-US" sz="1200" b="1" dirty="0" smtClean="0">
                  <a:solidFill>
                    <a:prstClr val="black"/>
                  </a:solidFill>
                  <a:hlinkClick r:id="rId3"/>
                </a:rPr>
                <a:t>sresource.homestead.com/Grade-k.html</a:t>
              </a:r>
              <a:endParaRPr lang="en-US" sz="1200" b="1" dirty="0" smtClean="0">
                <a:solidFill>
                  <a:prstClr val="black"/>
                </a:solidFill>
              </a:endParaRPr>
            </a:p>
            <a:p>
              <a:endParaRPr lang="en-US" sz="1200" dirty="0">
                <a:solidFill>
                  <a:prstClr val="black"/>
                </a:solidFill>
              </a:endParaRPr>
            </a:p>
          </p:txBody>
        </p:sp>
        <p:grpSp>
          <p:nvGrpSpPr>
            <p:cNvPr id="3" name="Group 2"/>
            <p:cNvGrpSpPr/>
            <p:nvPr/>
          </p:nvGrpSpPr>
          <p:grpSpPr>
            <a:xfrm>
              <a:off x="152400" y="1665308"/>
              <a:ext cx="7037787" cy="1171407"/>
              <a:chOff x="152400" y="1665308"/>
              <a:chExt cx="7037787" cy="1171407"/>
            </a:xfrm>
          </p:grpSpPr>
          <p:grpSp>
            <p:nvGrpSpPr>
              <p:cNvPr id="15" name="Group 14"/>
              <p:cNvGrpSpPr/>
              <p:nvPr/>
            </p:nvGrpSpPr>
            <p:grpSpPr>
              <a:xfrm>
                <a:off x="390525" y="1790019"/>
                <a:ext cx="6477000" cy="1046696"/>
                <a:chOff x="381000" y="144099"/>
                <a:chExt cx="6477000" cy="1046696"/>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419" sz="1100" dirty="0">
                      <a:solidFill>
                        <a:prstClr val="black"/>
                      </a:solidFill>
                    </a:rPr>
                    <a:t>Ejemplo de una </a:t>
                  </a:r>
                  <a:r>
                    <a:rPr lang="es-419" sz="1100" b="1" i="1" dirty="0">
                      <a:solidFill>
                        <a:prstClr val="black"/>
                      </a:solidFill>
                    </a:rPr>
                    <a:t>Progresión de aprendizaje  </a:t>
                  </a:r>
                  <a:r>
                    <a:rPr lang="es-419" sz="1100" dirty="0">
                      <a:solidFill>
                        <a:prstClr val="black"/>
                      </a:solidFill>
                    </a:rPr>
                    <a:t>para RL.2.2.1</a:t>
                  </a:r>
                </a:p>
                <a:p>
                  <a:pPr algn="ctr"/>
                  <a:r>
                    <a:rPr lang="es-419" sz="1100" dirty="0">
                      <a:solidFill>
                        <a:prstClr val="black"/>
                      </a:solidFill>
                    </a:rPr>
                    <a:t>Las pre-evaluaciones miden los </a:t>
                  </a:r>
                  <a:r>
                    <a:rPr lang="es-419" sz="1100" b="1" i="1" dirty="0">
                      <a:solidFill>
                        <a:prstClr val="black"/>
                      </a:solidFill>
                    </a:rPr>
                    <a:t>puntos</a:t>
                  </a:r>
                  <a:r>
                    <a:rPr lang="es-419" sz="1100" dirty="0">
                      <a:solidFill>
                        <a:prstClr val="black"/>
                      </a:solidFill>
                    </a:rPr>
                    <a:t> </a:t>
                  </a:r>
                  <a:r>
                    <a:rPr lang="es-419" sz="1100" b="1" i="1" dirty="0">
                      <a:solidFill>
                        <a:prstClr val="black"/>
                      </a:solidFill>
                    </a:rPr>
                    <a:t>de ajuste </a:t>
                  </a:r>
                  <a:r>
                    <a:rPr lang="es-419" sz="1100" dirty="0" smtClean="0">
                      <a:solidFill>
                        <a:prstClr val="black"/>
                      </a:solidFill>
                    </a:rPr>
                    <a:t>que </a:t>
                  </a:r>
                  <a:r>
                    <a:rPr lang="es-419" sz="1100" dirty="0">
                      <a:solidFill>
                        <a:prstClr val="black"/>
                      </a:solidFill>
                    </a:rPr>
                    <a:t>aparecen en morado</a:t>
                  </a:r>
                </a:p>
              </p:txBody>
            </p:sp>
            <p:sp>
              <p:nvSpPr>
                <p:cNvPr id="17" name="Rectangle 16"/>
                <p:cNvSpPr/>
                <p:nvPr/>
              </p:nvSpPr>
              <p:spPr>
                <a:xfrm>
                  <a:off x="5871318" y="144099"/>
                  <a:ext cx="838200" cy="9989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smtClean="0">
                      <a:solidFill>
                        <a:prstClr val="black"/>
                      </a:solidFill>
                    </a:rPr>
                    <a:t>CFA</a:t>
                  </a:r>
                  <a:endParaRPr lang="en-US" sz="1300" b="1" dirty="0">
                    <a:solidFill>
                      <a:prstClr val="black"/>
                    </a:solidFill>
                  </a:endParaRPr>
                </a:p>
                <a:p>
                  <a:r>
                    <a:rPr lang="en-US" sz="1000" dirty="0">
                      <a:solidFill>
                        <a:prstClr val="black"/>
                      </a:solidFill>
                    </a:rPr>
                    <a:t>RL.2.2.1 </a:t>
                  </a:r>
                  <a:r>
                    <a:rPr lang="es-419" sz="1000" dirty="0">
                      <a:solidFill>
                        <a:prstClr val="black"/>
                      </a:solidFill>
                    </a:rPr>
                    <a:t>evaluación del estándar a nivel de grado</a:t>
                  </a:r>
                  <a:endParaRPr lang="en-US" sz="1000" dirty="0">
                    <a:solidFill>
                      <a:prstClr val="black"/>
                    </a:solidFill>
                  </a:endParaRP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000" dirty="0">
                      <a:solidFill>
                        <a:prstClr val="black"/>
                      </a:solidFill>
                    </a:rPr>
                    <a:t>Después de haber dado  la pre-evaluación , las progresiones de aprendizaje proporcionan </a:t>
                  </a:r>
                  <a:endParaRPr lang="es-419" sz="1000" dirty="0" smtClean="0">
                    <a:solidFill>
                      <a:prstClr val="black"/>
                    </a:solidFill>
                  </a:endParaRPr>
                </a:p>
                <a:p>
                  <a:r>
                    <a:rPr lang="es-419" sz="1000" dirty="0" smtClean="0">
                      <a:solidFill>
                        <a:prstClr val="black"/>
                      </a:solidFill>
                    </a:rPr>
                    <a:t>tareas </a:t>
                  </a:r>
                  <a:r>
                    <a:rPr lang="es-419" sz="1000" dirty="0">
                      <a:solidFill>
                        <a:prstClr val="black"/>
                      </a:solidFill>
                    </a:rPr>
                    <a:t>de evaluación </a:t>
                  </a:r>
                  <a:r>
                    <a:rPr lang="es-419" sz="1000" b="1" i="1" dirty="0">
                      <a:solidFill>
                        <a:prstClr val="black"/>
                      </a:solidFill>
                    </a:rPr>
                    <a:t>por debajo y cerca del nivel del grado a través de cada trimestre</a:t>
                  </a:r>
                  <a:r>
                    <a:rPr lang="es-419" sz="1000" dirty="0">
                      <a:solidFill>
                        <a:prstClr val="black"/>
                      </a:solidFill>
                    </a:rPr>
                    <a:t>.</a:t>
                  </a:r>
                </a:p>
                <a:p>
                  <a:r>
                    <a:rPr lang="en-US" sz="1000" b="1" i="1" dirty="0" smtClean="0">
                      <a:solidFill>
                        <a:prstClr val="black"/>
                      </a:solidFill>
                    </a:rPr>
                    <a:t>.</a:t>
                  </a:r>
                  <a:endParaRPr lang="en-US" sz="1000" dirty="0">
                    <a:solidFill>
                      <a:prstClr val="black"/>
                    </a:solidFill>
                  </a:endParaRPr>
                </a:p>
              </p:txBody>
            </p:sp>
            <p:cxnSp>
              <p:nvCxnSpPr>
                <p:cNvPr id="18" name="Straight Arrow Connector 17"/>
                <p:cNvCxnSpPr/>
                <p:nvPr/>
              </p:nvCxnSpPr>
              <p:spPr>
                <a:xfrm>
                  <a:off x="381000" y="1190795"/>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000" b="1" dirty="0">
                    <a:solidFill>
                      <a:prstClr val="black"/>
                    </a:solidFill>
                  </a:rPr>
                  <a:t>Comienzo del trimestre</a:t>
                </a:r>
              </a:p>
            </p:txBody>
          </p:sp>
          <p:sp>
            <p:nvSpPr>
              <p:cNvPr id="12" name="Rounded Rectangle 11"/>
              <p:cNvSpPr/>
              <p:nvPr/>
            </p:nvSpPr>
            <p:spPr>
              <a:xfrm>
                <a:off x="5039914" y="2400296"/>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900" b="1" dirty="0">
                    <a:solidFill>
                      <a:prstClr val="black"/>
                    </a:solidFill>
                  </a:rPr>
                  <a:t>A través del trimestre</a:t>
                </a:r>
              </a:p>
            </p:txBody>
          </p:sp>
          <p:sp>
            <p:nvSpPr>
              <p:cNvPr id="13" name="Rounded Rectangle 12"/>
              <p:cNvSpPr/>
              <p:nvPr/>
            </p:nvSpPr>
            <p:spPr>
              <a:xfrm>
                <a:off x="6482357" y="1665308"/>
                <a:ext cx="70783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900" b="1" dirty="0">
                    <a:solidFill>
                      <a:prstClr val="black"/>
                    </a:solidFill>
                  </a:rPr>
                  <a:t>Al final del trimestre</a:t>
                </a:r>
              </a:p>
            </p:txBody>
          </p:sp>
        </p:grpSp>
      </p:grpSp>
      <p:graphicFrame>
        <p:nvGraphicFramePr>
          <p:cNvPr id="21" name="Table 20"/>
          <p:cNvGraphicFramePr>
            <a:graphicFrameLocks noGrp="1"/>
          </p:cNvGraphicFramePr>
          <p:nvPr>
            <p:extLst/>
          </p:nvPr>
        </p:nvGraphicFramePr>
        <p:xfrm>
          <a:off x="381000" y="3029952"/>
          <a:ext cx="6915749" cy="1923048"/>
        </p:xfrm>
        <a:graphic>
          <a:graphicData uri="http://schemas.openxmlformats.org/drawingml/2006/table">
            <a:tbl>
              <a:tblPr firstRow="1" firstCol="1" bandRow="1"/>
              <a:tblGrid>
                <a:gridCol w="831179"/>
                <a:gridCol w="938980"/>
                <a:gridCol w="908288"/>
                <a:gridCol w="745040"/>
                <a:gridCol w="812699"/>
                <a:gridCol w="720258"/>
                <a:gridCol w="743467"/>
                <a:gridCol w="1215838"/>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208" marR="3420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776163">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en clases</a:t>
                      </a:r>
                      <a:endParaRPr lang="en-US" sz="800" dirty="0">
                        <a:effectLst/>
                        <a:latin typeface="Calibri"/>
                        <a:ea typeface="Calibri"/>
                        <a:cs typeface="Times New Roman"/>
                      </a:endParaRPr>
                    </a:p>
                  </a:txBody>
                  <a:tcPr marL="34208" marR="3420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claves</a:t>
                      </a:r>
                      <a:endParaRPr lang="es-419" sz="800"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claves ayudan a decir:  quién, qué, dónde, cuándo, porqué y cómo</a:t>
                      </a:r>
                      <a:endParaRPr lang="es-419" sz="800" u="none"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claves para identificar  quién, qué, dónde, cuándo, porqué y cómo, sobre un cuento no leído en clase.</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claves para contestar preguntas específicas sobre un cuento nuevo. </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val="3611374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457200"/>
            <a:ext cx="6962775" cy="1082204"/>
          </a:xfrm>
          <a:prstGeom prst="rect">
            <a:avLst/>
          </a:prstGeom>
          <a:noFill/>
        </p:spPr>
        <p:txBody>
          <a:bodyPr wrap="square" lIns="96378" tIns="48189" rIns="96378" bIns="48189" rtlCol="0">
            <a:spAutoFit/>
          </a:bodyPr>
          <a:lstStyle/>
          <a:p>
            <a:pPr lvl="0"/>
            <a:r>
              <a:rPr lang="es-419" sz="1600" b="1" dirty="0">
                <a:solidFill>
                  <a:prstClr val="black"/>
                </a:solidFill>
              </a:rPr>
              <a:t>Trimestre </a:t>
            </a:r>
            <a:r>
              <a:rPr lang="es-419" sz="1600" b="1" dirty="0" smtClean="0">
                <a:solidFill>
                  <a:prstClr val="black"/>
                </a:solidFill>
              </a:rPr>
              <a:t>tres: </a:t>
            </a:r>
            <a:r>
              <a:rPr lang="es-419" sz="1600" dirty="0">
                <a:solidFill>
                  <a:prstClr val="black"/>
                </a:solidFill>
              </a:rPr>
              <a:t>Progresión de aprendizaje de </a:t>
            </a:r>
            <a:r>
              <a:rPr lang="es-419" sz="1600" dirty="0" smtClean="0">
                <a:solidFill>
                  <a:prstClr val="black"/>
                </a:solidFill>
              </a:rPr>
              <a:t>lectura literaria.</a:t>
            </a:r>
            <a:endParaRPr lang="es-419" sz="1600" dirty="0">
              <a:solidFill>
                <a:prstClr val="black"/>
              </a:solidFill>
            </a:endParaRPr>
          </a:p>
          <a:p>
            <a:pPr lvl="0"/>
            <a:r>
              <a:rPr lang="es-419" sz="1600" dirty="0">
                <a:solidFill>
                  <a:prstClr val="black"/>
                </a:solidFill>
              </a:rPr>
              <a:t>En esta pre-evaluación se evalúan las casillas indicadas y resaltadas </a:t>
            </a:r>
            <a:r>
              <a:rPr lang="es-419" sz="1600" b="1" dirty="0">
                <a:solidFill>
                  <a:prstClr val="black"/>
                </a:solidFill>
              </a:rPr>
              <a:t>antes del estándar</a:t>
            </a:r>
            <a:r>
              <a:rPr lang="es-419" sz="1600" dirty="0">
                <a:solidFill>
                  <a:prstClr val="black"/>
                </a:solidFill>
              </a:rPr>
              <a:t>. El estándar como tal se evalúa en el CFA (</a:t>
            </a:r>
            <a:r>
              <a:rPr lang="es-419" sz="1600" i="1" dirty="0">
                <a:solidFill>
                  <a:prstClr val="black"/>
                </a:solidFill>
              </a:rPr>
              <a:t>Common Formative Assessment</a:t>
            </a:r>
            <a:r>
              <a:rPr lang="es-419" sz="1600" dirty="0">
                <a:solidFill>
                  <a:prstClr val="black"/>
                </a:solidFill>
              </a:rPr>
              <a:t>) al final de cada trimestre.</a:t>
            </a:r>
          </a:p>
        </p:txBody>
      </p:sp>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346022599"/>
              </p:ext>
            </p:extLst>
          </p:nvPr>
        </p:nvGraphicFramePr>
        <p:xfrm>
          <a:off x="304800" y="4114800"/>
          <a:ext cx="6655756" cy="1113191"/>
        </p:xfrm>
        <a:graphic>
          <a:graphicData uri="http://schemas.openxmlformats.org/drawingml/2006/table">
            <a:tbl>
              <a:tblPr firstRow="1" firstCol="1" bandRow="1"/>
              <a:tblGrid>
                <a:gridCol w="1019471"/>
                <a:gridCol w="1014642"/>
                <a:gridCol w="904050"/>
                <a:gridCol w="904050"/>
                <a:gridCol w="1536007"/>
                <a:gridCol w="1277536"/>
              </a:tblGrid>
              <a:tr h="137831">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1 Cf</a:t>
                      </a:r>
                      <a:endParaRPr lang="en-US" sz="800">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 2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a:t>
                      </a:r>
                      <a:r>
                        <a:rPr lang="en-US" sz="800" dirty="0" err="1">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baseline="0" dirty="0" smtClean="0">
                          <a:solidFill>
                            <a:schemeClr val="tx1"/>
                          </a:solidFill>
                          <a:effectLst/>
                          <a:latin typeface="Calibri"/>
                          <a:ea typeface="Times New Roman"/>
                          <a:cs typeface="Times New Roman"/>
                        </a:rPr>
                        <a:t>Estándar</a:t>
                      </a:r>
                      <a:endParaRPr lang="en-US" sz="800" b="1" dirty="0">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87648">
                <a:tc>
                  <a:txBody>
                    <a:bodyPr/>
                    <a:lstStyle/>
                    <a:p>
                      <a:pPr marL="0" marR="0" algn="l">
                        <a:lnSpc>
                          <a:spcPct val="100000"/>
                        </a:lnSpc>
                        <a:spcBef>
                          <a:spcPts val="0"/>
                        </a:spcBef>
                        <a:spcAft>
                          <a:spcPts val="0"/>
                        </a:spcAft>
                      </a:pPr>
                      <a:r>
                        <a:rPr lang="es-ES" sz="800" dirty="0" smtClean="0">
                          <a:solidFill>
                            <a:srgbClr val="000000"/>
                          </a:solidFill>
                          <a:effectLst/>
                          <a:latin typeface="+mn-lt"/>
                          <a:ea typeface="Times New Roman"/>
                          <a:cs typeface="Times New Roman"/>
                        </a:rPr>
                        <a:t>Localiza ilustraciones en un cuento leído y discutido en clase.</a:t>
                      </a:r>
                    </a:p>
                    <a:p>
                      <a:pPr marL="0" marR="0" algn="l">
                        <a:lnSpc>
                          <a:spcPct val="100000"/>
                        </a:lnSpc>
                        <a:spcBef>
                          <a:spcPts val="0"/>
                        </a:spcBef>
                        <a:spcAft>
                          <a:spcPts val="0"/>
                        </a:spcAft>
                      </a:pPr>
                      <a:r>
                        <a:rPr lang="es-ES" sz="800" dirty="0" smtClean="0">
                          <a:solidFill>
                            <a:srgbClr val="000000"/>
                          </a:solidFill>
                          <a:effectLst/>
                          <a:latin typeface="+mn-lt"/>
                          <a:ea typeface="Times New Roman"/>
                          <a:cs typeface="Times New Roman"/>
                        </a:rPr>
                        <a:t>Recuerda los puntos específicos en un cuento leído y discutido en clase.</a:t>
                      </a:r>
                    </a:p>
                    <a:p>
                      <a:pPr marL="0" marR="0" algn="l">
                        <a:lnSpc>
                          <a:spcPct val="100000"/>
                        </a:lnSpc>
                        <a:spcBef>
                          <a:spcPts val="0"/>
                        </a:spcBef>
                        <a:spcAft>
                          <a:spcPts val="0"/>
                        </a:spcAft>
                      </a:pPr>
                      <a:r>
                        <a:rPr lang="en-US" sz="800" dirty="0" smtClean="0">
                          <a:solidFill>
                            <a:srgbClr val="000000"/>
                          </a:solidFill>
                          <a:effectLst/>
                          <a:latin typeface="Calibri"/>
                          <a:ea typeface="Times New Roman"/>
                          <a:cs typeface="Times New Roman"/>
                        </a:rPr>
                        <a:t>.</a:t>
                      </a:r>
                      <a:endParaRPr lang="en-US" sz="800" dirty="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s-ES" sz="800" dirty="0" smtClean="0">
                          <a:solidFill>
                            <a:srgbClr val="000000"/>
                          </a:solidFill>
                          <a:effectLst/>
                          <a:latin typeface="+mn-lt"/>
                          <a:ea typeface="Times New Roman"/>
                          <a:cs typeface="Times New Roman"/>
                        </a:rPr>
                        <a:t>Define y es capaz de utilizar lenguaje académico estándar: describe, relación entre, parece, ilustración, cuento, momento, parte de un cuento y representa.</a:t>
                      </a:r>
                      <a:endParaRPr lang="en-US" sz="800" dirty="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s-ES" sz="800" b="1" dirty="0" smtClean="0">
                          <a:solidFill>
                            <a:srgbClr val="000000"/>
                          </a:solidFill>
                          <a:effectLst/>
                          <a:latin typeface="+mn-lt"/>
                          <a:ea typeface="Times New Roman"/>
                          <a:cs typeface="Times New Roman"/>
                        </a:rPr>
                        <a:t>Contesta preguntas que requieren que el estudiante describa partes específicas del cuento que tiene ilustraciones (señala y muestra).</a:t>
                      </a:r>
                      <a:endParaRPr lang="en-US" sz="800" dirty="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s-ES" sz="800" dirty="0" smtClean="0">
                          <a:solidFill>
                            <a:srgbClr val="000000"/>
                          </a:solidFill>
                          <a:effectLst/>
                          <a:latin typeface="+mn-lt"/>
                          <a:ea typeface="Times New Roman"/>
                          <a:cs typeface="Times New Roman"/>
                        </a:rPr>
                        <a:t>El estudiante entiende que las ilustraciones hablan sobre partes específicas de un cuento.</a:t>
                      </a:r>
                      <a:endParaRPr lang="en-US" sz="800" dirty="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s-ES" sz="800" b="1" dirty="0" smtClean="0">
                          <a:solidFill>
                            <a:srgbClr val="000000"/>
                          </a:solidFill>
                          <a:effectLst/>
                          <a:latin typeface="+mn-lt"/>
                          <a:ea typeface="Times New Roman"/>
                          <a:cs typeface="Times New Roman"/>
                        </a:rPr>
                        <a:t>Explica qué está sucediendo en el cuento, al observar las ilustraciones. Especifica qué ilustraciones muestran detalles sobre momentos específicos en un cuento.</a:t>
                      </a:r>
                      <a:endParaRPr lang="en-US" sz="800" dirty="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RL.K.7</a:t>
                      </a:r>
                      <a:r>
                        <a:rPr lang="en-US" sz="800" dirty="0">
                          <a:effectLst/>
                          <a:latin typeface="Calibri"/>
                          <a:ea typeface="Calibri"/>
                          <a:cs typeface="Helvetica"/>
                        </a:rPr>
                        <a:t> </a:t>
                      </a:r>
                      <a:r>
                        <a:rPr lang="es-ES" sz="800" dirty="0" smtClean="0">
                          <a:effectLst/>
                          <a:latin typeface="+mn-lt"/>
                          <a:ea typeface="Times New Roman"/>
                          <a:cs typeface="Helvetica"/>
                        </a:rPr>
                        <a:t>Con sugerencias y apoyo, describen la relación entre las ilustraciones y el cuento en donde aparecen (por ejemplo: qué momento de un cuento representa la ilustración).</a:t>
                      </a:r>
                      <a:endParaRPr lang="en-US" sz="800" dirty="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61286702"/>
              </p:ext>
            </p:extLst>
          </p:nvPr>
        </p:nvGraphicFramePr>
        <p:xfrm>
          <a:off x="304800" y="1581338"/>
          <a:ext cx="7162800" cy="2337085"/>
        </p:xfrm>
        <a:graphic>
          <a:graphicData uri="http://schemas.openxmlformats.org/drawingml/2006/table">
            <a:tbl>
              <a:tblPr firstRow="1" firstCol="1" bandRow="1"/>
              <a:tblGrid>
                <a:gridCol w="620751"/>
                <a:gridCol w="929268"/>
                <a:gridCol w="966439"/>
                <a:gridCol w="1003610"/>
                <a:gridCol w="966439"/>
                <a:gridCol w="854928"/>
                <a:gridCol w="929268"/>
                <a:gridCol w="892097"/>
              </a:tblGrid>
              <a:tr h="142525">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BE5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 Cl</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 APn</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Estándar</a:t>
                      </a:r>
                      <a:endParaRPr lang="en-US" sz="800" dirty="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994725">
                <a:tc>
                  <a:txBody>
                    <a:bodyPr/>
                    <a:lstStyle/>
                    <a:p>
                      <a:pPr marL="0" marR="0" algn="l">
                        <a:lnSpc>
                          <a:spcPct val="100000"/>
                        </a:lnSpc>
                        <a:spcBef>
                          <a:spcPts val="0"/>
                        </a:spcBef>
                        <a:spcAft>
                          <a:spcPts val="0"/>
                        </a:spcAft>
                      </a:pPr>
                      <a:r>
                        <a:rPr lang="es-ES" sz="800" dirty="0" smtClean="0">
                          <a:effectLst/>
                          <a:latin typeface="+mn-lt"/>
                          <a:ea typeface="Times New Roman"/>
                          <a:cs typeface="Times New Roman"/>
                        </a:rPr>
                        <a:t>Recuerda el significado de palabras de un texto leído y discutido en clase.</a:t>
                      </a: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s-ES" sz="800" dirty="0" smtClean="0">
                          <a:effectLst/>
                          <a:latin typeface="+mn-lt"/>
                          <a:ea typeface="Times New Roman"/>
                          <a:cs typeface="Times New Roman"/>
                        </a:rPr>
                        <a:t>Entiende y usa correctamente el lenguaje académico estándar: preguntar, contestar, preguntas, desconocido, palabras y texto.</a:t>
                      </a: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s-ES" sz="800" dirty="0" smtClean="0">
                          <a:effectLst/>
                          <a:latin typeface="+mn-lt"/>
                          <a:ea typeface="Times New Roman"/>
                          <a:cs typeface="Times New Roman"/>
                        </a:rPr>
                        <a:t>Selecciona palabras apropiadas cuando el significado es evidente (señala la imagen que significa ___o muestra un___.)</a:t>
                      </a:r>
                    </a:p>
                    <a:p>
                      <a:pPr marL="0" marR="0" algn="l">
                        <a:lnSpc>
                          <a:spcPct val="100000"/>
                        </a:lnSpc>
                        <a:spcBef>
                          <a:spcPts val="0"/>
                        </a:spcBef>
                        <a:spcAft>
                          <a:spcPts val="0"/>
                        </a:spcAft>
                      </a:pPr>
                      <a:r>
                        <a:rPr lang="es-ES" sz="800" dirty="0" smtClean="0">
                          <a:effectLst/>
                          <a:latin typeface="+mn-lt"/>
                          <a:ea typeface="Times New Roman"/>
                          <a:cs typeface="Times New Roman"/>
                        </a:rPr>
                        <a:t>(L.K.4a  Identifican y aplican correctamente nuevos significados relacionados a palabras ya conocidas.)</a:t>
                      </a:r>
                      <a:endParaRPr lang="es-ES" sz="800" dirty="0">
                        <a:effectLst/>
                        <a:latin typeface="+mn-lt"/>
                        <a:ea typeface="Times New Roman"/>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s-ES" sz="800" b="1" dirty="0" smtClean="0">
                          <a:effectLst/>
                          <a:latin typeface="+mn-lt"/>
                          <a:ea typeface="Times New Roman"/>
                          <a:cs typeface="Times New Roman"/>
                        </a:rPr>
                        <a:t>Hace y contesta preguntas básicas  sobre palabras desconocidas en un texto leído y discutido en clase, usando quién,  qué, cuándo, dónde y cómo. </a:t>
                      </a: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s-ES" sz="800" b="0" u="sng" dirty="0" smtClean="0">
                          <a:effectLst/>
                          <a:latin typeface="+mn-lt"/>
                          <a:ea typeface="Calibri"/>
                          <a:cs typeface="Helvetica"/>
                        </a:rPr>
                        <a:t>Desarrollo de concepto </a:t>
                      </a:r>
                      <a:r>
                        <a:rPr lang="es-ES" sz="800" b="0" u="none" dirty="0" smtClean="0">
                          <a:effectLst/>
                          <a:latin typeface="+mn-lt"/>
                          <a:ea typeface="Calibri"/>
                          <a:cs typeface="Helvetica"/>
                        </a:rPr>
                        <a:t>El estudiante entiende que  las palabras representan cosas, acciones y sentimientos.</a:t>
                      </a:r>
                    </a:p>
                    <a:p>
                      <a:pPr marL="0" marR="0" algn="l">
                        <a:lnSpc>
                          <a:spcPct val="100000"/>
                        </a:lnSpc>
                        <a:spcBef>
                          <a:spcPts val="0"/>
                        </a:spcBef>
                        <a:spcAft>
                          <a:spcPts val="0"/>
                        </a:spcAft>
                      </a:pPr>
                      <a:r>
                        <a:rPr lang="es-ES" sz="800" b="0" u="none" dirty="0" smtClean="0">
                          <a:effectLst/>
                          <a:latin typeface="+mn-lt"/>
                          <a:ea typeface="Calibri"/>
                          <a:cs typeface="Helvetica"/>
                        </a:rPr>
                        <a:t>(</a:t>
                      </a:r>
                      <a:r>
                        <a:rPr lang="es-ES" sz="800" b="1" u="sng" dirty="0" smtClean="0">
                          <a:effectLst/>
                          <a:latin typeface="+mn-lt"/>
                          <a:ea typeface="Calibri"/>
                          <a:cs typeface="Helvetica"/>
                        </a:rPr>
                        <a:t>L.K.5c  </a:t>
                      </a:r>
                      <a:r>
                        <a:rPr lang="es-ES" sz="800" b="0" u="none" dirty="0" smtClean="0">
                          <a:effectLst/>
                          <a:latin typeface="+mn-lt"/>
                          <a:ea typeface="Calibri"/>
                          <a:cs typeface="Helvetica"/>
                        </a:rPr>
                        <a:t>Identifican las conexiones en la vida real entre las palabras y sus usos).</a:t>
                      </a: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s-ES" sz="800" b="1" dirty="0" smtClean="0">
                          <a:effectLst/>
                          <a:latin typeface="+mn-lt"/>
                          <a:ea typeface="Calibri"/>
                          <a:cs typeface="Helvetica"/>
                        </a:rPr>
                        <a:t>Localiza palabras que dan un significado específico  a  un texto leído y discutido en clase (¿qué palabra nos ayuda a saber cómo ___se siente?)</a:t>
                      </a:r>
                    </a:p>
                    <a:p>
                      <a:pPr marL="0" marR="0" algn="l">
                        <a:lnSpc>
                          <a:spcPct val="100000"/>
                        </a:lnSpc>
                        <a:spcBef>
                          <a:spcPts val="0"/>
                        </a:spcBef>
                        <a:spcAft>
                          <a:spcPts val="0"/>
                        </a:spcAft>
                      </a:pPr>
                      <a:r>
                        <a:rPr lang="es-ES" sz="800" b="1" dirty="0" smtClean="0">
                          <a:effectLst/>
                          <a:latin typeface="+mn-lt"/>
                          <a:ea typeface="Calibri"/>
                          <a:cs typeface="Helvetica"/>
                        </a:rPr>
                        <a:t>L.K.4 </a:t>
                      </a:r>
                      <a:r>
                        <a:rPr lang="es-ES" sz="800" b="0" dirty="0" smtClean="0">
                          <a:effectLst/>
                          <a:latin typeface="+mn-lt"/>
                          <a:ea typeface="Calibri"/>
                          <a:cs typeface="Helvetica"/>
                        </a:rPr>
                        <a:t>(Determinan o aclaran el significado de palabras y frases desconocidas y de palabras de significados múltiples).</a:t>
                      </a:r>
                      <a:endParaRPr lang="es-ES" sz="800" b="0" dirty="0">
                        <a:effectLst/>
                        <a:latin typeface="+mn-lt"/>
                        <a:ea typeface="Calibri"/>
                        <a:cs typeface="Helvetica"/>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s-ES" sz="800" b="1" u="sng" dirty="0" smtClean="0">
                          <a:effectLst/>
                          <a:latin typeface="+mn-lt"/>
                          <a:ea typeface="Calibri"/>
                          <a:cs typeface="Helvetica"/>
                        </a:rPr>
                        <a:t>Hace preguntas </a:t>
                      </a:r>
                      <a:r>
                        <a:rPr lang="es-ES" sz="800" b="1" u="none" dirty="0" smtClean="0">
                          <a:effectLst/>
                          <a:latin typeface="+mn-lt"/>
                          <a:ea typeface="Calibri"/>
                          <a:cs typeface="Helvetica"/>
                        </a:rPr>
                        <a:t>sobre  palabras dentro del contexto del cuento. (¿Qué es un ____?</a:t>
                      </a:r>
                    </a:p>
                    <a:p>
                      <a:pPr marL="0" marR="0" algn="l">
                        <a:lnSpc>
                          <a:spcPct val="100000"/>
                        </a:lnSpc>
                        <a:spcBef>
                          <a:spcPts val="0"/>
                        </a:spcBef>
                        <a:spcAft>
                          <a:spcPts val="0"/>
                        </a:spcAft>
                      </a:pPr>
                      <a:r>
                        <a:rPr lang="es-ES" sz="800" b="1" u="sng" dirty="0" smtClean="0">
                          <a:effectLst/>
                          <a:latin typeface="+mn-lt"/>
                          <a:ea typeface="Calibri"/>
                          <a:cs typeface="Helvetica"/>
                        </a:rPr>
                        <a:t>Contesta preguntas </a:t>
                      </a:r>
                      <a:r>
                        <a:rPr lang="es-ES" sz="800" b="1" u="none" dirty="0" smtClean="0">
                          <a:effectLst/>
                          <a:latin typeface="+mn-lt"/>
                          <a:ea typeface="Calibri"/>
                          <a:cs typeface="Helvetica"/>
                        </a:rPr>
                        <a:t>sobre  palabras dentro del contexto del cuento.  </a:t>
                      </a:r>
                    </a:p>
                    <a:p>
                      <a:pPr marL="0" marR="0" algn="l">
                        <a:lnSpc>
                          <a:spcPct val="100000"/>
                        </a:lnSpc>
                        <a:spcBef>
                          <a:spcPts val="0"/>
                        </a:spcBef>
                        <a:spcAft>
                          <a:spcPts val="0"/>
                        </a:spcAft>
                      </a:pPr>
                      <a:r>
                        <a:rPr lang="es-ES" sz="800" b="1" u="none" dirty="0" smtClean="0">
                          <a:effectLst/>
                          <a:latin typeface="+mn-lt"/>
                          <a:ea typeface="Calibri"/>
                          <a:cs typeface="Helvetica"/>
                        </a:rPr>
                        <a:t>(¿Por qué el niño dijo ___ cuando ___?)</a:t>
                      </a:r>
                    </a:p>
                    <a:p>
                      <a:pPr marL="0" marR="0" algn="l">
                        <a:lnSpc>
                          <a:spcPct val="100000"/>
                        </a:lnSpc>
                        <a:spcBef>
                          <a:spcPts val="0"/>
                        </a:spcBef>
                        <a:spcAft>
                          <a:spcPts val="0"/>
                        </a:spcAft>
                      </a:pPr>
                      <a:r>
                        <a:rPr lang="en-US" sz="800" u="none" dirty="0">
                          <a:effectLst/>
                          <a:latin typeface="Calibri"/>
                          <a:ea typeface="Calibri"/>
                          <a:cs typeface="Helvetica"/>
                        </a:rPr>
                        <a:t> </a:t>
                      </a:r>
                      <a:endParaRPr lang="en-US" sz="800" u="none"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RL.K.4</a:t>
                      </a:r>
                      <a:r>
                        <a:rPr lang="en-US" sz="800" b="1" dirty="0">
                          <a:effectLst/>
                          <a:latin typeface="Calibri"/>
                          <a:ea typeface="Calibri"/>
                          <a:cs typeface="Helvetica"/>
                        </a:rPr>
                        <a:t> </a:t>
                      </a:r>
                      <a:r>
                        <a:rPr lang="es-ES" sz="800" dirty="0" smtClean="0">
                          <a:effectLst/>
                          <a:latin typeface="+mn-lt"/>
                          <a:ea typeface="Calibri"/>
                          <a:cs typeface="Helvetica"/>
                        </a:rPr>
                        <a:t>Hacen y contestan preguntas sobre palabras desconocidas en un texto</a:t>
                      </a:r>
                      <a:r>
                        <a:rPr lang="en-US" sz="800" dirty="0" smtClean="0">
                          <a:effectLst/>
                          <a:latin typeface="Calibri"/>
                          <a:ea typeface="Calibri"/>
                          <a:cs typeface="Helvetica"/>
                        </a:rPr>
                        <a:t>.</a:t>
                      </a: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11134082"/>
              </p:ext>
            </p:extLst>
          </p:nvPr>
        </p:nvGraphicFramePr>
        <p:xfrm>
          <a:off x="312738" y="5488632"/>
          <a:ext cx="7154862" cy="2143475"/>
        </p:xfrm>
        <a:graphic>
          <a:graphicData uri="http://schemas.openxmlformats.org/drawingml/2006/table">
            <a:tbl>
              <a:tblPr firstRow="1" firstCol="1" bandRow="1"/>
              <a:tblGrid>
                <a:gridCol w="548590"/>
                <a:gridCol w="788598"/>
                <a:gridCol w="720024"/>
                <a:gridCol w="685738"/>
                <a:gridCol w="617164"/>
                <a:gridCol w="651451"/>
                <a:gridCol w="617164"/>
                <a:gridCol w="651451"/>
                <a:gridCol w="807882"/>
                <a:gridCol w="1066800"/>
              </a:tblGrid>
              <a:tr h="252174">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Ci</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t>
                      </a:r>
                      <a:r>
                        <a:rPr lang="en-US" sz="800">
                          <a:solidFill>
                            <a:srgbClr val="000000"/>
                          </a:solidFill>
                          <a:effectLst/>
                          <a:latin typeface="Calibri"/>
                          <a:ea typeface="Times New Roman"/>
                          <a:cs typeface="Times New Roman"/>
                        </a:rPr>
                        <a:t>p</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ANz</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Estándar</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1891301">
                <a:tc>
                  <a:txBody>
                    <a:bodyPr/>
                    <a:lstStyle/>
                    <a:p>
                      <a:pPr marL="0" marR="0" algn="l">
                        <a:lnSpc>
                          <a:spcPct val="100000"/>
                        </a:lnSpc>
                        <a:spcBef>
                          <a:spcPts val="0"/>
                        </a:spcBef>
                        <a:spcAft>
                          <a:spcPts val="0"/>
                        </a:spcAft>
                      </a:pPr>
                      <a:r>
                        <a:rPr lang="es-ES" sz="800" dirty="0" smtClean="0">
                          <a:solidFill>
                            <a:srgbClr val="000000"/>
                          </a:solidFill>
                          <a:effectLst/>
                          <a:latin typeface="+mn-lt"/>
                          <a:ea typeface="Times New Roman"/>
                          <a:cs typeface="Times New Roman"/>
                        </a:rPr>
                        <a:t>Localiza personajes específicos en un cuento.</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s-ES" sz="800" dirty="0" smtClean="0">
                          <a:solidFill>
                            <a:srgbClr val="000000"/>
                          </a:solidFill>
                          <a:effectLst/>
                          <a:latin typeface="+mn-lt"/>
                          <a:ea typeface="Times New Roman"/>
                          <a:cs typeface="Times New Roman"/>
                        </a:rPr>
                        <a:t>Entiende y es capaz de utilizar el lenguaje académico estándar: personajes, cuento, comparar, contrastar, igual, diferente, aventuras, familiar/conocido y experiencias.</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s-ES" sz="800" b="1" dirty="0" smtClean="0">
                          <a:solidFill>
                            <a:srgbClr val="000000"/>
                          </a:solidFill>
                          <a:effectLst/>
                          <a:latin typeface="+mn-lt"/>
                          <a:ea typeface="Times New Roman"/>
                          <a:cs typeface="Times New Roman"/>
                        </a:rPr>
                        <a:t>Contesta preguntas básicas (sin  inferencias) sobre personajes y sus experiencias o aventuras.</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s-ES" sz="800" b="1" u="sng" dirty="0" smtClean="0">
                          <a:solidFill>
                            <a:srgbClr val="000000"/>
                          </a:solidFill>
                          <a:effectLst/>
                          <a:latin typeface="+mn-lt"/>
                          <a:ea typeface="Times New Roman"/>
                          <a:cs typeface="Times New Roman"/>
                        </a:rPr>
                        <a:t>Desarrollo de concepto </a:t>
                      </a:r>
                    </a:p>
                    <a:p>
                      <a:pPr marL="0" marR="0" algn="l">
                        <a:lnSpc>
                          <a:spcPct val="100000"/>
                        </a:lnSpc>
                        <a:spcBef>
                          <a:spcPts val="0"/>
                        </a:spcBef>
                        <a:spcAft>
                          <a:spcPts val="0"/>
                        </a:spcAft>
                      </a:pPr>
                      <a:r>
                        <a:rPr lang="es-ES" sz="800" b="1" u="none" dirty="0" smtClean="0">
                          <a:solidFill>
                            <a:srgbClr val="000000"/>
                          </a:solidFill>
                          <a:effectLst/>
                          <a:latin typeface="+mn-lt"/>
                          <a:ea typeface="Times New Roman"/>
                          <a:cs typeface="Times New Roman"/>
                        </a:rPr>
                        <a:t>Entiende lo que es una </a:t>
                      </a:r>
                      <a:r>
                        <a:rPr lang="es-ES" sz="800" b="1" u="sng" dirty="0" smtClean="0">
                          <a:solidFill>
                            <a:srgbClr val="000000"/>
                          </a:solidFill>
                          <a:effectLst/>
                          <a:latin typeface="+mn-lt"/>
                          <a:ea typeface="Times New Roman"/>
                          <a:cs typeface="Times New Roman"/>
                        </a:rPr>
                        <a:t>aventura.  </a:t>
                      </a:r>
                    </a:p>
                    <a:p>
                      <a:pPr marL="0" marR="0" algn="l">
                        <a:lnSpc>
                          <a:spcPct val="100000"/>
                        </a:lnSpc>
                        <a:spcBef>
                          <a:spcPts val="0"/>
                        </a:spcBef>
                        <a:spcAft>
                          <a:spcPts val="0"/>
                        </a:spcAft>
                      </a:pPr>
                      <a:r>
                        <a:rPr lang="es-ES" sz="800" b="1" u="none" dirty="0" smtClean="0">
                          <a:solidFill>
                            <a:srgbClr val="000000"/>
                          </a:solidFill>
                          <a:effectLst/>
                          <a:latin typeface="+mn-lt"/>
                          <a:ea typeface="Times New Roman"/>
                          <a:cs typeface="Times New Roman"/>
                        </a:rPr>
                        <a:t>Entiende lo que es una </a:t>
                      </a:r>
                      <a:r>
                        <a:rPr lang="es-ES" sz="800" b="1" u="sng" dirty="0" smtClean="0">
                          <a:solidFill>
                            <a:srgbClr val="000000"/>
                          </a:solidFill>
                          <a:effectLst/>
                          <a:latin typeface="+mn-lt"/>
                          <a:ea typeface="Times New Roman"/>
                          <a:cs typeface="Times New Roman"/>
                        </a:rPr>
                        <a:t>experiencia.</a:t>
                      </a:r>
                    </a:p>
                    <a:p>
                      <a:pPr marL="0" marR="0" algn="l">
                        <a:lnSpc>
                          <a:spcPct val="100000"/>
                        </a:lnSpc>
                        <a:spcBef>
                          <a:spcPts val="0"/>
                        </a:spcBef>
                        <a:spcAft>
                          <a:spcPts val="0"/>
                        </a:spcAft>
                      </a:pPr>
                      <a:r>
                        <a:rPr lang="en-US" sz="800"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s-ES" sz="800" b="1" dirty="0" smtClean="0">
                          <a:solidFill>
                            <a:srgbClr val="000000"/>
                          </a:solidFill>
                          <a:effectLst/>
                          <a:latin typeface="+mn-lt"/>
                          <a:ea typeface="Times New Roman"/>
                          <a:cs typeface="Times New Roman"/>
                        </a:rPr>
                        <a:t>En pocas oraciones puede secuenciar los eventos/ acontecimientos de una aventura o experiencia (principio, medio, final) (oralmente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s-ES" sz="800" dirty="0" smtClean="0">
                          <a:solidFill>
                            <a:srgbClr val="000000"/>
                          </a:solidFill>
                          <a:effectLst/>
                          <a:latin typeface="+mn-lt"/>
                          <a:ea typeface="Times New Roman"/>
                          <a:cs typeface="Times New Roman"/>
                        </a:rPr>
                        <a:t>Hace referencia a la parte correcta de un texto cuando se le pregunta acerca de un evento específico dentro de una secuencia de una aventura o experiencia.</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s-CR" sz="800" b="1" noProof="0" dirty="0" smtClean="0">
                          <a:solidFill>
                            <a:srgbClr val="000000"/>
                          </a:solidFill>
                          <a:effectLst/>
                          <a:latin typeface="+mn-lt"/>
                          <a:ea typeface="Times New Roman"/>
                          <a:cs typeface="Times New Roman"/>
                        </a:rPr>
                        <a:t>Enumera aventuras o experiencias de los personajes en dos listas separadas o columnas.</a:t>
                      </a:r>
                      <a:endParaRPr lang="es-CR" sz="800" noProof="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s-ES" sz="800" dirty="0" smtClean="0">
                          <a:solidFill>
                            <a:srgbClr val="000000"/>
                          </a:solidFill>
                          <a:effectLst/>
                          <a:latin typeface="+mn-lt"/>
                          <a:ea typeface="Times New Roman"/>
                          <a:cs typeface="Times New Roman"/>
                        </a:rPr>
                        <a:t>Explica o muestra cómo las aventuras  o experiencias de un personaje son iguales o diferentes a las de  otro (inicie usando adjetivos descriptivos).</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s-ES" sz="800" b="1" dirty="0" smtClean="0">
                          <a:solidFill>
                            <a:srgbClr val="000000"/>
                          </a:solidFill>
                          <a:effectLst/>
                          <a:latin typeface="+mn-lt"/>
                          <a:ea typeface="Times New Roman"/>
                          <a:cs typeface="Times New Roman"/>
                        </a:rPr>
                        <a:t>Analiza las  aventuras o experiencias  entre dos personajes partiendo de una premisa (ej.  ¿qué personaje mostró/ tenía ____durante su aventura?</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RL.K.9</a:t>
                      </a:r>
                      <a:r>
                        <a:rPr lang="en-US" sz="800" dirty="0">
                          <a:effectLst/>
                          <a:latin typeface="Calibri"/>
                          <a:ea typeface="Calibri"/>
                          <a:cs typeface="Helvetica"/>
                        </a:rPr>
                        <a:t> </a:t>
                      </a:r>
                      <a:r>
                        <a:rPr lang="es-ES" sz="800" dirty="0" smtClean="0">
                          <a:effectLst/>
                          <a:latin typeface="+mn-lt"/>
                          <a:ea typeface="Calibri"/>
                          <a:cs typeface="Helvetica"/>
                        </a:rPr>
                        <a:t>Con sugerencias y apoyo, comparan y contrastan las aventuras y experiencias de los personajes en cuentos que les son familiares</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r>
            </a:tbl>
          </a:graphicData>
        </a:graphic>
      </p:graphicFrame>
      <p:sp>
        <p:nvSpPr>
          <p:cNvPr id="8" name="TextBox 7"/>
          <p:cNvSpPr txBox="1"/>
          <p:nvPr/>
        </p:nvSpPr>
        <p:spPr>
          <a:xfrm>
            <a:off x="1600200" y="7315200"/>
            <a:ext cx="8382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 </a:t>
            </a:r>
            <a:r>
              <a:rPr lang="en-US" sz="900" b="1" dirty="0" err="1" smtClean="0">
                <a:solidFill>
                  <a:schemeClr val="bg1"/>
                </a:solidFill>
                <a:effectLst>
                  <a:outerShdw blurRad="38100" dist="38100" dir="2700000" algn="tl">
                    <a:srgbClr val="000000">
                      <a:alpha val="43137"/>
                    </a:srgbClr>
                  </a:outerShdw>
                </a:effectLst>
              </a:rPr>
              <a:t>evaluado</a:t>
            </a:r>
            <a:endParaRPr lang="en-US" sz="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748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39270" y="9448800"/>
            <a:ext cx="842010" cy="381000"/>
          </a:xfrm>
        </p:spPr>
        <p:txBody>
          <a:bodyPr/>
          <a:lstStyle/>
          <a:p>
            <a:fld id="{F177B04D-AEB5-43ED-B9BA-B3D1EC9C9067}" type="slidenum">
              <a:rPr lang="en-US" smtClean="0"/>
              <a:pPr/>
              <a:t>7</a:t>
            </a:fld>
            <a:endParaRPr lang="en-US" dirty="0"/>
          </a:p>
        </p:txBody>
      </p:sp>
      <p:sp>
        <p:nvSpPr>
          <p:cNvPr id="8" name="TextBox 7"/>
          <p:cNvSpPr txBox="1"/>
          <p:nvPr/>
        </p:nvSpPr>
        <p:spPr>
          <a:xfrm>
            <a:off x="404813" y="565277"/>
            <a:ext cx="6962775" cy="959094"/>
          </a:xfrm>
          <a:prstGeom prst="rect">
            <a:avLst/>
          </a:prstGeom>
          <a:noFill/>
        </p:spPr>
        <p:txBody>
          <a:bodyPr wrap="square" lIns="96378" tIns="48189" rIns="96378" bIns="48189" rtlCol="0">
            <a:spAutoFit/>
          </a:bodyPr>
          <a:lstStyle/>
          <a:p>
            <a:pPr lvl="0"/>
            <a:r>
              <a:rPr lang="es-419" sz="1400" b="1" dirty="0">
                <a:solidFill>
                  <a:prstClr val="black"/>
                </a:solidFill>
              </a:rPr>
              <a:t>Trimestre tres: </a:t>
            </a:r>
            <a:r>
              <a:rPr lang="es-419" sz="1400" dirty="0">
                <a:solidFill>
                  <a:prstClr val="black"/>
                </a:solidFill>
              </a:rPr>
              <a:t>Progresión de aprendizaje de lectura </a:t>
            </a:r>
            <a:r>
              <a:rPr lang="es-419" sz="1400" dirty="0" smtClean="0">
                <a:solidFill>
                  <a:prstClr val="black"/>
                </a:solidFill>
              </a:rPr>
              <a:t>informativa.</a:t>
            </a:r>
            <a:endParaRPr lang="es-419" sz="1400" dirty="0">
              <a:solidFill>
                <a:prstClr val="black"/>
              </a:solidFill>
            </a:endParaRPr>
          </a:p>
          <a:p>
            <a:pPr lvl="0"/>
            <a:r>
              <a:rPr lang="es-419" sz="1400" dirty="0">
                <a:solidFill>
                  <a:prstClr val="black"/>
                </a:solidFill>
              </a:rPr>
              <a:t>En esta pre-evaluación se evalúan las casillas indicadas y resaltadas </a:t>
            </a:r>
            <a:r>
              <a:rPr lang="es-419" sz="1400" b="1" dirty="0">
                <a:solidFill>
                  <a:prstClr val="black"/>
                </a:solidFill>
              </a:rPr>
              <a:t>antes del estándar</a:t>
            </a:r>
            <a:r>
              <a:rPr lang="es-419" sz="1400" dirty="0">
                <a:solidFill>
                  <a:prstClr val="black"/>
                </a:solidFill>
              </a:rPr>
              <a:t>. El estándar como tal se evalúa en el CFA (</a:t>
            </a:r>
            <a:r>
              <a:rPr lang="es-419" sz="1400" i="1" dirty="0">
                <a:solidFill>
                  <a:prstClr val="black"/>
                </a:solidFill>
              </a:rPr>
              <a:t>Common Formative Assessment</a:t>
            </a:r>
            <a:r>
              <a:rPr lang="es-419" sz="1400" dirty="0">
                <a:solidFill>
                  <a:prstClr val="black"/>
                </a:solidFill>
              </a:rPr>
              <a:t>) al final de cada trimestre.</a:t>
            </a:r>
          </a:p>
        </p:txBody>
      </p:sp>
      <p:graphicFrame>
        <p:nvGraphicFramePr>
          <p:cNvPr id="2" name="Table 1"/>
          <p:cNvGraphicFramePr>
            <a:graphicFrameLocks noGrp="1"/>
          </p:cNvGraphicFramePr>
          <p:nvPr>
            <p:extLst>
              <p:ext uri="{D42A27DB-BD31-4B8C-83A1-F6EECF244321}">
                <p14:modId xmlns:p14="http://schemas.microsoft.com/office/powerpoint/2010/main" val="552157497"/>
              </p:ext>
            </p:extLst>
          </p:nvPr>
        </p:nvGraphicFramePr>
        <p:xfrm>
          <a:off x="228600" y="1523805"/>
          <a:ext cx="7315201" cy="2743395"/>
        </p:xfrm>
        <a:graphic>
          <a:graphicData uri="http://schemas.openxmlformats.org/drawingml/2006/table">
            <a:tbl>
              <a:tblPr firstRow="1" firstCol="1" bandRow="1"/>
              <a:tblGrid>
                <a:gridCol w="845476"/>
                <a:gridCol w="808716"/>
                <a:gridCol w="918995"/>
                <a:gridCol w="808716"/>
                <a:gridCol w="955754"/>
                <a:gridCol w="1066034"/>
                <a:gridCol w="1029274"/>
                <a:gridCol w="882236"/>
              </a:tblGrid>
              <a:tr h="15138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b="1" dirty="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b="1" dirty="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2Ch</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 Cl</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 APn</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2D69B"/>
                    </a:solidFill>
                  </a:tcPr>
                </a:tc>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Calibri"/>
                          <a:cs typeface="Times New Roman"/>
                        </a:rPr>
                        <a:t>Estándar</a:t>
                      </a:r>
                      <a:endParaRPr lang="en-US" sz="800" dirty="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2592013">
                <a:tc>
                  <a:txBody>
                    <a:bodyPr/>
                    <a:lstStyle/>
                    <a:p>
                      <a:pPr marL="0" marR="0" algn="l">
                        <a:lnSpc>
                          <a:spcPct val="115000"/>
                        </a:lnSpc>
                        <a:spcBef>
                          <a:spcPts val="0"/>
                        </a:spcBef>
                        <a:spcAft>
                          <a:spcPts val="1000"/>
                        </a:spcAft>
                      </a:pPr>
                      <a:r>
                        <a:rPr lang="es-MX" sz="800" b="0" i="0">
                          <a:effectLst/>
                          <a:latin typeface="Calibri"/>
                          <a:ea typeface="Calibri"/>
                          <a:cs typeface="Times New Roman"/>
                        </a:rPr>
                        <a:t>Recuerda el significado de palabras de un texto informativo leído y discutido en clase.</a:t>
                      </a:r>
                      <a:endParaRPr lang="en-US" sz="800" b="0" i="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0" i="0">
                          <a:effectLst/>
                          <a:latin typeface="Calibri"/>
                          <a:ea typeface="Calibri"/>
                          <a:cs typeface="Times New Roman"/>
                        </a:rPr>
                        <a:t>Entiende y usa correctamente el </a:t>
                      </a:r>
                      <a:r>
                        <a:rPr lang="es-MX" sz="800" b="0" i="0" u="sng">
                          <a:effectLst/>
                          <a:latin typeface="Calibri"/>
                          <a:ea typeface="Calibri"/>
                          <a:cs typeface="Times New Roman"/>
                        </a:rPr>
                        <a:t>lenguaje académico estándar:</a:t>
                      </a:r>
                      <a:r>
                        <a:rPr lang="es-MX" sz="800" b="0" i="0">
                          <a:effectLst/>
                          <a:latin typeface="Calibri"/>
                          <a:ea typeface="Calibri"/>
                          <a:cs typeface="Times New Roman"/>
                        </a:rPr>
                        <a:t> preguntar, contestar, preguntas, desconocido, palabras y texto– cuando  está escuchando y se está discutiendo un texto informativo.</a:t>
                      </a:r>
                      <a:endParaRPr lang="en-US" sz="800" b="0" i="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0" i="0">
                          <a:effectLst/>
                          <a:latin typeface="Calibri"/>
                          <a:ea typeface="Calibri"/>
                          <a:cs typeface="Times New Roman"/>
                        </a:rPr>
                        <a:t>Selecciona palabras apropiadas cuando el significado es evidente (señala la imagen que significa ___o muestra un___.)</a:t>
                      </a:r>
                      <a:endParaRPr lang="en-US" sz="800" b="0" i="0">
                        <a:effectLst/>
                        <a:latin typeface="Calibri"/>
                        <a:ea typeface="Calibri"/>
                        <a:cs typeface="Times New Roman"/>
                      </a:endParaRPr>
                    </a:p>
                    <a:p>
                      <a:pPr marL="0" marR="0" algn="l">
                        <a:lnSpc>
                          <a:spcPct val="115000"/>
                        </a:lnSpc>
                        <a:spcBef>
                          <a:spcPts val="0"/>
                        </a:spcBef>
                        <a:spcAft>
                          <a:spcPts val="1000"/>
                        </a:spcAft>
                      </a:pPr>
                      <a:r>
                        <a:rPr lang="es-MX" sz="800" b="0" i="0">
                          <a:effectLst/>
                          <a:latin typeface="Calibri"/>
                          <a:ea typeface="Calibri"/>
                          <a:cs typeface="Times New Roman"/>
                        </a:rPr>
                        <a:t>(L.K.4a  Identifican y aplican correctamente nuevos significados relacionados a palabras ya conocidas.)</a:t>
                      </a:r>
                      <a:endParaRPr lang="en-US" sz="800" b="0" i="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Calibri"/>
                          <a:ea typeface="Calibri"/>
                          <a:cs typeface="Times New Roman"/>
                        </a:rPr>
                        <a:t>Hace y contesta preguntas básicas  sobre palabras desconocidas en un texto informativo  leído y discutido en clase, usando quién,  qué, cuándo, dónde y cómo.</a:t>
                      </a:r>
                      <a:endParaRPr lang="en-US" sz="800" b="1" i="0" dirty="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0" i="0" u="sng" dirty="0">
                          <a:effectLst/>
                          <a:latin typeface="Calibri"/>
                          <a:ea typeface="Calibri"/>
                          <a:cs typeface="Times New Roman"/>
                        </a:rPr>
                        <a:t>Desarrollo de concepto </a:t>
                      </a:r>
                      <a:r>
                        <a:rPr lang="es-MX" sz="800" b="0" i="0" dirty="0">
                          <a:effectLst/>
                          <a:latin typeface="Calibri"/>
                          <a:ea typeface="Calibri"/>
                          <a:cs typeface="Times New Roman"/>
                        </a:rPr>
                        <a:t>El estudiante entiende que  las palabras representan cosas, acciones y sentimientos.</a:t>
                      </a:r>
                      <a:endParaRPr lang="en-US" sz="800" b="0" i="0" dirty="0">
                        <a:effectLst/>
                        <a:latin typeface="Calibri"/>
                        <a:ea typeface="Calibri"/>
                        <a:cs typeface="Times New Roman"/>
                      </a:endParaRPr>
                    </a:p>
                    <a:p>
                      <a:pPr marL="0" marR="0" algn="l">
                        <a:lnSpc>
                          <a:spcPct val="115000"/>
                        </a:lnSpc>
                        <a:spcBef>
                          <a:spcPts val="0"/>
                        </a:spcBef>
                        <a:spcAft>
                          <a:spcPts val="1000"/>
                        </a:spcAft>
                      </a:pPr>
                      <a:r>
                        <a:rPr lang="es-MX" sz="800" b="0" i="0" dirty="0">
                          <a:effectLst/>
                          <a:latin typeface="Calibri"/>
                          <a:ea typeface="Calibri"/>
                          <a:cs typeface="Times New Roman"/>
                        </a:rPr>
                        <a:t>(</a:t>
                      </a:r>
                      <a:r>
                        <a:rPr lang="es-MX" sz="800" b="0" i="0" u="sng" dirty="0">
                          <a:effectLst/>
                          <a:latin typeface="Calibri"/>
                          <a:ea typeface="Calibri"/>
                          <a:cs typeface="Times New Roman"/>
                        </a:rPr>
                        <a:t>L.K.5c </a:t>
                      </a:r>
                      <a:r>
                        <a:rPr lang="es-MX" sz="800" b="0" i="0" dirty="0">
                          <a:effectLst/>
                          <a:latin typeface="Calibri"/>
                          <a:ea typeface="Calibri"/>
                          <a:cs typeface="Times New Roman"/>
                        </a:rPr>
                        <a:t> Identifican las conexiones en la vida real entre las palabras y sus usos).</a:t>
                      </a:r>
                      <a:endParaRPr lang="en-US" sz="800" b="0" i="0" dirty="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0" i="0">
                          <a:effectLst/>
                          <a:latin typeface="Calibri"/>
                          <a:ea typeface="Calibri"/>
                          <a:cs typeface="Times New Roman"/>
                        </a:rPr>
                        <a:t>Localiza palabras que dan un significado específico a  un texto leído y discutido en clase (¿qué palabra nos ayuda a saber cómo ___se siente?)</a:t>
                      </a:r>
                      <a:endParaRPr lang="en-US" sz="800" b="0" i="0">
                        <a:effectLst/>
                        <a:latin typeface="Calibri"/>
                        <a:ea typeface="Calibri"/>
                        <a:cs typeface="Times New Roman"/>
                      </a:endParaRPr>
                    </a:p>
                    <a:p>
                      <a:pPr marL="0" marR="0" algn="l">
                        <a:lnSpc>
                          <a:spcPct val="115000"/>
                        </a:lnSpc>
                        <a:spcBef>
                          <a:spcPts val="0"/>
                        </a:spcBef>
                        <a:spcAft>
                          <a:spcPts val="1000"/>
                        </a:spcAft>
                      </a:pPr>
                      <a:r>
                        <a:rPr lang="es-MX" sz="800" b="0" i="0" u="sng">
                          <a:effectLst/>
                          <a:latin typeface="Calibri"/>
                          <a:ea typeface="Calibri"/>
                          <a:cs typeface="Times New Roman"/>
                        </a:rPr>
                        <a:t>L.K.4</a:t>
                      </a:r>
                      <a:r>
                        <a:rPr lang="es-MX" sz="800" b="0" i="0">
                          <a:effectLst/>
                          <a:latin typeface="Calibri"/>
                          <a:ea typeface="Calibri"/>
                          <a:cs typeface="Times New Roman"/>
                        </a:rPr>
                        <a:t> (Determinan o aclaran el significado de palabras y frases desconocidas y de </a:t>
                      </a:r>
                      <a:r>
                        <a:rPr lang="es-MX" sz="800" b="0" i="0" u="sng">
                          <a:effectLst/>
                          <a:latin typeface="Calibri"/>
                          <a:ea typeface="Calibri"/>
                          <a:cs typeface="Times New Roman"/>
                        </a:rPr>
                        <a:t>palabras de significados múltiples</a:t>
                      </a:r>
                      <a:r>
                        <a:rPr lang="es-MX" sz="800" b="0" i="0">
                          <a:effectLst/>
                          <a:latin typeface="Calibri"/>
                          <a:ea typeface="Calibri"/>
                          <a:cs typeface="Times New Roman"/>
                        </a:rPr>
                        <a:t>).</a:t>
                      </a:r>
                      <a:endParaRPr lang="en-US" sz="800" b="0" i="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s-MX" sz="800" b="1" i="0" u="sng" dirty="0">
                          <a:effectLst/>
                          <a:latin typeface="Calibri"/>
                          <a:ea typeface="Calibri"/>
                          <a:cs typeface="Times New Roman"/>
                        </a:rPr>
                        <a:t>Hace preguntas </a:t>
                      </a:r>
                      <a:r>
                        <a:rPr lang="es-MX" sz="800" b="1" i="0" dirty="0">
                          <a:effectLst/>
                          <a:latin typeface="Calibri"/>
                          <a:ea typeface="Calibri"/>
                          <a:cs typeface="Times New Roman"/>
                        </a:rPr>
                        <a:t>sobre  palabras dentro del contexto del cuento. (¿Qué es un ____?</a:t>
                      </a:r>
                      <a:endParaRPr lang="en-US" sz="800" b="1" i="0" dirty="0">
                        <a:effectLst/>
                        <a:latin typeface="Calibri"/>
                        <a:ea typeface="Calibri"/>
                        <a:cs typeface="Times New Roman"/>
                      </a:endParaRPr>
                    </a:p>
                    <a:p>
                      <a:pPr marL="0" marR="0" algn="l">
                        <a:lnSpc>
                          <a:spcPct val="115000"/>
                        </a:lnSpc>
                        <a:spcBef>
                          <a:spcPts val="0"/>
                        </a:spcBef>
                        <a:spcAft>
                          <a:spcPts val="1000"/>
                        </a:spcAft>
                      </a:pPr>
                      <a:r>
                        <a:rPr lang="es-MX" sz="800" b="1" i="0" u="sng" dirty="0">
                          <a:effectLst/>
                          <a:latin typeface="Calibri"/>
                          <a:ea typeface="Calibri"/>
                          <a:cs typeface="Times New Roman"/>
                        </a:rPr>
                        <a:t>Contesta preguntas </a:t>
                      </a:r>
                      <a:r>
                        <a:rPr lang="es-MX" sz="800" b="1" i="0" dirty="0">
                          <a:effectLst/>
                          <a:latin typeface="Calibri"/>
                          <a:ea typeface="Calibri"/>
                          <a:cs typeface="Times New Roman"/>
                        </a:rPr>
                        <a:t>sobre  palabras dentro del contexto del cuento.  </a:t>
                      </a:r>
                      <a:endParaRPr lang="en-US" sz="800" b="1" i="0" dirty="0">
                        <a:effectLst/>
                        <a:latin typeface="Calibri"/>
                        <a:ea typeface="Calibri"/>
                        <a:cs typeface="Times New Roman"/>
                      </a:endParaRPr>
                    </a:p>
                    <a:p>
                      <a:pPr marL="0" marR="0" algn="l">
                        <a:lnSpc>
                          <a:spcPct val="115000"/>
                        </a:lnSpc>
                        <a:spcBef>
                          <a:spcPts val="0"/>
                        </a:spcBef>
                        <a:spcAft>
                          <a:spcPts val="1000"/>
                        </a:spcAft>
                      </a:pPr>
                      <a:r>
                        <a:rPr lang="es-MX" sz="800" b="1" i="0" dirty="0">
                          <a:effectLst/>
                          <a:latin typeface="Calibri"/>
                          <a:ea typeface="Calibri"/>
                          <a:cs typeface="Times New Roman"/>
                        </a:rPr>
                        <a:t>(¿Por qué el niño dijo ___ cuando ___?)</a:t>
                      </a:r>
                      <a:endParaRPr lang="en-US" sz="800" b="1" i="0" dirty="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0" i="0" u="sng" dirty="0">
                          <a:effectLst/>
                          <a:latin typeface="Calibri"/>
                          <a:ea typeface="Calibri"/>
                          <a:cs typeface="Times New Roman"/>
                        </a:rPr>
                        <a:t>RI.K.4</a:t>
                      </a:r>
                      <a:r>
                        <a:rPr lang="es-MX" sz="800" b="0" i="0" dirty="0">
                          <a:effectLst/>
                          <a:latin typeface="Calibri"/>
                          <a:ea typeface="Calibri"/>
                          <a:cs typeface="Times New Roman"/>
                        </a:rPr>
                        <a:t> </a:t>
                      </a:r>
                      <a:r>
                        <a:rPr lang="es-ES" sz="800" b="0" i="0" dirty="0">
                          <a:effectLst/>
                          <a:latin typeface="Calibri"/>
                          <a:ea typeface="Calibri"/>
                          <a:cs typeface="Times New Roman"/>
                        </a:rPr>
                        <a:t>  </a:t>
                      </a:r>
                      <a:r>
                        <a:rPr lang="es-MX" sz="800" b="0" i="0" dirty="0">
                          <a:effectLst/>
                          <a:latin typeface="Calibri"/>
                          <a:ea typeface="Calibri"/>
                          <a:cs typeface="Times New Roman"/>
                        </a:rPr>
                        <a:t>Con sugerencias y apoyo, hacen y contestan preguntas sobre palabras desconocidas en un texto.</a:t>
                      </a:r>
                      <a:endParaRPr lang="en-US" sz="800" b="0" i="0" dirty="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916897"/>
              </p:ext>
            </p:extLst>
          </p:nvPr>
        </p:nvGraphicFramePr>
        <p:xfrm>
          <a:off x="228600" y="4292012"/>
          <a:ext cx="7315199" cy="2590800"/>
        </p:xfrm>
        <a:graphic>
          <a:graphicData uri="http://schemas.openxmlformats.org/drawingml/2006/table">
            <a:tbl>
              <a:tblPr firstRow="1" firstCol="1" bandRow="1"/>
              <a:tblGrid>
                <a:gridCol w="612502"/>
                <a:gridCol w="793850"/>
                <a:gridCol w="719391"/>
                <a:gridCol w="713386"/>
                <a:gridCol w="727797"/>
                <a:gridCol w="793850"/>
                <a:gridCol w="720591"/>
                <a:gridCol w="683360"/>
                <a:gridCol w="649733"/>
                <a:gridCol w="900739"/>
              </a:tblGrid>
              <a:tr h="152877">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dirty="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Cj</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Cl</a:t>
                      </a:r>
                      <a:endParaRPr lang="en-US" sz="800" dirty="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 2 ANs</a:t>
                      </a:r>
                      <a:endParaRPr lang="en-US" sz="800" dirty="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Cv</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EVC</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smtClean="0">
                          <a:solidFill>
                            <a:srgbClr val="000000"/>
                          </a:solidFill>
                          <a:effectLst/>
                          <a:latin typeface="+mn-lt"/>
                          <a:ea typeface="Calibri"/>
                          <a:cs typeface="Times New Roman"/>
                        </a:rPr>
                        <a:t>Estándar</a:t>
                      </a:r>
                      <a:endParaRPr lang="en-US" sz="800" dirty="0">
                        <a:effectLst/>
                        <a:latin typeface="+mn-lt"/>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2437923">
                <a:tc>
                  <a:txBody>
                    <a:bodyPr/>
                    <a:lstStyle/>
                    <a:p>
                      <a:pPr marL="0" marR="0" algn="l">
                        <a:lnSpc>
                          <a:spcPct val="115000"/>
                        </a:lnSpc>
                        <a:spcBef>
                          <a:spcPts val="0"/>
                        </a:spcBef>
                        <a:spcAft>
                          <a:spcPts val="1000"/>
                        </a:spcAft>
                      </a:pPr>
                      <a:r>
                        <a:rPr lang="es-MX" sz="800" i="0" dirty="0">
                          <a:effectLst/>
                          <a:latin typeface="+mn-lt"/>
                          <a:ea typeface="Calibri"/>
                          <a:cs typeface="Times New Roman"/>
                        </a:rPr>
                        <a:t>Localiza o habla sobre puntos específicos en un texto leído y discutido en clase.</a:t>
                      </a:r>
                      <a:endParaRPr lang="en-US" sz="800" i="0" dirty="0">
                        <a:effectLst/>
                        <a:latin typeface="+mn-lt"/>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dirty="0">
                          <a:effectLst/>
                          <a:latin typeface="+mn-lt"/>
                          <a:ea typeface="Calibri"/>
                          <a:cs typeface="Times New Roman"/>
                        </a:rPr>
                        <a:t>Entiende y usa  el </a:t>
                      </a:r>
                      <a:r>
                        <a:rPr lang="es-MX" sz="800" i="0" u="sng" dirty="0">
                          <a:effectLst/>
                          <a:latin typeface="+mn-lt"/>
                          <a:ea typeface="Calibri"/>
                          <a:cs typeface="Times New Roman"/>
                        </a:rPr>
                        <a:t>lenguaje académico estándar</a:t>
                      </a:r>
                      <a:r>
                        <a:rPr lang="es-MX" sz="800" i="0" dirty="0">
                          <a:effectLst/>
                          <a:latin typeface="+mn-lt"/>
                          <a:ea typeface="Calibri"/>
                          <a:cs typeface="Times New Roman"/>
                        </a:rPr>
                        <a:t>: autor, puntos, razones, identifica, apoyo y texto.</a:t>
                      </a:r>
                      <a:endParaRPr lang="en-US" sz="800" i="0" dirty="0">
                        <a:effectLst/>
                        <a:latin typeface="+mn-lt"/>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dirty="0">
                          <a:effectLst/>
                          <a:latin typeface="+mn-lt"/>
                          <a:ea typeface="Calibri"/>
                          <a:cs typeface="Times New Roman"/>
                        </a:rPr>
                        <a:t>Contesta cuando se le pregunta sobre puntos específicos en un texto usando las interrogantes: quién, qué,  cuándo,  dónde,  o cómo. </a:t>
                      </a:r>
                      <a:endParaRPr lang="en-US" sz="800" i="0" dirty="0">
                        <a:effectLst/>
                        <a:latin typeface="+mn-lt"/>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s-MX" sz="800" i="0" u="sng" dirty="0">
                          <a:effectLst/>
                          <a:latin typeface="+mn-lt"/>
                          <a:ea typeface="Calibri"/>
                          <a:cs typeface="Times New Roman"/>
                        </a:rPr>
                        <a:t>Desarrollo de concepto</a:t>
                      </a:r>
                      <a:endParaRPr lang="en-US" sz="800" i="0" dirty="0">
                        <a:effectLst/>
                        <a:latin typeface="+mn-lt"/>
                        <a:ea typeface="Calibri"/>
                        <a:cs typeface="Times New Roman"/>
                      </a:endParaRPr>
                    </a:p>
                    <a:p>
                      <a:pPr marL="0" marR="0" algn="l">
                        <a:lnSpc>
                          <a:spcPct val="115000"/>
                        </a:lnSpc>
                        <a:spcBef>
                          <a:spcPts val="0"/>
                        </a:spcBef>
                        <a:spcAft>
                          <a:spcPts val="1000"/>
                        </a:spcAft>
                      </a:pPr>
                      <a:r>
                        <a:rPr lang="es-MX" sz="800" i="0" dirty="0">
                          <a:effectLst/>
                          <a:latin typeface="+mn-lt"/>
                          <a:ea typeface="Calibri"/>
                          <a:cs typeface="Times New Roman"/>
                        </a:rPr>
                        <a:t>Entiende que un “punto” es lo que un autor está tratando de explicar y las “razones” dicen el porqué.</a:t>
                      </a:r>
                      <a:endParaRPr lang="en-US" sz="800" i="0" dirty="0">
                        <a:effectLst/>
                        <a:latin typeface="+mn-lt"/>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mn-lt"/>
                          <a:ea typeface="Calibri"/>
                          <a:cs typeface="Times New Roman"/>
                        </a:rPr>
                        <a:t>Puede parear (relacionar) puntos con razones – causas con efectos, de un texto leído y discutido en clase (parea un dibujo de lava con un volcán, o la señal de peligro con fuego).</a:t>
                      </a:r>
                      <a:endParaRPr lang="en-US" sz="800" i="0" dirty="0">
                        <a:effectLst/>
                        <a:latin typeface="+mn-lt"/>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dirty="0">
                          <a:effectLst/>
                          <a:latin typeface="+mn-lt"/>
                          <a:ea typeface="Calibri"/>
                          <a:cs typeface="Times New Roman"/>
                        </a:rPr>
                        <a:t>Localiza razones en el texto que sostiene (apoya) puntos específicos, explicando por qué. </a:t>
                      </a:r>
                      <a:endParaRPr lang="en-US" sz="800" i="0" dirty="0">
                        <a:effectLst/>
                        <a:latin typeface="+mn-lt"/>
                        <a:ea typeface="Calibri"/>
                        <a:cs typeface="Times New Roman"/>
                      </a:endParaRPr>
                    </a:p>
                    <a:p>
                      <a:pPr marL="0" marR="0" algn="l">
                        <a:lnSpc>
                          <a:spcPct val="115000"/>
                        </a:lnSpc>
                        <a:spcBef>
                          <a:spcPts val="0"/>
                        </a:spcBef>
                        <a:spcAft>
                          <a:spcPts val="1000"/>
                        </a:spcAft>
                      </a:pPr>
                      <a:r>
                        <a:rPr lang="es-MX" sz="800" i="0" dirty="0">
                          <a:effectLst/>
                          <a:latin typeface="+mn-lt"/>
                          <a:ea typeface="Calibri"/>
                          <a:cs typeface="Times New Roman"/>
                        </a:rPr>
                        <a:t>(</a:t>
                      </a:r>
                      <a:r>
                        <a:rPr lang="es-MX" sz="800" b="1" i="0" dirty="0">
                          <a:effectLst/>
                          <a:latin typeface="+mn-lt"/>
                          <a:ea typeface="Calibri"/>
                          <a:cs typeface="Times New Roman"/>
                        </a:rPr>
                        <a:t>las serpientes son peligrosas…si son venenosas</a:t>
                      </a:r>
                      <a:r>
                        <a:rPr lang="es-MX" sz="800" i="0" dirty="0">
                          <a:effectLst/>
                          <a:latin typeface="+mn-lt"/>
                          <a:ea typeface="Calibri"/>
                          <a:cs typeface="Times New Roman"/>
                        </a:rPr>
                        <a:t>, explica por qué el autor dice “¡no toques!”)</a:t>
                      </a:r>
                      <a:endParaRPr lang="en-US" sz="800" i="0" dirty="0">
                        <a:effectLst/>
                        <a:latin typeface="+mn-lt"/>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mn-lt"/>
                          <a:ea typeface="Calibri"/>
                          <a:cs typeface="Times New Roman"/>
                        </a:rPr>
                        <a:t>Distingue razones de apoyo  relevantes e irrelevantes  sobre puntos específicos en un texto (explica por qué___ es una buena razón (relevante) para no ____).</a:t>
                      </a:r>
                      <a:endParaRPr lang="en-US" sz="800" i="0" dirty="0">
                        <a:effectLst/>
                        <a:latin typeface="+mn-lt"/>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dirty="0">
                          <a:effectLst/>
                          <a:latin typeface="+mn-lt"/>
                          <a:ea typeface="Calibri"/>
                          <a:cs typeface="Times New Roman"/>
                        </a:rPr>
                        <a:t>Identifica las razones que un autor da para apoyar puntos en un texto; con poca asistencia las puede dibujar o identificar en un texto nuevo leído pero no discutido en clase.</a:t>
                      </a:r>
                      <a:endParaRPr lang="en-US" sz="800" i="0" dirty="0">
                        <a:effectLst/>
                        <a:latin typeface="+mn-lt"/>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mn-lt"/>
                          <a:ea typeface="Calibri"/>
                          <a:cs typeface="Times New Roman"/>
                        </a:rPr>
                        <a:t>Cita evidencia que sostiene/apoya puntos en un texto (puede contestar una pregunta haciendo referencia a un lugar específico en el texto).</a:t>
                      </a:r>
                      <a:endParaRPr lang="en-US" sz="800" i="0" dirty="0">
                        <a:effectLst/>
                        <a:latin typeface="+mn-lt"/>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u="sng" dirty="0">
                          <a:effectLst/>
                          <a:latin typeface="+mn-lt"/>
                          <a:ea typeface="Calibri"/>
                          <a:cs typeface="Times New Roman"/>
                        </a:rPr>
                        <a:t>RI.K.8</a:t>
                      </a:r>
                      <a:endParaRPr lang="en-US" sz="800" i="0" dirty="0">
                        <a:effectLst/>
                        <a:latin typeface="+mn-lt"/>
                        <a:ea typeface="Calibri"/>
                        <a:cs typeface="Times New Roman"/>
                      </a:endParaRPr>
                    </a:p>
                    <a:p>
                      <a:pPr marL="0" marR="0" algn="l">
                        <a:lnSpc>
                          <a:spcPct val="115000"/>
                        </a:lnSpc>
                        <a:spcBef>
                          <a:spcPts val="0"/>
                        </a:spcBef>
                        <a:spcAft>
                          <a:spcPts val="1000"/>
                        </a:spcAft>
                      </a:pPr>
                      <a:r>
                        <a:rPr lang="es-MX" sz="800" i="0" dirty="0">
                          <a:effectLst/>
                          <a:latin typeface="+mn-lt"/>
                          <a:ea typeface="Calibri"/>
                          <a:cs typeface="Times New Roman"/>
                        </a:rPr>
                        <a:t>Con sugerencias y apoyo, identifican las razones que el autor ofrece para apoyar puntos en un texto.</a:t>
                      </a:r>
                      <a:endParaRPr lang="en-US" sz="800" i="0" dirty="0">
                        <a:effectLst/>
                        <a:latin typeface="+mn-lt"/>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99766070"/>
              </p:ext>
            </p:extLst>
          </p:nvPr>
        </p:nvGraphicFramePr>
        <p:xfrm>
          <a:off x="76200" y="6936220"/>
          <a:ext cx="7620000" cy="2523003"/>
        </p:xfrm>
        <a:graphic>
          <a:graphicData uri="http://schemas.openxmlformats.org/drawingml/2006/table">
            <a:tbl>
              <a:tblPr firstRow="1" firstCol="1" bandRow="1"/>
              <a:tblGrid>
                <a:gridCol w="679158"/>
                <a:gridCol w="701548"/>
                <a:gridCol w="752894"/>
                <a:gridCol w="747224"/>
                <a:gridCol w="895593"/>
                <a:gridCol w="746326"/>
                <a:gridCol w="850812"/>
                <a:gridCol w="679158"/>
                <a:gridCol w="729087"/>
                <a:gridCol w="838200"/>
              </a:tblGrid>
              <a:tr h="139467">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Ck</a:t>
                      </a:r>
                      <a:endParaRPr lang="en-US" sz="800"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ANP</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APx</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SYG</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SYU</a:t>
                      </a:r>
                      <a:endParaRPr lang="en-US" sz="800"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smtClean="0">
                          <a:solidFill>
                            <a:srgbClr val="000000"/>
                          </a:solidFill>
                          <a:effectLst/>
                          <a:latin typeface="+mn-lt"/>
                          <a:ea typeface="Calibri"/>
                          <a:cs typeface="Times New Roman"/>
                        </a:rPr>
                        <a:t>Estándar</a:t>
                      </a:r>
                      <a:endParaRPr lang="en-US" sz="800" dirty="0">
                        <a:effectLst/>
                        <a:latin typeface="+mn-lt"/>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796406">
                <a:tc>
                  <a:txBody>
                    <a:bodyPr/>
                    <a:lstStyle/>
                    <a:p>
                      <a:pPr marL="0" marR="0" algn="l">
                        <a:lnSpc>
                          <a:spcPct val="115000"/>
                        </a:lnSpc>
                        <a:spcBef>
                          <a:spcPts val="0"/>
                        </a:spcBef>
                        <a:spcAft>
                          <a:spcPts val="1000"/>
                        </a:spcAft>
                      </a:pPr>
                      <a:r>
                        <a:rPr lang="es-MX" sz="800" i="1">
                          <a:effectLst/>
                          <a:latin typeface="Calibri"/>
                          <a:ea typeface="Calibri"/>
                          <a:cs typeface="Times New Roman"/>
                        </a:rPr>
                        <a:t>Recuerda detalles sobre ilustraciones, descripciones o procedimientos específicos de un texto leído y discutido en clase.  </a:t>
                      </a:r>
                      <a:endParaRPr lang="en-US" sz="80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1">
                          <a:effectLst/>
                          <a:latin typeface="Calibri"/>
                          <a:ea typeface="Calibri"/>
                          <a:cs typeface="Times New Roman"/>
                        </a:rPr>
                        <a:t>Entiende y usa  el </a:t>
                      </a:r>
                      <a:r>
                        <a:rPr lang="es-MX" sz="800" i="1" u="sng">
                          <a:effectLst/>
                          <a:latin typeface="Calibri"/>
                          <a:ea typeface="Calibri"/>
                          <a:cs typeface="Times New Roman"/>
                        </a:rPr>
                        <a:t>lenguaje académico estándar:</a:t>
                      </a:r>
                      <a:r>
                        <a:rPr lang="es-MX" sz="800" i="1">
                          <a:effectLst/>
                          <a:latin typeface="Calibri"/>
                          <a:ea typeface="Calibri"/>
                          <a:cs typeface="Times New Roman"/>
                        </a:rPr>
                        <a:t> semejanzas y diferencias, textos, ilustraciones, descripciones, procedimientos y temas.</a:t>
                      </a:r>
                      <a:endParaRPr lang="en-US" sz="80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1">
                          <a:effectLst/>
                          <a:latin typeface="Calibri"/>
                          <a:ea typeface="Calibri"/>
                          <a:cs typeface="Times New Roman"/>
                        </a:rPr>
                        <a:t>Contesta preguntas con: qué, quién, cuándo, y dónde, sobre ilustraciones, </a:t>
                      </a:r>
                      <a:r>
                        <a:rPr lang="es-MX" sz="800">
                          <a:effectLst/>
                          <a:latin typeface="Calibri"/>
                          <a:ea typeface="Calibri"/>
                          <a:cs typeface="Times New Roman"/>
                        </a:rPr>
                        <a:t> </a:t>
                      </a:r>
                      <a:r>
                        <a:rPr lang="es-MX" sz="800" b="1" i="1">
                          <a:effectLst/>
                          <a:latin typeface="Calibri"/>
                          <a:ea typeface="Calibri"/>
                          <a:cs typeface="Times New Roman"/>
                        </a:rPr>
                        <a:t>descripciones y procedimientos en un texto leído/discutido en clase. </a:t>
                      </a:r>
                      <a:endParaRPr lang="en-US" sz="80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1" u="sng">
                          <a:effectLst/>
                          <a:latin typeface="Calibri"/>
                          <a:ea typeface="Calibri"/>
                          <a:cs typeface="Times New Roman"/>
                        </a:rPr>
                        <a:t>Desarrollo de concepto</a:t>
                      </a:r>
                      <a:endParaRPr lang="en-US" sz="800">
                        <a:effectLst/>
                        <a:latin typeface="Calibri"/>
                        <a:ea typeface="Calibri"/>
                        <a:cs typeface="Times New Roman"/>
                      </a:endParaRPr>
                    </a:p>
                    <a:p>
                      <a:pPr marL="0" marR="0" algn="l">
                        <a:lnSpc>
                          <a:spcPct val="115000"/>
                        </a:lnSpc>
                        <a:spcBef>
                          <a:spcPts val="0"/>
                        </a:spcBef>
                        <a:spcAft>
                          <a:spcPts val="1000"/>
                        </a:spcAft>
                      </a:pPr>
                      <a:r>
                        <a:rPr lang="es-MX" sz="800" i="1">
                          <a:effectLst/>
                          <a:latin typeface="Calibri"/>
                          <a:ea typeface="Calibri"/>
                          <a:cs typeface="Times New Roman"/>
                        </a:rPr>
                        <a:t>El estudiante entiende que dos textos sobre el mismo tema pueden tener ilustraciones, descripciones y procedimientos similares o diferentes. </a:t>
                      </a:r>
                      <a:endParaRPr lang="en-US" sz="80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1" dirty="0">
                          <a:effectLst/>
                          <a:latin typeface="Calibri"/>
                          <a:ea typeface="Calibri"/>
                          <a:cs typeface="Times New Roman"/>
                        </a:rPr>
                        <a:t>Hace generalizaciones entre dos textos del mismo tema sobre </a:t>
                      </a:r>
                      <a:r>
                        <a:rPr lang="es-MX" sz="800" dirty="0">
                          <a:effectLst/>
                          <a:latin typeface="Calibri"/>
                          <a:ea typeface="Calibri"/>
                          <a:cs typeface="Times New Roman"/>
                        </a:rPr>
                        <a:t> </a:t>
                      </a:r>
                      <a:r>
                        <a:rPr lang="es-MX" sz="800" b="1" i="1" dirty="0">
                          <a:effectLst/>
                          <a:latin typeface="Calibri"/>
                          <a:ea typeface="Calibri"/>
                          <a:cs typeface="Times New Roman"/>
                        </a:rPr>
                        <a:t>ilustraciones,  descripciones o procedimientos (¿cómo son  iguales/diferentes?) </a:t>
                      </a:r>
                      <a:endParaRPr lang="en-US" sz="800" dirty="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1" dirty="0">
                          <a:effectLst/>
                          <a:latin typeface="Calibri"/>
                          <a:ea typeface="Calibri"/>
                          <a:cs typeface="Times New Roman"/>
                        </a:rPr>
                        <a:t>Reúne, analiza y organiza ilustraciones, descripciones o procedimientos de dos textos del mimo tema (capaz de organizar por listados o en columnas).</a:t>
                      </a:r>
                      <a:endParaRPr lang="en-US" sz="800" dirty="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1" dirty="0">
                          <a:effectLst/>
                          <a:latin typeface="Calibri"/>
                          <a:ea typeface="Calibri"/>
                          <a:cs typeface="Times New Roman"/>
                        </a:rPr>
                        <a:t>Entiende el concepto de identificar semejanzas y diferencias entre dos textos (lo puede explicar o demostrar sin mucha ayuda o asistencia). </a:t>
                      </a:r>
                      <a:endParaRPr lang="en-US" sz="800" dirty="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1" dirty="0">
                          <a:effectLst/>
                          <a:latin typeface="Calibri"/>
                          <a:ea typeface="Calibri"/>
                          <a:cs typeface="Times New Roman"/>
                        </a:rPr>
                        <a:t>Reúne (para resumir) información dentro de una fuente </a:t>
                      </a:r>
                      <a:r>
                        <a:rPr lang="es-MX" sz="800" dirty="0">
                          <a:effectLst/>
                          <a:latin typeface="Calibri"/>
                          <a:ea typeface="Calibri"/>
                          <a:cs typeface="Times New Roman"/>
                        </a:rPr>
                        <a:t>–</a:t>
                      </a:r>
                      <a:r>
                        <a:rPr lang="es-MX" sz="800" i="1" dirty="0">
                          <a:effectLst/>
                          <a:latin typeface="Calibri"/>
                          <a:ea typeface="Calibri"/>
                          <a:cs typeface="Times New Roman"/>
                        </a:rPr>
                        <a:t>encuentra todos los atributos sobre un tema que apoya____ (requiere saber lo que son semejanzas y diferencias).</a:t>
                      </a:r>
                      <a:endParaRPr lang="en-US" sz="800" dirty="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1" dirty="0">
                          <a:effectLst/>
                          <a:latin typeface="Calibri"/>
                          <a:ea typeface="Calibri"/>
                          <a:cs typeface="Times New Roman"/>
                        </a:rPr>
                        <a:t>Reúne (para resumir) información dentro de dos  fuentes </a:t>
                      </a:r>
                      <a:r>
                        <a:rPr lang="es-MX" sz="800" dirty="0">
                          <a:effectLst/>
                          <a:latin typeface="Calibri"/>
                          <a:ea typeface="Calibri"/>
                          <a:cs typeface="Times New Roman"/>
                        </a:rPr>
                        <a:t>–</a:t>
                      </a:r>
                      <a:r>
                        <a:rPr lang="es-MX" sz="800" b="1" i="1" dirty="0">
                          <a:effectLst/>
                          <a:latin typeface="Calibri"/>
                          <a:ea typeface="Calibri"/>
                          <a:cs typeface="Times New Roman"/>
                        </a:rPr>
                        <a:t>encuentra todos los atributos sobre un tema de ambas fuentes que apoyan______.</a:t>
                      </a:r>
                      <a:endParaRPr lang="en-US" sz="800" dirty="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1" u="sng" dirty="0">
                          <a:effectLst/>
                          <a:latin typeface="Calibri"/>
                          <a:ea typeface="Calibri"/>
                          <a:cs typeface="Times New Roman"/>
                        </a:rPr>
                        <a:t>RI.K.9</a:t>
                      </a:r>
                      <a:r>
                        <a:rPr lang="es-MX" sz="800" i="1" dirty="0">
                          <a:effectLst/>
                          <a:latin typeface="Calibri"/>
                          <a:ea typeface="Calibri"/>
                          <a:cs typeface="Times New Roman"/>
                        </a:rPr>
                        <a:t>  Con sugerencias y apoyo, identifican las semejanzas y diferencias básicas entre dos textos sobre el mismo tema (por ejemplo: en las ilustraciones,   descripciones o procedimientos).</a:t>
                      </a:r>
                      <a:endParaRPr lang="en-US" sz="800" dirty="0">
                        <a:effectLst/>
                        <a:latin typeface="Calibri"/>
                        <a:ea typeface="Calibri"/>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sp>
        <p:nvSpPr>
          <p:cNvPr id="9" name="TextBox 8"/>
          <p:cNvSpPr txBox="1"/>
          <p:nvPr/>
        </p:nvSpPr>
        <p:spPr>
          <a:xfrm>
            <a:off x="1371600" y="9220200"/>
            <a:ext cx="8382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 </a:t>
            </a:r>
            <a:r>
              <a:rPr lang="en-US" sz="900" b="1" dirty="0" err="1" smtClean="0">
                <a:solidFill>
                  <a:schemeClr val="bg1"/>
                </a:solidFill>
                <a:effectLst>
                  <a:outerShdw blurRad="38100" dist="38100" dir="2700000" algn="tl">
                    <a:srgbClr val="000000">
                      <a:alpha val="43137"/>
                    </a:srgbClr>
                  </a:outerShdw>
                </a:effectLst>
              </a:rPr>
              <a:t>evaluado</a:t>
            </a:r>
            <a:endParaRPr lang="en-US" sz="9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5901070" y="6649352"/>
            <a:ext cx="8382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 </a:t>
            </a:r>
            <a:r>
              <a:rPr lang="en-US" sz="900" b="1" dirty="0" err="1" smtClean="0">
                <a:solidFill>
                  <a:schemeClr val="bg1"/>
                </a:solidFill>
                <a:effectLst>
                  <a:outerShdw blurRad="38100" dist="38100" dir="2700000" algn="tl">
                    <a:srgbClr val="000000">
                      <a:alpha val="43137"/>
                    </a:srgbClr>
                  </a:outerShdw>
                </a:effectLst>
              </a:rPr>
              <a:t>evaluado</a:t>
            </a:r>
            <a:endParaRPr lang="en-US" sz="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29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sp>
        <p:nvSpPr>
          <p:cNvPr id="10" name="Rectangle 9"/>
          <p:cNvSpPr/>
          <p:nvPr/>
        </p:nvSpPr>
        <p:spPr>
          <a:xfrm>
            <a:off x="728660" y="2362200"/>
            <a:ext cx="6234113"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defTabSz="966612">
              <a:defRPr/>
            </a:pPr>
            <a:r>
              <a:rPr lang="en-US" b="1" u="sng" dirty="0"/>
              <a:t>Constructed Response Research Rubrics Target 2</a:t>
            </a:r>
          </a:p>
          <a:p>
            <a:pPr marL="231775" indent="-231775" algn="ctr"/>
            <a:r>
              <a:rPr lang="en-US" dirty="0"/>
              <a:t>Locate, Select, Interpret and Integrate Information.</a:t>
            </a:r>
          </a:p>
        </p:txBody>
      </p:sp>
      <p:sp>
        <p:nvSpPr>
          <p:cNvPr id="6" name="Rectangle 5"/>
          <p:cNvSpPr/>
          <p:nvPr/>
        </p:nvSpPr>
        <p:spPr>
          <a:xfrm>
            <a:off x="590550" y="1524000"/>
            <a:ext cx="6648450" cy="1082204"/>
          </a:xfrm>
          <a:prstGeom prst="rect">
            <a:avLst/>
          </a:prstGeom>
        </p:spPr>
        <p:txBody>
          <a:bodyPr wrap="square" lIns="96378" tIns="48189" rIns="96378" bIns="48189">
            <a:spAutoFit/>
          </a:bodyPr>
          <a:lstStyle/>
          <a:p>
            <a:pPr marL="404813" indent="-346075"/>
            <a:r>
              <a:rPr lang="en-US" sz="1600" b="1" dirty="0" smtClean="0">
                <a:latin typeface="Helvetica" pitchFamily="34" charset="0"/>
                <a:cs typeface="Helvetica" pitchFamily="34" charset="0"/>
              </a:rPr>
              <a:t>7.   RL.K.9 </a:t>
            </a:r>
            <a:r>
              <a:rPr lang="es-ES" sz="1600" b="1" dirty="0" smtClean="0">
                <a:latin typeface="Helvetica" pitchFamily="34" charset="0"/>
                <a:cs typeface="Helvetica" pitchFamily="34" charset="0"/>
              </a:rPr>
              <a:t>Escribe y/o dibuja dos cosas que Roco hizo cuando llegaron los campistas. Escribe y/o dibuja dos cosas que la mamá hizo cuando llegaron los campistas.</a:t>
            </a:r>
          </a:p>
          <a:p>
            <a:r>
              <a:rPr lang="es-ES" sz="1600" b="1" dirty="0" smtClean="0">
                <a:latin typeface="Helvetica" pitchFamily="34" charset="0"/>
                <a:cs typeface="Helvetica" pitchFamily="34" charset="0"/>
              </a:rPr>
              <a:t>         </a:t>
            </a:r>
          </a:p>
        </p:txBody>
      </p:sp>
      <p:sp>
        <p:nvSpPr>
          <p:cNvPr id="8" name="Rectangle 7"/>
          <p:cNvSpPr/>
          <p:nvPr/>
        </p:nvSpPr>
        <p:spPr>
          <a:xfrm>
            <a:off x="619442" y="965113"/>
            <a:ext cx="6452551" cy="558978"/>
          </a:xfrm>
          <a:prstGeom prst="rect">
            <a:avLst/>
          </a:prstGeom>
        </p:spPr>
        <p:txBody>
          <a:bodyPr wrap="square" lIns="96371" tIns="48186" rIns="96371" bIns="48186">
            <a:spAutoFit/>
          </a:bodyPr>
          <a:lstStyle/>
          <a:p>
            <a:pPr algn="ctr"/>
            <a:r>
              <a:rPr lang="es-ES" sz="1500" b="1" dirty="0" smtClean="0"/>
              <a:t>Pre-evaluación Trimestre 3: Clave para la respuesta construida </a:t>
            </a:r>
          </a:p>
          <a:p>
            <a:pPr algn="ctr"/>
            <a:r>
              <a:rPr lang="es-ES" sz="1500" dirty="0" smtClean="0"/>
              <a:t>Pasaje literario: </a:t>
            </a:r>
            <a:r>
              <a:rPr lang="es-ES" sz="1500" b="1" i="1" dirty="0" smtClean="0"/>
              <a:t>Roco se escapa</a:t>
            </a:r>
            <a:endParaRPr lang="es-ES" sz="1500" b="1" i="1" dirty="0"/>
          </a:p>
        </p:txBody>
      </p:sp>
      <p:sp>
        <p:nvSpPr>
          <p:cNvPr id="5" name="Rectangle 4"/>
          <p:cNvSpPr/>
          <p:nvPr/>
        </p:nvSpPr>
        <p:spPr>
          <a:xfrm>
            <a:off x="781049" y="2362200"/>
            <a:ext cx="6129338" cy="2677656"/>
          </a:xfrm>
          <a:prstGeom prst="rect">
            <a:avLst/>
          </a:prstGeom>
        </p:spPr>
        <p:txBody>
          <a:bodyPr wrap="square">
            <a:spAutoFit/>
          </a:bodyPr>
          <a:lstStyle/>
          <a:p>
            <a:pPr lvl="0" algn="ctr" defTabSz="966612">
              <a:defRPr/>
            </a:pPr>
            <a:r>
              <a:rPr lang="es-ES_tradnl" sz="1600" b="1" u="sng" dirty="0" smtClean="0">
                <a:solidFill>
                  <a:prstClr val="black"/>
                </a:solidFill>
              </a:rPr>
              <a:t>Rúbricas </a:t>
            </a:r>
            <a:r>
              <a:rPr lang="es-ES_tradnl" sz="1600" b="1" u="sng" dirty="0">
                <a:solidFill>
                  <a:prstClr val="black"/>
                </a:solidFill>
              </a:rPr>
              <a:t>para la </a:t>
            </a:r>
            <a:r>
              <a:rPr lang="es-ES_tradnl" sz="1600" b="1" u="sng" dirty="0" smtClean="0">
                <a:solidFill>
                  <a:prstClr val="black"/>
                </a:solidFill>
              </a:rPr>
              <a:t>respuesta </a:t>
            </a:r>
            <a:r>
              <a:rPr lang="es-ES_tradnl" sz="1600" b="1" u="sng" dirty="0">
                <a:solidFill>
                  <a:prstClr val="black"/>
                </a:solidFill>
              </a:rPr>
              <a:t>c</a:t>
            </a:r>
            <a:r>
              <a:rPr lang="es-ES_tradnl" sz="1600" b="1" u="sng" dirty="0" smtClean="0">
                <a:solidFill>
                  <a:prstClr val="black"/>
                </a:solidFill>
              </a:rPr>
              <a:t>onstruida </a:t>
            </a:r>
            <a:r>
              <a:rPr lang="es-ES_tradnl" sz="1600" b="1" u="sng" dirty="0">
                <a:solidFill>
                  <a:prstClr val="black"/>
                </a:solidFill>
              </a:rPr>
              <a:t>de </a:t>
            </a:r>
            <a:r>
              <a:rPr lang="es-ES_tradnl" sz="1600" b="1" u="sng" dirty="0" smtClean="0">
                <a:solidFill>
                  <a:prstClr val="black"/>
                </a:solidFill>
              </a:rPr>
              <a:t>investigación </a:t>
            </a:r>
            <a:r>
              <a:rPr lang="es-ES_tradnl" sz="1600" b="1" u="sng" dirty="0">
                <a:solidFill>
                  <a:prstClr val="black"/>
                </a:solidFill>
              </a:rPr>
              <a:t>- Objetivo 2</a:t>
            </a:r>
          </a:p>
          <a:p>
            <a:pPr algn="ctr"/>
            <a:r>
              <a:rPr lang="es-ES" sz="1600" dirty="0" smtClean="0"/>
              <a:t>Localizar, seleccionar, interpretar e integrar  información.</a:t>
            </a:r>
            <a:r>
              <a:rPr lang="es-ES" sz="1600" b="1" u="sng" dirty="0" smtClean="0"/>
              <a:t> </a:t>
            </a:r>
          </a:p>
          <a:p>
            <a:endParaRPr lang="es-ES" sz="1600" b="1" u="sng" dirty="0" smtClean="0"/>
          </a:p>
          <a:p>
            <a:r>
              <a:rPr lang="es-ES" sz="1200" b="1" u="sng" dirty="0" smtClean="0"/>
              <a:t>La respuesta da suficiente evidencia </a:t>
            </a:r>
            <a:r>
              <a:rPr lang="es-ES" sz="1200" b="1" dirty="0" smtClean="0"/>
              <a:t> </a:t>
            </a:r>
            <a:r>
              <a:rPr lang="es-ES" sz="1200" dirty="0" smtClean="0"/>
              <a:t>de la habilidad de localizar y seleccionar información que muestre o diga dos cosas que Roco hizo en el cuento y las dos cosas que la mamá hizo en el cuento. Los estudiantes pueden escribir o dibujar (y /o decir) que Roco (1) escuchó un ruido, (2) vio un campista y (3)se escapó.  Los estudiantes pueden escribir o dibujar (y /o decir)  que la mamá (1) advirtió a sus bebés sobre los campistas, (2) mordió al campista y (3) agarró al campista.</a:t>
            </a:r>
          </a:p>
          <a:p>
            <a:endParaRPr lang="en-US" sz="1200" dirty="0"/>
          </a:p>
          <a:p>
            <a:r>
              <a:rPr lang="es-ES" sz="1200" b="1" u="sng" dirty="0" smtClean="0"/>
              <a:t>La </a:t>
            </a:r>
            <a:r>
              <a:rPr lang="es-ES" sz="1200" b="1" u="sng" dirty="0"/>
              <a:t>respuesta da suficiente evidencia </a:t>
            </a:r>
            <a:r>
              <a:rPr lang="es-ES" sz="1200" dirty="0"/>
              <a:t>de la </a:t>
            </a:r>
            <a:r>
              <a:rPr lang="es-ES" sz="1200" dirty="0" smtClean="0"/>
              <a:t>habilidad </a:t>
            </a:r>
            <a:r>
              <a:rPr lang="es-ES" sz="1200" dirty="0"/>
              <a:t>de interpretar e integrar la información para dibujar o escribir sobre lo </a:t>
            </a:r>
            <a:r>
              <a:rPr lang="es-ES" sz="1200" dirty="0" smtClean="0"/>
              <a:t>que Roco </a:t>
            </a:r>
            <a:r>
              <a:rPr lang="es-ES" sz="1200" dirty="0"/>
              <a:t>y su madre hicieron cuando llegaron los campistas. Los estudiantes pueden integrar otra información </a:t>
            </a:r>
            <a:r>
              <a:rPr lang="es-ES" sz="1200" dirty="0" smtClean="0"/>
              <a:t>del cuento, </a:t>
            </a:r>
            <a:r>
              <a:rPr lang="es-ES" sz="1200" dirty="0"/>
              <a:t>si </a:t>
            </a:r>
            <a:r>
              <a:rPr lang="es-ES" sz="1200" dirty="0" smtClean="0"/>
              <a:t>ésta realmente aparece en </a:t>
            </a:r>
            <a:r>
              <a:rPr lang="es-ES" sz="1200" dirty="0"/>
              <a:t>el texto</a:t>
            </a:r>
            <a:r>
              <a:rPr lang="en-US" sz="1200" dirty="0" smtClean="0"/>
              <a:t>.  </a:t>
            </a:r>
          </a:p>
        </p:txBody>
      </p:sp>
      <p:graphicFrame>
        <p:nvGraphicFramePr>
          <p:cNvPr id="11" name="Table 10"/>
          <p:cNvGraphicFramePr>
            <a:graphicFrameLocks noGrp="1"/>
          </p:cNvGraphicFramePr>
          <p:nvPr>
            <p:extLst>
              <p:ext uri="{D42A27DB-BD31-4B8C-83A1-F6EECF244321}">
                <p14:modId xmlns:p14="http://schemas.microsoft.com/office/powerpoint/2010/main" val="165914746"/>
              </p:ext>
            </p:extLst>
          </p:nvPr>
        </p:nvGraphicFramePr>
        <p:xfrm>
          <a:off x="943560" y="5039856"/>
          <a:ext cx="5804316" cy="2802636"/>
        </p:xfrm>
        <a:graphic>
          <a:graphicData uri="http://schemas.openxmlformats.org/drawingml/2006/table">
            <a:tbl>
              <a:tblPr firstRow="1" bandRow="1">
                <a:tableStyleId>{5940675A-B579-460E-94D1-54222C63F5DA}</a:tableStyleId>
              </a:tblPr>
              <a:tblGrid>
                <a:gridCol w="508000"/>
                <a:gridCol w="5296316"/>
              </a:tblGrid>
              <a:tr h="1066800">
                <a:tc>
                  <a:txBody>
                    <a:bodyPr/>
                    <a:lstStyle/>
                    <a:p>
                      <a:pPr algn="ctr"/>
                      <a:r>
                        <a:rPr lang="en-US" sz="1900" b="1" dirty="0" smtClean="0"/>
                        <a:t>2</a:t>
                      </a:r>
                      <a:endParaRPr lang="en-US" sz="1900" b="1" dirty="0"/>
                    </a:p>
                  </a:txBody>
                  <a:tcPr marL="97536" marR="97536" marT="48006" marB="48006" anchor="ctr"/>
                </a:tc>
                <a:tc>
                  <a:txBody>
                    <a:bodyPr/>
                    <a:lstStyle/>
                    <a:p>
                      <a:r>
                        <a:rPr lang="es-ES" sz="1100" b="0" i="0" baseline="0" dirty="0" smtClean="0">
                          <a:solidFill>
                            <a:schemeClr val="tx1"/>
                          </a:solidFill>
                        </a:rPr>
                        <a:t>El estudiante dibuja o escribe sobre lo que ambos personajes hicieron cuando llegaron los campistas</a:t>
                      </a:r>
                      <a:r>
                        <a:rPr lang="en-US" sz="1100" b="0" i="0" baseline="0" dirty="0" smtClean="0">
                          <a:solidFill>
                            <a:schemeClr val="tx1"/>
                          </a:solidFill>
                        </a:rPr>
                        <a:t>:</a:t>
                      </a:r>
                    </a:p>
                    <a:p>
                      <a:pPr marL="171450" indent="-171450">
                        <a:buFont typeface="Arial" panose="020B0604020202020204" pitchFamily="34" charset="0"/>
                        <a:buChar char="•"/>
                      </a:pPr>
                      <a:r>
                        <a:rPr lang="es-ES" sz="1100" b="0" i="0" baseline="0" dirty="0" smtClean="0">
                          <a:solidFill>
                            <a:schemeClr val="tx1"/>
                          </a:solidFill>
                        </a:rPr>
                        <a:t>Dibuja/nombra a Roco y la mamá.</a:t>
                      </a:r>
                    </a:p>
                    <a:p>
                      <a:pPr marL="171450" indent="-171450">
                        <a:buFont typeface="Arial" panose="020B0604020202020204" pitchFamily="34" charset="0"/>
                        <a:buChar char="•"/>
                      </a:pPr>
                      <a:r>
                        <a:rPr lang="es-ES" sz="1100" b="0" i="0" baseline="0" dirty="0" smtClean="0">
                          <a:solidFill>
                            <a:schemeClr val="tx1"/>
                          </a:solidFill>
                        </a:rPr>
                        <a:t>Escribe o dibuja lo que ambos estaban haciendo cuando llegaron los campistas.</a:t>
                      </a:r>
                    </a:p>
                    <a:p>
                      <a:pPr marL="171450" marR="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100" b="0" i="0" baseline="0" dirty="0" smtClean="0">
                          <a:solidFill>
                            <a:schemeClr val="tx1"/>
                          </a:solidFill>
                        </a:rPr>
                        <a:t>Escribe o dibuja dos o más cosas que ambos personajes estaban haciendo cuando llegaron los campistas</a:t>
                      </a:r>
                      <a:r>
                        <a:rPr lang="en-US" sz="1100" b="0" i="0" baseline="0" dirty="0" smtClean="0">
                          <a:solidFill>
                            <a:schemeClr val="tx1"/>
                          </a:solidFill>
                        </a:rPr>
                        <a:t>.</a:t>
                      </a:r>
                      <a:endParaRPr lang="es-ES" sz="1100" b="0" i="0" baseline="0" dirty="0" smtClean="0">
                        <a:solidFill>
                          <a:schemeClr val="tx1"/>
                        </a:solidFill>
                      </a:endParaRPr>
                    </a:p>
                  </a:txBody>
                  <a:tcPr marL="97536" marR="97536" marT="48006" marB="48006"/>
                </a:tc>
              </a:tr>
              <a:tr h="571500">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100" b="0" i="0" baseline="0" noProof="0" dirty="0" smtClean="0">
                          <a:solidFill>
                            <a:schemeClr val="tx1"/>
                          </a:solidFill>
                        </a:rPr>
                        <a:t>El estudiante dibuja o escribe sobre lo que ambos personajes hicieron cuando llegaron los campistas:</a:t>
                      </a:r>
                    </a:p>
                    <a:p>
                      <a:pPr marL="171450" indent="-171450">
                        <a:buFont typeface="Arial" panose="020B0604020202020204" pitchFamily="34" charset="0"/>
                        <a:buChar char="•"/>
                      </a:pPr>
                      <a:r>
                        <a:rPr lang="es-ES" sz="1100" b="0" i="0" baseline="0" dirty="0" smtClean="0">
                          <a:solidFill>
                            <a:schemeClr val="tx1"/>
                          </a:solidFill>
                        </a:rPr>
                        <a:t>Dibuja/nombra a Roco y la mamá.</a:t>
                      </a:r>
                    </a:p>
                    <a:p>
                      <a:pPr marL="171450" indent="-171450">
                        <a:buFont typeface="Arial" panose="020B0604020202020204" pitchFamily="34" charset="0"/>
                        <a:buChar char="•"/>
                      </a:pPr>
                      <a:r>
                        <a:rPr lang="es-ES" sz="1100" b="0" i="0" baseline="0" noProof="0" dirty="0" smtClean="0">
                          <a:solidFill>
                            <a:schemeClr val="tx1"/>
                          </a:solidFill>
                        </a:rPr>
                        <a:t>Escribe o dibuja sobre Roco o la mamá, pero no los dos, o no con muchos detalles. </a:t>
                      </a:r>
                    </a:p>
                    <a:p>
                      <a:pPr marL="171450" indent="-171450">
                        <a:buFont typeface="Arial" panose="020B0604020202020204" pitchFamily="34" charset="0"/>
                        <a:buChar char="•"/>
                      </a:pPr>
                      <a:r>
                        <a:rPr lang="es-ES" sz="1100" b="0" i="0" baseline="0" noProof="0" dirty="0" smtClean="0">
                          <a:solidFill>
                            <a:schemeClr val="tx1"/>
                          </a:solidFill>
                        </a:rPr>
                        <a:t>Escribe o dibuja una cosa que uno o ambos personajes estaban haciendo cuando llegaron los campistas.</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100" b="0" i="0" baseline="0" noProof="0" dirty="0" smtClean="0">
                          <a:solidFill>
                            <a:schemeClr val="tx1"/>
                          </a:solidFill>
                        </a:rPr>
                        <a:t>El dibujo o escrito del estudiante puede tener 1 detalle sobre uno de los personajes, pero no tiene una conexión estrecha con la pregunta para mostrar la relación que tiene la llegada de los campistas. </a:t>
                      </a:r>
                    </a:p>
                  </a:txBody>
                  <a:tcPr marL="97536" marR="97536" marT="48006" marB="48006"/>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68699854"/>
              </p:ext>
            </p:extLst>
          </p:nvPr>
        </p:nvGraphicFramePr>
        <p:xfrm>
          <a:off x="4981573" y="8458200"/>
          <a:ext cx="1981200" cy="611349"/>
        </p:xfrm>
        <a:graphic>
          <a:graphicData uri="http://schemas.openxmlformats.org/drawingml/2006/table">
            <a:tbl>
              <a:tblPr firstRow="1" firstCol="1" bandRow="1"/>
              <a:tblGrid>
                <a:gridCol w="1981200"/>
              </a:tblGrid>
              <a:tr h="123669">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RL.K.9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ANz</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42354">
                <a:tc>
                  <a:txBody>
                    <a:bodyPr/>
                    <a:lstStyle/>
                    <a:p>
                      <a:pPr marL="0" marR="0" algn="l">
                        <a:lnSpc>
                          <a:spcPct val="100000"/>
                        </a:lnSpc>
                        <a:spcBef>
                          <a:spcPts val="0"/>
                        </a:spcBef>
                        <a:spcAft>
                          <a:spcPts val="0"/>
                        </a:spcAft>
                      </a:pPr>
                      <a:r>
                        <a:rPr lang="es-MX" sz="800" b="1" i="1" kern="1200" dirty="0" smtClean="0">
                          <a:solidFill>
                            <a:schemeClr val="tx1"/>
                          </a:solidFill>
                          <a:effectLst/>
                          <a:latin typeface="+mn-lt"/>
                          <a:ea typeface="+mn-ea"/>
                          <a:cs typeface="+mn-cs"/>
                        </a:rPr>
                        <a:t>Analiza las  aventuras o experiencias  entre dos personajes partiendo de una premisa (ej.  ¿qué personaje mostró/ tenía ____durante su aventura?</a:t>
                      </a:r>
                      <a:endParaRPr lang="en-US" sz="800" b="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9" name="Rectangle 8"/>
          <p:cNvSpPr/>
          <p:nvPr/>
        </p:nvSpPr>
        <p:spPr>
          <a:xfrm>
            <a:off x="619442" y="180283"/>
            <a:ext cx="6452552" cy="784830"/>
          </a:xfrm>
          <a:prstGeom prst="rect">
            <a:avLst/>
          </a:prstGeom>
        </p:spPr>
        <p:txBody>
          <a:bodyPr wrap="square">
            <a:spAutoFit/>
          </a:bodyPr>
          <a:lstStyle/>
          <a:p>
            <a:pPr lvl="0">
              <a:defRPr/>
            </a:pPr>
            <a:r>
              <a:rPr lang="es-ES_tradnl" sz="9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900" i="1" dirty="0">
              <a:solidFill>
                <a:prstClr val="black"/>
              </a:solidFill>
            </a:endParaRPr>
          </a:p>
        </p:txBody>
      </p:sp>
    </p:spTree>
    <p:extLst>
      <p:ext uri="{BB962C8B-B14F-4D97-AF65-F5344CB8AC3E}">
        <p14:creationId xmlns:p14="http://schemas.microsoft.com/office/powerpoint/2010/main" val="1103728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78291224"/>
              </p:ext>
            </p:extLst>
          </p:nvPr>
        </p:nvGraphicFramePr>
        <p:xfrm>
          <a:off x="493047" y="8153400"/>
          <a:ext cx="2133600" cy="1071731"/>
        </p:xfrm>
        <a:graphic>
          <a:graphicData uri="http://schemas.openxmlformats.org/drawingml/2006/table">
            <a:tbl>
              <a:tblPr/>
              <a:tblGrid>
                <a:gridCol w="2133600"/>
              </a:tblGrid>
              <a:tr h="14513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b="1" u="sng" dirty="0" smtClean="0"/>
                        <a:t>Rúbricas</a:t>
                      </a:r>
                      <a:r>
                        <a:rPr lang="es-ES" sz="800" b="1" u="sng" baseline="0" dirty="0" smtClean="0"/>
                        <a:t> para la Respuesta construida de investigación-Objetivo 2</a:t>
                      </a:r>
                      <a:r>
                        <a:rPr lang="es-ES" sz="800" b="1" u="none" baseline="0" dirty="0" smtClean="0"/>
                        <a:t>  </a:t>
                      </a:r>
                      <a:r>
                        <a:rPr lang="es-ES" sz="800" b="0" noProof="0" dirty="0" smtClean="0"/>
                        <a:t>Localiza, selecciona, interpreta</a:t>
                      </a:r>
                      <a:r>
                        <a:rPr lang="es-ES" sz="800" b="0" baseline="0" noProof="0" dirty="0" smtClean="0"/>
                        <a:t> e integra información. </a:t>
                      </a:r>
                      <a:endParaRPr lang="es-ES" sz="800" b="0" noProof="0" dirty="0" smtClean="0"/>
                    </a:p>
                  </a:txBody>
                  <a:tcPr marL="72866" marR="7286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5139">
                <a:tc>
                  <a:txBody>
                    <a:bodyPr/>
                    <a:lstStyle/>
                    <a:p>
                      <a:pPr marL="0" marR="0" algn="l">
                        <a:lnSpc>
                          <a:spcPct val="115000"/>
                        </a:lnSpc>
                        <a:spcBef>
                          <a:spcPts val="0"/>
                        </a:spcBef>
                        <a:spcAft>
                          <a:spcPts val="0"/>
                        </a:spcAft>
                      </a:pPr>
                      <a:r>
                        <a:rPr lang="en-US" sz="800" b="1" i="1" dirty="0" err="1" smtClean="0">
                          <a:solidFill>
                            <a:srgbClr val="000000"/>
                          </a:solidFill>
                          <a:effectLst/>
                          <a:latin typeface="Calibri"/>
                          <a:ea typeface="Times New Roman"/>
                          <a:cs typeface="Times New Roman"/>
                        </a:rPr>
                        <a:t>Hacia</a:t>
                      </a:r>
                      <a:r>
                        <a:rPr lang="en-US" sz="800" b="1" i="1" dirty="0" smtClean="0">
                          <a:solidFill>
                            <a:srgbClr val="000000"/>
                          </a:solidFill>
                          <a:effectLst/>
                          <a:latin typeface="Calibri"/>
                          <a:ea typeface="Times New Roman"/>
                          <a:cs typeface="Times New Roman"/>
                        </a:rPr>
                        <a:t> RI.K.9</a:t>
                      </a:r>
                      <a:r>
                        <a:rPr lang="en-US" sz="800" b="1" i="1"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4 - SYU</a:t>
                      </a:r>
                      <a:endParaRPr lang="en-US" sz="800" dirty="0">
                        <a:effectLst/>
                        <a:latin typeface="Calibri"/>
                        <a:ea typeface="Calibri"/>
                        <a:cs typeface="Times New Roman"/>
                      </a:endParaRPr>
                    </a:p>
                  </a:txBody>
                  <a:tcPr marL="72866" marR="7286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44605">
                <a:tc>
                  <a:txBody>
                    <a:bodyPr/>
                    <a:lstStyle/>
                    <a:p>
                      <a:pPr marL="0" marR="0" algn="l">
                        <a:lnSpc>
                          <a:spcPct val="115000"/>
                        </a:lnSpc>
                        <a:spcBef>
                          <a:spcPts val="0"/>
                        </a:spcBef>
                        <a:spcAft>
                          <a:spcPts val="0"/>
                        </a:spcAft>
                      </a:pPr>
                      <a:r>
                        <a:rPr lang="es-MX" sz="800" b="1" i="1" kern="1200" dirty="0" smtClean="0">
                          <a:solidFill>
                            <a:schemeClr val="tx1"/>
                          </a:solidFill>
                          <a:effectLst/>
                          <a:latin typeface="+mn-lt"/>
                          <a:ea typeface="+mn-ea"/>
                          <a:cs typeface="+mn-cs"/>
                        </a:rPr>
                        <a:t>Reúne (para resumir) información dentro de dos  fuentes </a:t>
                      </a:r>
                      <a:r>
                        <a:rPr lang="es-MX" sz="800" kern="1200" dirty="0" smtClean="0">
                          <a:solidFill>
                            <a:schemeClr val="tx1"/>
                          </a:solidFill>
                          <a:effectLst/>
                          <a:latin typeface="+mn-lt"/>
                          <a:ea typeface="+mn-ea"/>
                          <a:cs typeface="+mn-cs"/>
                        </a:rPr>
                        <a:t>–</a:t>
                      </a:r>
                      <a:r>
                        <a:rPr lang="es-MX" sz="800" b="1" i="1" kern="1200" dirty="0" smtClean="0">
                          <a:solidFill>
                            <a:schemeClr val="tx1"/>
                          </a:solidFill>
                          <a:effectLst/>
                          <a:latin typeface="+mn-lt"/>
                          <a:ea typeface="+mn-ea"/>
                          <a:cs typeface="+mn-cs"/>
                        </a:rPr>
                        <a:t>encuentra todos los atributos sobre un tema de ambas fuentes que apoyan______.</a:t>
                      </a:r>
                      <a:endParaRPr lang="en-US" sz="800" b="0" dirty="0">
                        <a:effectLst/>
                        <a:latin typeface="Calibri"/>
                        <a:ea typeface="Calibri"/>
                        <a:cs typeface="Times New Roman"/>
                      </a:endParaRPr>
                    </a:p>
                  </a:txBody>
                  <a:tcPr marL="72866" marR="7286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17" name="TextBox 16"/>
          <p:cNvSpPr txBox="1"/>
          <p:nvPr/>
        </p:nvSpPr>
        <p:spPr>
          <a:xfrm>
            <a:off x="457200" y="829025"/>
            <a:ext cx="7010400" cy="374318"/>
          </a:xfrm>
          <a:prstGeom prst="rect">
            <a:avLst/>
          </a:prstGeom>
          <a:noFill/>
        </p:spPr>
        <p:txBody>
          <a:bodyPr wrap="square" lIns="96378" tIns="48189" rIns="96378" bIns="48189" rtlCol="0">
            <a:spAutoFit/>
          </a:bodyPr>
          <a:lstStyle/>
          <a:p>
            <a:r>
              <a:rPr lang="en-US" sz="1800" b="1" dirty="0" smtClean="0">
                <a:effectLst>
                  <a:outerShdw blurRad="38100" dist="38100" dir="2700000" algn="tl">
                    <a:srgbClr val="000000">
                      <a:alpha val="43137"/>
                    </a:srgbClr>
                  </a:outerShdw>
                </a:effectLst>
              </a:rPr>
              <a:t>14</a:t>
            </a:r>
            <a:r>
              <a:rPr lang="en-US" sz="1800" dirty="0" smtClean="0"/>
              <a:t>. </a:t>
            </a:r>
            <a:r>
              <a:rPr lang="es-ES" sz="1800" dirty="0"/>
              <a:t>Escribe y dibuja sobre las tortugas marinas y las tortugas mordedoras</a:t>
            </a:r>
            <a:r>
              <a:rPr lang="en-US" sz="1800" dirty="0" smtClean="0"/>
              <a:t>.</a:t>
            </a:r>
            <a:endParaRPr lang="en-US" sz="1800" dirty="0"/>
          </a:p>
        </p:txBody>
      </p:sp>
      <p:sp>
        <p:nvSpPr>
          <p:cNvPr id="27" name="Rectangle 26"/>
          <p:cNvSpPr/>
          <p:nvPr/>
        </p:nvSpPr>
        <p:spPr>
          <a:xfrm>
            <a:off x="457200" y="202311"/>
            <a:ext cx="6304750" cy="558978"/>
          </a:xfrm>
          <a:prstGeom prst="rect">
            <a:avLst/>
          </a:prstGeom>
        </p:spPr>
        <p:txBody>
          <a:bodyPr wrap="square" lIns="96371" tIns="48186" rIns="96371" bIns="48186">
            <a:spAutoFit/>
          </a:bodyPr>
          <a:lstStyle/>
          <a:p>
            <a:r>
              <a:rPr lang="es-ES" sz="1500" b="1" dirty="0" smtClean="0"/>
              <a:t>Clave para la respuesta construida</a:t>
            </a:r>
            <a:endParaRPr lang="es-ES" sz="1500" dirty="0" smtClean="0"/>
          </a:p>
          <a:p>
            <a:r>
              <a:rPr lang="es-ES" sz="1500" dirty="0" smtClean="0"/>
              <a:t>Pasaje literario: </a:t>
            </a:r>
            <a:r>
              <a:rPr lang="es-ES" sz="1500" b="1" i="1" dirty="0" smtClean="0"/>
              <a:t>De la playa al mar </a:t>
            </a:r>
            <a:r>
              <a:rPr lang="es-ES" sz="1500" i="1" dirty="0" smtClean="0"/>
              <a:t>y </a:t>
            </a:r>
            <a:r>
              <a:rPr lang="es-ES" sz="1500" b="1" i="1" dirty="0" smtClean="0"/>
              <a:t>De la arena al estanque</a:t>
            </a:r>
            <a:endParaRPr lang="es-ES" sz="1500" b="1" i="1" dirty="0"/>
          </a:p>
        </p:txBody>
      </p:sp>
      <p:graphicFrame>
        <p:nvGraphicFramePr>
          <p:cNvPr id="28" name="Table 27"/>
          <p:cNvGraphicFramePr>
            <a:graphicFrameLocks noGrp="1"/>
          </p:cNvGraphicFramePr>
          <p:nvPr>
            <p:extLst>
              <p:ext uri="{D42A27DB-BD31-4B8C-83A1-F6EECF244321}">
                <p14:modId xmlns:p14="http://schemas.microsoft.com/office/powerpoint/2010/main" val="429685618"/>
              </p:ext>
            </p:extLst>
          </p:nvPr>
        </p:nvGraphicFramePr>
        <p:xfrm>
          <a:off x="3276600" y="7519277"/>
          <a:ext cx="4053494" cy="2081923"/>
        </p:xfrm>
        <a:graphic>
          <a:graphicData uri="http://schemas.openxmlformats.org/drawingml/2006/table">
            <a:tbl>
              <a:tblPr firstRow="1" bandRow="1">
                <a:tableStyleId>{5940675A-B579-460E-94D1-54222C63F5DA}</a:tableStyleId>
              </a:tblPr>
              <a:tblGrid>
                <a:gridCol w="506885"/>
                <a:gridCol w="3546609"/>
              </a:tblGrid>
              <a:tr h="285127">
                <a:tc gridSpan="2">
                  <a:txBody>
                    <a:bodyPr/>
                    <a:lstStyle/>
                    <a:p>
                      <a:pPr algn="ctr"/>
                      <a:r>
                        <a:rPr lang="es-ES" sz="1200" b="1" dirty="0" smtClean="0"/>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548640">
                <a:tc>
                  <a:txBody>
                    <a:bodyPr/>
                    <a:lstStyle/>
                    <a:p>
                      <a:pPr algn="ctr"/>
                      <a:r>
                        <a:rPr lang="en-US" sz="1900" b="1" dirty="0" smtClean="0"/>
                        <a:t>2</a:t>
                      </a:r>
                      <a:endParaRPr lang="en-US" sz="1900" b="1" dirty="0"/>
                    </a:p>
                  </a:txBody>
                  <a:tcPr marL="97536" marR="97536" marT="48006" marB="48006" anchor="ctr"/>
                </a:tc>
                <a:tc>
                  <a:txBody>
                    <a:bodyPr/>
                    <a:lstStyle/>
                    <a:p>
                      <a:r>
                        <a:rPr lang="es-ES" sz="1100" noProof="0" dirty="0" smtClean="0"/>
                        <a:t>#1-</a:t>
                      </a:r>
                      <a:r>
                        <a:rPr lang="es-ES" sz="1100" baseline="0" noProof="0" dirty="0" smtClean="0"/>
                        <a:t>  La tortuga tiene patas</a:t>
                      </a:r>
                    </a:p>
                    <a:p>
                      <a:r>
                        <a:rPr lang="es-ES" sz="1100" baseline="0" noProof="0" dirty="0" smtClean="0"/>
                        <a:t>#2-  La tortuga tiene aletas</a:t>
                      </a:r>
                    </a:p>
                    <a:p>
                      <a:r>
                        <a:rPr lang="es-ES" sz="1100" baseline="0" noProof="0" dirty="0" smtClean="0"/>
                        <a:t>#3 - 2 o más detalles sobre la tortuga marina</a:t>
                      </a:r>
                    </a:p>
                    <a:p>
                      <a:r>
                        <a:rPr lang="es-ES" sz="1100" baseline="0" noProof="0" dirty="0" smtClean="0"/>
                        <a:t>#4 - 2 o más detalles sobre la tortuga  mordedora</a:t>
                      </a:r>
                      <a:endParaRPr lang="es-ES" sz="1100" noProof="0" dirty="0"/>
                    </a:p>
                  </a:txBody>
                  <a:tcPr marL="97536" marR="97536" marT="48006" marB="48006"/>
                </a:tc>
              </a:tr>
              <a:tr h="581891">
                <a:tc>
                  <a:txBody>
                    <a:bodyPr/>
                    <a:lstStyle/>
                    <a:p>
                      <a:pPr algn="ctr"/>
                      <a:r>
                        <a:rPr lang="en-US" sz="1900" b="1" dirty="0" smtClean="0"/>
                        <a:t>1</a:t>
                      </a:r>
                      <a:endParaRPr lang="en-US" sz="1900" b="1" dirty="0"/>
                    </a:p>
                  </a:txBody>
                  <a:tcPr marL="97536" marR="97536" marT="48006" marB="48006" anchor="ctr"/>
                </a:tc>
                <a:tc>
                  <a:txBody>
                    <a:bodyPr/>
                    <a:lstStyle/>
                    <a:p>
                      <a:r>
                        <a:rPr lang="es-ES" sz="1100" noProof="0" dirty="0" smtClean="0"/>
                        <a:t>#1 o #2-  sólo una es correcta</a:t>
                      </a:r>
                    </a:p>
                    <a:p>
                      <a:r>
                        <a:rPr lang="es-ES" sz="1100" noProof="0" dirty="0" smtClean="0"/>
                        <a:t>#3 - 1 detalles  sobre la tortuga</a:t>
                      </a:r>
                      <a:r>
                        <a:rPr lang="es-ES" sz="1100" baseline="0" noProof="0" dirty="0" smtClean="0"/>
                        <a:t> marina</a:t>
                      </a:r>
                      <a:endParaRPr lang="es-ES" sz="1100" noProof="0" dirty="0" smtClean="0"/>
                    </a:p>
                    <a:p>
                      <a:r>
                        <a:rPr lang="es-ES" sz="1100" noProof="0" dirty="0" smtClean="0"/>
                        <a:t>#4</a:t>
                      </a:r>
                      <a:r>
                        <a:rPr lang="es-ES" sz="1100" baseline="0" noProof="0" dirty="0" smtClean="0"/>
                        <a:t> - 1 detalles sobre la tortuga mordedora</a:t>
                      </a:r>
                      <a:endParaRPr lang="es-ES" sz="1100" noProof="0" dirty="0"/>
                    </a:p>
                  </a:txBody>
                  <a:tcPr marL="97536" marR="97536" marT="48006" marB="48006"/>
                </a:tc>
              </a:tr>
              <a:tr h="254369">
                <a:tc>
                  <a:txBody>
                    <a:bodyPr/>
                    <a:lstStyle/>
                    <a:p>
                      <a:pPr algn="ctr"/>
                      <a:r>
                        <a:rPr lang="en-US" sz="1900" b="1" dirty="0" smtClean="0"/>
                        <a:t>0</a:t>
                      </a:r>
                      <a:endParaRPr lang="en-US" sz="1900" b="1" dirty="0"/>
                    </a:p>
                  </a:txBody>
                  <a:tcPr marL="97536" marR="97536" marT="48006" marB="48006" anchor="ctr"/>
                </a:tc>
                <a:tc>
                  <a:txBody>
                    <a:bodyPr/>
                    <a:lstStyle/>
                    <a:p>
                      <a:r>
                        <a:rPr lang="es-ES" sz="1100" noProof="0" dirty="0" smtClean="0"/>
                        <a:t>Poco o nada de los </a:t>
                      </a:r>
                      <a:r>
                        <a:rPr lang="es-ES" sz="1100" baseline="0" noProof="0" dirty="0" smtClean="0"/>
                        <a:t>dibujos muestran una  compresión de las preguntas</a:t>
                      </a:r>
                      <a:endParaRPr lang="es-ES" sz="1100" noProof="0" dirty="0"/>
                    </a:p>
                  </a:txBody>
                  <a:tcPr marL="97536" marR="97536" marT="48006" marB="48006"/>
                </a:tc>
              </a:tr>
            </a:tbl>
          </a:graphicData>
        </a:graphic>
      </p:graphicFrame>
      <p:sp>
        <p:nvSpPr>
          <p:cNvPr id="50" name="Rectangle 49"/>
          <p:cNvSpPr/>
          <p:nvPr/>
        </p:nvSpPr>
        <p:spPr>
          <a:xfrm>
            <a:off x="4513900" y="1918106"/>
            <a:ext cx="2215753" cy="1271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400" dirty="0">
                <a:solidFill>
                  <a:schemeClr val="tx1"/>
                </a:solidFill>
              </a:rPr>
              <a:t>El estudiante </a:t>
            </a:r>
            <a:r>
              <a:rPr lang="es-ES" sz="1400" dirty="0" smtClean="0">
                <a:solidFill>
                  <a:schemeClr val="tx1"/>
                </a:solidFill>
              </a:rPr>
              <a:t>dibuja y escribe </a:t>
            </a:r>
            <a:r>
              <a:rPr lang="es-ES" sz="1400" dirty="0">
                <a:solidFill>
                  <a:schemeClr val="tx1"/>
                </a:solidFill>
              </a:rPr>
              <a:t>una tortuga con aletas, para mostrar cómo la tortuga marina se mueve (o se arrastra) por la arena</a:t>
            </a:r>
            <a:r>
              <a:rPr lang="en-US" sz="1400" dirty="0">
                <a:solidFill>
                  <a:schemeClr val="tx1"/>
                </a:solidFill>
              </a:rPr>
              <a:t>. </a:t>
            </a:r>
          </a:p>
        </p:txBody>
      </p:sp>
      <p:grpSp>
        <p:nvGrpSpPr>
          <p:cNvPr id="51" name="Group 50"/>
          <p:cNvGrpSpPr/>
          <p:nvPr/>
        </p:nvGrpSpPr>
        <p:grpSpPr>
          <a:xfrm>
            <a:off x="932778" y="1256387"/>
            <a:ext cx="2538700" cy="661720"/>
            <a:chOff x="868432" y="1009377"/>
            <a:chExt cx="2389365" cy="579716"/>
          </a:xfrm>
        </p:grpSpPr>
        <p:sp>
          <p:nvSpPr>
            <p:cNvPr id="52" name="Rectangle 51"/>
            <p:cNvSpPr/>
            <p:nvPr/>
          </p:nvSpPr>
          <p:spPr>
            <a:xfrm>
              <a:off x="868432" y="1045484"/>
              <a:ext cx="363918" cy="36815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1</a:t>
              </a:r>
            </a:p>
          </p:txBody>
        </p:sp>
        <p:sp>
          <p:nvSpPr>
            <p:cNvPr id="53" name="Rectangle 52"/>
            <p:cNvSpPr/>
            <p:nvPr/>
          </p:nvSpPr>
          <p:spPr>
            <a:xfrm>
              <a:off x="1253898" y="1009377"/>
              <a:ext cx="2003899" cy="579716"/>
            </a:xfrm>
            <a:prstGeom prst="rect">
              <a:avLst/>
            </a:prstGeom>
          </p:spPr>
          <p:txBody>
            <a:bodyPr wrap="square">
              <a:spAutoFit/>
            </a:bodyPr>
            <a:lstStyle/>
            <a:p>
              <a:pPr lvl="0"/>
              <a:r>
                <a:rPr lang="es-ES" sz="1200" b="1" dirty="0" smtClean="0">
                  <a:solidFill>
                    <a:prstClr val="black"/>
                  </a:solidFill>
                  <a:latin typeface="Helvetica" pitchFamily="34" charset="0"/>
                  <a:cs typeface="Helvetica" pitchFamily="34" charset="0"/>
                </a:rPr>
                <a:t>Escribe o dibuja para </a:t>
              </a:r>
              <a:r>
                <a:rPr lang="es-ES" sz="1200" b="1" dirty="0">
                  <a:solidFill>
                    <a:prstClr val="black"/>
                  </a:solidFill>
                  <a:latin typeface="Helvetica" pitchFamily="34" charset="0"/>
                  <a:cs typeface="Helvetica" pitchFamily="34" charset="0"/>
                </a:rPr>
                <a:t>mostrar cómo se mueven las tortugas mordedoras</a:t>
              </a:r>
              <a:r>
                <a:rPr lang="en-US" sz="1300" b="1" dirty="0">
                  <a:solidFill>
                    <a:prstClr val="black"/>
                  </a:solidFill>
                  <a:latin typeface="Helvetica" pitchFamily="34" charset="0"/>
                  <a:cs typeface="Helvetica" pitchFamily="34" charset="0"/>
                </a:rPr>
                <a:t>.</a:t>
              </a:r>
            </a:p>
          </p:txBody>
        </p:sp>
      </p:grpSp>
      <p:grpSp>
        <p:nvGrpSpPr>
          <p:cNvPr id="54" name="Group 53"/>
          <p:cNvGrpSpPr/>
          <p:nvPr/>
        </p:nvGrpSpPr>
        <p:grpSpPr>
          <a:xfrm>
            <a:off x="4038600" y="1299604"/>
            <a:ext cx="2653537" cy="646331"/>
            <a:chOff x="3943791" y="912300"/>
            <a:chExt cx="2497446" cy="616952"/>
          </a:xfrm>
        </p:grpSpPr>
        <p:sp>
          <p:nvSpPr>
            <p:cNvPr id="55" name="Rectangle 54"/>
            <p:cNvSpPr/>
            <p:nvPr/>
          </p:nvSpPr>
          <p:spPr>
            <a:xfrm>
              <a:off x="3943791" y="939050"/>
              <a:ext cx="400050" cy="41656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2</a:t>
              </a:r>
            </a:p>
          </p:txBody>
        </p:sp>
        <p:sp>
          <p:nvSpPr>
            <p:cNvPr id="56" name="Rectangle 55"/>
            <p:cNvSpPr/>
            <p:nvPr/>
          </p:nvSpPr>
          <p:spPr>
            <a:xfrm>
              <a:off x="4391132" y="912300"/>
              <a:ext cx="2050105" cy="616952"/>
            </a:xfrm>
            <a:prstGeom prst="rect">
              <a:avLst/>
            </a:prstGeom>
          </p:spPr>
          <p:txBody>
            <a:bodyPr wrap="square">
              <a:spAutoFit/>
            </a:bodyPr>
            <a:lstStyle/>
            <a:p>
              <a:pPr lvl="0"/>
              <a:r>
                <a:rPr lang="es-ES" sz="1200" b="1" dirty="0">
                  <a:solidFill>
                    <a:prstClr val="black"/>
                  </a:solidFill>
                  <a:latin typeface="Helvetica" pitchFamily="34" charset="0"/>
                  <a:cs typeface="Helvetica" pitchFamily="34" charset="0"/>
                </a:rPr>
                <a:t>Escribe o dibuja </a:t>
              </a:r>
              <a:r>
                <a:rPr lang="es-ES" sz="1200" b="1" dirty="0" smtClean="0">
                  <a:solidFill>
                    <a:prstClr val="black"/>
                  </a:solidFill>
                  <a:latin typeface="Helvetica" pitchFamily="34" charset="0"/>
                  <a:cs typeface="Helvetica" pitchFamily="34" charset="0"/>
                </a:rPr>
                <a:t>para </a:t>
              </a:r>
              <a:r>
                <a:rPr lang="es-ES" sz="1200" b="1" dirty="0">
                  <a:solidFill>
                    <a:prstClr val="black"/>
                  </a:solidFill>
                  <a:latin typeface="Helvetica" pitchFamily="34" charset="0"/>
                  <a:cs typeface="Helvetica" pitchFamily="34" charset="0"/>
                </a:rPr>
                <a:t>mostrar cómo se mueven las tortugas marinas</a:t>
              </a:r>
              <a:r>
                <a:rPr lang="en-US" sz="1200" b="1" dirty="0">
                  <a:solidFill>
                    <a:prstClr val="black"/>
                  </a:solidFill>
                  <a:latin typeface="Helvetica" pitchFamily="34" charset="0"/>
                  <a:cs typeface="Helvetica" pitchFamily="34" charset="0"/>
                </a:rPr>
                <a:t>.</a:t>
              </a:r>
            </a:p>
          </p:txBody>
        </p:sp>
      </p:grpSp>
      <p:sp>
        <p:nvSpPr>
          <p:cNvPr id="57" name="TextBox 56"/>
          <p:cNvSpPr txBox="1"/>
          <p:nvPr/>
        </p:nvSpPr>
        <p:spPr>
          <a:xfrm>
            <a:off x="4535671" y="3189716"/>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58" name="Rectangle 57"/>
          <p:cNvSpPr/>
          <p:nvPr/>
        </p:nvSpPr>
        <p:spPr>
          <a:xfrm>
            <a:off x="1365231" y="1902445"/>
            <a:ext cx="2129142" cy="1287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400" dirty="0">
                <a:solidFill>
                  <a:schemeClr val="tx1"/>
                </a:solidFill>
              </a:rPr>
              <a:t>El </a:t>
            </a:r>
            <a:r>
              <a:rPr lang="es-ES" sz="1400" dirty="0" smtClean="0">
                <a:solidFill>
                  <a:schemeClr val="tx1"/>
                </a:solidFill>
              </a:rPr>
              <a:t>estudiante escribe y </a:t>
            </a:r>
            <a:r>
              <a:rPr lang="es-ES" sz="1400" dirty="0">
                <a:solidFill>
                  <a:schemeClr val="tx1"/>
                </a:solidFill>
              </a:rPr>
              <a:t>dibuja una tortuga con patas para mostrar cómo se mueve una tortuga mordedora</a:t>
            </a:r>
            <a:endParaRPr lang="en-US" sz="1400" dirty="0">
              <a:solidFill>
                <a:schemeClr val="tx1"/>
              </a:solidFill>
            </a:endParaRPr>
          </a:p>
        </p:txBody>
      </p:sp>
      <p:sp>
        <p:nvSpPr>
          <p:cNvPr id="59" name="Rectangle 58"/>
          <p:cNvSpPr/>
          <p:nvPr/>
        </p:nvSpPr>
        <p:spPr>
          <a:xfrm>
            <a:off x="1013392" y="4881761"/>
            <a:ext cx="2480981" cy="1503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400" dirty="0" smtClean="0">
                <a:solidFill>
                  <a:schemeClr val="tx1"/>
                </a:solidFill>
              </a:rPr>
              <a:t>El </a:t>
            </a:r>
            <a:r>
              <a:rPr lang="es-ES" sz="1400" dirty="0">
                <a:solidFill>
                  <a:schemeClr val="tx1"/>
                </a:solidFill>
              </a:rPr>
              <a:t>estudiante </a:t>
            </a:r>
            <a:r>
              <a:rPr lang="es-ES" sz="1400" dirty="0" smtClean="0">
                <a:solidFill>
                  <a:schemeClr val="tx1"/>
                </a:solidFill>
              </a:rPr>
              <a:t>escribe y dibuja </a:t>
            </a:r>
            <a:r>
              <a:rPr lang="es-ES" sz="1400" dirty="0">
                <a:solidFill>
                  <a:schemeClr val="tx1"/>
                </a:solidFill>
              </a:rPr>
              <a:t>2 o más detalles de la tortuga marina </a:t>
            </a:r>
            <a:endParaRPr lang="es-ES" sz="1400" dirty="0" smtClean="0">
              <a:solidFill>
                <a:schemeClr val="tx1"/>
              </a:solidFill>
            </a:endParaRPr>
          </a:p>
          <a:p>
            <a:r>
              <a:rPr lang="es-ES" sz="1400" dirty="0" smtClean="0">
                <a:solidFill>
                  <a:schemeClr val="tx1"/>
                </a:solidFill>
              </a:rPr>
              <a:t>(</a:t>
            </a:r>
            <a:r>
              <a:rPr lang="es-ES" sz="1400" dirty="0">
                <a:solidFill>
                  <a:schemeClr val="tx1"/>
                </a:solidFill>
              </a:rPr>
              <a:t>ej. aletas, nadando en el mar, creciendo) que son diferentes a</a:t>
            </a:r>
            <a:r>
              <a:rPr lang="es-ES" sz="1400" dirty="0" smtClean="0">
                <a:solidFill>
                  <a:schemeClr val="tx1"/>
                </a:solidFill>
              </a:rPr>
              <a:t> </a:t>
            </a:r>
            <a:r>
              <a:rPr lang="es-ES" sz="1400" dirty="0">
                <a:solidFill>
                  <a:schemeClr val="tx1"/>
                </a:solidFill>
              </a:rPr>
              <a:t>la tortuga mordedora.</a:t>
            </a:r>
            <a:endParaRPr lang="en-US" sz="1400" dirty="0">
              <a:solidFill>
                <a:schemeClr val="tx1"/>
              </a:solidFill>
            </a:endParaRPr>
          </a:p>
        </p:txBody>
      </p:sp>
      <p:sp>
        <p:nvSpPr>
          <p:cNvPr id="60" name="Rectangle 59"/>
          <p:cNvSpPr/>
          <p:nvPr/>
        </p:nvSpPr>
        <p:spPr>
          <a:xfrm>
            <a:off x="4552038" y="4987447"/>
            <a:ext cx="2507850" cy="16242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400" dirty="0">
                <a:solidFill>
                  <a:schemeClr val="tx1"/>
                </a:solidFill>
              </a:rPr>
              <a:t>El estudiante </a:t>
            </a:r>
            <a:r>
              <a:rPr lang="es-ES" sz="1400" dirty="0" smtClean="0">
                <a:solidFill>
                  <a:schemeClr val="tx1"/>
                </a:solidFill>
              </a:rPr>
              <a:t>escribe y dibuja </a:t>
            </a:r>
            <a:r>
              <a:rPr lang="es-ES" sz="1400" dirty="0">
                <a:solidFill>
                  <a:schemeClr val="tx1"/>
                </a:solidFill>
              </a:rPr>
              <a:t>2 o más detalles de la tortuga mordedora que son diferentes de la tortuga marina ( ej. patas, garras afiladas, mandíbula puntiaguda, cola larga, nada en el estanque).</a:t>
            </a:r>
          </a:p>
        </p:txBody>
      </p:sp>
      <p:sp>
        <p:nvSpPr>
          <p:cNvPr id="61" name="TextBox 60"/>
          <p:cNvSpPr txBox="1"/>
          <p:nvPr/>
        </p:nvSpPr>
        <p:spPr>
          <a:xfrm>
            <a:off x="1365231" y="3189717"/>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grpSp>
        <p:nvGrpSpPr>
          <p:cNvPr id="62" name="Group 61"/>
          <p:cNvGrpSpPr/>
          <p:nvPr/>
        </p:nvGrpSpPr>
        <p:grpSpPr>
          <a:xfrm>
            <a:off x="1013392" y="4210802"/>
            <a:ext cx="2546872" cy="714735"/>
            <a:chOff x="869005" y="4155684"/>
            <a:chExt cx="2397056" cy="661020"/>
          </a:xfrm>
        </p:grpSpPr>
        <p:sp>
          <p:nvSpPr>
            <p:cNvPr id="63" name="Rectangle 62"/>
            <p:cNvSpPr/>
            <p:nvPr/>
          </p:nvSpPr>
          <p:spPr>
            <a:xfrm>
              <a:off x="869005" y="4247744"/>
              <a:ext cx="400050" cy="40392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3</a:t>
              </a:r>
            </a:p>
          </p:txBody>
        </p:sp>
        <p:sp>
          <p:nvSpPr>
            <p:cNvPr id="64" name="Rectangle 63"/>
            <p:cNvSpPr/>
            <p:nvPr/>
          </p:nvSpPr>
          <p:spPr>
            <a:xfrm>
              <a:off x="1262162" y="4155684"/>
              <a:ext cx="2003899" cy="661020"/>
            </a:xfrm>
            <a:prstGeom prst="rect">
              <a:avLst/>
            </a:prstGeom>
          </p:spPr>
          <p:txBody>
            <a:bodyPr wrap="square">
              <a:spAutoFit/>
            </a:bodyPr>
            <a:lstStyle/>
            <a:p>
              <a:r>
                <a:rPr lang="es-ES" sz="1400" b="1" dirty="0">
                  <a:solidFill>
                    <a:prstClr val="black"/>
                  </a:solidFill>
                  <a:latin typeface="Helvetica" pitchFamily="34" charset="0"/>
                  <a:cs typeface="Helvetica" pitchFamily="34" charset="0"/>
                </a:rPr>
                <a:t>Escribe o dibuja </a:t>
              </a:r>
              <a:r>
                <a:rPr lang="es-ES" sz="1300" b="1" dirty="0" smtClean="0">
                  <a:latin typeface="Helvetica" pitchFamily="34" charset="0"/>
                  <a:cs typeface="Helvetica" pitchFamily="34" charset="0"/>
                </a:rPr>
                <a:t>detalles sobre </a:t>
              </a:r>
              <a:r>
                <a:rPr lang="es-ES" sz="1300" b="1" dirty="0">
                  <a:latin typeface="Helvetica" pitchFamily="34" charset="0"/>
                  <a:cs typeface="Helvetica" pitchFamily="34" charset="0"/>
                </a:rPr>
                <a:t>la tortuga que vive en el mar.</a:t>
              </a:r>
            </a:p>
          </p:txBody>
        </p:sp>
      </p:grpSp>
      <p:grpSp>
        <p:nvGrpSpPr>
          <p:cNvPr id="65" name="Group 64"/>
          <p:cNvGrpSpPr/>
          <p:nvPr/>
        </p:nvGrpSpPr>
        <p:grpSpPr>
          <a:xfrm>
            <a:off x="4480019" y="4310343"/>
            <a:ext cx="2563503" cy="707887"/>
            <a:chOff x="3953634" y="4066325"/>
            <a:chExt cx="2412709" cy="675710"/>
          </a:xfrm>
        </p:grpSpPr>
        <p:sp>
          <p:nvSpPr>
            <p:cNvPr id="66" name="Rectangle 65"/>
            <p:cNvSpPr/>
            <p:nvPr/>
          </p:nvSpPr>
          <p:spPr>
            <a:xfrm>
              <a:off x="3953634" y="4161339"/>
              <a:ext cx="400050" cy="42026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4</a:t>
              </a:r>
            </a:p>
          </p:txBody>
        </p:sp>
        <p:sp>
          <p:nvSpPr>
            <p:cNvPr id="67" name="Rectangle 66"/>
            <p:cNvSpPr/>
            <p:nvPr/>
          </p:nvSpPr>
          <p:spPr>
            <a:xfrm>
              <a:off x="4362444" y="4066325"/>
              <a:ext cx="2003899" cy="675710"/>
            </a:xfrm>
            <a:prstGeom prst="rect">
              <a:avLst/>
            </a:prstGeom>
          </p:spPr>
          <p:txBody>
            <a:bodyPr wrap="square">
              <a:spAutoFit/>
            </a:bodyPr>
            <a:lstStyle/>
            <a:p>
              <a:r>
                <a:rPr lang="es-ES" sz="1400" b="1" dirty="0">
                  <a:solidFill>
                    <a:prstClr val="black"/>
                  </a:solidFill>
                  <a:latin typeface="Helvetica" pitchFamily="34" charset="0"/>
                  <a:cs typeface="Helvetica" pitchFamily="34" charset="0"/>
                </a:rPr>
                <a:t>Escribe o dibuja</a:t>
              </a:r>
              <a:r>
                <a:rPr lang="es-ES" sz="1300" b="1" dirty="0" smtClean="0">
                  <a:latin typeface="Helvetica" pitchFamily="34" charset="0"/>
                  <a:cs typeface="Helvetica" pitchFamily="34" charset="0"/>
                </a:rPr>
                <a:t> </a:t>
              </a:r>
              <a:r>
                <a:rPr lang="es-ES" sz="1300" b="1" dirty="0">
                  <a:latin typeface="Helvetica" pitchFamily="34" charset="0"/>
                  <a:cs typeface="Helvetica" pitchFamily="34" charset="0"/>
                </a:rPr>
                <a:t>detalles </a:t>
              </a:r>
              <a:r>
                <a:rPr lang="es-ES" sz="1300" b="1" dirty="0" smtClean="0">
                  <a:latin typeface="Helvetica" pitchFamily="34" charset="0"/>
                  <a:cs typeface="Helvetica" pitchFamily="34" charset="0"/>
                </a:rPr>
                <a:t>sobre </a:t>
              </a:r>
              <a:r>
                <a:rPr lang="es-ES" sz="1300" b="1" dirty="0">
                  <a:latin typeface="Helvetica" pitchFamily="34" charset="0"/>
                  <a:cs typeface="Helvetica" pitchFamily="34" charset="0"/>
                </a:rPr>
                <a:t>la tortuga que vive en el estanque.</a:t>
              </a:r>
            </a:p>
          </p:txBody>
        </p:sp>
      </p:grpSp>
      <p:sp>
        <p:nvSpPr>
          <p:cNvPr id="68" name="TextBox 67"/>
          <p:cNvSpPr txBox="1"/>
          <p:nvPr/>
        </p:nvSpPr>
        <p:spPr>
          <a:xfrm>
            <a:off x="1208374" y="6384927"/>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69" name="TextBox 68"/>
          <p:cNvSpPr txBox="1"/>
          <p:nvPr/>
        </p:nvSpPr>
        <p:spPr>
          <a:xfrm>
            <a:off x="4887526" y="6424921"/>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Tree>
    <p:extLst>
      <p:ext uri="{BB962C8B-B14F-4D97-AF65-F5344CB8AC3E}">
        <p14:creationId xmlns:p14="http://schemas.microsoft.com/office/powerpoint/2010/main" val="1318169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14096</TotalTime>
  <Words>10951</Words>
  <Application>Microsoft Office PowerPoint</Application>
  <PresentationFormat>Custom</PresentationFormat>
  <Paragraphs>1558</Paragraphs>
  <Slides>39</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Bookman Old Style</vt:lpstr>
      <vt:lpstr>Calibri</vt:lpstr>
      <vt:lpstr>Courier New</vt:lpstr>
      <vt:lpstr>Franklin Gothic Book</vt:lpstr>
      <vt:lpstr>GillSansMT</vt:lpstr>
      <vt:lpstr>Helvetica</vt:lpstr>
      <vt:lpstr>Lucida Handwriting</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681</cp:revision>
  <cp:lastPrinted>2015-02-10T21:39:17Z</cp:lastPrinted>
  <dcterms:created xsi:type="dcterms:W3CDTF">2013-06-13T16:49:22Z</dcterms:created>
  <dcterms:modified xsi:type="dcterms:W3CDTF">2016-02-10T21:10:59Z</dcterms:modified>
</cp:coreProperties>
</file>