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34"/>
  </p:notesMasterIdLst>
  <p:handoutMasterIdLst>
    <p:handoutMasterId r:id="rId35"/>
  </p:handoutMasterIdLst>
  <p:sldIdLst>
    <p:sldId id="370" r:id="rId2"/>
    <p:sldId id="450" r:id="rId3"/>
    <p:sldId id="374" r:id="rId4"/>
    <p:sldId id="417" r:id="rId5"/>
    <p:sldId id="448" r:id="rId6"/>
    <p:sldId id="451" r:id="rId7"/>
    <p:sldId id="447" r:id="rId8"/>
    <p:sldId id="454" r:id="rId9"/>
    <p:sldId id="420" r:id="rId10"/>
    <p:sldId id="422" r:id="rId11"/>
    <p:sldId id="423" r:id="rId12"/>
    <p:sldId id="449" r:id="rId13"/>
    <p:sldId id="424" r:id="rId14"/>
    <p:sldId id="425" r:id="rId15"/>
    <p:sldId id="426" r:id="rId16"/>
    <p:sldId id="430" r:id="rId17"/>
    <p:sldId id="427" r:id="rId18"/>
    <p:sldId id="428" r:id="rId19"/>
    <p:sldId id="429" r:id="rId20"/>
    <p:sldId id="440" r:id="rId21"/>
    <p:sldId id="444" r:id="rId22"/>
    <p:sldId id="445" r:id="rId23"/>
    <p:sldId id="446" r:id="rId24"/>
    <p:sldId id="455" r:id="rId25"/>
    <p:sldId id="431" r:id="rId26"/>
    <p:sldId id="456" r:id="rId27"/>
    <p:sldId id="438" r:id="rId28"/>
    <p:sldId id="432" r:id="rId29"/>
    <p:sldId id="433" r:id="rId30"/>
    <p:sldId id="434" r:id="rId31"/>
    <p:sldId id="435" r:id="rId32"/>
    <p:sldId id="437" r:id="rId33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san Pimentel" initials="S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172"/>
    <a:srgbClr val="7B9899"/>
    <a:srgbClr val="404040"/>
    <a:srgbClr val="ED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91" autoAdjust="0"/>
    <p:restoredTop sz="61989" autoAdjust="0"/>
  </p:normalViewPr>
  <p:slideViewPr>
    <p:cSldViewPr snapToObjects="1">
      <p:cViewPr>
        <p:scale>
          <a:sx n="76" d="100"/>
          <a:sy n="76" d="100"/>
        </p:scale>
        <p:origin x="-396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3328" y="64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r">
              <a:defRPr sz="1200"/>
            </a:lvl1pPr>
          </a:lstStyle>
          <a:p>
            <a:fld id="{4D76F5F2-18C5-D442-AADC-6D3F86EDAF3D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r">
              <a:defRPr sz="1200"/>
            </a:lvl1pPr>
          </a:lstStyle>
          <a:p>
            <a:fld id="{81740F59-208F-AE4F-86A8-36BE8668C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69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r">
              <a:defRPr sz="1200"/>
            </a:lvl1pPr>
          </a:lstStyle>
          <a:p>
            <a:fld id="{B7E251DF-BB70-634C-A5E2-0BDCDD5807A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8" tIns="46200" rIns="92398" bIns="4620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2398" tIns="46200" rIns="92398" bIns="462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r">
              <a:defRPr sz="1200"/>
            </a:lvl1pPr>
          </a:lstStyle>
          <a:p>
            <a:fld id="{D7721094-B84F-A645-9200-6AE5FEAFF0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32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1094-B84F-A645-9200-6AE5FEAFF06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Selecting: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there’s work to be done beyond identifying </a:t>
            </a:r>
            <a:r>
              <a:rPr lang="en-US" baseline="0" dirty="0" err="1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lexile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scores and grade bands </a:t>
            </a:r>
          </a:p>
          <a:p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Sorting: almost all schools are way out of balance with respect to literary and informational text</a:t>
            </a:r>
          </a:p>
          <a:p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Share: the equity issues for </a:t>
            </a:r>
            <a:r>
              <a:rPr lang="en-US" baseline="0" dirty="0" err="1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Els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are complex 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Direct them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to the first handout – Principles Informing Close Reading – end 8:30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Have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them discuss changes from what they do to what Close Reading requires.</a:t>
            </a:r>
          </a:p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Direct them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to the first handout – Principles Informing Close Reading – end 8:30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Direct them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to the first handout – Principles Informing Close Reading – end 8:30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Selecting: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there’s work to be done beyond identifying </a:t>
            </a:r>
            <a:r>
              <a:rPr lang="en-US" baseline="0" dirty="0" err="1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lexile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scores and grade bands </a:t>
            </a:r>
          </a:p>
          <a:p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Sorting: almost all schools are way out of balance with respect to literary and informational text</a:t>
            </a:r>
          </a:p>
          <a:p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Share: the equity issues for </a:t>
            </a:r>
            <a:r>
              <a:rPr lang="en-US" baseline="0" dirty="0" err="1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Els</a:t>
            </a:r>
            <a:r>
              <a:rPr lang="en-US" baseline="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are complex 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EB788BF1-8929-A543-AE20-D6BB6422D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vid\Desktop\Knife Closed Picture trasparent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-1295400"/>
            <a:ext cx="8342313" cy="6256374"/>
          </a:xfrm>
          <a:prstGeom prst="rect">
            <a:avLst/>
          </a:prstGeom>
          <a:noFill/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0133" y="3124200"/>
            <a:ext cx="7196667" cy="193243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6152" y="3733800"/>
            <a:ext cx="8763000" cy="2057400"/>
          </a:xfrm>
          <a:prstGeom prst="rect">
            <a:avLst/>
          </a:prstGeom>
        </p:spPr>
        <p:txBody>
          <a:bodyPr vert="horz" lIns="91440" tIns="0" rIns="45720" bIns="0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7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for Teachers: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lang="en-US" sz="17600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</a:rPr>
              <a:t>    </a:t>
            </a:r>
            <a:r>
              <a:rPr kumimoji="0" lang="en-US" sz="128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Close Reading and Text Dependent </a:t>
            </a:r>
            <a:endParaRPr kumimoji="0" lang="en-US" sz="1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lang="en-US" sz="1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			Questions</a:t>
            </a:r>
            <a:endParaRPr lang="en-US" sz="1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          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17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17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17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17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:\Documents and Settings\kthomas\Local Settings\Temporary Internet Files\Content.Outlook\B3DUXPQN\ES Logo_201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62978"/>
            <a:ext cx="3596005" cy="859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 rtlCol="0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5B7172"/>
                </a:solidFill>
              </a:rPr>
              <a:t>What are </a:t>
            </a: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Text-Dependent Questions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295400"/>
            <a:ext cx="3655306" cy="5093702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4495800" cy="45858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Text-dependent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  <a:r>
              <a:rPr lang="en-US" sz="2800" b="1" dirty="0" smtClean="0">
                <a:solidFill>
                  <a:srgbClr val="5B7172"/>
                </a:solidFill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Draw the reader </a:t>
            </a:r>
            <a:r>
              <a:rPr lang="en-US" sz="2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back to the text</a:t>
            </a: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discover what it </a:t>
            </a:r>
            <a:r>
              <a:rPr lang="en-US" sz="2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says</a:t>
            </a: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600" b="1" dirty="0" smtClean="0">
                <a:solidFill>
                  <a:srgbClr val="5B7172"/>
                </a:solidFill>
              </a:rPr>
              <a:t>Have </a:t>
            </a:r>
            <a:r>
              <a:rPr lang="en-US" sz="2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concrete and explicit answers </a:t>
            </a:r>
            <a:r>
              <a:rPr lang="en-US" sz="2600" b="1" dirty="0" smtClean="0">
                <a:solidFill>
                  <a:srgbClr val="5B7172"/>
                </a:solidFill>
              </a:rPr>
              <a:t>rooted in the text.</a:t>
            </a:r>
            <a:endParaRPr lang="en-US" sz="2600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Frame inquiries in ways that </a:t>
            </a:r>
            <a:r>
              <a:rPr lang="en-US" sz="2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do not rely </a:t>
            </a: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a mix of </a:t>
            </a:r>
            <a:r>
              <a:rPr lang="en-US" sz="2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personal opinion, background information, and imaginative speculation</a:t>
            </a: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685801" y="1752600"/>
            <a:ext cx="7772399" cy="42161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Differences in Depth: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 versus Non-Text-Dependent Questions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543855"/>
              </p:ext>
            </p:extLst>
          </p:nvPr>
        </p:nvGraphicFramePr>
        <p:xfrm>
          <a:off x="533400" y="1524000"/>
          <a:ext cx="8153400" cy="5468112"/>
        </p:xfrm>
        <a:graphic>
          <a:graphicData uri="http://schemas.openxmlformats.org/drawingml/2006/table">
            <a:tbl>
              <a:tblPr/>
              <a:tblGrid>
                <a:gridCol w="4076700"/>
                <a:gridCol w="4076700"/>
              </a:tblGrid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n-lt"/>
                          <a:ea typeface="Gotham-Book"/>
                          <a:cs typeface="Gotham-Book"/>
                        </a:rPr>
                        <a:t>Non-Text-Dependent </a:t>
                      </a:r>
                      <a:r>
                        <a:rPr lang="en-US" sz="2400" b="1" dirty="0">
                          <a:latin typeface="+mn-lt"/>
                          <a:ea typeface="Gotham-Book"/>
                          <a:cs typeface="Gotham-Book"/>
                        </a:rPr>
                        <a:t>Questions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n-lt"/>
                          <a:ea typeface="Gotham-Book"/>
                          <a:cs typeface="Gotham-Book"/>
                        </a:rPr>
                        <a:t>Text-Dependent </a:t>
                      </a:r>
                      <a:r>
                        <a:rPr lang="en-US" sz="2400" b="1" dirty="0">
                          <a:latin typeface="+mn-lt"/>
                          <a:ea typeface="Gotham-Book"/>
                          <a:cs typeface="Gotham-Book"/>
                        </a:rPr>
                        <a:t>Questions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</a:tr>
              <a:tr h="8070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Are books without pictures or conversations useful?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What kind of books 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does Alice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find useful?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0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How would you react if you </a:t>
                      </a:r>
                      <a:endParaRPr lang="en-US" sz="24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Gotham-Book"/>
                        <a:cs typeface="Gotham-Book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saw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a talking rabbit?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How 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did Alice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react when she saw a talking rabbit?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Would Alice have followed the rabbit down the 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hole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had she not seen it look at a watch?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Why did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Alice follow the rabbit down the rabbit-hole?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4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What do you know about </a:t>
                      </a:r>
                      <a:endParaRPr lang="en-US" sz="24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Gotham-Book"/>
                        <a:cs typeface="Gotham-Book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Lewis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Carroll?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What does 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the reader 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know about 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the rabbit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Gotham-Book"/>
                          <a:cs typeface="Gotham-Book"/>
                        </a:rPr>
                        <a:t>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28600" y="1394966"/>
            <a:ext cx="8348661" cy="3559949"/>
          </a:xfr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5B7172"/>
                </a:solidFill>
              </a:rPr>
              <a:t>An effective text dependent question delves into a text to guide students in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extracting the key meanings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or ideas </a:t>
            </a:r>
            <a:r>
              <a:rPr lang="en-US" b="1" dirty="0" smtClean="0">
                <a:solidFill>
                  <a:srgbClr val="5B7172"/>
                </a:solidFill>
              </a:rPr>
              <a:t>and events found there.  </a:t>
            </a:r>
          </a:p>
          <a:p>
            <a:r>
              <a:rPr lang="en-US" b="1" dirty="0" smtClean="0">
                <a:solidFill>
                  <a:srgbClr val="5B7172"/>
                </a:solidFill>
              </a:rPr>
              <a:t>To achieve this end, text dependent questions begin by exploring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specific words, details, explanations and arguments</a:t>
            </a:r>
            <a:r>
              <a:rPr lang="en-US" b="1" dirty="0" smtClean="0">
                <a:solidFill>
                  <a:srgbClr val="5B7172"/>
                </a:solidFill>
              </a:rPr>
              <a:t>.  </a:t>
            </a:r>
          </a:p>
          <a:p>
            <a:r>
              <a:rPr lang="en-US" b="1" dirty="0" smtClean="0">
                <a:solidFill>
                  <a:srgbClr val="5B7172"/>
                </a:solidFill>
              </a:rPr>
              <a:t>They then investigate the text through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utilizing the Anchor and/or Grade-level Reading Standards </a:t>
            </a:r>
            <a:r>
              <a:rPr lang="en-US" b="1" dirty="0" smtClean="0">
                <a:solidFill>
                  <a:srgbClr val="5B7172"/>
                </a:solidFill>
              </a:rPr>
              <a:t>to generate the question.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Creating </a:t>
            </a:r>
            <a:r>
              <a:rPr lang="en-US" sz="3600" b="1" dirty="0" smtClean="0">
                <a:solidFill>
                  <a:srgbClr val="5B7172"/>
                </a:solidFill>
              </a:rPr>
              <a:t>Text-Dependent Questions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Creating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Text-Dependent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267332"/>
              </p:ext>
            </p:extLst>
          </p:nvPr>
        </p:nvGraphicFramePr>
        <p:xfrm>
          <a:off x="685795" y="1219200"/>
          <a:ext cx="8001004" cy="3738880"/>
        </p:xfrm>
        <a:graphic>
          <a:graphicData uri="http://schemas.openxmlformats.org/drawingml/2006/table">
            <a:tbl>
              <a:tblPr/>
              <a:tblGrid>
                <a:gridCol w="2097353"/>
                <a:gridCol w="2951826"/>
                <a:gridCol w="2951825"/>
              </a:tblGrid>
              <a:tr h="9125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Level of 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Text Specificity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CCS Anchor Standard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Close Reading Skill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+mn-lt"/>
                          <a:ea typeface="Calibri"/>
                          <a:cs typeface="Times New Roman"/>
                        </a:rPr>
                        <a:t>Text Dependent Question</a:t>
                      </a:r>
                      <a:endParaRPr lang="en-US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</a:tr>
              <a:tr h="25164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Words and</a:t>
                      </a:r>
                      <a:r>
                        <a:rPr lang="en-US" sz="2400" b="1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Phrases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Calibri"/>
                        </a:rPr>
                        <a:t>Analyze how specific word choices shape tone (Standard 4)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Why wasn’t Alice “burning with curiosity” when she initially saw the rabbit?  What subsequent events led to her feeling this way?   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Creating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Text-Dependent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796" y="1219200"/>
          <a:ext cx="8001003" cy="3657600"/>
        </p:xfrm>
        <a:graphic>
          <a:graphicData uri="http://schemas.openxmlformats.org/drawingml/2006/table">
            <a:tbl>
              <a:tblPr/>
              <a:tblGrid>
                <a:gridCol w="2175032"/>
                <a:gridCol w="2930372"/>
                <a:gridCol w="2895599"/>
              </a:tblGrid>
              <a:tr h="8810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Level of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Text Specificity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CCS Anchor Standard 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Close Reading</a:t>
                      </a:r>
                      <a:r>
                        <a:rPr lang="en-US" sz="2400" b="1" baseline="0" dirty="0" smtClean="0">
                          <a:latin typeface="+mn-lt"/>
                          <a:ea typeface="Calibri"/>
                          <a:cs typeface="Times New Roman"/>
                        </a:rPr>
                        <a:t> Skill</a:t>
                      </a:r>
                      <a:endParaRPr lang="en-US" sz="2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+mn-lt"/>
                          <a:ea typeface="Calibri"/>
                          <a:cs typeface="Times New Roman"/>
                        </a:rPr>
                        <a:t>Text Dependent Question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</a:tr>
              <a:tr h="277657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Sentences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Calibri"/>
                        </a:rPr>
                        <a:t>Assess how point of view shapes content (Standard 6)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In the opening paragraph Alice states “</a:t>
                      </a: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Calibri"/>
                        </a:rPr>
                        <a:t>what is the use of a book … without pictures or conversation?”  What does that sentence reveal about her?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Creating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 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797" y="1219200"/>
          <a:ext cx="7848602" cy="5410200"/>
        </p:xfrm>
        <a:graphic>
          <a:graphicData uri="http://schemas.openxmlformats.org/drawingml/2006/table">
            <a:tbl>
              <a:tblPr/>
              <a:tblGrid>
                <a:gridCol w="2057403"/>
                <a:gridCol w="2895600"/>
                <a:gridCol w="2895599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Level of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Text Specificity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n-lt"/>
                          <a:ea typeface="Calibri"/>
                          <a:cs typeface="Times New Roman"/>
                        </a:rPr>
                        <a:t>CCS Anchor Standard 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Close Reading Skill</a:t>
                      </a:r>
                      <a:endParaRPr lang="en-US" sz="2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+mn-lt"/>
                          <a:ea typeface="Calibri"/>
                          <a:cs typeface="Times New Roman"/>
                        </a:rPr>
                        <a:t>Text Dependent Question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FF"/>
                      </a:fgClr>
                      <a:bgClr>
                        <a:srgbClr val="BFBFBF"/>
                      </a:bgClr>
                    </a:pattFill>
                  </a:tcPr>
                </a:tc>
              </a:tr>
              <a:tr h="160020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Paragraphs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Calibri"/>
                        </a:rPr>
                        <a:t>Summarize key supporting details (Standard 2)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What details about the rabbit catch Alice’s eye in the third paragraph?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Calibri"/>
                        </a:rPr>
                        <a:t>Investigate the structure of specific sentences, paragraphs, and sections of text (Standard 5)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Around what word does the meaning of the third paragraph pivot?  How does that change the initial meaning of the paragraph and channel it in a new direction?</a:t>
                      </a:r>
                    </a:p>
                  </a:txBody>
                  <a:tcPr marL="54187" marR="5418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04800" y="1447800"/>
            <a:ext cx="2286001" cy="520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defTabSz="914400">
              <a:lnSpc>
                <a:spcPct val="90000"/>
              </a:lnSpc>
              <a:spcBef>
                <a:spcPts val="2000"/>
              </a:spcBef>
              <a:buSzPct val="90000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systematic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approach to creating text- dependent questions </a:t>
            </a:r>
            <a:r>
              <a:rPr lang="en-US" sz="2400" b="1" dirty="0" smtClean="0">
                <a:solidFill>
                  <a:srgbClr val="5B7172"/>
                </a:solidFill>
              </a:rPr>
              <a:t>for complex texts while aligning them with the demands of the CCSS.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Tools for Creating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Text-Dependent Questions: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Text-Dependent Question Worksheet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447800"/>
            <a:ext cx="6048375" cy="4642472"/>
          </a:xfrm>
          <a:prstGeom prst="rect">
            <a:avLst/>
          </a:prstGeom>
          <a:noFill/>
          <a:ln w="9525">
            <a:solidFill>
              <a:srgbClr val="5B7172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“Close Reading”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a Stand</a:t>
            </a:r>
            <a:r>
              <a:rPr lang="en-US" sz="3600" b="1" dirty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Alone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14400"/>
            <a:ext cx="6136154" cy="5443537"/>
          </a:xfrm>
          <a:prstGeom prst="rect">
            <a:avLst/>
          </a:prstGeom>
          <a:noFill/>
          <a:ln w="9525">
            <a:solidFill>
              <a:srgbClr val="5B7172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vid\Desktop\page 1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533400"/>
            <a:ext cx="7477125" cy="5952522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\Desktop\page 2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6039891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AF0C0C"/>
                </a:solidFill>
              </a:rPr>
              <a:t>Session Objectives</a:t>
            </a:r>
            <a:endParaRPr lang="en-US" sz="3600" b="1" dirty="0">
              <a:solidFill>
                <a:srgbClr val="AF0C0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5138"/>
            <a:ext cx="8229600" cy="43608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a result of this session, participants will…</a:t>
            </a:r>
          </a:p>
          <a:p>
            <a:pPr lvl="0"/>
            <a:r>
              <a:rPr lang="en-US" dirty="0">
                <a:solidFill>
                  <a:srgbClr val="595959"/>
                </a:solidFill>
              </a:rPr>
              <a:t>L</a:t>
            </a:r>
            <a:r>
              <a:rPr lang="en-US" dirty="0" smtClean="0">
                <a:solidFill>
                  <a:srgbClr val="595959"/>
                </a:solidFill>
              </a:rPr>
              <a:t>earn </a:t>
            </a:r>
            <a:r>
              <a:rPr lang="en-US" dirty="0">
                <a:solidFill>
                  <a:srgbClr val="595959"/>
                </a:solidFill>
              </a:rPr>
              <a:t>about the reading strategy called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“close reading” </a:t>
            </a:r>
            <a:r>
              <a:rPr lang="en-US" dirty="0">
                <a:solidFill>
                  <a:srgbClr val="595959"/>
                </a:solidFill>
              </a:rPr>
              <a:t>as a means </a:t>
            </a:r>
            <a:r>
              <a:rPr lang="en-US" dirty="0" smtClean="0">
                <a:solidFill>
                  <a:srgbClr val="595959"/>
                </a:solidFill>
              </a:rPr>
              <a:t>of teaching </a:t>
            </a:r>
            <a:r>
              <a:rPr lang="en-US" dirty="0">
                <a:solidFill>
                  <a:srgbClr val="595959"/>
                </a:solidFill>
              </a:rPr>
              <a:t>complex text.</a:t>
            </a:r>
          </a:p>
          <a:p>
            <a:pPr lvl="0"/>
            <a:r>
              <a:rPr lang="en-US" dirty="0">
                <a:solidFill>
                  <a:srgbClr val="595959"/>
                </a:solidFill>
              </a:rPr>
              <a:t>E</a:t>
            </a:r>
            <a:r>
              <a:rPr lang="en-US" dirty="0" smtClean="0">
                <a:solidFill>
                  <a:srgbClr val="595959"/>
                </a:solidFill>
              </a:rPr>
              <a:t>xamine </a:t>
            </a:r>
            <a:r>
              <a:rPr lang="en-US" dirty="0">
                <a:solidFill>
                  <a:srgbClr val="595959"/>
                </a:solidFill>
              </a:rPr>
              <a:t>the </a:t>
            </a:r>
            <a:r>
              <a:rPr lang="en-US" b="1" dirty="0">
                <a:solidFill>
                  <a:srgbClr val="AF0C0C"/>
                </a:solidFill>
              </a:rPr>
              <a:t>characteristics</a:t>
            </a:r>
            <a:r>
              <a:rPr lang="en-US" dirty="0">
                <a:solidFill>
                  <a:srgbClr val="595959"/>
                </a:solidFill>
              </a:rPr>
              <a:t> of </a:t>
            </a:r>
            <a:r>
              <a:rPr lang="en-US" dirty="0" smtClean="0">
                <a:solidFill>
                  <a:srgbClr val="595959"/>
                </a:solidFill>
              </a:rPr>
              <a:t>text-dependent </a:t>
            </a:r>
            <a:r>
              <a:rPr lang="en-US" dirty="0">
                <a:solidFill>
                  <a:srgbClr val="595959"/>
                </a:solidFill>
              </a:rPr>
              <a:t>questions.</a:t>
            </a:r>
          </a:p>
          <a:p>
            <a:pPr lvl="0"/>
            <a:r>
              <a:rPr lang="en-US" dirty="0">
                <a:solidFill>
                  <a:srgbClr val="595959"/>
                </a:solidFill>
              </a:rPr>
              <a:t>L</a:t>
            </a:r>
            <a:r>
              <a:rPr lang="en-US" dirty="0" smtClean="0">
                <a:solidFill>
                  <a:srgbClr val="595959"/>
                </a:solidFill>
              </a:rPr>
              <a:t>earn </a:t>
            </a:r>
            <a:r>
              <a:rPr lang="en-US" dirty="0">
                <a:solidFill>
                  <a:srgbClr val="595959"/>
                </a:solidFill>
              </a:rPr>
              <a:t>how to employ a </a:t>
            </a:r>
            <a:r>
              <a:rPr lang="en-US" b="1" dirty="0">
                <a:solidFill>
                  <a:srgbClr val="AF0C0C"/>
                </a:solidFill>
              </a:rPr>
              <a:t>structured process </a:t>
            </a:r>
            <a:r>
              <a:rPr lang="en-US" dirty="0">
                <a:solidFill>
                  <a:srgbClr val="595959"/>
                </a:solidFill>
              </a:rPr>
              <a:t>to create text-dependent </a:t>
            </a:r>
            <a:r>
              <a:rPr lang="en-US" dirty="0" smtClean="0">
                <a:solidFill>
                  <a:srgbClr val="595959"/>
                </a:solidFill>
              </a:rPr>
              <a:t>questions at </a:t>
            </a:r>
            <a:r>
              <a:rPr lang="en-US" dirty="0">
                <a:solidFill>
                  <a:srgbClr val="595959"/>
                </a:solidFill>
              </a:rPr>
              <a:t>the word/phrase, sentence, and </a:t>
            </a:r>
            <a:r>
              <a:rPr lang="en-US" dirty="0" smtClean="0">
                <a:solidFill>
                  <a:srgbClr val="595959"/>
                </a:solidFill>
              </a:rPr>
              <a:t>paragraph/passage levels.  </a:t>
            </a:r>
            <a:endParaRPr lang="en-US" dirty="0">
              <a:solidFill>
                <a:srgbClr val="595959"/>
              </a:solidFill>
            </a:endParaRPr>
          </a:p>
          <a:p>
            <a:pPr lvl="0"/>
            <a:r>
              <a:rPr lang="en-US" dirty="0" smtClean="0">
                <a:solidFill>
                  <a:srgbClr val="595959"/>
                </a:solidFill>
              </a:rPr>
              <a:t>Understand </a:t>
            </a:r>
            <a:r>
              <a:rPr lang="en-US" dirty="0">
                <a:solidFill>
                  <a:srgbClr val="595959"/>
                </a:solidFill>
              </a:rPr>
              <a:t>the </a:t>
            </a:r>
            <a:r>
              <a:rPr lang="en-US" b="1" dirty="0">
                <a:solidFill>
                  <a:srgbClr val="AF0C0C"/>
                </a:solidFill>
              </a:rPr>
              <a:t>connections between </a:t>
            </a:r>
            <a:r>
              <a:rPr lang="en-US" dirty="0">
                <a:solidFill>
                  <a:srgbClr val="595959"/>
                </a:solidFill>
              </a:rPr>
              <a:t>effective close reading and the CCSS Anchor Reading Standards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endParaRPr lang="en-US" dirty="0">
              <a:solidFill>
                <a:srgbClr val="595959"/>
              </a:solidFill>
            </a:endParaRPr>
          </a:p>
          <a:p>
            <a:pPr lvl="0"/>
            <a:r>
              <a:rPr lang="en-US" dirty="0">
                <a:solidFill>
                  <a:srgbClr val="595959"/>
                </a:solidFill>
              </a:rPr>
              <a:t>L</a:t>
            </a:r>
            <a:r>
              <a:rPr lang="en-US" dirty="0" smtClean="0">
                <a:solidFill>
                  <a:srgbClr val="595959"/>
                </a:solidFill>
              </a:rPr>
              <a:t>earn how to employ a </a:t>
            </a:r>
            <a:r>
              <a:rPr lang="en-US" b="1" dirty="0">
                <a:solidFill>
                  <a:srgbClr val="AF0C0C"/>
                </a:solidFill>
              </a:rPr>
              <a:t>structured process </a:t>
            </a:r>
            <a:r>
              <a:rPr lang="en-US" dirty="0">
                <a:solidFill>
                  <a:srgbClr val="595959"/>
                </a:solidFill>
              </a:rPr>
              <a:t>to evaluate and revise existing reading comprehension questions in current curriculum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00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984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114800" y="1663479"/>
            <a:ext cx="4724400" cy="4597179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From Martin Luther King’s note to “Letter from Birmingham Jail”: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Begun on the margins of the newspaper in which the statement appeared while I was in jail, the letter was continued on scraps of writing paper supplied by a friendly Negro trusty, and concluded on a pad my attorneys were eventually permitted to leave me.</a:t>
            </a: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Creating Text-Dependent Questions for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Informational Text</a:t>
            </a:r>
          </a:p>
        </p:txBody>
      </p:sp>
      <p:pic>
        <p:nvPicPr>
          <p:cNvPr id="1027" name="Picture 3" descr="C:\Users\David\Desktop\mlk_j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3479"/>
            <a:ext cx="3114675" cy="4762500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114800" y="1663479"/>
            <a:ext cx="4724400" cy="4597179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From Martin Luther King’s note to “Letter from Birmingham Jail”: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Begun</a:t>
            </a:r>
            <a:r>
              <a:rPr lang="en-US" b="1" dirty="0" smtClean="0">
                <a:solidFill>
                  <a:srgbClr val="5B7172"/>
                </a:solidFill>
              </a:rPr>
              <a:t> on the margins of the newspaper in which the statement appeared while I was in jail, the letter was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continued</a:t>
            </a:r>
            <a:r>
              <a:rPr lang="en-US" b="1" dirty="0" smtClean="0">
                <a:solidFill>
                  <a:srgbClr val="5B7172"/>
                </a:solidFill>
              </a:rPr>
              <a:t> on scraps of writing paper supplied by a friendly Negro trusty, and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concluded</a:t>
            </a:r>
            <a:r>
              <a:rPr lang="en-US" b="1" dirty="0" smtClean="0">
                <a:solidFill>
                  <a:srgbClr val="5B7172"/>
                </a:solidFill>
              </a:rPr>
              <a:t> on a pad my attorneys were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eventually</a:t>
            </a:r>
            <a:r>
              <a:rPr lang="en-US" b="1" dirty="0" smtClean="0">
                <a:solidFill>
                  <a:srgbClr val="5B7172"/>
                </a:solidFill>
              </a:rPr>
              <a:t> permitted to leave me.</a:t>
            </a: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5B7172"/>
                </a:solidFill>
              </a:rPr>
              <a:t>Creating Text-Dependent Questions for </a:t>
            </a:r>
            <a:r>
              <a:rPr lang="en-US" sz="36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Informational Text</a:t>
            </a:r>
          </a:p>
        </p:txBody>
      </p:sp>
      <p:pic>
        <p:nvPicPr>
          <p:cNvPr id="1027" name="Picture 3" descr="C:\Users\David\Desktop\mlk_j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3479"/>
            <a:ext cx="3114675" cy="4762500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114800" y="1663479"/>
            <a:ext cx="4724400" cy="4597179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From Martin Luther King’s note to “Letter from Birmingham Jail”: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Begun on the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margins</a:t>
            </a:r>
            <a:r>
              <a:rPr lang="en-US" b="1" dirty="0" smtClean="0">
                <a:solidFill>
                  <a:srgbClr val="5B7172"/>
                </a:solidFill>
              </a:rPr>
              <a:t> of the newspaper in which the statement appeared while I was in jail, the letter was continued on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scraps</a:t>
            </a:r>
            <a:r>
              <a:rPr lang="en-US" b="1" dirty="0" smtClean="0">
                <a:solidFill>
                  <a:srgbClr val="5B7172"/>
                </a:solidFill>
              </a:rPr>
              <a:t> of writing paper supplied by a friendly Negro trusty, and concluded on a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pad</a:t>
            </a:r>
            <a:r>
              <a:rPr lang="en-US" b="1" dirty="0" smtClean="0">
                <a:solidFill>
                  <a:srgbClr val="5B7172"/>
                </a:solidFill>
              </a:rPr>
              <a:t> my attorneys were eventually permitted to leave me.</a:t>
            </a: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5B7172"/>
                </a:solidFill>
              </a:rPr>
              <a:t>Creating Text-Dependent Questions for </a:t>
            </a:r>
            <a:r>
              <a:rPr lang="en-US" sz="36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Informational Text</a:t>
            </a:r>
          </a:p>
        </p:txBody>
      </p:sp>
      <p:pic>
        <p:nvPicPr>
          <p:cNvPr id="1027" name="Picture 3" descr="C:\Users\David\Desktop\mlk_j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3479"/>
            <a:ext cx="3114675" cy="4762500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114800" y="1663479"/>
            <a:ext cx="4724400" cy="4597179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From Martin Luther King’s note to “Letter from Birmingham Jail”: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Begun on the margins of the newspaper in which the statement appeared while I was in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jail</a:t>
            </a:r>
            <a:r>
              <a:rPr lang="en-US" b="1" dirty="0" smtClean="0">
                <a:solidFill>
                  <a:srgbClr val="5B7172"/>
                </a:solidFill>
              </a:rPr>
              <a:t>, the letter was continued on scraps of writing paper supplied by a friendly Negro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trusty</a:t>
            </a:r>
            <a:r>
              <a:rPr lang="en-US" b="1" dirty="0" smtClean="0">
                <a:solidFill>
                  <a:srgbClr val="5B7172"/>
                </a:solidFill>
              </a:rPr>
              <a:t>, and concluded on a pad my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attorneys</a:t>
            </a:r>
            <a:r>
              <a:rPr lang="en-US" b="1" dirty="0" smtClean="0">
                <a:solidFill>
                  <a:srgbClr val="5B7172"/>
                </a:solidFill>
              </a:rPr>
              <a:t> were eventually permitted to leave me.</a:t>
            </a: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5B7172"/>
                </a:solidFill>
              </a:rPr>
              <a:t>Creating Text-Dependent Questions for </a:t>
            </a:r>
            <a:r>
              <a:rPr lang="en-US" sz="36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Informational Text</a:t>
            </a:r>
          </a:p>
        </p:txBody>
      </p:sp>
      <p:pic>
        <p:nvPicPr>
          <p:cNvPr id="1027" name="Picture 3" descr="C:\Users\David\Desktop\mlk_j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3479"/>
            <a:ext cx="3114675" cy="4762500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114800" y="1663479"/>
            <a:ext cx="4724400" cy="4597179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From Martin Luther King’s note to “Letter from Birmingham Jail”: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5B7172"/>
                </a:solidFill>
              </a:rPr>
              <a:t>Begun on the margins of the newspaper in which the statement appeared while I was in jail, the letter was continued on scraps of writing paper supplied by a friendly Negro trusty, and concluded on a pad my attorneys were eventually permitted to leave me.</a:t>
            </a: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 lvl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5B7172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Creating Text-Dependent Questions for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Informational Text</a:t>
            </a:r>
          </a:p>
        </p:txBody>
      </p:sp>
      <p:pic>
        <p:nvPicPr>
          <p:cNvPr id="1027" name="Picture 3" descr="C:\Users\David\Desktop\mlk_j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3479"/>
            <a:ext cx="3114675" cy="4762500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366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1371600" y="2438401"/>
            <a:ext cx="8458199" cy="1600200"/>
          </a:xfrm>
        </p:spPr>
        <p:txBody>
          <a:bodyPr>
            <a:noAutofit/>
          </a:bodyPr>
          <a:lstStyle/>
          <a:p>
            <a:pPr lvl="0">
              <a:spcBef>
                <a:spcPts val="1200"/>
              </a:spcBef>
              <a:buNone/>
            </a:pPr>
            <a:r>
              <a:rPr lang="en-US" sz="3200" b="1" dirty="0" smtClean="0">
                <a:solidFill>
                  <a:srgbClr val="5B7172"/>
                </a:solidFill>
              </a:rPr>
              <a:t>Picture of Text Dependent </a:t>
            </a:r>
          </a:p>
          <a:p>
            <a:pPr lvl="0">
              <a:spcBef>
                <a:spcPts val="1200"/>
              </a:spcBef>
              <a:buNone/>
            </a:pPr>
            <a:r>
              <a:rPr lang="en-US" sz="3200" b="1" dirty="0" smtClean="0">
                <a:solidFill>
                  <a:srgbClr val="5B7172"/>
                </a:solidFill>
              </a:rPr>
              <a:t>Questions Worksheet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7887203" cy="4953000"/>
          </a:xfrm>
          <a:prstGeom prst="rect">
            <a:avLst/>
          </a:prstGeom>
          <a:noFill/>
          <a:ln w="9525">
            <a:solidFill>
              <a:srgbClr val="5B7172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Resources for Text-Dependent Questions: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Appendix B Sample Performance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Tasks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esktop\Final Knife\Knife Open Picture blue dept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1143000"/>
            <a:ext cx="10058400" cy="6400800"/>
          </a:xfrm>
          <a:prstGeom prst="rect">
            <a:avLst/>
          </a:prstGeom>
          <a:noFill/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2895600" cy="391137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5B7172"/>
                </a:solidFill>
              </a:rPr>
              <a:t>Effective </a:t>
            </a:r>
            <a:r>
              <a:rPr lang="en-US" b="1" dirty="0">
                <a:solidFill>
                  <a:srgbClr val="5B7172"/>
                </a:solidFill>
              </a:rPr>
              <a:t>text-dependent </a:t>
            </a:r>
            <a:r>
              <a:rPr lang="en-US" b="1" dirty="0" smtClean="0">
                <a:solidFill>
                  <a:srgbClr val="5B7172"/>
                </a:solidFill>
              </a:rPr>
              <a:t>questions ask </a:t>
            </a:r>
            <a:r>
              <a:rPr lang="en-US" b="1" dirty="0">
                <a:solidFill>
                  <a:srgbClr val="5B7172"/>
                </a:solidFill>
              </a:rPr>
              <a:t>students to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extract evidence from the text </a:t>
            </a:r>
            <a:r>
              <a:rPr lang="en-US" b="1" dirty="0">
                <a:solidFill>
                  <a:srgbClr val="5B7172"/>
                </a:solidFill>
              </a:rPr>
              <a:t>to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make inferences </a:t>
            </a:r>
            <a:r>
              <a:rPr lang="en-US" b="1" dirty="0">
                <a:solidFill>
                  <a:srgbClr val="5B7172"/>
                </a:solidFill>
              </a:rPr>
              <a:t>and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draw conclusions</a:t>
            </a:r>
            <a:r>
              <a:rPr lang="en-US" b="1" dirty="0">
                <a:solidFill>
                  <a:srgbClr val="5B7172"/>
                </a:solidFill>
              </a:rPr>
              <a:t> based on what the text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says</a:t>
            </a:r>
            <a:r>
              <a:rPr lang="en-US" b="1" dirty="0">
                <a:solidFill>
                  <a:srgbClr val="5B7172"/>
                </a:solidFill>
              </a:rPr>
              <a:t> </a:t>
            </a:r>
            <a:r>
              <a:rPr lang="en-US" b="1" dirty="0" smtClean="0">
                <a:solidFill>
                  <a:srgbClr val="5B7172"/>
                </a:solidFill>
              </a:rPr>
              <a:t>explicitly.</a:t>
            </a: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Time to Reflect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2985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28600" y="1113369"/>
            <a:ext cx="8348661" cy="5463034"/>
          </a:xfrm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Basal reading programs </a:t>
            </a:r>
            <a:r>
              <a:rPr lang="en-US" b="1" dirty="0" smtClean="0">
                <a:solidFill>
                  <a:srgbClr val="5B7172"/>
                </a:solidFill>
              </a:rPr>
              <a:t>by the four major publishers comprise 80% of all the texts used in elementary and middle school </a:t>
            </a:r>
          </a:p>
          <a:p>
            <a:pPr>
              <a:spcAft>
                <a:spcPts val="1400"/>
              </a:spcAft>
            </a:pPr>
            <a:r>
              <a:rPr lang="en-US" b="1" dirty="0" smtClean="0">
                <a:solidFill>
                  <a:srgbClr val="5B7172"/>
                </a:solidFill>
              </a:rPr>
              <a:t>Most of these texts rely heavily on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non-text based pre-reading activities</a:t>
            </a:r>
            <a:r>
              <a:rPr lang="en-US" b="1" dirty="0" smtClean="0">
                <a:solidFill>
                  <a:srgbClr val="5B7172"/>
                </a:solidFill>
              </a:rPr>
              <a:t> that “digest and regurgitate” the primary text and eliminate the need for close reading…</a:t>
            </a:r>
          </a:p>
          <a:p>
            <a:pPr>
              <a:spcAft>
                <a:spcPts val="1400"/>
              </a:spcAft>
            </a:pPr>
            <a:r>
              <a:rPr lang="en-US" b="1" dirty="0" smtClean="0">
                <a:solidFill>
                  <a:srgbClr val="5B7172"/>
                </a:solidFill>
              </a:rPr>
              <a:t>… which wouldn’t be necessary anyway since most of these basal readers include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 high proportion of non-text dependent questions</a:t>
            </a:r>
            <a:r>
              <a:rPr lang="en-US" b="1" dirty="0" smtClean="0">
                <a:solidFill>
                  <a:srgbClr val="5B7172"/>
                </a:solidFill>
              </a:rPr>
              <a:t> (including the writing prompts for basal texts)…</a:t>
            </a:r>
          </a:p>
          <a:p>
            <a:pPr>
              <a:spcAft>
                <a:spcPts val="1400"/>
              </a:spcAft>
            </a:pPr>
            <a:r>
              <a:rPr lang="en-US" b="1" dirty="0" smtClean="0">
                <a:solidFill>
                  <a:srgbClr val="5B7172"/>
                </a:solidFill>
              </a:rPr>
              <a:t>… and required students to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perform multiple tasks </a:t>
            </a:r>
            <a:r>
              <a:rPr lang="en-US" b="1" dirty="0" smtClean="0">
                <a:solidFill>
                  <a:srgbClr val="5B7172"/>
                </a:solidFill>
              </a:rPr>
              <a:t>that are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irrelevant to understanding the text </a:t>
            </a:r>
            <a:r>
              <a:rPr lang="en-US" b="1" dirty="0" smtClean="0">
                <a:solidFill>
                  <a:srgbClr val="5B7172"/>
                </a:solidFill>
              </a:rPr>
              <a:t>being read (i.e. focus on using comprehension strategies as an end in themselves)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Text-Dependent Questions </a:t>
            </a:r>
            <a:r>
              <a:rPr lang="en-US" sz="3600" b="1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Basal Readers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Basal Reader Questions </a:t>
            </a:r>
            <a:r>
              <a:rPr lang="en-US" sz="3600" b="1" dirty="0" smtClean="0">
                <a:solidFill>
                  <a:srgbClr val="5B7172"/>
                </a:solidFill>
              </a:rPr>
              <a:t>and Real Texts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50" y="914400"/>
            <a:ext cx="4914900" cy="5619750"/>
          </a:xfrm>
          <a:prstGeom prst="rect">
            <a:avLst/>
          </a:prstGeom>
          <a:noFill/>
          <a:ln w="9525">
            <a:solidFill>
              <a:srgbClr val="5B7172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5B7172"/>
                </a:solidFill>
              </a:rPr>
              <a:t>Basal Reader Questions: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Simple Non-Text-Dependent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1290221"/>
            <a:ext cx="457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B7172"/>
                </a:solidFill>
              </a:rPr>
              <a:t>Was there ever a time where an animal scared you? 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Should Ms. </a:t>
            </a:r>
            <a:r>
              <a:rPr lang="en-US" sz="2400" b="1" dirty="0" err="1" smtClean="0">
                <a:solidFill>
                  <a:srgbClr val="5B7172"/>
                </a:solidFill>
              </a:rPr>
              <a:t>Franny</a:t>
            </a:r>
            <a:r>
              <a:rPr lang="en-US" sz="2400" b="1" dirty="0" smtClean="0">
                <a:solidFill>
                  <a:srgbClr val="5B7172"/>
                </a:solidFill>
              </a:rPr>
              <a:t> have felt embarrassed?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Can bears really eat people? 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Will Opal and Amanda ever be friends?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Explain how reading the story made you feel about visiting a library.</a:t>
            </a:r>
            <a:endParaRPr lang="en-US" dirty="0" smtClean="0"/>
          </a:p>
        </p:txBody>
      </p:sp>
      <p:pic>
        <p:nvPicPr>
          <p:cNvPr id="5" name="Picture 2" descr="C:\Users\David\Desktop\winn dix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57953"/>
            <a:ext cx="3276600" cy="4890447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Key Shifts in the Standards</a:t>
            </a:r>
            <a:endParaRPr lang="en-US" sz="3600" b="1" kern="1200" dirty="0">
              <a:solidFill>
                <a:schemeClr val="accent2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26" name="Picture 2" descr="C:\Users\David\Desktop\with shadows\Knife Open Picture big bubb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1219200"/>
            <a:ext cx="10058400" cy="6400800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1371600"/>
            <a:ext cx="4572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5B7172"/>
                </a:solidFill>
              </a:rPr>
              <a:t>This author has won prizes for her books. Why?  Write an opinion column about why this author deserved such recognition. </a:t>
            </a:r>
          </a:p>
          <a:p>
            <a:endParaRPr lang="en-US" sz="2200" b="1" dirty="0" smtClean="0">
              <a:solidFill>
                <a:srgbClr val="5B7172"/>
              </a:solidFill>
            </a:endParaRPr>
          </a:p>
          <a:p>
            <a:r>
              <a:rPr lang="en-US" sz="2200" b="1" dirty="0" smtClean="0">
                <a:solidFill>
                  <a:srgbClr val="5B7172"/>
                </a:solidFill>
              </a:rPr>
              <a:t>In </a:t>
            </a:r>
            <a:r>
              <a:rPr lang="en-US" sz="2200" b="1" i="1" dirty="0" smtClean="0">
                <a:solidFill>
                  <a:srgbClr val="5B7172"/>
                </a:solidFill>
              </a:rPr>
              <a:t>Because of Winn-Dixie</a:t>
            </a:r>
            <a:r>
              <a:rPr lang="en-US" sz="2200" b="1" dirty="0" smtClean="0">
                <a:solidFill>
                  <a:srgbClr val="5B7172"/>
                </a:solidFill>
              </a:rPr>
              <a:t> Opal tells about her experiences after moving to a new town. Think about a time that you were a newcomer to a place or situation. Now use vivid words to write a memoir about that experience.</a:t>
            </a:r>
          </a:p>
          <a:p>
            <a:endParaRPr lang="en-US" sz="2200" b="1" dirty="0" smtClean="0">
              <a:solidFill>
                <a:srgbClr val="5B7172"/>
              </a:solidFill>
            </a:endParaRPr>
          </a:p>
          <a:p>
            <a:r>
              <a:rPr lang="en-US" sz="2200" b="1" dirty="0" smtClean="0">
                <a:solidFill>
                  <a:srgbClr val="5B7172"/>
                </a:solidFill>
              </a:rPr>
              <a:t>Visit a library and do research on wildlife and plant life in Florida and how to safeguard libraries from “unwanted visitors.” </a:t>
            </a:r>
          </a:p>
          <a:p>
            <a:pPr marL="342900" indent="-342900"/>
            <a:endParaRPr lang="en-US" dirty="0" smtClean="0"/>
          </a:p>
        </p:txBody>
      </p:sp>
      <p:pic>
        <p:nvPicPr>
          <p:cNvPr id="5" name="Picture 2" descr="C:\Users\David\Desktop\winn dix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57953"/>
            <a:ext cx="3276600" cy="4890447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5B7172"/>
                </a:solidFill>
              </a:rPr>
              <a:t>Basal Reader Questions: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Complex Non-Text 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1371600"/>
            <a:ext cx="457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B7172"/>
                </a:solidFill>
              </a:rPr>
              <a:t>Why was Miss </a:t>
            </a:r>
            <a:r>
              <a:rPr lang="en-US" sz="2400" b="1" dirty="0" err="1" smtClean="0">
                <a:solidFill>
                  <a:srgbClr val="5B7172"/>
                </a:solidFill>
              </a:rPr>
              <a:t>Franny</a:t>
            </a:r>
            <a:r>
              <a:rPr lang="en-US" sz="2400" b="1" dirty="0" smtClean="0">
                <a:solidFill>
                  <a:srgbClr val="5B7172"/>
                </a:solidFill>
              </a:rPr>
              <a:t> sitting on the floor when Opal met her?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What book was Miss </a:t>
            </a:r>
            <a:r>
              <a:rPr lang="en-US" sz="2400" b="1" dirty="0" err="1" smtClean="0">
                <a:solidFill>
                  <a:srgbClr val="5B7172"/>
                </a:solidFill>
              </a:rPr>
              <a:t>Franny</a:t>
            </a:r>
            <a:r>
              <a:rPr lang="en-US" sz="2400" b="1" dirty="0" smtClean="0">
                <a:solidFill>
                  <a:srgbClr val="5B7172"/>
                </a:solidFill>
              </a:rPr>
              <a:t> reading when the bear came into the library?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What did the men say when they were teasing Miss Fanny? </a:t>
            </a:r>
          </a:p>
          <a:p>
            <a:endParaRPr lang="en-US" sz="2400" b="1" dirty="0" smtClean="0">
              <a:solidFill>
                <a:srgbClr val="5B7172"/>
              </a:solidFill>
            </a:endParaRPr>
          </a:p>
          <a:p>
            <a:r>
              <a:rPr lang="en-US" sz="2400" b="1" dirty="0" smtClean="0">
                <a:solidFill>
                  <a:srgbClr val="5B7172"/>
                </a:solidFill>
              </a:rPr>
              <a:t>What did Miss </a:t>
            </a:r>
            <a:r>
              <a:rPr lang="en-US" sz="2400" b="1" dirty="0" err="1" smtClean="0">
                <a:solidFill>
                  <a:srgbClr val="5B7172"/>
                </a:solidFill>
              </a:rPr>
              <a:t>Franny</a:t>
            </a:r>
            <a:r>
              <a:rPr lang="en-US" sz="2400" b="1" dirty="0" smtClean="0">
                <a:solidFill>
                  <a:srgbClr val="5B7172"/>
                </a:solidFill>
              </a:rPr>
              <a:t> say when Amanda asked if dogs were allowed in the library?</a:t>
            </a:r>
          </a:p>
          <a:p>
            <a:pPr marL="342900" indent="-342900"/>
            <a:endParaRPr lang="en-US" dirty="0" smtClean="0"/>
          </a:p>
        </p:txBody>
      </p:sp>
      <p:pic>
        <p:nvPicPr>
          <p:cNvPr id="5" name="Picture 2" descr="C:\Users\David\Desktop\winn dix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57953"/>
            <a:ext cx="3276600" cy="4890447"/>
          </a:xfrm>
          <a:prstGeom prst="rect">
            <a:avLst/>
          </a:prstGeom>
          <a:noFill/>
          <a:ln>
            <a:solidFill>
              <a:srgbClr val="5B7172"/>
            </a:solidFill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5B7172"/>
                </a:solidFill>
              </a:rPr>
              <a:t>Basal Reader Questions: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Trivial Text-Dependent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5B717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esktop\Final Knife\Knife Open Picture blue dept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1143000"/>
            <a:ext cx="10058400" cy="6400800"/>
          </a:xfrm>
          <a:prstGeom prst="rect">
            <a:avLst/>
          </a:prstGeom>
          <a:noFill/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2895600" cy="391137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5B7172"/>
                </a:solidFill>
              </a:rPr>
              <a:t>Students build knowledge through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“close reading” </a:t>
            </a:r>
            <a:r>
              <a:rPr lang="en-US" b="1" dirty="0" smtClean="0">
                <a:solidFill>
                  <a:srgbClr val="5B7172"/>
                </a:solidFill>
              </a:rPr>
              <a:t>of materials facilitated by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text-dependent questions </a:t>
            </a:r>
            <a:r>
              <a:rPr lang="en-US" b="1" dirty="0" smtClean="0">
                <a:solidFill>
                  <a:srgbClr val="5B7172"/>
                </a:solidFill>
              </a:rPr>
              <a:t>that require evidence drawn from what they have read.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Time to Reflect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esktop\Final Knife\Knife Open Picture blue dept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1219200"/>
            <a:ext cx="10058400" cy="6400800"/>
          </a:xfrm>
          <a:prstGeom prst="rect">
            <a:avLst/>
          </a:prstGeom>
          <a:noFill/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2895600" cy="391137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5B7172"/>
                </a:solidFill>
              </a:rPr>
              <a:t>Students can build knowledge through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close reading </a:t>
            </a:r>
            <a:r>
              <a:rPr lang="en-US" b="1" dirty="0" smtClean="0">
                <a:solidFill>
                  <a:srgbClr val="5B7172"/>
                </a:solidFill>
              </a:rPr>
              <a:t>of materials facilitated by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text-dependent questio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 </a:t>
            </a:r>
            <a:r>
              <a:rPr lang="en-US" b="1" dirty="0" smtClean="0">
                <a:solidFill>
                  <a:srgbClr val="5B7172"/>
                </a:solidFill>
              </a:rPr>
              <a:t>that require evidence drawn from what they have read.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Reading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Complex Texts In-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Depth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“Close Reading” </a:t>
            </a:r>
            <a:r>
              <a:rPr lang="en-US" sz="3600" b="1" dirty="0" smtClean="0">
                <a:solidFill>
                  <a:srgbClr val="5B7172"/>
                </a:solidFill>
              </a:rPr>
              <a:t>and </a:t>
            </a:r>
            <a:br>
              <a:rPr lang="en-US" sz="3600" b="1" dirty="0" smtClean="0">
                <a:solidFill>
                  <a:srgbClr val="5B7172"/>
                </a:solidFill>
              </a:rPr>
            </a:br>
            <a:r>
              <a:rPr lang="en-US" sz="3600" b="1" dirty="0" smtClean="0">
                <a:solidFill>
                  <a:srgbClr val="5B7172"/>
                </a:solidFill>
              </a:rPr>
              <a:t>Anchor Reading Standards</a:t>
            </a:r>
            <a:endParaRPr lang="en-US" sz="3600" b="1" kern="1200" dirty="0">
              <a:solidFill>
                <a:schemeClr val="accent2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95400"/>
            <a:ext cx="8534400" cy="5130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5B7172"/>
                </a:solidFill>
              </a:rPr>
              <a:t>The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CCSS Anchor Reading Standards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807647"/>
            <a:ext cx="6367461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1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Prioritize the “close reading” skills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extracting evidence and making inferences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(Standard 1) when reading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 text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(Standard 10).</a:t>
            </a:r>
          </a:p>
          <a:p>
            <a:pPr marL="463550" lvl="0" indent="-463550" defTabSz="914400">
              <a:spcBef>
                <a:spcPts val="2000"/>
              </a:spcBef>
              <a:spcAft>
                <a:spcPts val="1400"/>
              </a:spcAft>
              <a:buSzPct val="90000"/>
              <a:buBlip>
                <a:blip r:embed="rId3"/>
              </a:buBlip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 the performance of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intervening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Anchor Standards 2-9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relying on </a:t>
            </a:r>
            <a:r>
              <a:rPr lang="en-US" sz="2400" b="1" dirty="0" smtClean="0">
                <a:solidFill>
                  <a:srgbClr val="5B7172"/>
                </a:solidFill>
              </a:rPr>
              <a:t>the central “close reading” skill of 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citing specific textual evidence from complex text.</a:t>
            </a:r>
            <a:endParaRPr lang="en-US" sz="2400" b="1" dirty="0" smtClean="0">
              <a:solidFill>
                <a:srgbClr val="5B7172"/>
              </a:solidFill>
            </a:endParaRP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1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400" b="1" dirty="0" smtClean="0">
                <a:solidFill>
                  <a:srgbClr val="5B7172"/>
                </a:solidFill>
              </a:rPr>
              <a:t>Create a 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ladder</a:t>
            </a:r>
            <a:r>
              <a:rPr lang="en-US" sz="2400" b="1" dirty="0" smtClean="0">
                <a:solidFill>
                  <a:srgbClr val="5B7172"/>
                </a:solidFill>
              </a:rPr>
              <a:t> that students must climb to demonstrate 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college and career readiness.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C:\Users\David\Desktop\Standards Ladder w grad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736821"/>
            <a:ext cx="4533734" cy="6044979"/>
          </a:xfrm>
          <a:prstGeom prst="rect">
            <a:avLst/>
          </a:prstGeom>
          <a:noFill/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endParaRPr lang="en-US" sz="3600" b="1" dirty="0" smtClean="0">
              <a:solidFill>
                <a:srgbClr val="5B7172"/>
              </a:solidFill>
              <a:latin typeface="+mj-lt"/>
              <a:ea typeface="+mj-ea"/>
              <a:cs typeface="+mj-cs"/>
            </a:endParaRP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noProof="0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Why focus on “</a:t>
            </a:r>
            <a:r>
              <a:rPr lang="en-US" sz="3600" b="1" noProof="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close reading</a:t>
            </a:r>
            <a:r>
              <a:rPr lang="en-US" sz="3600" b="1" noProof="0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”?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38200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5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“One 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</a:t>
            </a:r>
            <a:r>
              <a:rPr lang="en-US" sz="2500" b="1" i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key requirements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Common Core </a:t>
            </a:r>
            <a:r>
              <a:rPr lang="en-US" sz="25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 Standards 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Reading is that all </a:t>
            </a:r>
            <a:r>
              <a:rPr lang="en-US" sz="25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students… must 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able to read and comprehend </a:t>
            </a:r>
            <a:r>
              <a:rPr lang="en-US" sz="2500" b="1" i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independently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500" b="1" i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proficiently</a:t>
            </a:r>
            <a:r>
              <a:rPr lang="en-US" sz="25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kinds of complex texts commonly found in college and careers</a:t>
            </a:r>
            <a:r>
              <a:rPr lang="en-US" sz="25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  <a:endParaRPr lang="en-US" sz="2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					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--CCSS Appendix A, pg. 2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context of an “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effective, comprehensive reading program designed to develop proficient readers with the capacity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to comprehend 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texts across a range of types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and disciplines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(CCSS ELA &amp; Literacy, pg. 15),” “close reading” instruction facilitated by a skilled teacher is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one of many research-based strategies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that can help students become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independent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proficient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readers of increasingly complex texts.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651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Depth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through 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717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“Close </a:t>
            </a:r>
            <a:r>
              <a:rPr lang="en-US" sz="3600" b="1" dirty="0" smtClean="0">
                <a:solidFill>
                  <a:srgbClr val="5B7172"/>
                </a:solidFill>
                <a:latin typeface="+mj-lt"/>
                <a:ea typeface="+mj-ea"/>
                <a:cs typeface="+mj-cs"/>
              </a:rPr>
              <a:t>Reading”</a:t>
            </a: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Matters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40773"/>
            <a:ext cx="3810002" cy="5156051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95400"/>
            <a:ext cx="4648198" cy="48628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Close reading </a:t>
            </a:r>
            <a:r>
              <a:rPr lang="en-US" sz="2800" b="1" dirty="0" smtClean="0">
                <a:solidFill>
                  <a:srgbClr val="5B7172"/>
                </a:solidFill>
              </a:rPr>
              <a:t>instruction: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Motivates students </a:t>
            </a:r>
            <a:r>
              <a:rPr lang="en-US" sz="2200" b="1" dirty="0">
                <a:solidFill>
                  <a:srgbClr val="5B7172"/>
                </a:solidFill>
              </a:rPr>
              <a:t>by rewarding them for 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reading inquisitively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200" b="1" dirty="0" smtClean="0">
              <a:solidFill>
                <a:srgbClr val="5B7172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200" b="1" dirty="0" smtClean="0">
                <a:solidFill>
                  <a:srgbClr val="5B7172"/>
                </a:solidFill>
              </a:rPr>
              <a:t>Requires </a:t>
            </a:r>
            <a:r>
              <a:rPr lang="en-US" sz="2200" b="1" dirty="0">
                <a:solidFill>
                  <a:srgbClr val="5B7172"/>
                </a:solidFill>
              </a:rPr>
              <a:t>careful attention to 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how the text unfolds </a:t>
            </a:r>
            <a:r>
              <a:rPr lang="en-US" sz="2200" b="1" dirty="0">
                <a:solidFill>
                  <a:srgbClr val="5B7172"/>
                </a:solidFill>
              </a:rPr>
              <a:t>through asking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text-dependent questions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endParaRPr lang="en-US" sz="2200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Focuses on building knowledge through the </a:t>
            </a:r>
            <a:r>
              <a:rPr lang="en-US" sz="22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strategic use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text-dependent questions.</a:t>
            </a:r>
          </a:p>
          <a:p>
            <a:pPr>
              <a:spcBef>
                <a:spcPts val="1200"/>
              </a:spcBef>
            </a:pPr>
            <a:r>
              <a:rPr lang="en-US" sz="2200" b="1" dirty="0" smtClean="0">
                <a:solidFill>
                  <a:srgbClr val="5B7172"/>
                </a:solidFill>
              </a:rPr>
              <a:t>Can prepare </a:t>
            </a:r>
            <a:r>
              <a:rPr lang="en-US" sz="2200" b="1" dirty="0">
                <a:solidFill>
                  <a:srgbClr val="5B7172"/>
                </a:solidFill>
              </a:rPr>
              <a:t>students for </a:t>
            </a:r>
            <a:r>
              <a:rPr lang="en-US" sz="2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the kinds of reading tasks </a:t>
            </a:r>
            <a:r>
              <a:rPr lang="en-US" sz="2200" b="1" dirty="0">
                <a:solidFill>
                  <a:srgbClr val="5B7172"/>
                </a:solidFill>
              </a:rPr>
              <a:t>they will encounter after </a:t>
            </a:r>
            <a:r>
              <a:rPr lang="en-US" sz="2200" b="1" dirty="0" smtClean="0">
                <a:solidFill>
                  <a:srgbClr val="5B7172"/>
                </a:solidFill>
              </a:rPr>
              <a:t>graduation. </a:t>
            </a:r>
            <a:endParaRPr lang="en-US" sz="2200" b="1" i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esktop\Final Knife\Knife Open Picture blue dept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1143000"/>
            <a:ext cx="10058400" cy="6400800"/>
          </a:xfrm>
          <a:prstGeom prst="rect">
            <a:avLst/>
          </a:prstGeom>
          <a:noFill/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2895600" cy="391137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5B7172"/>
                </a:solidFill>
              </a:rPr>
              <a:t>Educators must become deeply familiar with “close reading”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as readers</a:t>
            </a:r>
            <a:r>
              <a:rPr lang="en-US" b="1" dirty="0" smtClean="0">
                <a:solidFill>
                  <a:srgbClr val="5B7172"/>
                </a:solidFill>
              </a:rPr>
              <a:t> in order to design and deliver effective “close reading” instruction.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Time to Reflect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1065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 rtlCol="0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Close Reading </a:t>
            </a:r>
            <a:r>
              <a:rPr lang="en-US" sz="3600" b="1" dirty="0" smtClean="0">
                <a:solidFill>
                  <a:srgbClr val="5B7172"/>
                </a:solidFill>
              </a:rPr>
              <a:t>of a Sample Text</a:t>
            </a:r>
            <a:endParaRPr lang="en-US" sz="3600" b="1" i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9723" y="1066800"/>
            <a:ext cx="5764077" cy="5313758"/>
          </a:xfrm>
          <a:prstGeom prst="rect">
            <a:avLst/>
          </a:prstGeom>
          <a:noFill/>
          <a:ln w="9525">
            <a:solidFill>
              <a:srgbClr val="5B7172"/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26033" y="6553275"/>
            <a:ext cx="3717967" cy="259278"/>
          </a:xfrm>
        </p:spPr>
        <p:txBody>
          <a:bodyPr/>
          <a:lstStyle/>
          <a:p>
            <a:r>
              <a:rPr lang="en-US" sz="1400" dirty="0" smtClean="0">
                <a:solidFill>
                  <a:prstClr val="black"/>
                </a:solidFill>
                <a:latin typeface="+mj-lt"/>
              </a:rPr>
              <a:t>© 2012 The Aspen Institute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Custom 1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32545</TotalTime>
  <Words>1830</Words>
  <Application>Microsoft Office PowerPoint</Application>
  <PresentationFormat>On-screen Show (4:3)</PresentationFormat>
  <Paragraphs>217</Paragraphs>
  <Slides>32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Inkwell</vt:lpstr>
      <vt:lpstr> </vt:lpstr>
      <vt:lpstr>Session Objectives</vt:lpstr>
      <vt:lpstr>Key Shifts in the Standards</vt:lpstr>
      <vt:lpstr>PowerPoint Presentation</vt:lpstr>
      <vt:lpstr>“Close Reading” and  Anchor Reading Standards</vt:lpstr>
      <vt:lpstr>PowerPoint Presentation</vt:lpstr>
      <vt:lpstr>PowerPoint Presentation</vt:lpstr>
      <vt:lpstr>PowerPoint Presentation</vt:lpstr>
      <vt:lpstr>Close Reading of a Sample Text</vt:lpstr>
      <vt:lpstr>What are Text-Dependent 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Joaquin Tamayo</Manager>
  <Company>Aspen Institute Education &amp; Society Program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for Teachers - Close Reading &amp; Text-Dependent Questions</dc:title>
  <dc:subject>CCSS Implementation</dc:subject>
  <dc:creator>Aspen Institute Education &amp; Society Program</dc:creator>
  <cp:lastModifiedBy>Richmond, Susan</cp:lastModifiedBy>
  <cp:revision>278</cp:revision>
  <dcterms:created xsi:type="dcterms:W3CDTF">2011-07-10T01:57:21Z</dcterms:created>
  <dcterms:modified xsi:type="dcterms:W3CDTF">2014-04-21T20:45:15Z</dcterms:modified>
</cp:coreProperties>
</file>