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9"/>
  </p:notesMasterIdLst>
  <p:handoutMasterIdLst>
    <p:handoutMasterId r:id="rId10"/>
  </p:handoutMasterIdLst>
  <p:sldIdLst>
    <p:sldId id="301" r:id="rId3"/>
    <p:sldId id="302" r:id="rId4"/>
    <p:sldId id="298" r:id="rId5"/>
    <p:sldId id="297" r:id="rId6"/>
    <p:sldId id="300" r:id="rId7"/>
    <p:sldId id="299" r:id="rId8"/>
  </p:sldIdLst>
  <p:sldSz cx="9601200" cy="10058400"/>
  <p:notesSz cx="7010400" cy="9296400"/>
  <p:defaultTextStyle>
    <a:defPPr>
      <a:defRPr lang="en-US"/>
    </a:defPPr>
    <a:lvl1pPr marL="0" algn="l" defTabSz="1123060" rtl="0" eaLnBrk="1" latinLnBrk="0" hangingPunct="1">
      <a:defRPr sz="2200" kern="1200">
        <a:solidFill>
          <a:schemeClr val="tx1"/>
        </a:solidFill>
        <a:latin typeface="+mn-lt"/>
        <a:ea typeface="+mn-ea"/>
        <a:cs typeface="+mn-cs"/>
      </a:defRPr>
    </a:lvl1pPr>
    <a:lvl2pPr marL="561530" algn="l" defTabSz="1123060" rtl="0" eaLnBrk="1" latinLnBrk="0" hangingPunct="1">
      <a:defRPr sz="2200" kern="1200">
        <a:solidFill>
          <a:schemeClr val="tx1"/>
        </a:solidFill>
        <a:latin typeface="+mn-lt"/>
        <a:ea typeface="+mn-ea"/>
        <a:cs typeface="+mn-cs"/>
      </a:defRPr>
    </a:lvl2pPr>
    <a:lvl3pPr marL="1123060" algn="l" defTabSz="1123060" rtl="0" eaLnBrk="1" latinLnBrk="0" hangingPunct="1">
      <a:defRPr sz="2200" kern="1200">
        <a:solidFill>
          <a:schemeClr val="tx1"/>
        </a:solidFill>
        <a:latin typeface="+mn-lt"/>
        <a:ea typeface="+mn-ea"/>
        <a:cs typeface="+mn-cs"/>
      </a:defRPr>
    </a:lvl3pPr>
    <a:lvl4pPr marL="1684593" algn="l" defTabSz="1123060" rtl="0" eaLnBrk="1" latinLnBrk="0" hangingPunct="1">
      <a:defRPr sz="2200" kern="1200">
        <a:solidFill>
          <a:schemeClr val="tx1"/>
        </a:solidFill>
        <a:latin typeface="+mn-lt"/>
        <a:ea typeface="+mn-ea"/>
        <a:cs typeface="+mn-cs"/>
      </a:defRPr>
    </a:lvl4pPr>
    <a:lvl5pPr marL="2246124" algn="l" defTabSz="1123060" rtl="0" eaLnBrk="1" latinLnBrk="0" hangingPunct="1">
      <a:defRPr sz="2200" kern="1200">
        <a:solidFill>
          <a:schemeClr val="tx1"/>
        </a:solidFill>
        <a:latin typeface="+mn-lt"/>
        <a:ea typeface="+mn-ea"/>
        <a:cs typeface="+mn-cs"/>
      </a:defRPr>
    </a:lvl5pPr>
    <a:lvl6pPr marL="2807656" algn="l" defTabSz="1123060" rtl="0" eaLnBrk="1" latinLnBrk="0" hangingPunct="1">
      <a:defRPr sz="2200" kern="1200">
        <a:solidFill>
          <a:schemeClr val="tx1"/>
        </a:solidFill>
        <a:latin typeface="+mn-lt"/>
        <a:ea typeface="+mn-ea"/>
        <a:cs typeface="+mn-cs"/>
      </a:defRPr>
    </a:lvl6pPr>
    <a:lvl7pPr marL="3369187" algn="l" defTabSz="1123060" rtl="0" eaLnBrk="1" latinLnBrk="0" hangingPunct="1">
      <a:defRPr sz="2200" kern="1200">
        <a:solidFill>
          <a:schemeClr val="tx1"/>
        </a:solidFill>
        <a:latin typeface="+mn-lt"/>
        <a:ea typeface="+mn-ea"/>
        <a:cs typeface="+mn-cs"/>
      </a:defRPr>
    </a:lvl7pPr>
    <a:lvl8pPr marL="3930717" algn="l" defTabSz="1123060" rtl="0" eaLnBrk="1" latinLnBrk="0" hangingPunct="1">
      <a:defRPr sz="2200" kern="1200">
        <a:solidFill>
          <a:schemeClr val="tx1"/>
        </a:solidFill>
        <a:latin typeface="+mn-lt"/>
        <a:ea typeface="+mn-ea"/>
        <a:cs typeface="+mn-cs"/>
      </a:defRPr>
    </a:lvl8pPr>
    <a:lvl9pPr marL="4492249" algn="l" defTabSz="112306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E08C"/>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6653" autoAdjust="0"/>
  </p:normalViewPr>
  <p:slideViewPr>
    <p:cSldViewPr>
      <p:cViewPr>
        <p:scale>
          <a:sx n="76" d="100"/>
          <a:sy n="76" d="100"/>
        </p:scale>
        <p:origin x="-542" y="1123"/>
      </p:cViewPr>
      <p:guideLst>
        <p:guide orient="horz" pos="3168"/>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CB6A3B2-8F96-44CF-A225-52A607F23F95}" type="datetimeFigureOut">
              <a:rPr lang="en-US" smtClean="0"/>
              <a:t>9/25/2015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2EEFCBD-1CEA-48A0-9845-D65CFB779CAF}" type="slidenum">
              <a:rPr lang="en-US" smtClean="0"/>
              <a:t>‹#›</a:t>
            </a:fld>
            <a:endParaRPr lang="en-US"/>
          </a:p>
        </p:txBody>
      </p:sp>
    </p:spTree>
    <p:extLst>
      <p:ext uri="{BB962C8B-B14F-4D97-AF65-F5344CB8AC3E}">
        <p14:creationId xmlns:p14="http://schemas.microsoft.com/office/powerpoint/2010/main" val="171383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533D64B-BA1F-4098-8B84-0F011181624F}" type="datetimeFigureOut">
              <a:rPr lang="en-US" smtClean="0"/>
              <a:t>9/25/2015</a:t>
            </a:fld>
            <a:endParaRPr lang="en-US"/>
          </a:p>
        </p:txBody>
      </p:sp>
      <p:sp>
        <p:nvSpPr>
          <p:cNvPr id="4" name="Slide Image Placeholder 3"/>
          <p:cNvSpPr>
            <a:spLocks noGrp="1" noRot="1" noChangeAspect="1"/>
          </p:cNvSpPr>
          <p:nvPr>
            <p:ph type="sldImg" idx="2"/>
          </p:nvPr>
        </p:nvSpPr>
        <p:spPr>
          <a:xfrm>
            <a:off x="1841500" y="696913"/>
            <a:ext cx="33274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112A1C-B3D9-4CA2-8058-097B5C893E67}" type="slidenum">
              <a:rPr lang="en-US" smtClean="0"/>
              <a:t>‹#›</a:t>
            </a:fld>
            <a:endParaRPr lang="en-US"/>
          </a:p>
        </p:txBody>
      </p:sp>
    </p:spTree>
    <p:extLst>
      <p:ext uri="{BB962C8B-B14F-4D97-AF65-F5344CB8AC3E}">
        <p14:creationId xmlns:p14="http://schemas.microsoft.com/office/powerpoint/2010/main" val="4088834478"/>
      </p:ext>
    </p:extLst>
  </p:cSld>
  <p:clrMap bg1="lt1" tx1="dk1" bg2="lt2" tx2="dk2" accent1="accent1" accent2="accent2" accent3="accent3" accent4="accent4" accent5="accent5" accent6="accent6" hlink="hlink" folHlink="folHlink"/>
  <p:notesStyle>
    <a:lvl1pPr marL="0" algn="l" defTabSz="1123060" rtl="0" eaLnBrk="1" latinLnBrk="0" hangingPunct="1">
      <a:defRPr sz="1500" kern="1200">
        <a:solidFill>
          <a:schemeClr val="tx1"/>
        </a:solidFill>
        <a:latin typeface="+mn-lt"/>
        <a:ea typeface="+mn-ea"/>
        <a:cs typeface="+mn-cs"/>
      </a:defRPr>
    </a:lvl1pPr>
    <a:lvl2pPr marL="561530" algn="l" defTabSz="1123060" rtl="0" eaLnBrk="1" latinLnBrk="0" hangingPunct="1">
      <a:defRPr sz="1500" kern="1200">
        <a:solidFill>
          <a:schemeClr val="tx1"/>
        </a:solidFill>
        <a:latin typeface="+mn-lt"/>
        <a:ea typeface="+mn-ea"/>
        <a:cs typeface="+mn-cs"/>
      </a:defRPr>
    </a:lvl2pPr>
    <a:lvl3pPr marL="1123060" algn="l" defTabSz="1123060" rtl="0" eaLnBrk="1" latinLnBrk="0" hangingPunct="1">
      <a:defRPr sz="1500" kern="1200">
        <a:solidFill>
          <a:schemeClr val="tx1"/>
        </a:solidFill>
        <a:latin typeface="+mn-lt"/>
        <a:ea typeface="+mn-ea"/>
        <a:cs typeface="+mn-cs"/>
      </a:defRPr>
    </a:lvl3pPr>
    <a:lvl4pPr marL="1684593" algn="l" defTabSz="1123060" rtl="0" eaLnBrk="1" latinLnBrk="0" hangingPunct="1">
      <a:defRPr sz="1500" kern="1200">
        <a:solidFill>
          <a:schemeClr val="tx1"/>
        </a:solidFill>
        <a:latin typeface="+mn-lt"/>
        <a:ea typeface="+mn-ea"/>
        <a:cs typeface="+mn-cs"/>
      </a:defRPr>
    </a:lvl4pPr>
    <a:lvl5pPr marL="2246124" algn="l" defTabSz="1123060" rtl="0" eaLnBrk="1" latinLnBrk="0" hangingPunct="1">
      <a:defRPr sz="1500" kern="1200">
        <a:solidFill>
          <a:schemeClr val="tx1"/>
        </a:solidFill>
        <a:latin typeface="+mn-lt"/>
        <a:ea typeface="+mn-ea"/>
        <a:cs typeface="+mn-cs"/>
      </a:defRPr>
    </a:lvl5pPr>
    <a:lvl6pPr marL="2807656" algn="l" defTabSz="1123060" rtl="0" eaLnBrk="1" latinLnBrk="0" hangingPunct="1">
      <a:defRPr sz="1500" kern="1200">
        <a:solidFill>
          <a:schemeClr val="tx1"/>
        </a:solidFill>
        <a:latin typeface="+mn-lt"/>
        <a:ea typeface="+mn-ea"/>
        <a:cs typeface="+mn-cs"/>
      </a:defRPr>
    </a:lvl6pPr>
    <a:lvl7pPr marL="3369187" algn="l" defTabSz="1123060" rtl="0" eaLnBrk="1" latinLnBrk="0" hangingPunct="1">
      <a:defRPr sz="1500" kern="1200">
        <a:solidFill>
          <a:schemeClr val="tx1"/>
        </a:solidFill>
        <a:latin typeface="+mn-lt"/>
        <a:ea typeface="+mn-ea"/>
        <a:cs typeface="+mn-cs"/>
      </a:defRPr>
    </a:lvl7pPr>
    <a:lvl8pPr marL="3930717" algn="l" defTabSz="1123060" rtl="0" eaLnBrk="1" latinLnBrk="0" hangingPunct="1">
      <a:defRPr sz="1500" kern="1200">
        <a:solidFill>
          <a:schemeClr val="tx1"/>
        </a:solidFill>
        <a:latin typeface="+mn-lt"/>
        <a:ea typeface="+mn-ea"/>
        <a:cs typeface="+mn-cs"/>
      </a:defRPr>
    </a:lvl8pPr>
    <a:lvl9pPr marL="4492249" algn="l" defTabSz="112306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1500" y="696913"/>
            <a:ext cx="33274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112A1C-B3D9-4CA2-8058-097B5C893E67}" type="slidenum">
              <a:rPr lang="en-US" smtClean="0"/>
              <a:t>3</a:t>
            </a:fld>
            <a:endParaRPr lang="en-US"/>
          </a:p>
        </p:txBody>
      </p:sp>
    </p:spTree>
    <p:extLst>
      <p:ext uri="{BB962C8B-B14F-4D97-AF65-F5344CB8AC3E}">
        <p14:creationId xmlns:p14="http://schemas.microsoft.com/office/powerpoint/2010/main" val="132674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1500" y="696913"/>
            <a:ext cx="33274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112A1C-B3D9-4CA2-8058-097B5C893E67}" type="slidenum">
              <a:rPr lang="en-US" smtClean="0"/>
              <a:t>4</a:t>
            </a:fld>
            <a:endParaRPr lang="en-US"/>
          </a:p>
        </p:txBody>
      </p:sp>
    </p:spTree>
    <p:extLst>
      <p:ext uri="{BB962C8B-B14F-4D97-AF65-F5344CB8AC3E}">
        <p14:creationId xmlns:p14="http://schemas.microsoft.com/office/powerpoint/2010/main" val="88375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124628"/>
            <a:ext cx="816102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5699760"/>
            <a:ext cx="6720840" cy="2570480"/>
          </a:xfrm>
        </p:spPr>
        <p:txBody>
          <a:bodyPr/>
          <a:lstStyle>
            <a:lvl1pPr marL="0" indent="0" algn="ctr">
              <a:buNone/>
              <a:defRPr>
                <a:solidFill>
                  <a:schemeClr val="tx1">
                    <a:tint val="75000"/>
                  </a:schemeClr>
                </a:solidFill>
              </a:defRPr>
            </a:lvl1pPr>
            <a:lvl2pPr marL="561460" indent="0" algn="ctr">
              <a:buNone/>
              <a:defRPr>
                <a:solidFill>
                  <a:schemeClr val="tx1">
                    <a:tint val="75000"/>
                  </a:schemeClr>
                </a:solidFill>
              </a:defRPr>
            </a:lvl2pPr>
            <a:lvl3pPr marL="1122921" indent="0" algn="ctr">
              <a:buNone/>
              <a:defRPr>
                <a:solidFill>
                  <a:schemeClr val="tx1">
                    <a:tint val="75000"/>
                  </a:schemeClr>
                </a:solidFill>
              </a:defRPr>
            </a:lvl3pPr>
            <a:lvl4pPr marL="1684384" indent="0" algn="ctr">
              <a:buNone/>
              <a:defRPr>
                <a:solidFill>
                  <a:schemeClr val="tx1">
                    <a:tint val="75000"/>
                  </a:schemeClr>
                </a:solidFill>
              </a:defRPr>
            </a:lvl4pPr>
            <a:lvl5pPr marL="2245845" indent="0" algn="ctr">
              <a:buNone/>
              <a:defRPr>
                <a:solidFill>
                  <a:schemeClr val="tx1">
                    <a:tint val="75000"/>
                  </a:schemeClr>
                </a:solidFill>
              </a:defRPr>
            </a:lvl5pPr>
            <a:lvl6pPr marL="2807308" indent="0" algn="ctr">
              <a:buNone/>
              <a:defRPr>
                <a:solidFill>
                  <a:schemeClr val="tx1">
                    <a:tint val="75000"/>
                  </a:schemeClr>
                </a:solidFill>
              </a:defRPr>
            </a:lvl6pPr>
            <a:lvl7pPr marL="3368769" indent="0" algn="ctr">
              <a:buNone/>
              <a:defRPr>
                <a:solidFill>
                  <a:schemeClr val="tx1">
                    <a:tint val="75000"/>
                  </a:schemeClr>
                </a:solidFill>
              </a:defRPr>
            </a:lvl7pPr>
            <a:lvl8pPr marL="3930231" indent="0" algn="ctr">
              <a:buNone/>
              <a:defRPr>
                <a:solidFill>
                  <a:schemeClr val="tx1">
                    <a:tint val="75000"/>
                  </a:schemeClr>
                </a:solidFill>
              </a:defRPr>
            </a:lvl8pPr>
            <a:lvl9pPr marL="449169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114720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21393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591397"/>
            <a:ext cx="2268616"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400" y="591397"/>
            <a:ext cx="6645831"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3473923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124624"/>
            <a:ext cx="816102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5699760"/>
            <a:ext cx="6720840" cy="2570480"/>
          </a:xfrm>
        </p:spPr>
        <p:txBody>
          <a:bodyPr/>
          <a:lstStyle>
            <a:lvl1pPr marL="0" indent="0" algn="ctr">
              <a:buNone/>
              <a:defRPr>
                <a:solidFill>
                  <a:schemeClr val="tx1">
                    <a:tint val="75000"/>
                  </a:schemeClr>
                </a:solidFill>
              </a:defRPr>
            </a:lvl1pPr>
            <a:lvl2pPr marL="561670" indent="0" algn="ctr">
              <a:buNone/>
              <a:defRPr>
                <a:solidFill>
                  <a:schemeClr val="tx1">
                    <a:tint val="75000"/>
                  </a:schemeClr>
                </a:solidFill>
              </a:defRPr>
            </a:lvl2pPr>
            <a:lvl3pPr marL="1123340" indent="0" algn="ctr">
              <a:buNone/>
              <a:defRPr>
                <a:solidFill>
                  <a:schemeClr val="tx1">
                    <a:tint val="75000"/>
                  </a:schemeClr>
                </a:solidFill>
              </a:defRPr>
            </a:lvl3pPr>
            <a:lvl4pPr marL="1685011" indent="0" algn="ctr">
              <a:buNone/>
              <a:defRPr>
                <a:solidFill>
                  <a:schemeClr val="tx1">
                    <a:tint val="75000"/>
                  </a:schemeClr>
                </a:solidFill>
              </a:defRPr>
            </a:lvl4pPr>
            <a:lvl5pPr marL="2246681" indent="0" algn="ctr">
              <a:buNone/>
              <a:defRPr>
                <a:solidFill>
                  <a:schemeClr val="tx1">
                    <a:tint val="75000"/>
                  </a:schemeClr>
                </a:solidFill>
              </a:defRPr>
            </a:lvl5pPr>
            <a:lvl6pPr marL="2808351" indent="0" algn="ctr">
              <a:buNone/>
              <a:defRPr>
                <a:solidFill>
                  <a:schemeClr val="tx1">
                    <a:tint val="75000"/>
                  </a:schemeClr>
                </a:solidFill>
              </a:defRPr>
            </a:lvl6pPr>
            <a:lvl7pPr marL="3370021" indent="0" algn="ctr">
              <a:buNone/>
              <a:defRPr>
                <a:solidFill>
                  <a:schemeClr val="tx1">
                    <a:tint val="75000"/>
                  </a:schemeClr>
                </a:solidFill>
              </a:defRPr>
            </a:lvl7pPr>
            <a:lvl8pPr marL="3931691" indent="0" algn="ctr">
              <a:buNone/>
              <a:defRPr>
                <a:solidFill>
                  <a:schemeClr val="tx1">
                    <a:tint val="75000"/>
                  </a:schemeClr>
                </a:solidFill>
              </a:defRPr>
            </a:lvl8pPr>
            <a:lvl9pPr marL="449336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9334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5387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6463454"/>
            <a:ext cx="8161020" cy="1997710"/>
          </a:xfrm>
        </p:spPr>
        <p:txBody>
          <a:bodyPr anchor="t"/>
          <a:lstStyle>
            <a:lvl1pPr algn="l">
              <a:defRPr sz="49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4263180"/>
            <a:ext cx="8161020" cy="2200274"/>
          </a:xfrm>
        </p:spPr>
        <p:txBody>
          <a:bodyPr anchor="b"/>
          <a:lstStyle>
            <a:lvl1pPr marL="0" indent="0">
              <a:buNone/>
              <a:defRPr sz="2500">
                <a:solidFill>
                  <a:schemeClr val="tx1">
                    <a:tint val="75000"/>
                  </a:schemeClr>
                </a:solidFill>
              </a:defRPr>
            </a:lvl1pPr>
            <a:lvl2pPr marL="561670" indent="0">
              <a:buNone/>
              <a:defRPr sz="2200">
                <a:solidFill>
                  <a:schemeClr val="tx1">
                    <a:tint val="75000"/>
                  </a:schemeClr>
                </a:solidFill>
              </a:defRPr>
            </a:lvl2pPr>
            <a:lvl3pPr marL="1123340" indent="0">
              <a:buNone/>
              <a:defRPr sz="2000">
                <a:solidFill>
                  <a:schemeClr val="tx1">
                    <a:tint val="75000"/>
                  </a:schemeClr>
                </a:solidFill>
              </a:defRPr>
            </a:lvl3pPr>
            <a:lvl4pPr marL="1685011" indent="0">
              <a:buNone/>
              <a:defRPr sz="1700">
                <a:solidFill>
                  <a:schemeClr val="tx1">
                    <a:tint val="75000"/>
                  </a:schemeClr>
                </a:solidFill>
              </a:defRPr>
            </a:lvl4pPr>
            <a:lvl5pPr marL="2246681" indent="0">
              <a:buNone/>
              <a:defRPr sz="1700">
                <a:solidFill>
                  <a:schemeClr val="tx1">
                    <a:tint val="75000"/>
                  </a:schemeClr>
                </a:solidFill>
              </a:defRPr>
            </a:lvl5pPr>
            <a:lvl6pPr marL="2808351" indent="0">
              <a:buNone/>
              <a:defRPr sz="1700">
                <a:solidFill>
                  <a:schemeClr val="tx1">
                    <a:tint val="75000"/>
                  </a:schemeClr>
                </a:solidFill>
              </a:defRPr>
            </a:lvl6pPr>
            <a:lvl7pPr marL="3370021" indent="0">
              <a:buNone/>
              <a:defRPr sz="1700">
                <a:solidFill>
                  <a:schemeClr val="tx1">
                    <a:tint val="75000"/>
                  </a:schemeClr>
                </a:solidFill>
              </a:defRPr>
            </a:lvl7pPr>
            <a:lvl8pPr marL="3931691" indent="0">
              <a:buNone/>
              <a:defRPr sz="1700">
                <a:solidFill>
                  <a:schemeClr val="tx1">
                    <a:tint val="75000"/>
                  </a:schemeClr>
                </a:solidFill>
              </a:defRPr>
            </a:lvl8pPr>
            <a:lvl9pPr marL="4493362"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2266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2346961"/>
            <a:ext cx="4240530" cy="6638079"/>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2346961"/>
            <a:ext cx="4240530" cy="6638079"/>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2452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2251499"/>
            <a:ext cx="4242197" cy="938318"/>
          </a:xfrm>
        </p:spPr>
        <p:txBody>
          <a:bodyPr anchor="b"/>
          <a:lstStyle>
            <a:lvl1pPr marL="0" indent="0">
              <a:buNone/>
              <a:defRPr sz="2900" b="1"/>
            </a:lvl1pPr>
            <a:lvl2pPr marL="561670" indent="0">
              <a:buNone/>
              <a:defRPr sz="2500" b="1"/>
            </a:lvl2pPr>
            <a:lvl3pPr marL="1123340" indent="0">
              <a:buNone/>
              <a:defRPr sz="2200" b="1"/>
            </a:lvl3pPr>
            <a:lvl4pPr marL="1685011" indent="0">
              <a:buNone/>
              <a:defRPr sz="2000" b="1"/>
            </a:lvl4pPr>
            <a:lvl5pPr marL="2246681" indent="0">
              <a:buNone/>
              <a:defRPr sz="2000" b="1"/>
            </a:lvl5pPr>
            <a:lvl6pPr marL="2808351" indent="0">
              <a:buNone/>
              <a:defRPr sz="2000" b="1"/>
            </a:lvl6pPr>
            <a:lvl7pPr marL="3370021" indent="0">
              <a:buNone/>
              <a:defRPr sz="2000" b="1"/>
            </a:lvl7pPr>
            <a:lvl8pPr marL="3931691" indent="0">
              <a:buNone/>
              <a:defRPr sz="2000" b="1"/>
            </a:lvl8pPr>
            <a:lvl9pPr marL="4493362"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480060" y="3189817"/>
            <a:ext cx="4242197" cy="5795222"/>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7" y="2251499"/>
            <a:ext cx="4243864" cy="938318"/>
          </a:xfrm>
        </p:spPr>
        <p:txBody>
          <a:bodyPr anchor="b"/>
          <a:lstStyle>
            <a:lvl1pPr marL="0" indent="0">
              <a:buNone/>
              <a:defRPr sz="2900" b="1"/>
            </a:lvl1pPr>
            <a:lvl2pPr marL="561670" indent="0">
              <a:buNone/>
              <a:defRPr sz="2500" b="1"/>
            </a:lvl2pPr>
            <a:lvl3pPr marL="1123340" indent="0">
              <a:buNone/>
              <a:defRPr sz="2200" b="1"/>
            </a:lvl3pPr>
            <a:lvl4pPr marL="1685011" indent="0">
              <a:buNone/>
              <a:defRPr sz="2000" b="1"/>
            </a:lvl4pPr>
            <a:lvl5pPr marL="2246681" indent="0">
              <a:buNone/>
              <a:defRPr sz="2000" b="1"/>
            </a:lvl5pPr>
            <a:lvl6pPr marL="2808351" indent="0">
              <a:buNone/>
              <a:defRPr sz="2000" b="1"/>
            </a:lvl6pPr>
            <a:lvl7pPr marL="3370021" indent="0">
              <a:buNone/>
              <a:defRPr sz="2000" b="1"/>
            </a:lvl7pPr>
            <a:lvl8pPr marL="3931691" indent="0">
              <a:buNone/>
              <a:defRPr sz="2000" b="1"/>
            </a:lvl8pPr>
            <a:lvl9pPr marL="4493362"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4877277" y="3189817"/>
            <a:ext cx="4243864" cy="5795222"/>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020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3257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8336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400473"/>
            <a:ext cx="3158729" cy="170434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3753802" y="400474"/>
            <a:ext cx="5367338" cy="8584566"/>
          </a:xfrm>
        </p:spPr>
        <p:txBody>
          <a:bodyPr/>
          <a:lstStyle>
            <a:lvl1pPr>
              <a:defRPr sz="3900"/>
            </a:lvl1pPr>
            <a:lvl2pPr>
              <a:defRPr sz="34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0" y="2104814"/>
            <a:ext cx="3158729" cy="6880226"/>
          </a:xfrm>
        </p:spPr>
        <p:txBody>
          <a:bodyPr/>
          <a:lstStyle>
            <a:lvl1pPr marL="0" indent="0">
              <a:buNone/>
              <a:defRPr sz="1700"/>
            </a:lvl1pPr>
            <a:lvl2pPr marL="561670" indent="0">
              <a:buNone/>
              <a:defRPr sz="1500"/>
            </a:lvl2pPr>
            <a:lvl3pPr marL="1123340" indent="0">
              <a:buNone/>
              <a:defRPr sz="1200"/>
            </a:lvl3pPr>
            <a:lvl4pPr marL="1685011" indent="0">
              <a:buNone/>
              <a:defRPr sz="1100"/>
            </a:lvl4pPr>
            <a:lvl5pPr marL="2246681" indent="0">
              <a:buNone/>
              <a:defRPr sz="1100"/>
            </a:lvl5pPr>
            <a:lvl6pPr marL="2808351" indent="0">
              <a:buNone/>
              <a:defRPr sz="1100"/>
            </a:lvl6pPr>
            <a:lvl7pPr marL="3370021" indent="0">
              <a:buNone/>
              <a:defRPr sz="1100"/>
            </a:lvl7pPr>
            <a:lvl8pPr marL="3931691" indent="0">
              <a:buNone/>
              <a:defRPr sz="1100"/>
            </a:lvl8pPr>
            <a:lvl9pPr marL="4493362"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81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BBCEA-CC02-479C-B0D6-47613B137008}"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9386501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7040880"/>
            <a:ext cx="5760720" cy="83121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881902" y="898737"/>
            <a:ext cx="5760720" cy="6035040"/>
          </a:xfrm>
        </p:spPr>
        <p:txBody>
          <a:bodyPr/>
          <a:lstStyle>
            <a:lvl1pPr marL="0" indent="0">
              <a:buNone/>
              <a:defRPr sz="3900"/>
            </a:lvl1pPr>
            <a:lvl2pPr marL="561670" indent="0">
              <a:buNone/>
              <a:defRPr sz="3400"/>
            </a:lvl2pPr>
            <a:lvl3pPr marL="1123340" indent="0">
              <a:buNone/>
              <a:defRPr sz="2900"/>
            </a:lvl3pPr>
            <a:lvl4pPr marL="1685011" indent="0">
              <a:buNone/>
              <a:defRPr sz="2500"/>
            </a:lvl4pPr>
            <a:lvl5pPr marL="2246681" indent="0">
              <a:buNone/>
              <a:defRPr sz="2500"/>
            </a:lvl5pPr>
            <a:lvl6pPr marL="2808351" indent="0">
              <a:buNone/>
              <a:defRPr sz="2500"/>
            </a:lvl6pPr>
            <a:lvl7pPr marL="3370021" indent="0">
              <a:buNone/>
              <a:defRPr sz="2500"/>
            </a:lvl7pPr>
            <a:lvl8pPr marL="3931691" indent="0">
              <a:buNone/>
              <a:defRPr sz="2500"/>
            </a:lvl8pPr>
            <a:lvl9pPr marL="4493362" indent="0">
              <a:buNone/>
              <a:defRPr sz="2500"/>
            </a:lvl9pPr>
          </a:lstStyle>
          <a:p>
            <a:endParaRPr lang="en-US"/>
          </a:p>
        </p:txBody>
      </p:sp>
      <p:sp>
        <p:nvSpPr>
          <p:cNvPr id="4" name="Text Placeholder 3"/>
          <p:cNvSpPr>
            <a:spLocks noGrp="1"/>
          </p:cNvSpPr>
          <p:nvPr>
            <p:ph type="body" sz="half" idx="2"/>
          </p:nvPr>
        </p:nvSpPr>
        <p:spPr>
          <a:xfrm>
            <a:off x="1881902" y="7872096"/>
            <a:ext cx="5760720" cy="1180464"/>
          </a:xfrm>
        </p:spPr>
        <p:txBody>
          <a:bodyPr/>
          <a:lstStyle>
            <a:lvl1pPr marL="0" indent="0">
              <a:buNone/>
              <a:defRPr sz="1700"/>
            </a:lvl1pPr>
            <a:lvl2pPr marL="561670" indent="0">
              <a:buNone/>
              <a:defRPr sz="1500"/>
            </a:lvl2pPr>
            <a:lvl3pPr marL="1123340" indent="0">
              <a:buNone/>
              <a:defRPr sz="1200"/>
            </a:lvl3pPr>
            <a:lvl4pPr marL="1685011" indent="0">
              <a:buNone/>
              <a:defRPr sz="1100"/>
            </a:lvl4pPr>
            <a:lvl5pPr marL="2246681" indent="0">
              <a:buNone/>
              <a:defRPr sz="1100"/>
            </a:lvl5pPr>
            <a:lvl6pPr marL="2808351" indent="0">
              <a:buNone/>
              <a:defRPr sz="1100"/>
            </a:lvl6pPr>
            <a:lvl7pPr marL="3370021" indent="0">
              <a:buNone/>
              <a:defRPr sz="1100"/>
            </a:lvl7pPr>
            <a:lvl8pPr marL="3931691" indent="0">
              <a:buNone/>
              <a:defRPr sz="1100"/>
            </a:lvl8pPr>
            <a:lvl9pPr marL="4493362"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592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1831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402803"/>
            <a:ext cx="216027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402803"/>
            <a:ext cx="632079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94072-BCC0-46A9-ADDC-57FEA5BB31D1}" type="datetimeFigureOut">
              <a:rPr lang="en-US" smtClean="0">
                <a:solidFill>
                  <a:prstClr val="black">
                    <a:tint val="75000"/>
                  </a:prstClr>
                </a:solidFill>
              </a:rPr>
              <a:pPr/>
              <a:t>9/25/2015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4741BF-F240-4D3B-81BB-1928FF93D0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791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6463454"/>
            <a:ext cx="8161020" cy="1997710"/>
          </a:xfrm>
        </p:spPr>
        <p:txBody>
          <a:bodyPr anchor="t"/>
          <a:lstStyle>
            <a:lvl1pPr algn="l">
              <a:defRPr sz="49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4263181"/>
            <a:ext cx="8161020" cy="2200274"/>
          </a:xfrm>
        </p:spPr>
        <p:txBody>
          <a:bodyPr anchor="b"/>
          <a:lstStyle>
            <a:lvl1pPr marL="0" indent="0">
              <a:buNone/>
              <a:defRPr sz="2500">
                <a:solidFill>
                  <a:schemeClr val="tx1">
                    <a:tint val="75000"/>
                  </a:schemeClr>
                </a:solidFill>
              </a:defRPr>
            </a:lvl1pPr>
            <a:lvl2pPr marL="561460" indent="0">
              <a:buNone/>
              <a:defRPr sz="2200">
                <a:solidFill>
                  <a:schemeClr val="tx1">
                    <a:tint val="75000"/>
                  </a:schemeClr>
                </a:solidFill>
              </a:defRPr>
            </a:lvl2pPr>
            <a:lvl3pPr marL="1122921" indent="0">
              <a:buNone/>
              <a:defRPr sz="2000">
                <a:solidFill>
                  <a:schemeClr val="tx1">
                    <a:tint val="75000"/>
                  </a:schemeClr>
                </a:solidFill>
              </a:defRPr>
            </a:lvl3pPr>
            <a:lvl4pPr marL="1684384" indent="0">
              <a:buNone/>
              <a:defRPr sz="1700">
                <a:solidFill>
                  <a:schemeClr val="tx1">
                    <a:tint val="75000"/>
                  </a:schemeClr>
                </a:solidFill>
              </a:defRPr>
            </a:lvl4pPr>
            <a:lvl5pPr marL="2245845" indent="0">
              <a:buNone/>
              <a:defRPr sz="1700">
                <a:solidFill>
                  <a:schemeClr val="tx1">
                    <a:tint val="75000"/>
                  </a:schemeClr>
                </a:solidFill>
              </a:defRPr>
            </a:lvl5pPr>
            <a:lvl6pPr marL="2807308" indent="0">
              <a:buNone/>
              <a:defRPr sz="1700">
                <a:solidFill>
                  <a:schemeClr val="tx1">
                    <a:tint val="75000"/>
                  </a:schemeClr>
                </a:solidFill>
              </a:defRPr>
            </a:lvl6pPr>
            <a:lvl7pPr marL="3368769" indent="0">
              <a:buNone/>
              <a:defRPr sz="1700">
                <a:solidFill>
                  <a:schemeClr val="tx1">
                    <a:tint val="75000"/>
                  </a:schemeClr>
                </a:solidFill>
              </a:defRPr>
            </a:lvl7pPr>
            <a:lvl8pPr marL="3930231" indent="0">
              <a:buNone/>
              <a:defRPr sz="1700">
                <a:solidFill>
                  <a:schemeClr val="tx1">
                    <a:tint val="75000"/>
                  </a:schemeClr>
                </a:solidFill>
              </a:defRPr>
            </a:lvl8pPr>
            <a:lvl9pPr marL="4491692"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BBCEA-CC02-479C-B0D6-47613B137008}"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15518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400" y="3441277"/>
            <a:ext cx="4457224" cy="9737090"/>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0640" y="3441277"/>
            <a:ext cx="4457224" cy="9737090"/>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2BBCEA-CC02-479C-B0D6-47613B137008}"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333828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402802"/>
            <a:ext cx="864108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2251499"/>
            <a:ext cx="4242197" cy="938318"/>
          </a:xfrm>
        </p:spPr>
        <p:txBody>
          <a:bodyPr anchor="b"/>
          <a:lstStyle>
            <a:lvl1pPr marL="0" indent="0">
              <a:buNone/>
              <a:defRPr sz="2900" b="1"/>
            </a:lvl1pPr>
            <a:lvl2pPr marL="561460" indent="0">
              <a:buNone/>
              <a:defRPr sz="2500" b="1"/>
            </a:lvl2pPr>
            <a:lvl3pPr marL="1122921" indent="0">
              <a:buNone/>
              <a:defRPr sz="2200" b="1"/>
            </a:lvl3pPr>
            <a:lvl4pPr marL="1684384" indent="0">
              <a:buNone/>
              <a:defRPr sz="2000" b="1"/>
            </a:lvl4pPr>
            <a:lvl5pPr marL="2245845" indent="0">
              <a:buNone/>
              <a:defRPr sz="2000" b="1"/>
            </a:lvl5pPr>
            <a:lvl6pPr marL="2807308" indent="0">
              <a:buNone/>
              <a:defRPr sz="2000" b="1"/>
            </a:lvl6pPr>
            <a:lvl7pPr marL="3368769" indent="0">
              <a:buNone/>
              <a:defRPr sz="2000" b="1"/>
            </a:lvl7pPr>
            <a:lvl8pPr marL="3930231" indent="0">
              <a:buNone/>
              <a:defRPr sz="2000" b="1"/>
            </a:lvl8pPr>
            <a:lvl9pPr marL="4491692"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480060" y="3189817"/>
            <a:ext cx="4242197" cy="5795222"/>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0" y="2251499"/>
            <a:ext cx="4243864" cy="938318"/>
          </a:xfrm>
        </p:spPr>
        <p:txBody>
          <a:bodyPr anchor="b"/>
          <a:lstStyle>
            <a:lvl1pPr marL="0" indent="0">
              <a:buNone/>
              <a:defRPr sz="2900" b="1"/>
            </a:lvl1pPr>
            <a:lvl2pPr marL="561460" indent="0">
              <a:buNone/>
              <a:defRPr sz="2500" b="1"/>
            </a:lvl2pPr>
            <a:lvl3pPr marL="1122921" indent="0">
              <a:buNone/>
              <a:defRPr sz="2200" b="1"/>
            </a:lvl3pPr>
            <a:lvl4pPr marL="1684384" indent="0">
              <a:buNone/>
              <a:defRPr sz="2000" b="1"/>
            </a:lvl4pPr>
            <a:lvl5pPr marL="2245845" indent="0">
              <a:buNone/>
              <a:defRPr sz="2000" b="1"/>
            </a:lvl5pPr>
            <a:lvl6pPr marL="2807308" indent="0">
              <a:buNone/>
              <a:defRPr sz="2000" b="1"/>
            </a:lvl6pPr>
            <a:lvl7pPr marL="3368769" indent="0">
              <a:buNone/>
              <a:defRPr sz="2000" b="1"/>
            </a:lvl7pPr>
            <a:lvl8pPr marL="3930231" indent="0">
              <a:buNone/>
              <a:defRPr sz="2000" b="1"/>
            </a:lvl8pPr>
            <a:lvl9pPr marL="4491692"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4877280" y="3189817"/>
            <a:ext cx="4243864" cy="5795222"/>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2BBCEA-CC02-479C-B0D6-47613B137008}" type="datetimeFigureOut">
              <a:rPr lang="en-US" smtClean="0"/>
              <a:t>9/25/2015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14215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2BBCEA-CC02-479C-B0D6-47613B137008}" type="datetimeFigureOut">
              <a:rPr lang="en-US" smtClean="0"/>
              <a:t>9/25/2015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60505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BBCEA-CC02-479C-B0D6-47613B137008}" type="datetimeFigureOut">
              <a:rPr lang="en-US" smtClean="0"/>
              <a:t>9/25/2015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42284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4" y="400473"/>
            <a:ext cx="3158729" cy="170434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3753802" y="400475"/>
            <a:ext cx="5367338" cy="8584566"/>
          </a:xfrm>
        </p:spPr>
        <p:txBody>
          <a:bodyPr/>
          <a:lstStyle>
            <a:lvl1pPr>
              <a:defRPr sz="3900"/>
            </a:lvl1pPr>
            <a:lvl2pPr>
              <a:defRPr sz="34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4" y="2104815"/>
            <a:ext cx="3158729" cy="6880226"/>
          </a:xfrm>
        </p:spPr>
        <p:txBody>
          <a:bodyPr/>
          <a:lstStyle>
            <a:lvl1pPr marL="0" indent="0">
              <a:buNone/>
              <a:defRPr sz="1700"/>
            </a:lvl1pPr>
            <a:lvl2pPr marL="561460" indent="0">
              <a:buNone/>
              <a:defRPr sz="1500"/>
            </a:lvl2pPr>
            <a:lvl3pPr marL="1122921" indent="0">
              <a:buNone/>
              <a:defRPr sz="1200"/>
            </a:lvl3pPr>
            <a:lvl4pPr marL="1684384" indent="0">
              <a:buNone/>
              <a:defRPr sz="1100"/>
            </a:lvl4pPr>
            <a:lvl5pPr marL="2245845" indent="0">
              <a:buNone/>
              <a:defRPr sz="1100"/>
            </a:lvl5pPr>
            <a:lvl6pPr marL="2807308" indent="0">
              <a:buNone/>
              <a:defRPr sz="1100"/>
            </a:lvl6pPr>
            <a:lvl7pPr marL="3368769" indent="0">
              <a:buNone/>
              <a:defRPr sz="1100"/>
            </a:lvl7pPr>
            <a:lvl8pPr marL="3930231" indent="0">
              <a:buNone/>
              <a:defRPr sz="1100"/>
            </a:lvl8pPr>
            <a:lvl9pPr marL="4491692"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BBCEA-CC02-479C-B0D6-47613B137008}"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176120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7040880"/>
            <a:ext cx="5760720" cy="83121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881902" y="898737"/>
            <a:ext cx="5760720" cy="6035040"/>
          </a:xfrm>
        </p:spPr>
        <p:txBody>
          <a:bodyPr/>
          <a:lstStyle>
            <a:lvl1pPr marL="0" indent="0">
              <a:buNone/>
              <a:defRPr sz="3900"/>
            </a:lvl1pPr>
            <a:lvl2pPr marL="561460" indent="0">
              <a:buNone/>
              <a:defRPr sz="3400"/>
            </a:lvl2pPr>
            <a:lvl3pPr marL="1122921" indent="0">
              <a:buNone/>
              <a:defRPr sz="2900"/>
            </a:lvl3pPr>
            <a:lvl4pPr marL="1684384" indent="0">
              <a:buNone/>
              <a:defRPr sz="2500"/>
            </a:lvl4pPr>
            <a:lvl5pPr marL="2245845" indent="0">
              <a:buNone/>
              <a:defRPr sz="2500"/>
            </a:lvl5pPr>
            <a:lvl6pPr marL="2807308" indent="0">
              <a:buNone/>
              <a:defRPr sz="2500"/>
            </a:lvl6pPr>
            <a:lvl7pPr marL="3368769" indent="0">
              <a:buNone/>
              <a:defRPr sz="2500"/>
            </a:lvl7pPr>
            <a:lvl8pPr marL="3930231" indent="0">
              <a:buNone/>
              <a:defRPr sz="2500"/>
            </a:lvl8pPr>
            <a:lvl9pPr marL="4491692" indent="0">
              <a:buNone/>
              <a:defRPr sz="2500"/>
            </a:lvl9pPr>
          </a:lstStyle>
          <a:p>
            <a:endParaRPr lang="en-US"/>
          </a:p>
        </p:txBody>
      </p:sp>
      <p:sp>
        <p:nvSpPr>
          <p:cNvPr id="4" name="Text Placeholder 3"/>
          <p:cNvSpPr>
            <a:spLocks noGrp="1"/>
          </p:cNvSpPr>
          <p:nvPr>
            <p:ph type="body" sz="half" idx="2"/>
          </p:nvPr>
        </p:nvSpPr>
        <p:spPr>
          <a:xfrm>
            <a:off x="1881902" y="7872096"/>
            <a:ext cx="5760720" cy="1180464"/>
          </a:xfrm>
        </p:spPr>
        <p:txBody>
          <a:bodyPr/>
          <a:lstStyle>
            <a:lvl1pPr marL="0" indent="0">
              <a:buNone/>
              <a:defRPr sz="1700"/>
            </a:lvl1pPr>
            <a:lvl2pPr marL="561460" indent="0">
              <a:buNone/>
              <a:defRPr sz="1500"/>
            </a:lvl2pPr>
            <a:lvl3pPr marL="1122921" indent="0">
              <a:buNone/>
              <a:defRPr sz="1200"/>
            </a:lvl3pPr>
            <a:lvl4pPr marL="1684384" indent="0">
              <a:buNone/>
              <a:defRPr sz="1100"/>
            </a:lvl4pPr>
            <a:lvl5pPr marL="2245845" indent="0">
              <a:buNone/>
              <a:defRPr sz="1100"/>
            </a:lvl5pPr>
            <a:lvl6pPr marL="2807308" indent="0">
              <a:buNone/>
              <a:defRPr sz="1100"/>
            </a:lvl6pPr>
            <a:lvl7pPr marL="3368769" indent="0">
              <a:buNone/>
              <a:defRPr sz="1100"/>
            </a:lvl7pPr>
            <a:lvl8pPr marL="3930231" indent="0">
              <a:buNone/>
              <a:defRPr sz="1100"/>
            </a:lvl8pPr>
            <a:lvl9pPr marL="4491692"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BBCEA-CC02-479C-B0D6-47613B137008}"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133C1-D3B1-42D8-994C-6607860FF866}" type="slidenum">
              <a:rPr lang="en-US" smtClean="0"/>
              <a:t>‹#›</a:t>
            </a:fld>
            <a:endParaRPr lang="en-US"/>
          </a:p>
        </p:txBody>
      </p:sp>
    </p:spTree>
    <p:extLst>
      <p:ext uri="{BB962C8B-B14F-4D97-AF65-F5344CB8AC3E}">
        <p14:creationId xmlns:p14="http://schemas.microsoft.com/office/powerpoint/2010/main" val="213076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402802"/>
            <a:ext cx="8641080" cy="1676400"/>
          </a:xfrm>
          <a:prstGeom prst="rect">
            <a:avLst/>
          </a:prstGeom>
        </p:spPr>
        <p:txBody>
          <a:bodyPr vert="horz" lIns="112293" tIns="56147" rIns="112293" bIns="5614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2346965"/>
            <a:ext cx="8641080" cy="6638079"/>
          </a:xfrm>
          <a:prstGeom prst="rect">
            <a:avLst/>
          </a:prstGeom>
        </p:spPr>
        <p:txBody>
          <a:bodyPr vert="horz" lIns="112293" tIns="56147" rIns="112293" bIns="561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9322652"/>
            <a:ext cx="2240280" cy="535517"/>
          </a:xfrm>
          <a:prstGeom prst="rect">
            <a:avLst/>
          </a:prstGeom>
        </p:spPr>
        <p:txBody>
          <a:bodyPr vert="horz" lIns="112293" tIns="56147" rIns="112293" bIns="56147" rtlCol="0" anchor="ctr"/>
          <a:lstStyle>
            <a:lvl1pPr algn="l">
              <a:defRPr sz="1500">
                <a:solidFill>
                  <a:schemeClr val="tx1">
                    <a:tint val="75000"/>
                  </a:schemeClr>
                </a:solidFill>
              </a:defRPr>
            </a:lvl1pPr>
          </a:lstStyle>
          <a:p>
            <a:fld id="{CC2BBCEA-CC02-479C-B0D6-47613B137008}" type="datetimeFigureOut">
              <a:rPr lang="en-US" smtClean="0"/>
              <a:t>9/25/2015</a:t>
            </a:fld>
            <a:endParaRPr lang="en-US"/>
          </a:p>
        </p:txBody>
      </p:sp>
      <p:sp>
        <p:nvSpPr>
          <p:cNvPr id="5" name="Footer Placeholder 4"/>
          <p:cNvSpPr>
            <a:spLocks noGrp="1"/>
          </p:cNvSpPr>
          <p:nvPr>
            <p:ph type="ftr" sz="quarter" idx="3"/>
          </p:nvPr>
        </p:nvSpPr>
        <p:spPr>
          <a:xfrm>
            <a:off x="3280410" y="9322652"/>
            <a:ext cx="3040380" cy="535517"/>
          </a:xfrm>
          <a:prstGeom prst="rect">
            <a:avLst/>
          </a:prstGeom>
        </p:spPr>
        <p:txBody>
          <a:bodyPr vert="horz" lIns="112293" tIns="56147" rIns="112293" bIns="56147"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9322652"/>
            <a:ext cx="2240280" cy="535517"/>
          </a:xfrm>
          <a:prstGeom prst="rect">
            <a:avLst/>
          </a:prstGeom>
        </p:spPr>
        <p:txBody>
          <a:bodyPr vert="horz" lIns="112293" tIns="56147" rIns="112293" bIns="56147" rtlCol="0" anchor="ctr"/>
          <a:lstStyle>
            <a:lvl1pPr algn="r">
              <a:defRPr sz="1500">
                <a:solidFill>
                  <a:schemeClr val="tx1">
                    <a:tint val="75000"/>
                  </a:schemeClr>
                </a:solidFill>
              </a:defRPr>
            </a:lvl1pPr>
          </a:lstStyle>
          <a:p>
            <a:fld id="{2A6133C1-D3B1-42D8-994C-6607860FF866}" type="slidenum">
              <a:rPr lang="en-US" smtClean="0"/>
              <a:t>‹#›</a:t>
            </a:fld>
            <a:endParaRPr lang="en-US"/>
          </a:p>
        </p:txBody>
      </p:sp>
    </p:spTree>
    <p:extLst>
      <p:ext uri="{BB962C8B-B14F-4D97-AF65-F5344CB8AC3E}">
        <p14:creationId xmlns:p14="http://schemas.microsoft.com/office/powerpoint/2010/main" val="309077529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1122921" rtl="0" eaLnBrk="1" latinLnBrk="0" hangingPunct="1">
        <a:spcBef>
          <a:spcPct val="0"/>
        </a:spcBef>
        <a:buNone/>
        <a:defRPr sz="5400" kern="1200">
          <a:solidFill>
            <a:schemeClr val="tx1"/>
          </a:solidFill>
          <a:latin typeface="+mj-lt"/>
          <a:ea typeface="+mj-ea"/>
          <a:cs typeface="+mj-cs"/>
        </a:defRPr>
      </a:lvl1pPr>
    </p:titleStyle>
    <p:bodyStyle>
      <a:lvl1pPr marL="421095" indent="-421095" algn="l" defTabSz="1122921"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1pPr>
      <a:lvl2pPr marL="912375" indent="-350915" algn="l" defTabSz="1122921"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2pPr>
      <a:lvl3pPr marL="1403655" indent="-280731" algn="l" defTabSz="1122921"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65115" indent="-280731" algn="l" defTabSz="112292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4pPr>
      <a:lvl5pPr marL="2526579" indent="-280731" algn="l" defTabSz="112292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5pPr>
      <a:lvl6pPr marL="3088039" indent="-280731" algn="l" defTabSz="112292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649500" indent="-280731" algn="l" defTabSz="112292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210964" indent="-280731" algn="l" defTabSz="112292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772424" indent="-280731" algn="l" defTabSz="1122921"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en-US"/>
      </a:defPPr>
      <a:lvl1pPr marL="0" algn="l" defTabSz="1122921" rtl="0" eaLnBrk="1" latinLnBrk="0" hangingPunct="1">
        <a:defRPr sz="2200" kern="1200">
          <a:solidFill>
            <a:schemeClr val="tx1"/>
          </a:solidFill>
          <a:latin typeface="+mn-lt"/>
          <a:ea typeface="+mn-ea"/>
          <a:cs typeface="+mn-cs"/>
        </a:defRPr>
      </a:lvl1pPr>
      <a:lvl2pPr marL="561460" algn="l" defTabSz="1122921" rtl="0" eaLnBrk="1" latinLnBrk="0" hangingPunct="1">
        <a:defRPr sz="2200" kern="1200">
          <a:solidFill>
            <a:schemeClr val="tx1"/>
          </a:solidFill>
          <a:latin typeface="+mn-lt"/>
          <a:ea typeface="+mn-ea"/>
          <a:cs typeface="+mn-cs"/>
        </a:defRPr>
      </a:lvl2pPr>
      <a:lvl3pPr marL="1122921" algn="l" defTabSz="1122921" rtl="0" eaLnBrk="1" latinLnBrk="0" hangingPunct="1">
        <a:defRPr sz="2200" kern="1200">
          <a:solidFill>
            <a:schemeClr val="tx1"/>
          </a:solidFill>
          <a:latin typeface="+mn-lt"/>
          <a:ea typeface="+mn-ea"/>
          <a:cs typeface="+mn-cs"/>
        </a:defRPr>
      </a:lvl3pPr>
      <a:lvl4pPr marL="1684384" algn="l" defTabSz="1122921" rtl="0" eaLnBrk="1" latinLnBrk="0" hangingPunct="1">
        <a:defRPr sz="2200" kern="1200">
          <a:solidFill>
            <a:schemeClr val="tx1"/>
          </a:solidFill>
          <a:latin typeface="+mn-lt"/>
          <a:ea typeface="+mn-ea"/>
          <a:cs typeface="+mn-cs"/>
        </a:defRPr>
      </a:lvl4pPr>
      <a:lvl5pPr marL="2245845" algn="l" defTabSz="1122921" rtl="0" eaLnBrk="1" latinLnBrk="0" hangingPunct="1">
        <a:defRPr sz="2200" kern="1200">
          <a:solidFill>
            <a:schemeClr val="tx1"/>
          </a:solidFill>
          <a:latin typeface="+mn-lt"/>
          <a:ea typeface="+mn-ea"/>
          <a:cs typeface="+mn-cs"/>
        </a:defRPr>
      </a:lvl5pPr>
      <a:lvl6pPr marL="2807308" algn="l" defTabSz="1122921" rtl="0" eaLnBrk="1" latinLnBrk="0" hangingPunct="1">
        <a:defRPr sz="2200" kern="1200">
          <a:solidFill>
            <a:schemeClr val="tx1"/>
          </a:solidFill>
          <a:latin typeface="+mn-lt"/>
          <a:ea typeface="+mn-ea"/>
          <a:cs typeface="+mn-cs"/>
        </a:defRPr>
      </a:lvl6pPr>
      <a:lvl7pPr marL="3368769" algn="l" defTabSz="1122921" rtl="0" eaLnBrk="1" latinLnBrk="0" hangingPunct="1">
        <a:defRPr sz="2200" kern="1200">
          <a:solidFill>
            <a:schemeClr val="tx1"/>
          </a:solidFill>
          <a:latin typeface="+mn-lt"/>
          <a:ea typeface="+mn-ea"/>
          <a:cs typeface="+mn-cs"/>
        </a:defRPr>
      </a:lvl7pPr>
      <a:lvl8pPr marL="3930231" algn="l" defTabSz="1122921" rtl="0" eaLnBrk="1" latinLnBrk="0" hangingPunct="1">
        <a:defRPr sz="2200" kern="1200">
          <a:solidFill>
            <a:schemeClr val="tx1"/>
          </a:solidFill>
          <a:latin typeface="+mn-lt"/>
          <a:ea typeface="+mn-ea"/>
          <a:cs typeface="+mn-cs"/>
        </a:defRPr>
      </a:lvl8pPr>
      <a:lvl9pPr marL="4491692" algn="l" defTabSz="1122921" rtl="0" eaLnBrk="1" latinLnBrk="0" hangingPunct="1">
        <a:defRPr sz="2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402802"/>
            <a:ext cx="8641080" cy="1676400"/>
          </a:xfrm>
          <a:prstGeom prst="rect">
            <a:avLst/>
          </a:prstGeom>
        </p:spPr>
        <p:txBody>
          <a:bodyPr vert="horz" lIns="112334" tIns="56167" rIns="112334" bIns="5616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2346961"/>
            <a:ext cx="8641080" cy="6638079"/>
          </a:xfrm>
          <a:prstGeom prst="rect">
            <a:avLst/>
          </a:prstGeom>
        </p:spPr>
        <p:txBody>
          <a:bodyPr vert="horz" lIns="112334" tIns="56167" rIns="112334" bIns="561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9322647"/>
            <a:ext cx="2240280" cy="535517"/>
          </a:xfrm>
          <a:prstGeom prst="rect">
            <a:avLst/>
          </a:prstGeom>
        </p:spPr>
        <p:txBody>
          <a:bodyPr vert="horz" lIns="112334" tIns="56167" rIns="112334" bIns="56167" rtlCol="0" anchor="ctr"/>
          <a:lstStyle>
            <a:lvl1pPr algn="l">
              <a:defRPr sz="1500">
                <a:solidFill>
                  <a:schemeClr val="tx1">
                    <a:tint val="75000"/>
                  </a:schemeClr>
                </a:solidFill>
              </a:defRPr>
            </a:lvl1pPr>
          </a:lstStyle>
          <a:p>
            <a:pPr defTabSz="1123340"/>
            <a:fld id="{AEB94072-BCC0-46A9-ADDC-57FEA5BB31D1}" type="datetimeFigureOut">
              <a:rPr lang="en-US" smtClean="0">
                <a:solidFill>
                  <a:prstClr val="black">
                    <a:tint val="75000"/>
                  </a:prstClr>
                </a:solidFill>
              </a:rPr>
              <a:pPr defTabSz="1123340"/>
              <a:t>9/25/2015</a:t>
            </a:fld>
            <a:endParaRPr lang="en-US">
              <a:solidFill>
                <a:prstClr val="black">
                  <a:tint val="75000"/>
                </a:prstClr>
              </a:solidFill>
            </a:endParaRPr>
          </a:p>
        </p:txBody>
      </p:sp>
      <p:sp>
        <p:nvSpPr>
          <p:cNvPr id="5" name="Footer Placeholder 4"/>
          <p:cNvSpPr>
            <a:spLocks noGrp="1"/>
          </p:cNvSpPr>
          <p:nvPr>
            <p:ph type="ftr" sz="quarter" idx="3"/>
          </p:nvPr>
        </p:nvSpPr>
        <p:spPr>
          <a:xfrm>
            <a:off x="3280410" y="9322647"/>
            <a:ext cx="3040380" cy="535517"/>
          </a:xfrm>
          <a:prstGeom prst="rect">
            <a:avLst/>
          </a:prstGeom>
        </p:spPr>
        <p:txBody>
          <a:bodyPr vert="horz" lIns="112334" tIns="56167" rIns="112334" bIns="56167" rtlCol="0" anchor="ctr"/>
          <a:lstStyle>
            <a:lvl1pPr algn="ctr">
              <a:defRPr sz="1500">
                <a:solidFill>
                  <a:schemeClr val="tx1">
                    <a:tint val="75000"/>
                  </a:schemeClr>
                </a:solidFill>
              </a:defRPr>
            </a:lvl1pPr>
          </a:lstStyle>
          <a:p>
            <a:pPr defTabSz="1123340"/>
            <a:endParaRPr lang="en-US">
              <a:solidFill>
                <a:prstClr val="black">
                  <a:tint val="75000"/>
                </a:prstClr>
              </a:solidFill>
            </a:endParaRPr>
          </a:p>
        </p:txBody>
      </p:sp>
      <p:sp>
        <p:nvSpPr>
          <p:cNvPr id="6" name="Slide Number Placeholder 5"/>
          <p:cNvSpPr>
            <a:spLocks noGrp="1"/>
          </p:cNvSpPr>
          <p:nvPr>
            <p:ph type="sldNum" sz="quarter" idx="4"/>
          </p:nvPr>
        </p:nvSpPr>
        <p:spPr>
          <a:xfrm>
            <a:off x="6880860" y="9322647"/>
            <a:ext cx="2240280" cy="535517"/>
          </a:xfrm>
          <a:prstGeom prst="rect">
            <a:avLst/>
          </a:prstGeom>
        </p:spPr>
        <p:txBody>
          <a:bodyPr vert="horz" lIns="112334" tIns="56167" rIns="112334" bIns="56167" rtlCol="0" anchor="ctr"/>
          <a:lstStyle>
            <a:lvl1pPr algn="r">
              <a:defRPr sz="1500">
                <a:solidFill>
                  <a:schemeClr val="tx1">
                    <a:tint val="75000"/>
                  </a:schemeClr>
                </a:solidFill>
              </a:defRPr>
            </a:lvl1pPr>
          </a:lstStyle>
          <a:p>
            <a:pPr defTabSz="1123340"/>
            <a:fld id="{264741BF-F240-4D3B-81BB-1928FF93D036}" type="slidenum">
              <a:rPr lang="en-US" smtClean="0">
                <a:solidFill>
                  <a:prstClr val="black">
                    <a:tint val="75000"/>
                  </a:prstClr>
                </a:solidFill>
              </a:rPr>
              <a:pPr defTabSz="1123340"/>
              <a:t>‹#›</a:t>
            </a:fld>
            <a:endParaRPr lang="en-US">
              <a:solidFill>
                <a:prstClr val="black">
                  <a:tint val="75000"/>
                </a:prstClr>
              </a:solidFill>
            </a:endParaRPr>
          </a:p>
        </p:txBody>
      </p:sp>
    </p:spTree>
    <p:extLst>
      <p:ext uri="{BB962C8B-B14F-4D97-AF65-F5344CB8AC3E}">
        <p14:creationId xmlns:p14="http://schemas.microsoft.com/office/powerpoint/2010/main" val="75121521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1123340" rtl="0" eaLnBrk="1" latinLnBrk="0" hangingPunct="1">
        <a:spcBef>
          <a:spcPct val="0"/>
        </a:spcBef>
        <a:buNone/>
        <a:defRPr sz="5400" kern="1200">
          <a:solidFill>
            <a:schemeClr val="tx1"/>
          </a:solidFill>
          <a:latin typeface="+mj-lt"/>
          <a:ea typeface="+mj-ea"/>
          <a:cs typeface="+mj-cs"/>
        </a:defRPr>
      </a:lvl1pPr>
    </p:titleStyle>
    <p:bodyStyle>
      <a:lvl1pPr marL="421253" indent="-421253" algn="l" defTabSz="1123340"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912714" indent="-351044" algn="l" defTabSz="1123340"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404176" indent="-280835" algn="l" defTabSz="1123340"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65846" indent="-280835" algn="l" defTabSz="1123340"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27516" indent="-280835" algn="l" defTabSz="1123340"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089186" indent="-280835" algn="l" defTabSz="1123340"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650856" indent="-280835" algn="l" defTabSz="1123340"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212527" indent="-280835" algn="l" defTabSz="1123340"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774197" indent="-280835" algn="l" defTabSz="1123340"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23340" rtl="0" eaLnBrk="1" latinLnBrk="0" hangingPunct="1">
        <a:defRPr sz="2200" kern="1200">
          <a:solidFill>
            <a:schemeClr val="tx1"/>
          </a:solidFill>
          <a:latin typeface="+mn-lt"/>
          <a:ea typeface="+mn-ea"/>
          <a:cs typeface="+mn-cs"/>
        </a:defRPr>
      </a:lvl1pPr>
      <a:lvl2pPr marL="561670" algn="l" defTabSz="1123340" rtl="0" eaLnBrk="1" latinLnBrk="0" hangingPunct="1">
        <a:defRPr sz="2200" kern="1200">
          <a:solidFill>
            <a:schemeClr val="tx1"/>
          </a:solidFill>
          <a:latin typeface="+mn-lt"/>
          <a:ea typeface="+mn-ea"/>
          <a:cs typeface="+mn-cs"/>
        </a:defRPr>
      </a:lvl2pPr>
      <a:lvl3pPr marL="1123340" algn="l" defTabSz="1123340" rtl="0" eaLnBrk="1" latinLnBrk="0" hangingPunct="1">
        <a:defRPr sz="2200" kern="1200">
          <a:solidFill>
            <a:schemeClr val="tx1"/>
          </a:solidFill>
          <a:latin typeface="+mn-lt"/>
          <a:ea typeface="+mn-ea"/>
          <a:cs typeface="+mn-cs"/>
        </a:defRPr>
      </a:lvl3pPr>
      <a:lvl4pPr marL="1685011" algn="l" defTabSz="1123340" rtl="0" eaLnBrk="1" latinLnBrk="0" hangingPunct="1">
        <a:defRPr sz="2200" kern="1200">
          <a:solidFill>
            <a:schemeClr val="tx1"/>
          </a:solidFill>
          <a:latin typeface="+mn-lt"/>
          <a:ea typeface="+mn-ea"/>
          <a:cs typeface="+mn-cs"/>
        </a:defRPr>
      </a:lvl4pPr>
      <a:lvl5pPr marL="2246681" algn="l" defTabSz="1123340" rtl="0" eaLnBrk="1" latinLnBrk="0" hangingPunct="1">
        <a:defRPr sz="2200" kern="1200">
          <a:solidFill>
            <a:schemeClr val="tx1"/>
          </a:solidFill>
          <a:latin typeface="+mn-lt"/>
          <a:ea typeface="+mn-ea"/>
          <a:cs typeface="+mn-cs"/>
        </a:defRPr>
      </a:lvl5pPr>
      <a:lvl6pPr marL="2808351" algn="l" defTabSz="1123340" rtl="0" eaLnBrk="1" latinLnBrk="0" hangingPunct="1">
        <a:defRPr sz="2200" kern="1200">
          <a:solidFill>
            <a:schemeClr val="tx1"/>
          </a:solidFill>
          <a:latin typeface="+mn-lt"/>
          <a:ea typeface="+mn-ea"/>
          <a:cs typeface="+mn-cs"/>
        </a:defRPr>
      </a:lvl6pPr>
      <a:lvl7pPr marL="3370021" algn="l" defTabSz="1123340" rtl="0" eaLnBrk="1" latinLnBrk="0" hangingPunct="1">
        <a:defRPr sz="2200" kern="1200">
          <a:solidFill>
            <a:schemeClr val="tx1"/>
          </a:solidFill>
          <a:latin typeface="+mn-lt"/>
          <a:ea typeface="+mn-ea"/>
          <a:cs typeface="+mn-cs"/>
        </a:defRPr>
      </a:lvl7pPr>
      <a:lvl8pPr marL="3931691" algn="l" defTabSz="1123340" rtl="0" eaLnBrk="1" latinLnBrk="0" hangingPunct="1">
        <a:defRPr sz="2200" kern="1200">
          <a:solidFill>
            <a:schemeClr val="tx1"/>
          </a:solidFill>
          <a:latin typeface="+mn-lt"/>
          <a:ea typeface="+mn-ea"/>
          <a:cs typeface="+mn-cs"/>
        </a:defRPr>
      </a:lvl8pPr>
      <a:lvl9pPr marL="4493362" algn="l" defTabSz="112334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066801"/>
            <a:ext cx="8077200" cy="2462202"/>
          </a:xfrm>
          <a:prstGeom prst="rect">
            <a:avLst/>
          </a:prstGeom>
          <a:noFill/>
        </p:spPr>
        <p:txBody>
          <a:bodyPr wrap="square" lIns="91429" tIns="45715" rIns="91429" bIns="45715" rtlCol="0">
            <a:spAutoFit/>
          </a:bodyPr>
          <a:lstStyle/>
          <a:p>
            <a:r>
              <a:rPr lang="en-US" dirty="0" smtClean="0"/>
              <a:t>Selected Response Template</a:t>
            </a:r>
          </a:p>
          <a:p>
            <a:r>
              <a:rPr lang="en-US" dirty="0" smtClean="0"/>
              <a:t>Selected Response Examples</a:t>
            </a:r>
          </a:p>
          <a:p>
            <a:endParaRPr lang="en-US" dirty="0"/>
          </a:p>
          <a:p>
            <a:r>
              <a:rPr lang="en-US" dirty="0" smtClean="0"/>
              <a:t>Constructed Response </a:t>
            </a:r>
          </a:p>
          <a:p>
            <a:r>
              <a:rPr lang="en-US" dirty="0" smtClean="0"/>
              <a:t>2-3 Point Reading Rubrics (Templates and Examples)</a:t>
            </a:r>
          </a:p>
          <a:p>
            <a:endParaRPr lang="en-US" dirty="0"/>
          </a:p>
          <a:p>
            <a:r>
              <a:rPr lang="en-US" dirty="0" smtClean="0"/>
              <a:t>Note:  </a:t>
            </a:r>
            <a:endParaRPr lang="en-US" dirty="0"/>
          </a:p>
        </p:txBody>
      </p:sp>
      <p:sp>
        <p:nvSpPr>
          <p:cNvPr id="5" name="Rectangle 4"/>
          <p:cNvSpPr/>
          <p:nvPr/>
        </p:nvSpPr>
        <p:spPr>
          <a:xfrm>
            <a:off x="457200" y="3810000"/>
            <a:ext cx="4800600" cy="1015663"/>
          </a:xfrm>
          <a:prstGeom prst="rect">
            <a:avLst/>
          </a:prstGeom>
        </p:spPr>
        <p:txBody>
          <a:bodyPr>
            <a:spAutoFit/>
          </a:bodyPr>
          <a:lstStyle/>
          <a:p>
            <a:r>
              <a:rPr lang="en-US" sz="1200" dirty="0"/>
              <a:t>Options:</a:t>
            </a:r>
          </a:p>
          <a:p>
            <a:r>
              <a:rPr lang="en-US" sz="1200" dirty="0"/>
              <a:t>A. “Canaries sing beautiful songs.”</a:t>
            </a:r>
          </a:p>
          <a:p>
            <a:r>
              <a:rPr lang="en-US" sz="1200" dirty="0"/>
              <a:t>B. “Parakeets will sit on your shoulder.”</a:t>
            </a:r>
          </a:p>
          <a:p>
            <a:r>
              <a:rPr lang="en-US" sz="1200" dirty="0"/>
              <a:t>C. “Parrots can talk to you.”</a:t>
            </a:r>
          </a:p>
          <a:p>
            <a:r>
              <a:rPr lang="en-US" sz="1200" dirty="0"/>
              <a:t>D. “Birds fly outdoors.”</a:t>
            </a:r>
          </a:p>
        </p:txBody>
      </p:sp>
      <p:sp>
        <p:nvSpPr>
          <p:cNvPr id="6" name="Rectangle 5"/>
          <p:cNvSpPr/>
          <p:nvPr/>
        </p:nvSpPr>
        <p:spPr>
          <a:xfrm>
            <a:off x="495300" y="5124271"/>
            <a:ext cx="6858000" cy="1200329"/>
          </a:xfrm>
          <a:prstGeom prst="rect">
            <a:avLst/>
          </a:prstGeom>
        </p:spPr>
        <p:txBody>
          <a:bodyPr wrap="square">
            <a:spAutoFit/>
          </a:bodyPr>
          <a:lstStyle/>
          <a:p>
            <a:r>
              <a:rPr lang="en-US" sz="1200" dirty="0"/>
              <a:t>Distractor Analysis:</a:t>
            </a:r>
          </a:p>
          <a:p>
            <a:r>
              <a:rPr lang="en-US" sz="1200" dirty="0"/>
              <a:t>A. Incorrect: This sentence gives a reason why someone might want a bird as a pet.</a:t>
            </a:r>
          </a:p>
          <a:p>
            <a:r>
              <a:rPr lang="en-US" sz="1200" dirty="0"/>
              <a:t>B. Incorrect: This sentence gives a reason why someone might want a bird as a pet.</a:t>
            </a:r>
          </a:p>
          <a:p>
            <a:r>
              <a:rPr lang="en-US" sz="1200" dirty="0"/>
              <a:t>C. Incorrect: This sentence gives a reason why someone might want a bird as a pet.</a:t>
            </a:r>
          </a:p>
          <a:p>
            <a:r>
              <a:rPr lang="en-US" sz="1200" dirty="0"/>
              <a:t>D. Correct: This sentence states a fact about birds. It does not give a reason why</a:t>
            </a:r>
          </a:p>
          <a:p>
            <a:r>
              <a:rPr lang="en-US" sz="1200" dirty="0"/>
              <a:t>someone would want a bird as a pet.</a:t>
            </a:r>
          </a:p>
        </p:txBody>
      </p:sp>
      <p:sp>
        <p:nvSpPr>
          <p:cNvPr id="7" name="Rectangle 6"/>
          <p:cNvSpPr/>
          <p:nvPr/>
        </p:nvSpPr>
        <p:spPr>
          <a:xfrm>
            <a:off x="464318" y="6705600"/>
            <a:ext cx="8610600" cy="2123658"/>
          </a:xfrm>
          <a:prstGeom prst="rect">
            <a:avLst/>
          </a:prstGeom>
        </p:spPr>
        <p:txBody>
          <a:bodyPr wrap="square">
            <a:spAutoFit/>
          </a:bodyPr>
          <a:lstStyle/>
          <a:p>
            <a:r>
              <a:rPr lang="en-US" sz="1200" i="1" dirty="0"/>
              <a:t>Stimulus Text:</a:t>
            </a:r>
          </a:p>
          <a:p>
            <a:r>
              <a:rPr lang="en-US" sz="1200" b="1" dirty="0"/>
              <a:t>Birds Make Good Pets</a:t>
            </a:r>
          </a:p>
          <a:p>
            <a:r>
              <a:rPr lang="en-US" sz="1200" dirty="0"/>
              <a:t>There are many reasons why people keep birds as pets.</a:t>
            </a:r>
          </a:p>
          <a:p>
            <a:r>
              <a:rPr lang="en-US" sz="1200" dirty="0"/>
              <a:t>Canaries sing beautiful songs. Parakeets will sit on your</a:t>
            </a:r>
          </a:p>
          <a:p>
            <a:r>
              <a:rPr lang="en-US" sz="1200" dirty="0"/>
              <a:t>shoulder. Parrots can talk to you. Birds fly outdoors. Pet birds</a:t>
            </a:r>
          </a:p>
          <a:p>
            <a:r>
              <a:rPr lang="en-US" sz="1200" dirty="0"/>
              <a:t>can be fun.</a:t>
            </a:r>
          </a:p>
          <a:p>
            <a:r>
              <a:rPr lang="en-US" sz="1200" i="1" dirty="0"/>
              <a:t>Item Stem:</a:t>
            </a:r>
          </a:p>
          <a:p>
            <a:r>
              <a:rPr lang="en-US" sz="1200" dirty="0"/>
              <a:t>A student is revising this paragraph and needs to take out</a:t>
            </a:r>
          </a:p>
          <a:p>
            <a:r>
              <a:rPr lang="en-US" sz="1200" dirty="0"/>
              <a:t>information that does not support why birds make good pets.</a:t>
            </a:r>
          </a:p>
          <a:p>
            <a:r>
              <a:rPr lang="en-US" sz="1200" dirty="0"/>
              <a:t>Which of the following sentences does not support why birds</a:t>
            </a:r>
          </a:p>
          <a:p>
            <a:r>
              <a:rPr lang="en-US" sz="1200" dirty="0"/>
              <a:t>make good pets?</a:t>
            </a:r>
            <a:endParaRPr lang="en-US" sz="1200" dirty="0"/>
          </a:p>
        </p:txBody>
      </p:sp>
    </p:spTree>
    <p:extLst>
      <p:ext uri="{BB962C8B-B14F-4D97-AF65-F5344CB8AC3E}">
        <p14:creationId xmlns:p14="http://schemas.microsoft.com/office/powerpoint/2010/main" val="382194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0070" y="575913"/>
            <a:ext cx="4295514" cy="451971"/>
          </a:xfrm>
          <a:prstGeom prst="rect">
            <a:avLst/>
          </a:prstGeom>
        </p:spPr>
        <p:txBody>
          <a:bodyPr wrap="none" lIns="112321" tIns="56160" rIns="112321" bIns="56160">
            <a:spAutoFit/>
          </a:bodyPr>
          <a:lstStyle/>
          <a:p>
            <a:pPr defTabSz="1123200"/>
            <a:r>
              <a:rPr lang="en-US" b="1" u="sng" dirty="0">
                <a:solidFill>
                  <a:srgbClr val="002060"/>
                </a:solidFill>
                <a:effectLst>
                  <a:outerShdw blurRad="38100" dist="38100" dir="2700000" algn="tl">
                    <a:srgbClr val="000000">
                      <a:alpha val="43137"/>
                    </a:srgbClr>
                  </a:outerShdw>
                </a:effectLst>
              </a:rPr>
              <a:t>Standard Conversion to Question</a:t>
            </a:r>
            <a:r>
              <a:rPr lang="en-US" dirty="0">
                <a:solidFill>
                  <a:prstClr val="black"/>
                </a:solidFill>
              </a:rPr>
              <a:t>:  </a:t>
            </a:r>
          </a:p>
        </p:txBody>
      </p:sp>
      <p:sp>
        <p:nvSpPr>
          <p:cNvPr id="5" name="TextBox 4"/>
          <p:cNvSpPr txBox="1"/>
          <p:nvPr/>
        </p:nvSpPr>
        <p:spPr>
          <a:xfrm>
            <a:off x="560070" y="1117600"/>
            <a:ext cx="8481060" cy="451971"/>
          </a:xfrm>
          <a:prstGeom prst="rect">
            <a:avLst/>
          </a:prstGeom>
          <a:noFill/>
        </p:spPr>
        <p:txBody>
          <a:bodyPr wrap="square" lIns="112321" tIns="56160" rIns="112321" bIns="56160" rtlCol="0">
            <a:spAutoFit/>
          </a:bodyPr>
          <a:lstStyle/>
          <a:p>
            <a:pPr defTabSz="1123200"/>
            <a:r>
              <a:rPr lang="en-US" b="1" u="sng" dirty="0">
                <a:solidFill>
                  <a:srgbClr val="003192"/>
                </a:solidFill>
              </a:rPr>
              <a:t>Place the standard in the box below:</a:t>
            </a:r>
            <a:endParaRPr lang="en-US" dirty="0">
              <a:solidFill>
                <a:srgbClr val="003192"/>
              </a:solidFill>
            </a:endParaRPr>
          </a:p>
        </p:txBody>
      </p:sp>
      <p:sp>
        <p:nvSpPr>
          <p:cNvPr id="8" name="Rectangle 7"/>
          <p:cNvSpPr/>
          <p:nvPr/>
        </p:nvSpPr>
        <p:spPr>
          <a:xfrm>
            <a:off x="626364" y="1676400"/>
            <a:ext cx="8321040" cy="212344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lIns="112321" tIns="56160" rIns="112321" bIns="56160" rtlCol="0" anchor="t"/>
          <a:lstStyle/>
          <a:p>
            <a:pPr defTabSz="1123200"/>
            <a:endParaRPr lang="en-US" b="1" u="sng" dirty="0">
              <a:solidFill>
                <a:srgbClr val="003192"/>
              </a:solidFill>
            </a:endParaRPr>
          </a:p>
        </p:txBody>
      </p:sp>
      <p:sp>
        <p:nvSpPr>
          <p:cNvPr id="10" name="TextBox 9"/>
          <p:cNvSpPr txBox="1"/>
          <p:nvPr/>
        </p:nvSpPr>
        <p:spPr>
          <a:xfrm>
            <a:off x="615054" y="3883673"/>
            <a:ext cx="8481060" cy="359638"/>
          </a:xfrm>
          <a:prstGeom prst="rect">
            <a:avLst/>
          </a:prstGeom>
          <a:noFill/>
        </p:spPr>
        <p:txBody>
          <a:bodyPr wrap="square" lIns="112321" tIns="56160" rIns="112321" bIns="56160" rtlCol="0">
            <a:spAutoFit/>
          </a:bodyPr>
          <a:lstStyle/>
          <a:p>
            <a:pPr defTabSz="1123200"/>
            <a:r>
              <a:rPr lang="en-US" sz="1600" dirty="0">
                <a:solidFill>
                  <a:srgbClr val="003192"/>
                </a:solidFill>
              </a:rPr>
              <a:t>Change the standard to a question with the addition of only a few words.  </a:t>
            </a:r>
          </a:p>
        </p:txBody>
      </p:sp>
      <p:sp>
        <p:nvSpPr>
          <p:cNvPr id="11" name="Rectangle 10"/>
          <p:cNvSpPr/>
          <p:nvPr/>
        </p:nvSpPr>
        <p:spPr>
          <a:xfrm>
            <a:off x="616316" y="4414937"/>
            <a:ext cx="8321040" cy="11176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lIns="112321" tIns="56160" rIns="112321" bIns="56160" rtlCol="0" anchor="t"/>
          <a:lstStyle/>
          <a:p>
            <a:pPr defTabSz="1123200"/>
            <a:endParaRPr lang="en-US" b="1" u="sng" dirty="0">
              <a:solidFill>
                <a:srgbClr val="003192"/>
              </a:solidFill>
            </a:endParaRPr>
          </a:p>
        </p:txBody>
      </p:sp>
      <p:sp>
        <p:nvSpPr>
          <p:cNvPr id="12" name="TextBox 11"/>
          <p:cNvSpPr txBox="1"/>
          <p:nvPr/>
        </p:nvSpPr>
        <p:spPr>
          <a:xfrm>
            <a:off x="560070" y="5694829"/>
            <a:ext cx="8481060" cy="451971"/>
          </a:xfrm>
          <a:prstGeom prst="rect">
            <a:avLst/>
          </a:prstGeom>
          <a:noFill/>
        </p:spPr>
        <p:txBody>
          <a:bodyPr wrap="square" lIns="112321" tIns="56160" rIns="112321" bIns="56160" rtlCol="0">
            <a:spAutoFit/>
          </a:bodyPr>
          <a:lstStyle/>
          <a:p>
            <a:pPr defTabSz="1123200"/>
            <a:r>
              <a:rPr lang="en-US" dirty="0">
                <a:solidFill>
                  <a:srgbClr val="003192"/>
                </a:solidFill>
              </a:rPr>
              <a:t>Write three </a:t>
            </a:r>
            <a:r>
              <a:rPr lang="en-US" dirty="0" err="1">
                <a:solidFill>
                  <a:srgbClr val="003192"/>
                </a:solidFill>
              </a:rPr>
              <a:t>distractors</a:t>
            </a:r>
            <a:r>
              <a:rPr lang="en-US" dirty="0">
                <a:solidFill>
                  <a:srgbClr val="003192"/>
                </a:solidFill>
              </a:rPr>
              <a:t> and one correct answer.  </a:t>
            </a:r>
          </a:p>
        </p:txBody>
      </p:sp>
      <p:sp>
        <p:nvSpPr>
          <p:cNvPr id="13" name="TextBox 12"/>
          <p:cNvSpPr txBox="1"/>
          <p:nvPr/>
        </p:nvSpPr>
        <p:spPr>
          <a:xfrm>
            <a:off x="560070" y="6324600"/>
            <a:ext cx="8481060" cy="451971"/>
          </a:xfrm>
          <a:prstGeom prst="rect">
            <a:avLst/>
          </a:prstGeom>
          <a:noFill/>
          <a:ln>
            <a:solidFill>
              <a:srgbClr val="002060"/>
            </a:solidFill>
          </a:ln>
        </p:spPr>
        <p:txBody>
          <a:bodyPr wrap="square" lIns="112321" tIns="56160" rIns="112321" bIns="56160" rtlCol="0">
            <a:spAutoFit/>
          </a:bodyPr>
          <a:lstStyle/>
          <a:p>
            <a:pPr marL="421201" indent="-421201" defTabSz="1123200"/>
            <a:r>
              <a:rPr lang="en-US" dirty="0">
                <a:solidFill>
                  <a:srgbClr val="003192"/>
                </a:solidFill>
              </a:rPr>
              <a:t>a)</a:t>
            </a:r>
          </a:p>
        </p:txBody>
      </p:sp>
      <p:sp>
        <p:nvSpPr>
          <p:cNvPr id="14" name="TextBox 13"/>
          <p:cNvSpPr txBox="1"/>
          <p:nvPr/>
        </p:nvSpPr>
        <p:spPr>
          <a:xfrm>
            <a:off x="560070" y="6991966"/>
            <a:ext cx="8481060" cy="451971"/>
          </a:xfrm>
          <a:prstGeom prst="rect">
            <a:avLst/>
          </a:prstGeom>
          <a:noFill/>
          <a:ln>
            <a:solidFill>
              <a:srgbClr val="002060"/>
            </a:solidFill>
          </a:ln>
        </p:spPr>
        <p:txBody>
          <a:bodyPr wrap="square" lIns="112321" tIns="56160" rIns="112321" bIns="56160" rtlCol="0">
            <a:spAutoFit/>
          </a:bodyPr>
          <a:lstStyle/>
          <a:p>
            <a:pPr marL="421201" indent="-421201" defTabSz="1123200"/>
            <a:r>
              <a:rPr lang="en-US" dirty="0">
                <a:solidFill>
                  <a:srgbClr val="003192"/>
                </a:solidFill>
              </a:rPr>
              <a:t>b)</a:t>
            </a:r>
          </a:p>
        </p:txBody>
      </p:sp>
      <p:sp>
        <p:nvSpPr>
          <p:cNvPr id="15" name="TextBox 14"/>
          <p:cNvSpPr txBox="1"/>
          <p:nvPr/>
        </p:nvSpPr>
        <p:spPr>
          <a:xfrm>
            <a:off x="560070" y="7665720"/>
            <a:ext cx="8481060" cy="451971"/>
          </a:xfrm>
          <a:prstGeom prst="rect">
            <a:avLst/>
          </a:prstGeom>
          <a:noFill/>
          <a:ln>
            <a:solidFill>
              <a:srgbClr val="002060"/>
            </a:solidFill>
          </a:ln>
        </p:spPr>
        <p:txBody>
          <a:bodyPr wrap="square" lIns="112321" tIns="56160" rIns="112321" bIns="56160" rtlCol="0">
            <a:spAutoFit/>
          </a:bodyPr>
          <a:lstStyle/>
          <a:p>
            <a:pPr marL="421201" indent="-421201" defTabSz="1123200"/>
            <a:r>
              <a:rPr lang="en-US" dirty="0">
                <a:solidFill>
                  <a:srgbClr val="003192"/>
                </a:solidFill>
              </a:rPr>
              <a:t>c).</a:t>
            </a:r>
          </a:p>
        </p:txBody>
      </p:sp>
      <p:sp>
        <p:nvSpPr>
          <p:cNvPr id="16" name="TextBox 15"/>
          <p:cNvSpPr txBox="1"/>
          <p:nvPr/>
        </p:nvSpPr>
        <p:spPr>
          <a:xfrm>
            <a:off x="560070" y="8336280"/>
            <a:ext cx="8481060" cy="451971"/>
          </a:xfrm>
          <a:prstGeom prst="rect">
            <a:avLst/>
          </a:prstGeom>
          <a:noFill/>
          <a:ln>
            <a:solidFill>
              <a:srgbClr val="002060"/>
            </a:solidFill>
          </a:ln>
        </p:spPr>
        <p:txBody>
          <a:bodyPr wrap="square" lIns="112321" tIns="56160" rIns="112321" bIns="56160" rtlCol="0">
            <a:spAutoFit/>
          </a:bodyPr>
          <a:lstStyle/>
          <a:p>
            <a:pPr marL="421201" indent="-421201" defTabSz="1123200"/>
            <a:r>
              <a:rPr lang="en-US" dirty="0">
                <a:solidFill>
                  <a:srgbClr val="003192"/>
                </a:solidFill>
              </a:rPr>
              <a:t>d)</a:t>
            </a:r>
          </a:p>
        </p:txBody>
      </p:sp>
      <p:sp>
        <p:nvSpPr>
          <p:cNvPr id="23" name="TextBox 22"/>
          <p:cNvSpPr txBox="1"/>
          <p:nvPr/>
        </p:nvSpPr>
        <p:spPr>
          <a:xfrm>
            <a:off x="560073" y="2"/>
            <a:ext cx="4160355" cy="975191"/>
          </a:xfrm>
          <a:prstGeom prst="rect">
            <a:avLst/>
          </a:prstGeom>
          <a:noFill/>
        </p:spPr>
        <p:txBody>
          <a:bodyPr wrap="square" lIns="112321" tIns="56160" rIns="112321" bIns="56160" rtlCol="0">
            <a:spAutoFit/>
          </a:bodyPr>
          <a:lstStyle/>
          <a:p>
            <a:pPr defTabSz="1123200"/>
            <a:r>
              <a:rPr lang="en-US" b="1" dirty="0">
                <a:solidFill>
                  <a:srgbClr val="002060"/>
                </a:solidFill>
              </a:rPr>
              <a:t> </a:t>
            </a:r>
            <a:r>
              <a:rPr lang="en-US" sz="3400" b="1" dirty="0">
                <a:solidFill>
                  <a:srgbClr val="002060"/>
                </a:solidFill>
              </a:rPr>
              <a:t>Selected Response</a:t>
            </a:r>
          </a:p>
          <a:p>
            <a:pPr marL="625951" indent="-625951" defTabSz="1123200"/>
            <a:r>
              <a:rPr lang="en-US" b="1" dirty="0">
                <a:solidFill>
                  <a:srgbClr val="002060"/>
                </a:solidFill>
              </a:rPr>
              <a:t>         </a:t>
            </a:r>
            <a:endParaRPr lang="en-US" b="1" i="1" dirty="0">
              <a:solidFill>
                <a:srgbClr val="C00000"/>
              </a:solidFill>
            </a:endParaRPr>
          </a:p>
        </p:txBody>
      </p:sp>
      <p:sp>
        <p:nvSpPr>
          <p:cNvPr id="2" name="Date Placeholder 1"/>
          <p:cNvSpPr>
            <a:spLocks noGrp="1"/>
          </p:cNvSpPr>
          <p:nvPr>
            <p:ph type="dt" sz="half" idx="10"/>
          </p:nvPr>
        </p:nvSpPr>
        <p:spPr/>
        <p:txBody>
          <a:bodyPr/>
          <a:lstStyle/>
          <a:p>
            <a:fld id="{ABCAAD8A-9778-478D-8F94-6ADA215B6E58}" type="datetime1">
              <a:rPr lang="en-US" smtClean="0">
                <a:solidFill>
                  <a:prstClr val="black">
                    <a:tint val="75000"/>
                  </a:prstClr>
                </a:solidFill>
              </a:rPr>
              <a:pPr/>
              <a:t>9/25/2015</a:t>
            </a:fld>
            <a:endParaRPr lang="en-US">
              <a:solidFill>
                <a:prstClr val="black">
                  <a:tint val="75000"/>
                </a:prstClr>
              </a:solidFill>
            </a:endParaRPr>
          </a:p>
        </p:txBody>
      </p:sp>
      <p:sp>
        <p:nvSpPr>
          <p:cNvPr id="3" name="Slide Number Placeholder 2"/>
          <p:cNvSpPr>
            <a:spLocks noGrp="1"/>
          </p:cNvSpPr>
          <p:nvPr>
            <p:ph type="sldNum" sz="quarter" idx="12"/>
          </p:nvPr>
        </p:nvSpPr>
        <p:spPr/>
        <p:txBody>
          <a:bodyPr/>
          <a:lstStyle/>
          <a:p>
            <a:fld id="{463BC722-04BD-486E-AE6C-491C0172FC95}"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60060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Bottom)">
                                      <p:cBhvr>
                                        <p:cTn id="11" dur="500"/>
                                        <p:tgtEl>
                                          <p:spTgt spid="8"/>
                                        </p:tgtEl>
                                      </p:cBhvr>
                                    </p:animEffect>
                                  </p:childTnLst>
                                </p:cTn>
                              </p:par>
                            </p:childTnLst>
                          </p:cTn>
                        </p:par>
                        <p:par>
                          <p:cTn id="12" fill="hold">
                            <p:stCondLst>
                              <p:cond delay="1500"/>
                            </p:stCondLst>
                            <p:childTnLst>
                              <p:par>
                                <p:cTn id="13" presetID="15" presetClass="entr" presetSubtype="0" fill="hold" grpId="0" nodeType="afterEffect">
                                  <p:stCondLst>
                                    <p:cond delay="50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9" fill="hold">
                            <p:stCondLst>
                              <p:cond delay="3000"/>
                            </p:stCondLst>
                            <p:childTnLst>
                              <p:par>
                                <p:cTn id="20" presetID="1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par>
                          <p:cTn id="23" fill="hold">
                            <p:stCondLst>
                              <p:cond delay="3500"/>
                            </p:stCondLst>
                            <p:childTnLst>
                              <p:par>
                                <p:cTn id="24" presetID="3" presetClass="entr" presetSubtype="1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par>
                          <p:cTn id="27" fill="hold">
                            <p:stCondLst>
                              <p:cond delay="4000"/>
                            </p:stCondLst>
                            <p:childTnLst>
                              <p:par>
                                <p:cTn id="28" presetID="12" presetClass="entr" presetSubtype="4"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lide(fromBottom)">
                                      <p:cBhvr>
                                        <p:cTn id="30" dur="500"/>
                                        <p:tgtEl>
                                          <p:spTgt spid="13"/>
                                        </p:tgtEl>
                                      </p:cBhvr>
                                    </p:animEffect>
                                  </p:childTnLst>
                                </p:cTn>
                              </p:par>
                            </p:childTnLst>
                          </p:cTn>
                        </p:par>
                        <p:par>
                          <p:cTn id="31" fill="hold">
                            <p:stCondLst>
                              <p:cond delay="4500"/>
                            </p:stCondLst>
                            <p:childTnLst>
                              <p:par>
                                <p:cTn id="32" presetID="12" presetClass="entr" presetSubtype="4"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slide(fromBottom)">
                                      <p:cBhvr>
                                        <p:cTn id="34" dur="500"/>
                                        <p:tgtEl>
                                          <p:spTgt spid="14"/>
                                        </p:tgtEl>
                                      </p:cBhvr>
                                    </p:animEffect>
                                  </p:childTnLst>
                                </p:cTn>
                              </p:par>
                            </p:childTnLst>
                          </p:cTn>
                        </p:par>
                        <p:par>
                          <p:cTn id="35" fill="hold">
                            <p:stCondLst>
                              <p:cond delay="5000"/>
                            </p:stCondLst>
                            <p:childTnLst>
                              <p:par>
                                <p:cTn id="36" presetID="1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lide(fromBottom)">
                                      <p:cBhvr>
                                        <p:cTn id="38" dur="500"/>
                                        <p:tgtEl>
                                          <p:spTgt spid="15"/>
                                        </p:tgtEl>
                                      </p:cBhvr>
                                    </p:animEffect>
                                  </p:childTnLst>
                                </p:cTn>
                              </p:par>
                            </p:childTnLst>
                          </p:cTn>
                        </p:par>
                        <p:par>
                          <p:cTn id="39" fill="hold">
                            <p:stCondLst>
                              <p:cond delay="5500"/>
                            </p:stCondLst>
                            <p:childTnLst>
                              <p:par>
                                <p:cTn id="40" presetID="12" presetClass="entr" presetSubtype="4"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slide(fromBottom)">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0" grpId="0"/>
      <p:bldP spid="11" grpId="0" animBg="1"/>
      <p:bldP spid="12" grpId="0"/>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78760800"/>
              </p:ext>
            </p:extLst>
          </p:nvPr>
        </p:nvGraphicFramePr>
        <p:xfrm>
          <a:off x="685802" y="518160"/>
          <a:ext cx="8229599" cy="6883908"/>
        </p:xfrm>
        <a:graphic>
          <a:graphicData uri="http://schemas.openxmlformats.org/drawingml/2006/table">
            <a:tbl>
              <a:tblPr firstRow="1" firstCol="1" bandRow="1">
                <a:tableStyleId>{5940675A-B579-460E-94D1-54222C63F5DA}</a:tableStyleId>
              </a:tblPr>
              <a:tblGrid>
                <a:gridCol w="8229599"/>
              </a:tblGrid>
              <a:tr h="274319">
                <a:tc>
                  <a:txBody>
                    <a:bodyPr/>
                    <a:lstStyle/>
                    <a:p>
                      <a:pPr marL="0" marR="0" algn="ctr">
                        <a:spcBef>
                          <a:spcPts val="0"/>
                        </a:spcBef>
                        <a:spcAft>
                          <a:spcPts val="0"/>
                        </a:spcAft>
                      </a:pPr>
                      <a:r>
                        <a:rPr lang="en-US" sz="1800" b="1" kern="1200" dirty="0" smtClean="0">
                          <a:effectLst/>
                        </a:rPr>
                        <a:t>2 </a:t>
                      </a:r>
                      <a:r>
                        <a:rPr lang="en-US" sz="1800" b="1" kern="1200" dirty="0">
                          <a:effectLst/>
                        </a:rPr>
                        <a:t>Point Reading Constructed Response Rubric</a:t>
                      </a:r>
                      <a:endParaRPr lang="en-US" sz="1800" b="1" dirty="0">
                        <a:effectLst/>
                        <a:latin typeface="Calibri"/>
                        <a:ea typeface="Times New Roman"/>
                      </a:endParaRPr>
                    </a:p>
                  </a:txBody>
                  <a:tcPr marL="68580" marR="68580" marT="0" marB="0">
                    <a:solidFill>
                      <a:schemeClr val="bg2">
                        <a:lumMod val="90000"/>
                      </a:schemeClr>
                    </a:solidFill>
                  </a:tcPr>
                </a:tc>
              </a:tr>
              <a:tr h="548640">
                <a:tc>
                  <a:txBody>
                    <a:bodyPr/>
                    <a:lstStyle/>
                    <a:p>
                      <a:pPr marL="0" marR="0" algn="l">
                        <a:spcBef>
                          <a:spcPts val="0"/>
                        </a:spcBef>
                        <a:spcAft>
                          <a:spcPts val="0"/>
                        </a:spcAft>
                      </a:pPr>
                      <a:r>
                        <a:rPr lang="en-US" sz="1800" kern="1200" dirty="0">
                          <a:effectLst/>
                        </a:rPr>
                        <a:t>Question (prompt):</a:t>
                      </a:r>
                      <a:endParaRPr lang="en-US" sz="1800" dirty="0">
                        <a:effectLst/>
                      </a:endParaRPr>
                    </a:p>
                    <a:p>
                      <a:pPr marL="0" marR="0" algn="l">
                        <a:spcBef>
                          <a:spcPts val="0"/>
                        </a:spcBef>
                        <a:spcAft>
                          <a:spcPts val="0"/>
                        </a:spcAft>
                      </a:pPr>
                      <a:r>
                        <a:rPr lang="en-US" sz="1800" kern="1200" dirty="0">
                          <a:effectLst/>
                        </a:rPr>
                        <a:t> </a:t>
                      </a:r>
                      <a:endParaRPr lang="en-US" sz="1800" dirty="0">
                        <a:effectLst/>
                        <a:latin typeface="Calibri"/>
                        <a:ea typeface="Times New Roman"/>
                      </a:endParaRPr>
                    </a:p>
                  </a:txBody>
                  <a:tcPr marL="68580" marR="68580" marT="0" marB="0">
                    <a:solidFill>
                      <a:schemeClr val="bg1"/>
                    </a:solidFill>
                  </a:tcPr>
                </a:tc>
              </a:tr>
              <a:tr h="2906267">
                <a:tc>
                  <a:txBody>
                    <a:bodyPr/>
                    <a:lstStyle/>
                    <a:p>
                      <a:pPr marL="0" marR="0" algn="l">
                        <a:spcBef>
                          <a:spcPts val="0"/>
                        </a:spcBef>
                        <a:spcAft>
                          <a:spcPts val="0"/>
                        </a:spcAft>
                      </a:pPr>
                      <a:r>
                        <a:rPr lang="en-US" sz="1800" kern="1200" dirty="0">
                          <a:effectLst/>
                        </a:rPr>
                        <a:t>Directions for Scoring Notes:  Write an overview of what students could include in a proficient response with examples from the text.  Be very specific and “lengthy.”</a:t>
                      </a:r>
                      <a:endParaRPr lang="en-US" sz="1800" dirty="0">
                        <a:effectLst/>
                      </a:endParaRPr>
                    </a:p>
                    <a:p>
                      <a:pPr marL="0" marR="0" algn="l">
                        <a:spcBef>
                          <a:spcPts val="0"/>
                        </a:spcBef>
                        <a:spcAft>
                          <a:spcPts val="0"/>
                        </a:spcAft>
                      </a:pPr>
                      <a:r>
                        <a:rPr lang="en-US" sz="1800" kern="1200" dirty="0">
                          <a:effectLst/>
                        </a:rPr>
                        <a:t>Scoring notes:  “</a:t>
                      </a:r>
                      <a:r>
                        <a:rPr lang="en-US" sz="1800" u="sng" kern="1200" dirty="0">
                          <a:effectLst/>
                        </a:rPr>
                        <a:t>Teacher Language</a:t>
                      </a:r>
                      <a:r>
                        <a:rPr lang="en-US" sz="1800" kern="1200" dirty="0">
                          <a:effectLst/>
                        </a:rPr>
                        <a:t>” </a:t>
                      </a:r>
                      <a:endParaRPr lang="en-US" sz="1800" dirty="0">
                        <a:effectLst/>
                      </a:endParaRPr>
                    </a:p>
                    <a:p>
                      <a:pPr marL="0" marR="0" algn="l">
                        <a:spcBef>
                          <a:spcPts val="0"/>
                        </a:spcBef>
                        <a:spcAft>
                          <a:spcPts val="0"/>
                        </a:spcAft>
                      </a:pPr>
                      <a:endParaRPr lang="en-US" sz="1800" b="0" dirty="0" smtClean="0">
                        <a:effectLst/>
                      </a:endParaRPr>
                    </a:p>
                    <a:p>
                      <a:pPr marL="0" marR="0" algn="l">
                        <a:spcBef>
                          <a:spcPts val="0"/>
                        </a:spcBef>
                        <a:spcAft>
                          <a:spcPts val="0"/>
                        </a:spcAft>
                      </a:pPr>
                      <a:r>
                        <a:rPr lang="en-US" sz="1600" b="1" dirty="0" smtClean="0">
                          <a:effectLst/>
                        </a:rPr>
                        <a:t>Sufficient</a:t>
                      </a:r>
                      <a:r>
                        <a:rPr lang="en-US" sz="1600" b="1" baseline="0" dirty="0" smtClean="0">
                          <a:effectLst/>
                        </a:rPr>
                        <a:t> Evidence</a:t>
                      </a:r>
                    </a:p>
                    <a:p>
                      <a:pPr marL="0" marR="0" algn="l">
                        <a:spcBef>
                          <a:spcPts val="0"/>
                        </a:spcBef>
                        <a:spcAft>
                          <a:spcPts val="0"/>
                        </a:spcAft>
                      </a:pPr>
                      <a:endParaRPr lang="en-US" sz="1600" b="1" baseline="0" dirty="0" smtClean="0">
                        <a:effectLst/>
                      </a:endParaRPr>
                    </a:p>
                    <a:p>
                      <a:pPr marL="0" marR="0" algn="l">
                        <a:spcBef>
                          <a:spcPts val="0"/>
                        </a:spcBef>
                        <a:spcAft>
                          <a:spcPts val="0"/>
                        </a:spcAft>
                      </a:pPr>
                      <a:r>
                        <a:rPr lang="en-US" sz="1600" b="1" baseline="0" dirty="0" smtClean="0">
                          <a:effectLst/>
                        </a:rPr>
                        <a:t>Specific  Details</a:t>
                      </a:r>
                    </a:p>
                    <a:p>
                      <a:pPr marL="0" marR="0" algn="l">
                        <a:spcBef>
                          <a:spcPts val="0"/>
                        </a:spcBef>
                        <a:spcAft>
                          <a:spcPts val="0"/>
                        </a:spcAft>
                      </a:pPr>
                      <a:endParaRPr lang="en-US" sz="1600" b="1" baseline="0" dirty="0" smtClean="0">
                        <a:effectLst/>
                      </a:endParaRPr>
                    </a:p>
                    <a:p>
                      <a:pPr marL="0" marR="0" algn="l">
                        <a:spcBef>
                          <a:spcPts val="0"/>
                        </a:spcBef>
                        <a:spcAft>
                          <a:spcPts val="0"/>
                        </a:spcAft>
                      </a:pPr>
                      <a:r>
                        <a:rPr lang="en-US" sz="1600" b="1" baseline="0" dirty="0" smtClean="0">
                          <a:effectLst/>
                        </a:rPr>
                        <a:t>Fully Supports with</a:t>
                      </a:r>
                    </a:p>
                    <a:p>
                      <a:pPr marL="0" marR="0" algn="l">
                        <a:spcBef>
                          <a:spcPts val="0"/>
                        </a:spcBef>
                        <a:spcAft>
                          <a:spcPts val="0"/>
                        </a:spcAft>
                      </a:pPr>
                      <a:endParaRPr lang="en-US" sz="1800" dirty="0">
                        <a:effectLst/>
                      </a:endParaRPr>
                    </a:p>
                    <a:p>
                      <a:pPr marL="0" marR="0" algn="l">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solidFill>
                      <a:schemeClr val="bg1"/>
                    </a:solidFill>
                  </a:tcPr>
                </a:tc>
              </a:tr>
              <a:tr h="1212405">
                <a:tc>
                  <a:txBody>
                    <a:bodyPr/>
                    <a:lstStyle/>
                    <a:p>
                      <a:pPr marL="285750" marR="0" indent="-285750" algn="l">
                        <a:lnSpc>
                          <a:spcPct val="115000"/>
                        </a:lnSpc>
                        <a:spcBef>
                          <a:spcPts val="0"/>
                        </a:spcBef>
                        <a:spcAft>
                          <a:spcPts val="0"/>
                        </a:spcAft>
                        <a:buFont typeface="Arial" panose="020B0604020202020204" pitchFamily="34" charset="0"/>
                        <a:buChar char="•"/>
                      </a:pPr>
                      <a:r>
                        <a:rPr lang="en-US" sz="1500" u="none" dirty="0" smtClean="0">
                          <a:effectLst/>
                        </a:rPr>
                        <a:t>A proficient response: Gives sufficient evidence of the ability to [fill in with key</a:t>
                      </a:r>
                      <a:r>
                        <a:rPr lang="en-US" sz="1500" u="none" baseline="0" dirty="0" smtClean="0">
                          <a:effectLst/>
                        </a:rPr>
                        <a:t> </a:t>
                      </a:r>
                      <a:r>
                        <a:rPr lang="en-US" sz="1500" u="none" dirty="0" smtClean="0">
                          <a:effectLst/>
                        </a:rPr>
                        <a:t>language from the intended target]</a:t>
                      </a:r>
                    </a:p>
                    <a:p>
                      <a:pPr marL="285750" marR="0" indent="-285750" algn="l">
                        <a:lnSpc>
                          <a:spcPct val="115000"/>
                        </a:lnSpc>
                        <a:spcBef>
                          <a:spcPts val="0"/>
                        </a:spcBef>
                        <a:spcAft>
                          <a:spcPts val="0"/>
                        </a:spcAft>
                        <a:buFont typeface="Arial" panose="020B0604020202020204" pitchFamily="34" charset="0"/>
                        <a:buChar char="•"/>
                      </a:pPr>
                      <a:r>
                        <a:rPr lang="en-US" sz="1500" u="none" dirty="0" smtClean="0">
                          <a:effectLst/>
                        </a:rPr>
                        <a:t>Includes specific [inferences, opinions, identification, etc.] that</a:t>
                      </a:r>
                      <a:r>
                        <a:rPr lang="en-US" sz="1500" u="none" baseline="0" dirty="0" smtClean="0">
                          <a:effectLst/>
                        </a:rPr>
                        <a:t> </a:t>
                      </a:r>
                      <a:r>
                        <a:rPr lang="en-US" sz="1500" u="none" dirty="0" smtClean="0">
                          <a:effectLst/>
                        </a:rPr>
                        <a:t>make clear reference to the text</a:t>
                      </a:r>
                    </a:p>
                    <a:p>
                      <a:pPr marL="285750" marR="0" indent="-285750" algn="l">
                        <a:lnSpc>
                          <a:spcPct val="115000"/>
                        </a:lnSpc>
                        <a:spcBef>
                          <a:spcPts val="0"/>
                        </a:spcBef>
                        <a:spcAft>
                          <a:spcPts val="0"/>
                        </a:spcAft>
                        <a:buFont typeface="Arial" panose="020B0604020202020204" pitchFamily="34" charset="0"/>
                        <a:buChar char="•"/>
                      </a:pPr>
                      <a:r>
                        <a:rPr lang="en-US" sz="1500" u="none" dirty="0" smtClean="0">
                          <a:effectLst/>
                        </a:rPr>
                        <a:t>Adequately supports the [inferences, opinions, identification,</a:t>
                      </a:r>
                      <a:r>
                        <a:rPr lang="en-US" sz="1500" u="none" baseline="0" dirty="0" smtClean="0">
                          <a:effectLst/>
                        </a:rPr>
                        <a:t> </a:t>
                      </a:r>
                      <a:r>
                        <a:rPr lang="en-US" sz="1500" u="none" dirty="0" smtClean="0">
                          <a:effectLst/>
                        </a:rPr>
                        <a:t>etc.] with clearly relevant [details, examples, information] from</a:t>
                      </a:r>
                      <a:r>
                        <a:rPr lang="en-US" sz="1500" u="none" baseline="0" dirty="0" smtClean="0">
                          <a:effectLst/>
                        </a:rPr>
                        <a:t> </a:t>
                      </a:r>
                      <a:r>
                        <a:rPr lang="en-US" sz="1500" u="none" dirty="0" smtClean="0">
                          <a:effectLst/>
                        </a:rPr>
                        <a:t>the text</a:t>
                      </a:r>
                      <a:endParaRPr lang="en-US" sz="1500" u="none" dirty="0">
                        <a:effectLst/>
                        <a:latin typeface="Calibri"/>
                        <a:ea typeface="Calibri"/>
                        <a:cs typeface="Times New Roman"/>
                      </a:endParaRPr>
                    </a:p>
                  </a:txBody>
                  <a:tcPr marL="68580" marR="68580" marT="0" marB="0">
                    <a:solidFill>
                      <a:schemeClr val="bg1"/>
                    </a:solidFill>
                  </a:tcPr>
                </a:tc>
              </a:tr>
              <a:tr h="1212405">
                <a:tc>
                  <a:txBody>
                    <a:bodyPr/>
                    <a:lstStyle/>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A partial response:</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Gives limited evidence of the ability to [fill in with key language</a:t>
                      </a:r>
                      <a:r>
                        <a:rPr lang="en-US" sz="1500" baseline="0" dirty="0" smtClean="0">
                          <a:effectLst/>
                        </a:rPr>
                        <a:t> </a:t>
                      </a:r>
                      <a:r>
                        <a:rPr lang="en-US" sz="1500" dirty="0" smtClean="0">
                          <a:effectLst/>
                        </a:rPr>
                        <a:t>from the intended target]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Includes some [inferences, opinions, identification, etc.] that</a:t>
                      </a:r>
                      <a:r>
                        <a:rPr lang="en-US" sz="1500" baseline="0" dirty="0" smtClean="0">
                          <a:effectLst/>
                        </a:rPr>
                        <a:t> </a:t>
                      </a:r>
                      <a:r>
                        <a:rPr lang="en-US" sz="1500" dirty="0" smtClean="0">
                          <a:effectLst/>
                        </a:rPr>
                        <a:t>make reference to the text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Supports the [inferences, opinions, identification, etc.] with</a:t>
                      </a:r>
                      <a:r>
                        <a:rPr lang="en-US" sz="1500" baseline="0" dirty="0" smtClean="0">
                          <a:effectLst/>
                        </a:rPr>
                        <a:t> </a:t>
                      </a:r>
                      <a:r>
                        <a:rPr lang="en-US" sz="1500" dirty="0" smtClean="0">
                          <a:effectLst/>
                        </a:rPr>
                        <a:t>limited [details, examples, information] from the text</a:t>
                      </a:r>
                      <a:endParaRPr lang="en-US" sz="1500" dirty="0">
                        <a:effectLst/>
                        <a:latin typeface="Calibri"/>
                        <a:ea typeface="Calibri"/>
                        <a:cs typeface="Times New Roman"/>
                      </a:endParaRPr>
                    </a:p>
                  </a:txBody>
                  <a:tcPr marL="68580" marR="68580" marT="0" marB="0">
                    <a:solidFill>
                      <a:schemeClr val="bg1"/>
                    </a:solidFill>
                  </a:tcPr>
                </a:tc>
              </a:tr>
              <a:tr h="514096">
                <a:tc>
                  <a:txBody>
                    <a:bodyPr/>
                    <a:lstStyle/>
                    <a:p>
                      <a:pPr marL="0" marR="0" algn="l">
                        <a:lnSpc>
                          <a:spcPct val="115000"/>
                        </a:lnSpc>
                        <a:spcBef>
                          <a:spcPts val="0"/>
                        </a:spcBef>
                        <a:spcAft>
                          <a:spcPts val="0"/>
                        </a:spcAft>
                      </a:pPr>
                      <a:r>
                        <a:rPr lang="en-US" sz="1500" dirty="0">
                          <a:effectLst/>
                        </a:rPr>
                        <a:t>A response gets no credit if it provides no evidence of the ability to [fill in with key language from the intended target], includes no relevant information from the text, or is vague.</a:t>
                      </a:r>
                      <a:endParaRPr lang="en-US" sz="1500" dirty="0">
                        <a:effectLst/>
                        <a:latin typeface="Calibri"/>
                        <a:ea typeface="Calibri"/>
                        <a:cs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814450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6198621"/>
              </p:ext>
            </p:extLst>
          </p:nvPr>
        </p:nvGraphicFramePr>
        <p:xfrm>
          <a:off x="685802" y="457199"/>
          <a:ext cx="8229599" cy="8239557"/>
        </p:xfrm>
        <a:graphic>
          <a:graphicData uri="http://schemas.openxmlformats.org/drawingml/2006/table">
            <a:tbl>
              <a:tblPr firstRow="1" firstCol="1" bandRow="1">
                <a:tableStyleId>{5940675A-B579-460E-94D1-54222C63F5DA}</a:tableStyleId>
              </a:tblPr>
              <a:tblGrid>
                <a:gridCol w="8229599"/>
              </a:tblGrid>
              <a:tr h="274319">
                <a:tc>
                  <a:txBody>
                    <a:bodyPr/>
                    <a:lstStyle/>
                    <a:p>
                      <a:pPr marL="0" marR="0" algn="ctr">
                        <a:spcBef>
                          <a:spcPts val="0"/>
                        </a:spcBef>
                        <a:spcAft>
                          <a:spcPts val="0"/>
                        </a:spcAft>
                      </a:pPr>
                      <a:r>
                        <a:rPr lang="en-US" sz="1800" b="1" kern="1200" dirty="0" smtClean="0">
                          <a:effectLst/>
                        </a:rPr>
                        <a:t>3 </a:t>
                      </a:r>
                      <a:r>
                        <a:rPr lang="en-US" sz="1800" b="1" kern="1200" dirty="0">
                          <a:effectLst/>
                        </a:rPr>
                        <a:t>Point Reading Constructed Response Rubric</a:t>
                      </a:r>
                      <a:endParaRPr lang="en-US" sz="1800" b="1" dirty="0">
                        <a:effectLst/>
                        <a:latin typeface="Calibri"/>
                        <a:ea typeface="Times New Roman"/>
                      </a:endParaRPr>
                    </a:p>
                  </a:txBody>
                  <a:tcPr marL="68580" marR="68580" marT="0" marB="0">
                    <a:solidFill>
                      <a:schemeClr val="bg2">
                        <a:lumMod val="90000"/>
                      </a:schemeClr>
                    </a:solidFill>
                  </a:tcPr>
                </a:tc>
              </a:tr>
              <a:tr h="491744">
                <a:tc>
                  <a:txBody>
                    <a:bodyPr/>
                    <a:lstStyle/>
                    <a:p>
                      <a:pPr marL="0" marR="0" algn="l">
                        <a:spcBef>
                          <a:spcPts val="0"/>
                        </a:spcBef>
                        <a:spcAft>
                          <a:spcPts val="0"/>
                        </a:spcAft>
                      </a:pPr>
                      <a:r>
                        <a:rPr lang="en-US" sz="1600" kern="1200" dirty="0">
                          <a:effectLst/>
                        </a:rPr>
                        <a:t>Question (prompt):</a:t>
                      </a:r>
                      <a:endParaRPr lang="en-US" sz="1600" dirty="0">
                        <a:effectLst/>
                      </a:endParaRPr>
                    </a:p>
                    <a:p>
                      <a:pPr marL="0" marR="0" algn="l">
                        <a:spcBef>
                          <a:spcPts val="0"/>
                        </a:spcBef>
                        <a:spcAft>
                          <a:spcPts val="0"/>
                        </a:spcAft>
                      </a:pPr>
                      <a:r>
                        <a:rPr lang="en-US" sz="1600" kern="1200" dirty="0">
                          <a:effectLst/>
                        </a:rPr>
                        <a:t> </a:t>
                      </a:r>
                      <a:endParaRPr lang="en-US" sz="1600" dirty="0">
                        <a:effectLst/>
                        <a:latin typeface="Calibri"/>
                        <a:ea typeface="Times New Roman"/>
                      </a:endParaRPr>
                    </a:p>
                  </a:txBody>
                  <a:tcPr marL="68580" marR="68580" marT="0" marB="0">
                    <a:solidFill>
                      <a:schemeClr val="bg1"/>
                    </a:solidFill>
                  </a:tcPr>
                </a:tc>
              </a:tr>
              <a:tr h="2741473">
                <a:tc>
                  <a:txBody>
                    <a:bodyPr/>
                    <a:lstStyle/>
                    <a:p>
                      <a:pPr marL="0" marR="0" algn="l">
                        <a:spcBef>
                          <a:spcPts val="0"/>
                        </a:spcBef>
                        <a:spcAft>
                          <a:spcPts val="0"/>
                        </a:spcAft>
                      </a:pPr>
                      <a:r>
                        <a:rPr lang="en-US" sz="1600" kern="1200" dirty="0">
                          <a:effectLst/>
                        </a:rPr>
                        <a:t>Directions for Scoring Notes:  Write an overview of what students could include in a proficient response with examples from the text.  Be very specific and “lengthy.”</a:t>
                      </a:r>
                      <a:endParaRPr lang="en-US" sz="1600" dirty="0">
                        <a:effectLst/>
                      </a:endParaRPr>
                    </a:p>
                    <a:p>
                      <a:pPr marL="0" marR="0" algn="l">
                        <a:spcBef>
                          <a:spcPts val="0"/>
                        </a:spcBef>
                        <a:spcAft>
                          <a:spcPts val="0"/>
                        </a:spcAft>
                      </a:pPr>
                      <a:r>
                        <a:rPr lang="en-US" sz="1600" kern="1200" dirty="0">
                          <a:effectLst/>
                        </a:rPr>
                        <a:t>Scoring notes:  “</a:t>
                      </a:r>
                      <a:r>
                        <a:rPr lang="en-US" sz="1600" u="sng" kern="1200" dirty="0">
                          <a:effectLst/>
                        </a:rPr>
                        <a:t>Teacher Language</a:t>
                      </a:r>
                      <a:r>
                        <a:rPr lang="en-US" sz="1600" kern="1200" dirty="0">
                          <a:effectLst/>
                        </a:rPr>
                        <a:t>” </a:t>
                      </a:r>
                      <a:endParaRPr lang="en-US" sz="1600" dirty="0">
                        <a:effectLst/>
                      </a:endParaRPr>
                    </a:p>
                    <a:p>
                      <a:pPr marL="0" marR="0" algn="l">
                        <a:spcBef>
                          <a:spcPts val="0"/>
                        </a:spcBef>
                        <a:spcAft>
                          <a:spcPts val="0"/>
                        </a:spcAft>
                      </a:pPr>
                      <a:r>
                        <a:rPr lang="en-US" sz="1600" dirty="0">
                          <a:effectLst/>
                        </a:rPr>
                        <a:t> </a:t>
                      </a:r>
                    </a:p>
                    <a:p>
                      <a:pPr marL="0" marR="0" algn="l">
                        <a:spcBef>
                          <a:spcPts val="0"/>
                        </a:spcBef>
                        <a:spcAft>
                          <a:spcPts val="0"/>
                        </a:spcAft>
                      </a:pPr>
                      <a:r>
                        <a:rPr lang="en-US" sz="1600" b="1" dirty="0" smtClean="0">
                          <a:effectLst/>
                        </a:rPr>
                        <a:t>Sufficient</a:t>
                      </a:r>
                      <a:r>
                        <a:rPr lang="en-US" sz="1600" b="1" baseline="0" dirty="0" smtClean="0">
                          <a:effectLst/>
                        </a:rPr>
                        <a:t> Evidence</a:t>
                      </a:r>
                    </a:p>
                    <a:p>
                      <a:pPr marL="0" marR="0" algn="l">
                        <a:spcBef>
                          <a:spcPts val="0"/>
                        </a:spcBef>
                        <a:spcAft>
                          <a:spcPts val="0"/>
                        </a:spcAft>
                      </a:pPr>
                      <a:endParaRPr lang="en-US" sz="1600" b="1" baseline="0" dirty="0" smtClean="0">
                        <a:effectLst/>
                      </a:endParaRPr>
                    </a:p>
                    <a:p>
                      <a:pPr marL="0" marR="0" algn="l">
                        <a:spcBef>
                          <a:spcPts val="0"/>
                        </a:spcBef>
                        <a:spcAft>
                          <a:spcPts val="0"/>
                        </a:spcAft>
                      </a:pPr>
                      <a:r>
                        <a:rPr lang="en-US" sz="1600" b="1" baseline="0" dirty="0" smtClean="0">
                          <a:effectLst/>
                        </a:rPr>
                        <a:t>Specific  Details</a:t>
                      </a:r>
                    </a:p>
                    <a:p>
                      <a:pPr marL="0" marR="0" algn="l">
                        <a:spcBef>
                          <a:spcPts val="0"/>
                        </a:spcBef>
                        <a:spcAft>
                          <a:spcPts val="0"/>
                        </a:spcAft>
                      </a:pPr>
                      <a:endParaRPr lang="en-US" sz="1600" b="1" baseline="0" dirty="0" smtClean="0">
                        <a:effectLst/>
                      </a:endParaRPr>
                    </a:p>
                    <a:p>
                      <a:pPr marL="0" marR="0" algn="l">
                        <a:spcBef>
                          <a:spcPts val="0"/>
                        </a:spcBef>
                        <a:spcAft>
                          <a:spcPts val="0"/>
                        </a:spcAft>
                      </a:pPr>
                      <a:r>
                        <a:rPr lang="en-US" sz="1600" b="1" baseline="0" dirty="0" smtClean="0">
                          <a:effectLst/>
                        </a:rPr>
                        <a:t>Fully Supports with</a:t>
                      </a:r>
                    </a:p>
                    <a:p>
                      <a:pPr marL="0" marR="0" algn="l">
                        <a:spcBef>
                          <a:spcPts val="0"/>
                        </a:spcBef>
                        <a:spcAft>
                          <a:spcPts val="0"/>
                        </a:spcAft>
                      </a:pPr>
                      <a:endParaRPr lang="en-US" sz="1600" b="1" dirty="0">
                        <a:effectLst/>
                      </a:endParaRPr>
                    </a:p>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solidFill>
                      <a:schemeClr val="bg1"/>
                    </a:solidFill>
                  </a:tcPr>
                </a:tc>
              </a:tr>
              <a:tr h="1212405">
                <a:tc>
                  <a:txBody>
                    <a:bodyPr/>
                    <a:lstStyle/>
                    <a:p>
                      <a:pPr marL="0" marR="0" algn="l">
                        <a:lnSpc>
                          <a:spcPct val="115000"/>
                        </a:lnSpc>
                        <a:spcBef>
                          <a:spcPts val="0"/>
                        </a:spcBef>
                        <a:spcAft>
                          <a:spcPts val="0"/>
                        </a:spcAft>
                      </a:pPr>
                      <a:r>
                        <a:rPr lang="en-US" sz="1500" u="sng" dirty="0">
                          <a:effectLst/>
                        </a:rPr>
                        <a:t>Sample </a:t>
                      </a:r>
                      <a:r>
                        <a:rPr lang="en-US" sz="1500" u="sng" dirty="0" smtClean="0">
                          <a:effectLst/>
                        </a:rPr>
                        <a:t>Response </a:t>
                      </a:r>
                      <a:r>
                        <a:rPr lang="en-US" sz="1500" dirty="0" smtClean="0">
                          <a:effectLst/>
                        </a:rPr>
                        <a:t>“ </a:t>
                      </a:r>
                      <a:r>
                        <a:rPr lang="en-US" sz="1500" dirty="0">
                          <a:effectLst/>
                        </a:rPr>
                        <a:t>Student Language”   A proficient response:</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Gives </a:t>
                      </a:r>
                      <a:r>
                        <a:rPr lang="en-US" sz="1500" dirty="0">
                          <a:effectLst/>
                        </a:rPr>
                        <a:t>sufficient evidence of the ability to [fill in with key language from the intended target]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Includes </a:t>
                      </a:r>
                      <a:r>
                        <a:rPr lang="en-US" sz="1500" dirty="0">
                          <a:effectLst/>
                        </a:rPr>
                        <a:t>specific [inferences, opinions, identification, etc.] that make clear reference to the text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Fully </a:t>
                      </a:r>
                      <a:r>
                        <a:rPr lang="en-US" sz="1500" dirty="0">
                          <a:effectLst/>
                        </a:rPr>
                        <a:t>supports the [inferences, opinions, identification, etc.] with clearly relevant [details, examples, information] from the text</a:t>
                      </a:r>
                      <a:endParaRPr lang="en-US" sz="1500" dirty="0">
                        <a:effectLst/>
                        <a:latin typeface="Calibri"/>
                        <a:ea typeface="Calibri"/>
                        <a:cs typeface="Times New Roman"/>
                      </a:endParaRPr>
                    </a:p>
                  </a:txBody>
                  <a:tcPr marL="68580" marR="68580" marT="0" marB="0">
                    <a:solidFill>
                      <a:schemeClr val="bg1"/>
                    </a:solidFill>
                  </a:tcPr>
                </a:tc>
              </a:tr>
              <a:tr h="1212405">
                <a:tc>
                  <a:txBody>
                    <a:bodyPr/>
                    <a:lstStyle/>
                    <a:p>
                      <a:pPr marL="0" marR="0" algn="l">
                        <a:lnSpc>
                          <a:spcPct val="115000"/>
                        </a:lnSpc>
                        <a:spcBef>
                          <a:spcPts val="0"/>
                        </a:spcBef>
                        <a:spcAft>
                          <a:spcPts val="0"/>
                        </a:spcAft>
                      </a:pPr>
                      <a:r>
                        <a:rPr lang="en-US" sz="1500" dirty="0">
                          <a:effectLst/>
                        </a:rPr>
                        <a:t>A partial response:</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Gives </a:t>
                      </a:r>
                      <a:r>
                        <a:rPr lang="en-US" sz="1500" dirty="0">
                          <a:effectLst/>
                        </a:rPr>
                        <a:t>some evidence of the ability to [fill in with key language from the intended target]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Includes </a:t>
                      </a:r>
                      <a:r>
                        <a:rPr lang="en-US" sz="1500" dirty="0">
                          <a:effectLst/>
                        </a:rPr>
                        <a:t>some specific [inferences, opinions, identification, etc.] that make reference to the text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Adequately </a:t>
                      </a:r>
                      <a:r>
                        <a:rPr lang="en-US" sz="1500" dirty="0">
                          <a:effectLst/>
                        </a:rPr>
                        <a:t>supports the [inferences, opinions, identification, etc.] with relevant [details, examples, information] from the text</a:t>
                      </a:r>
                      <a:endParaRPr lang="en-US" sz="1500" dirty="0">
                        <a:effectLst/>
                        <a:latin typeface="Calibri"/>
                        <a:ea typeface="Calibri"/>
                        <a:cs typeface="Times New Roman"/>
                      </a:endParaRPr>
                    </a:p>
                  </a:txBody>
                  <a:tcPr marL="68580" marR="68580" marT="0" marB="0">
                    <a:solidFill>
                      <a:schemeClr val="bg1"/>
                    </a:solidFill>
                  </a:tcPr>
                </a:tc>
              </a:tr>
              <a:tr h="1457770">
                <a:tc>
                  <a:txBody>
                    <a:bodyPr/>
                    <a:lstStyle/>
                    <a:p>
                      <a:pPr marL="0" marR="0" algn="l">
                        <a:lnSpc>
                          <a:spcPct val="115000"/>
                        </a:lnSpc>
                        <a:spcBef>
                          <a:spcPts val="0"/>
                        </a:spcBef>
                        <a:spcAft>
                          <a:spcPts val="0"/>
                        </a:spcAft>
                      </a:pPr>
                      <a:r>
                        <a:rPr lang="en-US" sz="1500" dirty="0">
                          <a:effectLst/>
                        </a:rPr>
                        <a:t>A minimal response:</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Gives </a:t>
                      </a:r>
                      <a:r>
                        <a:rPr lang="en-US" sz="1500" dirty="0">
                          <a:effectLst/>
                        </a:rPr>
                        <a:t>limited evidence of the ability to [fill in with key language from the intended target]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Includes </a:t>
                      </a:r>
                      <a:r>
                        <a:rPr lang="en-US" sz="1500" dirty="0">
                          <a:effectLst/>
                        </a:rPr>
                        <a:t>[inferences, opinions, identifications, etc.] but they are not explicit or make only vague references to the </a:t>
                      </a:r>
                      <a:r>
                        <a:rPr lang="en-US" sz="1500" dirty="0" smtClean="0">
                          <a:effectLst/>
                        </a:rPr>
                        <a:t>text</a:t>
                      </a:r>
                    </a:p>
                    <a:p>
                      <a:pPr marL="285750" marR="0" indent="-285750" algn="l">
                        <a:lnSpc>
                          <a:spcPct val="115000"/>
                        </a:lnSpc>
                        <a:spcBef>
                          <a:spcPts val="0"/>
                        </a:spcBef>
                        <a:spcAft>
                          <a:spcPts val="0"/>
                        </a:spcAft>
                        <a:buFont typeface="Arial" panose="020B0604020202020204" pitchFamily="34" charset="0"/>
                        <a:buChar char="•"/>
                      </a:pPr>
                      <a:r>
                        <a:rPr lang="en-US" sz="1500" dirty="0" smtClean="0">
                          <a:effectLst/>
                        </a:rPr>
                        <a:t> </a:t>
                      </a:r>
                      <a:r>
                        <a:rPr lang="en-US" sz="1500" dirty="0">
                          <a:effectLst/>
                        </a:rPr>
                        <a:t>Supports the [inference, opinion, identification, etc.] with at least one [detail, example] but the relevance of that [detail, example] to the text must be inferred</a:t>
                      </a:r>
                      <a:endParaRPr lang="en-US" sz="1500" dirty="0">
                        <a:effectLst/>
                        <a:latin typeface="Calibri"/>
                        <a:ea typeface="Calibri"/>
                        <a:cs typeface="Times New Roman"/>
                      </a:endParaRPr>
                    </a:p>
                  </a:txBody>
                  <a:tcPr marL="68580" marR="68580" marT="0" marB="0">
                    <a:solidFill>
                      <a:schemeClr val="bg1"/>
                    </a:solidFill>
                  </a:tcPr>
                </a:tc>
              </a:tr>
              <a:tr h="514096">
                <a:tc>
                  <a:txBody>
                    <a:bodyPr/>
                    <a:lstStyle/>
                    <a:p>
                      <a:pPr marL="0" marR="0" algn="l">
                        <a:lnSpc>
                          <a:spcPct val="115000"/>
                        </a:lnSpc>
                        <a:spcBef>
                          <a:spcPts val="0"/>
                        </a:spcBef>
                        <a:spcAft>
                          <a:spcPts val="0"/>
                        </a:spcAft>
                      </a:pPr>
                      <a:r>
                        <a:rPr lang="en-US" sz="1500" dirty="0">
                          <a:effectLst/>
                        </a:rPr>
                        <a:t>A response gets no credit if it provides no evidence of the ability to [fill in with key language from the intended target], includes no relevant information from the text, or is vague.</a:t>
                      </a:r>
                      <a:endParaRPr lang="en-US" sz="1500" dirty="0">
                        <a:effectLst/>
                        <a:latin typeface="Calibri"/>
                        <a:ea typeface="Calibri"/>
                        <a:cs typeface="Times New Roman"/>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169431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88427678"/>
              </p:ext>
            </p:extLst>
          </p:nvPr>
        </p:nvGraphicFramePr>
        <p:xfrm>
          <a:off x="759416" y="586742"/>
          <a:ext cx="8095024" cy="7405555"/>
        </p:xfrm>
        <a:graphic>
          <a:graphicData uri="http://schemas.openxmlformats.org/drawingml/2006/table">
            <a:tbl>
              <a:tblPr firstRow="1" firstCol="1" bandRow="1"/>
              <a:tblGrid>
                <a:gridCol w="840783"/>
                <a:gridCol w="7254241"/>
              </a:tblGrid>
              <a:tr h="254983">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kumimoji="0" lang="en-US" sz="16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EXAMPLE OF A 2 POINT COMPLETED SHORT READING CONSTRUCTED RESPONSE RUBRIC</a:t>
                      </a: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r>
              <a:tr h="86105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2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8343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effectLst>
                            <a:outerShdw blurRad="38100" dist="38100" dir="2700000" algn="tl">
                              <a:srgbClr val="000000">
                                <a:alpha val="43137"/>
                              </a:srgbClr>
                            </a:outerShdw>
                          </a:effectLst>
                        </a:rPr>
                        <a:t>Quarter 1 CFA Constructed Response Answer Key</a:t>
                      </a: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n-US" sz="1500" b="1" kern="1200" dirty="0">
                          <a:solidFill>
                            <a:srgbClr val="000000"/>
                          </a:solidFill>
                          <a:effectLst/>
                          <a:latin typeface="+mn-lt"/>
                          <a:ea typeface="Times New Roman"/>
                          <a:cs typeface="Arial"/>
                        </a:rPr>
                        <a:t>Standard </a:t>
                      </a:r>
                      <a:r>
                        <a:rPr lang="en-US" sz="1500" b="1" kern="1200" dirty="0" smtClean="0">
                          <a:solidFill>
                            <a:srgbClr val="000000"/>
                          </a:solidFill>
                          <a:effectLst/>
                          <a:latin typeface="+mn-lt"/>
                          <a:ea typeface="Times New Roman"/>
                          <a:cs typeface="Arial"/>
                        </a:rPr>
                        <a:t>RI.4.2</a:t>
                      </a:r>
                      <a:r>
                        <a:rPr lang="en-US" sz="1500" b="1" kern="1200" dirty="0">
                          <a:solidFill>
                            <a:srgbClr val="000000"/>
                          </a:solidFill>
                          <a:effectLst/>
                          <a:latin typeface="+mn-lt"/>
                          <a:ea typeface="Times New Roman"/>
                          <a:cs typeface="Arial"/>
                        </a:rPr>
                        <a:t>:   2 Point Short Reading Constructed Response Rubric</a:t>
                      </a:r>
                      <a:endParaRPr lang="en-US" sz="1500" b="1" dirty="0">
                        <a:effectLst/>
                        <a:latin typeface="+mn-lt"/>
                        <a:ea typeface="Calibri"/>
                        <a:cs typeface="Times New Roman"/>
                      </a:endParaRP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0" marR="0" algn="l">
                        <a:lnSpc>
                          <a:spcPct val="100000"/>
                        </a:lnSpc>
                        <a:spcBef>
                          <a:spcPts val="0"/>
                        </a:spcBef>
                        <a:spcAft>
                          <a:spcPts val="0"/>
                        </a:spcAft>
                      </a:pPr>
                      <a:r>
                        <a:rPr lang="en-US" sz="1500" b="1" kern="1200" dirty="0" smtClean="0">
                          <a:solidFill>
                            <a:schemeClr val="tx1"/>
                          </a:solidFill>
                          <a:effectLst/>
                          <a:latin typeface="+mn-lt"/>
                          <a:ea typeface="Times New Roman"/>
                          <a:cs typeface="Arial"/>
                        </a:rPr>
                        <a:t>Questions #15 (Prompt): What is the main idea of the text,  </a:t>
                      </a:r>
                      <a:r>
                        <a:rPr lang="en-US" sz="1500" b="1" i="1" u="sng" kern="1200" dirty="0" smtClean="0">
                          <a:solidFill>
                            <a:schemeClr val="tx1"/>
                          </a:solidFill>
                          <a:effectLst/>
                          <a:latin typeface="+mn-lt"/>
                          <a:ea typeface="Times New Roman"/>
                          <a:cs typeface="Arial"/>
                        </a:rPr>
                        <a:t>Ellis Island: The Hunt for</a:t>
                      </a:r>
                      <a:r>
                        <a:rPr lang="en-US" sz="1500" b="1" i="1" u="sng" kern="1200" baseline="0" dirty="0" smtClean="0">
                          <a:solidFill>
                            <a:schemeClr val="tx1"/>
                          </a:solidFill>
                          <a:effectLst/>
                          <a:latin typeface="+mn-lt"/>
                          <a:ea typeface="Times New Roman"/>
                          <a:cs typeface="Arial"/>
                        </a:rPr>
                        <a:t> </a:t>
                      </a:r>
                      <a:r>
                        <a:rPr lang="en-US" sz="1500" b="1" i="1" u="sng" kern="1200" dirty="0" smtClean="0">
                          <a:solidFill>
                            <a:schemeClr val="tx1"/>
                          </a:solidFill>
                          <a:effectLst/>
                          <a:latin typeface="+mn-lt"/>
                          <a:ea typeface="Times New Roman"/>
                          <a:cs typeface="Arial"/>
                        </a:rPr>
                        <a:t> Alois Hanousek</a:t>
                      </a:r>
                      <a:r>
                        <a:rPr lang="en-US" sz="1500" b="1" kern="1200" dirty="0" smtClean="0">
                          <a:solidFill>
                            <a:schemeClr val="tx1"/>
                          </a:solidFill>
                          <a:effectLst/>
                          <a:latin typeface="+mn-lt"/>
                          <a:ea typeface="Times New Roman"/>
                          <a:cs typeface="Arial"/>
                        </a:rPr>
                        <a:t>? Use key details from the text to support your answer. </a:t>
                      </a:r>
                      <a:endParaRPr lang="en-US" sz="1500" b="1" dirty="0">
                        <a:solidFill>
                          <a:schemeClr val="tx1"/>
                        </a:solidFill>
                        <a:effectLst/>
                        <a:latin typeface="+mn-lt"/>
                        <a:ea typeface="Calibri"/>
                        <a:cs typeface="Times New Roman"/>
                      </a:endParaRP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75107">
                <a:tc gridSpan="2">
                  <a:txBody>
                    <a:bodyPr/>
                    <a:lstStyle/>
                    <a:p>
                      <a:pPr marL="0" marR="0" algn="l">
                        <a:lnSpc>
                          <a:spcPct val="100000"/>
                        </a:lnSpc>
                        <a:spcBef>
                          <a:spcPts val="0"/>
                        </a:spcBef>
                        <a:spcAft>
                          <a:spcPts val="0"/>
                        </a:spcAft>
                      </a:pPr>
                      <a:r>
                        <a:rPr lang="en-US" sz="1200" b="1" u="sng" kern="1200" dirty="0" smtClean="0">
                          <a:solidFill>
                            <a:schemeClr val="tx1"/>
                          </a:solidFill>
                          <a:effectLst/>
                          <a:latin typeface="+mn-lt"/>
                          <a:ea typeface="Times New Roman"/>
                          <a:cs typeface="Arial"/>
                        </a:rPr>
                        <a:t>Teacher Language and Scoring Notes:</a:t>
                      </a:r>
                    </a:p>
                    <a:p>
                      <a:pPr marL="0" marR="0" algn="l">
                        <a:lnSpc>
                          <a:spcPct val="100000"/>
                        </a:lnSpc>
                        <a:spcBef>
                          <a:spcPts val="0"/>
                        </a:spcBef>
                        <a:spcAft>
                          <a:spcPts val="0"/>
                        </a:spcAft>
                      </a:pPr>
                      <a:r>
                        <a:rPr lang="en-US" sz="1200" b="1" u="sng" kern="1200" dirty="0" smtClean="0">
                          <a:solidFill>
                            <a:schemeClr val="tx1"/>
                          </a:solidFill>
                          <a:effectLst/>
                          <a:latin typeface="+mn-lt"/>
                          <a:ea typeface="Times New Roman"/>
                          <a:cs typeface="Arial"/>
                        </a:rPr>
                        <a:t>Sufficient Evidence</a:t>
                      </a:r>
                      <a:r>
                        <a:rPr lang="en-US" sz="1200" b="1" kern="1200" dirty="0" smtClean="0">
                          <a:solidFill>
                            <a:schemeClr val="tx1"/>
                          </a:solidFill>
                          <a:effectLst/>
                          <a:latin typeface="+mn-lt"/>
                          <a:ea typeface="Times New Roman"/>
                          <a:cs typeface="Arial"/>
                        </a:rPr>
                        <a:t>:</a:t>
                      </a:r>
                      <a:r>
                        <a:rPr lang="en-US" sz="1200" b="1" kern="1200" baseline="0" dirty="0" smtClean="0">
                          <a:solidFill>
                            <a:schemeClr val="tx1"/>
                          </a:solidFill>
                          <a:effectLst/>
                          <a:latin typeface="+mn-lt"/>
                          <a:ea typeface="Times New Roman"/>
                          <a:cs typeface="Arial"/>
                        </a:rPr>
                        <a:t>  </a:t>
                      </a:r>
                      <a:r>
                        <a:rPr lang="en-US" sz="1200" b="0" kern="1200" baseline="0" dirty="0" smtClean="0">
                          <a:solidFill>
                            <a:schemeClr val="tx1"/>
                          </a:solidFill>
                          <a:effectLst/>
                          <a:latin typeface="+mn-lt"/>
                          <a:ea typeface="Times New Roman"/>
                          <a:cs typeface="Arial"/>
                        </a:rPr>
                        <a:t>The main idea of the text is how the two sisters found information about their </a:t>
                      </a:r>
                      <a:endParaRPr lang="en-US" sz="1200" b="0" kern="1200" dirty="0" smtClean="0">
                        <a:solidFill>
                          <a:schemeClr val="tx1"/>
                        </a:solidFill>
                        <a:effectLst/>
                        <a:latin typeface="+mn-lt"/>
                        <a:ea typeface="Times New Roman"/>
                        <a:cs typeface="Arial"/>
                      </a:endParaRPr>
                    </a:p>
                    <a:p>
                      <a:pPr marL="0" marR="0" algn="l">
                        <a:lnSpc>
                          <a:spcPct val="100000"/>
                        </a:lnSpc>
                        <a:spcBef>
                          <a:spcPts val="0"/>
                        </a:spcBef>
                        <a:spcAft>
                          <a:spcPts val="0"/>
                        </a:spcAft>
                      </a:pPr>
                      <a:r>
                        <a:rPr lang="en-US" sz="1200" b="0" kern="1200" dirty="0" smtClean="0">
                          <a:solidFill>
                            <a:schemeClr val="tx1"/>
                          </a:solidFill>
                          <a:effectLst/>
                          <a:latin typeface="+mn-lt"/>
                          <a:ea typeface="Calibri"/>
                          <a:cs typeface="Arial"/>
                        </a:rPr>
                        <a:t>great-grandfather Alois Hanousek.  </a:t>
                      </a:r>
                    </a:p>
                    <a:p>
                      <a:pPr marL="0" marR="0" algn="l">
                        <a:lnSpc>
                          <a:spcPct val="100000"/>
                        </a:lnSpc>
                        <a:spcBef>
                          <a:spcPts val="0"/>
                        </a:spcBef>
                        <a:spcAft>
                          <a:spcPts val="0"/>
                        </a:spcAft>
                      </a:pPr>
                      <a:r>
                        <a:rPr lang="en-US" sz="1200" b="1" u="sng" kern="1200" dirty="0" smtClean="0">
                          <a:solidFill>
                            <a:schemeClr val="tx1"/>
                          </a:solidFill>
                          <a:effectLst/>
                          <a:latin typeface="+mn-lt"/>
                          <a:ea typeface="Calibri"/>
                          <a:cs typeface="Arial"/>
                        </a:rPr>
                        <a:t>Specific</a:t>
                      </a:r>
                      <a:r>
                        <a:rPr lang="en-US" sz="1200" b="1" kern="1200" dirty="0" smtClean="0">
                          <a:solidFill>
                            <a:schemeClr val="tx1"/>
                          </a:solidFill>
                          <a:effectLst/>
                          <a:latin typeface="+mn-lt"/>
                          <a:ea typeface="Calibri"/>
                          <a:cs typeface="Arial"/>
                        </a:rPr>
                        <a:t> </a:t>
                      </a:r>
                      <a:r>
                        <a:rPr lang="en-US" sz="1200" b="0" kern="1200" dirty="0" smtClean="0">
                          <a:solidFill>
                            <a:schemeClr val="tx1"/>
                          </a:solidFill>
                          <a:effectLst/>
                          <a:latin typeface="+mn-lt"/>
                          <a:ea typeface="Calibri"/>
                          <a:cs typeface="Arial"/>
                        </a:rPr>
                        <a:t>indications</a:t>
                      </a:r>
                      <a:r>
                        <a:rPr lang="en-US" sz="1200" b="0" kern="1200" baseline="0" dirty="0" smtClean="0">
                          <a:solidFill>
                            <a:schemeClr val="tx1"/>
                          </a:solidFill>
                          <a:effectLst/>
                          <a:latin typeface="+mn-lt"/>
                          <a:ea typeface="Calibri"/>
                          <a:cs typeface="Arial"/>
                        </a:rPr>
                        <a:t> could include details that support the main idea in a sequential style. Details could include (1) the sisters went to Ellis Island, (2) their great-grandfather probably went through Ellis Island, (3) Ellis Island kept records of immigrants and (4) they found records about Alois Hanousek.</a:t>
                      </a:r>
                    </a:p>
                    <a:p>
                      <a:pPr marL="0" marR="0" algn="l">
                        <a:lnSpc>
                          <a:spcPct val="100000"/>
                        </a:lnSpc>
                        <a:spcBef>
                          <a:spcPts val="0"/>
                        </a:spcBef>
                        <a:spcAft>
                          <a:spcPts val="0"/>
                        </a:spcAft>
                      </a:pPr>
                      <a:r>
                        <a:rPr lang="en-US" sz="1200" b="1" u="sng" kern="1200" dirty="0" smtClean="0">
                          <a:solidFill>
                            <a:schemeClr val="tx1"/>
                          </a:solidFill>
                          <a:effectLst/>
                          <a:latin typeface="+mn-lt"/>
                          <a:ea typeface="Calibri"/>
                          <a:cs typeface="Arial"/>
                        </a:rPr>
                        <a:t>Full</a:t>
                      </a:r>
                      <a:r>
                        <a:rPr lang="en-US" sz="1200" b="1" u="sng" kern="1200" baseline="0" dirty="0" smtClean="0">
                          <a:solidFill>
                            <a:schemeClr val="tx1"/>
                          </a:solidFill>
                          <a:effectLst/>
                          <a:latin typeface="+mn-lt"/>
                          <a:ea typeface="Calibri"/>
                          <a:cs typeface="Arial"/>
                        </a:rPr>
                        <a:t> Support </a:t>
                      </a:r>
                      <a:r>
                        <a:rPr lang="en-US" sz="1200" b="0" kern="1200" baseline="0" dirty="0" smtClean="0">
                          <a:solidFill>
                            <a:schemeClr val="tx1"/>
                          </a:solidFill>
                          <a:effectLst/>
                          <a:latin typeface="+mn-lt"/>
                          <a:ea typeface="Calibri"/>
                          <a:cs typeface="Arial"/>
                        </a:rPr>
                        <a:t>are the examples given around or about each detail.  The first detail ( the sisters went to Ellis Island) is supported by the example that the sisters took a ferry from Battery Park on the southern tip of Manhattan and passed the Statue of Liberty to get to Ellis Island.  The second details (their grandfather probably went through Ellis Island) is supported by the example that most immigrants arrived there from 1892 to 1954.  The third detail (Ellis Island kept immigrant records) is supported by the example that the sisters arrived at the research center and began looking on a computer.  The fourth detail (finding records of Alois) is supported by the example that “ My great-grandfather’s name. It was written as “</a:t>
                      </a:r>
                      <a:r>
                        <a:rPr lang="en-US" sz="1200" b="0" kern="1200" baseline="0" dirty="0" err="1" smtClean="0">
                          <a:solidFill>
                            <a:schemeClr val="tx1"/>
                          </a:solidFill>
                          <a:effectLst/>
                          <a:latin typeface="+mn-lt"/>
                          <a:ea typeface="Calibri"/>
                          <a:cs typeface="Arial"/>
                        </a:rPr>
                        <a:t>Canousek</a:t>
                      </a:r>
                      <a:r>
                        <a:rPr lang="en-US" sz="1200" b="0" kern="1200" baseline="0" dirty="0" smtClean="0">
                          <a:solidFill>
                            <a:schemeClr val="tx1"/>
                          </a:solidFill>
                          <a:effectLst/>
                          <a:latin typeface="+mn-lt"/>
                          <a:ea typeface="Calibri"/>
                          <a:cs typeface="Arial"/>
                        </a:rPr>
                        <a:t>. It had been spelled wrong at Ellis Island,” and the information they learned about their great-grandfather.</a:t>
                      </a:r>
                      <a:endParaRPr lang="en-US" sz="1200" b="1" dirty="0" smtClean="0">
                        <a:solidFill>
                          <a:schemeClr val="tx1"/>
                        </a:solidFill>
                        <a:effectLst/>
                        <a:latin typeface="+mn-lt"/>
                        <a:ea typeface="Calibri"/>
                        <a:cs typeface="Times New Roman"/>
                      </a:endParaRP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49323">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2</a:t>
                      </a:r>
                      <a:endParaRPr lang="en-US" sz="2600" b="1" dirty="0">
                        <a:solidFill>
                          <a:schemeClr val="tx1"/>
                        </a:solidFill>
                        <a:effectLst/>
                        <a:latin typeface="+mn-lt"/>
                        <a:ea typeface="Calibri"/>
                        <a:cs typeface="Times New Roman"/>
                      </a:endParaRPr>
                    </a:p>
                  </a:txBody>
                  <a:tcPr marL="83489" marR="83489"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Calibri"/>
                          <a:cs typeface="Verdana"/>
                        </a:rPr>
                        <a:t>The student gives a proficient response by providing evidence of the main idea and uses specific examples from the text as well as details about (supports) each example.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Calibri"/>
                          <a:cs typeface="Verdana"/>
                        </a:rPr>
                        <a:t>In the text about </a:t>
                      </a:r>
                      <a:r>
                        <a:rPr kumimoji="0" lang="en-US" sz="1200" b="0" i="0" u="none" strike="noStrike" kern="1200" cap="none" spc="0" normalizeH="0" baseline="0" noProof="0" dirty="0" err="1" smtClean="0">
                          <a:ln>
                            <a:noFill/>
                          </a:ln>
                          <a:solidFill>
                            <a:schemeClr val="tx1"/>
                          </a:solidFill>
                          <a:effectLst/>
                          <a:uLnTx/>
                          <a:uFillTx/>
                          <a:latin typeface="+mn-lt"/>
                          <a:ea typeface="Calibri"/>
                          <a:cs typeface="Verdana"/>
                        </a:rPr>
                        <a:t>Alois</a:t>
                      </a:r>
                      <a:r>
                        <a:rPr kumimoji="0" lang="en-US" sz="1200" b="0" i="0" u="none" strike="noStrike" kern="1200" cap="none" spc="0" normalizeH="0" baseline="0" noProof="0" dirty="0" smtClean="0">
                          <a:ln>
                            <a:noFill/>
                          </a:ln>
                          <a:solidFill>
                            <a:schemeClr val="tx1"/>
                          </a:solidFill>
                          <a:effectLst/>
                          <a:uLnTx/>
                          <a:uFillTx/>
                          <a:latin typeface="+mn-lt"/>
                          <a:ea typeface="Calibri"/>
                          <a:cs typeface="Verdana"/>
                        </a:rPr>
                        <a:t> Hanousek, the main idea is that two sisters wanted to learn more about their great-grandfather and how they did learn more.  The sisters went to Ellis Island on a Ferry.  They passed the Statue of Liberty.  When they arrived they were amazed at how big it was.  They also read that most immigrants had passed through there from 1892 to 1954.  The girls went to the research center where immigrant records were kept.  They found out that their great-grandfather did go through Ellis Island but his name was spelled </a:t>
                      </a:r>
                      <a:r>
                        <a:rPr kumimoji="0" lang="en-US" sz="1200" b="0" i="0" u="none" strike="noStrike" kern="1200" cap="none" spc="0" normalizeH="0" baseline="0" noProof="0" dirty="0" err="1" smtClean="0">
                          <a:ln>
                            <a:noFill/>
                          </a:ln>
                          <a:solidFill>
                            <a:schemeClr val="tx1"/>
                          </a:solidFill>
                          <a:effectLst/>
                          <a:uLnTx/>
                          <a:uFillTx/>
                          <a:latin typeface="+mn-lt"/>
                          <a:ea typeface="Calibri"/>
                          <a:cs typeface="Verdana"/>
                        </a:rPr>
                        <a:t>Canousek</a:t>
                      </a:r>
                      <a:r>
                        <a:rPr kumimoji="0" lang="en-US" sz="1200" b="0" i="0" u="none" strike="noStrike" kern="1200" cap="none" spc="0" normalizeH="0" baseline="0" noProof="0" dirty="0" smtClean="0">
                          <a:ln>
                            <a:noFill/>
                          </a:ln>
                          <a:solidFill>
                            <a:schemeClr val="tx1"/>
                          </a:solidFill>
                          <a:effectLst/>
                          <a:uLnTx/>
                          <a:uFillTx/>
                          <a:latin typeface="+mn-lt"/>
                          <a:ea typeface="Calibri"/>
                          <a:cs typeface="Verdana"/>
                        </a:rPr>
                        <a:t> instead of Hanousek.  Their journey was successful.</a:t>
                      </a:r>
                      <a:endParaRPr kumimoji="0" lang="en-US" sz="12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407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83489" marR="83489"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000" b="0" i="1" u="sng" strike="noStrike" kern="1200" cap="none" spc="0" normalizeH="0" baseline="0" noProof="0" dirty="0" smtClean="0">
                          <a:ln>
                            <a:noFill/>
                          </a:ln>
                          <a:solidFill>
                            <a:prstClr val="black"/>
                          </a:solidFill>
                          <a:effectLst/>
                          <a:uLnTx/>
                          <a:uFillTx/>
                          <a:latin typeface="+mn-lt"/>
                          <a:ea typeface="Calibri"/>
                          <a:cs typeface="Verdana"/>
                        </a:rPr>
                        <a:t>some</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 evidence of the main idea and some specific examples that reference the text  as well as details about each example</a:t>
                      </a:r>
                      <a:r>
                        <a:rPr kumimoji="0" lang="en-US" sz="900" b="0" i="1" u="none" strike="noStrike" kern="1200" cap="none" spc="0" normalizeH="0" baseline="0" noProof="0" dirty="0" smtClean="0">
                          <a:ln>
                            <a:noFill/>
                          </a:ln>
                          <a:solidFill>
                            <a:prstClr val="black"/>
                          </a:solidFill>
                          <a:effectLst/>
                          <a:uLnTx/>
                          <a:uFillTx/>
                          <a:latin typeface="+mn-lt"/>
                          <a:ea typeface="Calibri"/>
                          <a:cs typeface="Verdan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Two sisters wanted to learn about their great-grandfather because no one really knew much about him.  They planned a trip to Ellis Island to learn more and they did! They learned about his age and health.</a:t>
                      </a: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526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83489" marR="83489"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provides no evidence about the main idea and no relevant information or examples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 think the Statue of Liberty was really neat for the immigrants to see!</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83489" marR="83489"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48938456"/>
              </p:ext>
            </p:extLst>
          </p:nvPr>
        </p:nvGraphicFramePr>
        <p:xfrm>
          <a:off x="6400802" y="8458202"/>
          <a:ext cx="2500313" cy="627887"/>
        </p:xfrm>
        <a:graphic>
          <a:graphicData uri="http://schemas.openxmlformats.org/drawingml/2006/table">
            <a:tbl>
              <a:tblPr/>
              <a:tblGrid>
                <a:gridCol w="2500313"/>
              </a:tblGrid>
              <a:tr h="140207">
                <a:tc>
                  <a:txBody>
                    <a:bodyPr/>
                    <a:lstStyle/>
                    <a:p>
                      <a:pPr marL="0" marR="0" algn="l">
                        <a:lnSpc>
                          <a:spcPct val="115000"/>
                        </a:lnSpc>
                        <a:spcBef>
                          <a:spcPts val="0"/>
                        </a:spcBef>
                        <a:spcAft>
                          <a:spcPts val="0"/>
                        </a:spcAft>
                      </a:pPr>
                      <a:r>
                        <a:rPr lang="en-US" sz="700" b="1" dirty="0" smtClean="0">
                          <a:solidFill>
                            <a:srgbClr val="000000"/>
                          </a:solidFill>
                          <a:latin typeface="+mn-lt"/>
                          <a:ea typeface="Times New Roman"/>
                          <a:cs typeface="Times New Roman"/>
                        </a:rPr>
                        <a:t>Standard RI.4.2</a:t>
                      </a:r>
                      <a:endParaRPr lang="en-US" sz="700" dirty="0">
                        <a:latin typeface="Calibri"/>
                        <a:ea typeface="Calibri"/>
                        <a:cs typeface="Times New Roman"/>
                      </a:endParaRPr>
                    </a:p>
                  </a:txBody>
                  <a:tcPr marL="41804" marR="4180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and explain how it is supported by key details; summarize the text.</a:t>
                      </a:r>
                      <a:endParaRPr lang="en-US" sz="700" dirty="0" smtClean="0"/>
                    </a:p>
                  </a:txBody>
                  <a:tcPr marL="41804" marR="4180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62452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920116" y="2377713"/>
            <a:ext cx="205794" cy="441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70" tIns="50935" rIns="101870" bIns="50935"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44277110"/>
              </p:ext>
            </p:extLst>
          </p:nvPr>
        </p:nvGraphicFramePr>
        <p:xfrm>
          <a:off x="426720" y="924524"/>
          <a:ext cx="8641080" cy="6266112"/>
        </p:xfrm>
        <a:graphic>
          <a:graphicData uri="http://schemas.openxmlformats.org/drawingml/2006/table">
            <a:tbl>
              <a:tblPr firstRow="1" firstCol="1" bandRow="1"/>
              <a:tblGrid>
                <a:gridCol w="1195040"/>
                <a:gridCol w="7446040"/>
              </a:tblGrid>
              <a:tr h="24587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kumimoji="0" lang="en-US" sz="16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mn-cs"/>
                        </a:rPr>
                        <a:t>EXAMPLE OF A 3 POINT COMPLETED SHORT READING CONSTRUCTED RESPONSE RUBRIC</a:t>
                      </a: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r>
              <a:tr h="9220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2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lnSpc>
                          <a:spcPct val="100000"/>
                        </a:lnSpc>
                        <a:spcBef>
                          <a:spcPts val="0"/>
                        </a:spcBef>
                        <a:spcAft>
                          <a:spcPts val="0"/>
                        </a:spcAft>
                      </a:pPr>
                      <a:r>
                        <a:rPr lang="en-US" sz="1200" b="1" kern="1200" dirty="0">
                          <a:solidFill>
                            <a:schemeClr val="tx1"/>
                          </a:solidFill>
                          <a:effectLst/>
                          <a:latin typeface="+mn-lt"/>
                          <a:ea typeface="Times New Roman"/>
                          <a:cs typeface="Times New Roman"/>
                        </a:rPr>
                        <a:t>Standard </a:t>
                      </a:r>
                      <a:r>
                        <a:rPr lang="en-US" sz="1200" b="1" kern="1200" dirty="0" smtClean="0">
                          <a:solidFill>
                            <a:schemeClr val="tx1"/>
                          </a:solidFill>
                          <a:effectLst/>
                          <a:latin typeface="+mn-lt"/>
                          <a:ea typeface="Times New Roman"/>
                          <a:cs typeface="Times New Roman"/>
                        </a:rPr>
                        <a:t>RL.4.3</a:t>
                      </a:r>
                      <a:r>
                        <a:rPr lang="en-US" sz="1200" b="1" kern="1200" dirty="0">
                          <a:solidFill>
                            <a:schemeClr val="tx1"/>
                          </a:solidFill>
                          <a:effectLst/>
                          <a:latin typeface="+mn-lt"/>
                          <a:ea typeface="Times New Roman"/>
                          <a:cs typeface="Times New Roman"/>
                        </a:rPr>
                        <a:t>:   3 Point Reading Constructed Response Rubric</a:t>
                      </a:r>
                      <a:endParaRPr lang="en-US" sz="1200" dirty="0">
                        <a:solidFill>
                          <a:schemeClr val="tx1"/>
                        </a:solidFill>
                        <a:effectLst/>
                        <a:latin typeface="+mn-lt"/>
                        <a:ea typeface="Times New Roman"/>
                      </a:endParaRP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796">
                <a:tc gridSpan="2">
                  <a:txBody>
                    <a:bodyPr/>
                    <a:lstStyle/>
                    <a:p>
                      <a:pPr marL="0" marR="0" algn="l">
                        <a:lnSpc>
                          <a:spcPct val="100000"/>
                        </a:lnSpc>
                        <a:spcBef>
                          <a:spcPts val="0"/>
                        </a:spcBef>
                        <a:spcAft>
                          <a:spcPts val="0"/>
                        </a:spcAft>
                      </a:pPr>
                      <a:r>
                        <a:rPr lang="en-US" sz="1200" b="1" kern="1200" dirty="0">
                          <a:solidFill>
                            <a:schemeClr val="tx1"/>
                          </a:solidFill>
                          <a:effectLst/>
                          <a:latin typeface="+mn-lt"/>
                          <a:ea typeface="Times New Roman"/>
                          <a:cs typeface="Times New Roman"/>
                        </a:rPr>
                        <a:t>Question </a:t>
                      </a:r>
                      <a:r>
                        <a:rPr lang="en-US" sz="1200" b="1" kern="1200" dirty="0" smtClean="0">
                          <a:solidFill>
                            <a:schemeClr val="tx1"/>
                          </a:solidFill>
                          <a:effectLst/>
                          <a:latin typeface="+mn-lt"/>
                          <a:ea typeface="Times New Roman"/>
                          <a:cs typeface="Times New Roman"/>
                        </a:rPr>
                        <a:t>#8</a:t>
                      </a:r>
                      <a:r>
                        <a:rPr lang="en-US" sz="1200" b="1" kern="1200" baseline="0" dirty="0" smtClean="0">
                          <a:solidFill>
                            <a:schemeClr val="tx1"/>
                          </a:solidFill>
                          <a:effectLst/>
                          <a:latin typeface="+mn-lt"/>
                          <a:ea typeface="Times New Roman"/>
                          <a:cs typeface="Times New Roman"/>
                        </a:rPr>
                        <a:t> </a:t>
                      </a:r>
                      <a:r>
                        <a:rPr lang="en-US" sz="1200" b="1" kern="1200" dirty="0" smtClean="0">
                          <a:solidFill>
                            <a:schemeClr val="tx1"/>
                          </a:solidFill>
                          <a:effectLst/>
                          <a:latin typeface="+mn-lt"/>
                          <a:ea typeface="Times New Roman"/>
                          <a:cs typeface="Times New Roman"/>
                        </a:rPr>
                        <a:t>(prompt</a:t>
                      </a:r>
                      <a:r>
                        <a:rPr lang="en-US" sz="1200" b="1" kern="1200" dirty="0">
                          <a:solidFill>
                            <a:schemeClr val="tx1"/>
                          </a:solidFill>
                          <a:effectLst/>
                          <a:latin typeface="+mn-lt"/>
                          <a:ea typeface="Times New Roman"/>
                          <a:cs typeface="Times New Roman"/>
                        </a:rPr>
                        <a:t>):</a:t>
                      </a:r>
                      <a:endParaRPr lang="en-US" sz="1200" dirty="0">
                        <a:solidFill>
                          <a:schemeClr val="tx1"/>
                        </a:solidFill>
                        <a:effectLst/>
                        <a:latin typeface="+mn-lt"/>
                        <a:ea typeface="Times New Roman"/>
                      </a:endParaRPr>
                    </a:p>
                    <a:p>
                      <a:pPr marL="0" marR="0" algn="l">
                        <a:lnSpc>
                          <a:spcPct val="100000"/>
                        </a:lnSpc>
                        <a:spcBef>
                          <a:spcPts val="0"/>
                        </a:spcBef>
                        <a:spcAft>
                          <a:spcPts val="0"/>
                        </a:spcAft>
                      </a:pPr>
                      <a:r>
                        <a:rPr lang="en-US" sz="1500" b="1" kern="1200" dirty="0">
                          <a:solidFill>
                            <a:schemeClr val="tx1"/>
                          </a:solidFill>
                          <a:effectLst/>
                          <a:latin typeface="+mn-lt"/>
                          <a:ea typeface="Times New Roman"/>
                          <a:cs typeface="Times New Roman"/>
                        </a:rPr>
                        <a:t>Describe Emily’s actions at Ellis Island that led to her enjoying the museum.  Use specific details from the text to support your answer.</a:t>
                      </a:r>
                      <a:endParaRPr lang="en-US" sz="1500" b="1" dirty="0">
                        <a:solidFill>
                          <a:schemeClr val="tx1"/>
                        </a:solidFill>
                        <a:effectLst/>
                        <a:latin typeface="+mn-lt"/>
                        <a:ea typeface="Times New Roman"/>
                      </a:endParaRPr>
                    </a:p>
                  </a:txBody>
                  <a:tcPr marL="86267" marR="862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4902">
                <a:tc gridSpan="2">
                  <a:txBody>
                    <a:bodyPr/>
                    <a:lstStyle/>
                    <a:p>
                      <a:pPr marL="0" marR="0" algn="l">
                        <a:lnSpc>
                          <a:spcPct val="100000"/>
                        </a:lnSpc>
                      </a:pPr>
                      <a:r>
                        <a:rPr lang="en-US" sz="1200" b="1" u="sng" kern="1200" dirty="0">
                          <a:solidFill>
                            <a:schemeClr val="tx1"/>
                          </a:solidFill>
                          <a:effectLst/>
                          <a:latin typeface="+mn-lt"/>
                          <a:ea typeface="Times New Roman"/>
                          <a:cs typeface="Times New Roman"/>
                        </a:rPr>
                        <a:t>Teacher Language and Scoring Notes:</a:t>
                      </a:r>
                      <a:endParaRPr lang="en-US" sz="1200" b="1" u="sng" dirty="0">
                        <a:solidFill>
                          <a:schemeClr val="tx1"/>
                        </a:solidFill>
                        <a:effectLst/>
                        <a:latin typeface="+mn-lt"/>
                        <a:ea typeface="Times New Roman"/>
                      </a:endParaRPr>
                    </a:p>
                    <a:p>
                      <a:pPr marL="0" marR="0" algn="l">
                        <a:lnSpc>
                          <a:spcPct val="100000"/>
                        </a:lnSpc>
                      </a:pPr>
                      <a:r>
                        <a:rPr lang="en-US" sz="1200" kern="1200" dirty="0">
                          <a:solidFill>
                            <a:schemeClr val="tx1"/>
                          </a:solidFill>
                          <a:effectLst/>
                          <a:latin typeface="+mn-lt"/>
                          <a:ea typeface="Times New Roman"/>
                          <a:cs typeface="Times New Roman"/>
                        </a:rPr>
                        <a:t>Emily went from little enthusiasm for being at the museum to enjoying her visit there, so much so she got lost from her family </a:t>
                      </a:r>
                      <a:r>
                        <a:rPr lang="en-US" sz="1200" i="1" kern="1200" dirty="0">
                          <a:solidFill>
                            <a:schemeClr val="tx1"/>
                          </a:solidFill>
                          <a:effectLst/>
                          <a:latin typeface="+mn-lt"/>
                          <a:ea typeface="Times New Roman"/>
                          <a:cs typeface="Times New Roman"/>
                        </a:rPr>
                        <a:t>(</a:t>
                      </a:r>
                      <a:r>
                        <a:rPr lang="en-US" sz="1200" b="1" i="1" kern="1200" dirty="0">
                          <a:solidFill>
                            <a:schemeClr val="tx1"/>
                          </a:solidFill>
                          <a:effectLst/>
                          <a:latin typeface="+mn-lt"/>
                          <a:ea typeface="Times New Roman"/>
                          <a:cs typeface="Times New Roman"/>
                        </a:rPr>
                        <a:t>sufficient evidence</a:t>
                      </a:r>
                      <a:r>
                        <a:rPr lang="en-US" sz="1200" i="1" kern="1200" dirty="0">
                          <a:solidFill>
                            <a:schemeClr val="tx1"/>
                          </a:solidFill>
                          <a:effectLst/>
                          <a:latin typeface="+mn-lt"/>
                          <a:ea typeface="Times New Roman"/>
                          <a:cs typeface="Times New Roman"/>
                        </a:rPr>
                        <a:t>).</a:t>
                      </a:r>
                      <a:r>
                        <a:rPr lang="en-US" sz="1200" kern="1200" dirty="0">
                          <a:solidFill>
                            <a:schemeClr val="tx1"/>
                          </a:solidFill>
                          <a:effectLst/>
                          <a:latin typeface="+mn-lt"/>
                          <a:ea typeface="Times New Roman"/>
                          <a:cs typeface="Times New Roman"/>
                        </a:rPr>
                        <a:t> With a grumpy attitude, her father let her go on her own.  With this, “Emily felt her chest loosen slightly…Now that she was by herself, Ellis Island didn’t feel so bad.” </a:t>
                      </a:r>
                      <a:r>
                        <a:rPr lang="en-US" sz="1200" i="1" kern="1200" dirty="0">
                          <a:solidFill>
                            <a:schemeClr val="tx1"/>
                          </a:solidFill>
                          <a:effectLst/>
                          <a:latin typeface="+mn-lt"/>
                          <a:ea typeface="Times New Roman"/>
                          <a:cs typeface="Times New Roman"/>
                        </a:rPr>
                        <a:t>(</a:t>
                      </a:r>
                      <a:r>
                        <a:rPr lang="en-US" sz="1200" b="1" i="1" kern="1200" dirty="0">
                          <a:solidFill>
                            <a:schemeClr val="tx1"/>
                          </a:solidFill>
                          <a:effectLst/>
                          <a:latin typeface="+mn-lt"/>
                          <a:ea typeface="Times New Roman"/>
                          <a:cs typeface="Times New Roman"/>
                        </a:rPr>
                        <a:t>details to support the prompt</a:t>
                      </a:r>
                      <a:r>
                        <a:rPr lang="en-US" sz="1200" i="1" kern="1200" dirty="0">
                          <a:solidFill>
                            <a:schemeClr val="tx1"/>
                          </a:solidFill>
                          <a:effectLst/>
                          <a:latin typeface="+mn-lt"/>
                          <a:ea typeface="Times New Roman"/>
                          <a:cs typeface="Times New Roman"/>
                        </a:rPr>
                        <a:t>)</a:t>
                      </a:r>
                      <a:r>
                        <a:rPr lang="en-US" sz="1200" kern="1200" dirty="0">
                          <a:solidFill>
                            <a:schemeClr val="tx1"/>
                          </a:solidFill>
                          <a:effectLst/>
                          <a:latin typeface="+mn-lt"/>
                          <a:ea typeface="Times New Roman"/>
                          <a:cs typeface="Times New Roman"/>
                        </a:rPr>
                        <a:t>.    “The sign said “Family Records,” and it made something stir inside Emily’s brain,” remembering her grandfather’s stories of immigrating to the U.S. as a child.  “She began navigating” and found exciting information about her grandfather.  From there she became fascinated with searching for other people.  “She was so engrossed that she forgot the time.”  In the end, she realized it was nice to get to Ellis Island</a:t>
                      </a:r>
                      <a:r>
                        <a:rPr lang="en-US" sz="1200" kern="1200" dirty="0" smtClean="0">
                          <a:solidFill>
                            <a:schemeClr val="tx1"/>
                          </a:solidFill>
                          <a:effectLst/>
                          <a:latin typeface="+mn-lt"/>
                          <a:ea typeface="Times New Roman"/>
                          <a:cs typeface="Times New Roman"/>
                        </a:rPr>
                        <a:t>.</a:t>
                      </a:r>
                      <a:endParaRPr lang="en-US" sz="1200" dirty="0">
                        <a:solidFill>
                          <a:schemeClr val="tx1"/>
                        </a:solidFill>
                        <a:effectLst/>
                        <a:latin typeface="+mn-lt"/>
                        <a:ea typeface="Times New Roman"/>
                      </a:endParaRPr>
                    </a:p>
                  </a:txBody>
                  <a:tcPr marL="86267" marR="862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chemeClr val="tx1"/>
                          </a:solidFill>
                          <a:effectLst/>
                          <a:latin typeface="+mn-lt"/>
                          <a:ea typeface="Calibri"/>
                          <a:cs typeface="Verdana"/>
                        </a:rPr>
                        <a:t>The student gives a proficient response by providing evidence of </a:t>
                      </a:r>
                      <a:r>
                        <a:rPr lang="en-US" sz="1000" i="1" kern="1200" baseline="0" dirty="0" smtClean="0">
                          <a:solidFill>
                            <a:schemeClr val="tx1"/>
                          </a:solidFill>
                          <a:effectLst/>
                          <a:latin typeface="+mn-lt"/>
                          <a:ea typeface="Calibri"/>
                          <a:cs typeface="Verdana"/>
                        </a:rPr>
                        <a:t> how Emily’s actions led to her enjoying the museum </a:t>
                      </a:r>
                      <a:r>
                        <a:rPr lang="en-US" sz="1000" i="1" kern="1200" dirty="0" smtClean="0">
                          <a:solidFill>
                            <a:schemeClr val="tx1"/>
                          </a:solidFill>
                          <a:effectLst/>
                          <a:latin typeface="+mn-lt"/>
                          <a:ea typeface="Calibri"/>
                          <a:cs typeface="Verdana"/>
                        </a:rPr>
                        <a:t>and uses specific details  from the text to support  each example.</a:t>
                      </a:r>
                      <a:endParaRPr lang="en-US" sz="1000" dirty="0" smtClean="0">
                        <a:solidFill>
                          <a:schemeClr val="tx1"/>
                        </a:solidFill>
                        <a:effectLst/>
                        <a:latin typeface="+mn-lt"/>
                        <a:ea typeface="Calibri"/>
                        <a:cs typeface="Times New Roman"/>
                      </a:endParaRPr>
                    </a:p>
                    <a:p>
                      <a:pPr marL="0" marR="0" algn="l">
                        <a:lnSpc>
                          <a:spcPct val="100000"/>
                        </a:lnSpc>
                        <a:spcBef>
                          <a:spcPts val="0"/>
                        </a:spcBef>
                        <a:spcAft>
                          <a:spcPts val="0"/>
                        </a:spcAft>
                      </a:pPr>
                      <a:r>
                        <a:rPr lang="en-US" sz="1200" dirty="0" smtClean="0">
                          <a:solidFill>
                            <a:schemeClr val="tx1"/>
                          </a:solidFill>
                          <a:effectLst/>
                          <a:latin typeface="+mn-lt"/>
                          <a:ea typeface="Calibri"/>
                          <a:cs typeface="Verdana"/>
                        </a:rPr>
                        <a:t>In </a:t>
                      </a:r>
                      <a:r>
                        <a:rPr lang="en-US" sz="1200" dirty="0">
                          <a:solidFill>
                            <a:schemeClr val="tx1"/>
                          </a:solidFill>
                          <a:effectLst/>
                          <a:latin typeface="+mn-lt"/>
                          <a:ea typeface="Calibri"/>
                          <a:cs typeface="Verdana"/>
                        </a:rPr>
                        <a:t>the story, </a:t>
                      </a:r>
                      <a:r>
                        <a:rPr lang="en-US" sz="1200" b="1" u="sng" dirty="0">
                          <a:solidFill>
                            <a:schemeClr val="tx1"/>
                          </a:solidFill>
                          <a:effectLst/>
                          <a:latin typeface="+mn-lt"/>
                          <a:ea typeface="Calibri"/>
                          <a:cs typeface="Verdana"/>
                        </a:rPr>
                        <a:t>Lost on Ellis Island</a:t>
                      </a:r>
                      <a:r>
                        <a:rPr lang="en-US" sz="1200" dirty="0">
                          <a:solidFill>
                            <a:schemeClr val="tx1"/>
                          </a:solidFill>
                          <a:effectLst/>
                          <a:latin typeface="+mn-lt"/>
                          <a:ea typeface="Calibri"/>
                          <a:cs typeface="Verdana"/>
                        </a:rPr>
                        <a:t>, Emily actions showed that she liked going to Ellis Island.  I know this because she was grumpy at first but in the end she said that it was nice.  She also felt better being away from her family and exploring on her own.  She was excited about what she found about her grandpa and others</a:t>
                      </a:r>
                      <a:r>
                        <a:rPr lang="en-US" sz="1200" dirty="0" smtClean="0">
                          <a:solidFill>
                            <a:schemeClr val="tx1"/>
                          </a:solidFill>
                          <a:effectLst/>
                          <a:latin typeface="+mn-lt"/>
                          <a:ea typeface="Calibri"/>
                          <a:cs typeface="Verdana"/>
                        </a:rPr>
                        <a:t>.</a:t>
                      </a:r>
                      <a:endParaRPr lang="en-US" sz="1200" dirty="0">
                        <a:solidFill>
                          <a:schemeClr val="tx1"/>
                        </a:solidFill>
                        <a:effectLst/>
                        <a:latin typeface="+mn-lt"/>
                        <a:ea typeface="Calibri"/>
                        <a:cs typeface="Times New Roman"/>
                      </a:endParaRPr>
                    </a:p>
                  </a:txBody>
                  <a:tcPr marL="86267" marR="862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16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proficient response by providing some evidence of </a:t>
                      </a:r>
                      <a:r>
                        <a:rPr lang="en-US" sz="1000" i="1" kern="1200" baseline="0" dirty="0" smtClean="0">
                          <a:solidFill>
                            <a:srgbClr val="000000"/>
                          </a:solidFill>
                          <a:effectLst/>
                          <a:latin typeface="+mn-lt"/>
                          <a:ea typeface="Calibri"/>
                          <a:cs typeface="Verdana"/>
                        </a:rPr>
                        <a:t> how Emily’s actions led to her enjoying the museum </a:t>
                      </a:r>
                      <a:r>
                        <a:rPr lang="en-US" sz="1000" i="1" kern="1200" dirty="0" smtClean="0">
                          <a:solidFill>
                            <a:srgbClr val="000000"/>
                          </a:solidFill>
                          <a:effectLst/>
                          <a:latin typeface="+mn-lt"/>
                          <a:ea typeface="Calibri"/>
                          <a:cs typeface="Verdana"/>
                        </a:rPr>
                        <a:t>and some specific details  from the text to support each example.</a:t>
                      </a:r>
                      <a:endParaRPr lang="en-US" sz="1000" dirty="0" smtClean="0">
                        <a:effectLst/>
                        <a:latin typeface="+mn-lt"/>
                        <a:ea typeface="Calibri"/>
                        <a:cs typeface="Times New Roman"/>
                      </a:endParaRPr>
                    </a:p>
                    <a:p>
                      <a:pPr marL="0" marR="0" algn="l">
                        <a:lnSpc>
                          <a:spcPct val="100000"/>
                        </a:lnSpc>
                        <a:spcBef>
                          <a:spcPts val="0"/>
                        </a:spcBef>
                        <a:spcAft>
                          <a:spcPts val="0"/>
                        </a:spcAft>
                      </a:pPr>
                      <a:r>
                        <a:rPr lang="en-US" sz="1200" dirty="0" smtClean="0">
                          <a:effectLst/>
                          <a:latin typeface="+mn-lt"/>
                          <a:ea typeface="Calibri"/>
                          <a:cs typeface="Verdana"/>
                        </a:rPr>
                        <a:t>In </a:t>
                      </a:r>
                      <a:r>
                        <a:rPr lang="en-US" sz="1200" dirty="0">
                          <a:effectLst/>
                          <a:latin typeface="+mn-lt"/>
                          <a:ea typeface="Calibri"/>
                          <a:cs typeface="Verdana"/>
                        </a:rPr>
                        <a:t>the story, Emily enjoyed Ellis Island.  She went off on her own in the museum.  She went to the Family Records Room and found out information about her grandfather</a:t>
                      </a:r>
                      <a:r>
                        <a:rPr lang="en-US" sz="1200" dirty="0" smtClean="0">
                          <a:effectLst/>
                          <a:latin typeface="+mn-lt"/>
                          <a:ea typeface="Calibri"/>
                          <a:cs typeface="Verdana"/>
                        </a:rPr>
                        <a:t>.</a:t>
                      </a:r>
                      <a:endParaRPr lang="en-US" sz="1200" dirty="0">
                        <a:effectLst/>
                        <a:latin typeface="+mn-lt"/>
                        <a:ea typeface="Calibri"/>
                        <a:cs typeface="Times New Roman"/>
                      </a:endParaRPr>
                    </a:p>
                  </a:txBody>
                  <a:tcPr marL="86267" marR="862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70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minimal response by providing limited evidence of </a:t>
                      </a:r>
                      <a:r>
                        <a:rPr lang="en-US" sz="1000" i="1" kern="1200" baseline="0" dirty="0" smtClean="0">
                          <a:solidFill>
                            <a:srgbClr val="000000"/>
                          </a:solidFill>
                          <a:effectLst/>
                          <a:latin typeface="+mn-lt"/>
                          <a:ea typeface="Calibri"/>
                          <a:cs typeface="Verdana"/>
                        </a:rPr>
                        <a:t> how Emily’s actions led to her enjoying the museum </a:t>
                      </a:r>
                      <a:r>
                        <a:rPr lang="en-US" sz="1000" i="1" kern="1200" dirty="0" smtClean="0">
                          <a:solidFill>
                            <a:srgbClr val="000000"/>
                          </a:solidFill>
                          <a:effectLst/>
                          <a:latin typeface="+mn-lt"/>
                          <a:ea typeface="Calibri"/>
                          <a:cs typeface="Verdana"/>
                        </a:rPr>
                        <a:t>with</a:t>
                      </a:r>
                      <a:r>
                        <a:rPr lang="en-US" sz="1000" i="1" kern="1200" baseline="0" dirty="0" smtClean="0">
                          <a:solidFill>
                            <a:srgbClr val="000000"/>
                          </a:solidFill>
                          <a:effectLst/>
                          <a:latin typeface="+mn-lt"/>
                          <a:ea typeface="Calibri"/>
                          <a:cs typeface="Verdana"/>
                        </a:rPr>
                        <a:t> few </a:t>
                      </a:r>
                      <a:r>
                        <a:rPr lang="en-US" sz="1000" i="1" kern="1200" dirty="0" smtClean="0">
                          <a:solidFill>
                            <a:srgbClr val="000000"/>
                          </a:solidFill>
                          <a:effectLst/>
                          <a:latin typeface="+mn-lt"/>
                          <a:ea typeface="Calibri"/>
                          <a:cs typeface="Verdana"/>
                        </a:rPr>
                        <a:t>specific details  from</a:t>
                      </a:r>
                      <a:r>
                        <a:rPr lang="en-US" sz="1000" i="1" kern="1200" baseline="0" dirty="0" smtClean="0">
                          <a:solidFill>
                            <a:srgbClr val="000000"/>
                          </a:solidFill>
                          <a:effectLst/>
                          <a:latin typeface="+mn-lt"/>
                          <a:ea typeface="Calibri"/>
                          <a:cs typeface="Verdana"/>
                        </a:rPr>
                        <a:t> the text.</a:t>
                      </a:r>
                    </a:p>
                    <a:p>
                      <a:pPr marL="0" marR="0">
                        <a:lnSpc>
                          <a:spcPct val="100000"/>
                        </a:lnSpc>
                        <a:spcBef>
                          <a:spcPts val="0"/>
                        </a:spcBef>
                        <a:spcAft>
                          <a:spcPts val="0"/>
                        </a:spcAft>
                      </a:pPr>
                      <a:r>
                        <a:rPr lang="en-US" sz="1200" dirty="0" smtClean="0">
                          <a:effectLst/>
                          <a:latin typeface="+mn-lt"/>
                          <a:ea typeface="Calibri"/>
                          <a:cs typeface="Verdana"/>
                        </a:rPr>
                        <a:t>Emily </a:t>
                      </a:r>
                      <a:r>
                        <a:rPr lang="en-US" sz="1200" dirty="0">
                          <a:effectLst/>
                          <a:latin typeface="+mn-lt"/>
                          <a:ea typeface="Calibri"/>
                          <a:cs typeface="Verdana"/>
                        </a:rPr>
                        <a:t>had fun at Ellis Island.  She learned a lot about her grandpa</a:t>
                      </a:r>
                      <a:r>
                        <a:rPr lang="en-US" sz="1200" dirty="0" smtClean="0">
                          <a:effectLst/>
                          <a:latin typeface="+mn-lt"/>
                          <a:ea typeface="Calibri"/>
                          <a:cs typeface="Verdana"/>
                        </a:rPr>
                        <a:t>.</a:t>
                      </a:r>
                      <a:endParaRPr lang="en-US" sz="1200" dirty="0">
                        <a:effectLst/>
                        <a:latin typeface="+mn-lt"/>
                        <a:ea typeface="Calibri"/>
                        <a:cs typeface="Times New Roman"/>
                      </a:endParaRPr>
                    </a:p>
                  </a:txBody>
                  <a:tcPr marL="86267" marR="862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86267" marR="86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provides no evidence of how Emily’s actions led to her enjoying the museum.</a:t>
                      </a:r>
                    </a:p>
                    <a:p>
                      <a:pPr marL="0" marR="0">
                        <a:lnSpc>
                          <a:spcPct val="100000"/>
                        </a:lnSpc>
                        <a:spcBef>
                          <a:spcPts val="0"/>
                        </a:spcBef>
                        <a:spcAft>
                          <a:spcPts val="0"/>
                        </a:spcAft>
                      </a:pPr>
                      <a:r>
                        <a:rPr lang="en-US" sz="1200" i="0" kern="1200" dirty="0" smtClean="0">
                          <a:solidFill>
                            <a:srgbClr val="000000"/>
                          </a:solidFill>
                          <a:effectLst/>
                          <a:latin typeface="+mn-lt"/>
                          <a:ea typeface="Calibri"/>
                          <a:cs typeface="Verdana"/>
                        </a:rPr>
                        <a:t>Emily is a girl in the story about Ellis Island.</a:t>
                      </a:r>
                      <a:endParaRPr lang="en-US" sz="1200" i="0" dirty="0">
                        <a:effectLst/>
                        <a:latin typeface="+mn-lt"/>
                        <a:ea typeface="Calibri"/>
                        <a:cs typeface="Times New Roman"/>
                      </a:endParaRPr>
                    </a:p>
                  </a:txBody>
                  <a:tcPr marL="86267" marR="862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23274604"/>
              </p:ext>
            </p:extLst>
          </p:nvPr>
        </p:nvGraphicFramePr>
        <p:xfrm>
          <a:off x="6589059" y="7615200"/>
          <a:ext cx="2560320" cy="828980"/>
        </p:xfrm>
        <a:graphic>
          <a:graphicData uri="http://schemas.openxmlformats.org/drawingml/2006/table">
            <a:tbl>
              <a:tblPr/>
              <a:tblGrid>
                <a:gridCol w="256032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RL.4.3</a:t>
                      </a:r>
                      <a:endParaRPr lang="en-US" sz="900" b="1" dirty="0">
                        <a:latin typeface="Calibri"/>
                        <a:ea typeface="Calibri"/>
                        <a:cs typeface="Times New Roman"/>
                      </a:endParaRPr>
                    </a:p>
                  </a:txBody>
                  <a:tcPr marL="47377" marR="473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Describe in depth a character, setting, or event in a story or drama, drawing on specific details in the text (e.g., a character's thoughts, words, or actions).</a:t>
                      </a:r>
                      <a:endParaRPr lang="en-US" sz="900" b="0" dirty="0" smtClean="0">
                        <a:latin typeface="+mn-lt"/>
                        <a:ea typeface="Times New Roman"/>
                        <a:cs typeface="Times New Roman"/>
                      </a:endParaRPr>
                    </a:p>
                  </a:txBody>
                  <a:tcPr marL="47377" marR="4737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3186482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TotalTime>
  <Words>2046</Words>
  <Application>Microsoft Office PowerPoint</Application>
  <PresentationFormat>Custom</PresentationFormat>
  <Paragraphs>134</Paragraphs>
  <Slides>6</Slides>
  <Notes>2</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89</cp:revision>
  <cp:lastPrinted>2014-06-23T22:47:36Z</cp:lastPrinted>
  <dcterms:created xsi:type="dcterms:W3CDTF">2014-06-21T17:12:00Z</dcterms:created>
  <dcterms:modified xsi:type="dcterms:W3CDTF">2015-09-25T21:12:42Z</dcterms:modified>
</cp:coreProperties>
</file>